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4"/>
  </p:notesMasterIdLst>
  <p:sldIdLst>
    <p:sldId id="256" r:id="rId3"/>
    <p:sldId id="293" r:id="rId4"/>
    <p:sldId id="259" r:id="rId5"/>
    <p:sldId id="258" r:id="rId6"/>
    <p:sldId id="777" r:id="rId7"/>
    <p:sldId id="791" r:id="rId8"/>
    <p:sldId id="292" r:id="rId9"/>
    <p:sldId id="298" r:id="rId10"/>
    <p:sldId id="779" r:id="rId11"/>
    <p:sldId id="263" r:id="rId12"/>
    <p:sldId id="264" r:id="rId13"/>
    <p:sldId id="299" r:id="rId14"/>
    <p:sldId id="769" r:id="rId15"/>
    <p:sldId id="790" r:id="rId16"/>
    <p:sldId id="781" r:id="rId17"/>
    <p:sldId id="280" r:id="rId18"/>
    <p:sldId id="787" r:id="rId19"/>
    <p:sldId id="271" r:id="rId20"/>
    <p:sldId id="761" r:id="rId21"/>
    <p:sldId id="274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6D"/>
    <a:srgbClr val="F8EB95"/>
    <a:srgbClr val="F80002"/>
    <a:srgbClr val="DDAA48"/>
    <a:srgbClr val="DDD995"/>
    <a:srgbClr val="DDBB15"/>
    <a:srgbClr val="FFA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289B-653C-43B6-ADBD-A758F520B36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22EC1-53D3-4F49-89BB-DC6FE2F6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1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22EC1-53D3-4F49-89BB-DC6FE2F6DD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9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1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01F4F-B19B-4BED-ADEC-DA6F48AB26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8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19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04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3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95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8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6184" indent="0" algn="ctr">
              <a:buNone/>
              <a:defRPr/>
            </a:lvl3pPr>
            <a:lvl4pPr marL="1659279" indent="0" algn="ctr">
              <a:buNone/>
              <a:defRPr/>
            </a:lvl4pPr>
            <a:lvl5pPr marL="2212370" indent="0" algn="ctr">
              <a:buNone/>
              <a:defRPr/>
            </a:lvl5pPr>
            <a:lvl6pPr marL="2765463" indent="0" algn="ctr">
              <a:buNone/>
              <a:defRPr/>
            </a:lvl6pPr>
            <a:lvl7pPr marL="3318557" indent="0" algn="ctr">
              <a:buNone/>
              <a:defRPr/>
            </a:lvl7pPr>
            <a:lvl8pPr marL="3871650" indent="0" algn="ctr">
              <a:buNone/>
              <a:defRPr/>
            </a:lvl8pPr>
            <a:lvl9pPr marL="4424741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2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3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402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  <a:p>
            <a:pPr algn="r">
              <a:tabLst/>
            </a:pP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3DXP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40947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8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12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325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711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5705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19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963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543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84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020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48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  <a:p>
            <a:pPr algn="r">
              <a:tabLst/>
            </a:pP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3DXP JDP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1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2403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97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48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1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28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466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2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574405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08364" y="6471760"/>
            <a:ext cx="20320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Intel</a:t>
            </a:r>
            <a:r>
              <a:rPr lang="en-US" sz="1697" b="1" baseline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97" b="1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86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8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cid:image001.png@01D543DB.C4460680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486" y="2130427"/>
            <a:ext cx="11103428" cy="1470025"/>
          </a:xfrm>
        </p:spPr>
        <p:txBody>
          <a:bodyPr/>
          <a:lstStyle/>
          <a:p>
            <a:r>
              <a:rPr lang="en-US" dirty="0"/>
              <a:t>Built-in Selector Memory (</a:t>
            </a:r>
            <a:r>
              <a:rPr lang="en-US" dirty="0" err="1"/>
              <a:t>BiSM</a:t>
            </a:r>
            <a:r>
              <a:rPr lang="en-US"/>
              <a:t>)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DerChang Kau</a:t>
            </a:r>
          </a:p>
          <a:p>
            <a:r>
              <a:rPr lang="en-US"/>
              <a:t>Al Fazio</a:t>
            </a:r>
          </a:p>
        </p:txBody>
      </p:sp>
    </p:spTree>
    <p:extLst>
      <p:ext uri="{BB962C8B-B14F-4D97-AF65-F5344CB8AC3E}">
        <p14:creationId xmlns:p14="http://schemas.microsoft.com/office/powerpoint/2010/main" val="78990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0ADB55-7AB2-9A4E-9EEB-B683E23E2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096" y="2973459"/>
            <a:ext cx="2633645" cy="2169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69" y="86418"/>
            <a:ext cx="11811699" cy="838200"/>
          </a:xfrm>
        </p:spPr>
        <p:txBody>
          <a:bodyPr>
            <a:normAutofit/>
          </a:bodyPr>
          <a:lstStyle/>
          <a:p>
            <a:r>
              <a:rPr lang="en-US" sz="2800"/>
              <a:t>Process simplification </a:t>
            </a:r>
            <a:r>
              <a:rPr lang="en-US" sz="2800">
                <a:sym typeface="Wingdings" panose="05000000000000000000" pitchFamily="2" charset="2"/>
              </a:rPr>
              <a:t> Lower Cost &amp; Further Opportunities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84" y="1002388"/>
            <a:ext cx="10989456" cy="9933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Definite: Removes all the PM related process cost (deposition, etch, liner,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Possibility #1: Further Lower Cost Opportunities become potentially viable</a:t>
            </a:r>
          </a:p>
          <a:p>
            <a:pPr marL="747713" lvl="1" indent="-341313">
              <a:spcBef>
                <a:spcPts val="0"/>
              </a:spcBef>
            </a:pPr>
            <a:r>
              <a:rPr lang="en-US" sz="1600" dirty="0"/>
              <a:t>Lower mask count process: N+1 critical masks (vs. 2N) for N decks (use 2 step 3DXP-like etch/liner for 2 </a:t>
            </a:r>
            <a:r>
              <a:rPr lang="en-US" sz="1600" dirty="0" err="1"/>
              <a:t>BiSM</a:t>
            </a:r>
            <a:r>
              <a:rPr lang="en-US" sz="1600" dirty="0"/>
              <a:t> decks)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61" y="1936112"/>
            <a:ext cx="1614827" cy="435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34" y="2435366"/>
            <a:ext cx="1419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37"/>
          <p:cNvCxnSpPr>
            <a:cxnSpLocks noChangeShapeType="1"/>
          </p:cNvCxnSpPr>
          <p:nvPr/>
        </p:nvCxnSpPr>
        <p:spPr bwMode="auto">
          <a:xfrm>
            <a:off x="6391788" y="3654426"/>
            <a:ext cx="1164946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42"/>
          <p:cNvCxnSpPr>
            <a:cxnSpLocks noChangeShapeType="1"/>
          </p:cNvCxnSpPr>
          <p:nvPr/>
        </p:nvCxnSpPr>
        <p:spPr bwMode="auto">
          <a:xfrm flipV="1">
            <a:off x="6391788" y="2435366"/>
            <a:ext cx="1164946" cy="1076186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6555925" y="4863322"/>
            <a:ext cx="5293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</a:rPr>
              <a:t>Theoretically simplified cell enables </a:t>
            </a:r>
          </a:p>
          <a:p>
            <a:pPr marL="0" lvl="1"/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</a:rPr>
              <a:t>tier architecture (3D-NAND-like) to lower processing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Replace floating gate Transistor of 3D NAND with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BiSM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Replace channel with metal.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 think can work with FG NAND flow, but may require Replacement Gate-like process flow?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E931A2-38F3-FD4B-8DB6-550F33F89B2E}"/>
              </a:ext>
            </a:extLst>
          </p:cNvPr>
          <p:cNvSpPr txBox="1">
            <a:spLocks/>
          </p:cNvSpPr>
          <p:nvPr/>
        </p:nvSpPr>
        <p:spPr bwMode="auto">
          <a:xfrm>
            <a:off x="620148" y="1990393"/>
            <a:ext cx="4127216" cy="48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kern="0" dirty="0"/>
              <a:t>Possibility #2: Potential for “3D-NAND-like” Cross-point array architecture, for lower cost</a:t>
            </a:r>
          </a:p>
          <a:p>
            <a:pPr marL="747713" lvl="1" indent="-341313">
              <a:spcBef>
                <a:spcPts val="0"/>
              </a:spcBef>
            </a:pPr>
            <a:r>
              <a:rPr lang="en-US" sz="1600" kern="0" dirty="0"/>
              <a:t>Thinner/simpler stack might be possible for lateral cell (vs planar / subtractive in 3DXP)</a:t>
            </a:r>
          </a:p>
          <a:p>
            <a:pPr marL="747713" lvl="1" indent="-341313">
              <a:spcBef>
                <a:spcPts val="0"/>
              </a:spcBef>
            </a:pPr>
            <a:r>
              <a:rPr lang="en-US" sz="1600" kern="0" dirty="0"/>
              <a:t>ALD required for SD switch (ALD process does not exist today)</a:t>
            </a:r>
          </a:p>
          <a:p>
            <a:pPr marL="747713" lvl="1" indent="-341313">
              <a:spcBef>
                <a:spcPts val="0"/>
              </a:spcBef>
            </a:pPr>
            <a:r>
              <a:rPr lang="en-US" sz="1600" kern="0" dirty="0"/>
              <a:t>Power/Performance unknown w/ larger array RC </a:t>
            </a:r>
          </a:p>
          <a:p>
            <a:pPr marL="1033463" lvl="2" indent="-285750">
              <a:spcBef>
                <a:spcPts val="0"/>
              </a:spcBef>
            </a:pPr>
            <a:r>
              <a:rPr lang="en-US" sz="1600" kern="0" dirty="0"/>
              <a:t>3D NAND-like architecture for RRAM was not as good as our present 3DXP approach when we explored in past</a:t>
            </a:r>
          </a:p>
          <a:p>
            <a:pPr marL="1033463" lvl="2" indent="-285750">
              <a:spcBef>
                <a:spcPts val="0"/>
              </a:spcBef>
            </a:pPr>
            <a:r>
              <a:rPr lang="en-US" sz="1600" kern="0" dirty="0"/>
              <a:t>Never as low cost as 3D NAND (NAND = MLC/TLC/QLC)</a:t>
            </a:r>
          </a:p>
        </p:txBody>
      </p:sp>
    </p:spTree>
    <p:extLst>
      <p:ext uri="{BB962C8B-B14F-4D97-AF65-F5344CB8AC3E}">
        <p14:creationId xmlns:p14="http://schemas.microsoft.com/office/powerpoint/2010/main" val="413637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2564" y="198091"/>
            <a:ext cx="10287000" cy="657586"/>
          </a:xfrm>
        </p:spPr>
        <p:txBody>
          <a:bodyPr/>
          <a:lstStyle/>
          <a:p>
            <a:r>
              <a:rPr lang="en-US" sz="3600" dirty="0"/>
              <a:t>Potential Performance Gain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20"/>
          <a:stretch/>
        </p:blipFill>
        <p:spPr>
          <a:xfrm>
            <a:off x="2895600" y="1600200"/>
            <a:ext cx="1691268" cy="2977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4673" y="3004335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BiSM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0175" b="4369"/>
          <a:stretch/>
        </p:blipFill>
        <p:spPr>
          <a:xfrm>
            <a:off x="1066800" y="1524000"/>
            <a:ext cx="1743307" cy="4226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0031" y="3685609"/>
            <a:ext cx="972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3DXP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9229" y="3617148"/>
            <a:ext cx="6367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Elimination of PM reliability constraint</a:t>
            </a:r>
          </a:p>
          <a:p>
            <a:r>
              <a:rPr lang="en-US">
                <a:latin typeface="Calibri" panose="020F0502020204030204" pitchFamily="34" charset="0"/>
              </a:rPr>
              <a:t>Fast write; no crystallization required</a:t>
            </a:r>
            <a:br>
              <a:rPr lang="en-US">
                <a:latin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Potential for improving one of the key limiters of 3DXP: low write bandwidth (vs read and vs. DRAM)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Near Symmetrical Read/Write Latency…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can we build a bipolar operated low energy / low cost cross-point??  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70189"/>
              </p:ext>
            </p:extLst>
          </p:nvPr>
        </p:nvGraphicFramePr>
        <p:xfrm>
          <a:off x="5159229" y="1967427"/>
          <a:ext cx="5873750" cy="1121664"/>
        </p:xfrm>
        <a:graphic>
          <a:graphicData uri="http://schemas.openxmlformats.org/drawingml/2006/table">
            <a:tbl>
              <a:tblPr/>
              <a:tblGrid>
                <a:gridCol w="2144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</a:txBody>
                  <a:tcPr marL="36576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Write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</a:p>
                  </a:txBody>
                  <a:tcPr marL="36576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Latency</a:t>
                      </a:r>
                    </a:p>
                  </a:txBody>
                  <a:tcPr marL="182880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182880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36576" marR="36576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Latency limited BW</a:t>
                      </a:r>
                    </a:p>
                  </a:txBody>
                  <a:tcPr marL="182880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MB/s</a:t>
                      </a:r>
                    </a:p>
                  </a:txBody>
                  <a:tcPr marL="182880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4876</a:t>
                      </a:r>
                    </a:p>
                  </a:txBody>
                  <a:tcPr marL="36576" marR="36576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4876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2926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77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Built-in Selector Memory (</a:t>
            </a:r>
            <a:r>
              <a:rPr lang="en-US" err="1"/>
              <a:t>BiSM</a:t>
            </a:r>
            <a:r>
              <a:rPr lang="en-US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Basic Concept Intro</a:t>
            </a:r>
          </a:p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Assuming it works, what do we gain?</a:t>
            </a:r>
          </a:p>
          <a:p>
            <a:r>
              <a:rPr lang="en-US" sz="3600"/>
              <a:t>Key things we think we know / Don’t know</a:t>
            </a:r>
          </a:p>
        </p:txBody>
      </p:sp>
    </p:spTree>
    <p:extLst>
      <p:ext uri="{BB962C8B-B14F-4D97-AF65-F5344CB8AC3E}">
        <p14:creationId xmlns:p14="http://schemas.microsoft.com/office/powerpoint/2010/main" val="29275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4CB3539-BFC6-BB4C-8B0C-DF7E231E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492" y="91831"/>
            <a:ext cx="10363200" cy="629138"/>
          </a:xfrm>
        </p:spPr>
        <p:txBody>
          <a:bodyPr/>
          <a:lstStyle/>
          <a:p>
            <a:r>
              <a:rPr lang="en-US" sz="3200" dirty="0"/>
              <a:t>Assessment Summary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F818FE-EB39-9A47-9396-F339139F5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1" y="720969"/>
            <a:ext cx="11746523" cy="5334000"/>
          </a:xfrm>
        </p:spPr>
        <p:txBody>
          <a:bodyPr/>
          <a:lstStyle/>
          <a:p>
            <a:r>
              <a:rPr lang="en-US" sz="1800" dirty="0" err="1"/>
              <a:t>BiSM</a:t>
            </a:r>
            <a:r>
              <a:rPr lang="en-US" sz="1800" dirty="0"/>
              <a:t> technology: </a:t>
            </a:r>
          </a:p>
          <a:p>
            <a:pPr lvl="1"/>
            <a:r>
              <a:rPr lang="en-US" sz="1800" dirty="0"/>
              <a:t>Opportunity for higher speed Storage Class Memory with simplified manufacturing without obvious showstopper.  </a:t>
            </a:r>
          </a:p>
          <a:p>
            <a:pPr lvl="1"/>
            <a:r>
              <a:rPr lang="en-US" sz="1800" dirty="0"/>
              <a:t>Basic Switching model is not fully known, but have potential working model and characterized memory attributes</a:t>
            </a:r>
          </a:p>
          <a:p>
            <a:pPr lvl="1"/>
            <a:r>
              <a:rPr lang="en-US" sz="1800" dirty="0"/>
              <a:t>Solves known 3DXP issues; likely introduces others which we are yet to fully see.   </a:t>
            </a:r>
          </a:p>
          <a:p>
            <a:pPr lvl="1"/>
            <a:r>
              <a:rPr lang="en-US" sz="1800" dirty="0"/>
              <a:t>Scaling has yet to be demonstrated (20nm only data).</a:t>
            </a:r>
          </a:p>
          <a:p>
            <a:r>
              <a:rPr lang="en-US" sz="1800" dirty="0"/>
              <a:t>Efficient Design / Layout with bi-polar operation is a key constraint:</a:t>
            </a:r>
          </a:p>
          <a:p>
            <a:pPr lvl="1"/>
            <a:r>
              <a:rPr lang="en-US" sz="1800" dirty="0" err="1"/>
              <a:t>Optane</a:t>
            </a:r>
            <a:r>
              <a:rPr lang="en-US" sz="1800" dirty="0"/>
              <a:t>™ Memory Media has Circuit Under the Array (CUA) to reduce die size. </a:t>
            </a:r>
          </a:p>
          <a:p>
            <a:pPr lvl="1"/>
            <a:r>
              <a:rPr lang="en-US" sz="1800" dirty="0" err="1"/>
              <a:t>BiSM</a:t>
            </a:r>
            <a:r>
              <a:rPr lang="en-US" sz="1800" dirty="0"/>
              <a:t> bidirectional circuit topology is a key constraint of CUA for product cost and performance, despite the improved cell level write latency. Currently die size is prohibitive with the speculative Thick Gate CMOS (</a:t>
            </a:r>
            <a:r>
              <a:rPr lang="en-US" sz="1800" dirty="0" err="1"/>
              <a:t>TGcMOST</a:t>
            </a:r>
            <a:r>
              <a:rPr lang="en-US" sz="1800" dirty="0"/>
              <a:t>) design rule.  Efficient tile design is a key challenge to product viability.</a:t>
            </a:r>
          </a:p>
          <a:p>
            <a:r>
              <a:rPr lang="en-US" sz="1800" dirty="0"/>
              <a:t>Competitive landscape:</a:t>
            </a:r>
          </a:p>
          <a:p>
            <a:pPr lvl="1"/>
            <a:r>
              <a:rPr lang="en-US" sz="1800" dirty="0"/>
              <a:t>We believe Micron is pursuing this technology at a priority over the current </a:t>
            </a:r>
            <a:r>
              <a:rPr lang="en-US" sz="1800" dirty="0" err="1"/>
              <a:t>Optane</a:t>
            </a:r>
            <a:r>
              <a:rPr lang="en-US" sz="1800" dirty="0"/>
              <a:t>™ approach.   </a:t>
            </a:r>
          </a:p>
          <a:p>
            <a:pPr lvl="1"/>
            <a:r>
              <a:rPr lang="en-US" sz="1800" dirty="0"/>
              <a:t>In the research of atomistic switches (Intel sponsored or public domain), sighting, discussions and disclosures of similar behavior are emerging.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935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A7C6-F8A8-2D41-ADC9-CE2283CE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48093"/>
          </a:xfrm>
        </p:spPr>
        <p:txBody>
          <a:bodyPr/>
          <a:lstStyle/>
          <a:p>
            <a:r>
              <a:rPr lang="en-US" sz="3200" dirty="0"/>
              <a:t>Integration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108B4-9650-E04E-828D-A179370D5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469" y="838200"/>
            <a:ext cx="6829551" cy="5644243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accent2"/>
                </a:solidFill>
              </a:rPr>
              <a:t>Scaling Risks and Mitigation Strategy</a:t>
            </a:r>
          </a:p>
          <a:p>
            <a:pPr marL="0" marR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AE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High Risk</a:t>
            </a:r>
          </a:p>
          <a:p>
            <a:pPr marL="236538" marR="0" indent="-236538">
              <a:spcBef>
                <a:spcPts val="400"/>
              </a:spcBef>
              <a:spcAft>
                <a:spcPts val="0"/>
              </a:spcAft>
            </a:pPr>
            <a:r>
              <a:rPr lang="en-US" sz="1800" dirty="0"/>
              <a:t>Improved etch profile exhibits significant Vt shift and leakage. </a:t>
            </a:r>
          </a:p>
          <a:p>
            <a:pPr marL="484188" lvl="1" indent="-2476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Segmentation: contamination and/or composition shift subject to dry/wet etch/clean and/or liner/seal integrity</a:t>
            </a:r>
            <a:endParaRPr lang="en-US" sz="1800" dirty="0">
              <a:ea typeface="+mn-ea"/>
            </a:endParaRPr>
          </a:p>
          <a:p>
            <a:pPr marL="236538" indent="-227013">
              <a:spcBef>
                <a:spcPts val="400"/>
              </a:spcBef>
              <a:spcAft>
                <a:spcPts val="0"/>
              </a:spcAft>
            </a:pPr>
            <a:r>
              <a:rPr lang="en-US" sz="1800" dirty="0"/>
              <a:t>SD g-class large target manufacturing issues from current supplier</a:t>
            </a:r>
            <a:endParaRPr lang="en-US" sz="1800" dirty="0">
              <a:ea typeface="Calibri" panose="020F0502020204030204" pitchFamily="34" charset="0"/>
            </a:endParaRPr>
          </a:p>
          <a:p>
            <a:pPr marL="484781" lvl="1" indent="-248243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Root cause identification and containment deployment: </a:t>
            </a:r>
            <a:br>
              <a:rPr lang="en-US" sz="1800" dirty="0"/>
            </a:br>
            <a:r>
              <a:rPr lang="en-US" sz="1800" dirty="0"/>
              <a:t>1. Work with target vendors to improve manufacturing process.  2. Further strategy could be to look for alternate dopants.</a:t>
            </a:r>
            <a:endParaRPr lang="en-US" sz="1800" dirty="0">
              <a:ea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Medium Risk and Known Unknowns</a:t>
            </a:r>
            <a:endParaRPr lang="en-US" sz="2000" dirty="0">
              <a:ln w="6600">
                <a:solidFill>
                  <a:srgbClr val="DDBB15"/>
                </a:solidFill>
                <a:prstDash val="solid"/>
              </a:ln>
              <a:solidFill>
                <a:srgbClr val="DDAA4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47650" indent="-247650">
              <a:spcBef>
                <a:spcPts val="400"/>
              </a:spcBef>
              <a:spcAft>
                <a:spcPts val="0"/>
              </a:spcAft>
            </a:pPr>
            <a:r>
              <a:rPr lang="en-US" sz="1800" dirty="0"/>
              <a:t>New SD films chemical or thermal integration tolerance.</a:t>
            </a:r>
          </a:p>
          <a:p>
            <a:pPr marL="515938" lvl="1" indent="-2476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Speculative model suggests glass transition temperature (T</a:t>
            </a:r>
            <a:r>
              <a:rPr lang="en-US" sz="1800" baseline="-25000" dirty="0"/>
              <a:t>G</a:t>
            </a:r>
            <a:r>
              <a:rPr lang="en-US" sz="1800" dirty="0"/>
              <a:t>) a key knob for </a:t>
            </a:r>
            <a:r>
              <a:rPr lang="en-US" sz="1800" dirty="0" err="1"/>
              <a:t>BiSM</a:t>
            </a:r>
            <a:r>
              <a:rPr lang="en-US" sz="1800" dirty="0"/>
              <a:t> performance. This model and the usable T</a:t>
            </a:r>
            <a:r>
              <a:rPr lang="en-US" sz="1800" baseline="-25000" dirty="0"/>
              <a:t>G</a:t>
            </a:r>
            <a:r>
              <a:rPr lang="en-US" sz="1800" dirty="0"/>
              <a:t> range for new material integration is yet to be explored/validated</a:t>
            </a:r>
          </a:p>
          <a:p>
            <a:pPr marL="515938" lvl="1" indent="-2476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Potential modification of Liner/seal and densification strategies</a:t>
            </a:r>
          </a:p>
          <a:p>
            <a:pPr marL="247650" indent="-247650">
              <a:spcBef>
                <a:spcPts val="400"/>
              </a:spcBef>
              <a:spcAft>
                <a:spcPts val="0"/>
              </a:spcAft>
            </a:pPr>
            <a:r>
              <a:rPr lang="en-US" sz="1800" dirty="0"/>
              <a:t>CMP/chop process window with thinner stack</a:t>
            </a:r>
          </a:p>
          <a:p>
            <a:pPr marL="515938" lvl="1" indent="-2476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Centering/Optimization is needed.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EE6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Other scaling integration risks are all improved versus 3DXP</a:t>
            </a:r>
            <a:endParaRPr lang="en-US" sz="2000" dirty="0">
              <a:solidFill>
                <a:srgbClr val="00EE6D"/>
              </a:solidFill>
            </a:endParaRPr>
          </a:p>
          <a:p>
            <a:pPr marL="247650" indent="-24765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236538" indent="-484188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0" indent="-248243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31957E-9E4D-B24F-8766-12B1E0ED9C92}"/>
              </a:ext>
            </a:extLst>
          </p:cNvPr>
          <p:cNvSpPr/>
          <p:nvPr/>
        </p:nvSpPr>
        <p:spPr>
          <a:xfrm>
            <a:off x="594921" y="903514"/>
            <a:ext cx="422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CR6.5 demonstrates &gt;70% structure yield, which provides a baseline for a reliable assessment of Read Window Budget (cell yield metric)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EA2D1-22F7-4148-BE61-0C3457D0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5" y="2269389"/>
            <a:ext cx="4622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97821C-59A9-9A41-892D-99436E9D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Retention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0F0B3B-A9AA-0449-ACAF-E17EDE5D46FE}"/>
              </a:ext>
            </a:extLst>
          </p:cNvPr>
          <p:cNvGrpSpPr/>
          <p:nvPr/>
        </p:nvGrpSpPr>
        <p:grpSpPr>
          <a:xfrm>
            <a:off x="1286742" y="1014761"/>
            <a:ext cx="3720366" cy="4145360"/>
            <a:chOff x="6284346" y="762000"/>
            <a:chExt cx="3720366" cy="41453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C09753-265C-134A-93C3-8D31DBBF7652}"/>
                </a:ext>
              </a:extLst>
            </p:cNvPr>
            <p:cNvGrpSpPr/>
            <p:nvPr/>
          </p:nvGrpSpPr>
          <p:grpSpPr>
            <a:xfrm>
              <a:off x="6284346" y="762000"/>
              <a:ext cx="3720366" cy="4145360"/>
              <a:chOff x="5783257" y="899235"/>
              <a:chExt cx="2790275" cy="263436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E9F4375-3BB1-EE44-A4E0-05C1E4C3DB6B}"/>
                  </a:ext>
                </a:extLst>
              </p:cNvPr>
              <p:cNvGrpSpPr/>
              <p:nvPr/>
            </p:nvGrpSpPr>
            <p:grpSpPr>
              <a:xfrm>
                <a:off x="5872897" y="1270300"/>
                <a:ext cx="2700635" cy="2263298"/>
                <a:chOff x="5565362" y="892865"/>
                <a:chExt cx="2700635" cy="2263298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385587B2-A770-4D4A-A8E6-EE0844CA2C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308" t="1158" r="21846" b="3435"/>
                <a:stretch/>
              </p:blipFill>
              <p:spPr>
                <a:xfrm>
                  <a:off x="5565362" y="892865"/>
                  <a:ext cx="2529840" cy="2263298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1252D2F-145F-6C48-8858-DE89C6DC93A4}"/>
                    </a:ext>
                  </a:extLst>
                </p:cNvPr>
                <p:cNvSpPr txBox="1"/>
                <p:nvPr/>
              </p:nvSpPr>
              <p:spPr>
                <a:xfrm>
                  <a:off x="7168341" y="2623435"/>
                  <a:ext cx="1097656" cy="143474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r>
                    <a:rPr lang="en-US" sz="1467" b="1">
                      <a:solidFill>
                        <a:srgbClr val="003C71"/>
                      </a:solidFill>
                    </a:rPr>
                    <a:t>85C	40C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EAF9AD-1D66-CA47-80B4-5137A709D8AB}"/>
                    </a:ext>
                  </a:extLst>
                </p:cNvPr>
                <p:cNvSpPr txBox="1"/>
                <p:nvPr/>
              </p:nvSpPr>
              <p:spPr>
                <a:xfrm>
                  <a:off x="6290525" y="1198699"/>
                  <a:ext cx="234439" cy="1062874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r>
                    <a:rPr lang="en-US" sz="1467" b="1">
                      <a:solidFill>
                        <a:srgbClr val="003C71"/>
                      </a:solidFill>
                    </a:rPr>
                    <a:t>10y</a:t>
                  </a:r>
                </a:p>
                <a:p>
                  <a:endParaRPr lang="en-US" sz="1600" b="1">
                    <a:solidFill>
                      <a:srgbClr val="003C71"/>
                    </a:solidFill>
                  </a:endParaRPr>
                </a:p>
                <a:p>
                  <a:endParaRPr lang="en-US" sz="533" b="1">
                    <a:solidFill>
                      <a:srgbClr val="003C71"/>
                    </a:solidFill>
                  </a:endParaRPr>
                </a:p>
                <a:p>
                  <a:r>
                    <a:rPr lang="en-US" sz="1467" b="1">
                      <a:solidFill>
                        <a:srgbClr val="003C71"/>
                      </a:solidFill>
                    </a:rPr>
                    <a:t>3m</a:t>
                  </a:r>
                </a:p>
                <a:p>
                  <a:endParaRPr lang="en-US" sz="1467" b="1">
                    <a:solidFill>
                      <a:srgbClr val="003C71"/>
                    </a:solidFill>
                  </a:endParaRPr>
                </a:p>
                <a:p>
                  <a:endParaRPr lang="en-US" sz="1400" b="1">
                    <a:solidFill>
                      <a:srgbClr val="003C71"/>
                    </a:solidFill>
                  </a:endParaRPr>
                </a:p>
                <a:p>
                  <a:r>
                    <a:rPr lang="en-US" sz="1467" b="1">
                      <a:solidFill>
                        <a:srgbClr val="003C71"/>
                      </a:solidFill>
                    </a:rPr>
                    <a:t>2d</a:t>
                  </a:r>
                </a:p>
                <a:p>
                  <a:endParaRPr lang="en-US" sz="1467" b="1">
                    <a:solidFill>
                      <a:srgbClr val="003C71"/>
                    </a:solidFill>
                  </a:endParaRP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DD275A-4049-D44D-A096-3EA9B9F0F2C9}"/>
                  </a:ext>
                </a:extLst>
              </p:cNvPr>
              <p:cNvSpPr/>
              <p:nvPr/>
            </p:nvSpPr>
            <p:spPr>
              <a:xfrm>
                <a:off x="5783257" y="1080883"/>
                <a:ext cx="2589032" cy="199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8">
                  <a:solidFill>
                    <a:srgbClr val="0071C5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804E88-9C40-0849-94C5-FD347A26BA6E}"/>
                  </a:ext>
                </a:extLst>
              </p:cNvPr>
              <p:cNvSpPr/>
              <p:nvPr/>
            </p:nvSpPr>
            <p:spPr>
              <a:xfrm flipH="1">
                <a:off x="8338596" y="1188152"/>
                <a:ext cx="111496" cy="13002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8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A7DD9B-AF81-E742-BC1E-87BE9F1A75EC}"/>
                  </a:ext>
                </a:extLst>
              </p:cNvPr>
              <p:cNvSpPr/>
              <p:nvPr/>
            </p:nvSpPr>
            <p:spPr>
              <a:xfrm>
                <a:off x="6845759" y="899235"/>
                <a:ext cx="1086404" cy="202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67" b="1">
                    <a:solidFill>
                      <a:srgbClr val="0071C5"/>
                    </a:solidFill>
                    <a:latin typeface="Calibri" panose="020F0502020204030204" pitchFamily="34" charset="0"/>
                  </a:rPr>
                  <a:t>Window closure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6BB9AC-8A4D-6B49-A34C-EA152ACAD1DC}"/>
                </a:ext>
              </a:extLst>
            </p:cNvPr>
            <p:cNvSpPr/>
            <p:nvPr/>
          </p:nvSpPr>
          <p:spPr>
            <a:xfrm>
              <a:off x="7988092" y="1446156"/>
              <a:ext cx="12449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sz="1600" b="1" baseline="-2500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16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~ 1.25 eV </a:t>
              </a:r>
              <a:endParaRPr lang="en-US" sz="1600" b="1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930B62B-8095-E544-8F21-F027247ADD8E}"/>
              </a:ext>
            </a:extLst>
          </p:cNvPr>
          <p:cNvSpPr txBox="1"/>
          <p:nvPr/>
        </p:nvSpPr>
        <p:spPr>
          <a:xfrm>
            <a:off x="1066800" y="5354043"/>
            <a:ext cx="4397507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Window-based retention: E</a:t>
            </a:r>
            <a:r>
              <a:rPr lang="en-US" sz="1600" baseline="-250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in ~ 1.25 eV range;  ~ 1 year retention @ 85C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Mainly due to lower drift of reset state.  Additional segmentation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wip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820462-E187-2A41-9BA2-017559F62F44}"/>
              </a:ext>
            </a:extLst>
          </p:cNvPr>
          <p:cNvGrpSpPr/>
          <p:nvPr/>
        </p:nvGrpSpPr>
        <p:grpSpPr>
          <a:xfrm>
            <a:off x="5791200" y="1074193"/>
            <a:ext cx="4061114" cy="4040117"/>
            <a:chOff x="2133600" y="997084"/>
            <a:chExt cx="4061114" cy="40401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86E037-9DB6-544A-B7CC-F523A1DE17FC}"/>
                </a:ext>
              </a:extLst>
            </p:cNvPr>
            <p:cNvGrpSpPr/>
            <p:nvPr/>
          </p:nvGrpSpPr>
          <p:grpSpPr>
            <a:xfrm>
              <a:off x="2451751" y="1387194"/>
              <a:ext cx="3742963" cy="3520167"/>
              <a:chOff x="655162" y="927536"/>
              <a:chExt cx="2807222" cy="248630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12EFF5C-FA5F-C448-80BF-777A0D39F069}"/>
                  </a:ext>
                </a:extLst>
              </p:cNvPr>
              <p:cNvGrpSpPr/>
              <p:nvPr/>
            </p:nvGrpSpPr>
            <p:grpSpPr>
              <a:xfrm>
                <a:off x="655162" y="927536"/>
                <a:ext cx="2675538" cy="2486304"/>
                <a:chOff x="873475" y="1200913"/>
                <a:chExt cx="2675538" cy="2486304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07F8B22D-206C-4845-92E9-33D6ADEB02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800" r="15954"/>
                <a:stretch/>
              </p:blipFill>
              <p:spPr>
                <a:xfrm>
                  <a:off x="873475" y="1200913"/>
                  <a:ext cx="2675538" cy="2486304"/>
                </a:xfrm>
                <a:prstGeom prst="rect">
                  <a:avLst/>
                </a:prstGeom>
              </p:spPr>
            </p:pic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E060A31-45B0-0B49-87C5-1136BD978D72}"/>
                    </a:ext>
                  </a:extLst>
                </p:cNvPr>
                <p:cNvCxnSpPr/>
                <p:nvPr/>
              </p:nvCxnSpPr>
              <p:spPr>
                <a:xfrm flipH="1">
                  <a:off x="1970380" y="1294334"/>
                  <a:ext cx="562095" cy="20063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DE32232-9BBA-434D-ADA5-2217FB885C3D}"/>
                    </a:ext>
                  </a:extLst>
                </p:cNvPr>
                <p:cNvCxnSpPr/>
                <p:nvPr/>
              </p:nvCxnSpPr>
              <p:spPr>
                <a:xfrm flipH="1">
                  <a:off x="1169963" y="1306667"/>
                  <a:ext cx="425372" cy="19940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13482A1-D073-F440-BCC8-0D3CCDB244A5}"/>
                  </a:ext>
                </a:extLst>
              </p:cNvPr>
              <p:cNvCxnSpPr/>
              <p:nvPr/>
            </p:nvCxnSpPr>
            <p:spPr>
              <a:xfrm>
                <a:off x="1276445" y="1686732"/>
                <a:ext cx="64892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165C4C8-270A-6E42-80DE-3A78EFA2ACE0}"/>
                  </a:ext>
                </a:extLst>
              </p:cNvPr>
              <p:cNvGrpSpPr/>
              <p:nvPr/>
            </p:nvGrpSpPr>
            <p:grpSpPr>
              <a:xfrm>
                <a:off x="2709630" y="2434696"/>
                <a:ext cx="550631" cy="652287"/>
                <a:chOff x="276829" y="2958624"/>
                <a:chExt cx="550631" cy="652287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DBE8D0-BCCD-B84B-9D24-7956AE615288}"/>
                    </a:ext>
                  </a:extLst>
                </p:cNvPr>
                <p:cNvSpPr txBox="1"/>
                <p:nvPr/>
              </p:nvSpPr>
              <p:spPr>
                <a:xfrm>
                  <a:off x="276829" y="2958624"/>
                  <a:ext cx="550631" cy="652287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r>
                    <a:rPr lang="en-US" sz="1467" b="1"/>
                    <a:t>@180C</a:t>
                  </a:r>
                </a:p>
                <a:p>
                  <a:r>
                    <a:rPr lang="en-US" sz="1467" b="1"/>
                    <a:t>--  1</a:t>
                  </a:r>
                  <a:r>
                    <a:rPr lang="en-US" sz="1467" b="1">
                      <a:latin typeface="Symbol" panose="05050102010706020507" pitchFamily="18" charset="2"/>
                    </a:rPr>
                    <a:t>m</a:t>
                  </a:r>
                  <a:r>
                    <a:rPr lang="en-US" sz="1467" b="1"/>
                    <a:t>s</a:t>
                  </a:r>
                </a:p>
                <a:p>
                  <a:r>
                    <a:rPr lang="en-US" sz="16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   </a:t>
                  </a:r>
                  <a:r>
                    <a:rPr lang="en-US" sz="1467" b="1"/>
                    <a:t>  1e3 s</a:t>
                  </a:r>
                </a:p>
                <a:p>
                  <a:r>
                    <a:rPr lang="en-US" sz="1467" b="1"/>
                    <a:t>     1e4 s</a:t>
                  </a:r>
                </a:p>
              </p:txBody>
            </p:sp>
            <p:sp>
              <p:nvSpPr>
                <p:cNvPr id="27" name="Isosceles Triangle 45">
                  <a:extLst>
                    <a:ext uri="{FF2B5EF4-FFF2-40B4-BE49-F238E27FC236}">
                      <a16:creationId xmlns:a16="http://schemas.microsoft.com/office/drawing/2014/main" id="{48F690D6-854B-064C-A11C-870A7F881533}"/>
                    </a:ext>
                  </a:extLst>
                </p:cNvPr>
                <p:cNvSpPr/>
                <p:nvPr/>
              </p:nvSpPr>
              <p:spPr>
                <a:xfrm>
                  <a:off x="310896" y="3511296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908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A03F8D9-00F1-164C-AFCF-A1D3F5B1A6F1}"/>
                    </a:ext>
                  </a:extLst>
                </p:cNvPr>
                <p:cNvSpPr/>
                <p:nvPr/>
              </p:nvSpPr>
              <p:spPr>
                <a:xfrm>
                  <a:off x="302970" y="3350573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908"/>
                </a:p>
              </p:txBody>
            </p: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7D86D47-3EE6-9840-ABBB-5231E19305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2799" y="2070780"/>
                <a:ext cx="46021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8238DB-28F1-8042-9223-220D013602B7}"/>
                  </a:ext>
                </a:extLst>
              </p:cNvPr>
              <p:cNvSpPr txBox="1"/>
              <p:nvPr/>
            </p:nvSpPr>
            <p:spPr>
              <a:xfrm>
                <a:off x="1305385" y="1730025"/>
                <a:ext cx="274114" cy="159460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67" b="1"/>
                  <a:t>SET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80F198-8E27-3E4E-A8F5-BA812EB6AEA6}"/>
                  </a:ext>
                </a:extLst>
              </p:cNvPr>
              <p:cNvSpPr txBox="1"/>
              <p:nvPr/>
            </p:nvSpPr>
            <p:spPr>
              <a:xfrm>
                <a:off x="2121273" y="2113564"/>
                <a:ext cx="282529" cy="159460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67" b="1">
                    <a:solidFill>
                      <a:schemeClr val="accent4">
                        <a:lumMod val="75000"/>
                      </a:schemeClr>
                    </a:solidFill>
                  </a:rPr>
                  <a:t>RST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B5C80E-4E7A-964D-8CEC-ACF68AF17D36}"/>
                  </a:ext>
                </a:extLst>
              </p:cNvPr>
              <p:cNvSpPr/>
              <p:nvPr/>
            </p:nvSpPr>
            <p:spPr>
              <a:xfrm>
                <a:off x="3299824" y="932353"/>
                <a:ext cx="162560" cy="1215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8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913AF2-25F7-1F40-B622-D521818F9BF3}"/>
                </a:ext>
              </a:extLst>
            </p:cNvPr>
            <p:cNvSpPr/>
            <p:nvPr/>
          </p:nvSpPr>
          <p:spPr>
            <a:xfrm>
              <a:off x="2133600" y="4780656"/>
              <a:ext cx="1686680" cy="256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067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0193532w10 SDk-A14, r5.3</a:t>
              </a:r>
              <a:endParaRPr lang="en-US" sz="1067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482FE6-10D1-2E43-A865-69A24C9B0365}"/>
                </a:ext>
              </a:extLst>
            </p:cNvPr>
            <p:cNvSpPr/>
            <p:nvPr/>
          </p:nvSpPr>
          <p:spPr>
            <a:xfrm>
              <a:off x="3180449" y="997084"/>
              <a:ext cx="2246641" cy="31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67" b="1">
                  <a:solidFill>
                    <a:srgbClr val="0071C5"/>
                  </a:solidFill>
                  <a:latin typeface="Calibri" panose="020F0502020204030204" pitchFamily="34" charset="0"/>
                </a:rPr>
                <a:t>SET/RST Distrib. Vs. T-bake</a:t>
              </a:r>
              <a:endParaRPr lang="en-US" sz="1467" b="1">
                <a:solidFill>
                  <a:srgbClr val="0071C5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8527FD9-0770-0446-B80A-D9B0D794FD4B}"/>
              </a:ext>
            </a:extLst>
          </p:cNvPr>
          <p:cNvSpPr txBox="1"/>
          <p:nvPr/>
        </p:nvSpPr>
        <p:spPr>
          <a:xfrm>
            <a:off x="5912336" y="5346609"/>
            <a:ext cx="4985843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The retention characteristics, both set and reset shifting up, suggests the dominant retention mechanism subject to structure relaxation at temperature range explored. </a:t>
            </a:r>
            <a:endParaRPr lang="en-US" sz="14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CAD7DD05-E3B7-1C4B-925B-D5103F3A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1464303"/>
            <a:ext cx="2604875" cy="17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2BD696-BB25-8B46-B9BD-1058D9E742F8}"/>
              </a:ext>
            </a:extLst>
          </p:cNvPr>
          <p:cNvCxnSpPr>
            <a:cxnSpLocks/>
          </p:cNvCxnSpPr>
          <p:nvPr/>
        </p:nvCxnSpPr>
        <p:spPr>
          <a:xfrm>
            <a:off x="10210800" y="1558934"/>
            <a:ext cx="0" cy="13572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5DDA076-082A-A44B-8629-C595482DD55F}"/>
              </a:ext>
            </a:extLst>
          </p:cNvPr>
          <p:cNvSpPr txBox="1"/>
          <p:nvPr/>
        </p:nvSpPr>
        <p:spPr>
          <a:xfrm>
            <a:off x="9982200" y="1194506"/>
            <a:ext cx="474988" cy="3284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67" b="1">
                <a:solidFill>
                  <a:schemeClr val="bg1">
                    <a:lumMod val="50000"/>
                  </a:schemeClr>
                </a:solidFill>
              </a:rPr>
              <a:t>85C</a:t>
            </a:r>
          </a:p>
          <a:p>
            <a:pPr algn="ctr"/>
            <a:r>
              <a:rPr lang="en-US" sz="1067" b="1">
                <a:solidFill>
                  <a:schemeClr val="bg1">
                    <a:lumMod val="50000"/>
                  </a:schemeClr>
                </a:solidFill>
              </a:rPr>
              <a:t>5years</a:t>
            </a:r>
          </a:p>
        </p:txBody>
      </p:sp>
    </p:spTree>
    <p:extLst>
      <p:ext uri="{BB962C8B-B14F-4D97-AF65-F5344CB8AC3E}">
        <p14:creationId xmlns:p14="http://schemas.microsoft.com/office/powerpoint/2010/main" val="353122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EB74-194B-A84F-BE5D-17ECDB11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78005"/>
          </a:xfrm>
        </p:spPr>
        <p:txBody>
          <a:bodyPr/>
          <a:lstStyle/>
          <a:p>
            <a:r>
              <a:rPr lang="en-US" sz="3600"/>
              <a:t>Write Endurance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BF403C1-4738-4D47-800A-6E6ED8D0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4190999"/>
            <a:ext cx="5080000" cy="2209801"/>
          </a:xfrm>
        </p:spPr>
        <p:txBody>
          <a:bodyPr/>
          <a:lstStyle/>
          <a:p>
            <a:r>
              <a:rPr lang="en-US" sz="1400" dirty="0"/>
              <a:t>Seasoning Required –   Yes, dual polarity for 10µsec cumulatively used for all data collected</a:t>
            </a:r>
          </a:p>
          <a:p>
            <a:r>
              <a:rPr lang="en-US" sz="1400" dirty="0"/>
              <a:t>Read Scheme – dual VDM is needed due to E2 drift</a:t>
            </a:r>
          </a:p>
          <a:p>
            <a:r>
              <a:rPr lang="en-US" sz="1400" dirty="0"/>
              <a:t>Cell leakage – SET is the same as 3DXP (5nA/cell), RESET is 1/10 of SET</a:t>
            </a:r>
          </a:p>
          <a:p>
            <a:r>
              <a:rPr lang="en-US" sz="1400" dirty="0"/>
              <a:t>C-cell bias – (E3 drift/shift) seeking elimination with material and/or process solution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59D52B7-106C-C547-ADC3-A87F9C0D9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4191000"/>
            <a:ext cx="5384800" cy="1981200"/>
          </a:xfrm>
        </p:spPr>
        <p:txBody>
          <a:bodyPr/>
          <a:lstStyle/>
          <a:p>
            <a:r>
              <a:rPr lang="en-US" sz="1400" dirty="0" err="1"/>
              <a:t>TempCo</a:t>
            </a:r>
            <a:r>
              <a:rPr lang="en-US" sz="1400" dirty="0"/>
              <a:t> – 0% for </a:t>
            </a:r>
            <a:r>
              <a:rPr lang="en-US" sz="1400" dirty="0" err="1"/>
              <a:t>I</a:t>
            </a:r>
            <a:r>
              <a:rPr lang="en-US" sz="1400" baseline="-25000" dirty="0" err="1"/>
              <a:t>program</a:t>
            </a:r>
            <a:r>
              <a:rPr lang="en-US" sz="1400" dirty="0"/>
              <a:t>, 4.5% for V</a:t>
            </a:r>
            <a:r>
              <a:rPr lang="en-US" sz="1400" baseline="-25000" dirty="0"/>
              <a:t>DM</a:t>
            </a:r>
            <a:r>
              <a:rPr lang="en-US" sz="1400" dirty="0"/>
              <a:t> </a:t>
            </a:r>
          </a:p>
          <a:p>
            <a:r>
              <a:rPr lang="en-US" sz="1400" dirty="0"/>
              <a:t>WD – expected none; WD is subject to thermal proximity and reverse bias of A-/B-type cell (&lt; 65% E</a:t>
            </a:r>
            <a:r>
              <a:rPr lang="en-US" sz="1400" baseline="-25000" dirty="0"/>
              <a:t>TH</a:t>
            </a:r>
            <a:r>
              <a:rPr lang="en-US" sz="1400" dirty="0"/>
              <a:t>) </a:t>
            </a:r>
          </a:p>
          <a:p>
            <a:r>
              <a:rPr lang="en-US" sz="1400" dirty="0"/>
              <a:t>Scaling expectations: (no CD scaling data available) </a:t>
            </a:r>
          </a:p>
          <a:p>
            <a:pPr lvl="1"/>
            <a:r>
              <a:rPr lang="en-US" sz="1400" dirty="0" err="1"/>
              <a:t>I</a:t>
            </a:r>
            <a:r>
              <a:rPr lang="en-US" sz="1400" baseline="-25000" dirty="0" err="1"/>
              <a:t>program</a:t>
            </a:r>
            <a:r>
              <a:rPr lang="en-US" sz="1400" dirty="0"/>
              <a:t> – the same as 3DXP, subject to </a:t>
            </a:r>
            <a:r>
              <a:rPr lang="en-US" sz="1400" dirty="0" err="1"/>
              <a:t>T</a:t>
            </a:r>
            <a:r>
              <a:rPr lang="en-US" sz="1400" baseline="-25000" dirty="0" err="1"/>
              <a:t>g</a:t>
            </a:r>
            <a:endParaRPr lang="en-US" sz="1400" dirty="0"/>
          </a:p>
          <a:p>
            <a:pPr lvl="1"/>
            <a:r>
              <a:rPr lang="en-US" sz="1400" dirty="0"/>
              <a:t>RWB – no worse than 3DXP</a:t>
            </a:r>
          </a:p>
          <a:p>
            <a:pPr lvl="1"/>
            <a:r>
              <a:rPr lang="en-US" sz="1400" dirty="0"/>
              <a:t>Read/Write Latency – no change</a:t>
            </a:r>
          </a:p>
          <a:p>
            <a:endParaRPr lang="en-US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20459-EFA8-AE4F-89C7-3C1A8A113697}"/>
              </a:ext>
            </a:extLst>
          </p:cNvPr>
          <p:cNvGrpSpPr/>
          <p:nvPr/>
        </p:nvGrpSpPr>
        <p:grpSpPr>
          <a:xfrm>
            <a:off x="1547909" y="685800"/>
            <a:ext cx="9424891" cy="2763127"/>
            <a:chOff x="1547909" y="818273"/>
            <a:chExt cx="9424891" cy="27631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000000-0008-0000-0100-000003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248" t="38379" r="3475" b="6450"/>
            <a:stretch/>
          </p:blipFill>
          <p:spPr>
            <a:xfrm>
              <a:off x="1547909" y="1295400"/>
              <a:ext cx="2719291" cy="228600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37D9C0-B877-6D43-B94D-FAB9D5E6A9F9}"/>
                </a:ext>
              </a:extLst>
            </p:cNvPr>
            <p:cNvSpPr/>
            <p:nvPr/>
          </p:nvSpPr>
          <p:spPr>
            <a:xfrm>
              <a:off x="2743200" y="818273"/>
              <a:ext cx="6781985" cy="369332"/>
            </a:xfrm>
            <a:prstGeom prst="rect">
              <a:avLst/>
            </a:prstGeom>
            <a:ln w="19050" cmpd="thickThin"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 window closure of 2K bits up to 2M FW cycles @ 10ms </a:t>
              </a:r>
              <a:r>
                <a:rPr lang="en-US" sz="1800" b="1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ipd</a:t>
              </a:r>
              <a:r>
                <a:rPr lang="en-US" sz="18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low ED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000000-0008-0000-0100-000005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204" b="14778"/>
            <a:stretch/>
          </p:blipFill>
          <p:spPr>
            <a:xfrm>
              <a:off x="4383866" y="1295400"/>
              <a:ext cx="6588934" cy="228600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36625A8-47E6-8B4F-BE39-5491C912132C}"/>
              </a:ext>
            </a:extLst>
          </p:cNvPr>
          <p:cNvSpPr txBox="1">
            <a:spLocks/>
          </p:cNvSpPr>
          <p:nvPr/>
        </p:nvSpPr>
        <p:spPr bwMode="auto">
          <a:xfrm>
            <a:off x="914400" y="3581400"/>
            <a:ext cx="1036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3600" kern="0"/>
              <a:t>Other Critical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02038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Unipolar vs. Bipolar Decoder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66" y="2057400"/>
            <a:ext cx="4049634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6291" y="1120280"/>
            <a:ext cx="1478290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>
                <a:latin typeface="Calibri" panose="020F0502020204030204" pitchFamily="34" charset="0"/>
              </a:rPr>
              <a:t>Unipolar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508" y="1981200"/>
            <a:ext cx="2903692" cy="372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7421" y="1120280"/>
            <a:ext cx="1253869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>
                <a:latin typeface="Calibri" panose="020F0502020204030204" pitchFamily="34" charset="0"/>
              </a:rPr>
              <a:t>Bipolar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02BB3-7769-774A-B48A-0F981840453A}"/>
              </a:ext>
            </a:extLst>
          </p:cNvPr>
          <p:cNvSpPr txBox="1"/>
          <p:nvPr/>
        </p:nvSpPr>
        <p:spPr>
          <a:xfrm>
            <a:off x="1360566" y="1708201"/>
            <a:ext cx="134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</a:rPr>
              <a:t>WL Decoder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84661-8E30-2047-9F45-8FDF34EC8005}"/>
              </a:ext>
            </a:extLst>
          </p:cNvPr>
          <p:cNvSpPr txBox="1"/>
          <p:nvPr/>
        </p:nvSpPr>
        <p:spPr>
          <a:xfrm>
            <a:off x="3546692" y="1708201"/>
            <a:ext cx="12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</a:rPr>
              <a:t>BL Decoder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8E59C-9FDD-CB49-9C8D-C4042D306A88}"/>
              </a:ext>
            </a:extLst>
          </p:cNvPr>
          <p:cNvSpPr txBox="1"/>
          <p:nvPr/>
        </p:nvSpPr>
        <p:spPr>
          <a:xfrm>
            <a:off x="7808004" y="1708201"/>
            <a:ext cx="167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</a:rPr>
              <a:t>WL/BL Decoder</a:t>
            </a:r>
          </a:p>
        </p:txBody>
      </p:sp>
    </p:spTree>
    <p:extLst>
      <p:ext uri="{BB962C8B-B14F-4D97-AF65-F5344CB8AC3E}">
        <p14:creationId xmlns:p14="http://schemas.microsoft.com/office/powerpoint/2010/main" val="802824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Don’t Know Circuit Topology to Fit CMOS under Array…yet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394" y="3080745"/>
            <a:ext cx="5798778" cy="2059146"/>
          </a:xfrm>
        </p:spPr>
        <p:txBody>
          <a:bodyPr/>
          <a:lstStyle/>
          <a:p>
            <a:r>
              <a:rPr lang="en-US" sz="1800" dirty="0"/>
              <a:t>3DXP has all CMOS under array for each sub-tile (decoders, sense circuits, </a:t>
            </a:r>
            <a:r>
              <a:rPr lang="en-US" sz="1800" dirty="0" err="1"/>
              <a:t>etc</a:t>
            </a:r>
            <a:r>
              <a:rPr lang="en-US" sz="1800" dirty="0"/>
              <a:t>).</a:t>
            </a:r>
          </a:p>
          <a:p>
            <a:r>
              <a:rPr lang="en-US" sz="1800" dirty="0"/>
              <a:t>Not fitting CMOS </a:t>
            </a:r>
            <a:r>
              <a:rPr lang="en-US" sz="1800" dirty="0">
                <a:sym typeface="Wingdings" panose="05000000000000000000" pitchFamily="2" charset="2"/>
              </a:rPr>
              <a:t> </a:t>
            </a:r>
            <a:r>
              <a:rPr lang="en-US" sz="1800" dirty="0"/>
              <a:t>blows up die size??</a:t>
            </a:r>
          </a:p>
          <a:p>
            <a:r>
              <a:rPr lang="en-US" sz="1800" dirty="0"/>
              <a:t>Bi-polar operation adds transistors to critical pitch circuits under the array and increases voltage swing (requires higher voltage transistors)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90" y="1788524"/>
            <a:ext cx="4855050" cy="465723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60790" y="1419192"/>
            <a:ext cx="484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3DXP cross section: array + circuits under tile </a:t>
            </a:r>
          </a:p>
        </p:txBody>
      </p:sp>
    </p:spTree>
    <p:extLst>
      <p:ext uri="{BB962C8B-B14F-4D97-AF65-F5344CB8AC3E}">
        <p14:creationId xmlns:p14="http://schemas.microsoft.com/office/powerpoint/2010/main" val="326874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E8B59D-DE42-45B8-AD0B-6829F7169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8614"/>
              </p:ext>
            </p:extLst>
          </p:nvPr>
        </p:nvGraphicFramePr>
        <p:xfrm>
          <a:off x="389743" y="1371600"/>
          <a:ext cx="10832508" cy="1828800"/>
        </p:xfrm>
        <a:graphic>
          <a:graphicData uri="http://schemas.openxmlformats.org/drawingml/2006/table">
            <a:tbl>
              <a:tblPr/>
              <a:tblGrid>
                <a:gridCol w="3005529">
                  <a:extLst>
                    <a:ext uri="{9D8B030D-6E8A-4147-A177-3AD203B41FA5}">
                      <a16:colId xmlns:a16="http://schemas.microsoft.com/office/drawing/2014/main" val="535820697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2575307174"/>
                    </a:ext>
                  </a:extLst>
                </a:gridCol>
                <a:gridCol w="1566472">
                  <a:extLst>
                    <a:ext uri="{9D8B030D-6E8A-4147-A177-3AD203B41FA5}">
                      <a16:colId xmlns:a16="http://schemas.microsoft.com/office/drawing/2014/main" val="1041352832"/>
                    </a:ext>
                  </a:extLst>
                </a:gridCol>
                <a:gridCol w="936885">
                  <a:extLst>
                    <a:ext uri="{9D8B030D-6E8A-4147-A177-3AD203B41FA5}">
                      <a16:colId xmlns:a16="http://schemas.microsoft.com/office/drawing/2014/main" val="4098312101"/>
                    </a:ext>
                  </a:extLst>
                </a:gridCol>
                <a:gridCol w="861934">
                  <a:extLst>
                    <a:ext uri="{9D8B030D-6E8A-4147-A177-3AD203B41FA5}">
                      <a16:colId xmlns:a16="http://schemas.microsoft.com/office/drawing/2014/main" val="2922316970"/>
                    </a:ext>
                  </a:extLst>
                </a:gridCol>
                <a:gridCol w="996846">
                  <a:extLst>
                    <a:ext uri="{9D8B030D-6E8A-4147-A177-3AD203B41FA5}">
                      <a16:colId xmlns:a16="http://schemas.microsoft.com/office/drawing/2014/main" val="4179605236"/>
                    </a:ext>
                  </a:extLst>
                </a:gridCol>
                <a:gridCol w="848088">
                  <a:extLst>
                    <a:ext uri="{9D8B030D-6E8A-4147-A177-3AD203B41FA5}">
                      <a16:colId xmlns:a16="http://schemas.microsoft.com/office/drawing/2014/main" val="3413504829"/>
                    </a:ext>
                  </a:extLst>
                </a:gridCol>
                <a:gridCol w="855721">
                  <a:extLst>
                    <a:ext uri="{9D8B030D-6E8A-4147-A177-3AD203B41FA5}">
                      <a16:colId xmlns:a16="http://schemas.microsoft.com/office/drawing/2014/main" val="2309507645"/>
                    </a:ext>
                  </a:extLst>
                </a:gridCol>
                <a:gridCol w="899098">
                  <a:extLst>
                    <a:ext uri="{9D8B030D-6E8A-4147-A177-3AD203B41FA5}">
                      <a16:colId xmlns:a16="http://schemas.microsoft.com/office/drawing/2014/main" val="956357058"/>
                    </a:ext>
                  </a:extLst>
                </a:gridCol>
              </a:tblGrid>
              <a:tr h="28041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Architecture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Decoder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CMOS and Interconnect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</a:t>
                      </a:r>
                    </a:p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[Gb/mm</a:t>
                      </a:r>
                      <a:r>
                        <a:rPr lang="en-US" sz="1600" b="1" i="0" u="none" strike="noStrike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b="1" i="0" u="none" strike="noStrike" baseline="30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</a:p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/b]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</a:t>
                      </a:r>
                    </a:p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/b]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 [%]</a:t>
                      </a:r>
                      <a:endParaRPr lang="en-US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90263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14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ALF32 (3DXP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POR)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Unipolar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P1240.0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1.28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u="none" strike="noStrike" baseline="30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96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S24S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Test Chip)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Bipolar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P1240.0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1.16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183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BiSM32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Conceptual Design)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Bipolar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P1240.0+Thicker Gate CMOS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72994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E8C36BE-37E4-104D-8818-7736B848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Die Size and Energy Assessment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02AFDC-4FC2-A34E-B595-47BF2C06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505200"/>
            <a:ext cx="10363200" cy="259080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S24S decoder creates big energy gap and lowers density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BiSM32 decoder Arch bridges the energy gap, but reduces density further.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Density gap of BiSM32 can be recovered by improving CMOS performance.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288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Built-in Selector Memory (</a:t>
            </a:r>
            <a:r>
              <a:rPr lang="en-US" err="1"/>
              <a:t>BiSM</a:t>
            </a:r>
            <a:r>
              <a:rPr lang="en-US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/>
              <a:t>Basic Concept Intro</a:t>
            </a:r>
          </a:p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Assuming it works, what do we gain?</a:t>
            </a:r>
          </a:p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Key things we think we know / Don’t know</a:t>
            </a:r>
          </a:p>
        </p:txBody>
      </p:sp>
    </p:spTree>
    <p:extLst>
      <p:ext uri="{BB962C8B-B14F-4D97-AF65-F5344CB8AC3E}">
        <p14:creationId xmlns:p14="http://schemas.microsoft.com/office/powerpoint/2010/main" val="237076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30" y="2551651"/>
            <a:ext cx="10363200" cy="838200"/>
          </a:xfrm>
        </p:spPr>
        <p:txBody>
          <a:bodyPr/>
          <a:lstStyle/>
          <a:p>
            <a:r>
              <a:rPr lang="en-US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58065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Model (II) – Heterojunction, higher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430" y="1779737"/>
            <a:ext cx="6172200" cy="331287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(–) Bias Read, same polarity of write</a:t>
            </a:r>
          </a:p>
          <a:p>
            <a:pPr marL="554035" lvl="1" indent="0">
              <a:buNone/>
            </a:pPr>
            <a:r>
              <a:rPr lang="en-US" sz="1800" dirty="0"/>
              <a:t>Space charge region maintained or little change.   Potential drop evenly cross Chalcogenide glass. </a:t>
            </a:r>
          </a:p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1800" dirty="0"/>
              <a:t>) Bias Read, opposite polarity of Write</a:t>
            </a:r>
          </a:p>
          <a:p>
            <a:pPr marL="554035" lvl="1" indent="0">
              <a:buNone/>
            </a:pPr>
            <a:r>
              <a:rPr lang="en-US" sz="1800" dirty="0"/>
              <a:t>Bias initially contributed in compensating built-in potential, shift I-V to right.</a:t>
            </a:r>
          </a:p>
          <a:p>
            <a:pPr marL="554035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Higher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r>
              <a:rPr lang="en-US" sz="1800" dirty="0"/>
              <a:t> heterogeneous junction model supports the observed polarity effect</a:t>
            </a:r>
          </a:p>
          <a:p>
            <a:endParaRPr lang="en-US" sz="3200" dirty="0"/>
          </a:p>
          <a:p>
            <a:endParaRPr lang="en-US" sz="3200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7086600" y="951807"/>
            <a:ext cx="4281375" cy="5411586"/>
            <a:chOff x="2245980" y="1304764"/>
            <a:chExt cx="4281375" cy="5411586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5980" y="1304764"/>
              <a:ext cx="4281375" cy="5411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4" name="Straight Connector 173"/>
            <p:cNvCxnSpPr/>
            <p:nvPr/>
          </p:nvCxnSpPr>
          <p:spPr>
            <a:xfrm>
              <a:off x="3434112" y="1916832"/>
              <a:ext cx="176419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Group 174"/>
            <p:cNvGrpSpPr/>
            <p:nvPr/>
          </p:nvGrpSpPr>
          <p:grpSpPr>
            <a:xfrm>
              <a:off x="4478228" y="2456892"/>
              <a:ext cx="828092" cy="540060"/>
              <a:chOff x="8724292" y="2960948"/>
              <a:chExt cx="972108" cy="540060"/>
            </a:xfrm>
          </p:grpSpPr>
          <p:cxnSp>
            <p:nvCxnSpPr>
              <p:cNvPr id="406" name="Straight Connector 405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58348" y="2780928"/>
              <a:ext cx="216024" cy="324036"/>
              <a:chOff x="9948428" y="3284984"/>
              <a:chExt cx="216024" cy="324036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9948428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TextBox 176"/>
            <p:cNvSpPr txBox="1"/>
            <p:nvPr/>
          </p:nvSpPr>
          <p:spPr>
            <a:xfrm>
              <a:off x="5918388" y="1772816"/>
              <a:ext cx="5863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Vacuum</a:t>
              </a: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2930056" y="1916832"/>
              <a:ext cx="288032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/>
            <p:cNvSpPr/>
            <p:nvPr/>
          </p:nvSpPr>
          <p:spPr>
            <a:xfrm>
              <a:off x="4370216" y="1448780"/>
              <a:ext cx="104411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srgbClr val="FFFFFF"/>
                  </a:solidFill>
                  <a:latin typeface="Calibri" panose="020F0502020204030204" pitchFamily="34" charset="0"/>
                </a:rPr>
                <a:t>D</a:t>
              </a:r>
              <a:r>
                <a:rPr lang="en-US" sz="1400" baseline="-25000">
                  <a:solidFill>
                    <a:srgbClr val="FFFFFF"/>
                  </a:solidFill>
                  <a:latin typeface="Calibri" panose="020F0502020204030204" pitchFamily="34" charset="0"/>
                </a:rPr>
                <a:t>-</a:t>
              </a:r>
              <a:r>
                <a:rPr lang="en-US" sz="1400">
                  <a:solidFill>
                    <a:srgbClr val="FFFFFF"/>
                  </a:solidFill>
                  <a:latin typeface="Calibri" panose="020F0502020204030204" pitchFamily="34" charset="0"/>
                </a:rPr>
                <a:t>(Ab</a:t>
              </a:r>
              <a:r>
                <a:rPr kumimoji="0" 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x</a:t>
              </a:r>
              <a:r>
                <a:rPr kumimoji="0" lang="en-US" sz="1400" b="0" i="0" u="none" strike="noStrike" kern="120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14332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786040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326100" y="1448780"/>
              <a:ext cx="104411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08161"/>
              <a:r>
                <a:rPr lang="en-US" sz="1400">
                  <a:solidFill>
                    <a:srgbClr val="FFFFFF"/>
                  </a:solidFill>
                  <a:latin typeface="Calibri" panose="020F0502020204030204" pitchFamily="34" charset="0"/>
                </a:rPr>
                <a:t>D</a:t>
              </a:r>
              <a:r>
                <a:rPr lang="en-US" sz="1400" baseline="-25000">
                  <a:solidFill>
                    <a:srgbClr val="FFFFFF"/>
                  </a:solidFill>
                  <a:latin typeface="Calibri" panose="020F0502020204030204" pitchFamily="34" charset="0"/>
                </a:rPr>
                <a:t>+</a:t>
              </a:r>
              <a:r>
                <a:rPr lang="en-US" sz="1400">
                  <a:solidFill>
                    <a:srgbClr val="FFFFFF"/>
                  </a:solidFill>
                  <a:latin typeface="Calibri" panose="020F0502020204030204" pitchFamily="34" charset="0"/>
                </a:rPr>
                <a:t>(Ab</a:t>
              </a:r>
              <a:r>
                <a:rPr lang="en-US" sz="1400" baseline="-25000">
                  <a:solidFill>
                    <a:srgbClr val="FFFFFF"/>
                  </a:solidFill>
                  <a:latin typeface="Calibri" panose="020F0502020204030204" pitchFamily="34" charset="0"/>
                </a:rPr>
                <a:t>x</a:t>
              </a:r>
              <a:r>
                <a:rPr lang="en-US" sz="1400">
                  <a:solidFill>
                    <a:srgbClr val="FFFFFF"/>
                  </a:solidFill>
                  <a:latin typeface="Calibri" panose="020F0502020204030204" pitchFamily="34" charset="0"/>
                </a:rPr>
                <a:t>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3434112" y="2672916"/>
              <a:ext cx="828092" cy="540060"/>
              <a:chOff x="8724292" y="2960948"/>
              <a:chExt cx="972108" cy="540060"/>
            </a:xfrm>
          </p:grpSpPr>
          <p:cxnSp>
            <p:nvCxnSpPr>
              <p:cNvPr id="394" name="Straight Connector 393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TextBox 188"/>
            <p:cNvSpPr txBox="1"/>
            <p:nvPr/>
          </p:nvSpPr>
          <p:spPr>
            <a:xfrm>
              <a:off x="2642024" y="5481228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0V</a:t>
              </a:r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 flipV="1">
              <a:off x="2714032" y="4869160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2642024" y="458112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 Math" panose="02040503050406030204" pitchFamily="18" charset="0"/>
                  <a:cs typeface="+mn-cs"/>
                </a:rPr>
                <a:t>(−)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cxnSp>
          <p:nvCxnSpPr>
            <p:cNvPr id="192" name="Straight Arrow Connector 191"/>
            <p:cNvCxnSpPr/>
            <p:nvPr/>
          </p:nvCxnSpPr>
          <p:spPr>
            <a:xfrm>
              <a:off x="2714032" y="5733256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2623272" y="630932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 Math" panose="02040503050406030204" pitchFamily="18" charset="0"/>
                  <a:cs typeface="+mn-cs"/>
                </a:rPr>
                <a:t>(+)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3038068" y="2780928"/>
              <a:ext cx="216024" cy="324036"/>
              <a:chOff x="8364252" y="3284984"/>
              <a:chExt cx="216024" cy="324036"/>
            </a:xfrm>
          </p:grpSpPr>
          <p:sp>
            <p:nvSpPr>
              <p:cNvPr id="390" name="Rectangle 389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91" name="Straight Connector 390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8580276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3117664" y="3294344"/>
              <a:ext cx="2520280" cy="886912"/>
              <a:chOff x="8040216" y="3392996"/>
              <a:chExt cx="2520280" cy="886912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8040216" y="3825044"/>
                <a:ext cx="216024" cy="86410"/>
                <a:chOff x="8364252" y="3284984"/>
                <a:chExt cx="216024" cy="72008"/>
              </a:xfrm>
            </p:grpSpPr>
            <p:sp>
              <p:nvSpPr>
                <p:cNvPr id="371" name="Rectangle 370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9" name="Straight Connector 388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8" name="Group 307"/>
              <p:cNvGrpSpPr/>
              <p:nvPr/>
            </p:nvGrpSpPr>
            <p:grpSpPr>
              <a:xfrm>
                <a:off x="9336355" y="3501008"/>
                <a:ext cx="1008114" cy="542238"/>
                <a:chOff x="8639761" y="2958770"/>
                <a:chExt cx="1183439" cy="542238"/>
              </a:xfrm>
            </p:grpSpPr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8862645" y="2958770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8837474" y="3501008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" name="Group 308"/>
              <p:cNvGrpSpPr/>
              <p:nvPr/>
            </p:nvGrpSpPr>
            <p:grpSpPr>
              <a:xfrm>
                <a:off x="8292244" y="3501008"/>
                <a:ext cx="972108" cy="546569"/>
                <a:chOff x="8639758" y="2954439"/>
                <a:chExt cx="1141170" cy="546569"/>
              </a:xfrm>
            </p:grpSpPr>
            <p:cxnSp>
              <p:nvCxnSpPr>
                <p:cNvPr id="335" name="Straight Connector 334"/>
                <p:cNvCxnSpPr/>
                <p:nvPr/>
              </p:nvCxnSpPr>
              <p:spPr>
                <a:xfrm flipV="1">
                  <a:off x="8724292" y="2954439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flipV="1">
                  <a:off x="8724292" y="3496677"/>
                  <a:ext cx="845311" cy="433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8639758" y="3278475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oup 309"/>
              <p:cNvGrpSpPr/>
              <p:nvPr/>
            </p:nvGrpSpPr>
            <p:grpSpPr>
              <a:xfrm>
                <a:off x="10344472" y="3501008"/>
                <a:ext cx="216024" cy="540060"/>
                <a:chOff x="9948428" y="2960948"/>
                <a:chExt cx="216024" cy="540060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9948428" y="2960948"/>
                  <a:ext cx="0" cy="54006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1" name="Freeform 310"/>
              <p:cNvSpPr/>
              <p:nvPr/>
            </p:nvSpPr>
            <p:spPr>
              <a:xfrm flipV="1">
                <a:off x="8261942" y="404156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Freeform 311"/>
              <p:cNvSpPr/>
              <p:nvPr/>
            </p:nvSpPr>
            <p:spPr>
              <a:xfrm flipV="1">
                <a:off x="8267226" y="350100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22" name="Group 321"/>
              <p:cNvGrpSpPr/>
              <p:nvPr/>
            </p:nvGrpSpPr>
            <p:grpSpPr>
              <a:xfrm>
                <a:off x="9071154" y="3392996"/>
                <a:ext cx="445226" cy="216024"/>
                <a:chOff x="9084332" y="3392996"/>
                <a:chExt cx="445226" cy="216024"/>
              </a:xfrm>
            </p:grpSpPr>
            <p:sp>
              <p:nvSpPr>
                <p:cNvPr id="329" name="Freeform 328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329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" name="Group 322"/>
              <p:cNvGrpSpPr/>
              <p:nvPr/>
            </p:nvGrpSpPr>
            <p:grpSpPr>
              <a:xfrm>
                <a:off x="9071154" y="3933056"/>
                <a:ext cx="445226" cy="216024"/>
                <a:chOff x="9084332" y="3392996"/>
                <a:chExt cx="445226" cy="216024"/>
              </a:xfrm>
            </p:grpSpPr>
            <p:sp>
              <p:nvSpPr>
                <p:cNvPr id="325" name="Freeform 324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4" name="Straight Connector 323"/>
              <p:cNvCxnSpPr>
                <a:stCxn id="312" idx="0"/>
                <a:endCxn id="311" idx="0"/>
              </p:cNvCxnSpPr>
              <p:nvPr/>
            </p:nvCxnSpPr>
            <p:spPr>
              <a:xfrm flipH="1">
                <a:off x="8261942" y="3739352"/>
                <a:ext cx="5284" cy="54055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Straight Connector 195"/>
            <p:cNvCxnSpPr/>
            <p:nvPr/>
          </p:nvCxnSpPr>
          <p:spPr>
            <a:xfrm flipH="1" flipV="1">
              <a:off x="4719548" y="5381217"/>
              <a:ext cx="322296" cy="131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3866160" y="5206122"/>
              <a:ext cx="274854" cy="139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197"/>
            <p:cNvGrpSpPr/>
            <p:nvPr/>
          </p:nvGrpSpPr>
          <p:grpSpPr>
            <a:xfrm>
              <a:off x="3962111" y="4169250"/>
              <a:ext cx="2515532" cy="623313"/>
              <a:chOff x="8892251" y="4059059"/>
              <a:chExt cx="2515532" cy="623313"/>
            </a:xfrm>
          </p:grpSpPr>
          <p:grpSp>
            <p:nvGrpSpPr>
              <p:cNvPr id="285" name="Group 284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7" name="Rectangle 296"/>
                <p:cNvSpPr/>
                <p:nvPr/>
              </p:nvSpPr>
              <p:spPr>
                <a:xfrm>
                  <a:off x="9325835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⊕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9111680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⊖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86" name="Straight Connector 285"/>
              <p:cNvCxnSpPr/>
              <p:nvPr/>
            </p:nvCxnSpPr>
            <p:spPr>
              <a:xfrm flipV="1">
                <a:off x="10048146" y="416465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11081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kumimoji="0" lang="en-US" sz="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8" name="Straight Connector 287"/>
              <p:cNvCxnSpPr/>
              <p:nvPr/>
            </p:nvCxnSpPr>
            <p:spPr>
              <a:xfrm>
                <a:off x="9840907" y="4256850"/>
                <a:ext cx="207239" cy="20546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V="1">
                <a:off x="10048146" y="4256849"/>
                <a:ext cx="210759" cy="20547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flipV="1">
                <a:off x="10994464" y="416837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>
                <a:endCxn id="293" idx="0"/>
              </p:cNvCxnSpPr>
              <p:nvPr/>
            </p:nvCxnSpPr>
            <p:spPr>
              <a:xfrm>
                <a:off x="10627529" y="4460903"/>
                <a:ext cx="162876" cy="3639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>
                <a:stCxn id="293" idx="3"/>
              </p:cNvCxnSpPr>
              <p:nvPr/>
            </p:nvCxnSpPr>
            <p:spPr>
              <a:xfrm flipV="1">
                <a:off x="11223049" y="4256925"/>
                <a:ext cx="182289" cy="615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Freeform 292"/>
              <p:cNvSpPr/>
              <p:nvPr/>
            </p:nvSpPr>
            <p:spPr>
              <a:xfrm flipV="1">
                <a:off x="10790405" y="4255826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10933033" y="413848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ϕ</a:t>
                </a:r>
                <a:endParaRPr kumimoji="0" lang="en-US" sz="6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962746" y="4795919"/>
              <a:ext cx="2522489" cy="619875"/>
              <a:chOff x="8892251" y="4059059"/>
              <a:chExt cx="2522489" cy="61987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3" name="Rectangle 282"/>
                <p:cNvSpPr/>
                <p:nvPr/>
              </p:nvSpPr>
              <p:spPr>
                <a:xfrm>
                  <a:off x="9325834" y="4217444"/>
                  <a:ext cx="199387" cy="14561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⊕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9103809" y="4371148"/>
                  <a:ext cx="212515" cy="13518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⊖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72" name="Straight Connector 271"/>
              <p:cNvCxnSpPr/>
              <p:nvPr/>
            </p:nvCxnSpPr>
            <p:spPr>
              <a:xfrm flipV="1">
                <a:off x="10048146" y="415328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3" name="TextBox 272"/>
                  <p:cNvSpPr txBox="1"/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11081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kumimoji="0" lang="en-US" sz="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58" name="TextBox 3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4" name="Straight Connector 273"/>
              <p:cNvCxnSpPr/>
              <p:nvPr/>
            </p:nvCxnSpPr>
            <p:spPr>
              <a:xfrm>
                <a:off x="9831341" y="4153197"/>
                <a:ext cx="221868" cy="21641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V="1">
                <a:off x="10052607" y="4152787"/>
                <a:ext cx="212169" cy="21080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V="1">
                <a:off x="10994464" y="415700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>
                <a:endCxn id="279" idx="0"/>
              </p:cNvCxnSpPr>
              <p:nvPr/>
            </p:nvCxnSpPr>
            <p:spPr>
              <a:xfrm flipV="1">
                <a:off x="10567449" y="4587330"/>
                <a:ext cx="241065" cy="91604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stCxn id="279" idx="3"/>
              </p:cNvCxnSpPr>
              <p:nvPr/>
            </p:nvCxnSpPr>
            <p:spPr>
              <a:xfrm flipV="1">
                <a:off x="11134295" y="4251486"/>
                <a:ext cx="280445" cy="12898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Freeform 278"/>
              <p:cNvSpPr/>
              <p:nvPr/>
            </p:nvSpPr>
            <p:spPr>
              <a:xfrm flipV="1">
                <a:off x="10808514" y="4373023"/>
                <a:ext cx="325781" cy="217125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10932205" y="411504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ϕ</a:t>
                </a:r>
                <a:endParaRPr kumimoji="0" lang="en-US" sz="6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3960404" y="6000599"/>
              <a:ext cx="2515532" cy="564491"/>
              <a:chOff x="8889912" y="3901615"/>
              <a:chExt cx="2515532" cy="564491"/>
            </a:xfrm>
          </p:grpSpPr>
          <p:grpSp>
            <p:nvGrpSpPr>
              <p:cNvPr id="257" name="Group 256"/>
              <p:cNvGrpSpPr/>
              <p:nvPr/>
            </p:nvGrpSpPr>
            <p:grpSpPr>
              <a:xfrm>
                <a:off x="8889912" y="4059059"/>
                <a:ext cx="2515532" cy="403261"/>
                <a:chOff x="8889912" y="4162311"/>
                <a:chExt cx="2515532" cy="403261"/>
              </a:xfrm>
            </p:grpSpPr>
            <p:cxnSp>
              <p:nvCxnSpPr>
                <p:cNvPr id="267" name="Straight Connector 266"/>
                <p:cNvCxnSpPr/>
                <p:nvPr/>
              </p:nvCxnSpPr>
              <p:spPr>
                <a:xfrm flipV="1">
                  <a:off x="8889912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Rectangle 268"/>
                <p:cNvSpPr/>
                <p:nvPr/>
              </p:nvSpPr>
              <p:spPr>
                <a:xfrm>
                  <a:off x="9325834" y="4221271"/>
                  <a:ext cx="100131" cy="13476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⊕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9203448" y="4371148"/>
                  <a:ext cx="112875" cy="13200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⊖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58" name="Straight Connector 257"/>
              <p:cNvCxnSpPr/>
              <p:nvPr/>
            </p:nvCxnSpPr>
            <p:spPr>
              <a:xfrm flipV="1">
                <a:off x="10048146" y="3948384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11081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kumimoji="0" lang="en-US" sz="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75" name="TextBox 3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0" name="Straight Connector 259"/>
              <p:cNvCxnSpPr/>
              <p:nvPr/>
            </p:nvCxnSpPr>
            <p:spPr>
              <a:xfrm>
                <a:off x="9937233" y="4264448"/>
                <a:ext cx="105680" cy="9949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V="1">
                <a:off x="10053212" y="4259776"/>
                <a:ext cx="99681" cy="11066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10994464" y="396348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>
                <a:endCxn id="265" idx="0"/>
              </p:cNvCxnSpPr>
              <p:nvPr/>
            </p:nvCxnSpPr>
            <p:spPr>
              <a:xfrm>
                <a:off x="10572153" y="4363944"/>
                <a:ext cx="306096" cy="497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>
                <a:stCxn id="265" idx="3"/>
              </p:cNvCxnSpPr>
              <p:nvPr/>
            </p:nvCxnSpPr>
            <p:spPr>
              <a:xfrm>
                <a:off x="11097061" y="4256818"/>
                <a:ext cx="295161" cy="2957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Freeform 264"/>
              <p:cNvSpPr/>
              <p:nvPr/>
            </p:nvSpPr>
            <p:spPr>
              <a:xfrm flipV="1">
                <a:off x="10878249" y="4252781"/>
                <a:ext cx="218812" cy="117662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10923086" y="3941624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ϕ</a:t>
                </a:r>
                <a:endParaRPr kumimoji="0" lang="en-US" sz="6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01" name="Straight Connector 200"/>
            <p:cNvCxnSpPr/>
            <p:nvPr/>
          </p:nvCxnSpPr>
          <p:spPr>
            <a:xfrm>
              <a:off x="4697224" y="6363432"/>
              <a:ext cx="32451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5215573" y="6358759"/>
              <a:ext cx="315154" cy="14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eform 202"/>
            <p:cNvSpPr/>
            <p:nvPr/>
          </p:nvSpPr>
          <p:spPr>
            <a:xfrm>
              <a:off x="3628699" y="4999600"/>
              <a:ext cx="332916" cy="271018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8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620382" y="5830958"/>
              <a:ext cx="352829" cy="514365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8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5" name="Straight Connector 204"/>
            <p:cNvCxnSpPr>
              <a:endCxn id="206" idx="3"/>
            </p:cNvCxnSpPr>
            <p:nvPr/>
          </p:nvCxnSpPr>
          <p:spPr>
            <a:xfrm>
              <a:off x="6130266" y="1592796"/>
              <a:ext cx="1" cy="80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Isosceles Triangle 205"/>
            <p:cNvSpPr/>
            <p:nvPr/>
          </p:nvSpPr>
          <p:spPr>
            <a:xfrm flipV="1">
              <a:off x="6090113" y="1673043"/>
              <a:ext cx="80307" cy="848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8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7" name="Straight Connector 206"/>
            <p:cNvCxnSpPr/>
            <p:nvPr/>
          </p:nvCxnSpPr>
          <p:spPr>
            <a:xfrm flipV="1">
              <a:off x="5954392" y="1591549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2608583" y="1594933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>
              <a:off x="2303305" y="1483827"/>
              <a:ext cx="2965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Bias</a:t>
              </a:r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705359" y="4373272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5327764" y="4369016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5326509" y="4896207"/>
              <a:ext cx="214522" cy="416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700018" y="4886803"/>
              <a:ext cx="199838" cy="325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213"/>
            <p:cNvGrpSpPr/>
            <p:nvPr/>
          </p:nvGrpSpPr>
          <p:grpSpPr>
            <a:xfrm>
              <a:off x="5339089" y="5626456"/>
              <a:ext cx="144016" cy="468052"/>
              <a:chOff x="10776520" y="5409220"/>
              <a:chExt cx="144016" cy="468052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>
                <a:off x="10848528" y="5409220"/>
                <a:ext cx="0" cy="324036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Isosceles Triangle 255"/>
              <p:cNvSpPr/>
              <p:nvPr/>
            </p:nvSpPr>
            <p:spPr>
              <a:xfrm flipV="1">
                <a:off x="10776520" y="5733256"/>
                <a:ext cx="144016" cy="14401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5" name="TextBox 214"/>
            <p:cNvSpPr txBox="1"/>
            <p:nvPr/>
          </p:nvSpPr>
          <p:spPr>
            <a:xfrm>
              <a:off x="2638789" y="5482440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0V</a:t>
              </a:r>
            </a:p>
          </p:txBody>
        </p:sp>
        <p:cxnSp>
          <p:nvCxnSpPr>
            <p:cNvPr id="216" name="Straight Arrow Connector 215"/>
            <p:cNvCxnSpPr/>
            <p:nvPr/>
          </p:nvCxnSpPr>
          <p:spPr>
            <a:xfrm flipV="1">
              <a:off x="2710797" y="4870372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2638789" y="458234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 Math" panose="02040503050406030204" pitchFamily="18" charset="0"/>
                  <a:cs typeface="+mn-cs"/>
                </a:rPr>
                <a:t>(−)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3333851" y="5516549"/>
              <a:ext cx="2077244" cy="348251"/>
              <a:chOff x="8267226" y="5515337"/>
              <a:chExt cx="2077244" cy="348251"/>
            </a:xfrm>
          </p:grpSpPr>
          <p:cxnSp>
            <p:nvCxnSpPr>
              <p:cNvPr id="249" name="Straight Connector 248"/>
              <p:cNvCxnSpPr>
                <a:stCxn id="254" idx="0"/>
              </p:cNvCxnSpPr>
              <p:nvPr/>
            </p:nvCxnSpPr>
            <p:spPr>
              <a:xfrm flipV="1">
                <a:off x="9504746" y="5627422"/>
                <a:ext cx="839724" cy="285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stCxn id="251" idx="2"/>
                <a:endCxn id="253" idx="0"/>
              </p:cNvCxnSpPr>
              <p:nvPr/>
            </p:nvCxnSpPr>
            <p:spPr>
              <a:xfrm flipV="1">
                <a:off x="8364252" y="5628032"/>
                <a:ext cx="773961" cy="34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Freeform 250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52" name="Straight Connector 251"/>
              <p:cNvCxnSpPr>
                <a:stCxn id="253" idx="2"/>
                <a:endCxn id="254" idx="2"/>
              </p:cNvCxnSpPr>
              <p:nvPr/>
            </p:nvCxnSpPr>
            <p:spPr>
              <a:xfrm>
                <a:off x="9320514" y="5515337"/>
                <a:ext cx="1931" cy="22763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Freeform 252"/>
              <p:cNvSpPr/>
              <p:nvPr/>
            </p:nvSpPr>
            <p:spPr>
              <a:xfrm>
                <a:off x="9138213" y="5515337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4" name="Freeform 253"/>
              <p:cNvSpPr/>
              <p:nvPr/>
            </p:nvSpPr>
            <p:spPr>
              <a:xfrm flipH="1" flipV="1">
                <a:off x="9322445" y="5630116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3330687" y="5209740"/>
              <a:ext cx="2063048" cy="415285"/>
              <a:chOff x="8267226" y="5207897"/>
              <a:chExt cx="2063048" cy="415285"/>
            </a:xfrm>
          </p:grpSpPr>
          <p:cxnSp>
            <p:nvCxnSpPr>
              <p:cNvPr id="243" name="Straight Connector 242"/>
              <p:cNvCxnSpPr>
                <a:stCxn id="248" idx="0"/>
              </p:cNvCxnSpPr>
              <p:nvPr/>
            </p:nvCxnSpPr>
            <p:spPr>
              <a:xfrm>
                <a:off x="9443109" y="5394859"/>
                <a:ext cx="887165" cy="22832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45" idx="2"/>
                <a:endCxn id="247" idx="0"/>
              </p:cNvCxnSpPr>
              <p:nvPr/>
            </p:nvCxnSpPr>
            <p:spPr>
              <a:xfrm>
                <a:off x="8364252" y="5211026"/>
                <a:ext cx="831256" cy="232701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Freeform 244"/>
              <p:cNvSpPr/>
              <p:nvPr/>
            </p:nvSpPr>
            <p:spPr>
              <a:xfrm flipV="1">
                <a:off x="8267226" y="5207897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46" name="Straight Connector 245"/>
              <p:cNvCxnSpPr>
                <a:stCxn id="247" idx="2"/>
                <a:endCxn id="248" idx="2"/>
              </p:cNvCxnSpPr>
              <p:nvPr/>
            </p:nvCxnSpPr>
            <p:spPr>
              <a:xfrm>
                <a:off x="9320514" y="5314255"/>
                <a:ext cx="1928" cy="18887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Freeform 246"/>
              <p:cNvSpPr/>
              <p:nvPr/>
            </p:nvSpPr>
            <p:spPr>
              <a:xfrm>
                <a:off x="9195508" y="5314255"/>
                <a:ext cx="125006" cy="1296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8" name="Freeform 247"/>
              <p:cNvSpPr/>
              <p:nvPr/>
            </p:nvSpPr>
            <p:spPr>
              <a:xfrm flipH="1" flipV="1">
                <a:off x="9322442" y="5394707"/>
                <a:ext cx="120667" cy="10842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3330967" y="4668390"/>
              <a:ext cx="2080124" cy="951361"/>
              <a:chOff x="8267226" y="4666266"/>
              <a:chExt cx="2080124" cy="951361"/>
            </a:xfrm>
          </p:grpSpPr>
          <p:cxnSp>
            <p:nvCxnSpPr>
              <p:cNvPr id="237" name="Straight Connector 236"/>
              <p:cNvCxnSpPr>
                <a:stCxn id="242" idx="0"/>
              </p:cNvCxnSpPr>
              <p:nvPr/>
            </p:nvCxnSpPr>
            <p:spPr>
              <a:xfrm>
                <a:off x="9370886" y="5165523"/>
                <a:ext cx="976464" cy="452104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39" idx="2"/>
                <a:endCxn id="241" idx="0"/>
              </p:cNvCxnSpPr>
              <p:nvPr/>
            </p:nvCxnSpPr>
            <p:spPr>
              <a:xfrm>
                <a:off x="8364252" y="4669395"/>
                <a:ext cx="887947" cy="482266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Freeform 238"/>
              <p:cNvSpPr/>
              <p:nvPr/>
            </p:nvSpPr>
            <p:spPr>
              <a:xfrm flipV="1">
                <a:off x="8267226" y="4666266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40" name="Straight Connector 239"/>
              <p:cNvCxnSpPr>
                <a:stCxn id="241" idx="2"/>
                <a:endCxn id="242" idx="2"/>
              </p:cNvCxnSpPr>
              <p:nvPr/>
            </p:nvCxnSpPr>
            <p:spPr>
              <a:xfrm>
                <a:off x="9320513" y="5055145"/>
                <a:ext cx="1928" cy="214561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Freeform 240"/>
              <p:cNvSpPr/>
              <p:nvPr/>
            </p:nvSpPr>
            <p:spPr>
              <a:xfrm>
                <a:off x="9252199" y="5055145"/>
                <a:ext cx="68314" cy="9665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2" name="Freeform 241"/>
              <p:cNvSpPr/>
              <p:nvPr/>
            </p:nvSpPr>
            <p:spPr>
              <a:xfrm flipH="1" flipV="1">
                <a:off x="9322441" y="5165377"/>
                <a:ext cx="48445" cy="104329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3334126" y="5626456"/>
              <a:ext cx="2059609" cy="440905"/>
              <a:chOff x="8267226" y="5422683"/>
              <a:chExt cx="2059609" cy="440905"/>
            </a:xfrm>
          </p:grpSpPr>
          <p:cxnSp>
            <p:nvCxnSpPr>
              <p:cNvPr id="231" name="Straight Connector 230"/>
              <p:cNvCxnSpPr>
                <a:stCxn id="236" idx="0"/>
              </p:cNvCxnSpPr>
              <p:nvPr/>
            </p:nvCxnSpPr>
            <p:spPr>
              <a:xfrm flipV="1">
                <a:off x="9641214" y="5422683"/>
                <a:ext cx="685621" cy="11216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>
                <a:stCxn id="233" idx="2"/>
                <a:endCxn id="235" idx="0"/>
              </p:cNvCxnSpPr>
              <p:nvPr/>
            </p:nvCxnSpPr>
            <p:spPr>
              <a:xfrm>
                <a:off x="8364252" y="5628373"/>
                <a:ext cx="577202" cy="8979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Freeform 232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34" name="Straight Connector 233"/>
              <p:cNvCxnSpPr>
                <a:stCxn id="235" idx="2"/>
                <a:endCxn id="236" idx="2"/>
              </p:cNvCxnSpPr>
              <p:nvPr/>
            </p:nvCxnSpPr>
            <p:spPr>
              <a:xfrm>
                <a:off x="9320515" y="5430070"/>
                <a:ext cx="1928" cy="207572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Freeform 234"/>
              <p:cNvSpPr/>
              <p:nvPr/>
            </p:nvSpPr>
            <p:spPr>
              <a:xfrm>
                <a:off x="8941454" y="5430070"/>
                <a:ext cx="379061" cy="207572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6" name="Freeform 235"/>
              <p:cNvSpPr/>
              <p:nvPr/>
            </p:nvSpPr>
            <p:spPr>
              <a:xfrm flipH="1" flipV="1">
                <a:off x="9322443" y="5433614"/>
                <a:ext cx="318771" cy="204028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3334401" y="5632928"/>
              <a:ext cx="2059334" cy="1039859"/>
              <a:chOff x="8267226" y="5432225"/>
              <a:chExt cx="2059334" cy="1039859"/>
            </a:xfrm>
          </p:grpSpPr>
          <p:cxnSp>
            <p:nvCxnSpPr>
              <p:cNvPr id="225" name="Straight Connector 224"/>
              <p:cNvCxnSpPr>
                <a:stCxn id="230" idx="1"/>
              </p:cNvCxnSpPr>
              <p:nvPr/>
            </p:nvCxnSpPr>
            <p:spPr>
              <a:xfrm flipV="1">
                <a:off x="9414341" y="5432225"/>
                <a:ext cx="912219" cy="354461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27" idx="2"/>
                <a:endCxn id="229" idx="1"/>
              </p:cNvCxnSpPr>
              <p:nvPr/>
            </p:nvCxnSpPr>
            <p:spPr>
              <a:xfrm flipV="1">
                <a:off x="8364252" y="5944919"/>
                <a:ext cx="829819" cy="291950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Freeform 226"/>
              <p:cNvSpPr/>
              <p:nvPr/>
            </p:nvSpPr>
            <p:spPr>
              <a:xfrm flipV="1">
                <a:off x="8267226" y="6233740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28" name="Straight Connector 227"/>
              <p:cNvCxnSpPr>
                <a:stCxn id="229" idx="2"/>
                <a:endCxn id="230" idx="2"/>
              </p:cNvCxnSpPr>
              <p:nvPr/>
            </p:nvCxnSpPr>
            <p:spPr>
              <a:xfrm>
                <a:off x="9320516" y="5742679"/>
                <a:ext cx="1924" cy="207571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Freeform 228"/>
              <p:cNvSpPr/>
              <p:nvPr/>
            </p:nvSpPr>
            <p:spPr>
              <a:xfrm>
                <a:off x="8941180" y="5742679"/>
                <a:ext cx="379336" cy="240496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flipH="1" flipV="1">
                <a:off x="9322440" y="5755746"/>
                <a:ext cx="275702" cy="194504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23" name="Straight Connector 222"/>
            <p:cNvCxnSpPr>
              <a:endCxn id="229" idx="0"/>
            </p:cNvCxnSpPr>
            <p:nvPr/>
          </p:nvCxnSpPr>
          <p:spPr>
            <a:xfrm flipH="1">
              <a:off x="4008355" y="6176605"/>
              <a:ext cx="124033" cy="69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4571371" y="5955158"/>
              <a:ext cx="93947" cy="75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76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28816"/>
          </a:xfrm>
        </p:spPr>
        <p:txBody>
          <a:bodyPr/>
          <a:lstStyle/>
          <a:p>
            <a:r>
              <a:rPr lang="en-US" sz="3600" dirty="0"/>
              <a:t>3D </a:t>
            </a:r>
            <a:r>
              <a:rPr lang="en-US" sz="3600" dirty="0" err="1"/>
              <a:t>XPoint</a:t>
            </a:r>
            <a:r>
              <a:rPr lang="en-US" sz="3600" dirty="0"/>
              <a:t>™: Memory (PM) + Selector Device (SD) 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54039"/>
              </p:ext>
            </p:extLst>
          </p:nvPr>
        </p:nvGraphicFramePr>
        <p:xfrm>
          <a:off x="4687346" y="1977678"/>
          <a:ext cx="26764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7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WL: Tungsten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Wordline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BL: Tungsten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Bitline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33953"/>
              </p:ext>
            </p:extLst>
          </p:nvPr>
        </p:nvGraphicFramePr>
        <p:xfrm>
          <a:off x="4695440" y="2515406"/>
          <a:ext cx="2668318" cy="54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8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PM: Phase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Change Memory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SD: Ovonic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Threshold Device Select Device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8" name="Group 257"/>
          <p:cNvGrpSpPr>
            <a:grpSpLocks/>
          </p:cNvGrpSpPr>
          <p:nvPr/>
        </p:nvGrpSpPr>
        <p:grpSpPr bwMode="auto">
          <a:xfrm>
            <a:off x="1234141" y="1510108"/>
            <a:ext cx="3200138" cy="2596101"/>
            <a:chOff x="211" y="1982"/>
            <a:chExt cx="2272" cy="1619"/>
          </a:xfrm>
        </p:grpSpPr>
        <p:grpSp>
          <p:nvGrpSpPr>
            <p:cNvPr id="119" name="Group 219"/>
            <p:cNvGrpSpPr>
              <a:grpSpLocks/>
            </p:cNvGrpSpPr>
            <p:nvPr/>
          </p:nvGrpSpPr>
          <p:grpSpPr bwMode="auto">
            <a:xfrm>
              <a:off x="211" y="2257"/>
              <a:ext cx="1728" cy="1344"/>
              <a:chOff x="768" y="2592"/>
              <a:chExt cx="1728" cy="1344"/>
            </a:xfrm>
          </p:grpSpPr>
          <p:grpSp>
            <p:nvGrpSpPr>
              <p:cNvPr id="126" name="Group 220"/>
              <p:cNvGrpSpPr>
                <a:grpSpLocks/>
              </p:cNvGrpSpPr>
              <p:nvPr/>
            </p:nvGrpSpPr>
            <p:grpSpPr bwMode="auto">
              <a:xfrm>
                <a:off x="768" y="2592"/>
                <a:ext cx="1728" cy="1344"/>
                <a:chOff x="770" y="2496"/>
                <a:chExt cx="1728" cy="1344"/>
              </a:xfrm>
            </p:grpSpPr>
            <p:sp>
              <p:nvSpPr>
                <p:cNvPr id="132" name="Line 221"/>
                <p:cNvSpPr>
                  <a:spLocks noChangeShapeType="1"/>
                </p:cNvSpPr>
                <p:nvPr/>
              </p:nvSpPr>
              <p:spPr bwMode="auto">
                <a:xfrm>
                  <a:off x="770" y="2854"/>
                  <a:ext cx="1728" cy="0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Line 222"/>
                <p:cNvSpPr>
                  <a:spLocks noChangeShapeType="1"/>
                </p:cNvSpPr>
                <p:nvPr/>
              </p:nvSpPr>
              <p:spPr bwMode="auto">
                <a:xfrm>
                  <a:off x="770" y="3194"/>
                  <a:ext cx="1728" cy="0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4" name="Line 223"/>
                <p:cNvSpPr>
                  <a:spLocks noChangeShapeType="1"/>
                </p:cNvSpPr>
                <p:nvPr/>
              </p:nvSpPr>
              <p:spPr bwMode="auto">
                <a:xfrm>
                  <a:off x="770" y="3534"/>
                  <a:ext cx="1728" cy="0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Line 224"/>
                <p:cNvSpPr>
                  <a:spLocks noChangeShapeType="1"/>
                </p:cNvSpPr>
                <p:nvPr/>
              </p:nvSpPr>
              <p:spPr bwMode="auto">
                <a:xfrm>
                  <a:off x="1632" y="2496"/>
                  <a:ext cx="0" cy="1344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6" name="Oval 225"/>
                <p:cNvSpPr>
                  <a:spLocks noChangeArrowheads="1"/>
                </p:cNvSpPr>
                <p:nvPr/>
              </p:nvSpPr>
              <p:spPr bwMode="auto">
                <a:xfrm>
                  <a:off x="1560" y="278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95000"/>
                    </a:lnSpc>
                    <a:spcBef>
                      <a:spcPct val="35000"/>
                    </a:spcBef>
                    <a:buClr>
                      <a:schemeClr val="tx2"/>
                    </a:buClr>
                    <a:buFont typeface="Times" pitchFamily="18" charset="0"/>
                    <a:buNone/>
                  </a:pPr>
                  <a:endParaRPr lang="en-US" alt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7" name="Oval 226"/>
                <p:cNvSpPr>
                  <a:spLocks noChangeArrowheads="1"/>
                </p:cNvSpPr>
                <p:nvPr/>
              </p:nvSpPr>
              <p:spPr bwMode="auto">
                <a:xfrm>
                  <a:off x="1560" y="312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95000"/>
                    </a:lnSpc>
                    <a:spcBef>
                      <a:spcPct val="35000"/>
                    </a:spcBef>
                    <a:buClr>
                      <a:schemeClr val="tx2"/>
                    </a:buClr>
                    <a:buFont typeface="Times" pitchFamily="18" charset="0"/>
                    <a:buNone/>
                  </a:pPr>
                  <a:endParaRPr lang="en-US" alt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Oval 227"/>
                <p:cNvSpPr>
                  <a:spLocks noChangeArrowheads="1"/>
                </p:cNvSpPr>
                <p:nvPr/>
              </p:nvSpPr>
              <p:spPr bwMode="auto">
                <a:xfrm>
                  <a:off x="1560" y="345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95000"/>
                    </a:lnSpc>
                    <a:spcBef>
                      <a:spcPct val="35000"/>
                    </a:spcBef>
                    <a:buClr>
                      <a:schemeClr val="tx2"/>
                    </a:buClr>
                    <a:buFont typeface="Times" pitchFamily="18" charset="0"/>
                    <a:buNone/>
                  </a:pPr>
                  <a:endParaRPr lang="en-US" alt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9" name="Group 228"/>
                <p:cNvGrpSpPr>
                  <a:grpSpLocks/>
                </p:cNvGrpSpPr>
                <p:nvPr/>
              </p:nvGrpSpPr>
              <p:grpSpPr bwMode="auto">
                <a:xfrm>
                  <a:off x="1008" y="2496"/>
                  <a:ext cx="144" cy="1344"/>
                  <a:chOff x="1584" y="2544"/>
                  <a:chExt cx="144" cy="1344"/>
                </a:xfrm>
              </p:grpSpPr>
              <p:sp>
                <p:nvSpPr>
                  <p:cNvPr id="14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56" y="2544"/>
                    <a:ext cx="0" cy="1344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32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168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504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0" name="Group 233"/>
                <p:cNvGrpSpPr>
                  <a:grpSpLocks/>
                </p:cNvGrpSpPr>
                <p:nvPr/>
              </p:nvGrpSpPr>
              <p:grpSpPr bwMode="auto">
                <a:xfrm>
                  <a:off x="2112" y="2496"/>
                  <a:ext cx="144" cy="1344"/>
                  <a:chOff x="1584" y="2544"/>
                  <a:chExt cx="144" cy="1344"/>
                </a:xfrm>
              </p:grpSpPr>
              <p:sp>
                <p:nvSpPr>
                  <p:cNvPr id="141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1656" y="2544"/>
                    <a:ext cx="0" cy="1344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32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168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504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7" name="AutoShape 238"/>
              <p:cNvSpPr>
                <a:spLocks noChangeArrowheads="1"/>
              </p:cNvSpPr>
              <p:nvPr/>
            </p:nvSpPr>
            <p:spPr bwMode="auto">
              <a:xfrm rot="5400000">
                <a:off x="1680" y="3072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4400 h 21600"/>
                  <a:gd name="T20" fmla="*/ 18563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AutoShape 239"/>
              <p:cNvSpPr>
                <a:spLocks noChangeArrowheads="1"/>
              </p:cNvSpPr>
              <p:nvPr/>
            </p:nvSpPr>
            <p:spPr bwMode="auto">
              <a:xfrm rot="7742130">
                <a:off x="1368" y="266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AutoShape 240"/>
              <p:cNvSpPr>
                <a:spLocks noChangeArrowheads="1"/>
              </p:cNvSpPr>
              <p:nvPr/>
            </p:nvSpPr>
            <p:spPr bwMode="auto">
              <a:xfrm rot="13857870" flipH="1">
                <a:off x="1656" y="266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AutoShape 241"/>
              <p:cNvSpPr>
                <a:spLocks noChangeArrowheads="1"/>
              </p:cNvSpPr>
              <p:nvPr/>
            </p:nvSpPr>
            <p:spPr bwMode="auto">
              <a:xfrm rot="7742130">
                <a:off x="1368" y="338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AutoShape 242"/>
              <p:cNvSpPr>
                <a:spLocks noChangeArrowheads="1"/>
              </p:cNvSpPr>
              <p:nvPr/>
            </p:nvSpPr>
            <p:spPr bwMode="auto">
              <a:xfrm rot="13857870" flipH="1">
                <a:off x="1656" y="338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0" name="Text Box 250"/>
            <p:cNvSpPr txBox="1">
              <a:spLocks noChangeArrowheads="1"/>
            </p:cNvSpPr>
            <p:nvPr/>
          </p:nvSpPr>
          <p:spPr bwMode="auto">
            <a:xfrm>
              <a:off x="956" y="1982"/>
              <a:ext cx="363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altLang="en-US" sz="1400" b="1" baseline="-25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</a:p>
          </p:txBody>
        </p:sp>
        <p:sp>
          <p:nvSpPr>
            <p:cNvPr id="121" name="Text Box 251"/>
            <p:cNvSpPr txBox="1">
              <a:spLocks noChangeArrowheads="1"/>
            </p:cNvSpPr>
            <p:nvPr/>
          </p:nvSpPr>
          <p:spPr bwMode="auto">
            <a:xfrm>
              <a:off x="1976" y="2812"/>
              <a:ext cx="30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V</a:t>
              </a:r>
              <a:endParaRPr lang="en-US" altLang="en-US" sz="1400" b="1" baseline="-25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Text Box 252"/>
            <p:cNvSpPr txBox="1">
              <a:spLocks noChangeArrowheads="1"/>
            </p:cNvSpPr>
            <p:nvPr/>
          </p:nvSpPr>
          <p:spPr bwMode="auto">
            <a:xfrm>
              <a:off x="1998" y="2479"/>
              <a:ext cx="4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altLang="en-US" sz="1400" b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/2</a:t>
              </a:r>
            </a:p>
          </p:txBody>
        </p:sp>
        <p:sp>
          <p:nvSpPr>
            <p:cNvPr id="123" name="Text Box 253"/>
            <p:cNvSpPr txBox="1">
              <a:spLocks noChangeArrowheads="1"/>
            </p:cNvSpPr>
            <p:nvPr/>
          </p:nvSpPr>
          <p:spPr bwMode="auto">
            <a:xfrm>
              <a:off x="1998" y="3143"/>
              <a:ext cx="4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 err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altLang="en-US" sz="1400" b="1" baseline="-25000" err="1"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/2</a:t>
              </a:r>
            </a:p>
          </p:txBody>
        </p:sp>
        <p:sp>
          <p:nvSpPr>
            <p:cNvPr id="124" name="Text Box 254"/>
            <p:cNvSpPr txBox="1">
              <a:spLocks noChangeArrowheads="1"/>
            </p:cNvSpPr>
            <p:nvPr/>
          </p:nvSpPr>
          <p:spPr bwMode="auto">
            <a:xfrm>
              <a:off x="275" y="1994"/>
              <a:ext cx="4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 err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altLang="en-US" sz="1400" b="1" baseline="-25000" err="1"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/2</a:t>
              </a:r>
            </a:p>
          </p:txBody>
        </p:sp>
        <p:sp>
          <p:nvSpPr>
            <p:cNvPr id="125" name="Text Box 255"/>
            <p:cNvSpPr txBox="1">
              <a:spLocks noChangeArrowheads="1"/>
            </p:cNvSpPr>
            <p:nvPr/>
          </p:nvSpPr>
          <p:spPr bwMode="auto">
            <a:xfrm>
              <a:off x="1423" y="1994"/>
              <a:ext cx="4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altLang="en-US" sz="1400" b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/2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315567" y="1117896"/>
            <a:ext cx="3985088" cy="1862554"/>
            <a:chOff x="75502" y="2554601"/>
            <a:chExt cx="3985088" cy="1862554"/>
          </a:xfrm>
        </p:grpSpPr>
        <p:grpSp>
          <p:nvGrpSpPr>
            <p:cNvPr id="3" name="Group 77"/>
            <p:cNvGrpSpPr/>
            <p:nvPr/>
          </p:nvGrpSpPr>
          <p:grpSpPr>
            <a:xfrm>
              <a:off x="359447" y="2554601"/>
              <a:ext cx="3575463" cy="1466850"/>
              <a:chOff x="1529908" y="2057400"/>
              <a:chExt cx="4867275" cy="2438400"/>
            </a:xfrm>
          </p:grpSpPr>
          <p:cxnSp>
            <p:nvCxnSpPr>
              <p:cNvPr id="4" name="Straight Arrow Connector 39"/>
              <p:cNvCxnSpPr>
                <a:cxnSpLocks noChangeShapeType="1"/>
              </p:cNvCxnSpPr>
              <p:nvPr/>
            </p:nvCxnSpPr>
            <p:spPr bwMode="auto">
              <a:xfrm>
                <a:off x="1815658" y="29718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" name="Straight Arrow Connector 40"/>
              <p:cNvCxnSpPr>
                <a:cxnSpLocks noChangeShapeType="1"/>
              </p:cNvCxnSpPr>
              <p:nvPr/>
            </p:nvCxnSpPr>
            <p:spPr bwMode="auto">
              <a:xfrm flipH="1">
                <a:off x="5320858" y="37338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" name="Straight Arrow Connector 41"/>
              <p:cNvCxnSpPr>
                <a:cxnSpLocks noChangeShapeType="1"/>
              </p:cNvCxnSpPr>
              <p:nvPr/>
            </p:nvCxnSpPr>
            <p:spPr bwMode="auto">
              <a:xfrm flipH="1">
                <a:off x="5320858" y="2209800"/>
                <a:ext cx="6096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Straight Arrow Connector 42"/>
              <p:cNvCxnSpPr>
                <a:cxnSpLocks noChangeShapeType="1"/>
              </p:cNvCxnSpPr>
              <p:nvPr/>
            </p:nvCxnSpPr>
            <p:spPr bwMode="auto">
              <a:xfrm flipV="1">
                <a:off x="1815658" y="2971800"/>
                <a:ext cx="0" cy="1219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Straight Arrow Connector 43"/>
              <p:cNvCxnSpPr>
                <a:cxnSpLocks noChangeShapeType="1"/>
              </p:cNvCxnSpPr>
              <p:nvPr/>
            </p:nvCxnSpPr>
            <p:spPr bwMode="auto">
              <a:xfrm flipV="1">
                <a:off x="5778058" y="3733800"/>
                <a:ext cx="0" cy="457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5930458" y="2209800"/>
                <a:ext cx="0" cy="1981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" name="Rectangle 9"/>
              <p:cNvSpPr/>
              <p:nvPr/>
            </p:nvSpPr>
            <p:spPr bwMode="auto">
              <a:xfrm>
                <a:off x="2272858" y="3886200"/>
                <a:ext cx="3048000" cy="3048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Isolation</a:t>
                </a:r>
              </a:p>
            </p:txBody>
          </p:sp>
          <p:cxnSp>
            <p:nvCxnSpPr>
              <p:cNvPr id="11" name="Straight Arrow Connector 53"/>
              <p:cNvCxnSpPr>
                <a:cxnSpLocks noChangeShapeType="1"/>
              </p:cNvCxnSpPr>
              <p:nvPr/>
            </p:nvCxnSpPr>
            <p:spPr bwMode="auto">
              <a:xfrm flipH="1">
                <a:off x="1529908" y="4191000"/>
                <a:ext cx="485775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2" name="Group 5"/>
              <p:cNvGrpSpPr>
                <a:grpSpLocks/>
              </p:cNvGrpSpPr>
              <p:nvPr/>
            </p:nvGrpSpPr>
            <p:grpSpPr bwMode="auto">
              <a:xfrm>
                <a:off x="2272858" y="2362200"/>
                <a:ext cx="3048000" cy="1219200"/>
                <a:chOff x="5410200" y="5105400"/>
                <a:chExt cx="3048000" cy="1219200"/>
              </a:xfrm>
            </p:grpSpPr>
            <p:grpSp>
              <p:nvGrpSpPr>
                <p:cNvPr id="23" name="Group 1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4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4" name="Group 35"/>
                <p:cNvGrpSpPr>
                  <a:grpSpLocks/>
                </p:cNvGrpSpPr>
                <p:nvPr/>
              </p:nvGrpSpPr>
              <p:grpSpPr bwMode="auto">
                <a:xfrm>
                  <a:off x="54102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3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5" name="Group 38"/>
                <p:cNvGrpSpPr>
                  <a:grpSpLocks/>
                </p:cNvGrpSpPr>
                <p:nvPr/>
              </p:nvGrpSpPr>
              <p:grpSpPr bwMode="auto">
                <a:xfrm>
                  <a:off x="66294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3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6" name="Group 41"/>
                <p:cNvGrpSpPr>
                  <a:grpSpLocks/>
                </p:cNvGrpSpPr>
                <p:nvPr/>
              </p:nvGrpSpPr>
              <p:grpSpPr bwMode="auto">
                <a:xfrm>
                  <a:off x="66294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3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7" name="Group 44"/>
                <p:cNvGrpSpPr>
                  <a:grpSpLocks/>
                </p:cNvGrpSpPr>
                <p:nvPr/>
              </p:nvGrpSpPr>
              <p:grpSpPr bwMode="auto">
                <a:xfrm>
                  <a:off x="78486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3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8" name="Group 47"/>
                <p:cNvGrpSpPr>
                  <a:grpSpLocks/>
                </p:cNvGrpSpPr>
                <p:nvPr/>
              </p:nvGrpSpPr>
              <p:grpSpPr bwMode="auto">
                <a:xfrm>
                  <a:off x="78486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2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3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</p:grpSp>
          <p:sp>
            <p:nvSpPr>
              <p:cNvPr id="13" name="Rectangle 51"/>
              <p:cNvSpPr>
                <a:spLocks noChangeArrowheads="1"/>
              </p:cNvSpPr>
              <p:nvPr/>
            </p:nvSpPr>
            <p:spPr bwMode="auto">
              <a:xfrm>
                <a:off x="1537846" y="41910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BL Sockets</a:t>
                </a:r>
              </a:p>
            </p:txBody>
          </p:sp>
          <p:sp>
            <p:nvSpPr>
              <p:cNvPr id="14" name="Rectangle 51"/>
              <p:cNvSpPr>
                <a:spLocks noChangeArrowheads="1"/>
              </p:cNvSpPr>
              <p:nvPr/>
            </p:nvSpPr>
            <p:spPr bwMode="auto">
              <a:xfrm>
                <a:off x="4644583" y="41910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WL Sockets</a:t>
                </a: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2272858" y="2057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3492058" y="2057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4711258" y="2057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2272858" y="3581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3492058" y="3581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20" name="Rectangle 34"/>
              <p:cNvSpPr>
                <a:spLocks noChangeArrowheads="1"/>
              </p:cNvSpPr>
              <p:nvPr/>
            </p:nvSpPr>
            <p:spPr bwMode="auto">
              <a:xfrm>
                <a:off x="4711258" y="3581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272858" y="26670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272858" y="29718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98879" y="4078601"/>
              <a:ext cx="3472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aseline="30000"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 Generation (20nm): 2 Decks 128Gbit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5502" y="2829635"/>
              <a:ext cx="493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+V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566734" y="2882394"/>
              <a:ext cx="493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-V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260471" y="3440414"/>
            <a:ext cx="4310835" cy="2501670"/>
            <a:chOff x="4480350" y="1945001"/>
            <a:chExt cx="4310835" cy="2501670"/>
          </a:xfrm>
        </p:grpSpPr>
        <p:grpSp>
          <p:nvGrpSpPr>
            <p:cNvPr id="43" name="Group 146"/>
            <p:cNvGrpSpPr/>
            <p:nvPr/>
          </p:nvGrpSpPr>
          <p:grpSpPr>
            <a:xfrm>
              <a:off x="4844062" y="1945001"/>
              <a:ext cx="3819525" cy="2133600"/>
              <a:chOff x="4667250" y="2971800"/>
              <a:chExt cx="4867275" cy="4267200"/>
            </a:xfrm>
          </p:grpSpPr>
          <p:cxnSp>
            <p:nvCxnSpPr>
              <p:cNvPr id="44" name="Straight Arrow Connector 40"/>
              <p:cNvCxnSpPr>
                <a:cxnSpLocks noChangeShapeType="1"/>
              </p:cNvCxnSpPr>
              <p:nvPr/>
            </p:nvCxnSpPr>
            <p:spPr bwMode="auto">
              <a:xfrm flipH="1">
                <a:off x="8458200" y="64770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Arrow Connector 41"/>
              <p:cNvCxnSpPr>
                <a:cxnSpLocks noChangeShapeType="1"/>
              </p:cNvCxnSpPr>
              <p:nvPr/>
            </p:nvCxnSpPr>
            <p:spPr bwMode="auto">
              <a:xfrm flipH="1">
                <a:off x="8458200" y="4800600"/>
                <a:ext cx="6096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Arrow Connector 46"/>
              <p:cNvCxnSpPr>
                <a:cxnSpLocks noChangeShapeType="1"/>
              </p:cNvCxnSpPr>
              <p:nvPr/>
            </p:nvCxnSpPr>
            <p:spPr bwMode="auto">
              <a:xfrm flipV="1">
                <a:off x="8915400" y="3124200"/>
                <a:ext cx="0" cy="38100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9067800" y="4800600"/>
                <a:ext cx="0" cy="21336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Rectangle 47"/>
              <p:cNvSpPr/>
              <p:nvPr/>
            </p:nvSpPr>
            <p:spPr bwMode="auto">
              <a:xfrm>
                <a:off x="5410200" y="6629400"/>
                <a:ext cx="3048000" cy="3048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Isolation</a:t>
                </a:r>
              </a:p>
            </p:txBody>
          </p:sp>
          <p:cxnSp>
            <p:nvCxnSpPr>
              <p:cNvPr id="49" name="Straight Arrow Connector 53"/>
              <p:cNvCxnSpPr>
                <a:cxnSpLocks noChangeShapeType="1"/>
              </p:cNvCxnSpPr>
              <p:nvPr/>
            </p:nvCxnSpPr>
            <p:spPr bwMode="auto">
              <a:xfrm flipH="1">
                <a:off x="4667250" y="6934200"/>
                <a:ext cx="485775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Arrow Connector 69"/>
              <p:cNvCxnSpPr>
                <a:cxnSpLocks noChangeShapeType="1"/>
              </p:cNvCxnSpPr>
              <p:nvPr/>
            </p:nvCxnSpPr>
            <p:spPr bwMode="auto">
              <a:xfrm flipH="1">
                <a:off x="8431213" y="3124200"/>
                <a:ext cx="484187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Arrow Connector 57"/>
              <p:cNvCxnSpPr>
                <a:cxnSpLocks noChangeShapeType="1"/>
              </p:cNvCxnSpPr>
              <p:nvPr/>
            </p:nvCxnSpPr>
            <p:spPr bwMode="auto">
              <a:xfrm>
                <a:off x="4800600" y="3886200"/>
                <a:ext cx="6096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Arrow Connector 72"/>
              <p:cNvCxnSpPr>
                <a:cxnSpLocks noChangeShapeType="1"/>
              </p:cNvCxnSpPr>
              <p:nvPr/>
            </p:nvCxnSpPr>
            <p:spPr bwMode="auto">
              <a:xfrm>
                <a:off x="4953000" y="57150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Straight Arrow Connector 73"/>
              <p:cNvCxnSpPr>
                <a:cxnSpLocks noChangeShapeType="1"/>
              </p:cNvCxnSpPr>
              <p:nvPr/>
            </p:nvCxnSpPr>
            <p:spPr bwMode="auto">
              <a:xfrm flipV="1">
                <a:off x="4953000" y="5715000"/>
                <a:ext cx="0" cy="1219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Arrow Connector 74"/>
              <p:cNvCxnSpPr>
                <a:cxnSpLocks noChangeShapeType="1"/>
              </p:cNvCxnSpPr>
              <p:nvPr/>
            </p:nvCxnSpPr>
            <p:spPr bwMode="auto">
              <a:xfrm flipV="1">
                <a:off x="4800600" y="3886200"/>
                <a:ext cx="0" cy="30480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675188" y="69342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BL Sockets</a:t>
                </a: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7781925" y="69342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WL Sockets</a:t>
                </a:r>
              </a:p>
            </p:txBody>
          </p:sp>
          <p:grpSp>
            <p:nvGrpSpPr>
              <p:cNvPr id="57" name="Group 1"/>
              <p:cNvGrpSpPr>
                <a:grpSpLocks/>
              </p:cNvGrpSpPr>
              <p:nvPr/>
            </p:nvGrpSpPr>
            <p:grpSpPr bwMode="auto">
              <a:xfrm>
                <a:off x="5410200" y="3276600"/>
                <a:ext cx="3048000" cy="3048000"/>
                <a:chOff x="5410200" y="3276600"/>
                <a:chExt cx="3048000" cy="3048000"/>
              </a:xfrm>
            </p:grpSpPr>
            <p:grpSp>
              <p:nvGrpSpPr>
                <p:cNvPr id="74" name="Group 52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3048000" cy="1219200"/>
                  <a:chOff x="5410200" y="5105400"/>
                  <a:chExt cx="3048000" cy="1219200"/>
                </a:xfrm>
              </p:grpSpPr>
              <p:grpSp>
                <p:nvGrpSpPr>
                  <p:cNvPr id="94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54102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1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11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5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54102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66294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7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7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6294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8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78486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78486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1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</p:grpSp>
            <p:grpSp>
              <p:nvGrpSpPr>
                <p:cNvPr id="75" name="Group 53"/>
                <p:cNvGrpSpPr>
                  <a:grpSpLocks/>
                </p:cNvGrpSpPr>
                <p:nvPr/>
              </p:nvGrpSpPr>
              <p:grpSpPr bwMode="auto">
                <a:xfrm>
                  <a:off x="5410200" y="3276600"/>
                  <a:ext cx="3048000" cy="1219200"/>
                  <a:chOff x="5410200" y="5105400"/>
                  <a:chExt cx="3048000" cy="1219200"/>
                </a:xfrm>
              </p:grpSpPr>
              <p:grpSp>
                <p:nvGrpSpPr>
                  <p:cNvPr id="7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54102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9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9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77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4102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9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91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7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66294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7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6294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7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80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78486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8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78486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</p:grpSp>
          </p:grp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5410200" y="4800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59" name="Rectangle 16"/>
              <p:cNvSpPr>
                <a:spLocks noChangeArrowheads="1"/>
              </p:cNvSpPr>
              <p:nvPr/>
            </p:nvSpPr>
            <p:spPr bwMode="auto">
              <a:xfrm>
                <a:off x="6629400" y="4800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7848600" y="4800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5410200" y="57150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5410200" y="6324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3" name="Rectangle 32"/>
              <p:cNvSpPr>
                <a:spLocks noChangeArrowheads="1"/>
              </p:cNvSpPr>
              <p:nvPr/>
            </p:nvSpPr>
            <p:spPr bwMode="auto">
              <a:xfrm>
                <a:off x="6629400" y="6324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4" name="Rectangle 34"/>
              <p:cNvSpPr>
                <a:spLocks noChangeArrowheads="1"/>
              </p:cNvSpPr>
              <p:nvPr/>
            </p:nvSpPr>
            <p:spPr bwMode="auto">
              <a:xfrm>
                <a:off x="7848600" y="6324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5410200" y="54102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  <p:sp>
            <p:nvSpPr>
              <p:cNvPr id="66" name="Rectangle 51"/>
              <p:cNvSpPr>
                <a:spLocks noChangeArrowheads="1"/>
              </p:cNvSpPr>
              <p:nvPr/>
            </p:nvSpPr>
            <p:spPr bwMode="auto">
              <a:xfrm>
                <a:off x="5410200" y="2971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7" name="Rectangle 52"/>
              <p:cNvSpPr>
                <a:spLocks noChangeArrowheads="1"/>
              </p:cNvSpPr>
              <p:nvPr/>
            </p:nvSpPr>
            <p:spPr bwMode="auto">
              <a:xfrm>
                <a:off x="6629400" y="2971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8" name="Rectangle 54"/>
              <p:cNvSpPr>
                <a:spLocks noChangeArrowheads="1"/>
              </p:cNvSpPr>
              <p:nvPr/>
            </p:nvSpPr>
            <p:spPr bwMode="auto">
              <a:xfrm>
                <a:off x="7848600" y="2971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5410200" y="38862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  <p:sp>
            <p:nvSpPr>
              <p:cNvPr id="70" name="Rectangle 61"/>
              <p:cNvSpPr>
                <a:spLocks noChangeArrowheads="1"/>
              </p:cNvSpPr>
              <p:nvPr/>
            </p:nvSpPr>
            <p:spPr bwMode="auto">
              <a:xfrm>
                <a:off x="5410200" y="4495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71" name="Rectangle 63"/>
              <p:cNvSpPr>
                <a:spLocks noChangeArrowheads="1"/>
              </p:cNvSpPr>
              <p:nvPr/>
            </p:nvSpPr>
            <p:spPr bwMode="auto">
              <a:xfrm>
                <a:off x="6629400" y="4495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72" name="Rectangle 65"/>
              <p:cNvSpPr>
                <a:spLocks noChangeArrowheads="1"/>
              </p:cNvSpPr>
              <p:nvPr/>
            </p:nvSpPr>
            <p:spPr bwMode="auto">
              <a:xfrm>
                <a:off x="7848600" y="4495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5410200" y="35814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4777431" y="4108117"/>
              <a:ext cx="353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aseline="30000"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 Generation (20nm): 4 Decks 256Gbit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480350" y="2817816"/>
              <a:ext cx="493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+V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297329" y="2791570"/>
              <a:ext cx="493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-V</a:t>
              </a:r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1159171" y="4364295"/>
            <a:ext cx="3402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Selector Device ensures high performance in terms of leakage and single cell selection</a:t>
            </a:r>
          </a:p>
          <a:p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Memory element permits to store information using two stable states</a:t>
            </a:r>
          </a:p>
        </p:txBody>
      </p:sp>
      <p:sp>
        <p:nvSpPr>
          <p:cNvPr id="156" name="Down Arrow 155"/>
          <p:cNvSpPr/>
          <p:nvPr/>
        </p:nvSpPr>
        <p:spPr>
          <a:xfrm>
            <a:off x="9242041" y="2997239"/>
            <a:ext cx="246657" cy="32573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695440" y="3459518"/>
            <a:ext cx="26746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Each deck is a repeat (process) of lower deck, but operated in reverse polarity</a:t>
            </a:r>
          </a:p>
          <a:p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Each deck is always operated in the same </a:t>
            </a:r>
            <a:r>
              <a:rPr lang="en-US" sz="1600" b="1" u="sng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sz="1600" b="1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-polar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bias for read/write (not bi-polar per deck)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981872" y="1101540"/>
            <a:ext cx="3452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Cross point requires very good selector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914400" y="1079876"/>
            <a:ext cx="3674378" cy="49278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8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87" y="381000"/>
            <a:ext cx="10596113" cy="430076"/>
          </a:xfrm>
        </p:spPr>
        <p:txBody>
          <a:bodyPr/>
          <a:lstStyle/>
          <a:p>
            <a:r>
              <a:rPr lang="en-US" sz="3200" dirty="0"/>
              <a:t>Ovonic Threshold Switch (Switch Device, “SD”) Polarity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34" y="4856269"/>
            <a:ext cx="9824634" cy="130808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a typical selector-less (0S1R) cross point memory array, leakage and disturb fundamentally limit the density and usability of the technology.   </a:t>
            </a:r>
            <a:r>
              <a:rPr lang="en-US" sz="1800" dirty="0" err="1"/>
              <a:t>BiSM</a:t>
            </a:r>
            <a:r>
              <a:rPr lang="en-US" sz="1800" dirty="0"/>
              <a:t> is working well because of the built-in selector to reduce leakage for high density and to increase immunity to read/write disturbance for nonvolatility; hence </a:t>
            </a:r>
            <a:r>
              <a:rPr lang="en-US" sz="1800" u="sng" dirty="0"/>
              <a:t>B</a:t>
            </a:r>
            <a:r>
              <a:rPr lang="en-US" sz="1800" dirty="0"/>
              <a:t>uilt-</a:t>
            </a:r>
            <a:r>
              <a:rPr lang="en-US" sz="1800" u="sng" dirty="0"/>
              <a:t>i</a:t>
            </a:r>
            <a:r>
              <a:rPr lang="en-US" sz="1800" dirty="0"/>
              <a:t>n-</a:t>
            </a:r>
            <a:r>
              <a:rPr lang="en-US" sz="1800" u="sng" dirty="0"/>
              <a:t>S</a:t>
            </a:r>
            <a:r>
              <a:rPr lang="en-US" sz="1800" dirty="0"/>
              <a:t>elector </a:t>
            </a:r>
            <a:r>
              <a:rPr lang="en-US" sz="1800" u="sng" dirty="0"/>
              <a:t>M</a:t>
            </a:r>
            <a:r>
              <a:rPr lang="en-US" sz="1800" dirty="0"/>
              <a:t>emory, a.k.a. </a:t>
            </a:r>
            <a:r>
              <a:rPr lang="en-US" sz="1800" dirty="0" err="1"/>
              <a:t>BiSM</a:t>
            </a:r>
            <a:r>
              <a:rPr lang="en-US" sz="1800" dirty="0"/>
              <a:t>, is coined. </a:t>
            </a:r>
          </a:p>
          <a:p>
            <a:endParaRPr lang="en-US" sz="1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16F3C5-B159-D942-AF35-2F688CFEEBE6}"/>
              </a:ext>
            </a:extLst>
          </p:cNvPr>
          <p:cNvGrpSpPr/>
          <p:nvPr/>
        </p:nvGrpSpPr>
        <p:grpSpPr>
          <a:xfrm>
            <a:off x="1171231" y="2713975"/>
            <a:ext cx="2047606" cy="1742154"/>
            <a:chOff x="6248400" y="962599"/>
            <a:chExt cx="3124200" cy="292360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CFE2C61-A782-0E40-AD0B-C56250585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610" b="-1"/>
            <a:stretch/>
          </p:blipFill>
          <p:spPr>
            <a:xfrm>
              <a:off x="6248400" y="962599"/>
              <a:ext cx="3124200" cy="2630407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88C0F06-BE67-7C4F-A2DE-4DD87EB496CD}"/>
                </a:ext>
              </a:extLst>
            </p:cNvPr>
            <p:cNvCxnSpPr/>
            <p:nvPr/>
          </p:nvCxnSpPr>
          <p:spPr>
            <a:xfrm flipH="1">
              <a:off x="6477000" y="3429000"/>
              <a:ext cx="685800" cy="1524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D69B2E1-40BE-8A4A-97EF-B65DF52FE699}"/>
                </a:ext>
              </a:extLst>
            </p:cNvPr>
            <p:cNvCxnSpPr/>
            <p:nvPr/>
          </p:nvCxnSpPr>
          <p:spPr>
            <a:xfrm>
              <a:off x="6477000" y="3581400"/>
              <a:ext cx="0" cy="1524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1">
              <a:extLst>
                <a:ext uri="{FF2B5EF4-FFF2-40B4-BE49-F238E27FC236}">
                  <a16:creationId xmlns:a16="http://schemas.microsoft.com/office/drawing/2014/main" id="{4D36FA5B-0DB5-154B-862D-75A858B27040}"/>
                </a:ext>
              </a:extLst>
            </p:cNvPr>
            <p:cNvSpPr/>
            <p:nvPr/>
          </p:nvSpPr>
          <p:spPr>
            <a:xfrm flipV="1">
              <a:off x="6400800" y="3733800"/>
              <a:ext cx="152400" cy="1524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44DF43-7F67-8742-91B0-7A5BF97E8C64}"/>
                </a:ext>
              </a:extLst>
            </p:cNvPr>
            <p:cNvSpPr txBox="1"/>
            <p:nvPr/>
          </p:nvSpPr>
          <p:spPr>
            <a:xfrm>
              <a:off x="6696199" y="1179500"/>
              <a:ext cx="1305671" cy="56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/>
                <a:t>Dual Polarity Pulsing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174F6F-C399-B845-ABF8-EDA55631AD50}"/>
                </a:ext>
              </a:extLst>
            </p:cNvPr>
            <p:cNvSpPr txBox="1"/>
            <p:nvPr/>
          </p:nvSpPr>
          <p:spPr>
            <a:xfrm>
              <a:off x="7769814" y="2493252"/>
              <a:ext cx="438913" cy="4131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ln w="12700"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4E3FB6D-4D34-2240-A76E-9DC19775368B}"/>
              </a:ext>
            </a:extLst>
          </p:cNvPr>
          <p:cNvSpPr/>
          <p:nvPr/>
        </p:nvSpPr>
        <p:spPr>
          <a:xfrm>
            <a:off x="1169178" y="1350095"/>
            <a:ext cx="2192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SD only memory cell sandwiched between a X-Y cross point, BEOL stackable, compatible with mainstream CMOS.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A0CC7E-6561-8140-9D04-EAE262E55846}"/>
              </a:ext>
            </a:extLst>
          </p:cNvPr>
          <p:cNvGrpSpPr/>
          <p:nvPr/>
        </p:nvGrpSpPr>
        <p:grpSpPr>
          <a:xfrm>
            <a:off x="3521528" y="1293161"/>
            <a:ext cx="6928751" cy="3110248"/>
            <a:chOff x="3521528" y="1407459"/>
            <a:chExt cx="6928751" cy="31102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1F9048-30CE-994D-91F0-E10B0C509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547"/>
            <a:stretch/>
          </p:blipFill>
          <p:spPr>
            <a:xfrm>
              <a:off x="3613432" y="1407459"/>
              <a:ext cx="3279065" cy="273474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C34A7A-6411-3A49-9EFE-1ED3138E982B}"/>
                </a:ext>
              </a:extLst>
            </p:cNvPr>
            <p:cNvSpPr txBox="1"/>
            <p:nvPr/>
          </p:nvSpPr>
          <p:spPr>
            <a:xfrm>
              <a:off x="4462453" y="1911599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Segoe UI" panose="020B0502040204020203" pitchFamily="34" charset="0"/>
                  <a:cs typeface="Segoe UI" panose="020B0502040204020203" pitchFamily="34" charset="0"/>
                </a:rPr>
                <a:t>V</a:t>
              </a:r>
              <a:r>
                <a:rPr lang="en-US" sz="1100" baseline="-25000">
                  <a:latin typeface="Segoe UI" panose="020B0502040204020203" pitchFamily="34" charset="0"/>
                  <a:cs typeface="Segoe UI" panose="020B0502040204020203" pitchFamily="34" charset="0"/>
                </a:rPr>
                <a:t>T,High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BE63CF-F30B-BF4F-82AC-5348AA202892}"/>
                </a:ext>
              </a:extLst>
            </p:cNvPr>
            <p:cNvSpPr txBox="1"/>
            <p:nvPr/>
          </p:nvSpPr>
          <p:spPr>
            <a:xfrm>
              <a:off x="4502896" y="2895521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Segoe UI" panose="020B0502040204020203" pitchFamily="34" charset="0"/>
                  <a:cs typeface="Segoe UI" panose="020B0502040204020203" pitchFamily="34" charset="0"/>
                </a:rPr>
                <a:t>V</a:t>
              </a:r>
              <a:r>
                <a:rPr lang="en-US" sz="1100" baseline="-25000">
                  <a:latin typeface="Segoe UI" panose="020B0502040204020203" pitchFamily="34" charset="0"/>
                  <a:cs typeface="Segoe UI" panose="020B0502040204020203" pitchFamily="34" charset="0"/>
                </a:rPr>
                <a:t>T,Low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ADFE8E-13B5-E648-9AA0-A0DE5061EC94}"/>
                </a:ext>
              </a:extLst>
            </p:cNvPr>
            <p:cNvSpPr txBox="1"/>
            <p:nvPr/>
          </p:nvSpPr>
          <p:spPr>
            <a:xfrm>
              <a:off x="3960350" y="1545991"/>
              <a:ext cx="26661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S15B SD-only, lot 8792062, 18nm SD</a:t>
              </a:r>
              <a:r>
                <a:rPr lang="en-US" sz="1100">
                  <a:solidFill>
                    <a:schemeClr val="tx1">
                      <a:lumMod val="50000"/>
                    </a:schemeClr>
                  </a:solidFill>
                  <a:latin typeface="Symbol" panose="05050102010706020507" pitchFamily="18" charset="2"/>
                  <a:cs typeface="Segoe UI" panose="020B0502040204020203" pitchFamily="34" charset="0"/>
                </a:rPr>
                <a:t>d</a:t>
              </a:r>
              <a:r>
                <a:rPr lang="en-US" sz="110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ver 4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B698A6-FF96-6D41-907D-DEB9580D33CC}"/>
                </a:ext>
              </a:extLst>
            </p:cNvPr>
            <p:cNvCxnSpPr/>
            <p:nvPr/>
          </p:nvCxnSpPr>
          <p:spPr>
            <a:xfrm>
              <a:off x="6835109" y="2211947"/>
              <a:ext cx="254445" cy="0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DAC75FA-2A5B-7143-B8C5-FC834413B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9443" y="2206584"/>
              <a:ext cx="2811420" cy="13494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2A73169-E48A-B64B-AC9F-9D52FB0B6600}"/>
                </a:ext>
              </a:extLst>
            </p:cNvPr>
            <p:cNvCxnSpPr/>
            <p:nvPr/>
          </p:nvCxnSpPr>
          <p:spPr>
            <a:xfrm>
              <a:off x="7098035" y="1756558"/>
              <a:ext cx="254445" cy="0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E47597-BFE8-9C42-BE26-8C321DEA96A0}"/>
                </a:ext>
              </a:extLst>
            </p:cNvPr>
            <p:cNvCxnSpPr/>
            <p:nvPr/>
          </p:nvCxnSpPr>
          <p:spPr>
            <a:xfrm>
              <a:off x="7098035" y="1764692"/>
              <a:ext cx="0" cy="447256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FCA46E-CB63-CE4E-AD80-3AA2D20948DC}"/>
                </a:ext>
              </a:extLst>
            </p:cNvPr>
            <p:cNvCxnSpPr/>
            <p:nvPr/>
          </p:nvCxnSpPr>
          <p:spPr>
            <a:xfrm>
              <a:off x="7363789" y="1767402"/>
              <a:ext cx="0" cy="447256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C202A0-3BC4-114D-87B0-C6458334B0FC}"/>
                </a:ext>
              </a:extLst>
            </p:cNvPr>
            <p:cNvCxnSpPr/>
            <p:nvPr/>
          </p:nvCxnSpPr>
          <p:spPr>
            <a:xfrm flipH="1">
              <a:off x="7613485" y="2220080"/>
              <a:ext cx="0" cy="249379"/>
            </a:xfrm>
            <a:prstGeom prst="line">
              <a:avLst/>
            </a:prstGeom>
            <a:ln w="28575" cap="rnd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E27C31C-52F0-C540-B984-D462F678F2D0}"/>
                </a:ext>
              </a:extLst>
            </p:cNvPr>
            <p:cNvSpPr/>
            <p:nvPr/>
          </p:nvSpPr>
          <p:spPr>
            <a:xfrm>
              <a:off x="7560058" y="2473985"/>
              <a:ext cx="106854" cy="102450"/>
            </a:xfrm>
            <a:prstGeom prst="ellips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70ED7A-2FF2-DE45-AC2D-E5458105636A}"/>
                </a:ext>
              </a:extLst>
            </p:cNvPr>
            <p:cNvSpPr txBox="1"/>
            <p:nvPr/>
          </p:nvSpPr>
          <p:spPr>
            <a:xfrm>
              <a:off x="6680237" y="1564917"/>
              <a:ext cx="93206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b="1">
                  <a:latin typeface="Calibri"/>
                  <a:cs typeface="Calibri"/>
                </a:rPr>
                <a:t>Positive Write</a:t>
              </a:r>
            </a:p>
          </p:txBody>
        </p:sp>
        <p:sp>
          <p:nvSpPr>
            <p:cNvPr id="17" name="Left Arrow 16">
              <a:extLst>
                <a:ext uri="{FF2B5EF4-FFF2-40B4-BE49-F238E27FC236}">
                  <a16:creationId xmlns:a16="http://schemas.microsoft.com/office/drawing/2014/main" id="{D2A0450E-BA42-7340-99C2-633AD4A65DC9}"/>
                </a:ext>
              </a:extLst>
            </p:cNvPr>
            <p:cNvSpPr/>
            <p:nvPr/>
          </p:nvSpPr>
          <p:spPr>
            <a:xfrm>
              <a:off x="6305947" y="2082114"/>
              <a:ext cx="336685" cy="197138"/>
            </a:xfrm>
            <a:prstGeom prst="leftArrow">
              <a:avLst>
                <a:gd name="adj1" fmla="val 4083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558A24-99E2-E941-8A19-C85015F063F7}"/>
                </a:ext>
              </a:extLst>
            </p:cNvPr>
            <p:cNvCxnSpPr/>
            <p:nvPr/>
          </p:nvCxnSpPr>
          <p:spPr>
            <a:xfrm>
              <a:off x="6833926" y="3240811"/>
              <a:ext cx="254445" cy="0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C18019-67F3-2F44-9F7E-911E79480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8261" y="3243558"/>
              <a:ext cx="2910574" cy="5384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73FE8E-9C67-1947-AB35-8EFE0C7D7FCE}"/>
                </a:ext>
              </a:extLst>
            </p:cNvPr>
            <p:cNvCxnSpPr/>
            <p:nvPr/>
          </p:nvCxnSpPr>
          <p:spPr>
            <a:xfrm>
              <a:off x="7096852" y="3700486"/>
              <a:ext cx="254445" cy="0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F840A7-0EA6-144F-92B4-B213B4AC07FA}"/>
                </a:ext>
              </a:extLst>
            </p:cNvPr>
            <p:cNvCxnSpPr/>
            <p:nvPr/>
          </p:nvCxnSpPr>
          <p:spPr>
            <a:xfrm>
              <a:off x="7085544" y="3245663"/>
              <a:ext cx="0" cy="447256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ADB986-4362-F745-BA69-8FDD8AE0DE62}"/>
                </a:ext>
              </a:extLst>
            </p:cNvPr>
            <p:cNvCxnSpPr/>
            <p:nvPr/>
          </p:nvCxnSpPr>
          <p:spPr>
            <a:xfrm>
              <a:off x="7351298" y="3248374"/>
              <a:ext cx="0" cy="447256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2ADAEE-5B82-8C43-9E5B-572B2AE8F66B}"/>
                </a:ext>
              </a:extLst>
            </p:cNvPr>
            <p:cNvCxnSpPr/>
            <p:nvPr/>
          </p:nvCxnSpPr>
          <p:spPr>
            <a:xfrm flipH="1">
              <a:off x="7612302" y="3248940"/>
              <a:ext cx="0" cy="249379"/>
            </a:xfrm>
            <a:prstGeom prst="line">
              <a:avLst/>
            </a:prstGeom>
            <a:ln w="28575" cap="rnd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BEA31D-0760-4548-BD94-D8D46D1CF4DC}"/>
                </a:ext>
              </a:extLst>
            </p:cNvPr>
            <p:cNvSpPr/>
            <p:nvPr/>
          </p:nvSpPr>
          <p:spPr>
            <a:xfrm>
              <a:off x="7558875" y="3502846"/>
              <a:ext cx="106854" cy="102450"/>
            </a:xfrm>
            <a:prstGeom prst="ellips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A3F61B-E857-A447-8BE2-8199D6825D31}"/>
                </a:ext>
              </a:extLst>
            </p:cNvPr>
            <p:cNvSpPr txBox="1"/>
            <p:nvPr/>
          </p:nvSpPr>
          <p:spPr>
            <a:xfrm>
              <a:off x="6794091" y="2999692"/>
              <a:ext cx="9854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b="1">
                  <a:latin typeface="Calibri"/>
                  <a:cs typeface="Calibri"/>
                </a:rPr>
                <a:t>Negative Write</a:t>
              </a:r>
            </a:p>
          </p:txBody>
        </p:sp>
        <p:sp>
          <p:nvSpPr>
            <p:cNvPr id="27" name="Left Arrow 26">
              <a:extLst>
                <a:ext uri="{FF2B5EF4-FFF2-40B4-BE49-F238E27FC236}">
                  <a16:creationId xmlns:a16="http://schemas.microsoft.com/office/drawing/2014/main" id="{BCA2FBF9-77D5-494B-B1F4-5DB769C6B4A6}"/>
                </a:ext>
              </a:extLst>
            </p:cNvPr>
            <p:cNvSpPr/>
            <p:nvPr/>
          </p:nvSpPr>
          <p:spPr>
            <a:xfrm>
              <a:off x="6305946" y="3120551"/>
              <a:ext cx="336684" cy="210110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24A719-4DF7-AF44-A408-CBD06F462655}"/>
                </a:ext>
              </a:extLst>
            </p:cNvPr>
            <p:cNvSpPr txBox="1"/>
            <p:nvPr/>
          </p:nvSpPr>
          <p:spPr>
            <a:xfrm>
              <a:off x="8023625" y="3275886"/>
              <a:ext cx="19181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>
                  <a:latin typeface="Calibri"/>
                  <a:cs typeface="Calibri"/>
                </a:rPr>
                <a:t>Negative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 read</a:t>
              </a:r>
            </a:p>
            <a:p>
              <a:r>
                <a:rPr lang="en-US" sz="1200" b="1">
                  <a:latin typeface="Calibri"/>
                  <a:cs typeface="Calibri"/>
                </a:rPr>
                <a:t>Same polarity detection 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 V</a:t>
              </a:r>
              <a:r>
                <a:rPr lang="en-US" sz="1200" b="1" baseline="-25000">
                  <a:latin typeface="Calibri"/>
                  <a:cs typeface="Calibri"/>
                  <a:sym typeface="Wingdings" pitchFamily="2" charset="2"/>
                </a:rPr>
                <a:t>T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=4.7V  (Low V</a:t>
              </a:r>
              <a:r>
                <a:rPr lang="en-US" sz="1200" b="1" baseline="-25000">
                  <a:latin typeface="Calibri"/>
                  <a:cs typeface="Calibri"/>
                  <a:sym typeface="Wingdings" pitchFamily="2" charset="2"/>
                </a:rPr>
                <a:t>T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D952AD9-D843-2D48-9EE4-20342ADEA338}"/>
                </a:ext>
              </a:extLst>
            </p:cNvPr>
            <p:cNvSpPr/>
            <p:nvPr/>
          </p:nvSpPr>
          <p:spPr>
            <a:xfrm>
              <a:off x="3521528" y="4106674"/>
              <a:ext cx="69287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It exhibits a window by applying programming pulses with opposite polarity.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400B9417-FC23-3349-A7BE-9DF3434B678F}"/>
                </a:ext>
              </a:extLst>
            </p:cNvPr>
            <p:cNvSpPr/>
            <p:nvPr/>
          </p:nvSpPr>
          <p:spPr>
            <a:xfrm>
              <a:off x="3521528" y="1450273"/>
              <a:ext cx="6928751" cy="3067434"/>
            </a:xfrm>
            <a:prstGeom prst="roundRect">
              <a:avLst>
                <a:gd name="adj" fmla="val 6444"/>
              </a:avLst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2BD0C2-BF2B-444E-8D39-0170A373E2E5}"/>
                </a:ext>
              </a:extLst>
            </p:cNvPr>
            <p:cNvSpPr txBox="1"/>
            <p:nvPr/>
          </p:nvSpPr>
          <p:spPr>
            <a:xfrm>
              <a:off x="8031967" y="2228424"/>
              <a:ext cx="17954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>
                  <a:latin typeface="Calibri"/>
                  <a:cs typeface="Calibri"/>
                </a:rPr>
                <a:t>Negative read</a:t>
              </a:r>
            </a:p>
            <a:p>
              <a:r>
                <a:rPr lang="en-US" sz="1200" b="1">
                  <a:latin typeface="Calibri"/>
                  <a:cs typeface="Calibri"/>
                </a:rPr>
                <a:t>Opposite polarity detection</a:t>
              </a:r>
            </a:p>
            <a:p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V</a:t>
              </a:r>
              <a:r>
                <a:rPr lang="en-US" sz="1200" b="1" baseline="-25000">
                  <a:latin typeface="Calibri"/>
                  <a:cs typeface="Calibri"/>
                  <a:sym typeface="Wingdings" pitchFamily="2" charset="2"/>
                </a:rPr>
                <a:t>T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=5.6V  (High V</a:t>
              </a:r>
              <a:r>
                <a:rPr lang="en-US" sz="1200" b="1" baseline="-25000">
                  <a:latin typeface="Calibri"/>
                  <a:cs typeface="Calibri"/>
                  <a:sym typeface="Wingdings" pitchFamily="2" charset="2"/>
                </a:rPr>
                <a:t>T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 )</a:t>
              </a:r>
              <a:endParaRPr lang="en-US" sz="1200" b="1" baseline="-250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21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03B1-E37C-354B-9F51-BDB48D78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8222"/>
          </a:xfrm>
        </p:spPr>
        <p:txBody>
          <a:bodyPr/>
          <a:lstStyle/>
          <a:p>
            <a:r>
              <a:rPr lang="en-US" sz="3600"/>
              <a:t>A Brief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9E3F7-D97A-CB48-AB53-F721C30BF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48" y="2175708"/>
            <a:ext cx="5522977" cy="113951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6AEBD-4080-7A47-BAA9-93B78CC2A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348" y="992379"/>
            <a:ext cx="3552336" cy="2812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72B7F-AA42-3C4B-B653-6270CDA0D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11" t="30443" r="17800" b="15094"/>
          <a:stretch/>
        </p:blipFill>
        <p:spPr>
          <a:xfrm>
            <a:off x="5094422" y="3616982"/>
            <a:ext cx="2398735" cy="1119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194DE-C64E-B143-89DB-A8BAF7713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51" t="12933" r="5269" b="47057"/>
          <a:stretch/>
        </p:blipFill>
        <p:spPr>
          <a:xfrm>
            <a:off x="5957456" y="4736946"/>
            <a:ext cx="5487123" cy="137096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7F43F8-0599-154F-BC0E-48AF6022A5AD}"/>
              </a:ext>
            </a:extLst>
          </p:cNvPr>
          <p:cNvSpPr txBox="1">
            <a:spLocks/>
          </p:cNvSpPr>
          <p:nvPr/>
        </p:nvSpPr>
        <p:spPr bwMode="auto">
          <a:xfrm>
            <a:off x="1143000" y="37338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sz="2000" kern="0" dirty="0"/>
              <a:t>Subsequently, with 3DXP </a:t>
            </a:r>
            <a:br>
              <a:rPr lang="en-US" sz="2000" kern="0" dirty="0"/>
            </a:br>
            <a:r>
              <a:rPr lang="en-US" sz="2000" kern="0" dirty="0"/>
              <a:t>process improved,  </a:t>
            </a:r>
            <a:r>
              <a:rPr lang="en-US" sz="2000" kern="0" dirty="0" err="1"/>
              <a:t>BiSM</a:t>
            </a:r>
            <a:r>
              <a:rPr lang="en-US" sz="2000" kern="0" dirty="0"/>
              <a:t> V</a:t>
            </a:r>
            <a:r>
              <a:rPr lang="en-US" sz="2000" kern="0" baseline="-25000" dirty="0"/>
              <a:t>T</a:t>
            </a:r>
            <a:r>
              <a:rPr lang="en-US" sz="2000" kern="0" dirty="0"/>
              <a:t> </a:t>
            </a:r>
            <a:br>
              <a:rPr lang="en-US" sz="2000" kern="0" dirty="0"/>
            </a:br>
            <a:r>
              <a:rPr lang="en-US" sz="2000" kern="0" dirty="0"/>
              <a:t>window became more evident.  </a:t>
            </a:r>
            <a:br>
              <a:rPr lang="en-US" sz="2000" kern="0" dirty="0"/>
            </a:br>
            <a:r>
              <a:rPr lang="en-US" sz="2000" kern="0" dirty="0"/>
              <a:t>The concept of </a:t>
            </a:r>
            <a:r>
              <a:rPr lang="en-US" sz="2000" kern="0" dirty="0" err="1"/>
              <a:t>BiSM</a:t>
            </a:r>
            <a:r>
              <a:rPr lang="en-US" sz="2000" kern="0" dirty="0"/>
              <a:t> was </a:t>
            </a:r>
            <a:br>
              <a:rPr lang="en-US" sz="2000" kern="0" dirty="0"/>
            </a:br>
            <a:r>
              <a:rPr lang="en-US" sz="2000" kern="0" dirty="0"/>
              <a:t>conceived in the JDP with </a:t>
            </a:r>
            <a:br>
              <a:rPr lang="en-US" sz="2000" kern="0" dirty="0"/>
            </a:br>
            <a:r>
              <a:rPr lang="en-US" sz="2000" kern="0" dirty="0"/>
              <a:t>Micron and worked on jointly by both companies under the research initiative called Self-Select Memory, a.k.a. SSM.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CF20E-004D-D845-877B-082F04C83A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3000" y="926541"/>
            <a:ext cx="5732325" cy="1008232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In June, 2013,  as 3DXP dual-deck development shifted to high gear, a subtle </a:t>
            </a:r>
            <a:r>
              <a:rPr lang="en-US" sz="2000" err="1"/>
              <a:t>BiSM</a:t>
            </a:r>
            <a:r>
              <a:rPr lang="en-US" sz="2000"/>
              <a:t> “window” was sighted by Arjun </a:t>
            </a:r>
            <a:r>
              <a:rPr lang="en-US" sz="2000" err="1"/>
              <a:t>Kripanidhi</a:t>
            </a:r>
            <a:r>
              <a:rPr lang="en-US" sz="2000"/>
              <a:t> at SC9 Device Lab.</a:t>
            </a:r>
          </a:p>
        </p:txBody>
      </p:sp>
    </p:spTree>
    <p:extLst>
      <p:ext uri="{BB962C8B-B14F-4D97-AF65-F5344CB8AC3E}">
        <p14:creationId xmlns:p14="http://schemas.microsoft.com/office/powerpoint/2010/main" val="323831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5ABF-EA8F-904E-8604-07E9AB0D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85145"/>
          </a:xfrm>
        </p:spPr>
        <p:txBody>
          <a:bodyPr/>
          <a:lstStyle/>
          <a:p>
            <a:r>
              <a:rPr lang="en-US" sz="3600"/>
              <a:t>Read/Write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5566-34CD-964A-85B3-398E3AA3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82" y="774048"/>
            <a:ext cx="10642285" cy="2436821"/>
          </a:xfrm>
        </p:spPr>
        <p:txBody>
          <a:bodyPr/>
          <a:lstStyle/>
          <a:p>
            <a:pPr marL="0" indent="-253006"/>
            <a:r>
              <a:rPr lang="en-US" sz="1600" dirty="0"/>
              <a:t>Read is identical to 3DXP (40ns pulse) </a:t>
            </a:r>
          </a:p>
          <a:p>
            <a:pPr marL="0" indent="-253006"/>
            <a:r>
              <a:rPr lang="en-US" sz="1600" dirty="0"/>
              <a:t>Symmetric write pulses for set and reset operations: 44ns@±45µA (~10MA/cm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</a:p>
          <a:p>
            <a:pPr marL="231775" indent="-231775"/>
            <a:r>
              <a:rPr lang="en-US" sz="1600" dirty="0"/>
              <a:t>Potential switching model: ∆V</a:t>
            </a:r>
            <a:r>
              <a:rPr lang="en-US" sz="1600" baseline="-25000" dirty="0"/>
              <a:t>T</a:t>
            </a:r>
            <a:r>
              <a:rPr lang="en-US" sz="1600" dirty="0"/>
              <a:t> is interfacial modulation subject to mass transport by E-field at an elevated temperature.</a:t>
            </a:r>
          </a:p>
          <a:p>
            <a:pPr marL="231775" indent="-231775"/>
            <a:r>
              <a:rPr lang="en-US" sz="1600" dirty="0"/>
              <a:t>Read Window Budget (∆V</a:t>
            </a:r>
            <a:r>
              <a:rPr lang="en-US" sz="1600" baseline="-25000" dirty="0"/>
              <a:t>T</a:t>
            </a:r>
            <a:r>
              <a:rPr lang="en-US" sz="1600" dirty="0"/>
              <a:t>):  200 mV @ 5E-4 RBER (1µs E3 - 10s E2),  1350 mV (1µs &lt; ∆V</a:t>
            </a:r>
            <a:r>
              <a:rPr lang="en-US" sz="1600" baseline="-25000" dirty="0"/>
              <a:t>T</a:t>
            </a:r>
            <a:r>
              <a:rPr lang="en-US" sz="1600" dirty="0"/>
              <a:t>&gt;)</a:t>
            </a:r>
          </a:p>
          <a:p>
            <a:pPr marL="463550" lvl="1" indent="-227013">
              <a:spcBef>
                <a:spcPts val="360"/>
              </a:spcBef>
            </a:pPr>
            <a:r>
              <a:rPr lang="en-US" sz="1600" dirty="0"/>
              <a:t>Reverse </a:t>
            </a:r>
            <a:r>
              <a:rPr lang="en-US" sz="1600" dirty="0" err="1"/>
              <a:t>SubVt</a:t>
            </a:r>
            <a:r>
              <a:rPr lang="en-US" sz="1600" dirty="0"/>
              <a:t> bias disturb (such as Write inhibit and Read disturb) is a </a:t>
            </a:r>
            <a:r>
              <a:rPr lang="en-US" sz="1600" dirty="0" err="1"/>
              <a:t>BiSM</a:t>
            </a:r>
            <a:r>
              <a:rPr lang="en-US" sz="1600" dirty="0"/>
              <a:t> unique disturb mechanism as manifested in </a:t>
            </a:r>
            <a:r>
              <a:rPr lang="en-US" sz="1600" dirty="0" err="1"/>
              <a:t>BiSM</a:t>
            </a:r>
            <a:r>
              <a:rPr lang="en-US" sz="1600" dirty="0"/>
              <a:t> POR material, SD.K2. A speculative model is SD mass transport reversal by reverse </a:t>
            </a:r>
            <a:r>
              <a:rPr lang="en-US" sz="1600" dirty="0" err="1"/>
              <a:t>bias·time</a:t>
            </a:r>
            <a:r>
              <a:rPr lang="en-US" sz="1600" dirty="0"/>
              <a:t> (low visibility / unquantifiable in PFA.)  G-class alloys exhibit near 0mV E3 margin loss of 130K RD.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163189-A2CF-C74C-A72C-BE72010F9386}"/>
              </a:ext>
            </a:extLst>
          </p:cNvPr>
          <p:cNvGrpSpPr/>
          <p:nvPr/>
        </p:nvGrpSpPr>
        <p:grpSpPr>
          <a:xfrm>
            <a:off x="895350" y="3200400"/>
            <a:ext cx="5116286" cy="2578619"/>
            <a:chOff x="903514" y="3120484"/>
            <a:chExt cx="5116286" cy="2578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12AAF8-38C9-1D47-BCFB-0D29B3E0B6C3}"/>
                </a:ext>
              </a:extLst>
            </p:cNvPr>
            <p:cNvSpPr/>
            <p:nvPr/>
          </p:nvSpPr>
          <p:spPr>
            <a:xfrm>
              <a:off x="914400" y="3120484"/>
              <a:ext cx="5105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1400">
                  <a:latin typeface="Calibri" panose="020F0502020204030204" pitchFamily="34" charset="0"/>
                  <a:sym typeface="Wingdings" panose="05000000000000000000" pitchFamily="2" charset="2"/>
                </a:rPr>
                <a:t>Bipolar memory switching with elemental segregation are observed in wide range of Chalcogenide glasses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9F3F54-516F-354C-9FCC-8E58ACF6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729" y="3611584"/>
              <a:ext cx="2121671" cy="19510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EF2FABA-80BE-8740-A416-F1F70AF76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4471711"/>
              <a:ext cx="2619109" cy="10755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249B1FF-2E55-6943-8B28-075CCB9B4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9532" y="3413682"/>
              <a:ext cx="1784068" cy="1260962"/>
            </a:xfrm>
            <a:prstGeom prst="rect">
              <a:avLst/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1DB1DEB-88F4-5048-83B9-8A5C65D0CC04}"/>
                </a:ext>
              </a:extLst>
            </p:cNvPr>
            <p:cNvSpPr/>
            <p:nvPr/>
          </p:nvSpPr>
          <p:spPr>
            <a:xfrm>
              <a:off x="903514" y="3130284"/>
              <a:ext cx="5116286" cy="2568819"/>
            </a:xfrm>
            <a:prstGeom prst="roundRect">
              <a:avLst>
                <a:gd name="adj" fmla="val 5953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44B5B03-033C-364E-A397-75E1E9FA23B1}"/>
              </a:ext>
            </a:extLst>
          </p:cNvPr>
          <p:cNvSpPr/>
          <p:nvPr/>
        </p:nvSpPr>
        <p:spPr>
          <a:xfrm>
            <a:off x="895350" y="5999132"/>
            <a:ext cx="10374086" cy="325468"/>
          </a:xfrm>
          <a:prstGeom prst="roundRect">
            <a:avLst>
              <a:gd name="adj" fmla="val 5953"/>
            </a:avLst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In additional to G-class alloy exploration in horizon, we are also actively seeking doped oxide at CR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924CE6-E8DA-3A4E-90B6-42746BF67DAB}"/>
              </a:ext>
            </a:extLst>
          </p:cNvPr>
          <p:cNvGrpSpPr/>
          <p:nvPr/>
        </p:nvGrpSpPr>
        <p:grpSpPr>
          <a:xfrm>
            <a:off x="6087836" y="3200400"/>
            <a:ext cx="5170714" cy="2578619"/>
            <a:chOff x="6106886" y="3374509"/>
            <a:chExt cx="5170714" cy="25786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866C49-D85B-A541-BC99-5400DD5D9A13}"/>
                </a:ext>
              </a:extLst>
            </p:cNvPr>
            <p:cNvSpPr/>
            <p:nvPr/>
          </p:nvSpPr>
          <p:spPr>
            <a:xfrm>
              <a:off x="6172200" y="3376136"/>
              <a:ext cx="5029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</a:rPr>
                <a:t>Threshold switching characteristics are not limited to Chalcogenide glass.   It has been sighted also with other (doped) binary oxide, such as </a:t>
              </a:r>
              <a:r>
                <a:rPr lang="en-US" sz="1400" err="1">
                  <a:latin typeface="Calibri" panose="020F0502020204030204" pitchFamily="34" charset="0"/>
                </a:rPr>
                <a:t>NbO</a:t>
              </a:r>
              <a:r>
                <a:rPr lang="en-US" sz="1400" baseline="-25000" err="1">
                  <a:latin typeface="Calibri" panose="020F0502020204030204" pitchFamily="34" charset="0"/>
                </a:rPr>
                <a:t>x</a:t>
              </a:r>
              <a:r>
                <a:rPr lang="en-US" sz="1400">
                  <a:latin typeface="Calibri" panose="020F0502020204030204" pitchFamily="34" charset="0"/>
                </a:rPr>
                <a:t>, </a:t>
              </a:r>
              <a:r>
                <a:rPr lang="en-US" sz="1400" err="1">
                  <a:latin typeface="Calibri" panose="020F0502020204030204" pitchFamily="34" charset="0"/>
                </a:rPr>
                <a:t>SiO</a:t>
              </a:r>
              <a:r>
                <a:rPr lang="en-US" sz="1400" baseline="-25000" err="1">
                  <a:latin typeface="Calibri" panose="020F0502020204030204" pitchFamily="34" charset="0"/>
                </a:rPr>
                <a:t>x</a:t>
              </a:r>
              <a:r>
                <a:rPr lang="en-US" sz="1400">
                  <a:latin typeface="Calibri" panose="020F0502020204030204" pitchFamily="34" charset="0"/>
                </a:rPr>
                <a:t> and etc.</a:t>
              </a:r>
              <a:endParaRPr lang="en-US" sz="1400" baseline="-25000">
                <a:latin typeface="Calibri" panose="020F0502020204030204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03F6C16-1C1B-D543-9ADE-4B5D3639BA35}"/>
                </a:ext>
              </a:extLst>
            </p:cNvPr>
            <p:cNvSpPr/>
            <p:nvPr/>
          </p:nvSpPr>
          <p:spPr>
            <a:xfrm>
              <a:off x="6106886" y="3374509"/>
              <a:ext cx="5170714" cy="2578619"/>
            </a:xfrm>
            <a:prstGeom prst="roundRect">
              <a:avLst>
                <a:gd name="adj" fmla="val 5953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73E40B9-7D3F-2B4F-89FB-20EBD1EC5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08" t="2228" r="152" b="36497"/>
            <a:stretch/>
          </p:blipFill>
          <p:spPr>
            <a:xfrm>
              <a:off x="6381261" y="4175847"/>
              <a:ext cx="4667739" cy="1615353"/>
            </a:xfrm>
            <a:prstGeom prst="rect">
              <a:avLst/>
            </a:prstGeom>
            <a:ln w="19050" cmpd="dbl">
              <a:solidFill>
                <a:schemeClr val="accent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2742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80734"/>
          </a:xfrm>
        </p:spPr>
        <p:txBody>
          <a:bodyPr/>
          <a:lstStyle/>
          <a:p>
            <a:r>
              <a:rPr lang="en-US" sz="3200" dirty="0"/>
              <a:t>3D </a:t>
            </a:r>
            <a:r>
              <a:rPr lang="en-US" sz="3200" dirty="0" err="1"/>
              <a:t>XPoint</a:t>
            </a:r>
            <a:r>
              <a:rPr lang="en-US" sz="3200" dirty="0"/>
              <a:t>™ Technology Development Evolution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240F54-CE8A-B246-B96C-9EB075B52625}"/>
              </a:ext>
            </a:extLst>
          </p:cNvPr>
          <p:cNvGrpSpPr/>
          <p:nvPr/>
        </p:nvGrpSpPr>
        <p:grpSpPr>
          <a:xfrm>
            <a:off x="194737" y="838200"/>
            <a:ext cx="2976890" cy="2408006"/>
            <a:chOff x="194737" y="838200"/>
            <a:chExt cx="2976890" cy="240800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24318E6-59D2-834D-A7B1-34951334F65A}"/>
                </a:ext>
              </a:extLst>
            </p:cNvPr>
            <p:cNvSpPr txBox="1"/>
            <p:nvPr/>
          </p:nvSpPr>
          <p:spPr>
            <a:xfrm>
              <a:off x="194737" y="1030069"/>
              <a:ext cx="2976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4Kb 200nm feature, 2-Mask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Sublitho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Heater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Damascene PM Subtractive SD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2003~2006    Santa Clara, CA</a:t>
              </a:r>
              <a:endParaRPr lang="en-US" sz="12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7707B4-98CA-1B4F-87D0-8C86B4ECB1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1655" y="1687700"/>
              <a:ext cx="2497819" cy="1380011"/>
              <a:chOff x="-1479507" y="1947973"/>
              <a:chExt cx="2298700" cy="12700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408E1A6-FD6E-5542-A974-99D490BC0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479507" y="1947973"/>
                <a:ext cx="2298700" cy="1270000"/>
              </a:xfrm>
              <a:prstGeom prst="rect">
                <a:avLst/>
              </a:prstGeom>
            </p:spPr>
          </p:pic>
          <p:sp>
            <p:nvSpPr>
              <p:cNvPr id="72" name="Text Box 15">
                <a:extLst>
                  <a:ext uri="{FF2B5EF4-FFF2-40B4-BE49-F238E27FC236}">
                    <a16:creationId xmlns:a16="http://schemas.microsoft.com/office/drawing/2014/main" id="{E78BE06B-CAC8-954B-95DD-BC74E7276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3622" y="2968308"/>
                <a:ext cx="73129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000" b="1" dirty="0">
                    <a:solidFill>
                      <a:srgbClr val="FFFF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SD only</a:t>
                </a:r>
              </a:p>
            </p:txBody>
          </p:sp>
          <p:sp>
            <p:nvSpPr>
              <p:cNvPr id="76" name="Text Box 8">
                <a:extLst>
                  <a:ext uri="{FF2B5EF4-FFF2-40B4-BE49-F238E27FC236}">
                    <a16:creationId xmlns:a16="http://schemas.microsoft.com/office/drawing/2014/main" id="{A35CA074-5EE1-C54F-A37B-7B9167ED2CE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1159575" y="2448364"/>
                <a:ext cx="359386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PM</a:t>
                </a:r>
              </a:p>
            </p:txBody>
          </p:sp>
          <p:sp>
            <p:nvSpPr>
              <p:cNvPr id="77" name="Text Box 9">
                <a:extLst>
                  <a:ext uri="{FF2B5EF4-FFF2-40B4-BE49-F238E27FC236}">
                    <a16:creationId xmlns:a16="http://schemas.microsoft.com/office/drawing/2014/main" id="{10840AC2-8910-1A4B-A95D-CD20FAE81552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66754" y="2215335"/>
                <a:ext cx="322516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SD</a:t>
                </a:r>
              </a:p>
            </p:txBody>
          </p:sp>
          <p:sp>
            <p:nvSpPr>
              <p:cNvPr id="79" name="Line 13">
                <a:extLst>
                  <a:ext uri="{FF2B5EF4-FFF2-40B4-BE49-F238E27FC236}">
                    <a16:creationId xmlns:a16="http://schemas.microsoft.com/office/drawing/2014/main" id="{31A83B83-1F6B-B04F-AA5F-5F0180B44B0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742755" y="2368418"/>
                <a:ext cx="467377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0" name="Line 10">
                <a:extLst>
                  <a:ext uri="{FF2B5EF4-FFF2-40B4-BE49-F238E27FC236}">
                    <a16:creationId xmlns:a16="http://schemas.microsoft.com/office/drawing/2014/main" id="{E18FF5DD-305A-EE44-BA46-EE9D900D81E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841136" y="2774525"/>
                <a:ext cx="9173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1" name="Text Box 8">
                <a:extLst>
                  <a:ext uri="{FF2B5EF4-FFF2-40B4-BE49-F238E27FC236}">
                    <a16:creationId xmlns:a16="http://schemas.microsoft.com/office/drawing/2014/main" id="{5580F6BC-EA82-BB49-883D-D04CA0AE377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1294656" y="2664563"/>
                <a:ext cx="447550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TiSiN</a:t>
                </a:r>
                <a:endParaRPr lang="en-US" sz="1000" dirty="0">
                  <a:solidFill>
                    <a:srgbClr val="FFFF00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82" name="Line 10">
                <a:extLst>
                  <a:ext uri="{FF2B5EF4-FFF2-40B4-BE49-F238E27FC236}">
                    <a16:creationId xmlns:a16="http://schemas.microsoft.com/office/drawing/2014/main" id="{5A53C4A5-0904-8D48-8417-27F56543AD5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699080" y="2417618"/>
                <a:ext cx="403385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3" name="Line 10">
                <a:extLst>
                  <a:ext uri="{FF2B5EF4-FFF2-40B4-BE49-F238E27FC236}">
                    <a16:creationId xmlns:a16="http://schemas.microsoft.com/office/drawing/2014/main" id="{1A81775F-D27C-2D41-B163-C4DE5699AA9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779160" y="2219800"/>
                <a:ext cx="503783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5" name="Text Box 9">
                <a:extLst>
                  <a:ext uri="{FF2B5EF4-FFF2-40B4-BE49-F238E27FC236}">
                    <a16:creationId xmlns:a16="http://schemas.microsoft.com/office/drawing/2014/main" id="{2E57D57E-B8DF-DC48-ABD1-8A685DFFB1D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253406" y="2071656"/>
                <a:ext cx="461978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TiAlN</a:t>
                </a:r>
                <a:endParaRPr lang="en-US" sz="1000" dirty="0">
                  <a:solidFill>
                    <a:srgbClr val="FFFF00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86" name="Text Box 9">
                <a:extLst>
                  <a:ext uri="{FF2B5EF4-FFF2-40B4-BE49-F238E27FC236}">
                    <a16:creationId xmlns:a16="http://schemas.microsoft.com/office/drawing/2014/main" id="{C63A18BE-3791-8C42-BAF2-0539ACB30A1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320392" y="2333630"/>
                <a:ext cx="461978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TiAlN</a:t>
                </a:r>
                <a:endParaRPr lang="en-US" sz="1000" dirty="0">
                  <a:solidFill>
                    <a:srgbClr val="FFFF00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 Box 15">
                <a:extLst>
                  <a:ext uri="{FF2B5EF4-FFF2-40B4-BE49-F238E27FC236}">
                    <a16:creationId xmlns:a16="http://schemas.microsoft.com/office/drawing/2014/main" id="{C2274F30-464B-A54A-AC25-66C48957EE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361761" y="2985181"/>
                <a:ext cx="698072" cy="226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000" b="1" dirty="0">
                    <a:solidFill>
                      <a:srgbClr val="FFFF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SXP cell</a:t>
                </a: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BB08523-568C-464E-B36D-A2B56D252BF1}"/>
                </a:ext>
              </a:extLst>
            </p:cNvPr>
            <p:cNvSpPr/>
            <p:nvPr/>
          </p:nvSpPr>
          <p:spPr>
            <a:xfrm>
              <a:off x="194737" y="838200"/>
              <a:ext cx="2976890" cy="240800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C8151F-96BA-6B46-B68D-5DF6D5858739}"/>
              </a:ext>
            </a:extLst>
          </p:cNvPr>
          <p:cNvGrpSpPr/>
          <p:nvPr/>
        </p:nvGrpSpPr>
        <p:grpSpPr>
          <a:xfrm>
            <a:off x="3260489" y="838199"/>
            <a:ext cx="3126542" cy="2408007"/>
            <a:chOff x="3286061" y="838199"/>
            <a:chExt cx="3126542" cy="2408007"/>
          </a:xfrm>
        </p:grpSpPr>
        <p:sp>
          <p:nvSpPr>
            <p:cNvPr id="49" name="TextBox 48"/>
            <p:cNvSpPr txBox="1"/>
            <p:nvPr/>
          </p:nvSpPr>
          <p:spPr>
            <a:xfrm>
              <a:off x="3286061" y="1030069"/>
              <a:ext cx="3082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 180nm ½ Pitch 6-Mask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Sublitho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Heater Damascene PM, Subtractive SD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2007~2009    Santa Clara, CA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CA8662-05C5-8843-8B1B-63EE3ECDDA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90139" y="1689990"/>
              <a:ext cx="3022464" cy="1397641"/>
              <a:chOff x="2286001" y="2250555"/>
              <a:chExt cx="4134508" cy="1911870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1" y="2590800"/>
                <a:ext cx="1056769" cy="1359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5562601" y="2971802"/>
                <a:ext cx="729112" cy="575845"/>
                <a:chOff x="2802199" y="2296292"/>
                <a:chExt cx="677791" cy="555763"/>
              </a:xfrm>
            </p:grpSpPr>
            <p:sp>
              <p:nvSpPr>
                <p:cNvPr id="4" name="Text Box 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22980" y="2526994"/>
                  <a:ext cx="457010" cy="3250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6" tIns="45718" rIns="91436" bIns="45718">
                  <a:spAutoFit/>
                </a:bodyPr>
                <a:lstStyle/>
                <a:p>
                  <a:pPr eaLnBrk="1" hangingPunct="1"/>
                  <a:r>
                    <a:rPr lang="en-US" sz="1000" dirty="0">
                      <a:solidFill>
                        <a:schemeClr val="folHlink"/>
                      </a:solidFill>
                      <a:latin typeface="Neo Sans Intel Medium" pitchFamily="34" charset="0"/>
                      <a:cs typeface="Arial" pitchFamily="34" charset="0"/>
                    </a:rPr>
                    <a:t>PM</a:t>
                  </a:r>
                </a:p>
              </p:txBody>
            </p:sp>
            <p:sp>
              <p:nvSpPr>
                <p:cNvPr id="5" name="Text Box 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22980" y="2296292"/>
                  <a:ext cx="410125" cy="3250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6" tIns="45718" rIns="91436" bIns="45718">
                  <a:spAutoFit/>
                </a:bodyPr>
                <a:lstStyle/>
                <a:p>
                  <a:pPr eaLnBrk="1" hangingPunct="1"/>
                  <a:r>
                    <a:rPr lang="en-US" sz="1000" dirty="0">
                      <a:solidFill>
                        <a:schemeClr val="folHlink"/>
                      </a:solidFill>
                      <a:latin typeface="Neo Sans Intel Medium" pitchFamily="34" charset="0"/>
                      <a:cs typeface="Arial" pitchFamily="34" charset="0"/>
                    </a:rPr>
                    <a:t>SD</a:t>
                  </a:r>
                </a:p>
              </p:txBody>
            </p:sp>
            <p:sp>
              <p:nvSpPr>
                <p:cNvPr id="6" name="Line 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02199" y="2649257"/>
                  <a:ext cx="250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8" name="Line 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02199" y="2419961"/>
                  <a:ext cx="2502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</p:grpSp>
          <p:pic>
            <p:nvPicPr>
              <p:cNvPr id="9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1" y="2250555"/>
                <a:ext cx="2275325" cy="191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3276602" y="2714625"/>
                <a:ext cx="262908" cy="417904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>
                  <a:cs typeface="Arial" pitchFamily="34" charset="0"/>
                </a:endParaRPr>
              </a:p>
            </p:txBody>
          </p:sp>
          <p:sp>
            <p:nvSpPr>
              <p:cNvPr id="12" name="AutoShape 19"/>
              <p:cNvSpPr>
                <a:spLocks noChangeArrowheads="1"/>
              </p:cNvSpPr>
              <p:nvPr/>
            </p:nvSpPr>
            <p:spPr bwMode="auto">
              <a:xfrm rot="10800000">
                <a:off x="3679487" y="2882183"/>
                <a:ext cx="983637" cy="236860"/>
              </a:xfrm>
              <a:prstGeom prst="notchedRightArrow">
                <a:avLst>
                  <a:gd name="adj1" fmla="val 50000"/>
                  <a:gd name="adj2" fmla="val 69565"/>
                </a:avLst>
              </a:prstGeom>
              <a:solidFill>
                <a:srgbClr val="FFFF00">
                  <a:alpha val="47842"/>
                </a:srgbClr>
              </a:solidFill>
              <a:ln w="12700">
                <a:solidFill>
                  <a:srgbClr val="3399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>
                  <a:cs typeface="Arial" pitchFamily="34" charset="0"/>
                </a:endParaRPr>
              </a:p>
            </p:txBody>
          </p:sp>
          <p:sp>
            <p:nvSpPr>
              <p:cNvPr id="44" name="Line 10">
                <a:extLst>
                  <a:ext uri="{FF2B5EF4-FFF2-40B4-BE49-F238E27FC236}">
                    <a16:creationId xmlns:a16="http://schemas.microsoft.com/office/drawing/2014/main" id="{CDDA6AA3-C8B9-FA45-A726-F0A9B77195F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5428022" y="3655465"/>
                <a:ext cx="4293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54" name="Text Box 8">
                <a:extLst>
                  <a:ext uri="{FF2B5EF4-FFF2-40B4-BE49-F238E27FC236}">
                    <a16:creationId xmlns:a16="http://schemas.microsoft.com/office/drawing/2014/main" id="{19A8DFDF-F77E-104C-9852-73F02B6E3A5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808294" y="3524419"/>
                <a:ext cx="612215" cy="33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chemeClr val="folHlink"/>
                    </a:solidFill>
                    <a:latin typeface="Neo Sans Intel Medium" pitchFamily="34" charset="0"/>
                    <a:cs typeface="Arial" pitchFamily="34" charset="0"/>
                  </a:rPr>
                  <a:t>TiSiN</a:t>
                </a:r>
                <a:endParaRPr lang="en-US" sz="1000" dirty="0">
                  <a:solidFill>
                    <a:schemeClr val="folHlink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 Box 8">
                <a:extLst>
                  <a:ext uri="{FF2B5EF4-FFF2-40B4-BE49-F238E27FC236}">
                    <a16:creationId xmlns:a16="http://schemas.microsoft.com/office/drawing/2014/main" id="{CAABFD2C-D4BD-6E4C-99AA-A2D104EDF6C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058549" y="3039557"/>
                <a:ext cx="346888" cy="33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chemeClr val="folHlink"/>
                    </a:solidFill>
                    <a:latin typeface="Neo Sans Intel Medium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59" name="Line 10">
                <a:extLst>
                  <a:ext uri="{FF2B5EF4-FFF2-40B4-BE49-F238E27FC236}">
                    <a16:creationId xmlns:a16="http://schemas.microsoft.com/office/drawing/2014/main" id="{6B223874-DFBD-5C44-A6AD-EF167BA73AD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5562600" y="3206490"/>
                <a:ext cx="4959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0" name="Line 10">
                <a:extLst>
                  <a:ext uri="{FF2B5EF4-FFF2-40B4-BE49-F238E27FC236}">
                    <a16:creationId xmlns:a16="http://schemas.microsoft.com/office/drawing/2014/main" id="{C90A2518-0395-074C-B09F-08C2E1659C8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5552139" y="2920702"/>
                <a:ext cx="4959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1" name="Text Box 8">
                <a:extLst>
                  <a:ext uri="{FF2B5EF4-FFF2-40B4-BE49-F238E27FC236}">
                    <a16:creationId xmlns:a16="http://schemas.microsoft.com/office/drawing/2014/main" id="{35F91949-7E66-4340-B2CC-498ED3234A3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058549" y="2790906"/>
                <a:ext cx="346888" cy="33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chemeClr val="folHlink"/>
                    </a:solidFill>
                    <a:latin typeface="Neo Sans Intel Medium" pitchFamily="34" charset="0"/>
                    <a:cs typeface="Arial" pitchFamily="34" charset="0"/>
                  </a:rPr>
                  <a:t>C</a:t>
                </a:r>
              </a:p>
            </p:txBody>
          </p:sp>
        </p:grp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5B2D1EA9-79E5-794E-814C-9E6082543D69}"/>
                </a:ext>
              </a:extLst>
            </p:cNvPr>
            <p:cNvSpPr/>
            <p:nvPr/>
          </p:nvSpPr>
          <p:spPr>
            <a:xfrm>
              <a:off x="3319267" y="838199"/>
              <a:ext cx="3050937" cy="2408007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7EB218-809C-F64D-9752-A91174BA57DE}"/>
              </a:ext>
            </a:extLst>
          </p:cNvPr>
          <p:cNvGrpSpPr/>
          <p:nvPr/>
        </p:nvGrpSpPr>
        <p:grpSpPr>
          <a:xfrm>
            <a:off x="6516018" y="838198"/>
            <a:ext cx="2627982" cy="2408008"/>
            <a:chOff x="6516018" y="838198"/>
            <a:chExt cx="2627982" cy="2408008"/>
          </a:xfrm>
        </p:grpSpPr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6761205" y="1633667"/>
              <a:ext cx="2270866" cy="1510289"/>
              <a:chOff x="5045174" y="3581400"/>
              <a:chExt cx="3641626" cy="2555875"/>
            </a:xfrm>
          </p:grpSpPr>
          <p:pic>
            <p:nvPicPr>
              <p:cNvPr id="27" name="Picture 181" descr="1379608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48734" t="-476" b="20395"/>
              <a:stretch/>
            </p:blipFill>
            <p:spPr bwMode="auto">
              <a:xfrm>
                <a:off x="5045174" y="3581400"/>
                <a:ext cx="2181124" cy="2555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" name="Straight Connector 27"/>
              <p:cNvCxnSpPr/>
              <p:nvPr/>
            </p:nvCxnSpPr>
            <p:spPr>
              <a:xfrm>
                <a:off x="5791200" y="3886200"/>
                <a:ext cx="466725" cy="952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47"/>
              <p:cNvSpPr txBox="1">
                <a:spLocks noChangeArrowheads="1"/>
              </p:cNvSpPr>
              <p:nvPr/>
            </p:nvSpPr>
            <p:spPr bwMode="auto">
              <a:xfrm>
                <a:off x="6324600" y="3657601"/>
                <a:ext cx="990602" cy="781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8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X-section along ROW</a:t>
                </a:r>
              </a:p>
            </p:txBody>
          </p:sp>
          <p:grpSp>
            <p:nvGrpSpPr>
              <p:cNvPr id="30" name="Group 6"/>
              <p:cNvGrpSpPr>
                <a:grpSpLocks/>
              </p:cNvGrpSpPr>
              <p:nvPr/>
            </p:nvGrpSpPr>
            <p:grpSpPr bwMode="auto">
              <a:xfrm>
                <a:off x="6096000" y="3581400"/>
                <a:ext cx="2590800" cy="2555875"/>
                <a:chOff x="3997" y="2456"/>
                <a:chExt cx="1632" cy="1610"/>
              </a:xfrm>
            </p:grpSpPr>
            <p:pic>
              <p:nvPicPr>
                <p:cNvPr id="31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713" y="2456"/>
                  <a:ext cx="916" cy="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254" y="2880"/>
                  <a:ext cx="29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</a:t>
                  </a:r>
                </a:p>
              </p:txBody>
            </p:sp>
            <p:sp>
              <p:nvSpPr>
                <p:cNvPr id="33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254" y="3031"/>
                  <a:ext cx="24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  <p:sp>
              <p:nvSpPr>
                <p:cNvPr id="34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214" y="3134"/>
                  <a:ext cx="320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SD</a:t>
                  </a:r>
                </a:p>
              </p:txBody>
            </p:sp>
            <p:sp>
              <p:nvSpPr>
                <p:cNvPr id="3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224" y="3515"/>
                  <a:ext cx="362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PM</a:t>
                  </a:r>
                </a:p>
              </p:txBody>
            </p:sp>
            <p:sp>
              <p:nvSpPr>
                <p:cNvPr id="3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997" y="3327"/>
                  <a:ext cx="103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Mid Electrodes</a:t>
                  </a:r>
                </a:p>
              </p:txBody>
            </p:sp>
            <p:cxnSp>
              <p:nvCxnSpPr>
                <p:cNvPr id="37" name="Straight Arrow Connector 18"/>
                <p:cNvCxnSpPr>
                  <a:cxnSpLocks noChangeShapeType="1"/>
                  <a:stCxn id="32" idx="3"/>
                </p:cNvCxnSpPr>
                <p:nvPr/>
              </p:nvCxnSpPr>
              <p:spPr bwMode="auto">
                <a:xfrm flipV="1">
                  <a:off x="4548" y="2965"/>
                  <a:ext cx="535" cy="5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38" name="Straight Arrow Connector 22"/>
                <p:cNvCxnSpPr>
                  <a:cxnSpLocks noChangeShapeType="1"/>
                  <a:stCxn id="33" idx="3"/>
                </p:cNvCxnSpPr>
                <p:nvPr/>
              </p:nvCxnSpPr>
              <p:spPr bwMode="auto">
                <a:xfrm flipV="1">
                  <a:off x="4498" y="3134"/>
                  <a:ext cx="541" cy="31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39" name="Straight Arrow Connector 26"/>
                <p:cNvCxnSpPr>
                  <a:cxnSpLocks noChangeShapeType="1"/>
                  <a:stCxn id="34" idx="3"/>
                </p:cNvCxnSpPr>
                <p:nvPr/>
              </p:nvCxnSpPr>
              <p:spPr bwMode="auto">
                <a:xfrm flipV="1">
                  <a:off x="4534" y="3261"/>
                  <a:ext cx="549" cy="7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40" name="Straight Arrow Connector 26"/>
                <p:cNvCxnSpPr>
                  <a:cxnSpLocks noChangeShapeType="1"/>
                  <a:stCxn id="36" idx="3"/>
                </p:cNvCxnSpPr>
                <p:nvPr/>
              </p:nvCxnSpPr>
              <p:spPr bwMode="auto">
                <a:xfrm flipV="1">
                  <a:off x="5031" y="3431"/>
                  <a:ext cx="64" cy="3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41" name="Straight Arrow Connector 26"/>
                <p:cNvCxnSpPr>
                  <a:cxnSpLocks noChangeShapeType="1"/>
                  <a:stCxn id="35" idx="3"/>
                </p:cNvCxnSpPr>
                <p:nvPr/>
              </p:nvCxnSpPr>
              <p:spPr bwMode="auto">
                <a:xfrm flipV="1">
                  <a:off x="4586" y="3642"/>
                  <a:ext cx="497" cy="7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</p:grpSp>
        <p:sp>
          <p:nvSpPr>
            <p:cNvPr id="50" name="TextBox 49"/>
            <p:cNvSpPr txBox="1"/>
            <p:nvPr/>
          </p:nvSpPr>
          <p:spPr>
            <a:xfrm>
              <a:off x="6649845" y="990600"/>
              <a:ext cx="2423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 100nm feature, 2-Mask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Self-Aligned, Subtractive Cell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2010~2011  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Agrate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Italy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7C4949C2-BE56-5040-83F1-85EDD50699C5}"/>
                </a:ext>
              </a:extLst>
            </p:cNvPr>
            <p:cNvSpPr/>
            <p:nvPr/>
          </p:nvSpPr>
          <p:spPr>
            <a:xfrm>
              <a:off x="6516018" y="838198"/>
              <a:ext cx="2627982" cy="24080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89446B-4B8A-5842-9B30-D09726998B99}"/>
              </a:ext>
            </a:extLst>
          </p:cNvPr>
          <p:cNvGrpSpPr/>
          <p:nvPr/>
        </p:nvGrpSpPr>
        <p:grpSpPr>
          <a:xfrm>
            <a:off x="9220200" y="838198"/>
            <a:ext cx="2819400" cy="2408008"/>
            <a:chOff x="9220200" y="838198"/>
            <a:chExt cx="2819400" cy="2408008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b="11398"/>
            <a:stretch/>
          </p:blipFill>
          <p:spPr bwMode="auto">
            <a:xfrm>
              <a:off x="9361880" y="1626167"/>
              <a:ext cx="2480431" cy="143780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9220200" y="9906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 50nm ½ Pitch, 2-Mask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Dual Deck, Self Aligned Subtractive Cell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2012~2013 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Agrate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Italy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0FD9E232-28E7-7C48-A9D8-720EC2AC2868}"/>
                </a:ext>
              </a:extLst>
            </p:cNvPr>
            <p:cNvSpPr/>
            <p:nvPr/>
          </p:nvSpPr>
          <p:spPr>
            <a:xfrm>
              <a:off x="9291201" y="838198"/>
              <a:ext cx="2661982" cy="24080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1D2D94-F9C2-7D43-845D-512BBF693A3E}"/>
              </a:ext>
            </a:extLst>
          </p:cNvPr>
          <p:cNvGrpSpPr/>
          <p:nvPr/>
        </p:nvGrpSpPr>
        <p:grpSpPr>
          <a:xfrm>
            <a:off x="228600" y="3388792"/>
            <a:ext cx="3036723" cy="2935808"/>
            <a:chOff x="925676" y="3388792"/>
            <a:chExt cx="3036723" cy="2935808"/>
          </a:xfrm>
        </p:grpSpPr>
        <p:pic>
          <p:nvPicPr>
            <p:cNvPr id="47" name="23" descr="image00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1880" y="4150079"/>
              <a:ext cx="2743113" cy="195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1071880" y="3468469"/>
              <a:ext cx="2743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128Gb 20nm ½ Pitch 7-Mask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Dual Deck Self Aligned Subtractive Cell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2013~2018   Boise, ID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B8E76D45-95E3-064D-B7F5-77F92B6DFE55}"/>
                </a:ext>
              </a:extLst>
            </p:cNvPr>
            <p:cNvSpPr/>
            <p:nvPr/>
          </p:nvSpPr>
          <p:spPr>
            <a:xfrm>
              <a:off x="925676" y="3388792"/>
              <a:ext cx="3036723" cy="29358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7F47B7-47CF-464F-8ACC-922C7065EF39}"/>
              </a:ext>
            </a:extLst>
          </p:cNvPr>
          <p:cNvGrpSpPr/>
          <p:nvPr/>
        </p:nvGrpSpPr>
        <p:grpSpPr>
          <a:xfrm>
            <a:off x="3368667" y="3394156"/>
            <a:ext cx="3108333" cy="2935808"/>
            <a:chOff x="4541833" y="3394156"/>
            <a:chExt cx="3108333" cy="293580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A0287D6-B279-2B40-8FB1-52FB4E250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4554" b="4545"/>
            <a:stretch/>
          </p:blipFill>
          <p:spPr>
            <a:xfrm>
              <a:off x="4859306" y="4150078"/>
              <a:ext cx="2350974" cy="1958975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C55062-3A52-9E4C-98BF-3C6D65D96695}"/>
                </a:ext>
              </a:extLst>
            </p:cNvPr>
            <p:cNvSpPr txBox="1"/>
            <p:nvPr/>
          </p:nvSpPr>
          <p:spPr>
            <a:xfrm>
              <a:off x="4541833" y="3468469"/>
              <a:ext cx="3108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256Gb 20nm ½ Pitch 13-Mask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Quad Deck Self Aligned Subtractive Cell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2015~2020  Lehi, UT &amp; Rio Rancho, NM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655945FB-AD89-B241-B2B7-4E9F4165FA55}"/>
                </a:ext>
              </a:extLst>
            </p:cNvPr>
            <p:cNvSpPr/>
            <p:nvPr/>
          </p:nvSpPr>
          <p:spPr>
            <a:xfrm>
              <a:off x="4553439" y="3394156"/>
              <a:ext cx="3036723" cy="29358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75368C-51FE-4D44-B884-14A62C29E4A4}"/>
              </a:ext>
            </a:extLst>
          </p:cNvPr>
          <p:cNvGrpSpPr/>
          <p:nvPr/>
        </p:nvGrpSpPr>
        <p:grpSpPr>
          <a:xfrm>
            <a:off x="6553200" y="3394156"/>
            <a:ext cx="3036723" cy="2935808"/>
            <a:chOff x="8183637" y="3394156"/>
            <a:chExt cx="3036723" cy="2935808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6D67CFE-A255-D748-ACC5-B597C9BB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64" b="773"/>
            <a:stretch/>
          </p:blipFill>
          <p:spPr>
            <a:xfrm>
              <a:off x="8933614" y="4150078"/>
              <a:ext cx="1676400" cy="208175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E70571-01BF-AA48-A2AD-A698A746DFD7}"/>
                </a:ext>
              </a:extLst>
            </p:cNvPr>
            <p:cNvSpPr txBox="1"/>
            <p:nvPr/>
          </p:nvSpPr>
          <p:spPr>
            <a:xfrm>
              <a:off x="8377005" y="3505200"/>
              <a:ext cx="2789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256Gb 17nm ½ Pitch 13-Mask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Quad Deck Self Aligned Subtractive Cell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2020~2022   Rio Rancho, NM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FAB45DA6-0761-714A-9DB6-487F8E714890}"/>
                </a:ext>
              </a:extLst>
            </p:cNvPr>
            <p:cNvSpPr/>
            <p:nvPr/>
          </p:nvSpPr>
          <p:spPr>
            <a:xfrm>
              <a:off x="8183637" y="3394156"/>
              <a:ext cx="3036723" cy="29358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1BCAED-8FE6-CE44-B773-0880EC39FD2C}"/>
              </a:ext>
            </a:extLst>
          </p:cNvPr>
          <p:cNvGrpSpPr/>
          <p:nvPr/>
        </p:nvGrpSpPr>
        <p:grpSpPr>
          <a:xfrm>
            <a:off x="9717394" y="3388793"/>
            <a:ext cx="1962021" cy="2935808"/>
            <a:chOff x="9717394" y="3388793"/>
            <a:chExt cx="1962021" cy="2935808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9568BB5-7395-F249-A485-86771BA1E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02095" y="4394900"/>
              <a:ext cx="510108" cy="1701100"/>
            </a:xfrm>
            <a:prstGeom prst="rect">
              <a:avLst/>
            </a:prstGeom>
          </p:spPr>
        </p:pic>
        <p:sp>
          <p:nvSpPr>
            <p:cNvPr id="3" name="Notched Right Arrow 2">
              <a:extLst>
                <a:ext uri="{FF2B5EF4-FFF2-40B4-BE49-F238E27FC236}">
                  <a16:creationId xmlns:a16="http://schemas.microsoft.com/office/drawing/2014/main" id="{26E8C49D-36F7-9B4C-9CF9-3C773B5B692B}"/>
                </a:ext>
              </a:extLst>
            </p:cNvPr>
            <p:cNvSpPr/>
            <p:nvPr/>
          </p:nvSpPr>
          <p:spPr>
            <a:xfrm>
              <a:off x="9829801" y="4902767"/>
              <a:ext cx="662506" cy="583633"/>
            </a:xfrm>
            <a:prstGeom prst="notch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579669ED-A738-344E-A346-138D4B787D91}"/>
                </a:ext>
              </a:extLst>
            </p:cNvPr>
            <p:cNvSpPr/>
            <p:nvPr/>
          </p:nvSpPr>
          <p:spPr>
            <a:xfrm>
              <a:off x="9726127" y="3388793"/>
              <a:ext cx="1953288" cy="29358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BCD0FC9-2292-5F43-B6F1-E575DF125737}"/>
                </a:ext>
              </a:extLst>
            </p:cNvPr>
            <p:cNvSpPr txBox="1"/>
            <p:nvPr/>
          </p:nvSpPr>
          <p:spPr>
            <a:xfrm>
              <a:off x="9717394" y="3468468"/>
              <a:ext cx="1953288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512Gb 14nm ½ Pitch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Quad Deck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BiSM</a:t>
              </a:r>
              <a:endPara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2020~2023, Rio Rancho, NM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7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Built-in Selector Memory (</a:t>
            </a:r>
            <a:r>
              <a:rPr lang="en-US" err="1"/>
              <a:t>BiSM</a:t>
            </a:r>
            <a:r>
              <a:rPr lang="en-US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Basic Concept Intro</a:t>
            </a:r>
          </a:p>
          <a:p>
            <a:r>
              <a:rPr lang="en-US" sz="3600"/>
              <a:t>Assuming it works, what do we gain?</a:t>
            </a:r>
          </a:p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Key things we think we know / Don’t know</a:t>
            </a:r>
          </a:p>
        </p:txBody>
      </p:sp>
    </p:spTree>
    <p:extLst>
      <p:ext uri="{BB962C8B-B14F-4D97-AF65-F5344CB8AC3E}">
        <p14:creationId xmlns:p14="http://schemas.microsoft.com/office/powerpoint/2010/main" val="98210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963" y="1263474"/>
            <a:ext cx="7831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lvl="1" indent="-341313"/>
            <a:r>
              <a:rPr lang="en-US" sz="1800" dirty="0">
                <a:latin typeface="Calibri" panose="020F0502020204030204" pitchFamily="34" charset="0"/>
              </a:rPr>
              <a:t>Simplified manufacturing with Phase Change Memory, “PM”, removed</a:t>
            </a:r>
            <a:r>
              <a:rPr lang="en-US" sz="1800" dirty="0">
                <a:latin typeface="Calibri" panose="020F0502020204030204" pitchFamily="34" charset="0"/>
                <a:sym typeface="Wingdings" pitchFamily="2" charset="2"/>
              </a:rPr>
              <a:t> </a:t>
            </a:r>
          </a:p>
          <a:p>
            <a:pPr marL="1087438" lvl="1" indent="-400050"/>
            <a:r>
              <a:rPr lang="en-US" dirty="0">
                <a:latin typeface="Calibri" panose="020F0502020204030204" pitchFamily="34" charset="0"/>
              </a:rPr>
              <a:t>3DXP etch done in 2 steps (First &amp; Last Partial Etches: FP, LP) with liners deposited in between</a:t>
            </a:r>
          </a:p>
          <a:p>
            <a:pPr marL="1087438" lvl="1" indent="-400050"/>
            <a:r>
              <a:rPr lang="en-US" dirty="0">
                <a:latin typeface="Calibri" panose="020F0502020204030204" pitchFamily="34" charset="0"/>
              </a:rPr>
              <a:t>No cross-contamination between Memory and Selector materials</a:t>
            </a:r>
          </a:p>
          <a:p>
            <a:pPr marL="1087438" lvl="1" indent="-400050"/>
            <a:r>
              <a:rPr lang="en-US" dirty="0">
                <a:latin typeface="Calibri" panose="020F0502020204030204" pitchFamily="34" charset="0"/>
                <a:sym typeface="Wingdings" pitchFamily="2" charset="2"/>
              </a:rPr>
              <a:t>L</a:t>
            </a:r>
            <a:r>
              <a:rPr lang="en-US" sz="1800" dirty="0">
                <a:latin typeface="Calibri" panose="020F0502020204030204" pitchFamily="34" charset="0"/>
              </a:rPr>
              <a:t>ower cell aspect-ratio </a:t>
            </a:r>
          </a:p>
          <a:p>
            <a:pPr marL="1087438" lvl="1" indent="-400050"/>
            <a:r>
              <a:rPr lang="en-US" dirty="0">
                <a:latin typeface="Calibri" panose="020F0502020204030204" pitchFamily="34" charset="0"/>
              </a:rPr>
              <a:t>Lower write current (more than 50% reduction) to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relaxes WL/BL thickness requirements and array capacitance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14024"/>
            <a:ext cx="11125200" cy="456259"/>
          </a:xfrm>
        </p:spPr>
        <p:txBody>
          <a:bodyPr/>
          <a:lstStyle/>
          <a:p>
            <a:r>
              <a:rPr lang="en-US" sz="3200"/>
              <a:t>Potential Process Simplification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03F3B7-9450-9645-9E12-5C92AD003640}"/>
              </a:ext>
            </a:extLst>
          </p:cNvPr>
          <p:cNvGrpSpPr/>
          <p:nvPr/>
        </p:nvGrpSpPr>
        <p:grpSpPr>
          <a:xfrm>
            <a:off x="8577781" y="1007356"/>
            <a:ext cx="2307931" cy="2994114"/>
            <a:chOff x="8733632" y="914400"/>
            <a:chExt cx="2307931" cy="29941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5CED3DF-15DE-8F4E-B688-3C132EE2CF4B}"/>
                </a:ext>
              </a:extLst>
            </p:cNvPr>
            <p:cNvGrpSpPr/>
            <p:nvPr/>
          </p:nvGrpSpPr>
          <p:grpSpPr>
            <a:xfrm>
              <a:off x="8733632" y="1219199"/>
              <a:ext cx="1172368" cy="2064169"/>
              <a:chOff x="10029032" y="1219199"/>
              <a:chExt cx="1172368" cy="206416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4730CFF-9318-F04B-8BBF-61FABBC99A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520"/>
              <a:stretch/>
            </p:blipFill>
            <p:spPr>
              <a:xfrm>
                <a:off x="10029032" y="1219199"/>
                <a:ext cx="1172368" cy="206416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ECA542-87FE-F941-B9EA-10691EE22F79}"/>
                  </a:ext>
                </a:extLst>
              </p:cNvPr>
              <p:cNvSpPr txBox="1"/>
              <p:nvPr/>
            </p:nvSpPr>
            <p:spPr>
              <a:xfrm>
                <a:off x="10467123" y="2242710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BiSM</a:t>
                </a:r>
                <a:endParaRPr lang="en-US" sz="1400" b="1" dirty="0">
                  <a:solidFill>
                    <a:schemeClr val="accent2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CA807B-BE66-614C-9948-8D6F35DFDA60}"/>
                </a:ext>
              </a:extLst>
            </p:cNvPr>
            <p:cNvGrpSpPr/>
            <p:nvPr/>
          </p:nvGrpSpPr>
          <p:grpSpPr>
            <a:xfrm>
              <a:off x="9906000" y="914400"/>
              <a:ext cx="1135563" cy="2994114"/>
              <a:chOff x="8731785" y="914400"/>
              <a:chExt cx="1135563" cy="299411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39564F8-57B4-EB44-B4C0-EAB94F5A3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0175" b="-4004"/>
              <a:stretch/>
            </p:blipFill>
            <p:spPr>
              <a:xfrm>
                <a:off x="8731785" y="914400"/>
                <a:ext cx="1135563" cy="2994114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9F86C9-5E70-064B-B793-97231AD03306}"/>
                  </a:ext>
                </a:extLst>
              </p:cNvPr>
              <p:cNvSpPr txBox="1"/>
              <p:nvPr/>
            </p:nvSpPr>
            <p:spPr>
              <a:xfrm>
                <a:off x="9171723" y="2378626"/>
                <a:ext cx="5809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3DXP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533D5B-C551-8B47-A253-5010A474A6FB}"/>
              </a:ext>
            </a:extLst>
          </p:cNvPr>
          <p:cNvSpPr txBox="1"/>
          <p:nvPr/>
        </p:nvSpPr>
        <p:spPr>
          <a:xfrm>
            <a:off x="1856071" y="5681705"/>
            <a:ext cx="847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Aspect Ratios, including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hardmask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resist are estimates – useful for comparative purposes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E501B80-D32F-4145-B980-8436D5D75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48216"/>
              </p:ext>
            </p:extLst>
          </p:nvPr>
        </p:nvGraphicFramePr>
        <p:xfrm>
          <a:off x="2531444" y="3650380"/>
          <a:ext cx="7107855" cy="1999488"/>
        </p:xfrm>
        <a:graphic>
          <a:graphicData uri="http://schemas.openxmlformats.org/drawingml/2006/table">
            <a:tbl>
              <a:tblPr/>
              <a:tblGrid>
                <a:gridCol w="236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 20nm node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1st Cut</a:t>
                      </a:r>
                    </a:p>
                  </a:txBody>
                  <a:tcPr marL="18288" marR="18288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2nd Cut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 Technology Example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</a:p>
                  </a:txBody>
                  <a:tcPr marL="18288" marR="18288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Stack height [nm]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Stack Height, </a:t>
                      </a:r>
                      <a:r>
                        <a:rPr lang="en-US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inc.</a:t>
                      </a: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HM [nm]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Height/ Space for FP [nm]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212.5/25.5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261/21.7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Height/ Space for LP [nm]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246/19.6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142.6/19.6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182/18.4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191.7/18.4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Space Aspect Ratio for FP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Space Aspect Ratio for LP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69FFBFD-8582-5745-94C7-1DDD8DA69BAF}"/>
              </a:ext>
            </a:extLst>
          </p:cNvPr>
          <p:cNvSpPr txBox="1"/>
          <p:nvPr/>
        </p:nvSpPr>
        <p:spPr>
          <a:xfrm>
            <a:off x="8885928" y="181081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n w="12700"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SD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683D7-674D-8742-80F6-353C4DAFBE44}"/>
              </a:ext>
            </a:extLst>
          </p:cNvPr>
          <p:cNvSpPr txBox="1"/>
          <p:nvPr/>
        </p:nvSpPr>
        <p:spPr>
          <a:xfrm>
            <a:off x="10058296" y="181081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n w="12700"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SD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AD194-1F33-2940-A53C-368D39FBA6FB}"/>
              </a:ext>
            </a:extLst>
          </p:cNvPr>
          <p:cNvSpPr txBox="1"/>
          <p:nvPr/>
        </p:nvSpPr>
        <p:spPr>
          <a:xfrm>
            <a:off x="10017313" y="1503036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32575254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nalog Elements Learning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Al's wide Intel template</Template>
  <TotalTime>1604</TotalTime>
  <Words>2016</Words>
  <Application>Microsoft Macintosh PowerPoint</Application>
  <PresentationFormat>Widescreen</PresentationFormat>
  <Paragraphs>423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Neo Sans Intel</vt:lpstr>
      <vt:lpstr>Neo Sans Intel Medium</vt:lpstr>
      <vt:lpstr>Segoe UI</vt:lpstr>
      <vt:lpstr>Arial</vt:lpstr>
      <vt:lpstr>Calibri</vt:lpstr>
      <vt:lpstr>Cambria Math</vt:lpstr>
      <vt:lpstr>Symbol</vt:lpstr>
      <vt:lpstr>Times</vt:lpstr>
      <vt:lpstr>Verdana</vt:lpstr>
      <vt:lpstr>blank</vt:lpstr>
      <vt:lpstr>1_blank</vt:lpstr>
      <vt:lpstr>Built-in Selector Memory (BiSM) Overview</vt:lpstr>
      <vt:lpstr>Built-in Selector Memory (BiSM)</vt:lpstr>
      <vt:lpstr>3D XPoint™: Memory (PM) + Selector Device (SD) </vt:lpstr>
      <vt:lpstr>Ovonic Threshold Switch (Switch Device, “SD”) Polarity Effect</vt:lpstr>
      <vt:lpstr>A Brief History</vt:lpstr>
      <vt:lpstr>Read/Write</vt:lpstr>
      <vt:lpstr>3D XPoint™ Technology Development Evolution</vt:lpstr>
      <vt:lpstr>Built-in Selector Memory (BiSM)</vt:lpstr>
      <vt:lpstr>Potential Process Simplification</vt:lpstr>
      <vt:lpstr>Process simplification  Lower Cost &amp; Further Opportunities</vt:lpstr>
      <vt:lpstr>Potential Performance Gain</vt:lpstr>
      <vt:lpstr>Built-in Selector Memory (BiSM)</vt:lpstr>
      <vt:lpstr>Assessment Summary</vt:lpstr>
      <vt:lpstr>Integration Assessment</vt:lpstr>
      <vt:lpstr>Retention</vt:lpstr>
      <vt:lpstr>Write Endurance</vt:lpstr>
      <vt:lpstr>Unipolar vs. Bipolar Decoder</vt:lpstr>
      <vt:lpstr>Don’t Know Circuit Topology to Fit CMOS under Array…yet</vt:lpstr>
      <vt:lpstr>Die Size and Energy Assessment</vt:lpstr>
      <vt:lpstr>Backup</vt:lpstr>
      <vt:lpstr>Model (II) – Heterojunction, higher 𝛘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Fazio, Al</dc:creator>
  <cp:keywords>CTPClassification=CTP_NT</cp:keywords>
  <cp:lastModifiedBy>Kau, Derchang</cp:lastModifiedBy>
  <cp:revision>95</cp:revision>
  <dcterms:created xsi:type="dcterms:W3CDTF">2019-08-20T16:49:06Z</dcterms:created>
  <dcterms:modified xsi:type="dcterms:W3CDTF">2019-08-22T15:00:26Z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6b8c1e58-d405-408d-a60f-b38227e9eda2</vt:lpwstr>
  </property>
  <property fmtid="{D5CDD505-2E9C-101B-9397-08002B2CF9AE}" pid="3" name="CTP_TimeStamp">
    <vt:lpwstr>2019-08-21 22:15:16Z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