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413" r:id="rId5"/>
    <p:sldId id="770" r:id="rId6"/>
    <p:sldId id="292" r:id="rId7"/>
    <p:sldId id="412" r:id="rId8"/>
    <p:sldId id="395" r:id="rId9"/>
    <p:sldId id="389" r:id="rId10"/>
    <p:sldId id="401" r:id="rId11"/>
    <p:sldId id="771" r:id="rId12"/>
    <p:sldId id="258" r:id="rId13"/>
    <p:sldId id="313" r:id="rId14"/>
    <p:sldId id="777" r:id="rId15"/>
    <p:sldId id="778" r:id="rId16"/>
    <p:sldId id="772" r:id="rId17"/>
    <p:sldId id="779" r:id="rId18"/>
    <p:sldId id="780" r:id="rId19"/>
    <p:sldId id="781" r:id="rId20"/>
    <p:sldId id="782" r:id="rId21"/>
    <p:sldId id="773" r:id="rId22"/>
    <p:sldId id="280" r:id="rId23"/>
    <p:sldId id="786" r:id="rId24"/>
    <p:sldId id="265" r:id="rId25"/>
    <p:sldId id="278" r:id="rId26"/>
    <p:sldId id="273" r:id="rId27"/>
    <p:sldId id="284" r:id="rId28"/>
    <p:sldId id="288" r:id="rId29"/>
    <p:sldId id="266" r:id="rId30"/>
    <p:sldId id="270" r:id="rId31"/>
    <p:sldId id="271" r:id="rId32"/>
    <p:sldId id="277" r:id="rId33"/>
    <p:sldId id="774" r:id="rId34"/>
    <p:sldId id="787" r:id="rId35"/>
    <p:sldId id="281" r:id="rId36"/>
    <p:sldId id="282" r:id="rId37"/>
    <p:sldId id="788" r:id="rId38"/>
    <p:sldId id="789" r:id="rId39"/>
    <p:sldId id="285" r:id="rId40"/>
    <p:sldId id="783" r:id="rId41"/>
    <p:sldId id="784" r:id="rId42"/>
    <p:sldId id="775" r:id="rId43"/>
    <p:sldId id="785" r:id="rId44"/>
    <p:sldId id="776" r:id="rId45"/>
    <p:sldId id="257" r:id="rId46"/>
    <p:sldId id="283" r:id="rId47"/>
    <p:sldId id="260" r:id="rId48"/>
    <p:sldId id="290" r:id="rId49"/>
  </p:sldIdLst>
  <p:sldSz cx="12192000" cy="6858000"/>
  <p:notesSz cx="6858000" cy="9144000"/>
  <p:defaultTextStyle>
    <a:defPPr>
      <a:defRPr lang="en-US"/>
    </a:defPPr>
    <a:lvl1pPr marL="0" algn="l" defTabSz="1108161" rtl="0" eaLnBrk="1" latinLnBrk="0" hangingPunct="1">
      <a:defRPr sz="2181" kern="1200">
        <a:solidFill>
          <a:schemeClr val="tx1"/>
        </a:solidFill>
        <a:latin typeface="+mn-lt"/>
        <a:ea typeface="+mn-ea"/>
        <a:cs typeface="+mn-cs"/>
      </a:defRPr>
    </a:lvl1pPr>
    <a:lvl2pPr marL="554081" algn="l" defTabSz="1108161" rtl="0" eaLnBrk="1" latinLnBrk="0" hangingPunct="1">
      <a:defRPr sz="2181" kern="1200">
        <a:solidFill>
          <a:schemeClr val="tx1"/>
        </a:solidFill>
        <a:latin typeface="+mn-lt"/>
        <a:ea typeface="+mn-ea"/>
        <a:cs typeface="+mn-cs"/>
      </a:defRPr>
    </a:lvl2pPr>
    <a:lvl3pPr marL="1108161" algn="l" defTabSz="1108161" rtl="0" eaLnBrk="1" latinLnBrk="0" hangingPunct="1">
      <a:defRPr sz="2181" kern="1200">
        <a:solidFill>
          <a:schemeClr val="tx1"/>
        </a:solidFill>
        <a:latin typeface="+mn-lt"/>
        <a:ea typeface="+mn-ea"/>
        <a:cs typeface="+mn-cs"/>
      </a:defRPr>
    </a:lvl3pPr>
    <a:lvl4pPr marL="1662242" algn="l" defTabSz="1108161" rtl="0" eaLnBrk="1" latinLnBrk="0" hangingPunct="1">
      <a:defRPr sz="2181" kern="1200">
        <a:solidFill>
          <a:schemeClr val="tx1"/>
        </a:solidFill>
        <a:latin typeface="+mn-lt"/>
        <a:ea typeface="+mn-ea"/>
        <a:cs typeface="+mn-cs"/>
      </a:defRPr>
    </a:lvl4pPr>
    <a:lvl5pPr marL="2216323" algn="l" defTabSz="1108161" rtl="0" eaLnBrk="1" latinLnBrk="0" hangingPunct="1">
      <a:defRPr sz="2181" kern="1200">
        <a:solidFill>
          <a:schemeClr val="tx1"/>
        </a:solidFill>
        <a:latin typeface="+mn-lt"/>
        <a:ea typeface="+mn-ea"/>
        <a:cs typeface="+mn-cs"/>
      </a:defRPr>
    </a:lvl5pPr>
    <a:lvl6pPr marL="2770403" algn="l" defTabSz="1108161" rtl="0" eaLnBrk="1" latinLnBrk="0" hangingPunct="1">
      <a:defRPr sz="2181" kern="1200">
        <a:solidFill>
          <a:schemeClr val="tx1"/>
        </a:solidFill>
        <a:latin typeface="+mn-lt"/>
        <a:ea typeface="+mn-ea"/>
        <a:cs typeface="+mn-cs"/>
      </a:defRPr>
    </a:lvl6pPr>
    <a:lvl7pPr marL="3324484" algn="l" defTabSz="1108161" rtl="0" eaLnBrk="1" latinLnBrk="0" hangingPunct="1">
      <a:defRPr sz="2181" kern="1200">
        <a:solidFill>
          <a:schemeClr val="tx1"/>
        </a:solidFill>
        <a:latin typeface="+mn-lt"/>
        <a:ea typeface="+mn-ea"/>
        <a:cs typeface="+mn-cs"/>
      </a:defRPr>
    </a:lvl7pPr>
    <a:lvl8pPr marL="3878565" algn="l" defTabSz="1108161" rtl="0" eaLnBrk="1" latinLnBrk="0" hangingPunct="1">
      <a:defRPr sz="2181" kern="1200">
        <a:solidFill>
          <a:schemeClr val="tx1"/>
        </a:solidFill>
        <a:latin typeface="+mn-lt"/>
        <a:ea typeface="+mn-ea"/>
        <a:cs typeface="+mn-cs"/>
      </a:defRPr>
    </a:lvl8pPr>
    <a:lvl9pPr marL="4432645" algn="l" defTabSz="1108161" rtl="0" eaLnBrk="1" latinLnBrk="0" hangingPunct="1">
      <a:defRPr sz="218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D2"/>
    <a:srgbClr val="0054B0"/>
    <a:srgbClr val="006FEA"/>
    <a:srgbClr val="0071EE"/>
    <a:srgbClr val="0150ED"/>
    <a:srgbClr val="0E5EFE"/>
    <a:srgbClr val="1E69FE"/>
    <a:srgbClr val="004FEE"/>
    <a:srgbClr val="005ADE"/>
    <a:srgbClr val="0D6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18" autoAdjust="0"/>
    <p:restoredTop sz="94660"/>
  </p:normalViewPr>
  <p:slideViewPr>
    <p:cSldViewPr>
      <p:cViewPr varScale="1">
        <p:scale>
          <a:sx n="123" d="100"/>
          <a:sy n="123" d="100"/>
        </p:scale>
        <p:origin x="224" y="176"/>
      </p:cViewPr>
      <p:guideLst>
        <p:guide orient="horz" pos="2161"/>
        <p:guide pos="3840"/>
      </p:guideLst>
    </p:cSldViewPr>
  </p:slideViewPr>
  <p:notesTextViewPr>
    <p:cViewPr>
      <p:scale>
        <a:sx n="1" d="1"/>
        <a:sy n="1" d="1"/>
      </p:scale>
      <p:origin x="0" y="0"/>
    </p:cViewPr>
  </p:notesTextViewPr>
  <p:sorterViewPr>
    <p:cViewPr>
      <p:scale>
        <a:sx n="200" d="100"/>
        <a:sy n="200" d="100"/>
      </p:scale>
      <p:origin x="0" y="5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EC177-E2E5-4455-82C1-178BA1878C75}" type="datetimeFigureOut">
              <a:rPr lang="en-US" smtClean="0"/>
              <a:t>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04A1C-D9A7-450B-9BF6-70A1F0BFB355}" type="slidenum">
              <a:rPr lang="en-US" smtClean="0"/>
              <a:t>‹#›</a:t>
            </a:fld>
            <a:endParaRPr lang="en-US"/>
          </a:p>
        </p:txBody>
      </p:sp>
    </p:spTree>
    <p:extLst>
      <p:ext uri="{BB962C8B-B14F-4D97-AF65-F5344CB8AC3E}">
        <p14:creationId xmlns:p14="http://schemas.microsoft.com/office/powerpoint/2010/main" val="92643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4</a:t>
            </a:fld>
            <a:endParaRPr lang="en-US"/>
          </a:p>
        </p:txBody>
      </p:sp>
    </p:spTree>
    <p:extLst>
      <p:ext uri="{BB962C8B-B14F-4D97-AF65-F5344CB8AC3E}">
        <p14:creationId xmlns:p14="http://schemas.microsoft.com/office/powerpoint/2010/main" val="1614891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04A1C-D9A7-450B-9BF6-70A1F0BFB355}" type="slidenum">
              <a:rPr lang="en-US" smtClean="0"/>
              <a:t>7</a:t>
            </a:fld>
            <a:endParaRPr lang="en-US"/>
          </a:p>
        </p:txBody>
      </p:sp>
    </p:spTree>
    <p:extLst>
      <p:ext uri="{BB962C8B-B14F-4D97-AF65-F5344CB8AC3E}">
        <p14:creationId xmlns:p14="http://schemas.microsoft.com/office/powerpoint/2010/main" val="5040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00E28-BEE0-488B-BEE0-9621A9C4B349}" type="slidenum">
              <a:rPr lang="en-US" smtClean="0"/>
              <a:pPr/>
              <a:t>10</a:t>
            </a:fld>
            <a:endParaRPr lang="en-US"/>
          </a:p>
        </p:txBody>
      </p:sp>
    </p:spTree>
    <p:extLst>
      <p:ext uri="{BB962C8B-B14F-4D97-AF65-F5344CB8AC3E}">
        <p14:creationId xmlns:p14="http://schemas.microsoft.com/office/powerpoint/2010/main" val="172342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442A4-00AB-46AA-904A-C2DB914853EE}" type="slidenum">
              <a:rPr lang="en-US" smtClean="0"/>
              <a:t>12</a:t>
            </a:fld>
            <a:endParaRPr lang="en-US"/>
          </a:p>
        </p:txBody>
      </p:sp>
    </p:spTree>
    <p:extLst>
      <p:ext uri="{BB962C8B-B14F-4D97-AF65-F5344CB8AC3E}">
        <p14:creationId xmlns:p14="http://schemas.microsoft.com/office/powerpoint/2010/main" val="4019486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77521-D139-4C98-AAC4-F53B8FE6423C}" type="slidenum">
              <a:rPr lang="en-US" smtClean="0"/>
              <a:t>33</a:t>
            </a:fld>
            <a:endParaRPr lang="en-US" dirty="0"/>
          </a:p>
        </p:txBody>
      </p:sp>
    </p:spTree>
    <p:extLst>
      <p:ext uri="{BB962C8B-B14F-4D97-AF65-F5344CB8AC3E}">
        <p14:creationId xmlns:p14="http://schemas.microsoft.com/office/powerpoint/2010/main" val="356177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77521-D139-4C98-AAC4-F53B8FE6423C}" type="slidenum">
              <a:rPr lang="en-US" smtClean="0"/>
              <a:t>35</a:t>
            </a:fld>
            <a:endParaRPr lang="en-US" dirty="0"/>
          </a:p>
        </p:txBody>
      </p:sp>
    </p:spTree>
    <p:extLst>
      <p:ext uri="{BB962C8B-B14F-4D97-AF65-F5344CB8AC3E}">
        <p14:creationId xmlns:p14="http://schemas.microsoft.com/office/powerpoint/2010/main" val="577345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E77521-D139-4C98-AAC4-F53B8FE6423C}" type="slidenum">
              <a:rPr lang="en-US" smtClean="0"/>
              <a:t>36</a:t>
            </a:fld>
            <a:endParaRPr lang="en-US" dirty="0"/>
          </a:p>
        </p:txBody>
      </p:sp>
    </p:spTree>
    <p:extLst>
      <p:ext uri="{BB962C8B-B14F-4D97-AF65-F5344CB8AC3E}">
        <p14:creationId xmlns:p14="http://schemas.microsoft.com/office/powerpoint/2010/main" val="368809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C01F4F-B19B-4BED-ADEC-DA6F48AB26D1}" type="slidenum">
              <a:rPr lang="en-US" smtClean="0"/>
              <a:t>38</a:t>
            </a:fld>
            <a:endParaRPr lang="en-US" dirty="0"/>
          </a:p>
        </p:txBody>
      </p:sp>
    </p:spTree>
    <p:extLst>
      <p:ext uri="{BB962C8B-B14F-4D97-AF65-F5344CB8AC3E}">
        <p14:creationId xmlns:p14="http://schemas.microsoft.com/office/powerpoint/2010/main" val="175082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6D93DE-904C-48D5-B52E-C68CBB596AC2}" type="slidenum">
              <a:rPr lang="en-US" smtClean="0"/>
              <a:t>45</a:t>
            </a:fld>
            <a:endParaRPr lang="en-US"/>
          </a:p>
        </p:txBody>
      </p:sp>
    </p:spTree>
    <p:extLst>
      <p:ext uri="{BB962C8B-B14F-4D97-AF65-F5344CB8AC3E}">
        <p14:creationId xmlns:p14="http://schemas.microsoft.com/office/powerpoint/2010/main" val="327492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6379"/>
            <a:ext cx="10363200" cy="1012825"/>
          </a:xfrm>
        </p:spPr>
        <p:txBody>
          <a:bodyPr/>
          <a:lstStyle>
            <a:lvl1pPr>
              <a:defRPr sz="4847"/>
            </a:lvl1pPr>
          </a:lstStyle>
          <a:p>
            <a:r>
              <a:rPr lang="en-US"/>
              <a:t>Click to edit Master title style</a:t>
            </a:r>
            <a:endParaRPr lang="en-US" dirty="0"/>
          </a:p>
        </p:txBody>
      </p:sp>
      <p:sp>
        <p:nvSpPr>
          <p:cNvPr id="3" name="Subtitle 2"/>
          <p:cNvSpPr>
            <a:spLocks noGrp="1"/>
          </p:cNvSpPr>
          <p:nvPr>
            <p:ph type="subTitle" idx="1"/>
          </p:nvPr>
        </p:nvSpPr>
        <p:spPr>
          <a:xfrm>
            <a:off x="1828800" y="1371600"/>
            <a:ext cx="8534400" cy="533401"/>
          </a:xfrm>
        </p:spPr>
        <p:txBody>
          <a:bodyPr/>
          <a:lstStyle>
            <a:lvl1pPr marL="0" indent="0" algn="ctr">
              <a:buFont typeface="Arial" pitchFamily="34" charset="0"/>
              <a:buNone/>
              <a:defRPr sz="2908" b="1"/>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Click to edit Master subtitle style</a:t>
            </a:r>
            <a:endParaRPr lang="en-US" dirty="0"/>
          </a:p>
        </p:txBody>
      </p:sp>
      <p:sp>
        <p:nvSpPr>
          <p:cNvPr id="4" name="Content Placeholder 2"/>
          <p:cNvSpPr>
            <a:spLocks noGrp="1"/>
          </p:cNvSpPr>
          <p:nvPr>
            <p:ph idx="10"/>
          </p:nvPr>
        </p:nvSpPr>
        <p:spPr>
          <a:xfrm>
            <a:off x="914400" y="2133600"/>
            <a:ext cx="10363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424" b="1"/>
            </a:lvl1pPr>
          </a:lstStyle>
          <a:p>
            <a:r>
              <a:rPr lang="en-US"/>
              <a:t>Click to edit Master title style</a:t>
            </a:r>
          </a:p>
        </p:txBody>
      </p:sp>
      <p:sp>
        <p:nvSpPr>
          <p:cNvPr id="3" name="Content Placeholder 2"/>
          <p:cNvSpPr>
            <a:spLocks noGrp="1"/>
          </p:cNvSpPr>
          <p:nvPr>
            <p:ph idx="1"/>
          </p:nvPr>
        </p:nvSpPr>
        <p:spPr>
          <a:xfrm>
            <a:off x="4766734" y="273054"/>
            <a:ext cx="6815667" cy="5853112"/>
          </a:xfrm>
        </p:spPr>
        <p:txBody>
          <a:bodyPr/>
          <a:lstStyle>
            <a:lvl1pPr>
              <a:defRPr sz="3878"/>
            </a:lvl1pPr>
            <a:lvl2pPr>
              <a:defRPr sz="3393"/>
            </a:lvl2pPr>
            <a:lvl3pPr>
              <a:defRPr sz="2908"/>
            </a:lvl3pPr>
            <a:lvl4pPr>
              <a:defRPr sz="2424"/>
            </a:lvl4pPr>
            <a:lvl5pPr>
              <a:defRPr sz="2424"/>
            </a:lvl5pPr>
            <a:lvl6pPr>
              <a:defRPr sz="2424"/>
            </a:lvl6pPr>
            <a:lvl7pPr>
              <a:defRPr sz="2424"/>
            </a:lvl7pPr>
            <a:lvl8pPr>
              <a:defRPr sz="2424"/>
            </a:lvl8pPr>
            <a:lvl9pPr>
              <a:defRPr sz="2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424" b="1"/>
            </a:lvl1pPr>
          </a:lstStyle>
          <a:p>
            <a:r>
              <a:rPr lang="en-US"/>
              <a:t>Click to edit Master title style</a:t>
            </a:r>
            <a:endParaRPr lang="en-US" dirty="0"/>
          </a:p>
        </p:txBody>
      </p:sp>
      <p:sp>
        <p:nvSpPr>
          <p:cNvPr id="3" name="Picture Placeholder 2"/>
          <p:cNvSpPr>
            <a:spLocks noGrp="1"/>
          </p:cNvSpPr>
          <p:nvPr>
            <p:ph type="pic" idx="1"/>
          </p:nvPr>
        </p:nvSpPr>
        <p:spPr>
          <a:xfrm>
            <a:off x="2389718" y="612775"/>
            <a:ext cx="7315200" cy="4114800"/>
          </a:xfrm>
        </p:spPr>
        <p:txBody>
          <a:bodyPr/>
          <a:lstStyle>
            <a:lvl1pPr marL="0" indent="0">
              <a:buNone/>
              <a:defRPr sz="3878"/>
            </a:lvl1pPr>
            <a:lvl2pPr marL="554035" indent="0">
              <a:buNone/>
              <a:defRPr sz="3393"/>
            </a:lvl2pPr>
            <a:lvl3pPr marL="1108070" indent="0">
              <a:buNone/>
              <a:defRPr sz="2908"/>
            </a:lvl3pPr>
            <a:lvl4pPr marL="1662105" indent="0">
              <a:buNone/>
              <a:defRPr sz="2424"/>
            </a:lvl4pPr>
            <a:lvl5pPr marL="2216140" indent="0">
              <a:buNone/>
              <a:defRPr sz="2424"/>
            </a:lvl5pPr>
            <a:lvl6pPr marL="2770175" indent="0">
              <a:buNone/>
              <a:defRPr sz="2424"/>
            </a:lvl6pPr>
            <a:lvl7pPr marL="3324210" indent="0">
              <a:buNone/>
              <a:defRPr sz="2424"/>
            </a:lvl7pPr>
            <a:lvl8pPr marL="3878245" indent="0">
              <a:buNone/>
              <a:defRPr sz="2424"/>
            </a:lvl8pPr>
            <a:lvl9pPr marL="4432280" indent="0">
              <a:buNone/>
              <a:defRPr sz="2424"/>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399"/>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399"/>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a:xfrm>
            <a:off x="4845896" y="6363365"/>
            <a:ext cx="2635781" cy="287225"/>
          </a:xfrm>
          <a:prstGeom prst="rect">
            <a:avLst/>
          </a:prstGeom>
        </p:spPr>
        <p:txBody>
          <a:bodyPr/>
          <a:lstStyle/>
          <a:p>
            <a:fld id="{B80A1F0D-9D48-4EDD-93BE-F8C473D06BE9}" type="datetime4">
              <a:rPr lang="en-US" smtClean="0"/>
              <a:t>August 20, 2019</a:t>
            </a:fld>
            <a:endParaRPr lang="en-US"/>
          </a:p>
        </p:txBody>
      </p:sp>
      <p:sp>
        <p:nvSpPr>
          <p:cNvPr id="5" name="Footer Placeholder 4"/>
          <p:cNvSpPr>
            <a:spLocks noGrp="1"/>
          </p:cNvSpPr>
          <p:nvPr>
            <p:ph type="ftr" sz="quarter" idx="11"/>
          </p:nvPr>
        </p:nvSpPr>
        <p:spPr/>
        <p:txBody>
          <a:bodyPr/>
          <a:lstStyle/>
          <a:p>
            <a:r>
              <a:rPr lang="en-US"/>
              <a:t>Micron Confidential</a:t>
            </a:r>
          </a:p>
        </p:txBody>
      </p:sp>
      <p:sp>
        <p:nvSpPr>
          <p:cNvPr id="6" name="Slide Number Placeholder 5"/>
          <p:cNvSpPr>
            <a:spLocks noGrp="1"/>
          </p:cNvSpPr>
          <p:nvPr>
            <p:ph type="sldNum" sz="quarter" idx="12"/>
          </p:nvPr>
        </p:nvSpPr>
        <p:spPr>
          <a:xfrm>
            <a:off x="914400" y="6363365"/>
            <a:ext cx="274320" cy="228600"/>
          </a:xfrm>
          <a:prstGeom prst="rect">
            <a:avLst/>
          </a:prstGeom>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650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Rectangle 23"/>
          <p:cNvSpPr/>
          <p:nvPr userDrawn="1"/>
        </p:nvSpPr>
        <p:spPr>
          <a:xfrm>
            <a:off x="120073" y="776330"/>
            <a:ext cx="10871200" cy="316112"/>
          </a:xfrm>
          <a:prstGeom prst="rect">
            <a:avLst/>
          </a:prstGeom>
        </p:spPr>
        <p:txBody>
          <a:bodyPr wrap="square">
            <a:spAutoFit/>
          </a:bodyPr>
          <a:lstStyle/>
          <a:p>
            <a:pPr fontAlgn="t"/>
            <a:r>
              <a:rPr lang="en-US" sz="1454" b="1" u="sng" dirty="0">
                <a:latin typeface="Calibri" pitchFamily="34" charset="0"/>
                <a:cs typeface="Calibri" pitchFamily="34" charset="0"/>
              </a:rPr>
              <a:t>Phases:</a:t>
            </a:r>
            <a:r>
              <a:rPr lang="en-US" sz="1454" dirty="0">
                <a:latin typeface="Calibri" pitchFamily="34" charset="0"/>
                <a:cs typeface="Calibri" pitchFamily="34" charset="0"/>
              </a:rPr>
              <a:t>                        </a:t>
            </a:r>
            <a:r>
              <a:rPr lang="en-US" sz="1212" i="1" dirty="0">
                <a:solidFill>
                  <a:schemeClr val="bg1">
                    <a:lumMod val="65000"/>
                  </a:schemeClr>
                </a:solidFill>
                <a:latin typeface="Calibri" pitchFamily="34" charset="0"/>
                <a:cs typeface="Calibri" pitchFamily="34" charset="0"/>
              </a:rPr>
              <a:t>1-Assumption 2-Symptom 3-Speculation</a:t>
            </a:r>
            <a:r>
              <a:rPr lang="en-US" sz="1212" i="1" baseline="0" dirty="0">
                <a:solidFill>
                  <a:schemeClr val="bg1">
                    <a:lumMod val="65000"/>
                  </a:schemeClr>
                </a:solidFill>
                <a:latin typeface="Calibri" pitchFamily="34" charset="0"/>
                <a:cs typeface="Calibri" pitchFamily="34" charset="0"/>
              </a:rPr>
              <a:t> with limited data 4-Segmentation 5-ID’d 6-Containment deployed 7-Root cause validated</a:t>
            </a:r>
            <a:endParaRPr lang="en-US" sz="1454" dirty="0">
              <a:latin typeface="Calibri" pitchFamily="34" charset="0"/>
              <a:cs typeface="Calibri" pitchFamily="34" charset="0"/>
            </a:endParaRPr>
          </a:p>
        </p:txBody>
      </p:sp>
      <p:sp>
        <p:nvSpPr>
          <p:cNvPr id="2" name="Title 1"/>
          <p:cNvSpPr>
            <a:spLocks noGrp="1"/>
          </p:cNvSpPr>
          <p:nvPr>
            <p:ph type="title" hasCustomPrompt="1"/>
          </p:nvPr>
        </p:nvSpPr>
        <p:spPr>
          <a:xfrm>
            <a:off x="92364" y="62728"/>
            <a:ext cx="9882909" cy="457200"/>
          </a:xfrm>
        </p:spPr>
        <p:txBody>
          <a:bodyPr/>
          <a:lstStyle>
            <a:lvl1pPr algn="l">
              <a:defRPr sz="3393" baseline="0"/>
            </a:lvl1pPr>
          </a:lstStyle>
          <a:p>
            <a:r>
              <a:rPr lang="en-US" dirty="0"/>
              <a:t>(Enter Heading for Topic or Problem Statement)</a:t>
            </a:r>
          </a:p>
        </p:txBody>
      </p:sp>
      <p:sp>
        <p:nvSpPr>
          <p:cNvPr id="20" name="Rectangle 19"/>
          <p:cNvSpPr/>
          <p:nvPr userDrawn="1"/>
        </p:nvSpPr>
        <p:spPr>
          <a:xfrm>
            <a:off x="120073" y="519928"/>
            <a:ext cx="8534400" cy="316112"/>
          </a:xfrm>
          <a:prstGeom prst="rect">
            <a:avLst/>
          </a:prstGeom>
        </p:spPr>
        <p:txBody>
          <a:bodyPr wrap="square">
            <a:spAutoFit/>
          </a:bodyPr>
          <a:lstStyle/>
          <a:p>
            <a:pPr fontAlgn="t"/>
            <a:r>
              <a:rPr lang="en-US" sz="1454" b="1" u="sng" dirty="0">
                <a:latin typeface="Calibri" pitchFamily="34" charset="0"/>
                <a:cs typeface="Calibri" pitchFamily="34" charset="0"/>
              </a:rPr>
              <a:t>Risk:</a:t>
            </a:r>
            <a:r>
              <a:rPr lang="en-US" sz="1454" b="0" u="none" baseline="0" dirty="0">
                <a:latin typeface="Calibri" pitchFamily="34" charset="0"/>
                <a:cs typeface="Calibri" pitchFamily="34" charset="0"/>
              </a:rPr>
              <a:t>       </a:t>
            </a:r>
            <a:r>
              <a:rPr lang="en-US" sz="1454" b="0" u="none" baseline="0" dirty="0">
                <a:solidFill>
                  <a:srgbClr val="FF0000"/>
                </a:solidFill>
                <a:latin typeface="Calibri" pitchFamily="34" charset="0"/>
                <a:cs typeface="Calibri" pitchFamily="34" charset="0"/>
              </a:rPr>
              <a:t>           </a:t>
            </a:r>
            <a:r>
              <a:rPr lang="en-US" sz="1454" b="0" u="none" baseline="0" dirty="0">
                <a:latin typeface="Calibri" pitchFamily="34" charset="0"/>
                <a:cs typeface="Calibri" pitchFamily="34" charset="0"/>
              </a:rPr>
              <a:t>           </a:t>
            </a:r>
            <a:r>
              <a:rPr lang="en-US" sz="1212" i="1" dirty="0">
                <a:solidFill>
                  <a:schemeClr val="bg1">
                    <a:lumMod val="65000"/>
                  </a:schemeClr>
                </a:solidFill>
                <a:latin typeface="Calibri" pitchFamily="34" charset="0"/>
                <a:cs typeface="Calibri" pitchFamily="34" charset="0"/>
              </a:rPr>
              <a:t>1-Showstopper 1.5-High Risk/No Data 2-High Risk</a:t>
            </a:r>
            <a:r>
              <a:rPr lang="en-US" sz="1212" i="1" baseline="0" dirty="0">
                <a:solidFill>
                  <a:schemeClr val="bg1">
                    <a:lumMod val="65000"/>
                  </a:schemeClr>
                </a:solidFill>
                <a:latin typeface="Calibri" pitchFamily="34" charset="0"/>
                <a:cs typeface="Calibri" pitchFamily="34" charset="0"/>
              </a:rPr>
              <a:t> </a:t>
            </a:r>
            <a:r>
              <a:rPr lang="en-US" sz="1212" i="1" dirty="0">
                <a:solidFill>
                  <a:schemeClr val="bg1">
                    <a:lumMod val="65000"/>
                  </a:schemeClr>
                </a:solidFill>
                <a:latin typeface="Calibri" pitchFamily="34" charset="0"/>
                <a:cs typeface="Calibri" pitchFamily="34" charset="0"/>
              </a:rPr>
              <a:t>2.5-No Data 3-Med Risk 4-Low</a:t>
            </a:r>
            <a:r>
              <a:rPr lang="en-US" sz="1212" i="1" baseline="0" dirty="0">
                <a:solidFill>
                  <a:schemeClr val="bg1">
                    <a:lumMod val="65000"/>
                  </a:schemeClr>
                </a:solidFill>
                <a:latin typeface="Calibri" pitchFamily="34" charset="0"/>
                <a:cs typeface="Calibri" pitchFamily="34" charset="0"/>
              </a:rPr>
              <a:t> risk 5-cert.</a:t>
            </a:r>
            <a:endParaRPr lang="en-US" sz="1454" dirty="0">
              <a:latin typeface="Calibri" pitchFamily="34" charset="0"/>
              <a:cs typeface="Calibri" pitchFamily="34" charset="0"/>
            </a:endParaRPr>
          </a:p>
        </p:txBody>
      </p:sp>
      <p:sp>
        <p:nvSpPr>
          <p:cNvPr id="22" name="Subtitle 2"/>
          <p:cNvSpPr>
            <a:spLocks noGrp="1"/>
          </p:cNvSpPr>
          <p:nvPr>
            <p:ph type="subTitle" idx="20" hasCustomPrompt="1"/>
          </p:nvPr>
        </p:nvSpPr>
        <p:spPr>
          <a:xfrm>
            <a:off x="757382" y="566531"/>
            <a:ext cx="812800" cy="239797"/>
          </a:xfrm>
        </p:spPr>
        <p:txBody>
          <a:bodyPr anchor="ctr" anchorCtr="0"/>
          <a:lstStyle>
            <a:lvl1pPr marL="0" indent="0" algn="l">
              <a:buFont typeface="Arial" pitchFamily="34" charset="0"/>
              <a:buNone/>
              <a:defRPr sz="1454" b="1" baseline="0">
                <a:solidFill>
                  <a:srgbClr val="FF0000"/>
                </a:solidFill>
              </a:defRPr>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dirty="0"/>
              <a:t>Level</a:t>
            </a:r>
          </a:p>
        </p:txBody>
      </p:sp>
      <p:sp>
        <p:nvSpPr>
          <p:cNvPr id="21" name="Text Placeholder 2"/>
          <p:cNvSpPr>
            <a:spLocks noGrp="1"/>
          </p:cNvSpPr>
          <p:nvPr>
            <p:ph type="body" idx="21" hasCustomPrompt="1"/>
          </p:nvPr>
        </p:nvSpPr>
        <p:spPr>
          <a:xfrm>
            <a:off x="757382" y="776331"/>
            <a:ext cx="812800" cy="244752"/>
          </a:xfrm>
        </p:spPr>
        <p:txBody>
          <a:bodyPr anchor="t" anchorCtr="0"/>
          <a:lstStyle>
            <a:lvl1pPr marL="0" indent="0" algn="l">
              <a:buNone/>
              <a:defRPr sz="1454" b="1" baseline="0">
                <a:solidFill>
                  <a:srgbClr val="FF0000"/>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Stage</a:t>
            </a:r>
          </a:p>
        </p:txBody>
      </p:sp>
      <p:sp>
        <p:nvSpPr>
          <p:cNvPr id="23" name="Text Placeholder 2"/>
          <p:cNvSpPr>
            <a:spLocks noGrp="1"/>
          </p:cNvSpPr>
          <p:nvPr>
            <p:ph type="body" idx="22" hasCustomPrompt="1"/>
          </p:nvPr>
        </p:nvSpPr>
        <p:spPr>
          <a:xfrm>
            <a:off x="9652001" y="573668"/>
            <a:ext cx="2435412" cy="281922"/>
          </a:xfrm>
        </p:spPr>
        <p:txBody>
          <a:bodyPr anchor="b"/>
          <a:lstStyle>
            <a:lvl1pPr marL="0" indent="0" algn="r">
              <a:buNone/>
              <a:defRPr sz="1454" b="1" baseline="0">
                <a:solidFill>
                  <a:schemeClr val="accent2"/>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Date </a:t>
            </a:r>
          </a:p>
        </p:txBody>
      </p:sp>
      <p:sp>
        <p:nvSpPr>
          <p:cNvPr id="3" name="TextBox 2"/>
          <p:cNvSpPr txBox="1"/>
          <p:nvPr userDrawn="1"/>
        </p:nvSpPr>
        <p:spPr>
          <a:xfrm>
            <a:off x="9605818" y="12505"/>
            <a:ext cx="2493818" cy="539891"/>
          </a:xfrm>
          <a:prstGeom prst="rect">
            <a:avLst/>
          </a:prstGeom>
          <a:noFill/>
        </p:spPr>
        <p:txBody>
          <a:bodyPr wrap="square" rtlCol="0">
            <a:spAutoFit/>
          </a:bodyPr>
          <a:lstStyle/>
          <a:p>
            <a:pPr algn="r"/>
            <a:r>
              <a:rPr lang="en-US" sz="1454" dirty="0">
                <a:solidFill>
                  <a:srgbClr val="FF0000"/>
                </a:solidFill>
                <a:latin typeface="Neo Sans Intel Medium" pitchFamily="34" charset="0"/>
              </a:rPr>
              <a:t>Intel-Micron Confidential</a:t>
            </a:r>
          </a:p>
          <a:p>
            <a:pPr algn="r">
              <a:tabLst/>
            </a:pPr>
            <a:r>
              <a:rPr lang="en-US" sz="1454" dirty="0" err="1">
                <a:solidFill>
                  <a:schemeClr val="accent2"/>
                </a:solidFill>
                <a:latin typeface="Neo Sans Intel Medium" pitchFamily="34" charset="0"/>
              </a:rPr>
              <a:t>SxP</a:t>
            </a:r>
            <a:r>
              <a:rPr lang="en-US" sz="1454" dirty="0">
                <a:solidFill>
                  <a:schemeClr val="accent2"/>
                </a:solidFill>
                <a:latin typeface="Neo Sans Intel Medium" pitchFamily="34" charset="0"/>
              </a:rPr>
              <a:t> JDP</a:t>
            </a:r>
          </a:p>
        </p:txBody>
      </p:sp>
      <p:sp>
        <p:nvSpPr>
          <p:cNvPr id="28" name="Rectangle 5"/>
          <p:cNvSpPr>
            <a:spLocks noChangeArrowheads="1"/>
          </p:cNvSpPr>
          <p:nvPr userDrawn="1"/>
        </p:nvSpPr>
        <p:spPr bwMode="auto">
          <a:xfrm>
            <a:off x="10714182" y="843545"/>
            <a:ext cx="1246909" cy="223779"/>
          </a:xfrm>
          <a:prstGeom prst="rect">
            <a:avLst/>
          </a:prstGeom>
          <a:noFill/>
          <a:ln w="9525">
            <a:noFill/>
            <a:miter lim="800000"/>
            <a:headEnd/>
            <a:tailEnd/>
          </a:ln>
          <a:effectLst/>
        </p:spPr>
        <p:txBody>
          <a:bodyPr wrap="square" lIns="0" tIns="0" rIns="0" bIns="0">
            <a:spAutoFit/>
          </a:bodyPr>
          <a:lstStyle/>
          <a:p>
            <a:pPr algn="r" eaLnBrk="0" hangingPunct="0">
              <a:spcBef>
                <a:spcPct val="50000"/>
              </a:spcBef>
              <a:tabLst>
                <a:tab pos="4432280" algn="ctr"/>
                <a:tab pos="9839892" algn="r"/>
              </a:tabLst>
            </a:pPr>
            <a:r>
              <a:rPr lang="en-US" sz="1454" b="1" dirty="0">
                <a:solidFill>
                  <a:schemeClr val="accent2"/>
                </a:solidFill>
                <a:latin typeface="Calibri" pitchFamily="34" charset="0"/>
                <a:cs typeface="Calibri" pitchFamily="34" charset="0"/>
              </a:rPr>
              <a:t>Slide </a:t>
            </a:r>
            <a:fld id="{3CBE715E-4167-445E-8F25-69DFD044E05F}" type="slidenum">
              <a:rPr lang="en-US" sz="1454" b="1" smtClean="0">
                <a:solidFill>
                  <a:schemeClr val="accent2"/>
                </a:solidFill>
                <a:latin typeface="Calibri" pitchFamily="34" charset="0"/>
                <a:cs typeface="Calibri" pitchFamily="34" charset="0"/>
              </a:rPr>
              <a:pPr algn="r" eaLnBrk="0" hangingPunct="0">
                <a:spcBef>
                  <a:spcPct val="50000"/>
                </a:spcBef>
                <a:tabLst>
                  <a:tab pos="4432280" algn="ctr"/>
                  <a:tab pos="9839892" algn="r"/>
                </a:tabLst>
              </a:pPr>
              <a:t>‹#›</a:t>
            </a:fld>
            <a:endParaRPr lang="en-US" sz="1454" b="1" dirty="0">
              <a:solidFill>
                <a:schemeClr val="accent2"/>
              </a:solidFill>
              <a:latin typeface="Neo Sans Intel" pitchFamily="34" charset="0"/>
            </a:endParaRPr>
          </a:p>
        </p:txBody>
      </p:sp>
      <p:sp>
        <p:nvSpPr>
          <p:cNvPr id="5" name="Rectangle 4"/>
          <p:cNvSpPr/>
          <p:nvPr userDrawn="1"/>
        </p:nvSpPr>
        <p:spPr>
          <a:xfrm>
            <a:off x="92364" y="6463641"/>
            <a:ext cx="12007273" cy="381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3"/>
          </a:p>
        </p:txBody>
      </p:sp>
      <p:sp>
        <p:nvSpPr>
          <p:cNvPr id="6" name="Content Placeholder 3"/>
          <p:cNvSpPr>
            <a:spLocks noGrp="1"/>
          </p:cNvSpPr>
          <p:nvPr>
            <p:ph sz="half" idx="2"/>
          </p:nvPr>
        </p:nvSpPr>
        <p:spPr>
          <a:xfrm>
            <a:off x="2032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1"/>
          </p:nvPr>
        </p:nvSpPr>
        <p:spPr>
          <a:xfrm>
            <a:off x="41656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13"/>
          </p:nvPr>
        </p:nvSpPr>
        <p:spPr>
          <a:xfrm>
            <a:off x="81280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15"/>
          </p:nvPr>
        </p:nvSpPr>
        <p:spPr>
          <a:xfrm>
            <a:off x="2032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7"/>
          </p:nvPr>
        </p:nvSpPr>
        <p:spPr>
          <a:xfrm>
            <a:off x="41656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19"/>
          </p:nvPr>
        </p:nvSpPr>
        <p:spPr>
          <a:xfrm>
            <a:off x="81280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2"/>
          <p:cNvSpPr>
            <a:spLocks noGrp="1"/>
          </p:cNvSpPr>
          <p:nvPr>
            <p:ph type="body" idx="1" hasCustomPrompt="1"/>
          </p:nvPr>
        </p:nvSpPr>
        <p:spPr>
          <a:xfrm>
            <a:off x="554182"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Goal vs. Gap)</a:t>
            </a:r>
          </a:p>
        </p:txBody>
      </p:sp>
      <p:sp>
        <p:nvSpPr>
          <p:cNvPr id="25" name="Text Placeholder 2"/>
          <p:cNvSpPr>
            <a:spLocks noGrp="1"/>
          </p:cNvSpPr>
          <p:nvPr>
            <p:ph type="body" idx="23" hasCustomPrompt="1"/>
          </p:nvPr>
        </p:nvSpPr>
        <p:spPr>
          <a:xfrm>
            <a:off x="4525818"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Model)</a:t>
            </a:r>
          </a:p>
        </p:txBody>
      </p:sp>
      <p:sp>
        <p:nvSpPr>
          <p:cNvPr id="32" name="Text Placeholder 2"/>
          <p:cNvSpPr>
            <a:spLocks noGrp="1"/>
          </p:cNvSpPr>
          <p:nvPr>
            <p:ph type="body" idx="24" hasCustomPrompt="1"/>
          </p:nvPr>
        </p:nvSpPr>
        <p:spPr>
          <a:xfrm>
            <a:off x="8497454"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Supporting Results)</a:t>
            </a:r>
          </a:p>
        </p:txBody>
      </p:sp>
      <p:sp>
        <p:nvSpPr>
          <p:cNvPr id="33" name="Text Placeholder 2"/>
          <p:cNvSpPr>
            <a:spLocks noGrp="1"/>
          </p:cNvSpPr>
          <p:nvPr>
            <p:ph type="body" idx="25" hasCustomPrompt="1"/>
          </p:nvPr>
        </p:nvSpPr>
        <p:spPr>
          <a:xfrm>
            <a:off x="8497454" y="3983026"/>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Plan and Projection)</a:t>
            </a:r>
          </a:p>
        </p:txBody>
      </p:sp>
      <p:sp>
        <p:nvSpPr>
          <p:cNvPr id="34" name="Text Placeholder 2"/>
          <p:cNvSpPr>
            <a:spLocks noGrp="1"/>
          </p:cNvSpPr>
          <p:nvPr>
            <p:ph type="body" idx="26" hasCustomPrompt="1"/>
          </p:nvPr>
        </p:nvSpPr>
        <p:spPr>
          <a:xfrm>
            <a:off x="4525818" y="3970522"/>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Strategy)</a:t>
            </a:r>
          </a:p>
        </p:txBody>
      </p:sp>
      <p:sp>
        <p:nvSpPr>
          <p:cNvPr id="35" name="Text Placeholder 2"/>
          <p:cNvSpPr>
            <a:spLocks noGrp="1"/>
          </p:cNvSpPr>
          <p:nvPr>
            <p:ph type="body" idx="27" hasCustomPrompt="1"/>
          </p:nvPr>
        </p:nvSpPr>
        <p:spPr>
          <a:xfrm>
            <a:off x="554182" y="3970522"/>
            <a:ext cx="3140364" cy="265363"/>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Owners &amp; Status)</a:t>
            </a:r>
          </a:p>
        </p:txBody>
      </p:sp>
    </p:spTree>
    <p:extLst>
      <p:ext uri="{BB962C8B-B14F-4D97-AF65-F5344CB8AC3E}">
        <p14:creationId xmlns:p14="http://schemas.microsoft.com/office/powerpoint/2010/main" val="246883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554035" indent="0" algn="ctr">
              <a:buNone/>
              <a:defRPr/>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47" b="1" cap="small" baseline="0"/>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24"/>
            </a:lvl1pPr>
            <a:lvl2pPr marL="554035" indent="0">
              <a:buNone/>
              <a:defRPr sz="2181"/>
            </a:lvl2pPr>
            <a:lvl3pPr marL="1108070" indent="0">
              <a:buNone/>
              <a:defRPr sz="1939"/>
            </a:lvl3pPr>
            <a:lvl4pPr marL="1662105" indent="0">
              <a:buNone/>
              <a:defRPr sz="1697"/>
            </a:lvl4pPr>
            <a:lvl5pPr marL="2216140" indent="0">
              <a:buNone/>
              <a:defRPr sz="1697"/>
            </a:lvl5pPr>
            <a:lvl6pPr marL="2770175" indent="0">
              <a:buNone/>
              <a:defRPr sz="1697"/>
            </a:lvl6pPr>
            <a:lvl7pPr marL="3324210" indent="0">
              <a:buNone/>
              <a:defRPr sz="1697"/>
            </a:lvl7pPr>
            <a:lvl8pPr marL="3878245" indent="0">
              <a:buNone/>
              <a:defRPr sz="1697"/>
            </a:lvl8pPr>
            <a:lvl9pPr marL="4432280" indent="0">
              <a:buNone/>
              <a:defRPr sz="1697"/>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4"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6" name="Content Placeholder 5"/>
          <p:cNvSpPr>
            <a:spLocks noGrp="1"/>
          </p:cNvSpPr>
          <p:nvPr>
            <p:ph sz="quarter" idx="4"/>
          </p:nvPr>
        </p:nvSpPr>
        <p:spPr>
          <a:xfrm>
            <a:off x="6193371" y="2174874"/>
            <a:ext cx="5389034"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15240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8195" name="Rectangle 3"/>
          <p:cNvSpPr>
            <a:spLocks noGrp="1" noChangeArrowheads="1"/>
          </p:cNvSpPr>
          <p:nvPr>
            <p:ph type="body" idx="1"/>
          </p:nvPr>
        </p:nvSpPr>
        <p:spPr bwMode="auto">
          <a:xfrm>
            <a:off x="914400" y="1219200"/>
            <a:ext cx="103632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8613" name="Rectangle 5"/>
          <p:cNvSpPr>
            <a:spLocks noChangeArrowheads="1"/>
          </p:cNvSpPr>
          <p:nvPr/>
        </p:nvSpPr>
        <p:spPr bwMode="auto">
          <a:xfrm>
            <a:off x="5080000" y="6621722"/>
            <a:ext cx="2133600" cy="223779"/>
          </a:xfrm>
          <a:prstGeom prst="rect">
            <a:avLst/>
          </a:prstGeom>
          <a:noFill/>
          <a:ln w="9525">
            <a:noFill/>
            <a:miter lim="800000"/>
            <a:headEnd/>
            <a:tailEnd/>
          </a:ln>
          <a:effectLst/>
        </p:spPr>
        <p:txBody>
          <a:bodyPr wrap="square" lIns="0" tIns="0" rIns="0" bIns="0">
            <a:spAutoFit/>
          </a:bodyPr>
          <a:lstStyle/>
          <a:p>
            <a:pPr algn="ctr" eaLnBrk="0" hangingPunct="0">
              <a:spcBef>
                <a:spcPct val="50000"/>
              </a:spcBef>
              <a:tabLst>
                <a:tab pos="4432280" algn="ctr"/>
                <a:tab pos="9839892" algn="r"/>
              </a:tabLst>
            </a:pPr>
            <a:fld id="{3CBE715E-4167-445E-8F25-69DFD044E05F}" type="slidenum">
              <a:rPr lang="en-US" sz="1454" b="0" smtClean="0">
                <a:latin typeface="Calibri" pitchFamily="34" charset="0"/>
                <a:cs typeface="Calibri" pitchFamily="34" charset="0"/>
              </a:rPr>
              <a:pPr algn="ctr" eaLnBrk="0" hangingPunct="0">
                <a:spcBef>
                  <a:spcPct val="50000"/>
                </a:spcBef>
                <a:tabLst>
                  <a:tab pos="4432280" algn="ctr"/>
                  <a:tab pos="9839892" algn="r"/>
                </a:tabLst>
              </a:pPr>
              <a:t>‹#›</a:t>
            </a:fld>
            <a:endParaRPr lang="en-US" sz="1454" b="1" dirty="0">
              <a:latin typeface="Neo Sans Intel" pitchFamily="34" charset="0"/>
            </a:endParaRPr>
          </a:p>
        </p:txBody>
      </p:sp>
      <p:sp>
        <p:nvSpPr>
          <p:cNvPr id="8" name="TextBox 7"/>
          <p:cNvSpPr txBox="1"/>
          <p:nvPr/>
        </p:nvSpPr>
        <p:spPr>
          <a:xfrm>
            <a:off x="8077200" y="6534554"/>
            <a:ext cx="4013201" cy="316112"/>
          </a:xfrm>
          <a:prstGeom prst="rect">
            <a:avLst/>
          </a:prstGeom>
          <a:noFill/>
        </p:spPr>
        <p:txBody>
          <a:bodyPr wrap="square" rtlCol="0">
            <a:spAutoFit/>
          </a:bodyPr>
          <a:lstStyle/>
          <a:p>
            <a:pPr algn="r"/>
            <a:r>
              <a:rPr lang="en-US" sz="1454" baseline="0" dirty="0">
                <a:latin typeface="Calibri" pitchFamily="34" charset="0"/>
                <a:cs typeface="Calibri" pitchFamily="34" charset="0"/>
              </a:rPr>
              <a:t>NSG Advanced Pathfinding</a:t>
            </a:r>
            <a:endParaRPr lang="en-US" sz="1454" dirty="0">
              <a:latin typeface="Calibri" pitchFamily="34" charset="0"/>
              <a:cs typeface="Calibri" pitchFamily="34" charset="0"/>
            </a:endParaRPr>
          </a:p>
        </p:txBody>
      </p:sp>
      <p:sp>
        <p:nvSpPr>
          <p:cNvPr id="10" name="Rectangle 4"/>
          <p:cNvSpPr>
            <a:spLocks noChangeArrowheads="1"/>
          </p:cNvSpPr>
          <p:nvPr/>
        </p:nvSpPr>
        <p:spPr bwMode="auto">
          <a:xfrm>
            <a:off x="1413164" y="6471760"/>
            <a:ext cx="2701636" cy="373827"/>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697" b="1" dirty="0">
                <a:solidFill>
                  <a:srgbClr val="FF0000"/>
                </a:solidFill>
                <a:latin typeface="Calibri" pitchFamily="34" charset="0"/>
                <a:cs typeface="Calibri" pitchFamily="34" charset="0"/>
              </a:rPr>
              <a:t>Intel Confidential</a:t>
            </a:r>
          </a:p>
        </p:txBody>
      </p:sp>
      <p:pic>
        <p:nvPicPr>
          <p:cNvPr id="12" name="Picture 6"/>
          <p:cNvPicPr>
            <a:picLocks noChangeAspect="1" noChangeArrowheads="1"/>
          </p:cNvPicPr>
          <p:nvPr/>
        </p:nvPicPr>
        <p:blipFill>
          <a:blip r:embed="rId16" cstate="screen"/>
          <a:srcRect/>
          <a:stretch>
            <a:fillRect/>
          </a:stretch>
        </p:blipFill>
        <p:spPr bwMode="auto">
          <a:xfrm>
            <a:off x="92363" y="6477003"/>
            <a:ext cx="593437" cy="368498"/>
          </a:xfrm>
          <a:prstGeom prst="rect">
            <a:avLst/>
          </a:prstGeom>
          <a:noFill/>
          <a:ln w="1">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73"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4" r:id="rId14"/>
  </p:sldLayoutIdLst>
  <p:txStyles>
    <p:title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p:titleStyle>
    <p:body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p:bodyStyle>
    <p:otherStyle>
      <a:defPPr>
        <a:defRPr lang="en-US"/>
      </a:defPPr>
      <a:lvl1pPr marL="0" algn="l" defTabSz="1108070" rtl="0" eaLnBrk="1" latinLnBrk="0" hangingPunct="1">
        <a:defRPr sz="2181" kern="1200">
          <a:solidFill>
            <a:schemeClr val="tx1"/>
          </a:solidFill>
          <a:latin typeface="+mn-lt"/>
          <a:ea typeface="+mn-ea"/>
          <a:cs typeface="+mn-cs"/>
        </a:defRPr>
      </a:lvl1pPr>
      <a:lvl2pPr marL="554035" algn="l" defTabSz="1108070" rtl="0" eaLnBrk="1" latinLnBrk="0" hangingPunct="1">
        <a:defRPr sz="2181" kern="1200">
          <a:solidFill>
            <a:schemeClr val="tx1"/>
          </a:solidFill>
          <a:latin typeface="+mn-lt"/>
          <a:ea typeface="+mn-ea"/>
          <a:cs typeface="+mn-cs"/>
        </a:defRPr>
      </a:lvl2pPr>
      <a:lvl3pPr marL="1108070" algn="l" defTabSz="1108070" rtl="0" eaLnBrk="1" latinLnBrk="0" hangingPunct="1">
        <a:defRPr sz="2181" kern="1200">
          <a:solidFill>
            <a:schemeClr val="tx1"/>
          </a:solidFill>
          <a:latin typeface="+mn-lt"/>
          <a:ea typeface="+mn-ea"/>
          <a:cs typeface="+mn-cs"/>
        </a:defRPr>
      </a:lvl3pPr>
      <a:lvl4pPr marL="1662105" algn="l" defTabSz="1108070" rtl="0" eaLnBrk="1" latinLnBrk="0" hangingPunct="1">
        <a:defRPr sz="2181" kern="1200">
          <a:solidFill>
            <a:schemeClr val="tx1"/>
          </a:solidFill>
          <a:latin typeface="+mn-lt"/>
          <a:ea typeface="+mn-ea"/>
          <a:cs typeface="+mn-cs"/>
        </a:defRPr>
      </a:lvl4pPr>
      <a:lvl5pPr marL="2216140" algn="l" defTabSz="1108070" rtl="0" eaLnBrk="1" latinLnBrk="0" hangingPunct="1">
        <a:defRPr sz="2181" kern="1200">
          <a:solidFill>
            <a:schemeClr val="tx1"/>
          </a:solidFill>
          <a:latin typeface="+mn-lt"/>
          <a:ea typeface="+mn-ea"/>
          <a:cs typeface="+mn-cs"/>
        </a:defRPr>
      </a:lvl5pPr>
      <a:lvl6pPr marL="2770175" algn="l" defTabSz="1108070" rtl="0" eaLnBrk="1" latinLnBrk="0" hangingPunct="1">
        <a:defRPr sz="2181" kern="1200">
          <a:solidFill>
            <a:schemeClr val="tx1"/>
          </a:solidFill>
          <a:latin typeface="+mn-lt"/>
          <a:ea typeface="+mn-ea"/>
          <a:cs typeface="+mn-cs"/>
        </a:defRPr>
      </a:lvl6pPr>
      <a:lvl7pPr marL="3324210" algn="l" defTabSz="1108070" rtl="0" eaLnBrk="1" latinLnBrk="0" hangingPunct="1">
        <a:defRPr sz="2181" kern="1200">
          <a:solidFill>
            <a:schemeClr val="tx1"/>
          </a:solidFill>
          <a:latin typeface="+mn-lt"/>
          <a:ea typeface="+mn-ea"/>
          <a:cs typeface="+mn-cs"/>
        </a:defRPr>
      </a:lvl7pPr>
      <a:lvl8pPr marL="3878245" algn="l" defTabSz="1108070" rtl="0" eaLnBrk="1" latinLnBrk="0" hangingPunct="1">
        <a:defRPr sz="2181" kern="1200">
          <a:solidFill>
            <a:schemeClr val="tx1"/>
          </a:solidFill>
          <a:latin typeface="+mn-lt"/>
          <a:ea typeface="+mn-ea"/>
          <a:cs typeface="+mn-cs"/>
        </a:defRPr>
      </a:lvl8pPr>
      <a:lvl9pPr marL="4432280" algn="l" defTabSz="1108070" rtl="0" eaLnBrk="1" latinLnBrk="0" hangingPunct="1">
        <a:defRPr sz="21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cid:image001.png@01D543DB.C4460680" TargetMode="Externa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intelweb.micron.com/sites/sxp/10s/SXP%20Cell%20Sync%20Meeting/Intel%20TEM%20Folder/PFA-396%20s1,2,3,4,7,9,10%20EDX%20summary.pptx" TargetMode="External"/><Relationship Id="rId2" Type="http://schemas.openxmlformats.org/officeDocument/2006/relationships/image" Target="../media/image59.emf"/><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00.png"/><Relationship Id="rId7" Type="http://schemas.openxmlformats.org/officeDocument/2006/relationships/image" Target="../media/image62.png"/><Relationship Id="rId2" Type="http://schemas.openxmlformats.org/officeDocument/2006/relationships/image" Target="../media/image63.emf"/><Relationship Id="rId1" Type="http://schemas.openxmlformats.org/officeDocument/2006/relationships/slideLayout" Target="../slideLayouts/slideLayout8.xml"/><Relationship Id="rId6" Type="http://schemas.openxmlformats.org/officeDocument/2006/relationships/image" Target="../media/image500.png"/><Relationship Id="rId5" Type="http://schemas.openxmlformats.org/officeDocument/2006/relationships/image" Target="../media/image62.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50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14.xml"/><Relationship Id="rId5" Type="http://schemas.openxmlformats.org/officeDocument/2006/relationships/image" Target="../media/image501.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70.emf"/><Relationship Id="rId11" Type="http://schemas.openxmlformats.org/officeDocument/2006/relationships/image" Target="../media/image66.emf"/><Relationship Id="rId5" Type="http://schemas.openxmlformats.org/officeDocument/2006/relationships/image" Target="../media/image69.emf"/><Relationship Id="rId10" Type="http://schemas.openxmlformats.org/officeDocument/2006/relationships/image" Target="../media/image65.emf"/><Relationship Id="rId4" Type="http://schemas.openxmlformats.org/officeDocument/2006/relationships/image" Target="../media/image68.emf"/><Relationship Id="rId9" Type="http://schemas.openxmlformats.org/officeDocument/2006/relationships/image" Target="../media/image73.emf"/></Relationships>
</file>

<file path=ppt/slides/_rels/slide3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3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82.emf"/><Relationship Id="rId4" Type="http://schemas.openxmlformats.org/officeDocument/2006/relationships/image" Target="../media/image8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9.xml"/><Relationship Id="rId7" Type="http://schemas.openxmlformats.org/officeDocument/2006/relationships/slide" Target="slide14.xml"/><Relationship Id="rId2" Type="http://schemas.openxmlformats.org/officeDocument/2006/relationships/image" Target="../media/image63.emf"/><Relationship Id="rId1" Type="http://schemas.openxmlformats.org/officeDocument/2006/relationships/slideLayout" Target="../slideLayouts/slideLayout8.xml"/><Relationship Id="rId6" Type="http://schemas.openxmlformats.org/officeDocument/2006/relationships/slide" Target="slide13.xml"/><Relationship Id="rId5" Type="http://schemas.openxmlformats.org/officeDocument/2006/relationships/slide" Target="slide21.xml"/><Relationship Id="rId4" Type="http://schemas.openxmlformats.org/officeDocument/2006/relationships/slide" Target="slide11.xml"/></Relationships>
</file>

<file path=ppt/slides/_rels/slide4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3.emf"/><Relationship Id="rId7" Type="http://schemas.openxmlformats.org/officeDocument/2006/relationships/slide" Target="slide23.xml"/><Relationship Id="rId12" Type="http://schemas.openxmlformats.org/officeDocument/2006/relationships/slide" Target="slide1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slide" Target="slide14.xml"/><Relationship Id="rId11" Type="http://schemas.openxmlformats.org/officeDocument/2006/relationships/image" Target="../media/image86.png"/><Relationship Id="rId5" Type="http://schemas.openxmlformats.org/officeDocument/2006/relationships/slide" Target="slide13.xml"/><Relationship Id="rId10" Type="http://schemas.openxmlformats.org/officeDocument/2006/relationships/image" Target="../media/image85.png"/><Relationship Id="rId4" Type="http://schemas.openxmlformats.org/officeDocument/2006/relationships/slide" Target="slide21.xml"/><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9.png"/><Relationship Id="rId7" Type="http://schemas.openxmlformats.org/officeDocument/2006/relationships/image" Target="../media/image17.w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8.wmf"/></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C7EB-82EA-2F44-9CE6-85D3359A96E6}"/>
              </a:ext>
            </a:extLst>
          </p:cNvPr>
          <p:cNvSpPr>
            <a:spLocks noGrp="1"/>
          </p:cNvSpPr>
          <p:nvPr>
            <p:ph type="ctrTitle"/>
          </p:nvPr>
        </p:nvSpPr>
        <p:spPr/>
        <p:txBody>
          <a:bodyPr/>
          <a:lstStyle/>
          <a:p>
            <a:r>
              <a:rPr lang="en-US" dirty="0"/>
              <a:t>3D </a:t>
            </a:r>
            <a:r>
              <a:rPr lang="en-US" dirty="0" err="1"/>
              <a:t>XPoint</a:t>
            </a:r>
            <a:r>
              <a:rPr lang="en-US" dirty="0"/>
              <a:t>™ Memory Alternative</a:t>
            </a:r>
          </a:p>
        </p:txBody>
      </p:sp>
      <p:sp>
        <p:nvSpPr>
          <p:cNvPr id="3" name="Subtitle 2">
            <a:extLst>
              <a:ext uri="{FF2B5EF4-FFF2-40B4-BE49-F238E27FC236}">
                <a16:creationId xmlns:a16="http://schemas.microsoft.com/office/drawing/2014/main" id="{4DEDCBA4-DD72-584F-A76E-6BB7A0CFAF7D}"/>
              </a:ext>
            </a:extLst>
          </p:cNvPr>
          <p:cNvSpPr>
            <a:spLocks noGrp="1"/>
          </p:cNvSpPr>
          <p:nvPr>
            <p:ph type="subTitle" idx="1"/>
          </p:nvPr>
        </p:nvSpPr>
        <p:spPr/>
        <p:txBody>
          <a:bodyPr/>
          <a:lstStyle/>
          <a:p>
            <a:r>
              <a:rPr lang="en-US" sz="2000" dirty="0"/>
              <a:t>Team </a:t>
            </a:r>
            <a:r>
              <a:rPr lang="en-US" sz="2000" dirty="0" err="1"/>
              <a:t>BiSM</a:t>
            </a:r>
            <a:r>
              <a:rPr lang="en-US" sz="2000" dirty="0"/>
              <a:t>, WW31, 2019</a:t>
            </a:r>
          </a:p>
        </p:txBody>
      </p:sp>
      <p:sp>
        <p:nvSpPr>
          <p:cNvPr id="4" name="Content Placeholder 3">
            <a:extLst>
              <a:ext uri="{FF2B5EF4-FFF2-40B4-BE49-F238E27FC236}">
                <a16:creationId xmlns:a16="http://schemas.microsoft.com/office/drawing/2014/main" id="{BD877467-4947-834F-B23F-CD8D4BF05E06}"/>
              </a:ext>
            </a:extLst>
          </p:cNvPr>
          <p:cNvSpPr>
            <a:spLocks noGrp="1"/>
          </p:cNvSpPr>
          <p:nvPr>
            <p:ph idx="10"/>
          </p:nvPr>
        </p:nvSpPr>
        <p:spPr>
          <a:xfrm>
            <a:off x="1600200" y="2133600"/>
            <a:ext cx="8991600" cy="4267200"/>
          </a:xfrm>
        </p:spPr>
        <p:txBody>
          <a:bodyPr/>
          <a:lstStyle/>
          <a:p>
            <a:pPr marL="0" indent="0" algn="ctr">
              <a:buNone/>
            </a:pPr>
            <a:r>
              <a:rPr lang="en-US" sz="2800" dirty="0"/>
              <a:t>Incumbent Technology </a:t>
            </a:r>
          </a:p>
          <a:p>
            <a:pPr marL="0" indent="0" algn="ctr">
              <a:buNone/>
            </a:pPr>
            <a:r>
              <a:rPr lang="en-US" sz="2800" dirty="0"/>
              <a:t>Introduction to </a:t>
            </a:r>
            <a:r>
              <a:rPr lang="en-US" sz="2800" dirty="0" err="1"/>
              <a:t>BiSM</a:t>
            </a:r>
            <a:endParaRPr lang="en-US" sz="2800" dirty="0"/>
          </a:p>
          <a:p>
            <a:pPr marL="0" indent="0" algn="ctr">
              <a:buNone/>
            </a:pPr>
            <a:r>
              <a:rPr lang="en-US" sz="2800" dirty="0"/>
              <a:t>Cell Technology</a:t>
            </a:r>
          </a:p>
          <a:p>
            <a:pPr marL="0" indent="0" algn="ctr">
              <a:buNone/>
            </a:pPr>
            <a:r>
              <a:rPr lang="en-US" sz="2800" dirty="0"/>
              <a:t>Memory Switching Physics</a:t>
            </a:r>
          </a:p>
          <a:p>
            <a:pPr marL="0" indent="0" algn="ctr">
              <a:buNone/>
            </a:pPr>
            <a:r>
              <a:rPr lang="en-US" sz="2800" dirty="0"/>
              <a:t>Array Architecture</a:t>
            </a:r>
          </a:p>
          <a:p>
            <a:pPr marL="0" indent="0" algn="ctr">
              <a:buNone/>
            </a:pPr>
            <a:r>
              <a:rPr lang="en-US" sz="2800" dirty="0"/>
              <a:t>Critical Path to </a:t>
            </a:r>
            <a:r>
              <a:rPr lang="en-US" sz="2800" dirty="0">
                <a:latin typeface="Symbol" pitchFamily="2" charset="2"/>
              </a:rPr>
              <a:t>a</a:t>
            </a:r>
            <a:r>
              <a:rPr lang="en-US" sz="2800" dirty="0"/>
              <a:t>-Product Definition</a:t>
            </a:r>
          </a:p>
        </p:txBody>
      </p:sp>
    </p:spTree>
    <p:extLst>
      <p:ext uri="{BB962C8B-B14F-4D97-AF65-F5344CB8AC3E}">
        <p14:creationId xmlns:p14="http://schemas.microsoft.com/office/powerpoint/2010/main" val="2169355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141" y="152400"/>
            <a:ext cx="10812748" cy="838200"/>
          </a:xfrm>
        </p:spPr>
        <p:txBody>
          <a:bodyPr/>
          <a:lstStyle/>
          <a:p>
            <a:r>
              <a:rPr lang="en-US" sz="3200" dirty="0"/>
              <a:t>Bipolar Switching: Program Transfer curves</a:t>
            </a:r>
          </a:p>
        </p:txBody>
      </p:sp>
      <p:sp>
        <p:nvSpPr>
          <p:cNvPr id="23" name="TextBox 22"/>
          <p:cNvSpPr txBox="1"/>
          <p:nvPr/>
        </p:nvSpPr>
        <p:spPr>
          <a:xfrm>
            <a:off x="299464" y="5802111"/>
            <a:ext cx="11203425"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Program Transfer Curve in the 4 quadrants (I, II, III, IV) by exploiting on-chip </a:t>
            </a:r>
            <a:r>
              <a:rPr lang="en-US" sz="2400" i="1" dirty="0">
                <a:latin typeface="Calibri" panose="020F0502020204030204" pitchFamily="34" charset="0"/>
                <a:cs typeface="Calibri" panose="020F0502020204030204" pitchFamily="34" charset="0"/>
              </a:rPr>
              <a:t>dual-polarity</a:t>
            </a:r>
            <a:r>
              <a:rPr lang="en-US" sz="2400" dirty="0">
                <a:latin typeface="Calibri" panose="020F0502020204030204" pitchFamily="34" charset="0"/>
                <a:cs typeface="Calibri" panose="020F0502020204030204" pitchFamily="34" charset="0"/>
              </a:rPr>
              <a:t>.</a:t>
            </a:r>
          </a:p>
        </p:txBody>
      </p:sp>
      <p:grpSp>
        <p:nvGrpSpPr>
          <p:cNvPr id="60" name="Group 59"/>
          <p:cNvGrpSpPr/>
          <p:nvPr/>
        </p:nvGrpSpPr>
        <p:grpSpPr>
          <a:xfrm>
            <a:off x="626770" y="1445838"/>
            <a:ext cx="2865410" cy="1757010"/>
            <a:chOff x="9888383" y="2426508"/>
            <a:chExt cx="2364627" cy="1449940"/>
          </a:xfrm>
        </p:grpSpPr>
        <p:cxnSp>
          <p:nvCxnSpPr>
            <p:cNvPr id="61" name="Straight Arrow Connector 60"/>
            <p:cNvCxnSpPr/>
            <p:nvPr/>
          </p:nvCxnSpPr>
          <p:spPr>
            <a:xfrm flipV="1">
              <a:off x="11770076" y="2675135"/>
              <a:ext cx="0" cy="289884"/>
            </a:xfrm>
            <a:prstGeom prst="straightConnector1">
              <a:avLst/>
            </a:prstGeom>
            <a:ln w="19050">
              <a:solidFill>
                <a:schemeClr val="bg1">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10117873" y="2866882"/>
              <a:ext cx="366095" cy="96798"/>
              <a:chOff x="6027005" y="3884918"/>
              <a:chExt cx="443752" cy="276456"/>
            </a:xfrm>
          </p:grpSpPr>
          <p:cxnSp>
            <p:nvCxnSpPr>
              <p:cNvPr id="105" name="Elbow Connector 104"/>
              <p:cNvCxnSpPr/>
              <p:nvPr/>
            </p:nvCxnSpPr>
            <p:spPr>
              <a:xfrm flipV="1">
                <a:off x="6027005"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Elbow Connector 105"/>
              <p:cNvCxnSpPr/>
              <p:nvPr/>
            </p:nvCxnSpPr>
            <p:spPr>
              <a:xfrm flipH="1" flipV="1">
                <a:off x="6174922"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63" name="Straight Arrow Connector 62"/>
            <p:cNvCxnSpPr/>
            <p:nvPr/>
          </p:nvCxnSpPr>
          <p:spPr>
            <a:xfrm flipV="1">
              <a:off x="10300523" y="2647048"/>
              <a:ext cx="432142" cy="146994"/>
            </a:xfrm>
            <a:prstGeom prst="straightConnector1">
              <a:avLst/>
            </a:prstGeom>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0764064" y="2479376"/>
              <a:ext cx="390505" cy="253987"/>
            </a:xfrm>
            <a:prstGeom prst="rect">
              <a:avLst/>
            </a:prstGeom>
            <a:noFill/>
          </p:spPr>
          <p:txBody>
            <a:bodyPr wrap="none" rtlCol="0">
              <a:spAutoFit/>
            </a:bodyPr>
            <a:lstStyle/>
            <a:p>
              <a:r>
                <a:rPr lang="en-US" sz="1400" b="1" dirty="0" err="1">
                  <a:solidFill>
                    <a:schemeClr val="bg1">
                      <a:lumMod val="50000"/>
                    </a:schemeClr>
                  </a:solidFill>
                </a:rPr>
                <a:t>Ir</a:t>
              </a:r>
              <a:r>
                <a:rPr lang="en-US" sz="1400" b="1" dirty="0">
                  <a:solidFill>
                    <a:schemeClr val="bg1">
                      <a:lumMod val="50000"/>
                    </a:schemeClr>
                  </a:solidFill>
                </a:rPr>
                <a:t>(</a:t>
              </a:r>
              <a:r>
                <a:rPr lang="en-US" sz="1400" b="1" dirty="0" err="1">
                  <a:solidFill>
                    <a:schemeClr val="bg1">
                      <a:lumMod val="50000"/>
                    </a:schemeClr>
                  </a:solidFill>
                </a:rPr>
                <a:t>i</a:t>
              </a:r>
              <a:r>
                <a:rPr lang="en-US" sz="1400" b="1" dirty="0">
                  <a:solidFill>
                    <a:schemeClr val="bg1">
                      <a:lumMod val="50000"/>
                    </a:schemeClr>
                  </a:solidFill>
                </a:rPr>
                <a:t>)</a:t>
              </a:r>
            </a:p>
          </p:txBody>
        </p:sp>
        <p:sp>
          <p:nvSpPr>
            <p:cNvPr id="65" name="Rounded Rectangle 64"/>
            <p:cNvSpPr/>
            <p:nvPr/>
          </p:nvSpPr>
          <p:spPr>
            <a:xfrm>
              <a:off x="9888383" y="2426508"/>
              <a:ext cx="2341951" cy="1449940"/>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en-US" sz="1800"/>
            </a:p>
          </p:txBody>
        </p:sp>
        <p:sp>
          <p:nvSpPr>
            <p:cNvPr id="66" name="TextBox 65"/>
            <p:cNvSpPr txBox="1"/>
            <p:nvPr/>
          </p:nvSpPr>
          <p:spPr>
            <a:xfrm>
              <a:off x="11566358" y="2426508"/>
              <a:ext cx="618035" cy="228588"/>
            </a:xfrm>
            <a:prstGeom prst="rect">
              <a:avLst/>
            </a:prstGeom>
            <a:noFill/>
          </p:spPr>
          <p:txBody>
            <a:bodyPr wrap="none" rtlCol="0">
              <a:spAutoFit/>
            </a:bodyPr>
            <a:lstStyle/>
            <a:p>
              <a:r>
                <a:rPr lang="en-US" sz="1200" b="1" i="1" dirty="0">
                  <a:solidFill>
                    <a:schemeClr val="bg1">
                      <a:lumMod val="50000"/>
                    </a:schemeClr>
                  </a:solidFill>
                  <a:latin typeface="+mj-lt"/>
                </a:rPr>
                <a:t>Read (</a:t>
              </a:r>
              <a:r>
                <a:rPr lang="en-US" sz="1200" b="1" i="1" dirty="0" err="1">
                  <a:solidFill>
                    <a:schemeClr val="bg1">
                      <a:lumMod val="50000"/>
                    </a:schemeClr>
                  </a:solidFill>
                  <a:latin typeface="+mj-lt"/>
                </a:rPr>
                <a:t>i</a:t>
              </a:r>
              <a:r>
                <a:rPr lang="en-US" sz="1200" b="1" i="1" dirty="0">
                  <a:solidFill>
                    <a:schemeClr val="bg1">
                      <a:lumMod val="50000"/>
                    </a:schemeClr>
                  </a:solidFill>
                  <a:latin typeface="+mj-lt"/>
                </a:rPr>
                <a:t>)</a:t>
              </a:r>
            </a:p>
          </p:txBody>
        </p:sp>
        <p:grpSp>
          <p:nvGrpSpPr>
            <p:cNvPr id="67" name="Group 66"/>
            <p:cNvGrpSpPr/>
            <p:nvPr/>
          </p:nvGrpSpPr>
          <p:grpSpPr>
            <a:xfrm>
              <a:off x="10369333" y="2811874"/>
              <a:ext cx="366095" cy="150876"/>
              <a:chOff x="6027005" y="3884918"/>
              <a:chExt cx="443752" cy="276456"/>
            </a:xfrm>
          </p:grpSpPr>
          <p:cxnSp>
            <p:nvCxnSpPr>
              <p:cNvPr id="103" name="Elbow Connector 102"/>
              <p:cNvCxnSpPr/>
              <p:nvPr/>
            </p:nvCxnSpPr>
            <p:spPr>
              <a:xfrm flipV="1">
                <a:off x="6027005"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flipH="1" flipV="1">
                <a:off x="6174922"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0667942" y="2733293"/>
              <a:ext cx="366095" cy="226314"/>
              <a:chOff x="6027005" y="3884918"/>
              <a:chExt cx="443752" cy="276456"/>
            </a:xfrm>
          </p:grpSpPr>
          <p:cxnSp>
            <p:nvCxnSpPr>
              <p:cNvPr id="101" name="Elbow Connector 100"/>
              <p:cNvCxnSpPr/>
              <p:nvPr/>
            </p:nvCxnSpPr>
            <p:spPr>
              <a:xfrm flipV="1">
                <a:off x="6027005"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Elbow Connector 101"/>
              <p:cNvCxnSpPr/>
              <p:nvPr/>
            </p:nvCxnSpPr>
            <p:spPr>
              <a:xfrm flipH="1" flipV="1">
                <a:off x="6174922"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9" name="Freeform 68"/>
            <p:cNvSpPr/>
            <p:nvPr/>
          </p:nvSpPr>
          <p:spPr>
            <a:xfrm>
              <a:off x="10646225" y="2894115"/>
              <a:ext cx="47149" cy="141446"/>
            </a:xfrm>
            <a:custGeom>
              <a:avLst/>
              <a:gdLst>
                <a:gd name="connsiteX0" fmla="*/ 57150 w 57150"/>
                <a:gd name="connsiteY0" fmla="*/ 0 h 171450"/>
                <a:gd name="connsiteX1" fmla="*/ 9525 w 57150"/>
                <a:gd name="connsiteY1" fmla="*/ 76200 h 171450"/>
                <a:gd name="connsiteX2" fmla="*/ 38100 w 57150"/>
                <a:gd name="connsiteY2" fmla="*/ 1333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57150" y="0"/>
                  </a:moveTo>
                  <a:cubicBezTo>
                    <a:pt x="34925" y="26987"/>
                    <a:pt x="12700" y="53975"/>
                    <a:pt x="9525" y="76200"/>
                  </a:cubicBezTo>
                  <a:cubicBezTo>
                    <a:pt x="6350" y="98425"/>
                    <a:pt x="39687" y="117475"/>
                    <a:pt x="38100" y="133350"/>
                  </a:cubicBezTo>
                  <a:cubicBezTo>
                    <a:pt x="36512" y="149225"/>
                    <a:pt x="18256" y="160337"/>
                    <a:pt x="0" y="17145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en-US" sz="1800"/>
            </a:p>
          </p:txBody>
        </p:sp>
        <p:sp>
          <p:nvSpPr>
            <p:cNvPr id="70" name="Freeform 69"/>
            <p:cNvSpPr/>
            <p:nvPr/>
          </p:nvSpPr>
          <p:spPr>
            <a:xfrm>
              <a:off x="10685516" y="2894116"/>
              <a:ext cx="47149" cy="141446"/>
            </a:xfrm>
            <a:custGeom>
              <a:avLst/>
              <a:gdLst>
                <a:gd name="connsiteX0" fmla="*/ 57150 w 57150"/>
                <a:gd name="connsiteY0" fmla="*/ 0 h 171450"/>
                <a:gd name="connsiteX1" fmla="*/ 9525 w 57150"/>
                <a:gd name="connsiteY1" fmla="*/ 76200 h 171450"/>
                <a:gd name="connsiteX2" fmla="*/ 38100 w 57150"/>
                <a:gd name="connsiteY2" fmla="*/ 1333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57150" y="0"/>
                  </a:moveTo>
                  <a:cubicBezTo>
                    <a:pt x="34925" y="26987"/>
                    <a:pt x="12700" y="53975"/>
                    <a:pt x="9525" y="76200"/>
                  </a:cubicBezTo>
                  <a:cubicBezTo>
                    <a:pt x="6350" y="98425"/>
                    <a:pt x="39687" y="117475"/>
                    <a:pt x="38100" y="133350"/>
                  </a:cubicBezTo>
                  <a:cubicBezTo>
                    <a:pt x="36512" y="149225"/>
                    <a:pt x="18256" y="160337"/>
                    <a:pt x="0" y="17145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en-US" sz="1800"/>
            </a:p>
          </p:txBody>
        </p:sp>
        <p:cxnSp>
          <p:nvCxnSpPr>
            <p:cNvPr id="71" name="Straight Arrow Connector 70"/>
            <p:cNvCxnSpPr/>
            <p:nvPr/>
          </p:nvCxnSpPr>
          <p:spPr>
            <a:xfrm flipV="1">
              <a:off x="11783668" y="3360362"/>
              <a:ext cx="0" cy="289884"/>
            </a:xfrm>
            <a:prstGeom prst="straightConnector1">
              <a:avLst/>
            </a:prstGeom>
            <a:ln w="19050">
              <a:solidFill>
                <a:schemeClr val="bg1">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10122568" y="3552903"/>
              <a:ext cx="366095" cy="96798"/>
              <a:chOff x="6027005" y="3884918"/>
              <a:chExt cx="443752" cy="276456"/>
            </a:xfrm>
          </p:grpSpPr>
          <p:cxnSp>
            <p:nvCxnSpPr>
              <p:cNvPr id="99" name="Elbow Connector 98"/>
              <p:cNvCxnSpPr/>
              <p:nvPr/>
            </p:nvCxnSpPr>
            <p:spPr>
              <a:xfrm flipV="1">
                <a:off x="6027005"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Elbow Connector 99"/>
              <p:cNvCxnSpPr/>
              <p:nvPr/>
            </p:nvCxnSpPr>
            <p:spPr>
              <a:xfrm flipH="1" flipV="1">
                <a:off x="6174922"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flipV="1">
              <a:off x="10305217" y="3332275"/>
              <a:ext cx="432142" cy="146994"/>
            </a:xfrm>
            <a:prstGeom prst="straightConnector1">
              <a:avLst/>
            </a:prstGeom>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1310996" y="3317090"/>
              <a:ext cx="456648" cy="253987"/>
            </a:xfrm>
            <a:prstGeom prst="rect">
              <a:avLst/>
            </a:prstGeom>
            <a:noFill/>
          </p:spPr>
          <p:txBody>
            <a:bodyPr wrap="none" rtlCol="0">
              <a:spAutoFit/>
            </a:bodyPr>
            <a:lstStyle/>
            <a:p>
              <a:r>
                <a:rPr lang="en-US" sz="1400" b="1" dirty="0" err="1">
                  <a:solidFill>
                    <a:schemeClr val="bg1">
                      <a:lumMod val="50000"/>
                    </a:schemeClr>
                  </a:solidFill>
                </a:rPr>
                <a:t>Ir</a:t>
              </a:r>
              <a:r>
                <a:rPr lang="en-US" sz="1400" b="1" dirty="0">
                  <a:solidFill>
                    <a:schemeClr val="bg1">
                      <a:lumMod val="50000"/>
                    </a:schemeClr>
                  </a:solidFill>
                </a:rPr>
                <a:t>(N)</a:t>
              </a:r>
            </a:p>
          </p:txBody>
        </p:sp>
        <p:sp>
          <p:nvSpPr>
            <p:cNvPr id="75" name="TextBox 74"/>
            <p:cNvSpPr txBox="1"/>
            <p:nvPr/>
          </p:nvSpPr>
          <p:spPr>
            <a:xfrm>
              <a:off x="11579416" y="3090403"/>
              <a:ext cx="673594" cy="228588"/>
            </a:xfrm>
            <a:prstGeom prst="rect">
              <a:avLst/>
            </a:prstGeom>
            <a:noFill/>
          </p:spPr>
          <p:txBody>
            <a:bodyPr wrap="none" rtlCol="0">
              <a:spAutoFit/>
            </a:bodyPr>
            <a:lstStyle/>
            <a:p>
              <a:r>
                <a:rPr lang="en-US" sz="1200" b="1" i="1" dirty="0">
                  <a:solidFill>
                    <a:schemeClr val="bg1">
                      <a:lumMod val="50000"/>
                    </a:schemeClr>
                  </a:solidFill>
                  <a:latin typeface="+mj-lt"/>
                </a:rPr>
                <a:t>Read (N)</a:t>
              </a:r>
            </a:p>
          </p:txBody>
        </p:sp>
        <p:grpSp>
          <p:nvGrpSpPr>
            <p:cNvPr id="76" name="Group 75"/>
            <p:cNvGrpSpPr/>
            <p:nvPr/>
          </p:nvGrpSpPr>
          <p:grpSpPr>
            <a:xfrm>
              <a:off x="10374028" y="3497101"/>
              <a:ext cx="366095" cy="150876"/>
              <a:chOff x="6027005" y="3884918"/>
              <a:chExt cx="443752" cy="276456"/>
            </a:xfrm>
          </p:grpSpPr>
          <p:cxnSp>
            <p:nvCxnSpPr>
              <p:cNvPr id="97" name="Elbow Connector 96"/>
              <p:cNvCxnSpPr/>
              <p:nvPr/>
            </p:nvCxnSpPr>
            <p:spPr>
              <a:xfrm flipV="1">
                <a:off x="6027005"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Elbow Connector 97"/>
              <p:cNvCxnSpPr/>
              <p:nvPr/>
            </p:nvCxnSpPr>
            <p:spPr>
              <a:xfrm flipH="1" flipV="1">
                <a:off x="6174922"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10672637" y="3418520"/>
              <a:ext cx="366095" cy="226314"/>
              <a:chOff x="6027005" y="3884918"/>
              <a:chExt cx="443752" cy="276456"/>
            </a:xfrm>
          </p:grpSpPr>
          <p:cxnSp>
            <p:nvCxnSpPr>
              <p:cNvPr id="95" name="Elbow Connector 94"/>
              <p:cNvCxnSpPr/>
              <p:nvPr/>
            </p:nvCxnSpPr>
            <p:spPr>
              <a:xfrm flipV="1">
                <a:off x="6027005"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Elbow Connector 95"/>
              <p:cNvCxnSpPr/>
              <p:nvPr/>
            </p:nvCxnSpPr>
            <p:spPr>
              <a:xfrm flipH="1" flipV="1">
                <a:off x="6174922"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8" name="Freeform 77"/>
            <p:cNvSpPr/>
            <p:nvPr/>
          </p:nvSpPr>
          <p:spPr>
            <a:xfrm>
              <a:off x="10650920" y="3580136"/>
              <a:ext cx="47149" cy="141446"/>
            </a:xfrm>
            <a:custGeom>
              <a:avLst/>
              <a:gdLst>
                <a:gd name="connsiteX0" fmla="*/ 57150 w 57150"/>
                <a:gd name="connsiteY0" fmla="*/ 0 h 171450"/>
                <a:gd name="connsiteX1" fmla="*/ 9525 w 57150"/>
                <a:gd name="connsiteY1" fmla="*/ 76200 h 171450"/>
                <a:gd name="connsiteX2" fmla="*/ 38100 w 57150"/>
                <a:gd name="connsiteY2" fmla="*/ 1333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57150" y="0"/>
                  </a:moveTo>
                  <a:cubicBezTo>
                    <a:pt x="34925" y="26987"/>
                    <a:pt x="12700" y="53975"/>
                    <a:pt x="9525" y="76200"/>
                  </a:cubicBezTo>
                  <a:cubicBezTo>
                    <a:pt x="6350" y="98425"/>
                    <a:pt x="39687" y="117475"/>
                    <a:pt x="38100" y="133350"/>
                  </a:cubicBezTo>
                  <a:cubicBezTo>
                    <a:pt x="36512" y="149225"/>
                    <a:pt x="18256" y="160337"/>
                    <a:pt x="0" y="17145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en-US" sz="1800"/>
            </a:p>
          </p:txBody>
        </p:sp>
        <p:sp>
          <p:nvSpPr>
            <p:cNvPr id="79" name="Freeform 78"/>
            <p:cNvSpPr/>
            <p:nvPr/>
          </p:nvSpPr>
          <p:spPr>
            <a:xfrm>
              <a:off x="10690210" y="3580137"/>
              <a:ext cx="47149" cy="141446"/>
            </a:xfrm>
            <a:custGeom>
              <a:avLst/>
              <a:gdLst>
                <a:gd name="connsiteX0" fmla="*/ 57150 w 57150"/>
                <a:gd name="connsiteY0" fmla="*/ 0 h 171450"/>
                <a:gd name="connsiteX1" fmla="*/ 9525 w 57150"/>
                <a:gd name="connsiteY1" fmla="*/ 76200 h 171450"/>
                <a:gd name="connsiteX2" fmla="*/ 38100 w 57150"/>
                <a:gd name="connsiteY2" fmla="*/ 1333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57150" y="0"/>
                  </a:moveTo>
                  <a:cubicBezTo>
                    <a:pt x="34925" y="26987"/>
                    <a:pt x="12700" y="53975"/>
                    <a:pt x="9525" y="76200"/>
                  </a:cubicBezTo>
                  <a:cubicBezTo>
                    <a:pt x="6350" y="98425"/>
                    <a:pt x="39687" y="117475"/>
                    <a:pt x="38100" y="133350"/>
                  </a:cubicBezTo>
                  <a:cubicBezTo>
                    <a:pt x="36512" y="149225"/>
                    <a:pt x="18256" y="160337"/>
                    <a:pt x="0" y="17145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en-US" sz="1800"/>
            </a:p>
          </p:txBody>
        </p:sp>
        <p:grpSp>
          <p:nvGrpSpPr>
            <p:cNvPr id="80" name="Group 79"/>
            <p:cNvGrpSpPr/>
            <p:nvPr/>
          </p:nvGrpSpPr>
          <p:grpSpPr>
            <a:xfrm flipH="1">
              <a:off x="10671297" y="3418520"/>
              <a:ext cx="916164" cy="302269"/>
              <a:chOff x="4788189" y="5226312"/>
              <a:chExt cx="1110502" cy="366387"/>
            </a:xfrm>
          </p:grpSpPr>
          <p:grpSp>
            <p:nvGrpSpPr>
              <p:cNvPr id="84" name="Group 83"/>
              <p:cNvGrpSpPr/>
              <p:nvPr/>
            </p:nvGrpSpPr>
            <p:grpSpPr>
              <a:xfrm>
                <a:off x="4788189" y="5388238"/>
                <a:ext cx="443752" cy="117331"/>
                <a:chOff x="6027005" y="3884918"/>
                <a:chExt cx="443752" cy="276456"/>
              </a:xfrm>
            </p:grpSpPr>
            <p:cxnSp>
              <p:nvCxnSpPr>
                <p:cNvPr id="93" name="Elbow Connector 92"/>
                <p:cNvCxnSpPr/>
                <p:nvPr/>
              </p:nvCxnSpPr>
              <p:spPr>
                <a:xfrm flipV="1">
                  <a:off x="6027005"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Elbow Connector 93"/>
                <p:cNvCxnSpPr/>
                <p:nvPr/>
              </p:nvCxnSpPr>
              <p:spPr>
                <a:xfrm flipH="1" flipV="1">
                  <a:off x="6174922"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5092989" y="5321562"/>
                <a:ext cx="443752" cy="182880"/>
                <a:chOff x="6027005" y="3884918"/>
                <a:chExt cx="443752" cy="276456"/>
              </a:xfrm>
            </p:grpSpPr>
            <p:cxnSp>
              <p:nvCxnSpPr>
                <p:cNvPr id="91" name="Elbow Connector 90"/>
                <p:cNvCxnSpPr/>
                <p:nvPr/>
              </p:nvCxnSpPr>
              <p:spPr>
                <a:xfrm flipV="1">
                  <a:off x="6027005"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Elbow Connector 91"/>
                <p:cNvCxnSpPr/>
                <p:nvPr/>
              </p:nvCxnSpPr>
              <p:spPr>
                <a:xfrm flipH="1" flipV="1">
                  <a:off x="6174922"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5454939" y="5226312"/>
                <a:ext cx="443752" cy="274320"/>
                <a:chOff x="6027005" y="3884918"/>
                <a:chExt cx="443752" cy="276456"/>
              </a:xfrm>
            </p:grpSpPr>
            <p:cxnSp>
              <p:nvCxnSpPr>
                <p:cNvPr id="89" name="Elbow Connector 88"/>
                <p:cNvCxnSpPr/>
                <p:nvPr/>
              </p:nvCxnSpPr>
              <p:spPr>
                <a:xfrm flipV="1">
                  <a:off x="6027005"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Elbow Connector 89"/>
                <p:cNvCxnSpPr/>
                <p:nvPr/>
              </p:nvCxnSpPr>
              <p:spPr>
                <a:xfrm flipH="1" flipV="1">
                  <a:off x="6174922" y="3884918"/>
                  <a:ext cx="295835" cy="2764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7" name="Freeform 86"/>
              <p:cNvSpPr/>
              <p:nvPr/>
            </p:nvSpPr>
            <p:spPr>
              <a:xfrm>
                <a:off x="5428616" y="5421248"/>
                <a:ext cx="57150" cy="171450"/>
              </a:xfrm>
              <a:custGeom>
                <a:avLst/>
                <a:gdLst>
                  <a:gd name="connsiteX0" fmla="*/ 57150 w 57150"/>
                  <a:gd name="connsiteY0" fmla="*/ 0 h 171450"/>
                  <a:gd name="connsiteX1" fmla="*/ 9525 w 57150"/>
                  <a:gd name="connsiteY1" fmla="*/ 76200 h 171450"/>
                  <a:gd name="connsiteX2" fmla="*/ 38100 w 57150"/>
                  <a:gd name="connsiteY2" fmla="*/ 1333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57150" y="0"/>
                    </a:moveTo>
                    <a:cubicBezTo>
                      <a:pt x="34925" y="26987"/>
                      <a:pt x="12700" y="53975"/>
                      <a:pt x="9525" y="76200"/>
                    </a:cubicBezTo>
                    <a:cubicBezTo>
                      <a:pt x="6350" y="98425"/>
                      <a:pt x="39687" y="117475"/>
                      <a:pt x="38100" y="133350"/>
                    </a:cubicBezTo>
                    <a:cubicBezTo>
                      <a:pt x="36512" y="149225"/>
                      <a:pt x="18256" y="160337"/>
                      <a:pt x="0" y="17145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en-US" sz="1800"/>
              </a:p>
            </p:txBody>
          </p:sp>
          <p:sp>
            <p:nvSpPr>
              <p:cNvPr id="88" name="Freeform 87"/>
              <p:cNvSpPr/>
              <p:nvPr/>
            </p:nvSpPr>
            <p:spPr>
              <a:xfrm>
                <a:off x="5476241" y="5421249"/>
                <a:ext cx="57150" cy="171450"/>
              </a:xfrm>
              <a:custGeom>
                <a:avLst/>
                <a:gdLst>
                  <a:gd name="connsiteX0" fmla="*/ 57150 w 57150"/>
                  <a:gd name="connsiteY0" fmla="*/ 0 h 171450"/>
                  <a:gd name="connsiteX1" fmla="*/ 9525 w 57150"/>
                  <a:gd name="connsiteY1" fmla="*/ 76200 h 171450"/>
                  <a:gd name="connsiteX2" fmla="*/ 38100 w 57150"/>
                  <a:gd name="connsiteY2" fmla="*/ 1333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57150" y="0"/>
                    </a:moveTo>
                    <a:cubicBezTo>
                      <a:pt x="34925" y="26987"/>
                      <a:pt x="12700" y="53975"/>
                      <a:pt x="9525" y="76200"/>
                    </a:cubicBezTo>
                    <a:cubicBezTo>
                      <a:pt x="6350" y="98425"/>
                      <a:pt x="39687" y="117475"/>
                      <a:pt x="38100" y="133350"/>
                    </a:cubicBezTo>
                    <a:cubicBezTo>
                      <a:pt x="36512" y="149225"/>
                      <a:pt x="18256" y="160337"/>
                      <a:pt x="0" y="17145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en-US" sz="1800"/>
              </a:p>
            </p:txBody>
          </p:sp>
        </p:grpSp>
        <p:cxnSp>
          <p:nvCxnSpPr>
            <p:cNvPr id="81" name="Straight Arrow Connector 80"/>
            <p:cNvCxnSpPr/>
            <p:nvPr/>
          </p:nvCxnSpPr>
          <p:spPr>
            <a:xfrm>
              <a:off x="10928053" y="3360362"/>
              <a:ext cx="367030" cy="78970"/>
            </a:xfrm>
            <a:prstGeom prst="straightConnector1">
              <a:avLst/>
            </a:prstGeom>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0643164" y="3058319"/>
              <a:ext cx="625030" cy="253987"/>
            </a:xfrm>
            <a:prstGeom prst="rect">
              <a:avLst/>
            </a:prstGeom>
            <a:noFill/>
          </p:spPr>
          <p:txBody>
            <a:bodyPr wrap="square" rtlCol="0">
              <a:spAutoFit/>
            </a:bodyPr>
            <a:lstStyle/>
            <a:p>
              <a:r>
                <a:rPr lang="en-US" sz="1400" b="1" dirty="0" err="1">
                  <a:solidFill>
                    <a:schemeClr val="bg1">
                      <a:lumMod val="50000"/>
                    </a:schemeClr>
                  </a:solidFill>
                </a:rPr>
                <a:t>Ir,max</a:t>
              </a:r>
              <a:endParaRPr lang="en-US" sz="1400" b="1" dirty="0">
                <a:solidFill>
                  <a:schemeClr val="bg1">
                    <a:lumMod val="50000"/>
                  </a:schemeClr>
                </a:solidFill>
              </a:endParaRPr>
            </a:p>
          </p:txBody>
        </p:sp>
        <p:sp>
          <p:nvSpPr>
            <p:cNvPr id="83" name="TextBox 82"/>
            <p:cNvSpPr txBox="1"/>
            <p:nvPr/>
          </p:nvSpPr>
          <p:spPr>
            <a:xfrm>
              <a:off x="9982200" y="2966062"/>
              <a:ext cx="342882" cy="304784"/>
            </a:xfrm>
            <a:prstGeom prst="rect">
              <a:avLst/>
            </a:prstGeom>
            <a:noFill/>
          </p:spPr>
          <p:txBody>
            <a:bodyPr wrap="none" rtlCol="0">
              <a:spAutoFit/>
            </a:bodyPr>
            <a:lstStyle/>
            <a:p>
              <a:r>
                <a:rPr lang="en-US" sz="1800" b="1" dirty="0">
                  <a:solidFill>
                    <a:schemeClr val="bg1">
                      <a:lumMod val="50000"/>
                    </a:schemeClr>
                  </a:solidFill>
                </a:rPr>
                <a:t>…</a:t>
              </a:r>
            </a:p>
          </p:txBody>
        </p:sp>
      </p:grpSp>
      <p:pic>
        <p:nvPicPr>
          <p:cNvPr id="110" name="Picture 109"/>
          <p:cNvPicPr>
            <a:picLocks noChangeAspect="1"/>
          </p:cNvPicPr>
          <p:nvPr/>
        </p:nvPicPr>
        <p:blipFill rotWithShape="1">
          <a:blip r:embed="rId3"/>
          <a:srcRect l="5618" t="9616" r="62921" b="-337"/>
          <a:stretch/>
        </p:blipFill>
        <p:spPr>
          <a:xfrm>
            <a:off x="904862" y="3452772"/>
            <a:ext cx="1592418" cy="1609720"/>
          </a:xfrm>
          <a:prstGeom prst="rect">
            <a:avLst/>
          </a:prstGeom>
        </p:spPr>
      </p:pic>
      <p:sp>
        <p:nvSpPr>
          <p:cNvPr id="6" name="TextBox 5"/>
          <p:cNvSpPr txBox="1"/>
          <p:nvPr/>
        </p:nvSpPr>
        <p:spPr>
          <a:xfrm>
            <a:off x="2427490" y="4628249"/>
            <a:ext cx="1111202" cy="369332"/>
          </a:xfrm>
          <a:prstGeom prst="rect">
            <a:avLst/>
          </a:prstGeom>
          <a:noFill/>
        </p:spPr>
        <p:txBody>
          <a:bodyPr wrap="none" rtlCol="0">
            <a:spAutoFit/>
          </a:bodyPr>
          <a:lstStyle/>
          <a:p>
            <a:r>
              <a:rPr lang="en-US" sz="1800" b="1" i="1" dirty="0">
                <a:latin typeface="Calibri" panose="020F0502020204030204" pitchFamily="34" charset="0"/>
                <a:cs typeface="Calibri" panose="020F0502020204030204" pitchFamily="34" charset="0"/>
              </a:rPr>
              <a:t>@20.5nm</a:t>
            </a:r>
          </a:p>
        </p:txBody>
      </p:sp>
      <p:pic>
        <p:nvPicPr>
          <p:cNvPr id="107" name="Picture 106"/>
          <p:cNvPicPr>
            <a:picLocks/>
          </p:cNvPicPr>
          <p:nvPr/>
        </p:nvPicPr>
        <p:blipFill>
          <a:blip r:embed="rId4"/>
          <a:stretch>
            <a:fillRect/>
          </a:stretch>
        </p:blipFill>
        <p:spPr>
          <a:xfrm>
            <a:off x="7778277" y="1215826"/>
            <a:ext cx="3259074" cy="2409825"/>
          </a:xfrm>
          <a:prstGeom prst="rect">
            <a:avLst/>
          </a:prstGeom>
        </p:spPr>
      </p:pic>
      <p:pic>
        <p:nvPicPr>
          <p:cNvPr id="108" name="Picture 107"/>
          <p:cNvPicPr>
            <a:picLocks noChangeAspect="1"/>
          </p:cNvPicPr>
          <p:nvPr/>
        </p:nvPicPr>
        <p:blipFill>
          <a:blip r:embed="rId5"/>
          <a:stretch>
            <a:fillRect/>
          </a:stretch>
        </p:blipFill>
        <p:spPr>
          <a:xfrm>
            <a:off x="7741377" y="1215826"/>
            <a:ext cx="3238500" cy="2352675"/>
          </a:xfrm>
          <a:prstGeom prst="rect">
            <a:avLst/>
          </a:prstGeom>
        </p:spPr>
      </p:pic>
      <p:grpSp>
        <p:nvGrpSpPr>
          <p:cNvPr id="109" name="Group 108"/>
          <p:cNvGrpSpPr/>
          <p:nvPr/>
        </p:nvGrpSpPr>
        <p:grpSpPr>
          <a:xfrm>
            <a:off x="7693187" y="3283797"/>
            <a:ext cx="3322701" cy="2490475"/>
            <a:chOff x="8054340" y="2974448"/>
            <a:chExt cx="3322701" cy="2490475"/>
          </a:xfrm>
        </p:grpSpPr>
        <p:grpSp>
          <p:nvGrpSpPr>
            <p:cNvPr id="112" name="Group 111"/>
            <p:cNvGrpSpPr/>
            <p:nvPr/>
          </p:nvGrpSpPr>
          <p:grpSpPr>
            <a:xfrm>
              <a:off x="8054340" y="2974448"/>
              <a:ext cx="3322701" cy="2490475"/>
              <a:chOff x="8054340" y="2974448"/>
              <a:chExt cx="3322701" cy="2490475"/>
            </a:xfrm>
          </p:grpSpPr>
          <p:sp>
            <p:nvSpPr>
              <p:cNvPr id="114" name="Rectangle 113"/>
              <p:cNvSpPr/>
              <p:nvPr/>
            </p:nvSpPr>
            <p:spPr>
              <a:xfrm>
                <a:off x="8528536" y="2974448"/>
                <a:ext cx="2831544" cy="294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p:cNvPicPr>
                <a:picLocks/>
              </p:cNvPicPr>
              <p:nvPr/>
            </p:nvPicPr>
            <p:blipFill>
              <a:blip r:embed="rId6"/>
              <a:stretch>
                <a:fillRect/>
              </a:stretch>
            </p:blipFill>
            <p:spPr>
              <a:xfrm>
                <a:off x="8054340" y="3055098"/>
                <a:ext cx="3322701" cy="2409825"/>
              </a:xfrm>
              <a:prstGeom prst="rect">
                <a:avLst/>
              </a:prstGeom>
            </p:spPr>
          </p:pic>
        </p:grpSp>
        <p:sp>
          <p:nvSpPr>
            <p:cNvPr id="113" name="Rectangle 112"/>
            <p:cNvSpPr/>
            <p:nvPr/>
          </p:nvSpPr>
          <p:spPr>
            <a:xfrm>
              <a:off x="8581876" y="5139640"/>
              <a:ext cx="228600" cy="185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0" name="Picture 119"/>
          <p:cNvPicPr>
            <a:picLocks/>
          </p:cNvPicPr>
          <p:nvPr/>
        </p:nvPicPr>
        <p:blipFill>
          <a:blip r:embed="rId7"/>
          <a:stretch>
            <a:fillRect/>
          </a:stretch>
        </p:blipFill>
        <p:spPr>
          <a:xfrm>
            <a:off x="4987330" y="1191563"/>
            <a:ext cx="3209925" cy="2398300"/>
          </a:xfrm>
          <a:prstGeom prst="rect">
            <a:avLst/>
          </a:prstGeom>
        </p:spPr>
      </p:pic>
      <p:sp>
        <p:nvSpPr>
          <p:cNvPr id="121" name="Rectangle 120"/>
          <p:cNvSpPr/>
          <p:nvPr/>
        </p:nvSpPr>
        <p:spPr>
          <a:xfrm rot="5400000">
            <a:off x="6815144" y="4431423"/>
            <a:ext cx="2011680" cy="168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p:cNvGrpSpPr/>
          <p:nvPr/>
        </p:nvGrpSpPr>
        <p:grpSpPr>
          <a:xfrm>
            <a:off x="4934749" y="3291309"/>
            <a:ext cx="3314698" cy="2471256"/>
            <a:chOff x="5273042" y="2981960"/>
            <a:chExt cx="3314698" cy="2471256"/>
          </a:xfrm>
        </p:grpSpPr>
        <p:sp>
          <p:nvSpPr>
            <p:cNvPr id="123" name="Rectangle 122"/>
            <p:cNvSpPr/>
            <p:nvPr/>
          </p:nvSpPr>
          <p:spPr>
            <a:xfrm>
              <a:off x="5692140" y="2981960"/>
              <a:ext cx="2836396" cy="294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p:cNvPicPr>
              <a:picLocks/>
            </p:cNvPicPr>
            <p:nvPr/>
          </p:nvPicPr>
          <p:blipFill rotWithShape="1">
            <a:blip r:embed="rId8"/>
            <a:srcRect t="4197" r="-642"/>
            <a:stretch/>
          </p:blipFill>
          <p:spPr>
            <a:xfrm>
              <a:off x="5273042" y="3135682"/>
              <a:ext cx="3314698" cy="2317534"/>
            </a:xfrm>
            <a:prstGeom prst="rect">
              <a:avLst/>
            </a:prstGeom>
          </p:spPr>
        </p:pic>
      </p:grpSp>
      <p:grpSp>
        <p:nvGrpSpPr>
          <p:cNvPr id="125" name="Group 124"/>
          <p:cNvGrpSpPr/>
          <p:nvPr/>
        </p:nvGrpSpPr>
        <p:grpSpPr>
          <a:xfrm>
            <a:off x="6591738" y="3154166"/>
            <a:ext cx="360614" cy="496902"/>
            <a:chOff x="4254758" y="2819400"/>
            <a:chExt cx="360614" cy="496902"/>
          </a:xfrm>
        </p:grpSpPr>
        <p:sp>
          <p:nvSpPr>
            <p:cNvPr id="126" name="TextBox 125"/>
            <p:cNvSpPr txBox="1"/>
            <p:nvPr/>
          </p:nvSpPr>
          <p:spPr>
            <a:xfrm>
              <a:off x="4267200" y="2819400"/>
              <a:ext cx="348172" cy="427938"/>
            </a:xfrm>
            <a:prstGeom prst="rect">
              <a:avLst/>
            </a:prstGeom>
            <a:noFill/>
          </p:spPr>
          <p:txBody>
            <a:bodyPr wrap="none" rtlCol="0">
              <a:spAutoFit/>
            </a:bodyPr>
            <a:lstStyle/>
            <a:p>
              <a:r>
                <a:rPr lang="en-US" dirty="0"/>
                <a:t>~</a:t>
              </a:r>
            </a:p>
          </p:txBody>
        </p:sp>
        <p:sp>
          <p:nvSpPr>
            <p:cNvPr id="127" name="TextBox 126"/>
            <p:cNvSpPr txBox="1"/>
            <p:nvPr/>
          </p:nvSpPr>
          <p:spPr>
            <a:xfrm>
              <a:off x="4254758" y="2888364"/>
              <a:ext cx="348172" cy="427938"/>
            </a:xfrm>
            <a:prstGeom prst="rect">
              <a:avLst/>
            </a:prstGeom>
            <a:noFill/>
          </p:spPr>
          <p:txBody>
            <a:bodyPr wrap="none" rtlCol="0">
              <a:spAutoFit/>
            </a:bodyPr>
            <a:lstStyle/>
            <a:p>
              <a:r>
                <a:rPr lang="en-US" dirty="0"/>
                <a:t>~</a:t>
              </a:r>
            </a:p>
          </p:txBody>
        </p:sp>
      </p:grpSp>
      <p:grpSp>
        <p:nvGrpSpPr>
          <p:cNvPr id="128" name="Group 127"/>
          <p:cNvGrpSpPr/>
          <p:nvPr/>
        </p:nvGrpSpPr>
        <p:grpSpPr>
          <a:xfrm>
            <a:off x="9316247" y="3153801"/>
            <a:ext cx="360614" cy="496902"/>
            <a:chOff x="4254758" y="2819400"/>
            <a:chExt cx="360614" cy="496902"/>
          </a:xfrm>
        </p:grpSpPr>
        <p:sp>
          <p:nvSpPr>
            <p:cNvPr id="129" name="TextBox 128"/>
            <p:cNvSpPr txBox="1"/>
            <p:nvPr/>
          </p:nvSpPr>
          <p:spPr>
            <a:xfrm>
              <a:off x="4267200" y="2819400"/>
              <a:ext cx="348172" cy="427938"/>
            </a:xfrm>
            <a:prstGeom prst="rect">
              <a:avLst/>
            </a:prstGeom>
            <a:noFill/>
          </p:spPr>
          <p:txBody>
            <a:bodyPr wrap="none" rtlCol="0">
              <a:spAutoFit/>
            </a:bodyPr>
            <a:lstStyle/>
            <a:p>
              <a:r>
                <a:rPr lang="en-US" dirty="0"/>
                <a:t>~</a:t>
              </a:r>
            </a:p>
          </p:txBody>
        </p:sp>
        <p:sp>
          <p:nvSpPr>
            <p:cNvPr id="130" name="TextBox 129"/>
            <p:cNvSpPr txBox="1"/>
            <p:nvPr/>
          </p:nvSpPr>
          <p:spPr>
            <a:xfrm>
              <a:off x="4254758" y="2888364"/>
              <a:ext cx="348172" cy="427938"/>
            </a:xfrm>
            <a:prstGeom prst="rect">
              <a:avLst/>
            </a:prstGeom>
            <a:noFill/>
          </p:spPr>
          <p:txBody>
            <a:bodyPr wrap="none" rtlCol="0">
              <a:spAutoFit/>
            </a:bodyPr>
            <a:lstStyle/>
            <a:p>
              <a:r>
                <a:rPr lang="en-US" dirty="0"/>
                <a:t>~</a:t>
              </a:r>
            </a:p>
          </p:txBody>
        </p:sp>
      </p:grpSp>
      <p:grpSp>
        <p:nvGrpSpPr>
          <p:cNvPr id="131" name="Group 130"/>
          <p:cNvGrpSpPr/>
          <p:nvPr/>
        </p:nvGrpSpPr>
        <p:grpSpPr>
          <a:xfrm>
            <a:off x="8347291" y="1486115"/>
            <a:ext cx="1197555" cy="308942"/>
            <a:chOff x="6197147" y="2747651"/>
            <a:chExt cx="988260" cy="254950"/>
          </a:xfrm>
        </p:grpSpPr>
        <p:sp>
          <p:nvSpPr>
            <p:cNvPr id="132" name="TextBox 131"/>
            <p:cNvSpPr txBox="1"/>
            <p:nvPr/>
          </p:nvSpPr>
          <p:spPr>
            <a:xfrm>
              <a:off x="6197147" y="2748614"/>
              <a:ext cx="192078" cy="253987"/>
            </a:xfrm>
            <a:prstGeom prst="rect">
              <a:avLst/>
            </a:prstGeom>
            <a:solidFill>
              <a:schemeClr val="bg1"/>
            </a:solidFill>
            <a:ln w="19050">
              <a:solidFill>
                <a:schemeClr val="tx1"/>
              </a:solidFill>
            </a:ln>
          </p:spPr>
          <p:txBody>
            <a:bodyPr wrap="none" rtlCol="0" anchor="ctr">
              <a:spAutoFit/>
            </a:bodyPr>
            <a:lstStyle/>
            <a:p>
              <a:pPr algn="ctr"/>
              <a:r>
                <a:rPr lang="en-US" sz="1400" b="1" dirty="0">
                  <a:latin typeface="Calibri" panose="020F0502020204030204" pitchFamily="34" charset="0"/>
                  <a:cs typeface="Calibri" panose="020F0502020204030204" pitchFamily="34" charset="0"/>
                </a:rPr>
                <a:t>I</a:t>
              </a:r>
            </a:p>
          </p:txBody>
        </p:sp>
        <p:sp>
          <p:nvSpPr>
            <p:cNvPr id="133" name="TextBox 132"/>
            <p:cNvSpPr txBox="1"/>
            <p:nvPr/>
          </p:nvSpPr>
          <p:spPr>
            <a:xfrm>
              <a:off x="6392756" y="2747651"/>
              <a:ext cx="792651" cy="253988"/>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[POS-POS]</a:t>
              </a:r>
            </a:p>
          </p:txBody>
        </p:sp>
      </p:grpSp>
      <p:grpSp>
        <p:nvGrpSpPr>
          <p:cNvPr id="134" name="Group 133"/>
          <p:cNvGrpSpPr/>
          <p:nvPr/>
        </p:nvGrpSpPr>
        <p:grpSpPr>
          <a:xfrm>
            <a:off x="8405343" y="3742276"/>
            <a:ext cx="1276824" cy="311459"/>
            <a:chOff x="6474413" y="1666906"/>
            <a:chExt cx="1053675" cy="257027"/>
          </a:xfrm>
        </p:grpSpPr>
        <p:sp>
          <p:nvSpPr>
            <p:cNvPr id="135" name="TextBox 134"/>
            <p:cNvSpPr txBox="1"/>
            <p:nvPr/>
          </p:nvSpPr>
          <p:spPr>
            <a:xfrm>
              <a:off x="6474413" y="1666906"/>
              <a:ext cx="279385" cy="253987"/>
            </a:xfrm>
            <a:prstGeom prst="rect">
              <a:avLst/>
            </a:prstGeom>
            <a:solidFill>
              <a:schemeClr val="bg1"/>
            </a:solidFill>
            <a:ln w="19050">
              <a:solidFill>
                <a:srgbClr val="0150ED"/>
              </a:solidFill>
            </a:ln>
          </p:spPr>
          <p:txBody>
            <a:bodyPr wrap="none" rtlCol="0" anchor="ctr">
              <a:spAutoFit/>
            </a:bodyPr>
            <a:lstStyle/>
            <a:p>
              <a:pPr algn="ctr"/>
              <a:r>
                <a:rPr lang="en-US" sz="1400" b="1" dirty="0">
                  <a:latin typeface="Calibri" panose="020F0502020204030204" pitchFamily="34" charset="0"/>
                  <a:cs typeface="Calibri" panose="020F0502020204030204" pitchFamily="34" charset="0"/>
                </a:rPr>
                <a:t>IV</a:t>
              </a:r>
            </a:p>
          </p:txBody>
        </p:sp>
        <p:sp>
          <p:nvSpPr>
            <p:cNvPr id="136" name="TextBox 135"/>
            <p:cNvSpPr txBox="1"/>
            <p:nvPr/>
          </p:nvSpPr>
          <p:spPr>
            <a:xfrm>
              <a:off x="6723056" y="1669946"/>
              <a:ext cx="805032" cy="253987"/>
            </a:xfrm>
            <a:prstGeom prst="rect">
              <a:avLst/>
            </a:prstGeom>
            <a:noFill/>
          </p:spPr>
          <p:txBody>
            <a:bodyPr wrap="none" rtlCol="0">
              <a:spAutoFit/>
            </a:bodyPr>
            <a:lstStyle/>
            <a:p>
              <a:r>
                <a:rPr lang="en-US" sz="1400" b="1" dirty="0">
                  <a:solidFill>
                    <a:schemeClr val="accent6"/>
                  </a:solidFill>
                  <a:latin typeface="Calibri" panose="020F0502020204030204" pitchFamily="34" charset="0"/>
                  <a:cs typeface="Calibri" panose="020F0502020204030204" pitchFamily="34" charset="0"/>
                </a:rPr>
                <a:t>[POS-NEG]</a:t>
              </a:r>
            </a:p>
          </p:txBody>
        </p:sp>
      </p:grpSp>
      <p:grpSp>
        <p:nvGrpSpPr>
          <p:cNvPr id="137" name="Group 136"/>
          <p:cNvGrpSpPr/>
          <p:nvPr/>
        </p:nvGrpSpPr>
        <p:grpSpPr>
          <a:xfrm>
            <a:off x="5591186" y="2771589"/>
            <a:ext cx="1226797" cy="355090"/>
            <a:chOff x="4033466" y="1829187"/>
            <a:chExt cx="1012393" cy="293031"/>
          </a:xfrm>
        </p:grpSpPr>
        <p:sp>
          <p:nvSpPr>
            <p:cNvPr id="138" name="TextBox 137"/>
            <p:cNvSpPr txBox="1"/>
            <p:nvPr/>
          </p:nvSpPr>
          <p:spPr>
            <a:xfrm>
              <a:off x="4033466" y="1829187"/>
              <a:ext cx="231763" cy="253987"/>
            </a:xfrm>
            <a:prstGeom prst="rect">
              <a:avLst/>
            </a:prstGeom>
            <a:solidFill>
              <a:schemeClr val="bg1"/>
            </a:solidFill>
            <a:ln w="19050">
              <a:solidFill>
                <a:srgbClr val="FF9933"/>
              </a:solidFill>
            </a:ln>
          </p:spPr>
          <p:txBody>
            <a:bodyPr wrap="none" rtlCol="0" anchor="ctr">
              <a:spAutoFit/>
            </a:bodyPr>
            <a:lstStyle/>
            <a:p>
              <a:pPr algn="ctr"/>
              <a:r>
                <a:rPr lang="en-US" sz="1400" b="1" dirty="0">
                  <a:latin typeface="Calibri" panose="020F0502020204030204" pitchFamily="34" charset="0"/>
                  <a:cs typeface="Calibri" panose="020F0502020204030204" pitchFamily="34" charset="0"/>
                </a:rPr>
                <a:t>II</a:t>
              </a:r>
            </a:p>
          </p:txBody>
        </p:sp>
        <p:sp>
          <p:nvSpPr>
            <p:cNvPr id="139" name="TextBox 138"/>
            <p:cNvSpPr txBox="1"/>
            <p:nvPr/>
          </p:nvSpPr>
          <p:spPr>
            <a:xfrm>
              <a:off x="4240826" y="1868231"/>
              <a:ext cx="805033" cy="253987"/>
            </a:xfrm>
            <a:prstGeom prst="rect">
              <a:avLst/>
            </a:prstGeom>
            <a:noFill/>
          </p:spPr>
          <p:txBody>
            <a:bodyPr wrap="none" rtlCol="0">
              <a:spAutoFit/>
            </a:bodyPr>
            <a:lstStyle/>
            <a:p>
              <a:r>
                <a:rPr lang="en-US" sz="1400" b="1" dirty="0">
                  <a:solidFill>
                    <a:srgbClr val="FF9900"/>
                  </a:solidFill>
                  <a:latin typeface="Calibri" panose="020F0502020204030204" pitchFamily="34" charset="0"/>
                  <a:cs typeface="Calibri" panose="020F0502020204030204" pitchFamily="34" charset="0"/>
                </a:rPr>
                <a:t>[NEG-POS]</a:t>
              </a:r>
            </a:p>
          </p:txBody>
        </p:sp>
      </p:grpSp>
      <p:grpSp>
        <p:nvGrpSpPr>
          <p:cNvPr id="140" name="Group 139"/>
          <p:cNvGrpSpPr/>
          <p:nvPr/>
        </p:nvGrpSpPr>
        <p:grpSpPr>
          <a:xfrm>
            <a:off x="5593302" y="4888013"/>
            <a:ext cx="1284544" cy="346177"/>
            <a:chOff x="3570937" y="2825531"/>
            <a:chExt cx="1060046" cy="285674"/>
          </a:xfrm>
        </p:grpSpPr>
        <p:sp>
          <p:nvSpPr>
            <p:cNvPr id="141" name="TextBox 140"/>
            <p:cNvSpPr txBox="1"/>
            <p:nvPr/>
          </p:nvSpPr>
          <p:spPr>
            <a:xfrm>
              <a:off x="3570937" y="2825531"/>
              <a:ext cx="271448" cy="253986"/>
            </a:xfrm>
            <a:prstGeom prst="rect">
              <a:avLst/>
            </a:prstGeom>
            <a:solidFill>
              <a:schemeClr val="bg1"/>
            </a:solidFill>
            <a:ln w="19050">
              <a:solidFill>
                <a:srgbClr val="FF0000"/>
              </a:solidFill>
            </a:ln>
          </p:spPr>
          <p:txBody>
            <a:bodyPr wrap="none" rtlCol="0" anchor="ctr">
              <a:spAutoFit/>
            </a:bodyPr>
            <a:lstStyle/>
            <a:p>
              <a:pPr algn="ctr"/>
              <a:r>
                <a:rPr lang="en-US" sz="1400" b="1" dirty="0">
                  <a:latin typeface="Calibri" panose="020F0502020204030204" pitchFamily="34" charset="0"/>
                  <a:cs typeface="Calibri" panose="020F0502020204030204" pitchFamily="34" charset="0"/>
                </a:rPr>
                <a:t>III</a:t>
              </a:r>
            </a:p>
          </p:txBody>
        </p:sp>
        <p:sp>
          <p:nvSpPr>
            <p:cNvPr id="142" name="TextBox 141"/>
            <p:cNvSpPr txBox="1"/>
            <p:nvPr/>
          </p:nvSpPr>
          <p:spPr>
            <a:xfrm>
              <a:off x="3813569" y="2857219"/>
              <a:ext cx="817414" cy="253986"/>
            </a:xfrm>
            <a:prstGeom prst="rect">
              <a:avLst/>
            </a:prstGeom>
            <a:noFill/>
          </p:spPr>
          <p:txBody>
            <a:bodyPr wrap="none" rtlCol="0">
              <a:spAutoFit/>
            </a:bodyPr>
            <a:lstStyle/>
            <a:p>
              <a:r>
                <a:rPr lang="en-US" sz="1400" b="1" dirty="0">
                  <a:solidFill>
                    <a:srgbClr val="FF0000"/>
                  </a:solidFill>
                  <a:latin typeface="Calibri" panose="020F0502020204030204" pitchFamily="34" charset="0"/>
                  <a:cs typeface="Calibri" panose="020F0502020204030204" pitchFamily="34" charset="0"/>
                </a:rPr>
                <a:t>[NEG-NEG]</a:t>
              </a:r>
            </a:p>
          </p:txBody>
        </p:sp>
      </p:grpSp>
      <p:cxnSp>
        <p:nvCxnSpPr>
          <p:cNvPr id="143" name="Straight Arrow Connector 142"/>
          <p:cNvCxnSpPr/>
          <p:nvPr/>
        </p:nvCxnSpPr>
        <p:spPr>
          <a:xfrm rot="20721627" flipH="1" flipV="1">
            <a:off x="9134443" y="2851289"/>
            <a:ext cx="601676" cy="55731"/>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20721627">
            <a:off x="8972410" y="2558479"/>
            <a:ext cx="632665" cy="55403"/>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5" name="Group 144"/>
          <p:cNvGrpSpPr/>
          <p:nvPr/>
        </p:nvGrpSpPr>
        <p:grpSpPr>
          <a:xfrm flipH="1">
            <a:off x="6304390" y="1600473"/>
            <a:ext cx="684906" cy="376068"/>
            <a:chOff x="1351128" y="1747775"/>
            <a:chExt cx="565206" cy="310343"/>
          </a:xfrm>
        </p:grpSpPr>
        <p:cxnSp>
          <p:nvCxnSpPr>
            <p:cNvPr id="146" name="Straight Arrow Connector 145"/>
            <p:cNvCxnSpPr/>
            <p:nvPr/>
          </p:nvCxnSpPr>
          <p:spPr>
            <a:xfrm flipV="1">
              <a:off x="1351128" y="2012127"/>
              <a:ext cx="496522" cy="45991"/>
            </a:xfrm>
            <a:prstGeom prst="straightConnector1">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H="1">
              <a:off x="1394239" y="1747775"/>
              <a:ext cx="522095" cy="45720"/>
            </a:xfrm>
            <a:prstGeom prst="straightConnector1">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6319884" y="3719244"/>
            <a:ext cx="803622" cy="299065"/>
            <a:chOff x="1308846" y="1908964"/>
            <a:chExt cx="663174" cy="246798"/>
          </a:xfrm>
        </p:grpSpPr>
        <p:cxnSp>
          <p:nvCxnSpPr>
            <p:cNvPr id="149" name="Straight Arrow Connector 148"/>
            <p:cNvCxnSpPr/>
            <p:nvPr/>
          </p:nvCxnSpPr>
          <p:spPr>
            <a:xfrm flipV="1">
              <a:off x="1308846" y="1908964"/>
              <a:ext cx="496522" cy="45991"/>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1449925" y="2110042"/>
              <a:ext cx="522095" cy="4572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flipH="1">
            <a:off x="8804154" y="4841551"/>
            <a:ext cx="666028" cy="461910"/>
            <a:chOff x="1358916" y="1708412"/>
            <a:chExt cx="549627" cy="381183"/>
          </a:xfrm>
        </p:grpSpPr>
        <p:cxnSp>
          <p:nvCxnSpPr>
            <p:cNvPr id="152" name="Straight Arrow Connector 151"/>
            <p:cNvCxnSpPr/>
            <p:nvPr/>
          </p:nvCxnSpPr>
          <p:spPr>
            <a:xfrm flipV="1">
              <a:off x="1358916" y="1997166"/>
              <a:ext cx="549627" cy="92429"/>
            </a:xfrm>
            <a:prstGeom prst="straightConnector1">
              <a:avLst/>
            </a:prstGeom>
            <a:ln w="19050">
              <a:solidFill>
                <a:srgbClr val="0E5EF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a:off x="1394239" y="1708412"/>
              <a:ext cx="372759" cy="85083"/>
            </a:xfrm>
            <a:prstGeom prst="straightConnector1">
              <a:avLst/>
            </a:prstGeom>
            <a:ln w="19050">
              <a:solidFill>
                <a:srgbClr val="0E5EF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54" name="TextBox 153"/>
          <p:cNvSpPr txBox="1"/>
          <p:nvPr/>
        </p:nvSpPr>
        <p:spPr>
          <a:xfrm>
            <a:off x="8575585" y="1128936"/>
            <a:ext cx="885948" cy="338554"/>
          </a:xfrm>
          <a:prstGeom prst="rect">
            <a:avLst/>
          </a:prstGeom>
          <a:noFill/>
        </p:spPr>
        <p:txBody>
          <a:bodyPr wrap="none" rtlCol="0">
            <a:spAutoFit/>
          </a:bodyPr>
          <a:lstStyle/>
          <a:p>
            <a:r>
              <a:rPr lang="en-US" sz="1600" b="1" dirty="0">
                <a:solidFill>
                  <a:schemeClr val="bg1">
                    <a:lumMod val="50000"/>
                  </a:schemeClr>
                </a:solidFill>
                <a:latin typeface="Calibri" panose="020F0502020204030204" pitchFamily="34" charset="0"/>
                <a:cs typeface="Calibri" panose="020F0502020204030204" pitchFamily="34" charset="0"/>
              </a:rPr>
              <a:t>[</a:t>
            </a:r>
            <a:r>
              <a:rPr lang="en-US" sz="1600" b="1" dirty="0" err="1">
                <a:solidFill>
                  <a:schemeClr val="bg1">
                    <a:lumMod val="50000"/>
                  </a:schemeClr>
                </a:solidFill>
                <a:latin typeface="Calibri" panose="020F0502020204030204" pitchFamily="34" charset="0"/>
                <a:cs typeface="Calibri" panose="020F0502020204030204" pitchFamily="34" charset="0"/>
              </a:rPr>
              <a:t>Prg</a:t>
            </a:r>
            <a:r>
              <a:rPr lang="en-US" sz="1600" b="1" dirty="0">
                <a:solidFill>
                  <a:schemeClr val="bg1">
                    <a:lumMod val="50000"/>
                  </a:schemeClr>
                </a:solidFill>
                <a:latin typeface="Calibri" panose="020F0502020204030204" pitchFamily="34" charset="0"/>
                <a:cs typeface="Calibri" panose="020F0502020204030204" pitchFamily="34" charset="0"/>
              </a:rPr>
              <a:t>-Rd]</a:t>
            </a:r>
          </a:p>
        </p:txBody>
      </p:sp>
    </p:spTree>
    <p:extLst>
      <p:ext uri="{BB962C8B-B14F-4D97-AF65-F5344CB8AC3E}">
        <p14:creationId xmlns:p14="http://schemas.microsoft.com/office/powerpoint/2010/main" val="268632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nodeType="with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fade">
                                      <p:cBhvr>
                                        <p:cTn id="15" dur="500"/>
                                        <p:tgtEl>
                                          <p:spTgt spid="1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par>
                                <p:cTn id="21" presetID="10" presetClass="entr" presetSubtype="0" fill="hold" nodeType="withEffect">
                                  <p:stCondLst>
                                    <p:cond delay="0"/>
                                  </p:stCondLst>
                                  <p:childTnLst>
                                    <p:set>
                                      <p:cBhvr>
                                        <p:cTn id="22" dur="1" fill="hold">
                                          <p:stCondLst>
                                            <p:cond delay="0"/>
                                          </p:stCondLst>
                                        </p:cTn>
                                        <p:tgtEl>
                                          <p:spTgt spid="145"/>
                                        </p:tgtEl>
                                        <p:attrNameLst>
                                          <p:attrName>style.visibility</p:attrName>
                                        </p:attrNameLst>
                                      </p:cBhvr>
                                      <p:to>
                                        <p:strVal val="visible"/>
                                      </p:to>
                                    </p:set>
                                    <p:animEffect transition="in" filter="fade">
                                      <p:cBhvr>
                                        <p:cTn id="23" dur="500"/>
                                        <p:tgtEl>
                                          <p:spTgt spid="145"/>
                                        </p:tgtEl>
                                      </p:cBhvr>
                                    </p:animEffect>
                                  </p:childTnLst>
                                </p:cTn>
                              </p:par>
                              <p:par>
                                <p:cTn id="24" presetID="10" presetClass="entr" presetSubtype="0" fill="hold" nodeType="with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fade">
                                      <p:cBhvr>
                                        <p:cTn id="26" dur="5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500"/>
                                        <p:tgtEl>
                                          <p:spTgt spid="122"/>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5"/>
                                        </p:tgtEl>
                                        <p:attrNameLst>
                                          <p:attrName>style.visibility</p:attrName>
                                        </p:attrNameLst>
                                      </p:cBhvr>
                                      <p:to>
                                        <p:strVal val="visible"/>
                                      </p:to>
                                    </p:set>
                                    <p:animEffect transition="in" filter="fade">
                                      <p:cBhvr>
                                        <p:cTn id="35" dur="500"/>
                                        <p:tgtEl>
                                          <p:spTgt spid="125"/>
                                        </p:tgtEl>
                                      </p:cBhvr>
                                    </p:animEffect>
                                  </p:childTnLst>
                                </p:cTn>
                              </p:par>
                              <p:par>
                                <p:cTn id="36" presetID="10" presetClass="entr" presetSubtype="0" fill="hold" nodeType="withEffect">
                                  <p:stCondLst>
                                    <p:cond delay="0"/>
                                  </p:stCondLst>
                                  <p:childTnLst>
                                    <p:set>
                                      <p:cBhvr>
                                        <p:cTn id="37" dur="1" fill="hold">
                                          <p:stCondLst>
                                            <p:cond delay="0"/>
                                          </p:stCondLst>
                                        </p:cTn>
                                        <p:tgtEl>
                                          <p:spTgt spid="148"/>
                                        </p:tgtEl>
                                        <p:attrNameLst>
                                          <p:attrName>style.visibility</p:attrName>
                                        </p:attrNameLst>
                                      </p:cBhvr>
                                      <p:to>
                                        <p:strVal val="visible"/>
                                      </p:to>
                                    </p:set>
                                    <p:animEffect transition="in" filter="fade">
                                      <p:cBhvr>
                                        <p:cTn id="38" dur="500"/>
                                        <p:tgtEl>
                                          <p:spTgt spid="148"/>
                                        </p:tgtEl>
                                      </p:cBhvr>
                                    </p:animEffect>
                                  </p:childTnLst>
                                </p:cTn>
                              </p:par>
                              <p:par>
                                <p:cTn id="39" presetID="10" presetClass="entr" presetSubtype="0" fill="hold" nodeType="withEffect">
                                  <p:stCondLst>
                                    <p:cond delay="0"/>
                                  </p:stCondLst>
                                  <p:childTnLst>
                                    <p:set>
                                      <p:cBhvr>
                                        <p:cTn id="40" dur="1" fill="hold">
                                          <p:stCondLst>
                                            <p:cond delay="0"/>
                                          </p:stCondLst>
                                        </p:cTn>
                                        <p:tgtEl>
                                          <p:spTgt spid="140"/>
                                        </p:tgtEl>
                                        <p:attrNameLst>
                                          <p:attrName>style.visibility</p:attrName>
                                        </p:attrNameLst>
                                      </p:cBhvr>
                                      <p:to>
                                        <p:strVal val="visible"/>
                                      </p:to>
                                    </p:set>
                                    <p:animEffect transition="in" filter="fade">
                                      <p:cBhvr>
                                        <p:cTn id="41" dur="500"/>
                                        <p:tgtEl>
                                          <p:spTgt spid="1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childTnLst>
                                </p:cTn>
                              </p:par>
                              <p:par>
                                <p:cTn id="47" presetID="10" presetClass="entr" presetSubtype="0" fill="hold" nodeType="withEffect">
                                  <p:stCondLst>
                                    <p:cond delay="0"/>
                                  </p:stCondLst>
                                  <p:childTnLst>
                                    <p:set>
                                      <p:cBhvr>
                                        <p:cTn id="48" dur="1" fill="hold">
                                          <p:stCondLst>
                                            <p:cond delay="0"/>
                                          </p:stCondLst>
                                        </p:cTn>
                                        <p:tgtEl>
                                          <p:spTgt spid="128"/>
                                        </p:tgtEl>
                                        <p:attrNameLst>
                                          <p:attrName>style.visibility</p:attrName>
                                        </p:attrNameLst>
                                      </p:cBhvr>
                                      <p:to>
                                        <p:strVal val="visible"/>
                                      </p:to>
                                    </p:set>
                                    <p:animEffect transition="in" filter="fade">
                                      <p:cBhvr>
                                        <p:cTn id="49" dur="500"/>
                                        <p:tgtEl>
                                          <p:spTgt spid="128"/>
                                        </p:tgtEl>
                                      </p:cBhvr>
                                    </p:animEffect>
                                  </p:childTnLst>
                                </p:cTn>
                              </p:par>
                              <p:par>
                                <p:cTn id="50" presetID="10" presetClass="entr" presetSubtype="0" fill="hold"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fade">
                                      <p:cBhvr>
                                        <p:cTn id="52" dur="500"/>
                                        <p:tgtEl>
                                          <p:spTgt spid="134"/>
                                        </p:tgtEl>
                                      </p:cBhvr>
                                    </p:animEffect>
                                  </p:childTnLst>
                                </p:cTn>
                              </p:par>
                              <p:par>
                                <p:cTn id="53" presetID="10" presetClass="entr" presetSubtype="0" fill="hold" nodeType="withEffect">
                                  <p:stCondLst>
                                    <p:cond delay="0"/>
                                  </p:stCondLst>
                                  <p:childTnLst>
                                    <p:set>
                                      <p:cBhvr>
                                        <p:cTn id="54" dur="1" fill="hold">
                                          <p:stCondLst>
                                            <p:cond delay="0"/>
                                          </p:stCondLst>
                                        </p:cTn>
                                        <p:tgtEl>
                                          <p:spTgt spid="151"/>
                                        </p:tgtEl>
                                        <p:attrNameLst>
                                          <p:attrName>style.visibility</p:attrName>
                                        </p:attrNameLst>
                                      </p:cBhvr>
                                      <p:to>
                                        <p:strVal val="visible"/>
                                      </p:to>
                                    </p:set>
                                    <p:animEffect transition="in" filter="fade">
                                      <p:cBhvr>
                                        <p:cTn id="5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03B1-E37C-354B-9F51-BDB48D7808CB}"/>
              </a:ext>
            </a:extLst>
          </p:cNvPr>
          <p:cNvSpPr>
            <a:spLocks noGrp="1"/>
          </p:cNvSpPr>
          <p:nvPr>
            <p:ph type="title"/>
          </p:nvPr>
        </p:nvSpPr>
        <p:spPr>
          <a:xfrm>
            <a:off x="914400" y="152400"/>
            <a:ext cx="10363200" cy="538222"/>
          </a:xfrm>
        </p:spPr>
        <p:txBody>
          <a:bodyPr/>
          <a:lstStyle/>
          <a:p>
            <a:r>
              <a:rPr lang="en-US" sz="3600" dirty="0"/>
              <a:t>A Brief History</a:t>
            </a:r>
          </a:p>
        </p:txBody>
      </p:sp>
      <p:pic>
        <p:nvPicPr>
          <p:cNvPr id="6" name="Picture 5">
            <a:extLst>
              <a:ext uri="{FF2B5EF4-FFF2-40B4-BE49-F238E27FC236}">
                <a16:creationId xmlns:a16="http://schemas.microsoft.com/office/drawing/2014/main" id="{6CC9E3F7-D97A-CB48-AB53-F721C30BF99F}"/>
              </a:ext>
            </a:extLst>
          </p:cNvPr>
          <p:cNvPicPr>
            <a:picLocks noChangeAspect="1"/>
          </p:cNvPicPr>
          <p:nvPr/>
        </p:nvPicPr>
        <p:blipFill>
          <a:blip r:embed="rId2"/>
          <a:stretch>
            <a:fillRect/>
          </a:stretch>
        </p:blipFill>
        <p:spPr>
          <a:xfrm>
            <a:off x="2285999" y="2034513"/>
            <a:ext cx="7497407" cy="1546887"/>
          </a:xfrm>
          <a:prstGeom prst="rect">
            <a:avLst/>
          </a:prstGeom>
          <a:effectLst>
            <a:glow rad="228600">
              <a:schemeClr val="accent6">
                <a:satMod val="175000"/>
                <a:alpha val="40000"/>
              </a:schemeClr>
            </a:glow>
          </a:effectLst>
        </p:spPr>
      </p:pic>
      <p:pic>
        <p:nvPicPr>
          <p:cNvPr id="8" name="Picture 7">
            <a:extLst>
              <a:ext uri="{FF2B5EF4-FFF2-40B4-BE49-F238E27FC236}">
                <a16:creationId xmlns:a16="http://schemas.microsoft.com/office/drawing/2014/main" id="{49C6AEBD-4080-7A47-BAA9-93B78CC2A13E}"/>
              </a:ext>
            </a:extLst>
          </p:cNvPr>
          <p:cNvPicPr>
            <a:picLocks noChangeAspect="1"/>
          </p:cNvPicPr>
          <p:nvPr/>
        </p:nvPicPr>
        <p:blipFill>
          <a:blip r:embed="rId3"/>
          <a:stretch>
            <a:fillRect/>
          </a:stretch>
        </p:blipFill>
        <p:spPr>
          <a:xfrm>
            <a:off x="6400800" y="2635604"/>
            <a:ext cx="4658979" cy="3688996"/>
          </a:xfrm>
          <a:prstGeom prst="rect">
            <a:avLst/>
          </a:prstGeom>
        </p:spPr>
      </p:pic>
      <p:pic>
        <p:nvPicPr>
          <p:cNvPr id="9" name="Picture 8">
            <a:extLst>
              <a:ext uri="{FF2B5EF4-FFF2-40B4-BE49-F238E27FC236}">
                <a16:creationId xmlns:a16="http://schemas.microsoft.com/office/drawing/2014/main" id="{6AB72B7F-AA42-3C4B-B653-6270CDA0D1C1}"/>
              </a:ext>
            </a:extLst>
          </p:cNvPr>
          <p:cNvPicPr>
            <a:picLocks noChangeAspect="1"/>
          </p:cNvPicPr>
          <p:nvPr/>
        </p:nvPicPr>
        <p:blipFill rotWithShape="1">
          <a:blip r:embed="rId4"/>
          <a:srcRect l="16511" t="30443" r="17800" b="15094"/>
          <a:stretch/>
        </p:blipFill>
        <p:spPr>
          <a:xfrm>
            <a:off x="2110933" y="1908761"/>
            <a:ext cx="3908867" cy="18250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a:extLst>
              <a:ext uri="{FF2B5EF4-FFF2-40B4-BE49-F238E27FC236}">
                <a16:creationId xmlns:a16="http://schemas.microsoft.com/office/drawing/2014/main" id="{12C194DE-C64E-B143-89DB-A8BAF7713707}"/>
              </a:ext>
            </a:extLst>
          </p:cNvPr>
          <p:cNvPicPr>
            <a:picLocks noChangeAspect="1"/>
          </p:cNvPicPr>
          <p:nvPr/>
        </p:nvPicPr>
        <p:blipFill rotWithShape="1">
          <a:blip r:embed="rId5"/>
          <a:srcRect l="4551" t="12933" r="5269" b="47057"/>
          <a:stretch/>
        </p:blipFill>
        <p:spPr>
          <a:xfrm>
            <a:off x="5482830" y="4101079"/>
            <a:ext cx="5849551" cy="1461521"/>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8B7305E6-0A1B-4C45-82FF-4B4B843A1FB7}"/>
              </a:ext>
            </a:extLst>
          </p:cNvPr>
          <p:cNvPicPr>
            <a:picLocks noChangeAspect="1"/>
          </p:cNvPicPr>
          <p:nvPr/>
        </p:nvPicPr>
        <p:blipFill rotWithShape="1">
          <a:blip r:embed="rId6"/>
          <a:srcRect l="7594" t="4002" r="6840" b="26283"/>
          <a:stretch/>
        </p:blipFill>
        <p:spPr>
          <a:xfrm>
            <a:off x="6214548" y="1447800"/>
            <a:ext cx="5426727" cy="2489873"/>
          </a:xfrm>
          <a:prstGeom prst="rect">
            <a:avLst/>
          </a:prstGeom>
        </p:spPr>
      </p:pic>
      <p:sp>
        <p:nvSpPr>
          <p:cNvPr id="13" name="Content Placeholder 2">
            <a:extLst>
              <a:ext uri="{FF2B5EF4-FFF2-40B4-BE49-F238E27FC236}">
                <a16:creationId xmlns:a16="http://schemas.microsoft.com/office/drawing/2014/main" id="{987F43F8-0599-154F-BC0E-48AF6022A5AD}"/>
              </a:ext>
            </a:extLst>
          </p:cNvPr>
          <p:cNvSpPr txBox="1">
            <a:spLocks/>
          </p:cNvSpPr>
          <p:nvPr/>
        </p:nvSpPr>
        <p:spPr bwMode="auto">
          <a:xfrm>
            <a:off x="1143000" y="3733800"/>
            <a:ext cx="4419600" cy="2667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defTabSz="914400">
              <a:buFontTx/>
              <a:buNone/>
            </a:pPr>
            <a:r>
              <a:rPr lang="en-US" sz="2000" kern="0" dirty="0"/>
              <a:t>Subsequently, with 3DXP </a:t>
            </a:r>
            <a:br>
              <a:rPr lang="en-US" sz="2000" kern="0" dirty="0"/>
            </a:br>
            <a:r>
              <a:rPr lang="en-US" sz="2000" kern="0" dirty="0"/>
              <a:t>process improved,  </a:t>
            </a:r>
            <a:r>
              <a:rPr lang="en-US" sz="2000" kern="0" dirty="0" err="1"/>
              <a:t>BiSM</a:t>
            </a:r>
            <a:r>
              <a:rPr lang="en-US" sz="2000" kern="0" dirty="0"/>
              <a:t> V</a:t>
            </a:r>
            <a:r>
              <a:rPr lang="en-US" sz="2000" kern="0" baseline="-25000" dirty="0"/>
              <a:t>T</a:t>
            </a:r>
            <a:r>
              <a:rPr lang="en-US" sz="2000" kern="0" dirty="0"/>
              <a:t> </a:t>
            </a:r>
            <a:br>
              <a:rPr lang="en-US" sz="2000" kern="0" dirty="0"/>
            </a:br>
            <a:r>
              <a:rPr lang="en-US" sz="2000" kern="0" dirty="0"/>
              <a:t>window became more evident.  </a:t>
            </a:r>
            <a:br>
              <a:rPr lang="en-US" sz="2000" kern="0" dirty="0"/>
            </a:br>
            <a:r>
              <a:rPr lang="en-US" sz="2000" kern="0" dirty="0"/>
              <a:t>The concept of </a:t>
            </a:r>
            <a:r>
              <a:rPr lang="en-US" sz="2000" kern="0" dirty="0" err="1"/>
              <a:t>BiSM</a:t>
            </a:r>
            <a:r>
              <a:rPr lang="en-US" sz="2000" kern="0" dirty="0"/>
              <a:t> was </a:t>
            </a:r>
            <a:br>
              <a:rPr lang="en-US" sz="2000" kern="0" dirty="0"/>
            </a:br>
            <a:r>
              <a:rPr lang="en-US" sz="2000" kern="0" dirty="0"/>
              <a:t>conceived in the JDP with </a:t>
            </a:r>
            <a:br>
              <a:rPr lang="en-US" sz="2000" kern="0" dirty="0"/>
            </a:br>
            <a:r>
              <a:rPr lang="en-US" sz="2000" kern="0" dirty="0"/>
              <a:t>Micron and worked on jointly by both companies under the research initiative called Self-Select Memory, a.k.a. SSM.</a:t>
            </a:r>
          </a:p>
        </p:txBody>
      </p:sp>
      <p:sp>
        <p:nvSpPr>
          <p:cNvPr id="3" name="Content Placeholder 2">
            <a:extLst>
              <a:ext uri="{FF2B5EF4-FFF2-40B4-BE49-F238E27FC236}">
                <a16:creationId xmlns:a16="http://schemas.microsoft.com/office/drawing/2014/main" id="{ACCCF20E-004D-D845-877B-082F04C83AE0}"/>
              </a:ext>
            </a:extLst>
          </p:cNvPr>
          <p:cNvSpPr>
            <a:spLocks noGrp="1"/>
          </p:cNvSpPr>
          <p:nvPr>
            <p:ph idx="4294967295"/>
          </p:nvPr>
        </p:nvSpPr>
        <p:spPr>
          <a:xfrm>
            <a:off x="1143000" y="823475"/>
            <a:ext cx="5732325" cy="1008232"/>
          </a:xfrm>
        </p:spPr>
        <p:txBody>
          <a:bodyPr/>
          <a:lstStyle/>
          <a:p>
            <a:pPr marL="0" indent="0">
              <a:buNone/>
            </a:pPr>
            <a:r>
              <a:rPr lang="en-US" sz="2000" dirty="0"/>
              <a:t>In June, 2013,  as 3DXP dual-deck development shifted to high gear, a subtle </a:t>
            </a:r>
            <a:r>
              <a:rPr lang="en-US" sz="2000" dirty="0" err="1"/>
              <a:t>BiSM</a:t>
            </a:r>
            <a:r>
              <a:rPr lang="en-US" sz="2000" dirty="0"/>
              <a:t> “window” was sighted by Arjun </a:t>
            </a:r>
            <a:r>
              <a:rPr lang="en-US" sz="2000" dirty="0" err="1"/>
              <a:t>Kripanidhi</a:t>
            </a:r>
            <a:r>
              <a:rPr lang="en-US" sz="2000" dirty="0"/>
              <a:t> at SC9 Device Lab.</a:t>
            </a:r>
          </a:p>
        </p:txBody>
      </p:sp>
    </p:spTree>
    <p:extLst>
      <p:ext uri="{BB962C8B-B14F-4D97-AF65-F5344CB8AC3E}">
        <p14:creationId xmlns:p14="http://schemas.microsoft.com/office/powerpoint/2010/main" val="414596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2FA18D-42DD-8945-B4A6-0E290E5584A4}"/>
              </a:ext>
            </a:extLst>
          </p:cNvPr>
          <p:cNvPicPr>
            <a:picLocks noChangeAspect="1"/>
          </p:cNvPicPr>
          <p:nvPr/>
        </p:nvPicPr>
        <p:blipFill>
          <a:blip r:embed="rId3"/>
          <a:stretch>
            <a:fillRect/>
          </a:stretch>
        </p:blipFill>
        <p:spPr>
          <a:xfrm>
            <a:off x="2743200" y="3141274"/>
            <a:ext cx="4172746" cy="3436927"/>
          </a:xfrm>
          <a:prstGeom prst="rect">
            <a:avLst/>
          </a:prstGeom>
        </p:spPr>
      </p:pic>
      <p:sp>
        <p:nvSpPr>
          <p:cNvPr id="2" name="Rectangle 1"/>
          <p:cNvSpPr/>
          <p:nvPr/>
        </p:nvSpPr>
        <p:spPr>
          <a:xfrm>
            <a:off x="899967" y="914400"/>
            <a:ext cx="7831818" cy="2308324"/>
          </a:xfrm>
          <a:prstGeom prst="rect">
            <a:avLst/>
          </a:prstGeom>
        </p:spPr>
        <p:txBody>
          <a:bodyPr wrap="square">
            <a:spAutoFit/>
          </a:bodyPr>
          <a:lstStyle/>
          <a:p>
            <a:pPr marL="690563" lvl="1" indent="-341313"/>
            <a:r>
              <a:rPr lang="en-US" sz="1800" dirty="0">
                <a:latin typeface="Calibri" panose="020F0502020204030204" pitchFamily="34" charset="0"/>
              </a:rPr>
              <a:t>Simplified manufacturing with PM removed</a:t>
            </a:r>
            <a:r>
              <a:rPr lang="en-US" sz="1800" dirty="0">
                <a:latin typeface="Calibri" panose="020F0502020204030204" pitchFamily="34" charset="0"/>
                <a:sym typeface="Wingdings" pitchFamily="2" charset="2"/>
              </a:rPr>
              <a:t> </a:t>
            </a:r>
            <a:br>
              <a:rPr lang="en-US" sz="1800" dirty="0">
                <a:latin typeface="Calibri" panose="020F0502020204030204" pitchFamily="34" charset="0"/>
                <a:sym typeface="Wingdings" pitchFamily="2" charset="2"/>
              </a:rPr>
            </a:br>
            <a:r>
              <a:rPr lang="en-US" sz="1800" dirty="0">
                <a:latin typeface="Calibri" panose="020F0502020204030204" pitchFamily="34" charset="0"/>
                <a:sym typeface="Wingdings" pitchFamily="2" charset="2"/>
              </a:rPr>
              <a:t>l</a:t>
            </a:r>
            <a:r>
              <a:rPr lang="en-US" sz="1800" dirty="0">
                <a:latin typeface="Calibri" panose="020F0502020204030204" pitchFamily="34" charset="0"/>
              </a:rPr>
              <a:t>ower cell aspect-ratio</a:t>
            </a:r>
            <a:br>
              <a:rPr lang="en-US" sz="1800" dirty="0">
                <a:latin typeface="Calibri" panose="020F0502020204030204" pitchFamily="34" charset="0"/>
                <a:sym typeface="Wingdings" panose="05000000000000000000" pitchFamily="2" charset="2"/>
              </a:rPr>
            </a:br>
            <a:r>
              <a:rPr lang="en-US" sz="1800" dirty="0">
                <a:latin typeface="Calibri" panose="020F0502020204030204" pitchFamily="34" charset="0"/>
              </a:rPr>
              <a:t>No cross-contamination between Memory and Selector materials</a:t>
            </a:r>
          </a:p>
          <a:p>
            <a:pPr marL="690563" lvl="1" indent="-341313"/>
            <a:r>
              <a:rPr lang="en-US" sz="1800" dirty="0">
                <a:latin typeface="Calibri" panose="020F0502020204030204" pitchFamily="34" charset="0"/>
              </a:rPr>
              <a:t>Improved performance and reliability</a:t>
            </a:r>
          </a:p>
          <a:p>
            <a:pPr marL="690563" lvl="1" indent="-341313"/>
            <a:r>
              <a:rPr lang="en-US" sz="1800" dirty="0">
                <a:latin typeface="Calibri" panose="020F0502020204030204" pitchFamily="34" charset="0"/>
              </a:rPr>
              <a:t>	Elimination of PM reliability constraint</a:t>
            </a:r>
          </a:p>
          <a:p>
            <a:pPr marL="690563" lvl="1" indent="-341313"/>
            <a:r>
              <a:rPr lang="en-US" sz="1800" dirty="0">
                <a:latin typeface="Calibri" panose="020F0502020204030204" pitchFamily="34" charset="0"/>
              </a:rPr>
              <a:t>	Lower write current to</a:t>
            </a:r>
            <a:r>
              <a:rPr lang="en-US" sz="1800" dirty="0">
                <a:latin typeface="Calibri" panose="020F0502020204030204" pitchFamily="34" charset="0"/>
                <a:sym typeface="Wingdings" panose="05000000000000000000" pitchFamily="2" charset="2"/>
              </a:rPr>
              <a:t> </a:t>
            </a:r>
            <a:r>
              <a:rPr lang="en-US" sz="1800" dirty="0">
                <a:latin typeface="Calibri" panose="020F0502020204030204" pitchFamily="34" charset="0"/>
              </a:rPr>
              <a:t>relaxes WL/BL requirements and array capacitance</a:t>
            </a:r>
          </a:p>
          <a:p>
            <a:pPr marL="690563" lvl="1" indent="-341313"/>
            <a:r>
              <a:rPr lang="en-US" sz="1800" dirty="0">
                <a:latin typeface="Calibri" panose="020F0502020204030204" pitchFamily="34" charset="0"/>
              </a:rPr>
              <a:t>	Fast write; no crystallization required</a:t>
            </a:r>
            <a:br>
              <a:rPr lang="en-US" sz="1800" dirty="0">
                <a:latin typeface="Calibri" panose="020F0502020204030204" pitchFamily="34" charset="0"/>
              </a:rPr>
            </a:br>
            <a:r>
              <a:rPr lang="en-US" sz="1800" dirty="0">
                <a:latin typeface="Calibri" panose="020F0502020204030204" pitchFamily="34" charset="0"/>
                <a:sym typeface="Wingdings" panose="05000000000000000000" pitchFamily="2" charset="2"/>
              </a:rPr>
              <a:t>An opportunity</a:t>
            </a:r>
            <a:r>
              <a:rPr lang="en-US" sz="1800" dirty="0">
                <a:latin typeface="Calibri" panose="020F0502020204030204" pitchFamily="34" charset="0"/>
              </a:rPr>
              <a:t> for symmetric memory access (read/set/reset)</a:t>
            </a:r>
          </a:p>
        </p:txBody>
      </p:sp>
      <p:sp>
        <p:nvSpPr>
          <p:cNvPr id="4" name="Title 3"/>
          <p:cNvSpPr>
            <a:spLocks noGrp="1"/>
          </p:cNvSpPr>
          <p:nvPr>
            <p:ph type="title"/>
          </p:nvPr>
        </p:nvSpPr>
        <p:spPr>
          <a:xfrm>
            <a:off x="533400" y="214024"/>
            <a:ext cx="11125200" cy="456259"/>
          </a:xfrm>
        </p:spPr>
        <p:txBody>
          <a:bodyPr/>
          <a:lstStyle/>
          <a:p>
            <a:r>
              <a:rPr lang="en-US" sz="3200" dirty="0"/>
              <a:t>Value Proposition</a:t>
            </a:r>
          </a:p>
        </p:txBody>
      </p:sp>
      <p:sp>
        <p:nvSpPr>
          <p:cNvPr id="16" name="Rectangle 15">
            <a:extLst>
              <a:ext uri="{FF2B5EF4-FFF2-40B4-BE49-F238E27FC236}">
                <a16:creationId xmlns:a16="http://schemas.microsoft.com/office/drawing/2014/main" id="{6462851C-F269-7842-BCD3-AC50A32ACFF4}"/>
              </a:ext>
            </a:extLst>
          </p:cNvPr>
          <p:cNvSpPr/>
          <p:nvPr/>
        </p:nvSpPr>
        <p:spPr>
          <a:xfrm>
            <a:off x="6172200" y="4398072"/>
            <a:ext cx="4037651" cy="923330"/>
          </a:xfrm>
          <a:prstGeom prst="rect">
            <a:avLst/>
          </a:prstGeom>
        </p:spPr>
        <p:txBody>
          <a:bodyPr wrap="square">
            <a:spAutoFit/>
          </a:bodyPr>
          <a:lstStyle/>
          <a:p>
            <a:pPr marL="0" lvl="1" algn="r"/>
            <a:r>
              <a:rPr lang="en-US" sz="1800" b="1" dirty="0">
                <a:solidFill>
                  <a:schemeClr val="accent6"/>
                </a:solidFill>
                <a:latin typeface="Calibri" panose="020F0502020204030204" pitchFamily="34" charset="0"/>
              </a:rPr>
              <a:t>Theoretically simplified cell enables </a:t>
            </a:r>
          </a:p>
          <a:p>
            <a:pPr marL="0" lvl="1" algn="r"/>
            <a:r>
              <a:rPr lang="en-US" sz="1800" b="1" dirty="0">
                <a:solidFill>
                  <a:schemeClr val="accent6"/>
                </a:solidFill>
                <a:latin typeface="Calibri" panose="020F0502020204030204" pitchFamily="34" charset="0"/>
              </a:rPr>
              <a:t>Tier Architecture (3D NAND like) </a:t>
            </a:r>
          </a:p>
          <a:p>
            <a:pPr marL="0" lvl="1" algn="r"/>
            <a:r>
              <a:rPr lang="en-US" sz="1800" b="1" dirty="0">
                <a:solidFill>
                  <a:schemeClr val="accent6"/>
                </a:solidFill>
                <a:latin typeface="Calibri" panose="020F0502020204030204" pitchFamily="34" charset="0"/>
              </a:rPr>
              <a:t>to lower manufacturing cost </a:t>
            </a:r>
          </a:p>
        </p:txBody>
      </p:sp>
      <p:grpSp>
        <p:nvGrpSpPr>
          <p:cNvPr id="13" name="Group 12">
            <a:extLst>
              <a:ext uri="{FF2B5EF4-FFF2-40B4-BE49-F238E27FC236}">
                <a16:creationId xmlns:a16="http://schemas.microsoft.com/office/drawing/2014/main" id="{9903F3B7-9450-9645-9E12-5C92AD003640}"/>
              </a:ext>
            </a:extLst>
          </p:cNvPr>
          <p:cNvGrpSpPr/>
          <p:nvPr/>
        </p:nvGrpSpPr>
        <p:grpSpPr>
          <a:xfrm>
            <a:off x="4942034" y="1931943"/>
            <a:ext cx="2307931" cy="2994114"/>
            <a:chOff x="8733632" y="914400"/>
            <a:chExt cx="2307931" cy="2994114"/>
          </a:xfrm>
        </p:grpSpPr>
        <p:grpSp>
          <p:nvGrpSpPr>
            <p:cNvPr id="15" name="Group 14">
              <a:extLst>
                <a:ext uri="{FF2B5EF4-FFF2-40B4-BE49-F238E27FC236}">
                  <a16:creationId xmlns:a16="http://schemas.microsoft.com/office/drawing/2014/main" id="{C5CED3DF-15DE-8F4E-B688-3C132EE2CF4B}"/>
                </a:ext>
              </a:extLst>
            </p:cNvPr>
            <p:cNvGrpSpPr/>
            <p:nvPr/>
          </p:nvGrpSpPr>
          <p:grpSpPr>
            <a:xfrm>
              <a:off x="8733632" y="1219199"/>
              <a:ext cx="1172368" cy="2064169"/>
              <a:chOff x="10029032" y="1219199"/>
              <a:chExt cx="1172368" cy="2064169"/>
            </a:xfrm>
          </p:grpSpPr>
          <p:pic>
            <p:nvPicPr>
              <p:cNvPr id="20" name="Picture 19">
                <a:extLst>
                  <a:ext uri="{FF2B5EF4-FFF2-40B4-BE49-F238E27FC236}">
                    <a16:creationId xmlns:a16="http://schemas.microsoft.com/office/drawing/2014/main" id="{94730CFF-9318-F04B-8BBF-61FABBC99A2C}"/>
                  </a:ext>
                </a:extLst>
              </p:cNvPr>
              <p:cNvPicPr>
                <a:picLocks noChangeAspect="1"/>
              </p:cNvPicPr>
              <p:nvPr/>
            </p:nvPicPr>
            <p:blipFill rotWithShape="1">
              <a:blip r:embed="rId4"/>
              <a:srcRect l="7520"/>
              <a:stretch/>
            </p:blipFill>
            <p:spPr>
              <a:xfrm>
                <a:off x="10029032" y="1219199"/>
                <a:ext cx="1172368" cy="2064169"/>
              </a:xfrm>
              <a:prstGeom prst="rect">
                <a:avLst/>
              </a:prstGeom>
            </p:spPr>
          </p:pic>
          <p:sp>
            <p:nvSpPr>
              <p:cNvPr id="21" name="TextBox 20">
                <a:extLst>
                  <a:ext uri="{FF2B5EF4-FFF2-40B4-BE49-F238E27FC236}">
                    <a16:creationId xmlns:a16="http://schemas.microsoft.com/office/drawing/2014/main" id="{09ECA542-87FE-F941-B9EA-10691EE22F79}"/>
                  </a:ext>
                </a:extLst>
              </p:cNvPr>
              <p:cNvSpPr txBox="1"/>
              <p:nvPr/>
            </p:nvSpPr>
            <p:spPr>
              <a:xfrm>
                <a:off x="10467123" y="2242710"/>
                <a:ext cx="572593" cy="307777"/>
              </a:xfrm>
              <a:prstGeom prst="rect">
                <a:avLst/>
              </a:prstGeom>
              <a:noFill/>
            </p:spPr>
            <p:txBody>
              <a:bodyPr wrap="none" rtlCol="0">
                <a:spAutoFit/>
              </a:bodyPr>
              <a:lstStyle/>
              <a:p>
                <a:r>
                  <a:rPr lang="en-US" sz="1400" b="1" dirty="0" err="1">
                    <a:solidFill>
                      <a:schemeClr val="accent2"/>
                    </a:solidFill>
                    <a:latin typeface="Calibri" panose="020F0502020204030204" pitchFamily="34" charset="0"/>
                  </a:rPr>
                  <a:t>BiSM</a:t>
                </a:r>
                <a:endParaRPr lang="en-US" sz="1400" b="1" dirty="0">
                  <a:solidFill>
                    <a:schemeClr val="accent2"/>
                  </a:solidFill>
                  <a:latin typeface="Calibri" panose="020F0502020204030204" pitchFamily="34" charset="0"/>
                </a:endParaRPr>
              </a:p>
            </p:txBody>
          </p:sp>
        </p:grpSp>
        <p:grpSp>
          <p:nvGrpSpPr>
            <p:cNvPr id="17" name="Group 16">
              <a:extLst>
                <a:ext uri="{FF2B5EF4-FFF2-40B4-BE49-F238E27FC236}">
                  <a16:creationId xmlns:a16="http://schemas.microsoft.com/office/drawing/2014/main" id="{E6CA807B-BE66-614C-9948-8D6F35DFDA60}"/>
                </a:ext>
              </a:extLst>
            </p:cNvPr>
            <p:cNvGrpSpPr/>
            <p:nvPr/>
          </p:nvGrpSpPr>
          <p:grpSpPr>
            <a:xfrm>
              <a:off x="9906000" y="914400"/>
              <a:ext cx="1135563" cy="2994114"/>
              <a:chOff x="8731785" y="914400"/>
              <a:chExt cx="1135563" cy="2994114"/>
            </a:xfrm>
          </p:grpSpPr>
          <p:pic>
            <p:nvPicPr>
              <p:cNvPr id="18" name="Picture 17">
                <a:extLst>
                  <a:ext uri="{FF2B5EF4-FFF2-40B4-BE49-F238E27FC236}">
                    <a16:creationId xmlns:a16="http://schemas.microsoft.com/office/drawing/2014/main" id="{839564F8-57B4-EB44-B4C0-EAB94F5A39C3}"/>
                  </a:ext>
                </a:extLst>
              </p:cNvPr>
              <p:cNvPicPr>
                <a:picLocks noChangeAspect="1"/>
              </p:cNvPicPr>
              <p:nvPr/>
            </p:nvPicPr>
            <p:blipFill rotWithShape="1">
              <a:blip r:embed="rId5"/>
              <a:srcRect r="10175" b="-4004"/>
              <a:stretch/>
            </p:blipFill>
            <p:spPr>
              <a:xfrm>
                <a:off x="8731785" y="914400"/>
                <a:ext cx="1135563" cy="2994114"/>
              </a:xfrm>
              <a:prstGeom prst="rect">
                <a:avLst/>
              </a:prstGeom>
            </p:spPr>
          </p:pic>
          <p:sp>
            <p:nvSpPr>
              <p:cNvPr id="19" name="TextBox 18">
                <a:extLst>
                  <a:ext uri="{FF2B5EF4-FFF2-40B4-BE49-F238E27FC236}">
                    <a16:creationId xmlns:a16="http://schemas.microsoft.com/office/drawing/2014/main" id="{E69F86C9-5E70-064B-B793-97231AD03306}"/>
                  </a:ext>
                </a:extLst>
              </p:cNvPr>
              <p:cNvSpPr txBox="1"/>
              <p:nvPr/>
            </p:nvSpPr>
            <p:spPr>
              <a:xfrm>
                <a:off x="9171723" y="2378626"/>
                <a:ext cx="580928" cy="307777"/>
              </a:xfrm>
              <a:prstGeom prst="rect">
                <a:avLst/>
              </a:prstGeom>
              <a:noFill/>
            </p:spPr>
            <p:txBody>
              <a:bodyPr wrap="none" rtlCol="0">
                <a:spAutoFit/>
              </a:bodyPr>
              <a:lstStyle/>
              <a:p>
                <a:r>
                  <a:rPr lang="en-US" sz="1400" b="1" dirty="0">
                    <a:solidFill>
                      <a:schemeClr val="accent2"/>
                    </a:solidFill>
                    <a:latin typeface="Calibri" panose="020F0502020204030204" pitchFamily="34" charset="0"/>
                  </a:rPr>
                  <a:t>3DXP</a:t>
                </a:r>
              </a:p>
            </p:txBody>
          </p:sp>
        </p:grpSp>
      </p:grpSp>
    </p:spTree>
    <p:extLst>
      <p:ext uri="{BB962C8B-B14F-4D97-AF65-F5344CB8AC3E}">
        <p14:creationId xmlns:p14="http://schemas.microsoft.com/office/powerpoint/2010/main" val="19358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31237 -0.15324 " pathEditMode="relative" ptsTypes="AA">
                                      <p:cBhvr>
                                        <p:cTn id="6" dur="2000" fill="hold"/>
                                        <p:tgtEl>
                                          <p:spTgt spid="13"/>
                                        </p:tgtEl>
                                        <p:attrNameLst>
                                          <p:attrName>ppt_x</p:attrName>
                                          <p:attrName>ppt_y</p:attrName>
                                        </p:attrNameLst>
                                      </p:cBhvr>
                                    </p:animMotion>
                                  </p:childTnLst>
                                </p:cTn>
                              </p:par>
                              <p:par>
                                <p:cTn id="7" presetID="10" presetClass="entr" presetSubtype="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05DF29-3AB8-E447-A4D8-AAE26D8CB75B}"/>
              </a:ext>
            </a:extLst>
          </p:cNvPr>
          <p:cNvSpPr>
            <a:spLocks noGrp="1"/>
          </p:cNvSpPr>
          <p:nvPr>
            <p:ph idx="1"/>
          </p:nvPr>
        </p:nvSpPr>
        <p:spPr/>
        <p:txBody>
          <a:bodyPr/>
          <a:lstStyle/>
          <a:p>
            <a:pPr marL="0" indent="0" algn="ctr">
              <a:buNone/>
            </a:pPr>
            <a:r>
              <a:rPr lang="en-US" sz="2800" dirty="0">
                <a:solidFill>
                  <a:schemeClr val="accent5"/>
                </a:solidFill>
              </a:rPr>
              <a:t>Incumbent Technology </a:t>
            </a:r>
          </a:p>
          <a:p>
            <a:pPr marL="0" indent="0" algn="ctr">
              <a:buNone/>
            </a:pPr>
            <a:r>
              <a:rPr lang="en-US" sz="2800" dirty="0">
                <a:solidFill>
                  <a:schemeClr val="accent5"/>
                </a:solidFill>
              </a:rPr>
              <a:t>Introduction to </a:t>
            </a:r>
            <a:r>
              <a:rPr lang="en-US" sz="2800" dirty="0" err="1">
                <a:solidFill>
                  <a:schemeClr val="accent5"/>
                </a:solidFill>
              </a:rPr>
              <a:t>BiSM</a:t>
            </a:r>
            <a:endParaRPr lang="en-US" sz="2800" dirty="0">
              <a:solidFill>
                <a:schemeClr val="accent5"/>
              </a:solidFill>
            </a:endParaRPr>
          </a:p>
          <a:p>
            <a:pPr marL="0" indent="0" algn="ctr">
              <a:buNone/>
            </a:pPr>
            <a:r>
              <a:rPr lang="en-US" sz="2800" dirty="0"/>
              <a:t>Cell Technology</a:t>
            </a:r>
          </a:p>
          <a:p>
            <a:pPr marL="0" indent="0" algn="ctr">
              <a:buNone/>
            </a:pPr>
            <a:r>
              <a:rPr lang="en-US" sz="2800" dirty="0">
                <a:solidFill>
                  <a:schemeClr val="accent5"/>
                </a:solidFill>
              </a:rPr>
              <a:t>Memory Switching Physics</a:t>
            </a:r>
          </a:p>
          <a:p>
            <a:pPr marL="0" indent="0" algn="ctr">
              <a:buNone/>
            </a:pPr>
            <a:r>
              <a:rPr lang="en-US" sz="2800" dirty="0">
                <a:solidFill>
                  <a:schemeClr val="accent5"/>
                </a:solidFill>
              </a:rPr>
              <a:t>Array Architecture</a:t>
            </a:r>
          </a:p>
          <a:p>
            <a:pPr marL="0" indent="0" algn="ctr">
              <a:buNone/>
            </a:pPr>
            <a:r>
              <a:rPr lang="en-US" sz="2800" dirty="0">
                <a:solidFill>
                  <a:schemeClr val="accent5"/>
                </a:solidFill>
              </a:rPr>
              <a:t>Critical Path to </a:t>
            </a:r>
            <a:r>
              <a:rPr lang="en-US" sz="2800" dirty="0">
                <a:solidFill>
                  <a:schemeClr val="accent5"/>
                </a:solidFill>
                <a:latin typeface="Symbol" pitchFamily="2" charset="2"/>
              </a:rPr>
              <a:t>a</a:t>
            </a:r>
            <a:r>
              <a:rPr lang="en-US" sz="2800" dirty="0">
                <a:solidFill>
                  <a:schemeClr val="accent5"/>
                </a:solidFill>
              </a:rPr>
              <a:t>-Product Definition</a:t>
            </a:r>
          </a:p>
        </p:txBody>
      </p:sp>
    </p:spTree>
    <p:extLst>
      <p:ext uri="{BB962C8B-B14F-4D97-AF65-F5344CB8AC3E}">
        <p14:creationId xmlns:p14="http://schemas.microsoft.com/office/powerpoint/2010/main" val="1401182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FC57DF93-38A5-459B-B11D-4A22CB248BB9}"/>
              </a:ext>
            </a:extLst>
          </p:cNvPr>
          <p:cNvGraphicFramePr>
            <a:graphicFrameLocks noGrp="1"/>
          </p:cNvGraphicFramePr>
          <p:nvPr/>
        </p:nvGraphicFramePr>
        <p:xfrm>
          <a:off x="7162800" y="2942799"/>
          <a:ext cx="2727071" cy="1767840"/>
        </p:xfrm>
        <a:graphic>
          <a:graphicData uri="http://schemas.openxmlformats.org/drawingml/2006/table">
            <a:tbl>
              <a:tblPr/>
              <a:tblGrid>
                <a:gridCol w="1294257">
                  <a:extLst>
                    <a:ext uri="{9D8B030D-6E8A-4147-A177-3AD203B41FA5}">
                      <a16:colId xmlns:a16="http://schemas.microsoft.com/office/drawing/2014/main" val="3475728348"/>
                    </a:ext>
                  </a:extLst>
                </a:gridCol>
                <a:gridCol w="452374">
                  <a:extLst>
                    <a:ext uri="{9D8B030D-6E8A-4147-A177-3AD203B41FA5}">
                      <a16:colId xmlns:a16="http://schemas.microsoft.com/office/drawing/2014/main" val="1216839840"/>
                    </a:ext>
                  </a:extLst>
                </a:gridCol>
                <a:gridCol w="370840">
                  <a:extLst>
                    <a:ext uri="{9D8B030D-6E8A-4147-A177-3AD203B41FA5}">
                      <a16:colId xmlns:a16="http://schemas.microsoft.com/office/drawing/2014/main" val="2353675352"/>
                    </a:ext>
                  </a:extLst>
                </a:gridCol>
                <a:gridCol w="609600">
                  <a:extLst>
                    <a:ext uri="{9D8B030D-6E8A-4147-A177-3AD203B41FA5}">
                      <a16:colId xmlns:a16="http://schemas.microsoft.com/office/drawing/2014/main" val="3425442637"/>
                    </a:ext>
                  </a:extLst>
                </a:gridCol>
              </a:tblGrid>
              <a:tr h="220980">
                <a:tc>
                  <a:txBody>
                    <a:bodyPr/>
                    <a:lstStyle/>
                    <a:p>
                      <a:pPr algn="ctr" rtl="0" fontAlgn="ctr"/>
                      <a:r>
                        <a:rPr lang="en-US" sz="1400" b="1" i="0" u="none" strike="noStrike" dirty="0">
                          <a:solidFill>
                            <a:srgbClr val="000000"/>
                          </a:solidFill>
                          <a:effectLst/>
                          <a:latin typeface="Calibri" panose="020F0502020204030204" pitchFamily="34" charset="0"/>
                        </a:rPr>
                        <a:t>MTS Metric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sz="1400" b="1" i="0" u="none" strike="noStrike">
                          <a:solidFill>
                            <a:srgbClr val="000000"/>
                          </a:solidFill>
                          <a:effectLst/>
                          <a:latin typeface="Calibri" panose="020F0502020204030204" pitchFamily="34" charset="0"/>
                        </a:rPr>
                        <a:t>SPEC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sz="1400" b="1" i="0" u="none" strike="noStrike">
                          <a:solidFill>
                            <a:srgbClr val="000000"/>
                          </a:solidFill>
                          <a:effectLst/>
                          <a:latin typeface="Calibri" panose="020F0502020204030204" pitchFamily="34" charset="0"/>
                        </a:rPr>
                        <a:t>POR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sz="1400" b="1" i="0" u="none" strike="noStrike">
                          <a:solidFill>
                            <a:srgbClr val="000000"/>
                          </a:solidFill>
                          <a:effectLst/>
                          <a:latin typeface="Calibri" panose="020F0502020204030204" pitchFamily="34" charset="0"/>
                        </a:rPr>
                        <a:t>FWD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86056039"/>
                  </a:ext>
                </a:extLst>
              </a:tr>
              <a:tr h="220980">
                <a:tc>
                  <a:txBody>
                    <a:bodyPr/>
                    <a:lstStyle/>
                    <a:p>
                      <a:pPr algn="l" rtl="0" fontAlgn="ctr"/>
                      <a:r>
                        <a:rPr lang="en-US" sz="1400" b="1" i="0" u="none" strike="noStrike" dirty="0">
                          <a:solidFill>
                            <a:srgbClr val="000000"/>
                          </a:solidFill>
                          <a:effectLst/>
                          <a:latin typeface="Calibri" panose="020F0502020204030204" pitchFamily="34" charset="0"/>
                        </a:rPr>
                        <a:t>HM </a:t>
                      </a:r>
                      <a:r>
                        <a:rPr lang="en-US" sz="1400" b="1" i="0" u="none" strike="noStrike" dirty="0" err="1">
                          <a:solidFill>
                            <a:srgbClr val="000000"/>
                          </a:solidFill>
                          <a:effectLst/>
                          <a:latin typeface="Calibri" panose="020F0502020204030204" pitchFamily="34" charset="0"/>
                        </a:rPr>
                        <a:t>thk</a:t>
                      </a:r>
                      <a:r>
                        <a:rPr lang="en-US" sz="1400" b="1" i="0" u="none" strike="noStrike" dirty="0">
                          <a:solidFill>
                            <a:srgbClr val="000000"/>
                          </a:solidFill>
                          <a:effectLst/>
                          <a:latin typeface="Calibri" panose="020F0502020204030204" pitchFamily="34" charset="0"/>
                        </a:rPr>
                        <a:t>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Calibri" panose="020F050202020403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533435"/>
                  </a:ext>
                </a:extLst>
              </a:tr>
              <a:tr h="220980">
                <a:tc>
                  <a:txBody>
                    <a:bodyPr/>
                    <a:lstStyle/>
                    <a:p>
                      <a:pPr algn="l" rtl="0" fontAlgn="ctr"/>
                      <a:r>
                        <a:rPr lang="en-US" sz="1400" b="1" i="0" u="none" strike="noStrike">
                          <a:solidFill>
                            <a:srgbClr val="000000"/>
                          </a:solidFill>
                          <a:effectLst/>
                          <a:latin typeface="Calibri" panose="020F0502020204030204" pitchFamily="34" charset="0"/>
                        </a:rPr>
                        <a:t>W top CD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Calibri" panose="020F050202020403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effectLst/>
                          <a:latin typeface="Calibri" panose="020F050202020403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effectLst/>
                          <a:latin typeface="Calibri" panose="020F0502020204030204" pitchFamily="34" charset="0"/>
                        </a:rPr>
                        <a:t>22.5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3865366"/>
                  </a:ext>
                </a:extLst>
              </a:tr>
              <a:tr h="220980">
                <a:tc>
                  <a:txBody>
                    <a:bodyPr/>
                    <a:lstStyle/>
                    <a:p>
                      <a:pPr algn="l" rtl="0" fontAlgn="ctr"/>
                      <a:r>
                        <a:rPr lang="en-US" sz="1400" b="1" i="0" u="none" strike="noStrike">
                          <a:solidFill>
                            <a:srgbClr val="000000"/>
                          </a:solidFill>
                          <a:effectLst/>
                          <a:latin typeface="Calibri" panose="020F0502020204030204" pitchFamily="34" charset="0"/>
                        </a:rPr>
                        <a:t>W bot CD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17.2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Calibri" panose="020F0502020204030204" pitchFamily="34" charset="0"/>
                        </a:rPr>
                        <a:t>18.5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758994"/>
                  </a:ext>
                </a:extLst>
              </a:tr>
              <a:tr h="220980">
                <a:tc>
                  <a:txBody>
                    <a:bodyPr/>
                    <a:lstStyle/>
                    <a:p>
                      <a:pPr algn="l" rtl="0" fontAlgn="ctr"/>
                      <a:r>
                        <a:rPr lang="en-US" sz="1400" b="1" i="0" u="none" strike="noStrike">
                          <a:solidFill>
                            <a:srgbClr val="000000"/>
                          </a:solidFill>
                          <a:effectLst/>
                          <a:latin typeface="Calibri" panose="020F0502020204030204" pitchFamily="34" charset="0"/>
                        </a:rPr>
                        <a:t>TEC CD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21.3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effectLst/>
                          <a:latin typeface="Calibri" panose="020F050202020403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262626"/>
                          </a:solidFill>
                          <a:effectLst/>
                          <a:latin typeface="Calibri" panose="020F0502020204030204" pitchFamily="34" charset="0"/>
                        </a:rPr>
                        <a:t>19.2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816556"/>
                  </a:ext>
                </a:extLst>
              </a:tr>
              <a:tr h="220980">
                <a:tc>
                  <a:txBody>
                    <a:bodyPr/>
                    <a:lstStyle/>
                    <a:p>
                      <a:pPr algn="l" rtl="0" fontAlgn="ctr"/>
                      <a:r>
                        <a:rPr lang="en-US" sz="1400" b="1" i="0" u="none" strike="noStrike">
                          <a:solidFill>
                            <a:srgbClr val="000000"/>
                          </a:solidFill>
                          <a:effectLst/>
                          <a:latin typeface="Calibri" panose="020F0502020204030204" pitchFamily="34" charset="0"/>
                        </a:rPr>
                        <a:t>SD top CD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21.5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D0D0D"/>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Calibri" panose="020F0502020204030204" pitchFamily="34" charset="0"/>
                        </a:rPr>
                        <a:t>16.5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164268"/>
                  </a:ext>
                </a:extLst>
              </a:tr>
              <a:tr h="220980">
                <a:tc>
                  <a:txBody>
                    <a:bodyPr/>
                    <a:lstStyle/>
                    <a:p>
                      <a:pPr algn="l" rtl="0" fontAlgn="ctr"/>
                      <a:r>
                        <a:rPr lang="en-US" sz="1400" b="1" i="0" u="none" strike="noStrike">
                          <a:solidFill>
                            <a:srgbClr val="000000"/>
                          </a:solidFill>
                          <a:effectLst/>
                          <a:latin typeface="Calibri" panose="020F0502020204030204" pitchFamily="34" charset="0"/>
                        </a:rPr>
                        <a:t>SD bot CD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effectLst/>
                          <a:latin typeface="Calibri" panose="020F0502020204030204" pitchFamily="34" charset="0"/>
                        </a:rPr>
                        <a:t>18.5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87673"/>
                  </a:ext>
                </a:extLst>
              </a:tr>
              <a:tr h="220980">
                <a:tc>
                  <a:txBody>
                    <a:bodyPr/>
                    <a:lstStyle/>
                    <a:p>
                      <a:pPr algn="l" rtl="0" fontAlgn="ctr"/>
                      <a:r>
                        <a:rPr lang="en-US" sz="1400" b="1" i="0" u="none" strike="noStrike">
                          <a:solidFill>
                            <a:srgbClr val="000000"/>
                          </a:solidFill>
                          <a:effectLst/>
                          <a:latin typeface="Calibri" panose="020F0502020204030204" pitchFamily="34" charset="0"/>
                        </a:rPr>
                        <a:t>SD SWA (degree)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effectLst/>
                          <a:latin typeface="Calibri" panose="020F0502020204030204" pitchFamily="34" charset="0"/>
                        </a:rPr>
                        <a:t>84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effectLst/>
                          <a:latin typeface="Calibri" panose="020F0502020204030204" pitchFamily="34" charset="0"/>
                        </a:rPr>
                        <a:t>87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184856"/>
                  </a:ext>
                </a:extLst>
              </a:tr>
            </a:tbl>
          </a:graphicData>
        </a:graphic>
      </p:graphicFrame>
      <p:graphicFrame>
        <p:nvGraphicFramePr>
          <p:cNvPr id="25" name="Table 24">
            <a:extLst>
              <a:ext uri="{FF2B5EF4-FFF2-40B4-BE49-F238E27FC236}">
                <a16:creationId xmlns:a16="http://schemas.microsoft.com/office/drawing/2014/main" id="{EAF7598F-9A0E-4F29-9BB2-1CA268158138}"/>
              </a:ext>
            </a:extLst>
          </p:cNvPr>
          <p:cNvGraphicFramePr>
            <a:graphicFrameLocks noGrp="1"/>
          </p:cNvGraphicFramePr>
          <p:nvPr/>
        </p:nvGraphicFramePr>
        <p:xfrm>
          <a:off x="2819400" y="4114800"/>
          <a:ext cx="3117672" cy="2209800"/>
        </p:xfrm>
        <a:graphic>
          <a:graphicData uri="http://schemas.openxmlformats.org/drawingml/2006/table">
            <a:tbl>
              <a:tblPr/>
              <a:tblGrid>
                <a:gridCol w="770509">
                  <a:extLst>
                    <a:ext uri="{9D8B030D-6E8A-4147-A177-3AD203B41FA5}">
                      <a16:colId xmlns:a16="http://schemas.microsoft.com/office/drawing/2014/main" val="3363938586"/>
                    </a:ext>
                  </a:extLst>
                </a:gridCol>
                <a:gridCol w="1113282">
                  <a:extLst>
                    <a:ext uri="{9D8B030D-6E8A-4147-A177-3AD203B41FA5}">
                      <a16:colId xmlns:a16="http://schemas.microsoft.com/office/drawing/2014/main" val="113965461"/>
                    </a:ext>
                  </a:extLst>
                </a:gridCol>
                <a:gridCol w="390843">
                  <a:extLst>
                    <a:ext uri="{9D8B030D-6E8A-4147-A177-3AD203B41FA5}">
                      <a16:colId xmlns:a16="http://schemas.microsoft.com/office/drawing/2014/main" val="1872310695"/>
                    </a:ext>
                  </a:extLst>
                </a:gridCol>
                <a:gridCol w="421519">
                  <a:extLst>
                    <a:ext uri="{9D8B030D-6E8A-4147-A177-3AD203B41FA5}">
                      <a16:colId xmlns:a16="http://schemas.microsoft.com/office/drawing/2014/main" val="956820594"/>
                    </a:ext>
                  </a:extLst>
                </a:gridCol>
                <a:gridCol w="421519">
                  <a:extLst>
                    <a:ext uri="{9D8B030D-6E8A-4147-A177-3AD203B41FA5}">
                      <a16:colId xmlns:a16="http://schemas.microsoft.com/office/drawing/2014/main" val="1130620096"/>
                    </a:ext>
                  </a:extLst>
                </a:gridCol>
              </a:tblGrid>
              <a:tr h="220980">
                <a:tc>
                  <a:txBody>
                    <a:bodyPr/>
                    <a:lstStyle/>
                    <a:p>
                      <a:pPr algn="ctr" rtl="0" fontAlgn="b"/>
                      <a:r>
                        <a:rPr lang="en-US" sz="1200" b="1" i="0" u="none" strike="noStrike" dirty="0">
                          <a:solidFill>
                            <a:srgbClr val="000000"/>
                          </a:solidFill>
                          <a:effectLst/>
                          <a:latin typeface="Calibri" panose="020F0502020204030204" pitchFamily="34" charset="0"/>
                        </a:rPr>
                        <a:t>Specs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sz="1200" b="1" i="0" u="none" strike="noStrike">
                          <a:solidFill>
                            <a:srgbClr val="000000"/>
                          </a:solidFill>
                          <a:effectLst/>
                          <a:latin typeface="Calibri" panose="020F0502020204030204" pitchFamily="34" charset="0"/>
                        </a:rPr>
                        <a:t>MTS Metric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sz="1200" b="1" i="0" u="none" strike="noStrike" dirty="0">
                          <a:effectLst/>
                          <a:latin typeface="Calibri" panose="020F0502020204030204" pitchFamily="34" charset="0"/>
                        </a:rPr>
                        <a:t>SPEC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sz="1200" b="1" i="0" u="none" strike="noStrike">
                          <a:effectLst/>
                          <a:latin typeface="Calibri" panose="020F0502020204030204" pitchFamily="34" charset="0"/>
                        </a:rPr>
                        <a:t>POR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sz="1200" b="1" i="0" u="none" strike="noStrike">
                          <a:effectLst/>
                          <a:latin typeface="Calibri" panose="020F0502020204030204" pitchFamily="34" charset="0"/>
                        </a:rPr>
                        <a:t>FWD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20756914"/>
                  </a:ext>
                </a:extLst>
              </a:tr>
              <a:tr h="220980">
                <a:tc rowSpan="3">
                  <a:txBody>
                    <a:bodyPr/>
                    <a:lstStyle/>
                    <a:p>
                      <a:pPr algn="ctr" rtl="0" fontAlgn="ctr"/>
                      <a:r>
                        <a:rPr lang="en-US" sz="1200" b="1" i="0" u="none" strike="noStrike">
                          <a:solidFill>
                            <a:srgbClr val="000000"/>
                          </a:solidFill>
                          <a:effectLst/>
                          <a:latin typeface="Calibri" panose="020F0502020204030204" pitchFamily="34" charset="0"/>
                        </a:rPr>
                        <a:t>First partial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1" i="0" u="none" strike="noStrike" dirty="0">
                          <a:solidFill>
                            <a:srgbClr val="000000"/>
                          </a:solidFill>
                          <a:effectLst/>
                          <a:latin typeface="Calibri" panose="020F0502020204030204" pitchFamily="34" charset="0"/>
                        </a:rPr>
                        <a:t>SD top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18.1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16.3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15.6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3460558"/>
                  </a:ext>
                </a:extLst>
              </a:tr>
              <a:tr h="220980">
                <a:tc vMerge="1">
                  <a:txBody>
                    <a:bodyPr/>
                    <a:lstStyle/>
                    <a:p>
                      <a:endParaRPr lang="en-US"/>
                    </a:p>
                  </a:txBody>
                  <a:tcPr/>
                </a:tc>
                <a:tc>
                  <a:txBody>
                    <a:bodyPr/>
                    <a:lstStyle/>
                    <a:p>
                      <a:pPr algn="l" rtl="0" fontAlgn="ctr"/>
                      <a:r>
                        <a:rPr lang="en-US" sz="1200" b="1" i="0" u="none" strike="noStrike" dirty="0">
                          <a:solidFill>
                            <a:srgbClr val="000000"/>
                          </a:solidFill>
                          <a:effectLst/>
                          <a:latin typeface="Calibri" panose="020F0502020204030204" pitchFamily="34" charset="0"/>
                        </a:rPr>
                        <a:t>SD bot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18.9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24.9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252581"/>
                  </a:ext>
                </a:extLst>
              </a:tr>
              <a:tr h="220980">
                <a:tc vMerge="1">
                  <a:txBody>
                    <a:bodyPr/>
                    <a:lstStyle/>
                    <a:p>
                      <a:endParaRPr lang="en-US"/>
                    </a:p>
                  </a:txBody>
                  <a:tcPr/>
                </a:tc>
                <a:tc>
                  <a:txBody>
                    <a:bodyPr/>
                    <a:lstStyle/>
                    <a:p>
                      <a:pPr algn="l" rtl="0" fontAlgn="ctr"/>
                      <a:r>
                        <a:rPr lang="en-US" sz="1200" b="1" i="0" u="none" strike="noStrike">
                          <a:solidFill>
                            <a:srgbClr val="000000"/>
                          </a:solidFill>
                          <a:effectLst/>
                          <a:latin typeface="Calibri" panose="020F0502020204030204" pitchFamily="34" charset="0"/>
                        </a:rPr>
                        <a:t>SD SWA (degree)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79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87.5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382183"/>
                  </a:ext>
                </a:extLst>
              </a:tr>
              <a:tr h="220980">
                <a:tc rowSpan="6">
                  <a:txBody>
                    <a:bodyPr/>
                    <a:lstStyle/>
                    <a:p>
                      <a:pPr algn="ctr" rtl="0" fontAlgn="ctr"/>
                      <a:r>
                        <a:rPr lang="en-US" sz="1200" b="1" i="0" u="none" strike="noStrike">
                          <a:solidFill>
                            <a:srgbClr val="000000"/>
                          </a:solidFill>
                          <a:effectLst/>
                          <a:latin typeface="Calibri" panose="020F0502020204030204" pitchFamily="34" charset="0"/>
                        </a:rPr>
                        <a:t>Last partial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1" i="0" u="none" strike="noStrike">
                          <a:solidFill>
                            <a:srgbClr val="000000"/>
                          </a:solidFill>
                          <a:effectLst/>
                          <a:latin typeface="Calibri" panose="020F0502020204030204" pitchFamily="34" charset="0"/>
                        </a:rPr>
                        <a:t>SD top(nm)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18.1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16.1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15.6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961094"/>
                  </a:ext>
                </a:extLst>
              </a:tr>
              <a:tr h="220980">
                <a:tc vMerge="1">
                  <a:txBody>
                    <a:bodyPr/>
                    <a:lstStyle/>
                    <a:p>
                      <a:endParaRPr lang="en-US"/>
                    </a:p>
                  </a:txBody>
                  <a:tcPr/>
                </a:tc>
                <a:tc>
                  <a:txBody>
                    <a:bodyPr/>
                    <a:lstStyle/>
                    <a:p>
                      <a:pPr algn="l" rtl="0" fontAlgn="ctr"/>
                      <a:r>
                        <a:rPr lang="en-US" sz="1200" b="1" i="0" u="none" strike="noStrike" dirty="0">
                          <a:solidFill>
                            <a:srgbClr val="000000"/>
                          </a:solidFill>
                          <a:effectLst/>
                          <a:latin typeface="Calibri" panose="020F0502020204030204" pitchFamily="34" charset="0"/>
                        </a:rPr>
                        <a:t>SD mid(nm)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18.5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17.2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4564623"/>
                  </a:ext>
                </a:extLst>
              </a:tr>
              <a:tr h="220980">
                <a:tc vMerge="1">
                  <a:txBody>
                    <a:bodyPr/>
                    <a:lstStyle/>
                    <a:p>
                      <a:endParaRPr lang="en-US"/>
                    </a:p>
                  </a:txBody>
                  <a:tcPr/>
                </a:tc>
                <a:tc>
                  <a:txBody>
                    <a:bodyPr/>
                    <a:lstStyle/>
                    <a:p>
                      <a:pPr algn="l" rtl="0" fontAlgn="ctr"/>
                      <a:r>
                        <a:rPr lang="en-US" sz="1200" b="1" i="0" u="none" strike="noStrike">
                          <a:solidFill>
                            <a:srgbClr val="000000"/>
                          </a:solidFill>
                          <a:effectLst/>
                          <a:latin typeface="Calibri" panose="020F0502020204030204" pitchFamily="34" charset="0"/>
                        </a:rPr>
                        <a:t>SD bot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18.9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17.8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18.1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2065564"/>
                  </a:ext>
                </a:extLst>
              </a:tr>
              <a:tr h="220980">
                <a:tc vMerge="1">
                  <a:txBody>
                    <a:bodyPr/>
                    <a:lstStyle/>
                    <a:p>
                      <a:endParaRPr lang="en-US"/>
                    </a:p>
                  </a:txBody>
                  <a:tcPr/>
                </a:tc>
                <a:tc>
                  <a:txBody>
                    <a:bodyPr/>
                    <a:lstStyle/>
                    <a:p>
                      <a:pPr algn="l" rtl="0" fontAlgn="ctr"/>
                      <a:r>
                        <a:rPr lang="en-US" sz="1200" b="1" i="0" u="none" strike="noStrike">
                          <a:solidFill>
                            <a:srgbClr val="000000"/>
                          </a:solidFill>
                          <a:effectLst/>
                          <a:latin typeface="Calibri" panose="020F0502020204030204" pitchFamily="34" charset="0"/>
                        </a:rPr>
                        <a:t>SD SWA(degree)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88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87.5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351442"/>
                  </a:ext>
                </a:extLst>
              </a:tr>
              <a:tr h="220980">
                <a:tc vMerge="1">
                  <a:txBody>
                    <a:bodyPr/>
                    <a:lstStyle/>
                    <a:p>
                      <a:endParaRPr lang="en-US"/>
                    </a:p>
                  </a:txBody>
                  <a:tcPr/>
                </a:tc>
                <a:tc>
                  <a:txBody>
                    <a:bodyPr/>
                    <a:lstStyle/>
                    <a:p>
                      <a:pPr algn="l" rtl="0" fontAlgn="ctr"/>
                      <a:r>
                        <a:rPr lang="en-US" sz="1200" b="1" i="0" u="none" strike="noStrike">
                          <a:solidFill>
                            <a:srgbClr val="000000"/>
                          </a:solidFill>
                          <a:effectLst/>
                          <a:latin typeface="Calibri" panose="020F0502020204030204" pitchFamily="34" charset="0"/>
                        </a:rPr>
                        <a:t>W Sep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20.8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effectLst/>
                          <a:latin typeface="Calibri" panose="020F0502020204030204" pitchFamily="34" charset="0"/>
                        </a:rPr>
                        <a:t>18.7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1" i="0" u="none" strike="noStrike" dirty="0">
                          <a:effectLst/>
                          <a:latin typeface="Calibri" panose="020F0502020204030204" pitchFamily="34" charset="0"/>
                        </a:rPr>
                        <a:t>18.5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7145568"/>
                  </a:ext>
                </a:extLst>
              </a:tr>
              <a:tr h="220980">
                <a:tc vMerge="1">
                  <a:txBody>
                    <a:bodyPr/>
                    <a:lstStyle/>
                    <a:p>
                      <a:endParaRPr lang="en-US"/>
                    </a:p>
                  </a:txBody>
                  <a:tcPr/>
                </a:tc>
                <a:tc>
                  <a:txBody>
                    <a:bodyPr/>
                    <a:lstStyle/>
                    <a:p>
                      <a:pPr algn="l" rtl="0" fontAlgn="ctr"/>
                      <a:r>
                        <a:rPr lang="en-US" sz="1200" b="1" i="0" u="none" strike="noStrike">
                          <a:solidFill>
                            <a:srgbClr val="000000"/>
                          </a:solidFill>
                          <a:effectLst/>
                          <a:latin typeface="Calibri" panose="020F0502020204030204" pitchFamily="34" charset="0"/>
                        </a:rPr>
                        <a:t>W Bot (nm)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21.2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effectLst/>
                          <a:latin typeface="Calibri" panose="020F0502020204030204" pitchFamily="34" charset="0"/>
                        </a:rPr>
                        <a:t>22.3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1" i="0" u="none" strike="noStrike" dirty="0">
                          <a:effectLst/>
                          <a:latin typeface="Calibri" panose="020F0502020204030204" pitchFamily="34" charset="0"/>
                        </a:rPr>
                        <a:t>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3064905"/>
                  </a:ext>
                </a:extLst>
              </a:tr>
            </a:tbl>
          </a:graphicData>
        </a:graphic>
      </p:graphicFrame>
      <p:sp>
        <p:nvSpPr>
          <p:cNvPr id="2" name="Title 1"/>
          <p:cNvSpPr>
            <a:spLocks noGrp="1"/>
          </p:cNvSpPr>
          <p:nvPr>
            <p:ph type="title"/>
          </p:nvPr>
        </p:nvSpPr>
        <p:spPr>
          <a:xfrm>
            <a:off x="762000" y="73976"/>
            <a:ext cx="10896600" cy="994172"/>
          </a:xfrm>
        </p:spPr>
        <p:txBody>
          <a:bodyPr>
            <a:normAutofit fontScale="90000"/>
          </a:bodyPr>
          <a:lstStyle/>
          <a:p>
            <a:r>
              <a:rPr lang="en-US" sz="3200" dirty="0">
                <a:solidFill>
                  <a:srgbClr val="0070C0"/>
                </a:solidFill>
              </a:rPr>
              <a:t>1st and 2nd cut profile </a:t>
            </a:r>
            <a:br>
              <a:rPr lang="en-US" sz="3200" dirty="0">
                <a:solidFill>
                  <a:srgbClr val="0070C0"/>
                </a:solidFill>
              </a:rPr>
            </a:br>
            <a:r>
              <a:rPr lang="en-US" sz="3200" dirty="0">
                <a:solidFill>
                  <a:srgbClr val="0070C0"/>
                </a:solidFill>
              </a:rPr>
              <a:t>CR6.5 demonstrated &gt;70% PG4 structure yield &amp; PG4 capable RWB </a:t>
            </a:r>
            <a:endParaRPr lang="en-US" sz="3200" dirty="0"/>
          </a:p>
        </p:txBody>
      </p:sp>
      <p:pic>
        <p:nvPicPr>
          <p:cNvPr id="12" name="Picture 11">
            <a:extLst>
              <a:ext uri="{FF2B5EF4-FFF2-40B4-BE49-F238E27FC236}">
                <a16:creationId xmlns:a16="http://schemas.microsoft.com/office/drawing/2014/main" id="{0AD33003-A7E8-4976-ADAB-13E6DEA20EFC}"/>
              </a:ext>
            </a:extLst>
          </p:cNvPr>
          <p:cNvPicPr>
            <a:picLocks noChangeAspect="1"/>
          </p:cNvPicPr>
          <p:nvPr/>
        </p:nvPicPr>
        <p:blipFill>
          <a:blip r:embed="rId2"/>
          <a:stretch>
            <a:fillRect/>
          </a:stretch>
        </p:blipFill>
        <p:spPr>
          <a:xfrm>
            <a:off x="2654395" y="1081158"/>
            <a:ext cx="3495549" cy="2960711"/>
          </a:xfrm>
          <a:prstGeom prst="rect">
            <a:avLst/>
          </a:prstGeom>
        </p:spPr>
      </p:pic>
      <p:sp>
        <p:nvSpPr>
          <p:cNvPr id="17" name="Rectangle 16">
            <a:extLst>
              <a:ext uri="{FF2B5EF4-FFF2-40B4-BE49-F238E27FC236}">
                <a16:creationId xmlns:a16="http://schemas.microsoft.com/office/drawing/2014/main" id="{B10BDFF9-6E7D-494D-9182-DFD62B98903A}"/>
              </a:ext>
            </a:extLst>
          </p:cNvPr>
          <p:cNvSpPr/>
          <p:nvPr/>
        </p:nvSpPr>
        <p:spPr>
          <a:xfrm>
            <a:off x="4694918" y="4789049"/>
            <a:ext cx="1242154" cy="2157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FBDE26D-02E2-4126-A35C-57F3930108CC}"/>
              </a:ext>
            </a:extLst>
          </p:cNvPr>
          <p:cNvCxnSpPr/>
          <p:nvPr/>
        </p:nvCxnSpPr>
        <p:spPr>
          <a:xfrm flipV="1">
            <a:off x="3036455" y="5585734"/>
            <a:ext cx="123825" cy="16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B6509A3-6FFD-429F-8387-9664229E6759}"/>
              </a:ext>
            </a:extLst>
          </p:cNvPr>
          <p:cNvCxnSpPr>
            <a:cxnSpLocks/>
          </p:cNvCxnSpPr>
          <p:nvPr/>
        </p:nvCxnSpPr>
        <p:spPr>
          <a:xfrm flipH="1" flipV="1">
            <a:off x="3493654" y="5604784"/>
            <a:ext cx="95250" cy="170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816189F-17EF-B348-BE84-36253A105159}"/>
              </a:ext>
            </a:extLst>
          </p:cNvPr>
          <p:cNvGrpSpPr/>
          <p:nvPr/>
        </p:nvGrpSpPr>
        <p:grpSpPr>
          <a:xfrm>
            <a:off x="6705600" y="1126956"/>
            <a:ext cx="3581400" cy="1654728"/>
            <a:chOff x="6096000" y="898356"/>
            <a:chExt cx="3581400" cy="1654728"/>
          </a:xfrm>
        </p:grpSpPr>
        <p:pic>
          <p:nvPicPr>
            <p:cNvPr id="22" name="Picture 21">
              <a:extLst>
                <a:ext uri="{FF2B5EF4-FFF2-40B4-BE49-F238E27FC236}">
                  <a16:creationId xmlns:a16="http://schemas.microsoft.com/office/drawing/2014/main" id="{4F414D5E-ED75-4438-BBE6-6E3926A78E8C}"/>
                </a:ext>
              </a:extLst>
            </p:cNvPr>
            <p:cNvPicPr>
              <a:picLocks noChangeAspect="1"/>
            </p:cNvPicPr>
            <p:nvPr/>
          </p:nvPicPr>
          <p:blipFill>
            <a:blip r:embed="rId3"/>
            <a:stretch>
              <a:fillRect/>
            </a:stretch>
          </p:blipFill>
          <p:spPr>
            <a:xfrm>
              <a:off x="6096000" y="1188741"/>
              <a:ext cx="3581400" cy="1364343"/>
            </a:xfrm>
            <a:prstGeom prst="rect">
              <a:avLst/>
            </a:prstGeom>
          </p:spPr>
        </p:pic>
        <p:sp>
          <p:nvSpPr>
            <p:cNvPr id="23" name="TextBox 22">
              <a:extLst>
                <a:ext uri="{FF2B5EF4-FFF2-40B4-BE49-F238E27FC236}">
                  <a16:creationId xmlns:a16="http://schemas.microsoft.com/office/drawing/2014/main" id="{596B6076-6630-4F84-8D88-D3B16691803B}"/>
                </a:ext>
              </a:extLst>
            </p:cNvPr>
            <p:cNvSpPr txBox="1"/>
            <p:nvPr/>
          </p:nvSpPr>
          <p:spPr>
            <a:xfrm>
              <a:off x="6842518" y="898356"/>
              <a:ext cx="1955985" cy="338554"/>
            </a:xfrm>
            <a:prstGeom prst="rect">
              <a:avLst/>
            </a:prstGeom>
            <a:noFill/>
          </p:spPr>
          <p:txBody>
            <a:bodyPr wrap="none" rtlCol="0">
              <a:spAutoFit/>
            </a:bodyPr>
            <a:lstStyle/>
            <a:p>
              <a:r>
                <a:rPr lang="en-US" sz="1600" dirty="0"/>
                <a:t>2</a:t>
              </a:r>
              <a:r>
                <a:rPr lang="en-US" sz="1600" baseline="30000" dirty="0"/>
                <a:t>nd</a:t>
              </a:r>
              <a:r>
                <a:rPr lang="en-US" sz="1600" dirty="0"/>
                <a:t> cut (single step)</a:t>
              </a:r>
            </a:p>
          </p:txBody>
        </p:sp>
      </p:grpSp>
      <p:sp>
        <p:nvSpPr>
          <p:cNvPr id="53" name="Rectangle 52">
            <a:extLst>
              <a:ext uri="{FF2B5EF4-FFF2-40B4-BE49-F238E27FC236}">
                <a16:creationId xmlns:a16="http://schemas.microsoft.com/office/drawing/2014/main" id="{9AD4BD62-601C-4004-B8A2-B25991A26321}"/>
              </a:ext>
            </a:extLst>
          </p:cNvPr>
          <p:cNvSpPr/>
          <p:nvPr/>
        </p:nvSpPr>
        <p:spPr>
          <a:xfrm>
            <a:off x="8460146" y="4487379"/>
            <a:ext cx="1429724" cy="2498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F5AC61-51D6-1A43-9E72-1FB0B72E162C}"/>
              </a:ext>
            </a:extLst>
          </p:cNvPr>
          <p:cNvSpPr/>
          <p:nvPr/>
        </p:nvSpPr>
        <p:spPr>
          <a:xfrm>
            <a:off x="4694918" y="5692172"/>
            <a:ext cx="1242154" cy="2157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853FCF-AAE5-F341-9446-E518916BE192}"/>
              </a:ext>
            </a:extLst>
          </p:cNvPr>
          <p:cNvSpPr txBox="1"/>
          <p:nvPr/>
        </p:nvSpPr>
        <p:spPr>
          <a:xfrm rot="20274787">
            <a:off x="6687696" y="5033893"/>
            <a:ext cx="4262705" cy="923330"/>
          </a:xfrm>
          <a:prstGeom prst="rect">
            <a:avLst/>
          </a:prstGeom>
          <a:noFill/>
        </p:spPr>
        <p:txBody>
          <a:bodyPr wrap="none" rtlCol="0">
            <a:spAutoFit/>
          </a:bodyPr>
          <a:lstStyle/>
          <a:p>
            <a:r>
              <a:rPr lang="en-US" sz="5400" b="1" dirty="0">
                <a:solidFill>
                  <a:srgbClr val="C00000"/>
                </a:solidFill>
              </a:rPr>
              <a:t>July/12/2018</a:t>
            </a:r>
          </a:p>
        </p:txBody>
      </p:sp>
    </p:spTree>
    <p:extLst>
      <p:ext uri="{BB962C8B-B14F-4D97-AF65-F5344CB8AC3E}">
        <p14:creationId xmlns:p14="http://schemas.microsoft.com/office/powerpoint/2010/main" val="18155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3" grpId="0" animBg="1"/>
      <p:bldP spid="1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F5ABF-EA8F-904E-8604-07E9AB0D43D8}"/>
              </a:ext>
            </a:extLst>
          </p:cNvPr>
          <p:cNvSpPr>
            <a:spLocks noGrp="1"/>
          </p:cNvSpPr>
          <p:nvPr>
            <p:ph type="title"/>
          </p:nvPr>
        </p:nvSpPr>
        <p:spPr>
          <a:xfrm>
            <a:off x="914400" y="152400"/>
            <a:ext cx="10363200" cy="338251"/>
          </a:xfrm>
        </p:spPr>
        <p:txBody>
          <a:bodyPr/>
          <a:lstStyle/>
          <a:p>
            <a:r>
              <a:rPr lang="en-US" sz="3600" dirty="0"/>
              <a:t>Read/Write</a:t>
            </a:r>
          </a:p>
        </p:txBody>
      </p:sp>
      <p:sp>
        <p:nvSpPr>
          <p:cNvPr id="3" name="Content Placeholder 2">
            <a:extLst>
              <a:ext uri="{FF2B5EF4-FFF2-40B4-BE49-F238E27FC236}">
                <a16:creationId xmlns:a16="http://schemas.microsoft.com/office/drawing/2014/main" id="{6BAC5566-34CD-964A-85B3-398E3AA3DAA0}"/>
              </a:ext>
            </a:extLst>
          </p:cNvPr>
          <p:cNvSpPr>
            <a:spLocks noGrp="1"/>
          </p:cNvSpPr>
          <p:nvPr>
            <p:ph idx="1"/>
          </p:nvPr>
        </p:nvSpPr>
        <p:spPr>
          <a:xfrm>
            <a:off x="1295400" y="697980"/>
            <a:ext cx="9535886" cy="2578620"/>
          </a:xfrm>
        </p:spPr>
        <p:txBody>
          <a:bodyPr/>
          <a:lstStyle/>
          <a:p>
            <a:pPr marL="0" indent="-253006"/>
            <a:r>
              <a:rPr lang="en-US" sz="2400" dirty="0"/>
              <a:t>Symmetric write pulses for set and reset operations: 44ns@±45µA</a:t>
            </a:r>
          </a:p>
          <a:p>
            <a:pPr marL="0" indent="-253006"/>
            <a:r>
              <a:rPr lang="en-US" sz="2400" dirty="0"/>
              <a:t>Read is identical to 3DXP (40ns pulse) </a:t>
            </a:r>
          </a:p>
          <a:p>
            <a:pPr marL="231775" indent="-231775"/>
            <a:r>
              <a:rPr lang="en-US" sz="2400" dirty="0"/>
              <a:t>Read Window Budget (∆V</a:t>
            </a:r>
            <a:r>
              <a:rPr lang="en-US" sz="2400" baseline="-25000" dirty="0"/>
              <a:t>T</a:t>
            </a:r>
            <a:r>
              <a:rPr lang="en-US" sz="2400" dirty="0"/>
              <a:t>):  200 mV @ 5E-4 RBER</a:t>
            </a:r>
          </a:p>
          <a:p>
            <a:pPr marL="231775" indent="-231775"/>
            <a:r>
              <a:rPr lang="en-US" sz="2400" dirty="0"/>
              <a:t>The best known ∆V</a:t>
            </a:r>
            <a:r>
              <a:rPr lang="en-US" sz="2400" baseline="-25000" dirty="0"/>
              <a:t>T</a:t>
            </a:r>
            <a:r>
              <a:rPr lang="en-US" sz="2400" dirty="0"/>
              <a:t> physics is an interfacial modulation subject to mass transport by E-field at an elevated temperature.</a:t>
            </a:r>
          </a:p>
        </p:txBody>
      </p:sp>
      <p:grpSp>
        <p:nvGrpSpPr>
          <p:cNvPr id="4" name="Group 3">
            <a:extLst>
              <a:ext uri="{FF2B5EF4-FFF2-40B4-BE49-F238E27FC236}">
                <a16:creationId xmlns:a16="http://schemas.microsoft.com/office/drawing/2014/main" id="{AF6BA6D6-68B2-9143-9E65-E73C354F6A37}"/>
              </a:ext>
            </a:extLst>
          </p:cNvPr>
          <p:cNvGrpSpPr/>
          <p:nvPr/>
        </p:nvGrpSpPr>
        <p:grpSpPr>
          <a:xfrm>
            <a:off x="1143000" y="3286400"/>
            <a:ext cx="9916886" cy="2733400"/>
            <a:chOff x="903514" y="3286400"/>
            <a:chExt cx="9916886" cy="2733400"/>
          </a:xfrm>
        </p:grpSpPr>
        <p:sp>
          <p:nvSpPr>
            <p:cNvPr id="19" name="Rectangle 18">
              <a:extLst>
                <a:ext uri="{FF2B5EF4-FFF2-40B4-BE49-F238E27FC236}">
                  <a16:creationId xmlns:a16="http://schemas.microsoft.com/office/drawing/2014/main" id="{0212AAF8-38C9-1D47-BCFB-0D29B3E0B6C3}"/>
                </a:ext>
              </a:extLst>
            </p:cNvPr>
            <p:cNvSpPr/>
            <p:nvPr/>
          </p:nvSpPr>
          <p:spPr>
            <a:xfrm>
              <a:off x="914400" y="3426023"/>
              <a:ext cx="9906000" cy="307777"/>
            </a:xfrm>
            <a:prstGeom prst="rect">
              <a:avLst/>
            </a:prstGeom>
          </p:spPr>
          <p:txBody>
            <a:bodyPr wrap="square">
              <a:spAutoFit/>
            </a:bodyPr>
            <a:lstStyle/>
            <a:p>
              <a:pPr marL="0" lvl="1" algn="ctr"/>
              <a:r>
                <a:rPr lang="en-US" sz="1400" b="1" dirty="0">
                  <a:latin typeface="Calibri" panose="020F0502020204030204" pitchFamily="34" charset="0"/>
                  <a:sym typeface="Wingdings" panose="05000000000000000000" pitchFamily="2" charset="2"/>
                </a:rPr>
                <a:t>Bipolar memory switching with elemental segregation are observed in wide range of Chalcogenide glasses</a:t>
              </a:r>
            </a:p>
          </p:txBody>
        </p:sp>
        <p:pic>
          <p:nvPicPr>
            <p:cNvPr id="20" name="Picture 19">
              <a:extLst>
                <a:ext uri="{FF2B5EF4-FFF2-40B4-BE49-F238E27FC236}">
                  <a16:creationId xmlns:a16="http://schemas.microsoft.com/office/drawing/2014/main" id="{109F3F54-516F-354C-9FCC-8E58ACF6E161}"/>
                </a:ext>
              </a:extLst>
            </p:cNvPr>
            <p:cNvPicPr>
              <a:picLocks noChangeAspect="1"/>
            </p:cNvPicPr>
            <p:nvPr/>
          </p:nvPicPr>
          <p:blipFill>
            <a:blip r:embed="rId2"/>
            <a:stretch>
              <a:fillRect/>
            </a:stretch>
          </p:blipFill>
          <p:spPr>
            <a:xfrm>
              <a:off x="1078729" y="3767700"/>
              <a:ext cx="2318294" cy="2131824"/>
            </a:xfrm>
            <a:prstGeom prst="rect">
              <a:avLst/>
            </a:prstGeom>
          </p:spPr>
        </p:pic>
        <p:pic>
          <p:nvPicPr>
            <p:cNvPr id="21" name="Picture 20">
              <a:extLst>
                <a:ext uri="{FF2B5EF4-FFF2-40B4-BE49-F238E27FC236}">
                  <a16:creationId xmlns:a16="http://schemas.microsoft.com/office/drawing/2014/main" id="{AEF2FABA-80BE-8740-A416-F1F70AF76727}"/>
                </a:ext>
              </a:extLst>
            </p:cNvPr>
            <p:cNvPicPr>
              <a:picLocks noChangeAspect="1"/>
            </p:cNvPicPr>
            <p:nvPr/>
          </p:nvPicPr>
          <p:blipFill>
            <a:blip r:embed="rId3"/>
            <a:stretch>
              <a:fillRect/>
            </a:stretch>
          </p:blipFill>
          <p:spPr>
            <a:xfrm>
              <a:off x="3625788" y="3873423"/>
              <a:ext cx="4298847" cy="1765377"/>
            </a:xfrm>
            <a:prstGeom prst="rect">
              <a:avLst/>
            </a:prstGeom>
          </p:spPr>
        </p:pic>
        <p:pic>
          <p:nvPicPr>
            <p:cNvPr id="22" name="Picture 21">
              <a:extLst>
                <a:ext uri="{FF2B5EF4-FFF2-40B4-BE49-F238E27FC236}">
                  <a16:creationId xmlns:a16="http://schemas.microsoft.com/office/drawing/2014/main" id="{5249B1FF-2E55-6943-8B28-075CCB9B4BD0}"/>
                </a:ext>
              </a:extLst>
            </p:cNvPr>
            <p:cNvPicPr>
              <a:picLocks noChangeAspect="1"/>
            </p:cNvPicPr>
            <p:nvPr/>
          </p:nvPicPr>
          <p:blipFill>
            <a:blip r:embed="rId4"/>
            <a:stretch>
              <a:fillRect/>
            </a:stretch>
          </p:blipFill>
          <p:spPr>
            <a:xfrm>
              <a:off x="8153400" y="3841571"/>
              <a:ext cx="2538334" cy="1794070"/>
            </a:xfrm>
            <a:prstGeom prst="rect">
              <a:avLst/>
            </a:prstGeom>
          </p:spPr>
        </p:pic>
        <p:sp>
          <p:nvSpPr>
            <p:cNvPr id="23" name="Rounded Rectangle 22">
              <a:extLst>
                <a:ext uri="{FF2B5EF4-FFF2-40B4-BE49-F238E27FC236}">
                  <a16:creationId xmlns:a16="http://schemas.microsoft.com/office/drawing/2014/main" id="{41DB1DEB-88F4-5048-83B9-8A5C65D0CC04}"/>
                </a:ext>
              </a:extLst>
            </p:cNvPr>
            <p:cNvSpPr/>
            <p:nvPr/>
          </p:nvSpPr>
          <p:spPr>
            <a:xfrm>
              <a:off x="903514" y="3286400"/>
              <a:ext cx="9916886" cy="2733400"/>
            </a:xfrm>
            <a:prstGeom prst="roundRect">
              <a:avLst>
                <a:gd name="adj" fmla="val 5953"/>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175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97821C-59A9-9A41-892D-99436E9D1C64}"/>
              </a:ext>
            </a:extLst>
          </p:cNvPr>
          <p:cNvSpPr>
            <a:spLocks noGrp="1"/>
          </p:cNvSpPr>
          <p:nvPr>
            <p:ph type="title"/>
          </p:nvPr>
        </p:nvSpPr>
        <p:spPr/>
        <p:txBody>
          <a:bodyPr/>
          <a:lstStyle/>
          <a:p>
            <a:r>
              <a:rPr lang="en-US" sz="4000" b="1" dirty="0"/>
              <a:t>Retention</a:t>
            </a:r>
          </a:p>
        </p:txBody>
      </p:sp>
      <p:grpSp>
        <p:nvGrpSpPr>
          <p:cNvPr id="4" name="Group 3">
            <a:extLst>
              <a:ext uri="{FF2B5EF4-FFF2-40B4-BE49-F238E27FC236}">
                <a16:creationId xmlns:a16="http://schemas.microsoft.com/office/drawing/2014/main" id="{640F0B3B-A9AA-0449-ACAF-E17EDE5D46FE}"/>
              </a:ext>
            </a:extLst>
          </p:cNvPr>
          <p:cNvGrpSpPr/>
          <p:nvPr/>
        </p:nvGrpSpPr>
        <p:grpSpPr>
          <a:xfrm>
            <a:off x="1219200" y="1014761"/>
            <a:ext cx="3787907" cy="4145360"/>
            <a:chOff x="6216804" y="762000"/>
            <a:chExt cx="3787907" cy="4145360"/>
          </a:xfrm>
        </p:grpSpPr>
        <p:grpSp>
          <p:nvGrpSpPr>
            <p:cNvPr id="5" name="Group 4">
              <a:extLst>
                <a:ext uri="{FF2B5EF4-FFF2-40B4-BE49-F238E27FC236}">
                  <a16:creationId xmlns:a16="http://schemas.microsoft.com/office/drawing/2014/main" id="{F2C09753-265C-134A-93C3-8D31DBBF7652}"/>
                </a:ext>
              </a:extLst>
            </p:cNvPr>
            <p:cNvGrpSpPr/>
            <p:nvPr/>
          </p:nvGrpSpPr>
          <p:grpSpPr>
            <a:xfrm>
              <a:off x="6216804" y="762000"/>
              <a:ext cx="3787907" cy="4145360"/>
              <a:chOff x="5732601" y="899235"/>
              <a:chExt cx="2840931" cy="2634363"/>
            </a:xfrm>
          </p:grpSpPr>
          <p:grpSp>
            <p:nvGrpSpPr>
              <p:cNvPr id="7" name="Group 6">
                <a:extLst>
                  <a:ext uri="{FF2B5EF4-FFF2-40B4-BE49-F238E27FC236}">
                    <a16:creationId xmlns:a16="http://schemas.microsoft.com/office/drawing/2014/main" id="{6E9F4375-3BB1-EE44-A4E0-05C1E4C3DB6B}"/>
                  </a:ext>
                </a:extLst>
              </p:cNvPr>
              <p:cNvGrpSpPr/>
              <p:nvPr/>
            </p:nvGrpSpPr>
            <p:grpSpPr>
              <a:xfrm>
                <a:off x="5872897" y="1270300"/>
                <a:ext cx="2700635" cy="2263298"/>
                <a:chOff x="5565362" y="892865"/>
                <a:chExt cx="2700635" cy="2263298"/>
              </a:xfrm>
            </p:grpSpPr>
            <p:pic>
              <p:nvPicPr>
                <p:cNvPr id="11" name="Picture 10">
                  <a:extLst>
                    <a:ext uri="{FF2B5EF4-FFF2-40B4-BE49-F238E27FC236}">
                      <a16:creationId xmlns:a16="http://schemas.microsoft.com/office/drawing/2014/main" id="{385587B2-A770-4D4A-A8E6-EE0844CA2CE8}"/>
                    </a:ext>
                  </a:extLst>
                </p:cNvPr>
                <p:cNvPicPr>
                  <a:picLocks noChangeAspect="1"/>
                </p:cNvPicPr>
                <p:nvPr/>
              </p:nvPicPr>
              <p:blipFill rotWithShape="1">
                <a:blip r:embed="rId2"/>
                <a:srcRect l="1308" t="1158" r="21846" b="3435"/>
                <a:stretch/>
              </p:blipFill>
              <p:spPr>
                <a:xfrm>
                  <a:off x="5565362" y="892865"/>
                  <a:ext cx="2529840" cy="2263298"/>
                </a:xfrm>
                <a:prstGeom prst="rect">
                  <a:avLst/>
                </a:prstGeom>
              </p:spPr>
            </p:pic>
            <p:sp>
              <p:nvSpPr>
                <p:cNvPr id="12" name="TextBox 11">
                  <a:extLst>
                    <a:ext uri="{FF2B5EF4-FFF2-40B4-BE49-F238E27FC236}">
                      <a16:creationId xmlns:a16="http://schemas.microsoft.com/office/drawing/2014/main" id="{51252D2F-145F-6C48-8858-DE89C6DC93A4}"/>
                    </a:ext>
                  </a:extLst>
                </p:cNvPr>
                <p:cNvSpPr txBox="1"/>
                <p:nvPr/>
              </p:nvSpPr>
              <p:spPr>
                <a:xfrm>
                  <a:off x="7168341" y="2623435"/>
                  <a:ext cx="1097656" cy="143474"/>
                </a:xfrm>
                <a:prstGeom prst="rect">
                  <a:avLst/>
                </a:prstGeom>
                <a:noFill/>
              </p:spPr>
              <p:txBody>
                <a:bodyPr vert="horz" wrap="none" lIns="0" tIns="0" rIns="0" bIns="0" rtlCol="0">
                  <a:spAutoFit/>
                </a:bodyPr>
                <a:lstStyle/>
                <a:p>
                  <a:r>
                    <a:rPr lang="en-US" sz="1467" b="1" dirty="0">
                      <a:solidFill>
                        <a:srgbClr val="003C71"/>
                      </a:solidFill>
                    </a:rPr>
                    <a:t>85C	40C</a:t>
                  </a:r>
                </a:p>
              </p:txBody>
            </p:sp>
            <p:sp>
              <p:nvSpPr>
                <p:cNvPr id="13" name="TextBox 12">
                  <a:extLst>
                    <a:ext uri="{FF2B5EF4-FFF2-40B4-BE49-F238E27FC236}">
                      <a16:creationId xmlns:a16="http://schemas.microsoft.com/office/drawing/2014/main" id="{BFEAF9AD-1D66-CA47-80B4-5137A709D8AB}"/>
                    </a:ext>
                  </a:extLst>
                </p:cNvPr>
                <p:cNvSpPr txBox="1"/>
                <p:nvPr/>
              </p:nvSpPr>
              <p:spPr>
                <a:xfrm>
                  <a:off x="6290525" y="1198699"/>
                  <a:ext cx="234439" cy="1062874"/>
                </a:xfrm>
                <a:prstGeom prst="rect">
                  <a:avLst/>
                </a:prstGeom>
                <a:noFill/>
              </p:spPr>
              <p:txBody>
                <a:bodyPr vert="horz" wrap="none" lIns="0" tIns="0" rIns="0" bIns="0" rtlCol="0">
                  <a:spAutoFit/>
                </a:bodyPr>
                <a:lstStyle/>
                <a:p>
                  <a:r>
                    <a:rPr lang="en-US" sz="1467" b="1" dirty="0">
                      <a:solidFill>
                        <a:srgbClr val="003C71"/>
                      </a:solidFill>
                    </a:rPr>
                    <a:t>10y</a:t>
                  </a:r>
                </a:p>
                <a:p>
                  <a:endParaRPr lang="en-US" sz="1600" b="1" dirty="0">
                    <a:solidFill>
                      <a:srgbClr val="003C71"/>
                    </a:solidFill>
                  </a:endParaRPr>
                </a:p>
                <a:p>
                  <a:endParaRPr lang="en-US" sz="533" b="1" dirty="0">
                    <a:solidFill>
                      <a:srgbClr val="003C71"/>
                    </a:solidFill>
                  </a:endParaRPr>
                </a:p>
                <a:p>
                  <a:r>
                    <a:rPr lang="en-US" sz="1467" b="1" dirty="0">
                      <a:solidFill>
                        <a:srgbClr val="003C71"/>
                      </a:solidFill>
                    </a:rPr>
                    <a:t>3m</a:t>
                  </a:r>
                </a:p>
                <a:p>
                  <a:endParaRPr lang="en-US" sz="1467" b="1" dirty="0">
                    <a:solidFill>
                      <a:srgbClr val="003C71"/>
                    </a:solidFill>
                  </a:endParaRPr>
                </a:p>
                <a:p>
                  <a:endParaRPr lang="en-US" sz="1400" b="1" dirty="0">
                    <a:solidFill>
                      <a:srgbClr val="003C71"/>
                    </a:solidFill>
                  </a:endParaRPr>
                </a:p>
                <a:p>
                  <a:r>
                    <a:rPr lang="en-US" sz="1467" b="1" dirty="0">
                      <a:solidFill>
                        <a:srgbClr val="003C71"/>
                      </a:solidFill>
                    </a:rPr>
                    <a:t>2d</a:t>
                  </a:r>
                </a:p>
                <a:p>
                  <a:endParaRPr lang="en-US" sz="1467" b="1" dirty="0">
                    <a:solidFill>
                      <a:srgbClr val="003C71"/>
                    </a:solidFill>
                  </a:endParaRPr>
                </a:p>
              </p:txBody>
            </p:sp>
          </p:grpSp>
          <p:sp>
            <p:nvSpPr>
              <p:cNvPr id="8" name="Rectangle 7">
                <a:extLst>
                  <a:ext uri="{FF2B5EF4-FFF2-40B4-BE49-F238E27FC236}">
                    <a16:creationId xmlns:a16="http://schemas.microsoft.com/office/drawing/2014/main" id="{65DD275A-4049-D44D-A096-3EA9B9F0F2C9}"/>
                  </a:ext>
                </a:extLst>
              </p:cNvPr>
              <p:cNvSpPr/>
              <p:nvPr/>
            </p:nvSpPr>
            <p:spPr>
              <a:xfrm>
                <a:off x="5732601" y="1068947"/>
                <a:ext cx="2589032" cy="1991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8">
                  <a:solidFill>
                    <a:srgbClr val="0071C5"/>
                  </a:solidFill>
                </a:endParaRPr>
              </a:p>
            </p:txBody>
          </p:sp>
          <p:sp>
            <p:nvSpPr>
              <p:cNvPr id="9" name="Rectangle 8">
                <a:extLst>
                  <a:ext uri="{FF2B5EF4-FFF2-40B4-BE49-F238E27FC236}">
                    <a16:creationId xmlns:a16="http://schemas.microsoft.com/office/drawing/2014/main" id="{D3804E88-9C40-0849-94C5-FD347A26BA6E}"/>
                  </a:ext>
                </a:extLst>
              </p:cNvPr>
              <p:cNvSpPr/>
              <p:nvPr/>
            </p:nvSpPr>
            <p:spPr>
              <a:xfrm flipH="1">
                <a:off x="8338596" y="1188152"/>
                <a:ext cx="111496" cy="13002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8"/>
              </a:p>
            </p:txBody>
          </p:sp>
          <p:sp>
            <p:nvSpPr>
              <p:cNvPr id="10" name="Rectangle 9">
                <a:extLst>
                  <a:ext uri="{FF2B5EF4-FFF2-40B4-BE49-F238E27FC236}">
                    <a16:creationId xmlns:a16="http://schemas.microsoft.com/office/drawing/2014/main" id="{9BA7DD9B-AF81-E742-BC1E-87BE9F1A75EC}"/>
                  </a:ext>
                </a:extLst>
              </p:cNvPr>
              <p:cNvSpPr/>
              <p:nvPr/>
            </p:nvSpPr>
            <p:spPr>
              <a:xfrm>
                <a:off x="6845759" y="899235"/>
                <a:ext cx="1086404" cy="202152"/>
              </a:xfrm>
              <a:prstGeom prst="rect">
                <a:avLst/>
              </a:prstGeom>
            </p:spPr>
            <p:txBody>
              <a:bodyPr wrap="none">
                <a:spAutoFit/>
              </a:bodyPr>
              <a:lstStyle/>
              <a:p>
                <a:pPr algn="ctr"/>
                <a:r>
                  <a:rPr lang="it-IT" sz="1467" b="1" dirty="0" err="1">
                    <a:solidFill>
                      <a:srgbClr val="0071C5"/>
                    </a:solidFill>
                    <a:latin typeface="Calibri" panose="020F0502020204030204" pitchFamily="34" charset="0"/>
                  </a:rPr>
                  <a:t>Window</a:t>
                </a:r>
                <a:r>
                  <a:rPr lang="it-IT" sz="1467" b="1" dirty="0">
                    <a:solidFill>
                      <a:srgbClr val="0071C5"/>
                    </a:solidFill>
                    <a:latin typeface="Calibri" panose="020F0502020204030204" pitchFamily="34" charset="0"/>
                  </a:rPr>
                  <a:t> </a:t>
                </a:r>
                <a:r>
                  <a:rPr lang="it-IT" sz="1467" b="1" dirty="0" err="1">
                    <a:solidFill>
                      <a:srgbClr val="0071C5"/>
                    </a:solidFill>
                    <a:latin typeface="Calibri" panose="020F0502020204030204" pitchFamily="34" charset="0"/>
                  </a:rPr>
                  <a:t>closure</a:t>
                </a:r>
                <a:endParaRPr lang="it-IT" sz="1467" b="1" dirty="0">
                  <a:solidFill>
                    <a:srgbClr val="0071C5"/>
                  </a:solidFill>
                  <a:latin typeface="Calibri" panose="020F0502020204030204" pitchFamily="34" charset="0"/>
                </a:endParaRPr>
              </a:p>
            </p:txBody>
          </p:sp>
        </p:grpSp>
        <p:sp>
          <p:nvSpPr>
            <p:cNvPr id="6" name="Rectangle 5">
              <a:extLst>
                <a:ext uri="{FF2B5EF4-FFF2-40B4-BE49-F238E27FC236}">
                  <a16:creationId xmlns:a16="http://schemas.microsoft.com/office/drawing/2014/main" id="{DD6BB9AC-8A4D-6B49-A34C-EA152ACAD1DC}"/>
                </a:ext>
              </a:extLst>
            </p:cNvPr>
            <p:cNvSpPr/>
            <p:nvPr/>
          </p:nvSpPr>
          <p:spPr>
            <a:xfrm>
              <a:off x="7988092" y="1446156"/>
              <a:ext cx="1244956" cy="338554"/>
            </a:xfrm>
            <a:prstGeom prst="rect">
              <a:avLst/>
            </a:prstGeom>
          </p:spPr>
          <p:txBody>
            <a:bodyPr wrap="none">
              <a:spAutoFit/>
            </a:bodyPr>
            <a:lstStyle/>
            <a:p>
              <a:r>
                <a:rPr lang="en-US" sz="1600" b="1" dirty="0">
                  <a:solidFill>
                    <a:srgbClr val="C00000"/>
                  </a:solidFill>
                  <a:latin typeface="Calibri" panose="020F0502020204030204" pitchFamily="34" charset="0"/>
                  <a:cs typeface="Calibri" panose="020F0502020204030204" pitchFamily="34" charset="0"/>
                </a:rPr>
                <a:t>E</a:t>
              </a:r>
              <a:r>
                <a:rPr lang="en-US" sz="1600" b="1" baseline="-25000" dirty="0">
                  <a:solidFill>
                    <a:srgbClr val="C00000"/>
                  </a:solidFill>
                  <a:latin typeface="Calibri" panose="020F0502020204030204" pitchFamily="34" charset="0"/>
                  <a:cs typeface="Calibri" panose="020F0502020204030204" pitchFamily="34" charset="0"/>
                </a:rPr>
                <a:t>A</a:t>
              </a:r>
              <a:r>
                <a:rPr lang="en-US" sz="1600" b="1" dirty="0">
                  <a:solidFill>
                    <a:srgbClr val="C00000"/>
                  </a:solidFill>
                  <a:latin typeface="Calibri" panose="020F0502020204030204" pitchFamily="34" charset="0"/>
                  <a:cs typeface="Calibri" panose="020F0502020204030204" pitchFamily="34" charset="0"/>
                </a:rPr>
                <a:t> ~ 1.25 eV </a:t>
              </a:r>
              <a:endParaRPr lang="en-US" sz="1600" b="1" dirty="0">
                <a:solidFill>
                  <a:srgbClr val="C00000"/>
                </a:solidFill>
              </a:endParaRPr>
            </a:p>
          </p:txBody>
        </p:sp>
      </p:grpSp>
      <p:sp>
        <p:nvSpPr>
          <p:cNvPr id="14" name="TextBox 13">
            <a:extLst>
              <a:ext uri="{FF2B5EF4-FFF2-40B4-BE49-F238E27FC236}">
                <a16:creationId xmlns:a16="http://schemas.microsoft.com/office/drawing/2014/main" id="{6930B62B-8095-E544-8F21-F027247ADD8E}"/>
              </a:ext>
            </a:extLst>
          </p:cNvPr>
          <p:cNvSpPr txBox="1"/>
          <p:nvPr/>
        </p:nvSpPr>
        <p:spPr>
          <a:xfrm>
            <a:off x="1066800" y="5354043"/>
            <a:ext cx="4397507" cy="738664"/>
          </a:xfrm>
          <a:prstGeom prst="rect">
            <a:avLst/>
          </a:prstGeom>
          <a:noFill/>
        </p:spPr>
        <p:txBody>
          <a:bodyPr vert="horz" wrap="square" lIns="0" tIns="0" rIns="0" bIns="0" rtlCol="0">
            <a:spAutoFit/>
          </a:bodyPr>
          <a:lstStyle/>
          <a:p>
            <a:r>
              <a:rPr lang="en-US" sz="1600" dirty="0">
                <a:latin typeface="Calibri" panose="020F0502020204030204" pitchFamily="34" charset="0"/>
                <a:cs typeface="Calibri" panose="020F0502020204030204" pitchFamily="34" charset="0"/>
              </a:rPr>
              <a:t>Window-based retention: E</a:t>
            </a:r>
            <a:r>
              <a:rPr lang="en-US" sz="1600" baseline="-25000" dirty="0">
                <a:latin typeface="Calibri" panose="020F0502020204030204" pitchFamily="34" charset="0"/>
                <a:cs typeface="Calibri" panose="020F0502020204030204" pitchFamily="34" charset="0"/>
              </a:rPr>
              <a:t>A</a:t>
            </a:r>
            <a:r>
              <a:rPr lang="en-US" sz="1600" dirty="0">
                <a:latin typeface="Calibri" panose="020F0502020204030204" pitchFamily="34" charset="0"/>
                <a:cs typeface="Calibri" panose="020F0502020204030204" pitchFamily="34" charset="0"/>
              </a:rPr>
              <a:t> in ~ 1.25 eV range;  ~ 1 year retention @ 85C </a:t>
            </a:r>
            <a:r>
              <a:rPr lang="en-US" sz="1600" dirty="0">
                <a:latin typeface="Calibri" panose="020F0502020204030204" pitchFamily="34" charset="0"/>
                <a:cs typeface="Calibri" panose="020F0502020204030204" pitchFamily="34" charset="0"/>
                <a:sym typeface="Wingdings" panose="05000000000000000000" pitchFamily="2" charset="2"/>
              </a:rPr>
              <a:t> Mainly due to lower drift of reset state.  Additional segmentation </a:t>
            </a:r>
            <a:r>
              <a:rPr lang="en-US" sz="1600" dirty="0" err="1">
                <a:latin typeface="Calibri" panose="020F0502020204030204" pitchFamily="34" charset="0"/>
                <a:cs typeface="Calibri" panose="020F0502020204030204" pitchFamily="34" charset="0"/>
                <a:sym typeface="Wingdings" panose="05000000000000000000" pitchFamily="2" charset="2"/>
              </a:rPr>
              <a:t>wip</a:t>
            </a:r>
            <a:r>
              <a:rPr lang="en-US" sz="1600" dirty="0">
                <a:latin typeface="Calibri" panose="020F0502020204030204" pitchFamily="34" charset="0"/>
                <a:cs typeface="Calibri" panose="020F0502020204030204" pitchFamily="34" charset="0"/>
                <a:sym typeface="Wingdings" panose="05000000000000000000" pitchFamily="2" charset="2"/>
              </a:rPr>
              <a:t>.</a:t>
            </a:r>
            <a:endParaRPr lang="en-US" sz="1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D6820462-E187-2A41-9BA2-017559F62F44}"/>
              </a:ext>
            </a:extLst>
          </p:cNvPr>
          <p:cNvGrpSpPr/>
          <p:nvPr/>
        </p:nvGrpSpPr>
        <p:grpSpPr>
          <a:xfrm>
            <a:off x="5791200" y="1074193"/>
            <a:ext cx="4061114" cy="4040117"/>
            <a:chOff x="2133600" y="997084"/>
            <a:chExt cx="4061114" cy="4040117"/>
          </a:xfrm>
        </p:grpSpPr>
        <p:grpSp>
          <p:nvGrpSpPr>
            <p:cNvPr id="16" name="Group 15">
              <a:extLst>
                <a:ext uri="{FF2B5EF4-FFF2-40B4-BE49-F238E27FC236}">
                  <a16:creationId xmlns:a16="http://schemas.microsoft.com/office/drawing/2014/main" id="{B786E037-9DB6-544A-B7CC-F523A1DE17FC}"/>
                </a:ext>
              </a:extLst>
            </p:cNvPr>
            <p:cNvGrpSpPr/>
            <p:nvPr/>
          </p:nvGrpSpPr>
          <p:grpSpPr>
            <a:xfrm>
              <a:off x="2451751" y="1387194"/>
              <a:ext cx="3742963" cy="3520167"/>
              <a:chOff x="655162" y="927536"/>
              <a:chExt cx="2807222" cy="2486304"/>
            </a:xfrm>
          </p:grpSpPr>
          <p:grpSp>
            <p:nvGrpSpPr>
              <p:cNvPr id="19" name="Group 18">
                <a:extLst>
                  <a:ext uri="{FF2B5EF4-FFF2-40B4-BE49-F238E27FC236}">
                    <a16:creationId xmlns:a16="http://schemas.microsoft.com/office/drawing/2014/main" id="{312EFF5C-FA5F-C448-80BF-777A0D39F069}"/>
                  </a:ext>
                </a:extLst>
              </p:cNvPr>
              <p:cNvGrpSpPr/>
              <p:nvPr/>
            </p:nvGrpSpPr>
            <p:grpSpPr>
              <a:xfrm>
                <a:off x="655162" y="927536"/>
                <a:ext cx="2675538" cy="2486304"/>
                <a:chOff x="873475" y="1200913"/>
                <a:chExt cx="2675538" cy="2486304"/>
              </a:xfrm>
            </p:grpSpPr>
            <p:pic>
              <p:nvPicPr>
                <p:cNvPr id="29" name="Picture 28">
                  <a:extLst>
                    <a:ext uri="{FF2B5EF4-FFF2-40B4-BE49-F238E27FC236}">
                      <a16:creationId xmlns:a16="http://schemas.microsoft.com/office/drawing/2014/main" id="{07F8B22D-206C-4845-92E9-33D6ADEB02DC}"/>
                    </a:ext>
                  </a:extLst>
                </p:cNvPr>
                <p:cNvPicPr>
                  <a:picLocks noChangeAspect="1"/>
                </p:cNvPicPr>
                <p:nvPr/>
              </p:nvPicPr>
              <p:blipFill rotWithShape="1">
                <a:blip r:embed="rId3"/>
                <a:srcRect t="4800" r="15954"/>
                <a:stretch/>
              </p:blipFill>
              <p:spPr>
                <a:xfrm>
                  <a:off x="873475" y="1200913"/>
                  <a:ext cx="2675538" cy="2486304"/>
                </a:xfrm>
                <a:prstGeom prst="rect">
                  <a:avLst/>
                </a:prstGeom>
              </p:spPr>
            </p:pic>
            <p:cxnSp>
              <p:nvCxnSpPr>
                <p:cNvPr id="30" name="Straight Connector 29">
                  <a:extLst>
                    <a:ext uri="{FF2B5EF4-FFF2-40B4-BE49-F238E27FC236}">
                      <a16:creationId xmlns:a16="http://schemas.microsoft.com/office/drawing/2014/main" id="{CE060A31-45B0-0B49-87C5-1136BD978D72}"/>
                    </a:ext>
                  </a:extLst>
                </p:cNvPr>
                <p:cNvCxnSpPr/>
                <p:nvPr/>
              </p:nvCxnSpPr>
              <p:spPr>
                <a:xfrm flipH="1">
                  <a:off x="1970380" y="1294334"/>
                  <a:ext cx="562095" cy="2006385"/>
                </a:xfrm>
                <a:prstGeom prst="line">
                  <a:avLst/>
                </a:prstGeom>
                <a:ln w="19050">
                  <a:solidFill>
                    <a:schemeClr val="accent4">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DE32232-9BBA-434D-ADA5-2217FB885C3D}"/>
                    </a:ext>
                  </a:extLst>
                </p:cNvPr>
                <p:cNvCxnSpPr/>
                <p:nvPr/>
              </p:nvCxnSpPr>
              <p:spPr>
                <a:xfrm flipH="1">
                  <a:off x="1169963" y="1306667"/>
                  <a:ext cx="425372" cy="1994052"/>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913482A1-D073-F440-BCC8-0D3CCDB244A5}"/>
                  </a:ext>
                </a:extLst>
              </p:cNvPr>
              <p:cNvCxnSpPr/>
              <p:nvPr/>
            </p:nvCxnSpPr>
            <p:spPr>
              <a:xfrm>
                <a:off x="1276445" y="1686732"/>
                <a:ext cx="648926" cy="0"/>
              </a:xfrm>
              <a:prstGeom prst="straightConnector1">
                <a:avLst/>
              </a:prstGeom>
              <a:ln w="12700">
                <a:solidFill>
                  <a:schemeClr val="tx1"/>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C165C4C8-270A-6E42-80DE-3A78EFA2ACE0}"/>
                  </a:ext>
                </a:extLst>
              </p:cNvPr>
              <p:cNvGrpSpPr/>
              <p:nvPr/>
            </p:nvGrpSpPr>
            <p:grpSpPr>
              <a:xfrm>
                <a:off x="2709630" y="2434696"/>
                <a:ext cx="550631" cy="652287"/>
                <a:chOff x="276829" y="2958624"/>
                <a:chExt cx="550631" cy="652287"/>
              </a:xfrm>
            </p:grpSpPr>
            <p:sp>
              <p:nvSpPr>
                <p:cNvPr id="26" name="TextBox 25">
                  <a:extLst>
                    <a:ext uri="{FF2B5EF4-FFF2-40B4-BE49-F238E27FC236}">
                      <a16:creationId xmlns:a16="http://schemas.microsoft.com/office/drawing/2014/main" id="{FFDBE8D0-BCCD-B84B-9D24-7956AE615288}"/>
                    </a:ext>
                  </a:extLst>
                </p:cNvPr>
                <p:cNvSpPr txBox="1"/>
                <p:nvPr/>
              </p:nvSpPr>
              <p:spPr>
                <a:xfrm>
                  <a:off x="276829" y="2958624"/>
                  <a:ext cx="550631" cy="652287"/>
                </a:xfrm>
                <a:prstGeom prst="rect">
                  <a:avLst/>
                </a:prstGeom>
                <a:noFill/>
              </p:spPr>
              <p:txBody>
                <a:bodyPr vert="horz" wrap="none" lIns="0" tIns="0" rIns="0" bIns="0" rtlCol="0">
                  <a:spAutoFit/>
                </a:bodyPr>
                <a:lstStyle/>
                <a:p>
                  <a:r>
                    <a:rPr lang="en-US" sz="1467" b="1" dirty="0"/>
                    <a:t>@180C</a:t>
                  </a:r>
                </a:p>
                <a:p>
                  <a:r>
                    <a:rPr lang="en-US" sz="1467" b="1" dirty="0"/>
                    <a:t>--  1</a:t>
                  </a:r>
                  <a:r>
                    <a:rPr lang="en-US" sz="1467" b="1" dirty="0">
                      <a:latin typeface="Symbol" panose="05050102010706020507" pitchFamily="18" charset="2"/>
                    </a:rPr>
                    <a:t>m</a:t>
                  </a:r>
                  <a:r>
                    <a:rPr lang="en-US" sz="1467" b="1" dirty="0"/>
                    <a:t>s</a:t>
                  </a:r>
                </a:p>
                <a:p>
                  <a:r>
                    <a:rPr lang="en-US" sz="1600" b="1" dirty="0">
                      <a:latin typeface="Calibri" panose="020F0502020204030204" pitchFamily="34" charset="0"/>
                      <a:cs typeface="Calibri" panose="020F0502020204030204" pitchFamily="34" charset="0"/>
                    </a:rPr>
                    <a:t>   </a:t>
                  </a:r>
                  <a:r>
                    <a:rPr lang="en-US" sz="1467" b="1" dirty="0"/>
                    <a:t>  1e3 s</a:t>
                  </a:r>
                </a:p>
                <a:p>
                  <a:r>
                    <a:rPr lang="en-US" sz="1467" b="1" dirty="0"/>
                    <a:t>     1e4 s</a:t>
                  </a:r>
                </a:p>
              </p:txBody>
            </p:sp>
            <p:sp>
              <p:nvSpPr>
                <p:cNvPr id="27" name="Isosceles Triangle 45">
                  <a:extLst>
                    <a:ext uri="{FF2B5EF4-FFF2-40B4-BE49-F238E27FC236}">
                      <a16:creationId xmlns:a16="http://schemas.microsoft.com/office/drawing/2014/main" id="{48F690D6-854B-064C-A11C-870A7F881533}"/>
                    </a:ext>
                  </a:extLst>
                </p:cNvPr>
                <p:cNvSpPr/>
                <p:nvPr/>
              </p:nvSpPr>
              <p:spPr>
                <a:xfrm>
                  <a:off x="310896" y="3511296"/>
                  <a:ext cx="9144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8"/>
                </a:p>
              </p:txBody>
            </p:sp>
            <p:sp>
              <p:nvSpPr>
                <p:cNvPr id="28" name="Rectangle 27">
                  <a:extLst>
                    <a:ext uri="{FF2B5EF4-FFF2-40B4-BE49-F238E27FC236}">
                      <a16:creationId xmlns:a16="http://schemas.microsoft.com/office/drawing/2014/main" id="{EA03F8D9-00F1-164C-AFCF-A1D3F5B1A6F1}"/>
                    </a:ext>
                  </a:extLst>
                </p:cNvPr>
                <p:cNvSpPr/>
                <p:nvPr/>
              </p:nvSpPr>
              <p:spPr>
                <a:xfrm>
                  <a:off x="302970" y="3350573"/>
                  <a:ext cx="91440" cy="9144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8"/>
                </a:p>
              </p:txBody>
            </p:sp>
          </p:grpSp>
          <p:cxnSp>
            <p:nvCxnSpPr>
              <p:cNvPr id="22" name="Straight Arrow Connector 21">
                <a:extLst>
                  <a:ext uri="{FF2B5EF4-FFF2-40B4-BE49-F238E27FC236}">
                    <a16:creationId xmlns:a16="http://schemas.microsoft.com/office/drawing/2014/main" id="{D7D86D47-3EE6-9840-ABBB-5231E1930568}"/>
                  </a:ext>
                </a:extLst>
              </p:cNvPr>
              <p:cNvCxnSpPr>
                <a:cxnSpLocks/>
              </p:cNvCxnSpPr>
              <p:nvPr/>
            </p:nvCxnSpPr>
            <p:spPr>
              <a:xfrm>
                <a:off x="2022799" y="2070780"/>
                <a:ext cx="460219" cy="0"/>
              </a:xfrm>
              <a:prstGeom prst="straightConnector1">
                <a:avLst/>
              </a:prstGeom>
              <a:ln w="12700">
                <a:solidFill>
                  <a:schemeClr val="tx1"/>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88238DB-28F1-8042-9223-220D013602B7}"/>
                  </a:ext>
                </a:extLst>
              </p:cNvPr>
              <p:cNvSpPr txBox="1"/>
              <p:nvPr/>
            </p:nvSpPr>
            <p:spPr>
              <a:xfrm>
                <a:off x="1305385" y="1730025"/>
                <a:ext cx="274114" cy="159460"/>
              </a:xfrm>
              <a:prstGeom prst="rect">
                <a:avLst/>
              </a:prstGeom>
              <a:noFill/>
            </p:spPr>
            <p:txBody>
              <a:bodyPr vert="horz" wrap="none" lIns="0" tIns="0" rIns="0" bIns="0" rtlCol="0">
                <a:spAutoFit/>
              </a:bodyPr>
              <a:lstStyle/>
              <a:p>
                <a:r>
                  <a:rPr lang="en-US" sz="1467" b="1" dirty="0"/>
                  <a:t>SET</a:t>
                </a:r>
              </a:p>
            </p:txBody>
          </p:sp>
          <p:sp>
            <p:nvSpPr>
              <p:cNvPr id="24" name="TextBox 23">
                <a:extLst>
                  <a:ext uri="{FF2B5EF4-FFF2-40B4-BE49-F238E27FC236}">
                    <a16:creationId xmlns:a16="http://schemas.microsoft.com/office/drawing/2014/main" id="{C580F198-8E27-3E4E-A8F5-BA812EB6AEA6}"/>
                  </a:ext>
                </a:extLst>
              </p:cNvPr>
              <p:cNvSpPr txBox="1"/>
              <p:nvPr/>
            </p:nvSpPr>
            <p:spPr>
              <a:xfrm>
                <a:off x="2121273" y="2113564"/>
                <a:ext cx="282529" cy="159460"/>
              </a:xfrm>
              <a:prstGeom prst="rect">
                <a:avLst/>
              </a:prstGeom>
              <a:noFill/>
            </p:spPr>
            <p:txBody>
              <a:bodyPr vert="horz" wrap="none" lIns="0" tIns="0" rIns="0" bIns="0" rtlCol="0">
                <a:spAutoFit/>
              </a:bodyPr>
              <a:lstStyle/>
              <a:p>
                <a:r>
                  <a:rPr lang="en-US" sz="1467" b="1" dirty="0">
                    <a:solidFill>
                      <a:schemeClr val="accent4">
                        <a:lumMod val="75000"/>
                      </a:schemeClr>
                    </a:solidFill>
                  </a:rPr>
                  <a:t>RST</a:t>
                </a:r>
              </a:p>
            </p:txBody>
          </p:sp>
          <p:sp>
            <p:nvSpPr>
              <p:cNvPr id="25" name="Rectangle 24">
                <a:extLst>
                  <a:ext uri="{FF2B5EF4-FFF2-40B4-BE49-F238E27FC236}">
                    <a16:creationId xmlns:a16="http://schemas.microsoft.com/office/drawing/2014/main" id="{41B5C80E-4E7A-964D-8CEC-ACF68AF17D36}"/>
                  </a:ext>
                </a:extLst>
              </p:cNvPr>
              <p:cNvSpPr/>
              <p:nvPr/>
            </p:nvSpPr>
            <p:spPr>
              <a:xfrm>
                <a:off x="3299824" y="932353"/>
                <a:ext cx="162560" cy="12151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8"/>
              </a:p>
            </p:txBody>
          </p:sp>
        </p:grpSp>
        <p:sp>
          <p:nvSpPr>
            <p:cNvPr id="17" name="Rectangle 16">
              <a:extLst>
                <a:ext uri="{FF2B5EF4-FFF2-40B4-BE49-F238E27FC236}">
                  <a16:creationId xmlns:a16="http://schemas.microsoft.com/office/drawing/2014/main" id="{25913AF2-25F7-1F40-B622-D521818F9BF3}"/>
                </a:ext>
              </a:extLst>
            </p:cNvPr>
            <p:cNvSpPr/>
            <p:nvPr/>
          </p:nvSpPr>
          <p:spPr>
            <a:xfrm>
              <a:off x="2133600" y="4780656"/>
              <a:ext cx="1686680" cy="256545"/>
            </a:xfrm>
            <a:prstGeom prst="rect">
              <a:avLst/>
            </a:prstGeom>
          </p:spPr>
          <p:txBody>
            <a:bodyPr wrap="none">
              <a:spAutoFit/>
            </a:bodyPr>
            <a:lstStyle/>
            <a:p>
              <a:r>
                <a:rPr lang="it-IT" sz="1067" dirty="0">
                  <a:solidFill>
                    <a:schemeClr val="bg1">
                      <a:lumMod val="50000"/>
                    </a:schemeClr>
                  </a:solidFill>
                  <a:latin typeface="Calibri" panose="020F0502020204030204" pitchFamily="34" charset="0"/>
                  <a:ea typeface="Calibri" panose="020F0502020204030204" pitchFamily="34" charset="0"/>
                </a:rPr>
                <a:t>0193532w10 SDk-A14, r5.3</a:t>
              </a:r>
              <a:endParaRPr lang="en-US" sz="1067" dirty="0">
                <a:solidFill>
                  <a:schemeClr val="bg1">
                    <a:lumMod val="50000"/>
                  </a:schemeClr>
                </a:solidFill>
              </a:endParaRPr>
            </a:p>
          </p:txBody>
        </p:sp>
        <p:sp>
          <p:nvSpPr>
            <p:cNvPr id="18" name="Rectangle 17">
              <a:extLst>
                <a:ext uri="{FF2B5EF4-FFF2-40B4-BE49-F238E27FC236}">
                  <a16:creationId xmlns:a16="http://schemas.microsoft.com/office/drawing/2014/main" id="{74482FE6-10D1-2E43-A865-69A24C9B0365}"/>
                </a:ext>
              </a:extLst>
            </p:cNvPr>
            <p:cNvSpPr/>
            <p:nvPr/>
          </p:nvSpPr>
          <p:spPr>
            <a:xfrm>
              <a:off x="3180449" y="997084"/>
              <a:ext cx="2246641" cy="318100"/>
            </a:xfrm>
            <a:prstGeom prst="rect">
              <a:avLst/>
            </a:prstGeom>
          </p:spPr>
          <p:txBody>
            <a:bodyPr wrap="none">
              <a:spAutoFit/>
            </a:bodyPr>
            <a:lstStyle/>
            <a:p>
              <a:r>
                <a:rPr lang="it-IT" sz="1467" b="1" dirty="0">
                  <a:solidFill>
                    <a:srgbClr val="0071C5"/>
                  </a:solidFill>
                  <a:latin typeface="Calibri" panose="020F0502020204030204" pitchFamily="34" charset="0"/>
                </a:rPr>
                <a:t>SET/RST Distrib. Vs. T-bake</a:t>
              </a:r>
              <a:endParaRPr lang="en-US" sz="1467" b="1" dirty="0">
                <a:solidFill>
                  <a:srgbClr val="0071C5"/>
                </a:solidFill>
              </a:endParaRPr>
            </a:p>
          </p:txBody>
        </p:sp>
      </p:grpSp>
      <p:sp>
        <p:nvSpPr>
          <p:cNvPr id="32" name="TextBox 31">
            <a:extLst>
              <a:ext uri="{FF2B5EF4-FFF2-40B4-BE49-F238E27FC236}">
                <a16:creationId xmlns:a16="http://schemas.microsoft.com/office/drawing/2014/main" id="{E8527FD9-0770-0446-B80A-D9B0D794FD4B}"/>
              </a:ext>
            </a:extLst>
          </p:cNvPr>
          <p:cNvSpPr txBox="1"/>
          <p:nvPr/>
        </p:nvSpPr>
        <p:spPr>
          <a:xfrm>
            <a:off x="5912336" y="5346609"/>
            <a:ext cx="4985843" cy="738664"/>
          </a:xfrm>
          <a:prstGeom prst="rect">
            <a:avLst/>
          </a:prstGeom>
          <a:noFill/>
        </p:spPr>
        <p:txBody>
          <a:bodyPr vert="horz" wrap="square" lIns="0" tIns="0" rIns="0" bIns="0" rtlCol="0">
            <a:spAutoFit/>
          </a:bodyPr>
          <a:lstStyle/>
          <a:p>
            <a:r>
              <a:rPr lang="en-US" sz="1600" dirty="0">
                <a:latin typeface="Calibri" panose="020F0502020204030204" pitchFamily="34" charset="0"/>
                <a:cs typeface="Calibri" panose="020F0502020204030204" pitchFamily="34" charset="0"/>
              </a:rPr>
              <a:t>The retention characteristics, both set and reset shifting up, suggests the dominant retention mechanism subject to structure relaxation at temperature range explored. </a:t>
            </a:r>
            <a:endParaRPr lang="en-US" sz="1400" dirty="0">
              <a:solidFill>
                <a:srgbClr val="C00000"/>
              </a:solidFill>
              <a:latin typeface="Calibri" panose="020F0502020204030204" pitchFamily="34" charset="0"/>
              <a:cs typeface="Calibri" panose="020F0502020204030204" pitchFamily="34" charset="0"/>
            </a:endParaRPr>
          </a:p>
        </p:txBody>
      </p:sp>
      <p:pic>
        <p:nvPicPr>
          <p:cNvPr id="33" name="Picture 1">
            <a:extLst>
              <a:ext uri="{FF2B5EF4-FFF2-40B4-BE49-F238E27FC236}">
                <a16:creationId xmlns:a16="http://schemas.microsoft.com/office/drawing/2014/main" id="{CAD7DD05-E3B7-1C4B-925B-D5103F3A7C15}"/>
              </a:ext>
            </a:extLst>
          </p:cNvPr>
          <p:cNvPicPr>
            <a:picLocks noChangeAspect="1" noChangeArrowheads="1"/>
          </p:cNvPicPr>
          <p:nvPr/>
        </p:nvPicPr>
        <p:blipFill>
          <a:blip r:embed="rId4" r:link="rId5">
            <a:alphaModFix amt="39000"/>
            <a:extLst>
              <a:ext uri="{28A0092B-C50C-407E-A947-70E740481C1C}">
                <a14:useLocalDpi xmlns:a14="http://schemas.microsoft.com/office/drawing/2010/main" val="0"/>
              </a:ext>
            </a:extLst>
          </a:blip>
          <a:srcRect/>
          <a:stretch>
            <a:fillRect/>
          </a:stretch>
        </p:blipFill>
        <p:spPr bwMode="auto">
          <a:xfrm>
            <a:off x="8534399" y="1464303"/>
            <a:ext cx="2604875" cy="1755615"/>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552BD696-BB25-8B46-B9BD-1058D9E742F8}"/>
              </a:ext>
            </a:extLst>
          </p:cNvPr>
          <p:cNvCxnSpPr>
            <a:cxnSpLocks/>
          </p:cNvCxnSpPr>
          <p:nvPr/>
        </p:nvCxnSpPr>
        <p:spPr>
          <a:xfrm>
            <a:off x="10210800" y="1558934"/>
            <a:ext cx="0" cy="1357231"/>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C5DDA076-082A-A44B-8629-C595482DD55F}"/>
              </a:ext>
            </a:extLst>
          </p:cNvPr>
          <p:cNvSpPr txBox="1"/>
          <p:nvPr/>
        </p:nvSpPr>
        <p:spPr>
          <a:xfrm>
            <a:off x="9982200" y="1194506"/>
            <a:ext cx="474988" cy="328423"/>
          </a:xfrm>
          <a:prstGeom prst="rect">
            <a:avLst/>
          </a:prstGeom>
          <a:solidFill>
            <a:schemeClr val="bg1"/>
          </a:solidFill>
          <a:ln>
            <a:solidFill>
              <a:schemeClr val="bg1">
                <a:lumMod val="50000"/>
              </a:schemeClr>
            </a:solidFill>
          </a:ln>
        </p:spPr>
        <p:txBody>
          <a:bodyPr vert="horz" wrap="square" lIns="0" tIns="0" rIns="0" bIns="0" rtlCol="0">
            <a:spAutoFit/>
          </a:bodyPr>
          <a:lstStyle/>
          <a:p>
            <a:pPr algn="ctr"/>
            <a:r>
              <a:rPr lang="en-US" sz="1067" b="1" dirty="0">
                <a:solidFill>
                  <a:schemeClr val="bg1">
                    <a:lumMod val="50000"/>
                  </a:schemeClr>
                </a:solidFill>
              </a:rPr>
              <a:t>85C</a:t>
            </a:r>
          </a:p>
          <a:p>
            <a:pPr algn="ctr"/>
            <a:r>
              <a:rPr lang="en-US" sz="1067" b="1" dirty="0">
                <a:solidFill>
                  <a:schemeClr val="bg1">
                    <a:lumMod val="50000"/>
                  </a:schemeClr>
                </a:solidFill>
              </a:rPr>
              <a:t>5years</a:t>
            </a:r>
          </a:p>
        </p:txBody>
      </p:sp>
    </p:spTree>
    <p:extLst>
      <p:ext uri="{BB962C8B-B14F-4D97-AF65-F5344CB8AC3E}">
        <p14:creationId xmlns:p14="http://schemas.microsoft.com/office/powerpoint/2010/main" val="354711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EB74-194B-A84F-BE5D-17ECDB114C50}"/>
              </a:ext>
            </a:extLst>
          </p:cNvPr>
          <p:cNvSpPr>
            <a:spLocks noGrp="1"/>
          </p:cNvSpPr>
          <p:nvPr>
            <p:ph type="title"/>
          </p:nvPr>
        </p:nvSpPr>
        <p:spPr>
          <a:xfrm>
            <a:off x="914400" y="152400"/>
            <a:ext cx="10363200" cy="608109"/>
          </a:xfrm>
        </p:spPr>
        <p:txBody>
          <a:bodyPr/>
          <a:lstStyle/>
          <a:p>
            <a:r>
              <a:rPr lang="en-US" sz="3200" dirty="0"/>
              <a:t>Write Endurance</a:t>
            </a:r>
          </a:p>
        </p:txBody>
      </p:sp>
      <p:sp>
        <p:nvSpPr>
          <p:cNvPr id="12" name="Content Placeholder 11">
            <a:extLst>
              <a:ext uri="{FF2B5EF4-FFF2-40B4-BE49-F238E27FC236}">
                <a16:creationId xmlns:a16="http://schemas.microsoft.com/office/drawing/2014/main" id="{2BF403C1-4738-4D47-800A-6E6ED8D07150}"/>
              </a:ext>
            </a:extLst>
          </p:cNvPr>
          <p:cNvSpPr>
            <a:spLocks noGrp="1"/>
          </p:cNvSpPr>
          <p:nvPr>
            <p:ph idx="1"/>
          </p:nvPr>
        </p:nvSpPr>
        <p:spPr>
          <a:xfrm>
            <a:off x="3733800" y="4878291"/>
            <a:ext cx="5105400" cy="1370109"/>
          </a:xfrm>
        </p:spPr>
        <p:txBody>
          <a:bodyPr/>
          <a:lstStyle/>
          <a:p>
            <a:r>
              <a:rPr lang="en-US" sz="2000" dirty="0" err="1"/>
              <a:t>I</a:t>
            </a:r>
            <a:r>
              <a:rPr lang="en-US" sz="2000" baseline="-25000" dirty="0" err="1"/>
              <a:t>program</a:t>
            </a:r>
            <a:r>
              <a:rPr lang="en-US" sz="2000" dirty="0"/>
              <a:t> – the same as 3DXP, subject to </a:t>
            </a:r>
            <a:r>
              <a:rPr lang="en-US" sz="2000" dirty="0" err="1"/>
              <a:t>T</a:t>
            </a:r>
            <a:r>
              <a:rPr lang="en-US" sz="2000" baseline="-25000" dirty="0" err="1"/>
              <a:t>g</a:t>
            </a:r>
            <a:endParaRPr lang="en-US" sz="2000" dirty="0"/>
          </a:p>
          <a:p>
            <a:r>
              <a:rPr lang="en-US" sz="2000" dirty="0"/>
              <a:t>RWB – no worse than 3DXP</a:t>
            </a:r>
          </a:p>
          <a:p>
            <a:r>
              <a:rPr lang="en-US" sz="2000" dirty="0"/>
              <a:t>Read/Write Latency – no change</a:t>
            </a:r>
          </a:p>
        </p:txBody>
      </p:sp>
      <p:grpSp>
        <p:nvGrpSpPr>
          <p:cNvPr id="9" name="Group 8">
            <a:extLst>
              <a:ext uri="{FF2B5EF4-FFF2-40B4-BE49-F238E27FC236}">
                <a16:creationId xmlns:a16="http://schemas.microsoft.com/office/drawing/2014/main" id="{65220459-EFA8-AE4F-89C7-3C1A8A113697}"/>
              </a:ext>
            </a:extLst>
          </p:cNvPr>
          <p:cNvGrpSpPr/>
          <p:nvPr/>
        </p:nvGrpSpPr>
        <p:grpSpPr>
          <a:xfrm>
            <a:off x="2406152" y="914400"/>
            <a:ext cx="7576048" cy="3124200"/>
            <a:chOff x="2406152" y="457200"/>
            <a:chExt cx="7576048" cy="3124200"/>
          </a:xfrm>
        </p:grpSpPr>
        <p:pic>
          <p:nvPicPr>
            <p:cNvPr id="4" name="Picture 3">
              <a:extLst>
                <a:ext uri="{FF2B5EF4-FFF2-40B4-BE49-F238E27FC236}">
                  <a16:creationId xmlns:a16="http://schemas.microsoft.com/office/drawing/2014/main" id="{00000000-0008-0000-0100-000003000000}"/>
                </a:ext>
              </a:extLst>
            </p:cNvPr>
            <p:cNvPicPr>
              <a:picLocks noChangeAspect="1"/>
            </p:cNvPicPr>
            <p:nvPr/>
          </p:nvPicPr>
          <p:blipFill rotWithShape="1">
            <a:blip r:embed="rId2"/>
            <a:srcRect l="63248" t="38379" r="3475" b="6450"/>
            <a:stretch/>
          </p:blipFill>
          <p:spPr>
            <a:xfrm>
              <a:off x="2743200" y="911050"/>
              <a:ext cx="3176491" cy="2670350"/>
            </a:xfrm>
            <a:prstGeom prst="rect">
              <a:avLst/>
            </a:prstGeom>
            <a:solidFill>
              <a:sysClr val="window" lastClr="FFFFFF"/>
            </a:solidFill>
            <a:ln>
              <a:noFill/>
            </a:ln>
          </p:spPr>
        </p:pic>
        <p:sp>
          <p:nvSpPr>
            <p:cNvPr id="6" name="Rectangle 5">
              <a:extLst>
                <a:ext uri="{FF2B5EF4-FFF2-40B4-BE49-F238E27FC236}">
                  <a16:creationId xmlns:a16="http://schemas.microsoft.com/office/drawing/2014/main" id="{0437D9C0-B877-6D43-B94D-FAB9D5E6A9F9}"/>
                </a:ext>
              </a:extLst>
            </p:cNvPr>
            <p:cNvSpPr/>
            <p:nvPr/>
          </p:nvSpPr>
          <p:spPr>
            <a:xfrm>
              <a:off x="2406152" y="457200"/>
              <a:ext cx="7576048" cy="400110"/>
            </a:xfrm>
            <a:prstGeom prst="rect">
              <a:avLst/>
            </a:prstGeom>
            <a:ln w="19050" cmpd="thickThin">
              <a:solidFill>
                <a:schemeClr val="accent2"/>
              </a:solidFill>
            </a:ln>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No window closure of 2K bits up to 2M FW cycles @ 10ms </a:t>
              </a:r>
              <a:r>
                <a:rPr lang="en-US" sz="2000" b="1" dirty="0" err="1">
                  <a:solidFill>
                    <a:srgbClr val="C00000"/>
                  </a:solidFill>
                  <a:latin typeface="Calibri" panose="020F0502020204030204" pitchFamily="34" charset="0"/>
                  <a:cs typeface="Calibri" panose="020F0502020204030204" pitchFamily="34" charset="0"/>
                </a:rPr>
                <a:t>ipd</a:t>
              </a:r>
              <a:r>
                <a:rPr lang="en-US" sz="2000" b="1" dirty="0">
                  <a:solidFill>
                    <a:srgbClr val="C00000"/>
                  </a:solidFill>
                  <a:latin typeface="Calibri" panose="020F0502020204030204" pitchFamily="34" charset="0"/>
                  <a:cs typeface="Calibri" panose="020F0502020204030204" pitchFamily="34" charset="0"/>
                </a:rPr>
                <a:t>, low ED</a:t>
              </a:r>
            </a:p>
          </p:txBody>
        </p:sp>
        <p:pic>
          <p:nvPicPr>
            <p:cNvPr id="8" name="Picture 7">
              <a:extLst>
                <a:ext uri="{FF2B5EF4-FFF2-40B4-BE49-F238E27FC236}">
                  <a16:creationId xmlns:a16="http://schemas.microsoft.com/office/drawing/2014/main" id="{00000000-0008-0000-0100-000005000000}"/>
                </a:ext>
              </a:extLst>
            </p:cNvPr>
            <p:cNvPicPr>
              <a:picLocks noChangeAspect="1"/>
            </p:cNvPicPr>
            <p:nvPr/>
          </p:nvPicPr>
          <p:blipFill rotWithShape="1">
            <a:blip r:embed="rId3"/>
            <a:srcRect t="14204" r="49729" b="14778"/>
            <a:stretch/>
          </p:blipFill>
          <p:spPr>
            <a:xfrm>
              <a:off x="6036357" y="911050"/>
              <a:ext cx="3869244" cy="2670350"/>
            </a:xfrm>
            <a:prstGeom prst="rect">
              <a:avLst/>
            </a:prstGeom>
            <a:solidFill>
              <a:sysClr val="window" lastClr="FFFFFF"/>
            </a:solidFill>
            <a:ln>
              <a:noFill/>
            </a:ln>
          </p:spPr>
        </p:pic>
      </p:grpSp>
      <p:sp>
        <p:nvSpPr>
          <p:cNvPr id="10" name="Title 1">
            <a:extLst>
              <a:ext uri="{FF2B5EF4-FFF2-40B4-BE49-F238E27FC236}">
                <a16:creationId xmlns:a16="http://schemas.microsoft.com/office/drawing/2014/main" id="{B36625A8-47E6-8B4F-BE39-5491C912132C}"/>
              </a:ext>
            </a:extLst>
          </p:cNvPr>
          <p:cNvSpPr txBox="1">
            <a:spLocks/>
          </p:cNvSpPr>
          <p:nvPr/>
        </p:nvSpPr>
        <p:spPr bwMode="auto">
          <a:xfrm>
            <a:off x="914400" y="4343400"/>
            <a:ext cx="10363200" cy="457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r>
              <a:rPr lang="en-US" sz="3200" kern="0" dirty="0"/>
              <a:t>Scaling Expectation (No Scaling Data)</a:t>
            </a:r>
          </a:p>
        </p:txBody>
      </p:sp>
      <p:sp>
        <p:nvSpPr>
          <p:cNvPr id="3" name="Rectangle 2">
            <a:extLst>
              <a:ext uri="{FF2B5EF4-FFF2-40B4-BE49-F238E27FC236}">
                <a16:creationId xmlns:a16="http://schemas.microsoft.com/office/drawing/2014/main" id="{B3A5E3E8-6E00-FD49-AF68-E8CE5D7E0526}"/>
              </a:ext>
            </a:extLst>
          </p:cNvPr>
          <p:cNvSpPr/>
          <p:nvPr/>
        </p:nvSpPr>
        <p:spPr>
          <a:xfrm>
            <a:off x="9521429" y="1689559"/>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CAFFE8-E92F-3F41-91E6-C978BE07BFF8}"/>
              </a:ext>
            </a:extLst>
          </p:cNvPr>
          <p:cNvSpPr/>
          <p:nvPr/>
        </p:nvSpPr>
        <p:spPr>
          <a:xfrm>
            <a:off x="9067985" y="2045732"/>
            <a:ext cx="45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AA038FB-5940-8F4D-BCBF-602496A52862}"/>
              </a:ext>
            </a:extLst>
          </p:cNvPr>
          <p:cNvCxnSpPr/>
          <p:nvPr/>
        </p:nvCxnSpPr>
        <p:spPr>
          <a:xfrm>
            <a:off x="2286000" y="4191000"/>
            <a:ext cx="7848600" cy="0"/>
          </a:xfrm>
          <a:prstGeom prst="line">
            <a:avLst/>
          </a:prstGeom>
          <a:ln w="76200" cmpd="tri">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1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05DF29-3AB8-E447-A4D8-AAE26D8CB75B}"/>
              </a:ext>
            </a:extLst>
          </p:cNvPr>
          <p:cNvSpPr>
            <a:spLocks noGrp="1"/>
          </p:cNvSpPr>
          <p:nvPr>
            <p:ph idx="1"/>
          </p:nvPr>
        </p:nvSpPr>
        <p:spPr/>
        <p:txBody>
          <a:bodyPr/>
          <a:lstStyle/>
          <a:p>
            <a:pPr marL="0" indent="0" algn="ctr">
              <a:buNone/>
            </a:pPr>
            <a:r>
              <a:rPr lang="en-US" sz="2800" dirty="0">
                <a:solidFill>
                  <a:schemeClr val="accent5"/>
                </a:solidFill>
              </a:rPr>
              <a:t>Incumbent Technology </a:t>
            </a:r>
          </a:p>
          <a:p>
            <a:pPr marL="0" indent="0" algn="ctr">
              <a:buNone/>
            </a:pPr>
            <a:r>
              <a:rPr lang="en-US" sz="2800" dirty="0">
                <a:solidFill>
                  <a:schemeClr val="accent5"/>
                </a:solidFill>
              </a:rPr>
              <a:t>Introduction to </a:t>
            </a:r>
            <a:r>
              <a:rPr lang="en-US" sz="2800" dirty="0" err="1">
                <a:solidFill>
                  <a:schemeClr val="accent5"/>
                </a:solidFill>
              </a:rPr>
              <a:t>BiSM</a:t>
            </a:r>
            <a:endParaRPr lang="en-US" sz="2800" dirty="0">
              <a:solidFill>
                <a:schemeClr val="accent5"/>
              </a:solidFill>
            </a:endParaRPr>
          </a:p>
          <a:p>
            <a:pPr marL="0" indent="0" algn="ctr">
              <a:buNone/>
            </a:pPr>
            <a:r>
              <a:rPr lang="en-US" sz="2800" dirty="0">
                <a:solidFill>
                  <a:schemeClr val="accent5"/>
                </a:solidFill>
              </a:rPr>
              <a:t>Cell Technology</a:t>
            </a:r>
          </a:p>
          <a:p>
            <a:pPr marL="0" indent="0" algn="ctr">
              <a:buNone/>
            </a:pPr>
            <a:r>
              <a:rPr lang="en-US" sz="2800" dirty="0"/>
              <a:t>Memory Switching Physics</a:t>
            </a:r>
          </a:p>
          <a:p>
            <a:pPr marL="0" indent="0" algn="ctr">
              <a:buNone/>
            </a:pPr>
            <a:r>
              <a:rPr lang="en-US" sz="2800" dirty="0">
                <a:solidFill>
                  <a:schemeClr val="accent5"/>
                </a:solidFill>
              </a:rPr>
              <a:t>Array Architecture</a:t>
            </a:r>
          </a:p>
          <a:p>
            <a:pPr marL="0" indent="0" algn="ctr">
              <a:buNone/>
            </a:pPr>
            <a:r>
              <a:rPr lang="en-US" sz="2800" dirty="0">
                <a:solidFill>
                  <a:schemeClr val="accent5"/>
                </a:solidFill>
              </a:rPr>
              <a:t>Critical Path to </a:t>
            </a:r>
            <a:r>
              <a:rPr lang="en-US" sz="2800" dirty="0">
                <a:solidFill>
                  <a:schemeClr val="accent5"/>
                </a:solidFill>
                <a:latin typeface="Symbol" pitchFamily="2" charset="2"/>
              </a:rPr>
              <a:t>a</a:t>
            </a:r>
            <a:r>
              <a:rPr lang="en-US" sz="2800" dirty="0">
                <a:solidFill>
                  <a:schemeClr val="accent5"/>
                </a:solidFill>
              </a:rPr>
              <a:t>-Product Definition</a:t>
            </a:r>
          </a:p>
        </p:txBody>
      </p:sp>
    </p:spTree>
    <p:extLst>
      <p:ext uri="{BB962C8B-B14F-4D97-AF65-F5344CB8AC3E}">
        <p14:creationId xmlns:p14="http://schemas.microsoft.com/office/powerpoint/2010/main" val="3265707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826469" y="1865303"/>
            <a:ext cx="4871545" cy="2588456"/>
            <a:chOff x="6826469" y="1865303"/>
            <a:chExt cx="4871545" cy="2588456"/>
          </a:xfrm>
        </p:grpSpPr>
        <p:pic>
          <p:nvPicPr>
            <p:cNvPr id="23" name="Picture 22"/>
            <p:cNvPicPr>
              <a:picLocks noChangeAspect="1"/>
            </p:cNvPicPr>
            <p:nvPr/>
          </p:nvPicPr>
          <p:blipFill rotWithShape="1">
            <a:blip r:embed="rId2"/>
            <a:srcRect l="2498" t="3325" r="1500" b="2711"/>
            <a:stretch/>
          </p:blipFill>
          <p:spPr>
            <a:xfrm>
              <a:off x="6826469" y="1947040"/>
              <a:ext cx="4871545" cy="2506719"/>
            </a:xfrm>
            <a:prstGeom prst="rect">
              <a:avLst/>
            </a:prstGeom>
          </p:spPr>
        </p:pic>
        <p:sp>
          <p:nvSpPr>
            <p:cNvPr id="25" name="TextBox 24"/>
            <p:cNvSpPr txBox="1"/>
            <p:nvPr/>
          </p:nvSpPr>
          <p:spPr>
            <a:xfrm>
              <a:off x="10078893" y="1865303"/>
              <a:ext cx="985141" cy="338554"/>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1k cycles</a:t>
              </a:r>
            </a:p>
          </p:txBody>
        </p:sp>
      </p:grpSp>
      <p:sp>
        <p:nvSpPr>
          <p:cNvPr id="4" name="Title 3"/>
          <p:cNvSpPr>
            <a:spLocks noGrp="1"/>
          </p:cNvSpPr>
          <p:nvPr>
            <p:ph type="title"/>
          </p:nvPr>
        </p:nvSpPr>
        <p:spPr/>
        <p:txBody>
          <a:bodyPr/>
          <a:lstStyle/>
          <a:p>
            <a:r>
              <a:rPr lang="en-US" sz="3200" dirty="0"/>
              <a:t>SAG20 Elements Movement (Positive Pulse), similar to GST</a:t>
            </a:r>
          </a:p>
        </p:txBody>
      </p:sp>
      <p:sp>
        <p:nvSpPr>
          <p:cNvPr id="5" name="Rectangle 4"/>
          <p:cNvSpPr/>
          <p:nvPr/>
        </p:nvSpPr>
        <p:spPr>
          <a:xfrm>
            <a:off x="8831130" y="1100685"/>
            <a:ext cx="1910862" cy="369332"/>
          </a:xfrm>
          <a:prstGeom prst="rect">
            <a:avLst/>
          </a:prstGeom>
        </p:spPr>
        <p:txBody>
          <a:bodyPr wrap="square">
            <a:spAutoFit/>
          </a:bodyPr>
          <a:lstStyle/>
          <a:p>
            <a:r>
              <a:rPr lang="en-US" sz="1800" dirty="0">
                <a:hlinkClick r:id="rId3"/>
              </a:rPr>
              <a:t>PFA-396 (SD1)</a:t>
            </a:r>
            <a:endParaRPr lang="en-US" sz="1800" dirty="0"/>
          </a:p>
        </p:txBody>
      </p:sp>
      <p:grpSp>
        <p:nvGrpSpPr>
          <p:cNvPr id="6" name="Group 5"/>
          <p:cNvGrpSpPr/>
          <p:nvPr/>
        </p:nvGrpSpPr>
        <p:grpSpPr>
          <a:xfrm>
            <a:off x="550769" y="1858306"/>
            <a:ext cx="6171522" cy="3475488"/>
            <a:chOff x="265429" y="429431"/>
            <a:chExt cx="8753475" cy="5689304"/>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29" y="429431"/>
              <a:ext cx="8753475" cy="282575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29" y="3362835"/>
              <a:ext cx="8737601" cy="275590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4992193" y="628087"/>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0" name="Oval 9"/>
            <p:cNvSpPr/>
            <p:nvPr/>
          </p:nvSpPr>
          <p:spPr>
            <a:xfrm>
              <a:off x="3298067" y="494254"/>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1" name="Oval 10"/>
            <p:cNvSpPr/>
            <p:nvPr/>
          </p:nvSpPr>
          <p:spPr>
            <a:xfrm>
              <a:off x="4992192" y="2627191"/>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2" name="Oval 11"/>
            <p:cNvSpPr/>
            <p:nvPr/>
          </p:nvSpPr>
          <p:spPr>
            <a:xfrm>
              <a:off x="3294772" y="2652479"/>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3" name="TextBox 12"/>
            <p:cNvSpPr txBox="1"/>
            <p:nvPr/>
          </p:nvSpPr>
          <p:spPr>
            <a:xfrm>
              <a:off x="3806890" y="2602477"/>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14" name="TextBox 13"/>
            <p:cNvSpPr txBox="1"/>
            <p:nvPr/>
          </p:nvSpPr>
          <p:spPr>
            <a:xfrm>
              <a:off x="5524301" y="2588096"/>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sp>
          <p:nvSpPr>
            <p:cNvPr id="15" name="Oval 14"/>
            <p:cNvSpPr/>
            <p:nvPr/>
          </p:nvSpPr>
          <p:spPr>
            <a:xfrm>
              <a:off x="4992192" y="3505084"/>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6" name="Oval 15"/>
            <p:cNvSpPr/>
            <p:nvPr/>
          </p:nvSpPr>
          <p:spPr>
            <a:xfrm>
              <a:off x="3298066" y="3371251"/>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7" name="Oval 16"/>
            <p:cNvSpPr/>
            <p:nvPr/>
          </p:nvSpPr>
          <p:spPr>
            <a:xfrm>
              <a:off x="4992191" y="5504188"/>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8" name="Oval 17"/>
            <p:cNvSpPr/>
            <p:nvPr/>
          </p:nvSpPr>
          <p:spPr>
            <a:xfrm>
              <a:off x="3294771" y="5529476"/>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9" name="TextBox 18"/>
            <p:cNvSpPr txBox="1"/>
            <p:nvPr/>
          </p:nvSpPr>
          <p:spPr>
            <a:xfrm>
              <a:off x="3806889" y="5479474"/>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20" name="TextBox 19"/>
            <p:cNvSpPr txBox="1"/>
            <p:nvPr/>
          </p:nvSpPr>
          <p:spPr>
            <a:xfrm>
              <a:off x="5524300" y="5465093"/>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grpSp>
      <p:sp>
        <p:nvSpPr>
          <p:cNvPr id="21" name="TextBox 20">
            <a:extLst>
              <a:ext uri="{FF2B5EF4-FFF2-40B4-BE49-F238E27FC236}">
                <a16:creationId xmlns:a16="http://schemas.microsoft.com/office/drawing/2014/main" id="{FD5D9201-9D71-4D12-829A-D1F346C71536}"/>
              </a:ext>
            </a:extLst>
          </p:cNvPr>
          <p:cNvSpPr txBox="1"/>
          <p:nvPr/>
        </p:nvSpPr>
        <p:spPr>
          <a:xfrm>
            <a:off x="10511965" y="1063591"/>
            <a:ext cx="1262130" cy="369332"/>
          </a:xfrm>
          <a:prstGeom prst="rect">
            <a:avLst/>
          </a:prstGeom>
          <a:noFill/>
        </p:spPr>
        <p:txBody>
          <a:bodyPr wrap="square" rtlCol="0">
            <a:spAutoFit/>
          </a:bodyPr>
          <a:lstStyle/>
          <a:p>
            <a:r>
              <a:rPr lang="en-US" sz="1800" dirty="0">
                <a:highlight>
                  <a:srgbClr val="FFFF00"/>
                </a:highlight>
              </a:rPr>
              <a:t>Hefei</a:t>
            </a:r>
          </a:p>
        </p:txBody>
      </p:sp>
      <p:sp>
        <p:nvSpPr>
          <p:cNvPr id="22" name="Title 2">
            <a:extLst>
              <a:ext uri="{FF2B5EF4-FFF2-40B4-BE49-F238E27FC236}">
                <a16:creationId xmlns:a16="http://schemas.microsoft.com/office/drawing/2014/main" id="{54BA7E11-DFE6-4AD5-8AB0-64E31190DE6F}"/>
              </a:ext>
            </a:extLst>
          </p:cNvPr>
          <p:cNvSpPr txBox="1">
            <a:spLocks/>
          </p:cNvSpPr>
          <p:nvPr/>
        </p:nvSpPr>
        <p:spPr>
          <a:xfrm>
            <a:off x="1075033" y="983072"/>
            <a:ext cx="10831133" cy="892175"/>
          </a:xfrm>
          <a:prstGeom prst="rect">
            <a:avLst/>
          </a:prstGeom>
        </p:spPr>
        <p:txBody>
          <a:bodyPr/>
          <a:lstStyle>
            <a:lvl1pPr algn="ctr" rtl="0" eaLnBrk="1" fontAlgn="base" hangingPunct="1">
              <a:spcBef>
                <a:spcPct val="0"/>
              </a:spcBef>
              <a:spcAft>
                <a:spcPct val="0"/>
              </a:spcAft>
              <a:defRPr sz="3600">
                <a:solidFill>
                  <a:srgbClr val="002060"/>
                </a:solidFill>
                <a:latin typeface="+mj-lt"/>
                <a:ea typeface="+mj-ea"/>
                <a:cs typeface="+mj-cs"/>
              </a:defRPr>
            </a:lvl1pPr>
            <a:lvl2pPr algn="ctr" rtl="0" eaLnBrk="1" fontAlgn="base" hangingPunct="1">
              <a:spcBef>
                <a:spcPct val="0"/>
              </a:spcBef>
              <a:spcAft>
                <a:spcPct val="0"/>
              </a:spcAft>
              <a:defRPr sz="3600">
                <a:solidFill>
                  <a:srgbClr val="002060"/>
                </a:solidFill>
                <a:latin typeface="Tahoma" pitchFamily="34" charset="0"/>
                <a:ea typeface="MS PGothic" pitchFamily="34" charset="-128"/>
              </a:defRPr>
            </a:lvl2pPr>
            <a:lvl3pPr algn="ctr" rtl="0" eaLnBrk="1" fontAlgn="base" hangingPunct="1">
              <a:spcBef>
                <a:spcPct val="0"/>
              </a:spcBef>
              <a:spcAft>
                <a:spcPct val="0"/>
              </a:spcAft>
              <a:defRPr sz="3600">
                <a:solidFill>
                  <a:srgbClr val="002060"/>
                </a:solidFill>
                <a:latin typeface="Tahoma" pitchFamily="34" charset="0"/>
                <a:ea typeface="MS PGothic" pitchFamily="34" charset="-128"/>
              </a:defRPr>
            </a:lvl3pPr>
            <a:lvl4pPr algn="ctr" rtl="0" eaLnBrk="1" fontAlgn="base" hangingPunct="1">
              <a:spcBef>
                <a:spcPct val="0"/>
              </a:spcBef>
              <a:spcAft>
                <a:spcPct val="0"/>
              </a:spcAft>
              <a:defRPr sz="3600">
                <a:solidFill>
                  <a:srgbClr val="002060"/>
                </a:solidFill>
                <a:latin typeface="Tahoma" pitchFamily="34" charset="0"/>
                <a:ea typeface="MS PGothic" pitchFamily="34" charset="-128"/>
              </a:defRPr>
            </a:lvl4pPr>
            <a:lvl5pPr algn="ctr" rtl="0" eaLnBrk="1" fontAlgn="base" hangingPunct="1">
              <a:spcBef>
                <a:spcPct val="0"/>
              </a:spcBef>
              <a:spcAft>
                <a:spcPct val="0"/>
              </a:spcAft>
              <a:defRPr sz="3600">
                <a:solidFill>
                  <a:srgbClr val="002060"/>
                </a:solidFill>
                <a:latin typeface="Tahoma" pitchFamily="34" charset="0"/>
                <a:ea typeface="MS PGothic" pitchFamily="34" charset="-128"/>
              </a:defRPr>
            </a:lvl5pPr>
            <a:lvl6pPr marL="457200" algn="ctr" rtl="0" eaLnBrk="1" fontAlgn="base" hangingPunct="1">
              <a:spcBef>
                <a:spcPct val="0"/>
              </a:spcBef>
              <a:spcAft>
                <a:spcPct val="0"/>
              </a:spcAft>
              <a:defRPr sz="3600">
                <a:solidFill>
                  <a:srgbClr val="002060"/>
                </a:solidFill>
                <a:latin typeface="Tahoma" pitchFamily="34" charset="0"/>
              </a:defRPr>
            </a:lvl6pPr>
            <a:lvl7pPr marL="914400" algn="ctr" rtl="0" eaLnBrk="1" fontAlgn="base" hangingPunct="1">
              <a:spcBef>
                <a:spcPct val="0"/>
              </a:spcBef>
              <a:spcAft>
                <a:spcPct val="0"/>
              </a:spcAft>
              <a:defRPr sz="3600">
                <a:solidFill>
                  <a:srgbClr val="002060"/>
                </a:solidFill>
                <a:latin typeface="Tahoma" pitchFamily="34" charset="0"/>
              </a:defRPr>
            </a:lvl7pPr>
            <a:lvl8pPr marL="1371600" algn="ctr" rtl="0" eaLnBrk="1" fontAlgn="base" hangingPunct="1">
              <a:spcBef>
                <a:spcPct val="0"/>
              </a:spcBef>
              <a:spcAft>
                <a:spcPct val="0"/>
              </a:spcAft>
              <a:defRPr sz="3600">
                <a:solidFill>
                  <a:srgbClr val="002060"/>
                </a:solidFill>
                <a:latin typeface="Tahoma" pitchFamily="34" charset="0"/>
              </a:defRPr>
            </a:lvl8pPr>
            <a:lvl9pPr marL="1828800" algn="ctr" rtl="0" eaLnBrk="1" fontAlgn="base" hangingPunct="1">
              <a:spcBef>
                <a:spcPct val="0"/>
              </a:spcBef>
              <a:spcAft>
                <a:spcPct val="0"/>
              </a:spcAft>
              <a:defRPr sz="3600">
                <a:solidFill>
                  <a:srgbClr val="002060"/>
                </a:solidFill>
                <a:latin typeface="Tahoma" pitchFamily="34" charset="0"/>
              </a:defRPr>
            </a:lvl9pPr>
          </a:lstStyle>
          <a:p>
            <a:pPr algn="l"/>
            <a:endParaRPr lang="en-US" sz="2800" kern="0" dirty="0"/>
          </a:p>
        </p:txBody>
      </p:sp>
      <p:graphicFrame>
        <p:nvGraphicFramePr>
          <p:cNvPr id="24" name="Table 23"/>
          <p:cNvGraphicFramePr>
            <a:graphicFrameLocks noGrp="1"/>
          </p:cNvGraphicFramePr>
          <p:nvPr/>
        </p:nvGraphicFramePr>
        <p:xfrm>
          <a:off x="7481227" y="2214186"/>
          <a:ext cx="3794760" cy="3004812"/>
        </p:xfrm>
        <a:graphic>
          <a:graphicData uri="http://schemas.openxmlformats.org/drawingml/2006/table">
            <a:tbl>
              <a:tblPr firstRow="1" bandRow="1">
                <a:tableStyleId>{5940675A-B579-460E-94D1-54222C63F5DA}</a:tableStyleId>
              </a:tblPr>
              <a:tblGrid>
                <a:gridCol w="948690">
                  <a:extLst>
                    <a:ext uri="{9D8B030D-6E8A-4147-A177-3AD203B41FA5}">
                      <a16:colId xmlns:a16="http://schemas.microsoft.com/office/drawing/2014/main" val="20000"/>
                    </a:ext>
                  </a:extLst>
                </a:gridCol>
                <a:gridCol w="948690">
                  <a:extLst>
                    <a:ext uri="{9D8B030D-6E8A-4147-A177-3AD203B41FA5}">
                      <a16:colId xmlns:a16="http://schemas.microsoft.com/office/drawing/2014/main" val="20001"/>
                    </a:ext>
                  </a:extLst>
                </a:gridCol>
                <a:gridCol w="948690">
                  <a:extLst>
                    <a:ext uri="{9D8B030D-6E8A-4147-A177-3AD203B41FA5}">
                      <a16:colId xmlns:a16="http://schemas.microsoft.com/office/drawing/2014/main" val="20002"/>
                    </a:ext>
                  </a:extLst>
                </a:gridCol>
                <a:gridCol w="948690">
                  <a:extLst>
                    <a:ext uri="{9D8B030D-6E8A-4147-A177-3AD203B41FA5}">
                      <a16:colId xmlns:a16="http://schemas.microsoft.com/office/drawing/2014/main" val="20003"/>
                    </a:ext>
                  </a:extLst>
                </a:gridCol>
              </a:tblGrid>
              <a:tr h="359406">
                <a:tc>
                  <a:txBody>
                    <a:bodyPr/>
                    <a:lstStyle/>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extLst>
                  <a:ext uri="{0D108BD9-81ED-4DB2-BD59-A6C34878D82A}">
                    <a16:rowId xmlns:a16="http://schemas.microsoft.com/office/drawing/2014/main" val="10000"/>
                  </a:ext>
                </a:extLst>
              </a:tr>
              <a:tr h="359406">
                <a:tc>
                  <a:txBody>
                    <a:bodyPr/>
                    <a:lstStyle/>
                    <a:p>
                      <a:pPr algn="ctr"/>
                      <a:r>
                        <a:rPr lang="en-US" sz="1600" dirty="0"/>
                        <a:t>50 ns</a:t>
                      </a:r>
                    </a:p>
                  </a:txBody>
                  <a:tcPr>
                    <a:noFill/>
                  </a:tcPr>
                </a:tc>
                <a:tc>
                  <a:txBody>
                    <a:bodyPr/>
                    <a:lstStyle/>
                    <a:p>
                      <a:pPr algn="ctr"/>
                      <a:r>
                        <a:rPr lang="en-US" sz="1600" dirty="0"/>
                        <a:t>1000 ns</a:t>
                      </a:r>
                    </a:p>
                  </a:txBody>
                  <a:tcPr>
                    <a:noFill/>
                  </a:tcPr>
                </a:tc>
                <a:tc>
                  <a:txBody>
                    <a:bodyPr/>
                    <a:lstStyle/>
                    <a:p>
                      <a:pPr algn="ctr"/>
                      <a:r>
                        <a:rPr lang="en-US" sz="1600" dirty="0"/>
                        <a:t>50 ns</a:t>
                      </a:r>
                    </a:p>
                  </a:txBody>
                  <a:tcPr>
                    <a:noFill/>
                  </a:tcPr>
                </a:tc>
                <a:tc>
                  <a:txBody>
                    <a:bodyPr/>
                    <a:lstStyle/>
                    <a:p>
                      <a:pPr algn="ctr"/>
                      <a:r>
                        <a:rPr lang="en-US" sz="1600" dirty="0"/>
                        <a:t>1000 ns</a:t>
                      </a:r>
                    </a:p>
                  </a:txBody>
                  <a:tcPr>
                    <a:noFill/>
                  </a:tcPr>
                </a:tc>
                <a:extLst>
                  <a:ext uri="{0D108BD9-81ED-4DB2-BD59-A6C34878D82A}">
                    <a16:rowId xmlns:a16="http://schemas.microsoft.com/office/drawing/2014/main" val="10001"/>
                  </a:ext>
                </a:extLst>
              </a:tr>
              <a:tr h="359406">
                <a:tc gridSpan="2">
                  <a:txBody>
                    <a:bodyPr/>
                    <a:lstStyle/>
                    <a:p>
                      <a:pPr algn="ctr"/>
                      <a:r>
                        <a:rPr lang="en-US" sz="1600" dirty="0"/>
                        <a:t>50 </a:t>
                      </a:r>
                      <a:r>
                        <a:rPr lang="en-US" sz="1600" dirty="0" err="1"/>
                        <a:t>uA</a:t>
                      </a:r>
                      <a:endParaRPr lang="en-US" sz="1600" dirty="0"/>
                    </a:p>
                  </a:txBody>
                  <a:tcPr>
                    <a:noFill/>
                  </a:tcPr>
                </a:tc>
                <a:tc hMerge="1">
                  <a:txBody>
                    <a:bodyPr/>
                    <a:lstStyle/>
                    <a:p>
                      <a:endParaRPr lang="en-US" dirty="0"/>
                    </a:p>
                  </a:txBody>
                  <a:tcPr/>
                </a:tc>
                <a:tc gridSpan="2">
                  <a:txBody>
                    <a:bodyPr/>
                    <a:lstStyle/>
                    <a:p>
                      <a:pPr algn="ctr"/>
                      <a:r>
                        <a:rPr lang="en-US" sz="1600" dirty="0"/>
                        <a:t>150 </a:t>
                      </a:r>
                      <a:r>
                        <a:rPr lang="en-US" sz="1600" dirty="0" err="1"/>
                        <a:t>uA</a:t>
                      </a:r>
                      <a:endParaRPr lang="en-US" sz="1600" dirty="0"/>
                    </a:p>
                  </a:txBody>
                  <a:tcPr>
                    <a:no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grpSp>
        <p:nvGrpSpPr>
          <p:cNvPr id="26" name="Group 25">
            <a:extLst>
              <a:ext uri="{FF2B5EF4-FFF2-40B4-BE49-F238E27FC236}">
                <a16:creationId xmlns:a16="http://schemas.microsoft.com/office/drawing/2014/main" id="{B8537C91-5C95-D547-9A1C-AD6DC0FDCB75}"/>
              </a:ext>
            </a:extLst>
          </p:cNvPr>
          <p:cNvGrpSpPr/>
          <p:nvPr/>
        </p:nvGrpSpPr>
        <p:grpSpPr>
          <a:xfrm>
            <a:off x="6271485" y="1980108"/>
            <a:ext cx="4871545" cy="2588456"/>
            <a:chOff x="6826469" y="1865303"/>
            <a:chExt cx="4871545" cy="2588456"/>
          </a:xfrm>
        </p:grpSpPr>
        <p:pic>
          <p:nvPicPr>
            <p:cNvPr id="27" name="Picture 26">
              <a:extLst>
                <a:ext uri="{FF2B5EF4-FFF2-40B4-BE49-F238E27FC236}">
                  <a16:creationId xmlns:a16="http://schemas.microsoft.com/office/drawing/2014/main" id="{79B5E59C-7276-2747-BEE6-4375352D9CB9}"/>
                </a:ext>
              </a:extLst>
            </p:cNvPr>
            <p:cNvPicPr>
              <a:picLocks noChangeAspect="1"/>
            </p:cNvPicPr>
            <p:nvPr/>
          </p:nvPicPr>
          <p:blipFill rotWithShape="1">
            <a:blip r:embed="rId2"/>
            <a:srcRect l="2498" t="3325" r="1500" b="2711"/>
            <a:stretch/>
          </p:blipFill>
          <p:spPr>
            <a:xfrm>
              <a:off x="6826469" y="1947040"/>
              <a:ext cx="4871545" cy="2506719"/>
            </a:xfrm>
            <a:prstGeom prst="rect">
              <a:avLst/>
            </a:prstGeom>
          </p:spPr>
        </p:pic>
        <p:sp>
          <p:nvSpPr>
            <p:cNvPr id="29" name="TextBox 28">
              <a:extLst>
                <a:ext uri="{FF2B5EF4-FFF2-40B4-BE49-F238E27FC236}">
                  <a16:creationId xmlns:a16="http://schemas.microsoft.com/office/drawing/2014/main" id="{12D6F93E-7FA6-5644-98DD-C0594BE58348}"/>
                </a:ext>
              </a:extLst>
            </p:cNvPr>
            <p:cNvSpPr txBox="1"/>
            <p:nvPr/>
          </p:nvSpPr>
          <p:spPr>
            <a:xfrm>
              <a:off x="10078893" y="1865303"/>
              <a:ext cx="985141" cy="338554"/>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1k cycles</a:t>
              </a:r>
            </a:p>
          </p:txBody>
        </p:sp>
      </p:grpSp>
    </p:spTree>
    <p:extLst>
      <p:ext uri="{BB962C8B-B14F-4D97-AF65-F5344CB8AC3E}">
        <p14:creationId xmlns:p14="http://schemas.microsoft.com/office/powerpoint/2010/main" val="2517258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05DF29-3AB8-E447-A4D8-AAE26D8CB75B}"/>
              </a:ext>
            </a:extLst>
          </p:cNvPr>
          <p:cNvSpPr>
            <a:spLocks noGrp="1"/>
          </p:cNvSpPr>
          <p:nvPr>
            <p:ph idx="1"/>
          </p:nvPr>
        </p:nvSpPr>
        <p:spPr/>
        <p:txBody>
          <a:bodyPr/>
          <a:lstStyle/>
          <a:p>
            <a:pPr marL="0" indent="0" algn="ctr">
              <a:buNone/>
            </a:pPr>
            <a:r>
              <a:rPr lang="en-US" sz="2800" dirty="0"/>
              <a:t>Incumbent Technology </a:t>
            </a:r>
          </a:p>
          <a:p>
            <a:pPr marL="0" indent="0" algn="ctr">
              <a:buNone/>
            </a:pPr>
            <a:r>
              <a:rPr lang="en-US" sz="2800" dirty="0">
                <a:solidFill>
                  <a:schemeClr val="accent5"/>
                </a:solidFill>
              </a:rPr>
              <a:t>Introduction to </a:t>
            </a:r>
            <a:r>
              <a:rPr lang="en-US" sz="2800" dirty="0" err="1">
                <a:solidFill>
                  <a:schemeClr val="accent5"/>
                </a:solidFill>
              </a:rPr>
              <a:t>BiSM</a:t>
            </a:r>
            <a:endParaRPr lang="en-US" sz="2800" dirty="0">
              <a:solidFill>
                <a:schemeClr val="accent5"/>
              </a:solidFill>
            </a:endParaRPr>
          </a:p>
          <a:p>
            <a:pPr marL="0" indent="0" algn="ctr">
              <a:buNone/>
            </a:pPr>
            <a:r>
              <a:rPr lang="en-US" sz="2800" dirty="0">
                <a:solidFill>
                  <a:schemeClr val="accent5"/>
                </a:solidFill>
              </a:rPr>
              <a:t>Cell Technology</a:t>
            </a:r>
          </a:p>
          <a:p>
            <a:pPr marL="0" indent="0" algn="ctr">
              <a:buNone/>
            </a:pPr>
            <a:r>
              <a:rPr lang="en-US" sz="2800" dirty="0">
                <a:solidFill>
                  <a:schemeClr val="accent5"/>
                </a:solidFill>
              </a:rPr>
              <a:t>Memory Switching Physics</a:t>
            </a:r>
          </a:p>
          <a:p>
            <a:pPr marL="0" indent="0" algn="ctr">
              <a:buNone/>
            </a:pPr>
            <a:r>
              <a:rPr lang="en-US" sz="2800" dirty="0">
                <a:solidFill>
                  <a:schemeClr val="accent5"/>
                </a:solidFill>
              </a:rPr>
              <a:t>Array Architecture</a:t>
            </a:r>
          </a:p>
          <a:p>
            <a:pPr marL="0" indent="0" algn="ctr">
              <a:buNone/>
            </a:pPr>
            <a:r>
              <a:rPr lang="en-US" sz="2800" dirty="0">
                <a:solidFill>
                  <a:schemeClr val="accent5"/>
                </a:solidFill>
              </a:rPr>
              <a:t>Critical Path to </a:t>
            </a:r>
            <a:r>
              <a:rPr lang="en-US" sz="2800" dirty="0">
                <a:solidFill>
                  <a:schemeClr val="accent5"/>
                </a:solidFill>
                <a:latin typeface="Symbol" pitchFamily="2" charset="2"/>
              </a:rPr>
              <a:t>a</a:t>
            </a:r>
            <a:r>
              <a:rPr lang="en-US" sz="2800" dirty="0">
                <a:solidFill>
                  <a:schemeClr val="accent5"/>
                </a:solidFill>
              </a:rPr>
              <a:t>-Product Definition</a:t>
            </a:r>
          </a:p>
        </p:txBody>
      </p:sp>
    </p:spTree>
    <p:extLst>
      <p:ext uri="{BB962C8B-B14F-4D97-AF65-F5344CB8AC3E}">
        <p14:creationId xmlns:p14="http://schemas.microsoft.com/office/powerpoint/2010/main" val="2466570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Electrical Equivalent Circuit and Possible Underline Physics </a:t>
            </a:r>
          </a:p>
        </p:txBody>
      </p:sp>
      <p:pic>
        <p:nvPicPr>
          <p:cNvPr id="4" name="Picture 3"/>
          <p:cNvPicPr>
            <a:picLocks noChangeAspect="1"/>
          </p:cNvPicPr>
          <p:nvPr/>
        </p:nvPicPr>
        <p:blipFill rotWithShape="1">
          <a:blip r:embed="rId2"/>
          <a:srcRect l="3272" t="14723" r="2719" b="6389"/>
          <a:stretch/>
        </p:blipFill>
        <p:spPr>
          <a:xfrm>
            <a:off x="6827520" y="2353358"/>
            <a:ext cx="4305300" cy="2164080"/>
          </a:xfrm>
          <a:prstGeom prst="rect">
            <a:avLst/>
          </a:prstGeom>
        </p:spPr>
      </p:pic>
      <p:grpSp>
        <p:nvGrpSpPr>
          <p:cNvPr id="43" name="Group 42"/>
          <p:cNvGrpSpPr/>
          <p:nvPr/>
        </p:nvGrpSpPr>
        <p:grpSpPr>
          <a:xfrm>
            <a:off x="2271812" y="3999487"/>
            <a:ext cx="2114112" cy="595373"/>
            <a:chOff x="2210852" y="2568486"/>
            <a:chExt cx="2114112" cy="595373"/>
          </a:xfrm>
        </p:grpSpPr>
        <p:grpSp>
          <p:nvGrpSpPr>
            <p:cNvPr id="40" name="Group 39"/>
            <p:cNvGrpSpPr/>
            <p:nvPr/>
          </p:nvGrpSpPr>
          <p:grpSpPr>
            <a:xfrm>
              <a:off x="2420984" y="2568486"/>
              <a:ext cx="1693848" cy="595373"/>
              <a:chOff x="1714208" y="3219499"/>
              <a:chExt cx="1693848" cy="595373"/>
            </a:xfrm>
          </p:grpSpPr>
          <p:grpSp>
            <p:nvGrpSpPr>
              <p:cNvPr id="28" name="Group 27"/>
              <p:cNvGrpSpPr/>
              <p:nvPr/>
            </p:nvGrpSpPr>
            <p:grpSpPr>
              <a:xfrm>
                <a:off x="1714208" y="3219499"/>
                <a:ext cx="495787" cy="595373"/>
                <a:chOff x="1924008" y="3327662"/>
                <a:chExt cx="314050" cy="406138"/>
              </a:xfrm>
            </p:grpSpPr>
            <p:cxnSp>
              <p:nvCxnSpPr>
                <p:cNvPr id="6" name="Straight Connector 5"/>
                <p:cNvCxnSpPr/>
                <p:nvPr/>
              </p:nvCxnSpPr>
              <p:spPr>
                <a:xfrm>
                  <a:off x="2045616" y="3327662"/>
                  <a:ext cx="0" cy="40613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116450" y="3423737"/>
                  <a:ext cx="0" cy="21047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116450" y="3528974"/>
                  <a:ext cx="121608" cy="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924008" y="3528973"/>
                  <a:ext cx="121608" cy="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984812" y="3360595"/>
                  <a:ext cx="215828" cy="320391"/>
                </a:xfrm>
                <a:prstGeom prst="line">
                  <a:avLst/>
                </a:prstGeom>
                <a:ln>
                  <a:solidFill>
                    <a:schemeClr val="accent4"/>
                  </a:solidFill>
                  <a:head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486219" y="3422275"/>
                <a:ext cx="888577" cy="184666"/>
              </a:xfrm>
              <a:prstGeom prst="rect">
                <a:avLst/>
              </a:prstGeom>
              <a:noFill/>
            </p:spPr>
            <p:txBody>
              <a:bodyPr wrap="none" lIns="0" tIns="0" rIns="0" bIns="0" rtlCol="0">
                <a:spAutoFit/>
              </a:bodyPr>
              <a:lstStyle/>
              <a:p>
                <a:r>
                  <a:rPr lang="en-US" sz="1200" dirty="0" err="1">
                    <a:latin typeface="Calibri" panose="020F0502020204030204" pitchFamily="34" charset="0"/>
                  </a:rPr>
                  <a:t>Chal</a:t>
                </a:r>
                <a:r>
                  <a:rPr lang="en-US" sz="1200" dirty="0">
                    <a:latin typeface="Calibri" panose="020F0502020204030204" pitchFamily="34" charset="0"/>
                  </a:rPr>
                  <a:t> Glass Res</a:t>
                </a:r>
              </a:p>
            </p:txBody>
          </p:sp>
          <p:cxnSp>
            <p:nvCxnSpPr>
              <p:cNvPr id="32" name="Straight Connector 31"/>
              <p:cNvCxnSpPr/>
              <p:nvPr/>
            </p:nvCxnSpPr>
            <p:spPr>
              <a:xfrm>
                <a:off x="2212677" y="3514608"/>
                <a:ext cx="21013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Can 28"/>
              <p:cNvSpPr/>
              <p:nvPr/>
            </p:nvSpPr>
            <p:spPr>
              <a:xfrm rot="16200000">
                <a:off x="2698429" y="2997084"/>
                <a:ext cx="379049" cy="1040204"/>
              </a:xfrm>
              <a:prstGeom prst="can">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Connector 40"/>
            <p:cNvCxnSpPr/>
            <p:nvPr/>
          </p:nvCxnSpPr>
          <p:spPr>
            <a:xfrm>
              <a:off x="2210852" y="2863595"/>
              <a:ext cx="21013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114832" y="2863595"/>
              <a:ext cx="21013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sz="half" idx="1"/>
          </p:nvPr>
        </p:nvSpPr>
        <p:spPr/>
        <p:txBody>
          <a:bodyPr/>
          <a:lstStyle/>
          <a:p>
            <a:r>
              <a:rPr lang="it-IT" sz="1697" dirty="0"/>
              <a:t>A V</a:t>
            </a:r>
            <a:r>
              <a:rPr lang="it-IT" sz="1697" baseline="-25000" dirty="0"/>
              <a:t>T</a:t>
            </a:r>
            <a:r>
              <a:rPr lang="it-IT" sz="1697" dirty="0"/>
              <a:t> window (</a:t>
            </a:r>
            <a:r>
              <a:rPr lang="en-US" sz="1697" dirty="0"/>
              <a:t>∆V</a:t>
            </a:r>
            <a:r>
              <a:rPr lang="en-US" sz="1697" baseline="-25000" dirty="0"/>
              <a:t>T</a:t>
            </a:r>
            <a:r>
              <a:rPr lang="it-IT" sz="1697" dirty="0"/>
              <a:t>) has been observed by applying programming pulses with opposite polarity.  The </a:t>
            </a:r>
            <a:r>
              <a:rPr lang="en-US" sz="1697" dirty="0"/>
              <a:t>best known ∆V</a:t>
            </a:r>
            <a:r>
              <a:rPr lang="en-US" sz="1697" baseline="-25000" dirty="0"/>
              <a:t>T</a:t>
            </a:r>
            <a:r>
              <a:rPr lang="en-US" sz="1697" dirty="0"/>
              <a:t> physics is an electrochemical potential modulation effect subject to mass transport by polarity.</a:t>
            </a:r>
          </a:p>
          <a:p>
            <a:pPr marL="896459" lvl="1" indent="-336654"/>
            <a:r>
              <a:rPr lang="en-US" sz="1697" dirty="0">
                <a:sym typeface="Wingdings" panose="05000000000000000000" pitchFamily="2" charset="2"/>
              </a:rPr>
              <a:t>Leakage characteristics of SD is unlikely to sustain a charge-trap nonvolatile memory model.</a:t>
            </a:r>
          </a:p>
          <a:p>
            <a:pPr marL="896459" lvl="1" indent="-336654"/>
            <a:r>
              <a:rPr lang="en-US" sz="1697" dirty="0">
                <a:sym typeface="Wingdings" panose="05000000000000000000" pitchFamily="2" charset="2"/>
              </a:rPr>
              <a:t>Bipolar Read signature refutes </a:t>
            </a:r>
            <a:r>
              <a:rPr lang="en-US" sz="1697" dirty="0" err="1">
                <a:sym typeface="Wingdings" panose="05000000000000000000" pitchFamily="2" charset="2"/>
              </a:rPr>
              <a:t>filamentation</a:t>
            </a:r>
            <a:r>
              <a:rPr lang="en-US" sz="1697" dirty="0">
                <a:sym typeface="Wingdings" panose="05000000000000000000" pitchFamily="2" charset="2"/>
              </a:rPr>
              <a:t>.</a:t>
            </a:r>
          </a:p>
          <a:p>
            <a:pPr marL="896459" lvl="1" indent="-336654"/>
            <a:r>
              <a:rPr lang="en-US" sz="1697" dirty="0">
                <a:sym typeface="Wingdings" panose="05000000000000000000" pitchFamily="2" charset="2"/>
              </a:rPr>
              <a:t>Bipolar Write supports mass transport between electrodes.</a:t>
            </a:r>
            <a:endParaRPr lang="en-US" sz="1697" dirty="0"/>
          </a:p>
          <a:p>
            <a:r>
              <a:rPr lang="en-US" sz="1600" dirty="0"/>
              <a:t>Near parallel shift on </a:t>
            </a:r>
            <a:r>
              <a:rPr lang="en-US" sz="1600" dirty="0" err="1"/>
              <a:t>SubVt</a:t>
            </a:r>
            <a:r>
              <a:rPr lang="en-US" sz="1600" dirty="0"/>
              <a:t> I-V subject to polarity</a:t>
            </a:r>
          </a:p>
          <a:p>
            <a:pPr lvl="1"/>
            <a:r>
              <a:rPr lang="en-US" sz="1600" dirty="0"/>
              <a:t>For ‘</a:t>
            </a:r>
            <a:r>
              <a:rPr lang="en-US" sz="1600" dirty="0" err="1"/>
              <a:t>neg</a:t>
            </a:r>
            <a:r>
              <a:rPr lang="en-US" sz="1600" dirty="0"/>
              <a:t> read’ – 1V of ∆V</a:t>
            </a:r>
            <a:r>
              <a:rPr lang="en-US" sz="1600" baseline="-25000" dirty="0"/>
              <a:t>T</a:t>
            </a:r>
            <a:r>
              <a:rPr lang="en-US" sz="1600" dirty="0"/>
              <a:t> in </a:t>
            </a:r>
            <a:r>
              <a:rPr lang="en-US" sz="1600" dirty="0" err="1"/>
              <a:t>SubVt</a:t>
            </a:r>
            <a:r>
              <a:rPr lang="en-US" sz="1600" dirty="0"/>
              <a:t> </a:t>
            </a:r>
          </a:p>
          <a:p>
            <a:pPr lvl="1"/>
            <a:r>
              <a:rPr lang="en-US" sz="1600" dirty="0"/>
              <a:t>The equivalent circuit – a programmable battery connected  </a:t>
            </a:r>
            <a:br>
              <a:rPr lang="en-US" sz="1600" dirty="0"/>
            </a:br>
            <a:r>
              <a:rPr lang="en-US" sz="1600" dirty="0"/>
              <a:t>to a </a:t>
            </a:r>
            <a:r>
              <a:rPr lang="en-US" sz="1600" dirty="0" err="1"/>
              <a:t>Chal</a:t>
            </a:r>
            <a:r>
              <a:rPr lang="en-US" sz="1600" dirty="0"/>
              <a:t> Glass Resistor serially</a:t>
            </a:r>
          </a:p>
          <a:p>
            <a:pPr lvl="1"/>
            <a:endParaRPr lang="en-US" sz="1600" dirty="0"/>
          </a:p>
          <a:p>
            <a:pPr lvl="1"/>
            <a:endParaRPr lang="en-US" sz="1600" dirty="0"/>
          </a:p>
          <a:p>
            <a:pPr lvl="1"/>
            <a:endParaRPr lang="en-US" sz="1600" dirty="0"/>
          </a:p>
          <a:p>
            <a:r>
              <a:rPr lang="en-US" sz="1600" dirty="0"/>
              <a:t>Where and what is the battery modulation (near 1V)</a:t>
            </a:r>
          </a:p>
          <a:p>
            <a:pPr lvl="1"/>
            <a:r>
              <a:rPr lang="en-US" sz="1600" dirty="0"/>
              <a:t>Fermi Level (homogeneous junction)</a:t>
            </a:r>
          </a:p>
          <a:p>
            <a:pPr lvl="1"/>
            <a:r>
              <a:rPr lang="en-US" sz="1600" dirty="0"/>
              <a:t>Band structure (heterogeneous junction) in Electronegativity or Work Function (Bandgap is 2</a:t>
            </a:r>
            <a:r>
              <a:rPr lang="en-US" sz="1600" baseline="30000" dirty="0"/>
              <a:t>ndary</a:t>
            </a:r>
            <a:r>
              <a:rPr lang="en-US" sz="1600" dirty="0"/>
              <a:t> augmentation)</a:t>
            </a:r>
          </a:p>
          <a:p>
            <a:pPr lvl="1"/>
            <a:r>
              <a:rPr lang="en-US" sz="1600" dirty="0"/>
              <a:t>Assuming Electrode to </a:t>
            </a:r>
            <a:r>
              <a:rPr lang="en-US" sz="1600" dirty="0" err="1"/>
              <a:t>Chal</a:t>
            </a:r>
            <a:r>
              <a:rPr lang="en-US" sz="1600" dirty="0"/>
              <a:t> Glass junction is subject to defect tunneling therefore voltage contribution is insignificant (On-State I-V and other evidence?)</a:t>
            </a:r>
          </a:p>
        </p:txBody>
      </p:sp>
    </p:spTree>
    <p:extLst>
      <p:ext uri="{BB962C8B-B14F-4D97-AF65-F5344CB8AC3E}">
        <p14:creationId xmlns:p14="http://schemas.microsoft.com/office/powerpoint/2010/main" val="4249366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Basic Band Diagram of SAG and Model assumptions</a:t>
            </a:r>
            <a:br>
              <a:rPr lang="en-US" sz="1600" dirty="0"/>
            </a:br>
            <a:r>
              <a:rPr lang="en-US" sz="1600" dirty="0"/>
              <a:t>Electronic Structure of Amorphous Semiconductors, D. Adler and E. J. </a:t>
            </a:r>
            <a:r>
              <a:rPr lang="en-US" sz="1600" dirty="0" err="1"/>
              <a:t>Yoffa</a:t>
            </a:r>
            <a:r>
              <a:rPr lang="en-US" sz="1600" dirty="0"/>
              <a:t>, Phys. Rev. Lett. 36, 1197-1200 (1976)</a:t>
            </a:r>
          </a:p>
        </p:txBody>
      </p:sp>
      <p:sp>
        <p:nvSpPr>
          <p:cNvPr id="3" name="Content Placeholder 2"/>
          <p:cNvSpPr>
            <a:spLocks noGrp="1"/>
          </p:cNvSpPr>
          <p:nvPr>
            <p:ph idx="1"/>
          </p:nvPr>
        </p:nvSpPr>
        <p:spPr>
          <a:xfrm>
            <a:off x="347715" y="1219200"/>
            <a:ext cx="6865008" cy="4876800"/>
          </a:xfrm>
        </p:spPr>
        <p:txBody>
          <a:bodyPr/>
          <a:lstStyle/>
          <a:p>
            <a:r>
              <a:rPr lang="en-US" sz="2000" dirty="0"/>
              <a:t>Assumptions:</a:t>
            </a:r>
          </a:p>
          <a:p>
            <a:pPr lvl="1"/>
            <a:r>
              <a:rPr lang="en-US" sz="2000" dirty="0"/>
              <a:t>EG:2eV</a:t>
            </a:r>
          </a:p>
          <a:p>
            <a:pPr lvl="1"/>
            <a:r>
              <a:rPr lang="en-US" sz="2000" dirty="0"/>
              <a:t>Effective </a:t>
            </a:r>
            <a:r>
              <a:rPr lang="en-US" sz="2000" dirty="0" err="1"/>
              <a:t>intrasite</a:t>
            </a:r>
            <a:r>
              <a:rPr lang="en-US" sz="2000" dirty="0"/>
              <a:t> electronic correlation energy is negative therefore P-type is exhibited (pinned)</a:t>
            </a:r>
          </a:p>
          <a:p>
            <a:r>
              <a:rPr lang="en-US" sz="2000" dirty="0"/>
              <a:t>3 Electronic models on with SAG mass transport by polarity</a:t>
            </a:r>
          </a:p>
          <a:p>
            <a:pPr lvl="1"/>
            <a:r>
              <a:rPr lang="en-US" sz="2000" dirty="0"/>
              <a:t>As (Ge?) moves toward cathode</a:t>
            </a:r>
          </a:p>
          <a:p>
            <a:pPr marL="1068385" lvl="1" indent="-514350">
              <a:buFont typeface="+mj-lt"/>
              <a:buAutoNum type="romanUcPeriod"/>
            </a:pPr>
            <a:r>
              <a:rPr lang="en-US" sz="2000" dirty="0" err="1"/>
              <a:t>Homojunction</a:t>
            </a:r>
            <a:r>
              <a:rPr lang="en-US" sz="2000" dirty="0"/>
              <a:t> – Correlation energy changed to  positive therefore n-type (similar to </a:t>
            </a:r>
            <a:r>
              <a:rPr lang="en-US" sz="2000" dirty="0" err="1"/>
              <a:t>tetrahedrally</a:t>
            </a:r>
            <a:r>
              <a:rPr lang="en-US" sz="2000" dirty="0"/>
              <a:t> coordinated amorphous semiconductor) </a:t>
            </a:r>
          </a:p>
          <a:p>
            <a:pPr marL="1068385" lvl="1" indent="-514350">
              <a:buFont typeface="+mj-lt"/>
              <a:buAutoNum type="romanUcPeriod"/>
            </a:pPr>
            <a:r>
              <a:rPr lang="en-US" sz="2000" dirty="0"/>
              <a:t>Heterojunction-I – Band offset due to coordination changes (Michaelson’s Electronegativity Scales &amp; The work Function, IBM JRD 1978)</a:t>
            </a:r>
            <a:r>
              <a:rPr lang="en-US" sz="2000" dirty="0">
                <a:sym typeface="Wingdings" panose="05000000000000000000" pitchFamily="2" charset="2"/>
              </a:rPr>
              <a:t>, higher Work Function</a:t>
            </a:r>
          </a:p>
          <a:p>
            <a:pPr marL="1068385" lvl="1" indent="-514350">
              <a:buFont typeface="+mj-lt"/>
              <a:buAutoNum type="romanUcPeriod"/>
            </a:pPr>
            <a:r>
              <a:rPr lang="en-US" sz="2000" dirty="0"/>
              <a:t>Heterojunction-II – </a:t>
            </a:r>
            <a:r>
              <a:rPr lang="en-US" sz="2000" dirty="0">
                <a:sym typeface="Wingdings" panose="05000000000000000000" pitchFamily="2" charset="2"/>
              </a:rPr>
              <a:t>Band offset, but lower Work Function</a:t>
            </a:r>
          </a:p>
          <a:p>
            <a:pPr lvl="1"/>
            <a:r>
              <a:rPr lang="en-US" sz="2000" dirty="0"/>
              <a:t>0.8eV Change is used to illustrate all 3 models</a:t>
            </a:r>
          </a:p>
          <a:p>
            <a:pPr marL="583604" indent="-514350">
              <a:buFont typeface="Arial" panose="020B0604020202020204" pitchFamily="34" charset="0"/>
              <a:buChar char="•"/>
            </a:pPr>
            <a:endParaRPr lang="en-US" sz="2000" dirty="0"/>
          </a:p>
          <a:p>
            <a:pPr marL="583604" indent="-514350">
              <a:buFont typeface="+mj-lt"/>
              <a:buAutoNum type="romanUcPeriod"/>
            </a:pPr>
            <a:endParaRPr lang="en-US" sz="2000" dirty="0"/>
          </a:p>
        </p:txBody>
      </p:sp>
      <p:pic>
        <p:nvPicPr>
          <p:cNvPr id="8" name="Picture 7"/>
          <p:cNvPicPr>
            <a:picLocks noChangeAspect="1"/>
          </p:cNvPicPr>
          <p:nvPr/>
        </p:nvPicPr>
        <p:blipFill>
          <a:blip r:embed="rId2"/>
          <a:stretch>
            <a:fillRect/>
          </a:stretch>
        </p:blipFill>
        <p:spPr>
          <a:xfrm>
            <a:off x="7176120" y="1268760"/>
            <a:ext cx="4281375" cy="5411586"/>
          </a:xfrm>
          <a:prstGeom prst="rect">
            <a:avLst/>
          </a:prstGeom>
        </p:spPr>
      </p:pic>
      <p:cxnSp>
        <p:nvCxnSpPr>
          <p:cNvPr id="10" name="Straight Connector 9"/>
          <p:cNvCxnSpPr/>
          <p:nvPr/>
        </p:nvCxnSpPr>
        <p:spPr>
          <a:xfrm>
            <a:off x="8364252" y="1916832"/>
            <a:ext cx="1764196"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8724292" y="2960948"/>
            <a:ext cx="972108" cy="540060"/>
            <a:chOff x="8724292" y="2960948"/>
            <a:chExt cx="972108" cy="540060"/>
          </a:xfrm>
        </p:grpSpPr>
        <p:cxnSp>
          <p:nvCxnSpPr>
            <p:cNvPr id="13" name="Straight Connector 12"/>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9948428" y="3284984"/>
            <a:ext cx="216024" cy="324036"/>
            <a:chOff x="9948428" y="3284984"/>
            <a:chExt cx="216024" cy="324036"/>
          </a:xfrm>
        </p:grpSpPr>
        <p:sp>
          <p:nvSpPr>
            <p:cNvPr id="18" name="Rectangle 17"/>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948428"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8364252" y="3284984"/>
            <a:ext cx="216024" cy="324036"/>
            <a:chOff x="8364252" y="3284984"/>
            <a:chExt cx="216024" cy="324036"/>
          </a:xfrm>
        </p:grpSpPr>
        <p:sp>
          <p:nvSpPr>
            <p:cNvPr id="25" name="Rectangle 24"/>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580276"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0092444" y="1772816"/>
            <a:ext cx="586314" cy="215444"/>
          </a:xfrm>
          <a:prstGeom prst="rect">
            <a:avLst/>
          </a:prstGeom>
          <a:noFill/>
        </p:spPr>
        <p:txBody>
          <a:bodyPr wrap="none" lIns="0" tIns="0" rIns="0" bIns="0" rtlCol="0">
            <a:spAutoFit/>
          </a:bodyPr>
          <a:lstStyle/>
          <a:p>
            <a:r>
              <a:rPr lang="en-US" sz="1400" dirty="0">
                <a:latin typeface="Calibri" panose="020F0502020204030204" pitchFamily="34" charset="0"/>
              </a:rPr>
              <a:t>Vacuum</a:t>
            </a:r>
          </a:p>
        </p:txBody>
      </p:sp>
      <p:sp>
        <p:nvSpPr>
          <p:cNvPr id="31" name="TextBox 30"/>
          <p:cNvSpPr txBox="1"/>
          <p:nvPr/>
        </p:nvSpPr>
        <p:spPr>
          <a:xfrm>
            <a:off x="9732404" y="2852936"/>
            <a:ext cx="137025" cy="215444"/>
          </a:xfrm>
          <a:prstGeom prst="rect">
            <a:avLst/>
          </a:prstGeom>
          <a:noFill/>
        </p:spPr>
        <p:txBody>
          <a:bodyPr wrap="none" lIns="0" tIns="0" rIns="0" bIns="0" rtlCol="0">
            <a:spAutoFit/>
          </a:bodyPr>
          <a:lstStyle/>
          <a:p>
            <a:r>
              <a:rPr lang="en-US" sz="1400" dirty="0" err="1">
                <a:latin typeface="Calibri" panose="020F0502020204030204" pitchFamily="34" charset="0"/>
              </a:rPr>
              <a:t>E</a:t>
            </a:r>
            <a:r>
              <a:rPr lang="en-US" sz="1400" baseline="-25000" dirty="0" err="1">
                <a:latin typeface="Calibri" panose="020F0502020204030204" pitchFamily="34" charset="0"/>
              </a:rPr>
              <a:t>c</a:t>
            </a:r>
            <a:endParaRPr lang="en-US" sz="1400" baseline="-25000" dirty="0">
              <a:latin typeface="Calibri" panose="020F0502020204030204" pitchFamily="34" charset="0"/>
            </a:endParaRPr>
          </a:p>
        </p:txBody>
      </p:sp>
      <p:sp>
        <p:nvSpPr>
          <p:cNvPr id="32" name="TextBox 31"/>
          <p:cNvSpPr txBox="1"/>
          <p:nvPr/>
        </p:nvSpPr>
        <p:spPr>
          <a:xfrm>
            <a:off x="9732404" y="3392996"/>
            <a:ext cx="138436" cy="215444"/>
          </a:xfrm>
          <a:prstGeom prst="rect">
            <a:avLst/>
          </a:prstGeom>
          <a:noFill/>
        </p:spPr>
        <p:txBody>
          <a:bodyPr wrap="none" lIns="0" tIns="0" rIns="0" bIns="0" rtlCol="0">
            <a:spAutoFit/>
          </a:bodyPr>
          <a:lstStyle/>
          <a:p>
            <a:r>
              <a:rPr lang="en-US" sz="1400" dirty="0" err="1">
                <a:latin typeface="Calibri" panose="020F0502020204030204" pitchFamily="34" charset="0"/>
              </a:rPr>
              <a:t>E</a:t>
            </a:r>
            <a:r>
              <a:rPr lang="en-US" sz="1400" baseline="-25000" dirty="0" err="1">
                <a:latin typeface="Calibri" panose="020F0502020204030204" pitchFamily="34" charset="0"/>
              </a:rPr>
              <a:t>v</a:t>
            </a:r>
            <a:endParaRPr lang="en-US" sz="1400" baseline="-25000" dirty="0">
              <a:latin typeface="Calibri" panose="020F0502020204030204" pitchFamily="34" charset="0"/>
            </a:endParaRPr>
          </a:p>
        </p:txBody>
      </p:sp>
      <p:sp>
        <p:nvSpPr>
          <p:cNvPr id="33" name="TextBox 32"/>
          <p:cNvSpPr txBox="1"/>
          <p:nvPr/>
        </p:nvSpPr>
        <p:spPr>
          <a:xfrm>
            <a:off x="9732404" y="3176972"/>
            <a:ext cx="119392" cy="215444"/>
          </a:xfrm>
          <a:prstGeom prst="rect">
            <a:avLst/>
          </a:prstGeom>
          <a:noFill/>
        </p:spPr>
        <p:txBody>
          <a:bodyPr wrap="none" lIns="0" tIns="0" rIns="0" bIns="0" rtlCol="0">
            <a:spAutoFit/>
          </a:bodyPr>
          <a:lstStyle/>
          <a:p>
            <a:r>
              <a:rPr lang="en-US" sz="1400" dirty="0" err="1">
                <a:latin typeface="Calibri" panose="020F0502020204030204" pitchFamily="34" charset="0"/>
              </a:rPr>
              <a:t>E</a:t>
            </a:r>
            <a:r>
              <a:rPr lang="en-US" sz="1400" baseline="-25000" dirty="0" err="1">
                <a:latin typeface="Calibri" panose="020F0502020204030204" pitchFamily="34" charset="0"/>
              </a:rPr>
              <a:t>f</a:t>
            </a:r>
            <a:endParaRPr lang="en-US" sz="1400" baseline="-25000" dirty="0">
              <a:latin typeface="Calibri" panose="020F0502020204030204" pitchFamily="34" charset="0"/>
            </a:endParaRPr>
          </a:p>
        </p:txBody>
      </p:sp>
      <p:sp>
        <p:nvSpPr>
          <p:cNvPr id="34" name="TextBox 33"/>
          <p:cNvSpPr txBox="1"/>
          <p:nvPr/>
        </p:nvSpPr>
        <p:spPr>
          <a:xfrm>
            <a:off x="10200456" y="3140968"/>
            <a:ext cx="185948" cy="215444"/>
          </a:xfrm>
          <a:prstGeom prst="rect">
            <a:avLst/>
          </a:prstGeom>
          <a:noFill/>
        </p:spPr>
        <p:txBody>
          <a:bodyPr wrap="none" lIns="0" tIns="0" rIns="0" bIns="0" rtlCol="0">
            <a:spAutoFit/>
          </a:bodyPr>
          <a:lstStyle/>
          <a:p>
            <a:r>
              <a:rPr lang="el-GR" sz="1400" dirty="0">
                <a:latin typeface="Cambria Math" panose="02040503050406030204" pitchFamily="18" charset="0"/>
                <a:ea typeface="Cambria Math" panose="02040503050406030204" pitchFamily="18" charset="0"/>
              </a:rPr>
              <a:t>ϕ</a:t>
            </a:r>
            <a:r>
              <a:rPr lang="en-US" sz="1400" baseline="-25000" dirty="0">
                <a:latin typeface="Calibri" panose="020F0502020204030204" pitchFamily="34" charset="0"/>
              </a:rPr>
              <a:t>e</a:t>
            </a:r>
          </a:p>
        </p:txBody>
      </p:sp>
      <p:cxnSp>
        <p:nvCxnSpPr>
          <p:cNvPr id="38" name="Straight Connector 37"/>
          <p:cNvCxnSpPr/>
          <p:nvPr/>
        </p:nvCxnSpPr>
        <p:spPr>
          <a:xfrm>
            <a:off x="7284132" y="4221088"/>
            <a:ext cx="4104456"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7284132" y="5265204"/>
            <a:ext cx="972108" cy="540060"/>
            <a:chOff x="8724292" y="2960948"/>
            <a:chExt cx="972108" cy="540060"/>
          </a:xfrm>
        </p:grpSpPr>
        <p:cxnSp>
          <p:nvCxnSpPr>
            <p:cNvPr id="40" name="Straight Connector 39"/>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724292" y="3068960"/>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10812524" y="4005064"/>
            <a:ext cx="586314" cy="215444"/>
          </a:xfrm>
          <a:prstGeom prst="rect">
            <a:avLst/>
          </a:prstGeom>
          <a:noFill/>
        </p:spPr>
        <p:txBody>
          <a:bodyPr wrap="none" lIns="0" tIns="0" rIns="0" bIns="0" rtlCol="0">
            <a:spAutoFit/>
          </a:bodyPr>
          <a:lstStyle/>
          <a:p>
            <a:r>
              <a:rPr lang="en-US" sz="1400" dirty="0">
                <a:latin typeface="Calibri" panose="020F0502020204030204" pitchFamily="34" charset="0"/>
              </a:rPr>
              <a:t>Vacuum</a:t>
            </a:r>
          </a:p>
        </p:txBody>
      </p:sp>
      <p:sp>
        <p:nvSpPr>
          <p:cNvPr id="58" name="TextBox 57"/>
          <p:cNvSpPr txBox="1"/>
          <p:nvPr/>
        </p:nvSpPr>
        <p:spPr>
          <a:xfrm>
            <a:off x="7716180" y="4545124"/>
            <a:ext cx="160300" cy="215444"/>
          </a:xfrm>
          <a:prstGeom prst="rect">
            <a:avLst/>
          </a:prstGeom>
          <a:noFill/>
        </p:spPr>
        <p:txBody>
          <a:bodyPr wrap="none" lIns="0" tIns="0" rIns="0" bIns="0" rtlCol="0">
            <a:spAutoFit/>
          </a:bodyPr>
          <a:lstStyle/>
          <a:p>
            <a:r>
              <a:rPr lang="en-US" sz="1400" b="1" dirty="0">
                <a:solidFill>
                  <a:schemeClr val="accent2"/>
                </a:solidFill>
                <a:latin typeface="Calibri" panose="020F0502020204030204" pitchFamily="34" charset="0"/>
              </a:rPr>
              <a:t>(I)</a:t>
            </a:r>
            <a:endParaRPr lang="en-US" sz="1400" b="1" baseline="-25000" dirty="0">
              <a:solidFill>
                <a:schemeClr val="accent2"/>
              </a:solidFill>
              <a:latin typeface="Calibri" panose="020F0502020204030204" pitchFamily="34" charset="0"/>
            </a:endParaRPr>
          </a:p>
        </p:txBody>
      </p:sp>
      <p:grpSp>
        <p:nvGrpSpPr>
          <p:cNvPr id="59" name="Group 58"/>
          <p:cNvGrpSpPr/>
          <p:nvPr/>
        </p:nvGrpSpPr>
        <p:grpSpPr>
          <a:xfrm>
            <a:off x="8796300" y="5481228"/>
            <a:ext cx="972108" cy="540060"/>
            <a:chOff x="8724292" y="2960948"/>
            <a:chExt cx="972108" cy="540060"/>
          </a:xfrm>
        </p:grpSpPr>
        <p:cxnSp>
          <p:nvCxnSpPr>
            <p:cNvPr id="60" name="Straight Connector 59"/>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9192344" y="4545124"/>
            <a:ext cx="208390" cy="215444"/>
          </a:xfrm>
          <a:prstGeom prst="rect">
            <a:avLst/>
          </a:prstGeom>
          <a:noFill/>
        </p:spPr>
        <p:txBody>
          <a:bodyPr wrap="none" lIns="0" tIns="0" rIns="0" bIns="0" rtlCol="0">
            <a:spAutoFit/>
          </a:bodyPr>
          <a:lstStyle/>
          <a:p>
            <a:r>
              <a:rPr lang="en-US" sz="1400" b="1" dirty="0">
                <a:solidFill>
                  <a:schemeClr val="accent2"/>
                </a:solidFill>
                <a:latin typeface="Calibri" panose="020F0502020204030204" pitchFamily="34" charset="0"/>
              </a:rPr>
              <a:t>(II)</a:t>
            </a:r>
            <a:endParaRPr lang="en-US" sz="1400" b="1" baseline="-25000" dirty="0">
              <a:solidFill>
                <a:schemeClr val="accent2"/>
              </a:solidFill>
              <a:latin typeface="Calibri" panose="020F0502020204030204" pitchFamily="34" charset="0"/>
            </a:endParaRPr>
          </a:p>
        </p:txBody>
      </p:sp>
      <p:grpSp>
        <p:nvGrpSpPr>
          <p:cNvPr id="64" name="Group 63"/>
          <p:cNvGrpSpPr/>
          <p:nvPr/>
        </p:nvGrpSpPr>
        <p:grpSpPr>
          <a:xfrm>
            <a:off x="10380476" y="5049180"/>
            <a:ext cx="972108" cy="540060"/>
            <a:chOff x="8724292" y="2960948"/>
            <a:chExt cx="972108" cy="540060"/>
          </a:xfrm>
        </p:grpSpPr>
        <p:cxnSp>
          <p:nvCxnSpPr>
            <p:cNvPr id="65" name="Straight Connector 64"/>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724292" y="328733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10740516" y="4545124"/>
            <a:ext cx="256480" cy="215444"/>
          </a:xfrm>
          <a:prstGeom prst="rect">
            <a:avLst/>
          </a:prstGeom>
          <a:noFill/>
        </p:spPr>
        <p:txBody>
          <a:bodyPr wrap="none" lIns="0" tIns="0" rIns="0" bIns="0" rtlCol="0">
            <a:spAutoFit/>
          </a:bodyPr>
          <a:lstStyle/>
          <a:p>
            <a:r>
              <a:rPr lang="en-US" sz="1400" b="1" dirty="0">
                <a:solidFill>
                  <a:schemeClr val="accent2"/>
                </a:solidFill>
                <a:latin typeface="Calibri" panose="020F0502020204030204" pitchFamily="34" charset="0"/>
              </a:rPr>
              <a:t>(III)</a:t>
            </a:r>
            <a:endParaRPr lang="en-US" sz="1400" b="1" baseline="-25000" dirty="0">
              <a:solidFill>
                <a:schemeClr val="accent2"/>
              </a:solidFill>
              <a:latin typeface="Calibri" panose="020F0502020204030204" pitchFamily="34" charset="0"/>
            </a:endParaRPr>
          </a:p>
        </p:txBody>
      </p:sp>
      <p:sp>
        <p:nvSpPr>
          <p:cNvPr id="69" name="TextBox 68"/>
          <p:cNvSpPr txBox="1"/>
          <p:nvPr/>
        </p:nvSpPr>
        <p:spPr>
          <a:xfrm>
            <a:off x="7320136" y="6237892"/>
            <a:ext cx="909673" cy="215444"/>
          </a:xfrm>
          <a:prstGeom prst="rect">
            <a:avLst/>
          </a:prstGeom>
          <a:noFill/>
        </p:spPr>
        <p:txBody>
          <a:bodyPr wrap="none" lIns="0" tIns="0" rIns="0" bIns="0" rtlCol="0">
            <a:spAutoFit/>
          </a:bodyPr>
          <a:lstStyle/>
          <a:p>
            <a:r>
              <a:rPr lang="en-US" sz="1400" dirty="0">
                <a:latin typeface="Cambria Math" panose="02040503050406030204" pitchFamily="18" charset="0"/>
                <a:ea typeface="Cambria Math" panose="02040503050406030204" pitchFamily="18" charset="0"/>
              </a:rPr>
              <a:t>∆</a:t>
            </a:r>
            <a:r>
              <a:rPr lang="en-US" sz="1400" dirty="0" err="1">
                <a:latin typeface="Calibri" panose="020F0502020204030204" pitchFamily="34" charset="0"/>
              </a:rPr>
              <a:t>E</a:t>
            </a:r>
            <a:r>
              <a:rPr lang="en-US" sz="1400" baseline="-25000" dirty="0" err="1">
                <a:latin typeface="Calibri" panose="020F0502020204030204" pitchFamily="34" charset="0"/>
              </a:rPr>
              <a:t>f</a:t>
            </a:r>
            <a:r>
              <a:rPr lang="en-US" sz="1400" dirty="0">
                <a:latin typeface="Cambria Math" panose="02040503050406030204" pitchFamily="18" charset="0"/>
                <a:ea typeface="Cambria Math" panose="02040503050406030204" pitchFamily="18" charset="0"/>
              </a:rPr>
              <a:t>=+</a:t>
            </a:r>
            <a:r>
              <a:rPr lang="en-US" sz="1400" dirty="0">
                <a:latin typeface="Calibri" panose="020F0502020204030204" pitchFamily="34" charset="0"/>
              </a:rPr>
              <a:t>0.8eV</a:t>
            </a:r>
          </a:p>
        </p:txBody>
      </p:sp>
      <p:sp>
        <p:nvSpPr>
          <p:cNvPr id="70" name="TextBox 69"/>
          <p:cNvSpPr txBox="1"/>
          <p:nvPr/>
        </p:nvSpPr>
        <p:spPr>
          <a:xfrm>
            <a:off x="8796300" y="6237312"/>
            <a:ext cx="883255" cy="215444"/>
          </a:xfrm>
          <a:prstGeom prst="rect">
            <a:avLst/>
          </a:prstGeom>
          <a:noFill/>
        </p:spPr>
        <p:txBody>
          <a:bodyPr wrap="none" lIns="0" tIns="0" rIns="0" bIns="0" rtlCol="0">
            <a:spAutoFit/>
          </a:bodyPr>
          <a:lstStyle/>
          <a:p>
            <a:r>
              <a:rPr lang="en-US" sz="1400" dirty="0">
                <a:latin typeface="Cambria Math" panose="02040503050406030204" pitchFamily="18" charset="0"/>
                <a:ea typeface="Cambria Math" panose="02040503050406030204" pitchFamily="18" charset="0"/>
              </a:rPr>
              <a:t>∆</a:t>
            </a:r>
            <a:r>
              <a:rPr lang="el-GR" sz="1400" dirty="0">
                <a:latin typeface="Cambria Math" panose="02040503050406030204" pitchFamily="18" charset="0"/>
                <a:ea typeface="Cambria Math" panose="02040503050406030204" pitchFamily="18" charset="0"/>
              </a:rPr>
              <a:t>χ</a:t>
            </a:r>
            <a:r>
              <a:rPr lang="en-US" sz="1400" dirty="0">
                <a:latin typeface="Cambria Math" panose="02040503050406030204" pitchFamily="18" charset="0"/>
                <a:ea typeface="Cambria Math" panose="02040503050406030204" pitchFamily="18" charset="0"/>
              </a:rPr>
              <a:t>=−</a:t>
            </a:r>
            <a:r>
              <a:rPr lang="en-US" sz="1400" dirty="0">
                <a:latin typeface="Calibri" panose="020F0502020204030204" pitchFamily="34" charset="0"/>
              </a:rPr>
              <a:t>0.8eV</a:t>
            </a:r>
          </a:p>
        </p:txBody>
      </p:sp>
      <p:sp>
        <p:nvSpPr>
          <p:cNvPr id="71" name="TextBox 70"/>
          <p:cNvSpPr txBox="1"/>
          <p:nvPr/>
        </p:nvSpPr>
        <p:spPr>
          <a:xfrm>
            <a:off x="10469329" y="6237312"/>
            <a:ext cx="883255" cy="215444"/>
          </a:xfrm>
          <a:prstGeom prst="rect">
            <a:avLst/>
          </a:prstGeom>
          <a:noFill/>
        </p:spPr>
        <p:txBody>
          <a:bodyPr wrap="none" lIns="0" tIns="0" rIns="0" bIns="0" rtlCol="0">
            <a:spAutoFit/>
          </a:bodyPr>
          <a:lstStyle/>
          <a:p>
            <a:r>
              <a:rPr lang="en-US" sz="1400" dirty="0">
                <a:latin typeface="Cambria Math" panose="02040503050406030204" pitchFamily="18" charset="0"/>
                <a:ea typeface="Cambria Math" panose="02040503050406030204" pitchFamily="18" charset="0"/>
              </a:rPr>
              <a:t>∆</a:t>
            </a:r>
            <a:r>
              <a:rPr lang="el-GR" sz="1400" dirty="0">
                <a:latin typeface="Cambria Math" panose="02040503050406030204" pitchFamily="18" charset="0"/>
                <a:ea typeface="Cambria Math" panose="02040503050406030204" pitchFamily="18" charset="0"/>
              </a:rPr>
              <a:t>χ</a:t>
            </a:r>
            <a:r>
              <a:rPr lang="en-US" sz="1400" dirty="0">
                <a:latin typeface="Cambria Math" panose="02040503050406030204" pitchFamily="18" charset="0"/>
                <a:ea typeface="Cambria Math" panose="02040503050406030204" pitchFamily="18" charset="0"/>
              </a:rPr>
              <a:t>=+</a:t>
            </a:r>
            <a:r>
              <a:rPr lang="en-US" sz="1400" dirty="0">
                <a:latin typeface="Calibri" panose="020F0502020204030204" pitchFamily="34" charset="0"/>
              </a:rPr>
              <a:t>0.8eV</a:t>
            </a:r>
          </a:p>
        </p:txBody>
      </p:sp>
      <p:sp>
        <p:nvSpPr>
          <p:cNvPr id="72" name="Rectangle 71"/>
          <p:cNvSpPr/>
          <p:nvPr/>
        </p:nvSpPr>
        <p:spPr>
          <a:xfrm>
            <a:off x="8904312" y="1484784"/>
            <a:ext cx="864096"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As-</a:t>
            </a:r>
            <a:r>
              <a:rPr lang="en-US" sz="1400" dirty="0" err="1">
                <a:latin typeface="Calibri" panose="020F0502020204030204" pitchFamily="34" charset="0"/>
              </a:rPr>
              <a:t>GeSe</a:t>
            </a:r>
            <a:r>
              <a:rPr lang="en-US" sz="1400" baseline="-25000" dirty="0" err="1">
                <a:latin typeface="Calibri" panose="020F0502020204030204" pitchFamily="34" charset="0"/>
              </a:rPr>
              <a:t>x</a:t>
            </a:r>
            <a:endParaRPr lang="en-US" sz="1400" baseline="-25000" dirty="0">
              <a:latin typeface="Calibri" panose="020F0502020204030204" pitchFamily="34" charset="0"/>
            </a:endParaRPr>
          </a:p>
        </p:txBody>
      </p:sp>
      <p:sp>
        <p:nvSpPr>
          <p:cNvPr id="73" name="Rectangle 72"/>
          <p:cNvSpPr/>
          <p:nvPr/>
        </p:nvSpPr>
        <p:spPr>
          <a:xfrm>
            <a:off x="9768408" y="1484784"/>
            <a:ext cx="576064"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74" name="Rectangle 73"/>
          <p:cNvSpPr/>
          <p:nvPr/>
        </p:nvSpPr>
        <p:spPr>
          <a:xfrm>
            <a:off x="8328248" y="1484784"/>
            <a:ext cx="576064"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75" name="Rectangle 74"/>
          <p:cNvSpPr/>
          <p:nvPr/>
        </p:nvSpPr>
        <p:spPr>
          <a:xfrm>
            <a:off x="8868308" y="3861048"/>
            <a:ext cx="864096" cy="28803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As+/Ge+</a:t>
            </a:r>
          </a:p>
        </p:txBody>
      </p:sp>
    </p:spTree>
    <p:extLst>
      <p:ext uri="{BB962C8B-B14F-4D97-AF65-F5344CB8AC3E}">
        <p14:creationId xmlns:p14="http://schemas.microsoft.com/office/powerpoint/2010/main" val="2654112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699" t="5545" r="12327" b="9622"/>
          <a:stretch/>
        </p:blipFill>
        <p:spPr>
          <a:xfrm>
            <a:off x="6103620" y="1546860"/>
            <a:ext cx="4739640" cy="4015740"/>
          </a:xfrm>
          <a:prstGeom prst="rect">
            <a:avLst/>
          </a:prstGeom>
        </p:spPr>
      </p:pic>
      <p:sp>
        <p:nvSpPr>
          <p:cNvPr id="9" name="Title 8"/>
          <p:cNvSpPr>
            <a:spLocks noGrp="1"/>
          </p:cNvSpPr>
          <p:nvPr>
            <p:ph type="title"/>
          </p:nvPr>
        </p:nvSpPr>
        <p:spPr/>
        <p:txBody>
          <a:bodyPr/>
          <a:lstStyle/>
          <a:p>
            <a:r>
              <a:rPr lang="en-US" dirty="0"/>
              <a:t>1D Space Charge and Built-in Field</a:t>
            </a:r>
          </a:p>
        </p:txBody>
      </p:sp>
      <p:cxnSp>
        <p:nvCxnSpPr>
          <p:cNvPr id="14" name="Straight Arrow Connector 13"/>
          <p:cNvCxnSpPr/>
          <p:nvPr/>
        </p:nvCxnSpPr>
        <p:spPr>
          <a:xfrm flipV="1">
            <a:off x="2104697" y="1549270"/>
            <a:ext cx="1" cy="15880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76327" y="1686906"/>
            <a:ext cx="128371" cy="11931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1572348" y="2856764"/>
            <a:ext cx="3294993" cy="23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572348" y="5254068"/>
            <a:ext cx="3294993" cy="23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114827" y="2856764"/>
            <a:ext cx="1810787" cy="146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2114827" y="4485381"/>
            <a:ext cx="1921145" cy="76868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104697" y="3900964"/>
            <a:ext cx="1" cy="16563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966197" y="4462044"/>
            <a:ext cx="138500" cy="81536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875620" y="1275784"/>
            <a:ext cx="1863972" cy="307777"/>
          </a:xfrm>
          <a:prstGeom prst="rect">
            <a:avLst/>
          </a:prstGeom>
          <a:noFill/>
        </p:spPr>
        <p:txBody>
          <a:bodyPr wrap="none" lIns="0" tIns="0" rIns="0" bIns="0" rtlCol="0">
            <a:spAutoFit/>
          </a:bodyPr>
          <a:lstStyle/>
          <a:p>
            <a:r>
              <a:rPr lang="en-US" sz="2000" dirty="0">
                <a:latin typeface="Calibri" panose="020F0502020204030204" pitchFamily="34" charset="0"/>
              </a:rPr>
              <a:t>Trap Density [cc</a:t>
            </a:r>
            <a:r>
              <a:rPr lang="en-US" sz="2000" baseline="30000" dirty="0">
                <a:latin typeface="Calibri" panose="020F0502020204030204" pitchFamily="34" charset="0"/>
              </a:rPr>
              <a:t>-1</a:t>
            </a:r>
            <a:r>
              <a:rPr lang="en-US" sz="2000" dirty="0">
                <a:latin typeface="Calibri" panose="020F0502020204030204" pitchFamily="34" charset="0"/>
              </a:rPr>
              <a:t>]</a:t>
            </a:r>
          </a:p>
        </p:txBody>
      </p:sp>
      <p:sp>
        <p:nvSpPr>
          <p:cNvPr id="36" name="TextBox 35"/>
          <p:cNvSpPr txBox="1"/>
          <p:nvPr/>
        </p:nvSpPr>
        <p:spPr>
          <a:xfrm>
            <a:off x="1875620" y="3523703"/>
            <a:ext cx="961738" cy="369332"/>
          </a:xfrm>
          <a:prstGeom prst="rect">
            <a:avLst/>
          </a:prstGeom>
          <a:noFill/>
        </p:spPr>
        <p:txBody>
          <a:bodyPr wrap="none" lIns="0" tIns="0" rIns="0" bIns="0" rtlCol="0">
            <a:spAutoFit/>
          </a:bodyPr>
          <a:lstStyle/>
          <a:p>
            <a:r>
              <a:rPr lang="el-GR" sz="2400" dirty="0">
                <a:latin typeface="Cambria Math" panose="02040503050406030204" pitchFamily="18" charset="0"/>
                <a:ea typeface="Cambria Math" panose="02040503050406030204" pitchFamily="18" charset="0"/>
              </a:rPr>
              <a:t>ε</a:t>
            </a:r>
            <a:r>
              <a:rPr lang="en-US" sz="1800" dirty="0">
                <a:latin typeface="Calibri" panose="020F0502020204030204" pitchFamily="34" charset="0"/>
              </a:rPr>
              <a:t>[MV/cm]</a:t>
            </a:r>
          </a:p>
        </p:txBody>
      </p:sp>
      <p:sp>
        <p:nvSpPr>
          <p:cNvPr id="37" name="TextBox 36"/>
          <p:cNvSpPr txBox="1"/>
          <p:nvPr/>
        </p:nvSpPr>
        <p:spPr>
          <a:xfrm>
            <a:off x="2637047" y="3971236"/>
            <a:ext cx="483787" cy="369332"/>
          </a:xfrm>
          <a:prstGeom prst="rect">
            <a:avLst/>
          </a:prstGeom>
          <a:noFill/>
        </p:spPr>
        <p:txBody>
          <a:bodyPr wrap="none" lIns="0" tIns="0" rIns="0" bIns="0" rtlCol="0">
            <a:spAutoFit/>
          </a:bodyPr>
          <a:lstStyle/>
          <a:p>
            <a:r>
              <a:rPr lang="el-GR" sz="2400" dirty="0">
                <a:latin typeface="Cambria Math" panose="02040503050406030204" pitchFamily="18" charset="0"/>
                <a:ea typeface="Cambria Math" panose="02040503050406030204" pitchFamily="18" charset="0"/>
              </a:rPr>
              <a:t>ε</a:t>
            </a:r>
            <a:r>
              <a:rPr lang="en-US" sz="2400" baseline="-25000" dirty="0">
                <a:latin typeface="Calibri" panose="020F0502020204030204" pitchFamily="34" charset="0"/>
              </a:rPr>
              <a:t>max</a:t>
            </a:r>
            <a:endParaRPr lang="en-US" sz="1800" dirty="0">
              <a:latin typeface="Calibri" panose="020F0502020204030204" pitchFamily="34" charset="0"/>
            </a:endParaRPr>
          </a:p>
        </p:txBody>
      </p:sp>
      <p:sp>
        <p:nvSpPr>
          <p:cNvPr id="38" name="Freeform 37"/>
          <p:cNvSpPr/>
          <p:nvPr/>
        </p:nvSpPr>
        <p:spPr>
          <a:xfrm>
            <a:off x="2136228" y="4218730"/>
            <a:ext cx="425669" cy="187728"/>
          </a:xfrm>
          <a:custGeom>
            <a:avLst/>
            <a:gdLst>
              <a:gd name="connsiteX0" fmla="*/ 425669 w 425669"/>
              <a:gd name="connsiteY0" fmla="*/ 22190 h 187728"/>
              <a:gd name="connsiteX1" fmla="*/ 189186 w 425669"/>
              <a:gd name="connsiteY1" fmla="*/ 14307 h 187728"/>
              <a:gd name="connsiteX2" fmla="*/ 0 w 425669"/>
              <a:gd name="connsiteY2" fmla="*/ 187728 h 187728"/>
            </a:gdLst>
            <a:ahLst/>
            <a:cxnLst>
              <a:cxn ang="0">
                <a:pos x="connsiteX0" y="connsiteY0"/>
              </a:cxn>
              <a:cxn ang="0">
                <a:pos x="connsiteX1" y="connsiteY1"/>
              </a:cxn>
              <a:cxn ang="0">
                <a:pos x="connsiteX2" y="connsiteY2"/>
              </a:cxn>
            </a:cxnLst>
            <a:rect l="l" t="t" r="r" b="b"/>
            <a:pathLst>
              <a:path w="425669" h="187728">
                <a:moveTo>
                  <a:pt x="425669" y="22190"/>
                </a:moveTo>
                <a:cubicBezTo>
                  <a:pt x="342900" y="4453"/>
                  <a:pt x="260131" y="-13283"/>
                  <a:pt x="189186" y="14307"/>
                </a:cubicBezTo>
                <a:cubicBezTo>
                  <a:pt x="118241" y="41897"/>
                  <a:pt x="59120" y="114812"/>
                  <a:pt x="0" y="187728"/>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429526" y="3635670"/>
            <a:ext cx="1891287" cy="276999"/>
          </a:xfrm>
          <a:prstGeom prst="rect">
            <a:avLst/>
          </a:prstGeom>
          <a:noFill/>
        </p:spPr>
        <p:txBody>
          <a:bodyPr wrap="none" lIns="0" tIns="0" rIns="0" bIns="0" rtlCol="0">
            <a:spAutoFit/>
          </a:bodyPr>
          <a:lstStyle/>
          <a:p>
            <a:r>
              <a:rPr lang="en-US" sz="1800" dirty="0">
                <a:latin typeface="Calibri" panose="020F0502020204030204" pitchFamily="34" charset="0"/>
              </a:rPr>
              <a:t>Space Charge Width</a:t>
            </a:r>
          </a:p>
        </p:txBody>
      </p:sp>
      <p:sp>
        <p:nvSpPr>
          <p:cNvPr id="40" name="Freeform 39"/>
          <p:cNvSpPr/>
          <p:nvPr/>
        </p:nvSpPr>
        <p:spPr>
          <a:xfrm>
            <a:off x="3942080" y="2956556"/>
            <a:ext cx="435884" cy="660400"/>
          </a:xfrm>
          <a:custGeom>
            <a:avLst/>
            <a:gdLst>
              <a:gd name="connsiteX0" fmla="*/ 426720 w 435884"/>
              <a:gd name="connsiteY0" fmla="*/ 660400 h 660400"/>
              <a:gd name="connsiteX1" fmla="*/ 396240 w 435884"/>
              <a:gd name="connsiteY1" fmla="*/ 579120 h 660400"/>
              <a:gd name="connsiteX2" fmla="*/ 111760 w 435884"/>
              <a:gd name="connsiteY2" fmla="*/ 314960 h 660400"/>
              <a:gd name="connsiteX3" fmla="*/ 0 w 435884"/>
              <a:gd name="connsiteY3" fmla="*/ 0 h 660400"/>
            </a:gdLst>
            <a:ahLst/>
            <a:cxnLst>
              <a:cxn ang="0">
                <a:pos x="connsiteX0" y="connsiteY0"/>
              </a:cxn>
              <a:cxn ang="0">
                <a:pos x="connsiteX1" y="connsiteY1"/>
              </a:cxn>
              <a:cxn ang="0">
                <a:pos x="connsiteX2" y="connsiteY2"/>
              </a:cxn>
              <a:cxn ang="0">
                <a:pos x="connsiteX3" y="connsiteY3"/>
              </a:cxn>
            </a:cxnLst>
            <a:rect l="l" t="t" r="r" b="b"/>
            <a:pathLst>
              <a:path w="435884" h="660400">
                <a:moveTo>
                  <a:pt x="426720" y="660400"/>
                </a:moveTo>
                <a:cubicBezTo>
                  <a:pt x="437726" y="648546"/>
                  <a:pt x="448733" y="636693"/>
                  <a:pt x="396240" y="579120"/>
                </a:cubicBezTo>
                <a:cubicBezTo>
                  <a:pt x="343747" y="521547"/>
                  <a:pt x="177800" y="411480"/>
                  <a:pt x="111760" y="314960"/>
                </a:cubicBezTo>
                <a:cubicBezTo>
                  <a:pt x="45720" y="218440"/>
                  <a:pt x="22860" y="109220"/>
                  <a:pt x="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786172" y="5573105"/>
            <a:ext cx="1863972" cy="307777"/>
          </a:xfrm>
          <a:prstGeom prst="rect">
            <a:avLst/>
          </a:prstGeom>
          <a:noFill/>
        </p:spPr>
        <p:txBody>
          <a:bodyPr wrap="none" lIns="0" tIns="0" rIns="0" bIns="0" rtlCol="0">
            <a:spAutoFit/>
          </a:bodyPr>
          <a:lstStyle/>
          <a:p>
            <a:r>
              <a:rPr lang="en-US" sz="2000" dirty="0">
                <a:latin typeface="Calibri" panose="020F0502020204030204" pitchFamily="34" charset="0"/>
              </a:rPr>
              <a:t>Trap Density [cc</a:t>
            </a:r>
            <a:r>
              <a:rPr lang="en-US" sz="2000" baseline="30000" dirty="0">
                <a:latin typeface="Calibri" panose="020F0502020204030204" pitchFamily="34" charset="0"/>
              </a:rPr>
              <a:t>-1</a:t>
            </a:r>
            <a:r>
              <a:rPr lang="en-US" sz="2000" dirty="0">
                <a:latin typeface="Calibri" panose="020F0502020204030204" pitchFamily="34" charset="0"/>
              </a:rPr>
              <a:t>]</a:t>
            </a:r>
          </a:p>
        </p:txBody>
      </p:sp>
      <p:sp>
        <p:nvSpPr>
          <p:cNvPr id="7" name="TextBox 6"/>
          <p:cNvSpPr txBox="1"/>
          <p:nvPr/>
        </p:nvSpPr>
        <p:spPr>
          <a:xfrm rot="16200000">
            <a:off x="5414915" y="2695436"/>
            <a:ext cx="1362168" cy="369332"/>
          </a:xfrm>
          <a:prstGeom prst="rect">
            <a:avLst/>
          </a:prstGeom>
          <a:noFill/>
        </p:spPr>
        <p:txBody>
          <a:bodyPr wrap="none" lIns="0" tIns="0" rIns="0" bIns="0" rtlCol="0">
            <a:spAutoFit/>
          </a:bodyPr>
          <a:lstStyle/>
          <a:p>
            <a:r>
              <a:rPr lang="el-GR" sz="2400" dirty="0">
                <a:latin typeface="Cambria Math" panose="02040503050406030204" pitchFamily="18" charset="0"/>
                <a:ea typeface="Cambria Math" panose="02040503050406030204" pitchFamily="18" charset="0"/>
              </a:rPr>
              <a:t>ε</a:t>
            </a:r>
            <a:r>
              <a:rPr lang="en-US" sz="2400" baseline="-25000" dirty="0">
                <a:latin typeface="Calibri" panose="020F0502020204030204" pitchFamily="34" charset="0"/>
              </a:rPr>
              <a:t>max</a:t>
            </a:r>
            <a:r>
              <a:rPr lang="en-US" sz="1800" dirty="0">
                <a:latin typeface="Calibri" panose="020F0502020204030204" pitchFamily="34" charset="0"/>
              </a:rPr>
              <a:t> [MV/cm]</a:t>
            </a:r>
          </a:p>
        </p:txBody>
      </p:sp>
      <p:sp>
        <p:nvSpPr>
          <p:cNvPr id="12" name="TextBox 11"/>
          <p:cNvSpPr txBox="1"/>
          <p:nvPr/>
        </p:nvSpPr>
        <p:spPr>
          <a:xfrm rot="16200000">
            <a:off x="9682708" y="3253023"/>
            <a:ext cx="2385012" cy="276999"/>
          </a:xfrm>
          <a:prstGeom prst="rect">
            <a:avLst/>
          </a:prstGeom>
          <a:noFill/>
        </p:spPr>
        <p:txBody>
          <a:bodyPr wrap="none" lIns="0" tIns="0" rIns="0" bIns="0" rtlCol="0">
            <a:spAutoFit/>
          </a:bodyPr>
          <a:lstStyle/>
          <a:p>
            <a:r>
              <a:rPr lang="en-US" sz="1800" dirty="0">
                <a:latin typeface="Calibri" panose="020F0502020204030204" pitchFamily="34" charset="0"/>
              </a:rPr>
              <a:t>Space Charge Width</a:t>
            </a:r>
            <a:r>
              <a:rPr lang="en-US" sz="1400" dirty="0">
                <a:latin typeface="Calibri" panose="020F0502020204030204" pitchFamily="34" charset="0"/>
              </a:rPr>
              <a:t> </a:t>
            </a:r>
            <a:r>
              <a:rPr lang="en-US" sz="1800" dirty="0">
                <a:latin typeface="Calibri" panose="020F0502020204030204" pitchFamily="34" charset="0"/>
              </a:rPr>
              <a:t>[nm]</a:t>
            </a:r>
          </a:p>
        </p:txBody>
      </p:sp>
      <p:sp>
        <p:nvSpPr>
          <p:cNvPr id="41" name="Freeform 40"/>
          <p:cNvSpPr/>
          <p:nvPr/>
        </p:nvSpPr>
        <p:spPr>
          <a:xfrm rot="2786990">
            <a:off x="6352491" y="4015487"/>
            <a:ext cx="955755" cy="369778"/>
          </a:xfrm>
          <a:custGeom>
            <a:avLst/>
            <a:gdLst>
              <a:gd name="connsiteX0" fmla="*/ 396681 w 1460234"/>
              <a:gd name="connsiteY0" fmla="*/ 0 h 528817"/>
              <a:gd name="connsiteX1" fmla="*/ 51241 w 1460234"/>
              <a:gd name="connsiteY1" fmla="*/ 182880 h 528817"/>
              <a:gd name="connsiteX2" fmla="*/ 1372041 w 1460234"/>
              <a:gd name="connsiteY2" fmla="*/ 528320 h 528817"/>
              <a:gd name="connsiteX3" fmla="*/ 1229801 w 1460234"/>
              <a:gd name="connsiteY3" fmla="*/ 243840 h 528817"/>
            </a:gdLst>
            <a:ahLst/>
            <a:cxnLst>
              <a:cxn ang="0">
                <a:pos x="connsiteX0" y="connsiteY0"/>
              </a:cxn>
              <a:cxn ang="0">
                <a:pos x="connsiteX1" y="connsiteY1"/>
              </a:cxn>
              <a:cxn ang="0">
                <a:pos x="connsiteX2" y="connsiteY2"/>
              </a:cxn>
              <a:cxn ang="0">
                <a:pos x="connsiteX3" y="connsiteY3"/>
              </a:cxn>
            </a:cxnLst>
            <a:rect l="l" t="t" r="r" b="b"/>
            <a:pathLst>
              <a:path w="1460234" h="528817">
                <a:moveTo>
                  <a:pt x="396681" y="0"/>
                </a:moveTo>
                <a:cubicBezTo>
                  <a:pt x="142681" y="47413"/>
                  <a:pt x="-111319" y="94827"/>
                  <a:pt x="51241" y="182880"/>
                </a:cubicBezTo>
                <a:cubicBezTo>
                  <a:pt x="213801" y="270933"/>
                  <a:pt x="1175614" y="518160"/>
                  <a:pt x="1372041" y="528320"/>
                </a:cubicBezTo>
                <a:cubicBezTo>
                  <a:pt x="1568468" y="538480"/>
                  <a:pt x="1399134" y="391160"/>
                  <a:pt x="1229801" y="24384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 Arrow 41"/>
          <p:cNvSpPr/>
          <p:nvPr/>
        </p:nvSpPr>
        <p:spPr>
          <a:xfrm>
            <a:off x="6658171" y="4668348"/>
            <a:ext cx="373953" cy="187728"/>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9902989" y="3670277"/>
            <a:ext cx="572259" cy="1092895"/>
          </a:xfrm>
          <a:custGeom>
            <a:avLst/>
            <a:gdLst>
              <a:gd name="connsiteX0" fmla="*/ 526394 w 868051"/>
              <a:gd name="connsiteY0" fmla="*/ 147837 h 1283767"/>
              <a:gd name="connsiteX1" fmla="*/ 851514 w 868051"/>
              <a:gd name="connsiteY1" fmla="*/ 97037 h 1283767"/>
              <a:gd name="connsiteX2" fmla="*/ 69194 w 868051"/>
              <a:gd name="connsiteY2" fmla="*/ 1265437 h 1283767"/>
              <a:gd name="connsiteX3" fmla="*/ 28554 w 868051"/>
              <a:gd name="connsiteY3" fmla="*/ 828557 h 1283767"/>
            </a:gdLst>
            <a:ahLst/>
            <a:cxnLst>
              <a:cxn ang="0">
                <a:pos x="connsiteX0" y="connsiteY0"/>
              </a:cxn>
              <a:cxn ang="0">
                <a:pos x="connsiteX1" y="connsiteY1"/>
              </a:cxn>
              <a:cxn ang="0">
                <a:pos x="connsiteX2" y="connsiteY2"/>
              </a:cxn>
              <a:cxn ang="0">
                <a:pos x="connsiteX3" y="connsiteY3"/>
              </a:cxn>
            </a:cxnLst>
            <a:rect l="l" t="t" r="r" b="b"/>
            <a:pathLst>
              <a:path w="868051" h="1283767">
                <a:moveTo>
                  <a:pt x="526394" y="147837"/>
                </a:moveTo>
                <a:cubicBezTo>
                  <a:pt x="727054" y="29303"/>
                  <a:pt x="927714" y="-89230"/>
                  <a:pt x="851514" y="97037"/>
                </a:cubicBezTo>
                <a:cubicBezTo>
                  <a:pt x="775314" y="283304"/>
                  <a:pt x="206354" y="1143517"/>
                  <a:pt x="69194" y="1265437"/>
                </a:cubicBezTo>
                <a:cubicBezTo>
                  <a:pt x="-67966" y="1387357"/>
                  <a:pt x="43794" y="862424"/>
                  <a:pt x="28554" y="828557"/>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a:off x="10008212" y="4669124"/>
            <a:ext cx="367716" cy="21336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096813" y="2865102"/>
            <a:ext cx="695703" cy="307777"/>
          </a:xfrm>
          <a:prstGeom prst="rect">
            <a:avLst/>
          </a:prstGeom>
          <a:solidFill>
            <a:srgbClr val="FF0000"/>
          </a:solidFill>
        </p:spPr>
        <p:txBody>
          <a:bodyPr wrap="none" lIns="0" tIns="0" rIns="0" bIns="0" rtlCol="0">
            <a:spAutoFit/>
          </a:bodyPr>
          <a:lstStyle/>
          <a:p>
            <a:r>
              <a:rPr lang="en-US" sz="2000" b="1" dirty="0" err="1">
                <a:solidFill>
                  <a:schemeClr val="bg1"/>
                </a:solidFill>
                <a:latin typeface="Calibri" panose="020F0502020204030204" pitchFamily="34" charset="0"/>
              </a:rPr>
              <a:t>V</a:t>
            </a:r>
            <a:r>
              <a:rPr lang="en-US" sz="2000" b="1" baseline="-25000" dirty="0" err="1">
                <a:solidFill>
                  <a:schemeClr val="bg1"/>
                </a:solidFill>
                <a:latin typeface="Calibri" panose="020F0502020204030204" pitchFamily="34" charset="0"/>
              </a:rPr>
              <a:t>bi</a:t>
            </a:r>
            <a:r>
              <a:rPr lang="en-US" sz="2000" b="1" dirty="0">
                <a:solidFill>
                  <a:schemeClr val="bg1"/>
                </a:solidFill>
                <a:latin typeface="Calibri" panose="020F0502020204030204" pitchFamily="34" charset="0"/>
              </a:rPr>
              <a:t>=1V</a:t>
            </a:r>
          </a:p>
        </p:txBody>
      </p:sp>
      <p:sp>
        <p:nvSpPr>
          <p:cNvPr id="46" name="TextBox 45"/>
          <p:cNvSpPr txBox="1"/>
          <p:nvPr/>
        </p:nvSpPr>
        <p:spPr>
          <a:xfrm>
            <a:off x="9382926" y="2878925"/>
            <a:ext cx="764633" cy="307777"/>
          </a:xfrm>
          <a:prstGeom prst="rect">
            <a:avLst/>
          </a:prstGeom>
          <a:solidFill>
            <a:schemeClr val="accent2"/>
          </a:solidFill>
        </p:spPr>
        <p:txBody>
          <a:bodyPr wrap="none" lIns="0" tIns="0" rIns="0" bIns="0" rtlCol="0">
            <a:spAutoFit/>
          </a:bodyPr>
          <a:lstStyle/>
          <a:p>
            <a:r>
              <a:rPr lang="en-US" sz="2000" b="1" dirty="0" err="1">
                <a:solidFill>
                  <a:schemeClr val="bg1"/>
                </a:solidFill>
                <a:latin typeface="Calibri" panose="020F0502020204030204" pitchFamily="34" charset="0"/>
              </a:rPr>
              <a:t>V</a:t>
            </a:r>
            <a:r>
              <a:rPr lang="en-US" sz="2000" b="1" baseline="-25000" dirty="0" err="1">
                <a:solidFill>
                  <a:schemeClr val="bg1"/>
                </a:solidFill>
                <a:latin typeface="Calibri" panose="020F0502020204030204" pitchFamily="34" charset="0"/>
              </a:rPr>
              <a:t>bi</a:t>
            </a:r>
            <a:r>
              <a:rPr lang="en-US" sz="2000" b="1" dirty="0">
                <a:solidFill>
                  <a:schemeClr val="bg1"/>
                </a:solidFill>
                <a:latin typeface="Calibri" panose="020F0502020204030204" pitchFamily="34" charset="0"/>
              </a:rPr>
              <a:t>=.1V</a:t>
            </a:r>
          </a:p>
        </p:txBody>
      </p:sp>
      <p:sp>
        <p:nvSpPr>
          <p:cNvPr id="47" name="TextBox 46"/>
          <p:cNvSpPr txBox="1"/>
          <p:nvPr/>
        </p:nvSpPr>
        <p:spPr>
          <a:xfrm>
            <a:off x="8227101" y="1656903"/>
            <a:ext cx="804707" cy="307777"/>
          </a:xfrm>
          <a:prstGeom prst="rect">
            <a:avLst/>
          </a:prstGeom>
          <a:noFill/>
        </p:spPr>
        <p:txBody>
          <a:bodyPr wrap="none" lIns="0" tIns="0" rIns="0" bIns="0" rtlCol="0">
            <a:spAutoFit/>
          </a:bodyPr>
          <a:lstStyle/>
          <a:p>
            <a:r>
              <a:rPr lang="el-GR" sz="2000" dirty="0">
                <a:latin typeface="Cambria Math" panose="02040503050406030204" pitchFamily="18" charset="0"/>
                <a:ea typeface="Cambria Math" panose="02040503050406030204" pitchFamily="18" charset="0"/>
              </a:rPr>
              <a:t>ϵ</a:t>
            </a:r>
            <a:r>
              <a:rPr lang="en-US" sz="2000" baseline="-25000" dirty="0">
                <a:latin typeface="Calibri" panose="020F0502020204030204" pitchFamily="34" charset="0"/>
              </a:rPr>
              <a:t>SD</a:t>
            </a:r>
            <a:r>
              <a:rPr lang="en-US" sz="2000" dirty="0">
                <a:latin typeface="Calibri" panose="020F0502020204030204" pitchFamily="34" charset="0"/>
              </a:rPr>
              <a:t> = 10</a:t>
            </a:r>
          </a:p>
        </p:txBody>
      </p:sp>
      <p:sp>
        <p:nvSpPr>
          <p:cNvPr id="48" name="TextBox 47"/>
          <p:cNvSpPr txBox="1"/>
          <p:nvPr/>
        </p:nvSpPr>
        <p:spPr>
          <a:xfrm>
            <a:off x="1613832" y="6015412"/>
            <a:ext cx="9122882" cy="307777"/>
          </a:xfrm>
          <a:prstGeom prst="rect">
            <a:avLst/>
          </a:prstGeom>
          <a:noFill/>
        </p:spPr>
        <p:txBody>
          <a:bodyPr wrap="none" lIns="0" tIns="0" rIns="0" bIns="0" rtlCol="0">
            <a:spAutoFit/>
          </a:bodyPr>
          <a:lstStyle/>
          <a:p>
            <a:r>
              <a:rPr lang="en-US" sz="2000" dirty="0">
                <a:latin typeface="Calibri" panose="020F0502020204030204" pitchFamily="34" charset="0"/>
              </a:rPr>
              <a:t>E</a:t>
            </a:r>
            <a:r>
              <a:rPr lang="en-US" sz="2000" baseline="-25000" dirty="0">
                <a:latin typeface="Calibri" panose="020F0502020204030204" pitchFamily="34" charset="0"/>
              </a:rPr>
              <a:t>BD</a:t>
            </a:r>
            <a:r>
              <a:rPr lang="en-US" sz="2000" dirty="0">
                <a:latin typeface="Calibri" panose="020F0502020204030204" pitchFamily="34" charset="0"/>
              </a:rPr>
              <a:t> : Si ~0.3MV/cm   SiO</a:t>
            </a:r>
            <a:r>
              <a:rPr lang="en-US" sz="2000" baseline="-25000" dirty="0">
                <a:latin typeface="Calibri" panose="020F0502020204030204" pitchFamily="34" charset="0"/>
              </a:rPr>
              <a:t>2</a:t>
            </a:r>
            <a:r>
              <a:rPr lang="en-US" sz="2000" dirty="0">
                <a:latin typeface="Calibri" panose="020F0502020204030204" pitchFamily="34" charset="0"/>
              </a:rPr>
              <a:t> 10~15MV/cm, GST ~0.3MV/cm, TAG ~1MV/cm, SAG ~3MV/cm </a:t>
            </a:r>
          </a:p>
        </p:txBody>
      </p:sp>
    </p:spTree>
    <p:extLst>
      <p:ext uri="{BB962C8B-B14F-4D97-AF65-F5344CB8AC3E}">
        <p14:creationId xmlns:p14="http://schemas.microsoft.com/office/powerpoint/2010/main" val="617751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Physical model – working principles &amp; assumptions</a:t>
            </a:r>
          </a:p>
        </p:txBody>
      </p:sp>
      <p:sp>
        <p:nvSpPr>
          <p:cNvPr id="3" name="Content Placeholder 2"/>
          <p:cNvSpPr>
            <a:spLocks noGrp="1"/>
          </p:cNvSpPr>
          <p:nvPr>
            <p:ph idx="1"/>
          </p:nvPr>
        </p:nvSpPr>
        <p:spPr>
          <a:xfrm>
            <a:off x="402020" y="824268"/>
            <a:ext cx="11442649" cy="5698452"/>
          </a:xfrm>
        </p:spPr>
        <p:txBody>
          <a:bodyPr/>
          <a:lstStyle/>
          <a:p>
            <a:r>
              <a:rPr lang="en-US" sz="1800" dirty="0"/>
              <a:t>SSM device is a string of domains serially concatenated.  Node is an abstract point junction between domains.</a:t>
            </a:r>
          </a:p>
          <a:p>
            <a:pPr lvl="1"/>
            <a:r>
              <a:rPr lang="en-US" sz="1800" dirty="0"/>
              <a:t>Simplified with 1D model</a:t>
            </a:r>
          </a:p>
          <a:p>
            <a:r>
              <a:rPr lang="en-US" sz="1800" dirty="0"/>
              <a:t>Per Kirchhoff law</a:t>
            </a:r>
          </a:p>
          <a:p>
            <a:pPr lvl="1"/>
            <a:r>
              <a:rPr lang="en-US" sz="1800" dirty="0"/>
              <a:t>The nodal current is zero </a:t>
            </a:r>
          </a:p>
          <a:p>
            <a:pPr lvl="1"/>
            <a:r>
              <a:rPr lang="en-US" sz="1800" dirty="0"/>
              <a:t>Assumption – </a:t>
            </a:r>
            <a:r>
              <a:rPr lang="en-US" sz="1800" dirty="0" err="1"/>
              <a:t>Qausi</a:t>
            </a:r>
            <a:r>
              <a:rPr lang="en-US" sz="1800" dirty="0"/>
              <a:t>-static </a:t>
            </a:r>
            <a:r>
              <a:rPr lang="en-US" sz="1800" dirty="0" err="1"/>
              <a:t>SubVt</a:t>
            </a:r>
            <a:r>
              <a:rPr lang="en-US" sz="1800" dirty="0"/>
              <a:t> I-V represents device I-V at </a:t>
            </a:r>
            <a:r>
              <a:rPr lang="en-US" sz="1800" dirty="0" err="1"/>
              <a:t>nano</a:t>
            </a:r>
            <a:r>
              <a:rPr lang="en-US" sz="1800" dirty="0"/>
              <a:t>-second regime</a:t>
            </a:r>
          </a:p>
          <a:p>
            <a:pPr lvl="1"/>
            <a:r>
              <a:rPr lang="en-US" sz="1800" dirty="0"/>
              <a:t>The “domain” voltage drop for a current level will determine the shape of the I-V curve; </a:t>
            </a:r>
          </a:p>
          <a:p>
            <a:pPr lvl="1"/>
            <a:r>
              <a:rPr lang="en-US" sz="1800" dirty="0"/>
              <a:t>Shift right is higher threshold voltage and  Voltage contribution of shifting is the memory effects </a:t>
            </a:r>
          </a:p>
          <a:p>
            <a:r>
              <a:rPr lang="en-US" sz="1800" dirty="0"/>
              <a:t>4 carrier transport mechanisms – </a:t>
            </a:r>
          </a:p>
          <a:p>
            <a:pPr lvl="1"/>
            <a:r>
              <a:rPr lang="en-US" sz="1800" dirty="0"/>
              <a:t>Conduction in delocalized state such as Diffusion and Drift</a:t>
            </a:r>
          </a:p>
          <a:p>
            <a:pPr lvl="1"/>
            <a:r>
              <a:rPr lang="en-US" sz="1800" dirty="0"/>
              <a:t>Conduction between localized and delocalized states such Poole-Frankel </a:t>
            </a:r>
          </a:p>
          <a:p>
            <a:pPr lvl="1"/>
            <a:r>
              <a:rPr lang="en-US" sz="1800" dirty="0"/>
              <a:t>Direct tunneling such as band to band and defect to defect between metallurgical junctions</a:t>
            </a:r>
          </a:p>
          <a:p>
            <a:r>
              <a:rPr lang="en-US" sz="1800" dirty="0"/>
              <a:t>Drift is linear function of electrical field – contribution is very low due to low free carrier and low mean-free path</a:t>
            </a:r>
          </a:p>
          <a:p>
            <a:pPr lvl="1"/>
            <a:r>
              <a:rPr lang="en-US" sz="1800" dirty="0"/>
              <a:t>Likewise, Diffusion contribution is also low (Einstein relation) </a:t>
            </a:r>
          </a:p>
          <a:p>
            <a:r>
              <a:rPr lang="en-US" sz="1800" dirty="0"/>
              <a:t>Electronic trap density is in the order of 1% of atomic density (inactive or pinned)  ~10</a:t>
            </a:r>
            <a:r>
              <a:rPr lang="en-US" sz="1800" baseline="30000" dirty="0"/>
              <a:t>21</a:t>
            </a:r>
            <a:r>
              <a:rPr lang="en-US" sz="1800" dirty="0"/>
              <a:t>/cc</a:t>
            </a:r>
          </a:p>
          <a:p>
            <a:pPr lvl="1"/>
            <a:r>
              <a:rPr lang="en-US" sz="1800" dirty="0"/>
              <a:t>10% structural vacancies in typical crystalline GST225, If electronically active, Debye length is &lt; lattice constant;</a:t>
            </a:r>
            <a:br>
              <a:rPr lang="en-US" sz="1800" dirty="0"/>
            </a:br>
            <a:r>
              <a:rPr lang="en-US" sz="1800" dirty="0"/>
              <a:t>CV measurement exhibits Debye length in the order of </a:t>
            </a:r>
            <a:r>
              <a:rPr lang="el-GR" sz="1800" dirty="0">
                <a:latin typeface="Cambria Math" panose="02040503050406030204" pitchFamily="18" charset="0"/>
                <a:ea typeface="Cambria Math" panose="02040503050406030204" pitchFamily="18" charset="0"/>
              </a:rPr>
              <a:t>μ</a:t>
            </a:r>
            <a:r>
              <a:rPr lang="en-US" sz="1800" dirty="0"/>
              <a:t>m or longer</a:t>
            </a:r>
          </a:p>
          <a:p>
            <a:pPr lvl="1"/>
            <a:r>
              <a:rPr lang="en-US" sz="1800" dirty="0"/>
              <a:t>Space charge region @ junction established by direct tunneling with build-in potential </a:t>
            </a:r>
          </a:p>
          <a:p>
            <a:endParaRPr lang="en-US" sz="1800" dirty="0"/>
          </a:p>
        </p:txBody>
      </p:sp>
    </p:spTree>
    <p:extLst>
      <p:ext uri="{BB962C8B-B14F-4D97-AF65-F5344CB8AC3E}">
        <p14:creationId xmlns:p14="http://schemas.microsoft.com/office/powerpoint/2010/main" val="260742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13633" y="582945"/>
            <a:ext cx="10363200" cy="838200"/>
          </a:xfrm>
        </p:spPr>
        <p:txBody>
          <a:bodyPr/>
          <a:lstStyle/>
          <a:p>
            <a:r>
              <a:rPr lang="en-US" sz="4400" dirty="0"/>
              <a:t>1D Space Charge and Built-in Field in SAG </a:t>
            </a:r>
          </a:p>
        </p:txBody>
      </p:sp>
      <p:grpSp>
        <p:nvGrpSpPr>
          <p:cNvPr id="8" name="Group 7"/>
          <p:cNvGrpSpPr/>
          <p:nvPr/>
        </p:nvGrpSpPr>
        <p:grpSpPr>
          <a:xfrm>
            <a:off x="913633" y="2535028"/>
            <a:ext cx="3748465" cy="2636885"/>
            <a:chOff x="1572348" y="1275784"/>
            <a:chExt cx="3748465" cy="2636885"/>
          </a:xfrm>
        </p:grpSpPr>
        <p:cxnSp>
          <p:nvCxnSpPr>
            <p:cNvPr id="14" name="Straight Arrow Connector 13"/>
            <p:cNvCxnSpPr/>
            <p:nvPr/>
          </p:nvCxnSpPr>
          <p:spPr>
            <a:xfrm flipV="1">
              <a:off x="2104697" y="1549270"/>
              <a:ext cx="1" cy="15880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76327" y="1686906"/>
              <a:ext cx="128371" cy="11931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1572348" y="2856764"/>
              <a:ext cx="3294993" cy="23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114827" y="2856764"/>
              <a:ext cx="1810787" cy="146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875620" y="1275784"/>
              <a:ext cx="1863972" cy="307777"/>
            </a:xfrm>
            <a:prstGeom prst="rect">
              <a:avLst/>
            </a:prstGeom>
            <a:noFill/>
          </p:spPr>
          <p:txBody>
            <a:bodyPr wrap="none" lIns="0" tIns="0" rIns="0" bIns="0" rtlCol="0">
              <a:spAutoFit/>
            </a:bodyPr>
            <a:lstStyle/>
            <a:p>
              <a:r>
                <a:rPr lang="en-US" sz="2000" dirty="0">
                  <a:latin typeface="Calibri" panose="020F0502020204030204" pitchFamily="34" charset="0"/>
                </a:rPr>
                <a:t>Trap Density [cc</a:t>
              </a:r>
              <a:r>
                <a:rPr lang="en-US" sz="2000" baseline="30000" dirty="0">
                  <a:latin typeface="Calibri" panose="020F0502020204030204" pitchFamily="34" charset="0"/>
                </a:rPr>
                <a:t>-1</a:t>
              </a:r>
              <a:r>
                <a:rPr lang="en-US" sz="2000" dirty="0">
                  <a:latin typeface="Calibri" panose="020F0502020204030204" pitchFamily="34" charset="0"/>
                </a:rPr>
                <a:t>]</a:t>
              </a:r>
            </a:p>
          </p:txBody>
        </p:sp>
        <p:sp>
          <p:nvSpPr>
            <p:cNvPr id="39" name="TextBox 38"/>
            <p:cNvSpPr txBox="1"/>
            <p:nvPr/>
          </p:nvSpPr>
          <p:spPr>
            <a:xfrm>
              <a:off x="3429526" y="3635670"/>
              <a:ext cx="1891287" cy="276999"/>
            </a:xfrm>
            <a:prstGeom prst="rect">
              <a:avLst/>
            </a:prstGeom>
            <a:noFill/>
          </p:spPr>
          <p:txBody>
            <a:bodyPr wrap="none" lIns="0" tIns="0" rIns="0" bIns="0" rtlCol="0">
              <a:spAutoFit/>
            </a:bodyPr>
            <a:lstStyle/>
            <a:p>
              <a:r>
                <a:rPr lang="en-US" sz="1800" dirty="0">
                  <a:latin typeface="Calibri" panose="020F0502020204030204" pitchFamily="34" charset="0"/>
                </a:rPr>
                <a:t>Space Charge Width</a:t>
              </a:r>
            </a:p>
          </p:txBody>
        </p:sp>
        <p:sp>
          <p:nvSpPr>
            <p:cNvPr id="40" name="Freeform 39"/>
            <p:cNvSpPr/>
            <p:nvPr/>
          </p:nvSpPr>
          <p:spPr>
            <a:xfrm>
              <a:off x="3942080" y="2956556"/>
              <a:ext cx="435884" cy="660400"/>
            </a:xfrm>
            <a:custGeom>
              <a:avLst/>
              <a:gdLst>
                <a:gd name="connsiteX0" fmla="*/ 426720 w 435884"/>
                <a:gd name="connsiteY0" fmla="*/ 660400 h 660400"/>
                <a:gd name="connsiteX1" fmla="*/ 396240 w 435884"/>
                <a:gd name="connsiteY1" fmla="*/ 579120 h 660400"/>
                <a:gd name="connsiteX2" fmla="*/ 111760 w 435884"/>
                <a:gd name="connsiteY2" fmla="*/ 314960 h 660400"/>
                <a:gd name="connsiteX3" fmla="*/ 0 w 435884"/>
                <a:gd name="connsiteY3" fmla="*/ 0 h 660400"/>
              </a:gdLst>
              <a:ahLst/>
              <a:cxnLst>
                <a:cxn ang="0">
                  <a:pos x="connsiteX0" y="connsiteY0"/>
                </a:cxn>
                <a:cxn ang="0">
                  <a:pos x="connsiteX1" y="connsiteY1"/>
                </a:cxn>
                <a:cxn ang="0">
                  <a:pos x="connsiteX2" y="connsiteY2"/>
                </a:cxn>
                <a:cxn ang="0">
                  <a:pos x="connsiteX3" y="connsiteY3"/>
                </a:cxn>
              </a:cxnLst>
              <a:rect l="l" t="t" r="r" b="b"/>
              <a:pathLst>
                <a:path w="435884" h="660400">
                  <a:moveTo>
                    <a:pt x="426720" y="660400"/>
                  </a:moveTo>
                  <a:cubicBezTo>
                    <a:pt x="437726" y="648546"/>
                    <a:pt x="448733" y="636693"/>
                    <a:pt x="396240" y="579120"/>
                  </a:cubicBezTo>
                  <a:cubicBezTo>
                    <a:pt x="343747" y="521547"/>
                    <a:pt x="177800" y="411480"/>
                    <a:pt x="111760" y="314960"/>
                  </a:cubicBezTo>
                  <a:cubicBezTo>
                    <a:pt x="45720" y="218440"/>
                    <a:pt x="22860" y="109220"/>
                    <a:pt x="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740975" y="2363078"/>
            <a:ext cx="3294993" cy="2359337"/>
            <a:chOff x="1572348" y="3523703"/>
            <a:chExt cx="3294993" cy="2359337"/>
          </a:xfrm>
        </p:grpSpPr>
        <p:cxnSp>
          <p:nvCxnSpPr>
            <p:cNvPr id="21" name="Straight Arrow Connector 20"/>
            <p:cNvCxnSpPr/>
            <p:nvPr/>
          </p:nvCxnSpPr>
          <p:spPr>
            <a:xfrm flipV="1">
              <a:off x="1572348" y="5254068"/>
              <a:ext cx="3294993" cy="23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114827" y="4462044"/>
              <a:ext cx="1702793" cy="233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104697" y="3900964"/>
              <a:ext cx="1" cy="16563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966197" y="4462044"/>
              <a:ext cx="138500" cy="81536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875620" y="3523703"/>
              <a:ext cx="961738" cy="369332"/>
            </a:xfrm>
            <a:prstGeom prst="rect">
              <a:avLst/>
            </a:prstGeom>
            <a:noFill/>
          </p:spPr>
          <p:txBody>
            <a:bodyPr wrap="none" lIns="0" tIns="0" rIns="0" bIns="0" rtlCol="0">
              <a:spAutoFit/>
            </a:bodyPr>
            <a:lstStyle/>
            <a:p>
              <a:r>
                <a:rPr lang="el-GR" sz="2400" dirty="0">
                  <a:latin typeface="Cambria Math" panose="02040503050406030204" pitchFamily="18" charset="0"/>
                  <a:ea typeface="Cambria Math" panose="02040503050406030204" pitchFamily="18" charset="0"/>
                </a:rPr>
                <a:t>ε</a:t>
              </a:r>
              <a:r>
                <a:rPr lang="en-US" sz="1800" dirty="0">
                  <a:latin typeface="Calibri" panose="020F0502020204030204" pitchFamily="34" charset="0"/>
                </a:rPr>
                <a:t>[MV/cm]</a:t>
              </a:r>
            </a:p>
          </p:txBody>
        </p:sp>
        <p:sp>
          <p:nvSpPr>
            <p:cNvPr id="37" name="TextBox 36"/>
            <p:cNvSpPr txBox="1"/>
            <p:nvPr/>
          </p:nvSpPr>
          <p:spPr>
            <a:xfrm>
              <a:off x="2637047" y="3971236"/>
              <a:ext cx="375103" cy="369332"/>
            </a:xfrm>
            <a:prstGeom prst="rect">
              <a:avLst/>
            </a:prstGeom>
            <a:noFill/>
          </p:spPr>
          <p:txBody>
            <a:bodyPr wrap="none" lIns="0" tIns="0" rIns="0" bIns="0" rtlCol="0">
              <a:spAutoFit/>
            </a:bodyPr>
            <a:lstStyle/>
            <a:p>
              <a:r>
                <a:rPr lang="el-GR" sz="2400" dirty="0">
                  <a:latin typeface="Cambria Math" panose="02040503050406030204" pitchFamily="18" charset="0"/>
                  <a:ea typeface="Cambria Math" panose="02040503050406030204" pitchFamily="18" charset="0"/>
                </a:rPr>
                <a:t>ε</a:t>
              </a:r>
              <a:r>
                <a:rPr lang="en-US" sz="2400" baseline="-25000" dirty="0">
                  <a:latin typeface="Calibri" panose="020F0502020204030204" pitchFamily="34" charset="0"/>
                </a:rPr>
                <a:t>BD</a:t>
              </a:r>
              <a:endParaRPr lang="en-US" sz="1800" dirty="0">
                <a:latin typeface="Calibri" panose="020F0502020204030204" pitchFamily="34" charset="0"/>
              </a:endParaRPr>
            </a:p>
          </p:txBody>
        </p:sp>
        <p:sp>
          <p:nvSpPr>
            <p:cNvPr id="38" name="Freeform 37"/>
            <p:cNvSpPr/>
            <p:nvPr/>
          </p:nvSpPr>
          <p:spPr>
            <a:xfrm>
              <a:off x="2136228" y="4218730"/>
              <a:ext cx="425669" cy="187728"/>
            </a:xfrm>
            <a:custGeom>
              <a:avLst/>
              <a:gdLst>
                <a:gd name="connsiteX0" fmla="*/ 425669 w 425669"/>
                <a:gd name="connsiteY0" fmla="*/ 22190 h 187728"/>
                <a:gd name="connsiteX1" fmla="*/ 189186 w 425669"/>
                <a:gd name="connsiteY1" fmla="*/ 14307 h 187728"/>
                <a:gd name="connsiteX2" fmla="*/ 0 w 425669"/>
                <a:gd name="connsiteY2" fmla="*/ 187728 h 187728"/>
              </a:gdLst>
              <a:ahLst/>
              <a:cxnLst>
                <a:cxn ang="0">
                  <a:pos x="connsiteX0" y="connsiteY0"/>
                </a:cxn>
                <a:cxn ang="0">
                  <a:pos x="connsiteX1" y="connsiteY1"/>
                </a:cxn>
                <a:cxn ang="0">
                  <a:pos x="connsiteX2" y="connsiteY2"/>
                </a:cxn>
              </a:cxnLst>
              <a:rect l="l" t="t" r="r" b="b"/>
              <a:pathLst>
                <a:path w="425669" h="187728">
                  <a:moveTo>
                    <a:pt x="425669" y="22190"/>
                  </a:moveTo>
                  <a:cubicBezTo>
                    <a:pt x="342900" y="4453"/>
                    <a:pt x="260131" y="-13283"/>
                    <a:pt x="189186" y="14307"/>
                  </a:cubicBezTo>
                  <a:cubicBezTo>
                    <a:pt x="118241" y="41897"/>
                    <a:pt x="59120" y="114812"/>
                    <a:pt x="0" y="187728"/>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966197" y="5575263"/>
              <a:ext cx="2068708" cy="307777"/>
            </a:xfrm>
            <a:prstGeom prst="rect">
              <a:avLst/>
            </a:prstGeom>
            <a:noFill/>
          </p:spPr>
          <p:txBody>
            <a:bodyPr wrap="none" lIns="0" tIns="0" rIns="0" bIns="0" rtlCol="0">
              <a:spAutoFit/>
            </a:bodyPr>
            <a:lstStyle/>
            <a:p>
              <a:r>
                <a:rPr lang="en-US" sz="2000" dirty="0">
                  <a:latin typeface="Calibri" panose="020F0502020204030204" pitchFamily="34" charset="0"/>
                </a:rPr>
                <a:t>E</a:t>
              </a:r>
              <a:r>
                <a:rPr lang="en-US" sz="2000" baseline="-25000" dirty="0">
                  <a:latin typeface="Calibri" panose="020F0502020204030204" pitchFamily="34" charset="0"/>
                </a:rPr>
                <a:t>BD</a:t>
              </a:r>
              <a:r>
                <a:rPr lang="en-US" sz="2000" dirty="0">
                  <a:latin typeface="Calibri" panose="020F0502020204030204" pitchFamily="34" charset="0"/>
                </a:rPr>
                <a:t> : SAG ~3MV/cm </a:t>
              </a:r>
            </a:p>
          </p:txBody>
        </p:sp>
        <p:sp>
          <p:nvSpPr>
            <p:cNvPr id="5" name="Freeform 4"/>
            <p:cNvSpPr/>
            <p:nvPr/>
          </p:nvSpPr>
          <p:spPr>
            <a:xfrm>
              <a:off x="3819311" y="4462044"/>
              <a:ext cx="259775" cy="789141"/>
            </a:xfrm>
            <a:custGeom>
              <a:avLst/>
              <a:gdLst>
                <a:gd name="connsiteX0" fmla="*/ 0 w 611560"/>
                <a:gd name="connsiteY0" fmla="*/ 0 h 785032"/>
                <a:gd name="connsiteX1" fmla="*/ 126428 w 611560"/>
                <a:gd name="connsiteY1" fmla="*/ 623321 h 785032"/>
                <a:gd name="connsiteX2" fmla="*/ 611560 w 611560"/>
                <a:gd name="connsiteY2" fmla="*/ 785032 h 785032"/>
              </a:gdLst>
              <a:ahLst/>
              <a:cxnLst>
                <a:cxn ang="0">
                  <a:pos x="connsiteX0" y="connsiteY0"/>
                </a:cxn>
                <a:cxn ang="0">
                  <a:pos x="connsiteX1" y="connsiteY1"/>
                </a:cxn>
                <a:cxn ang="0">
                  <a:pos x="connsiteX2" y="connsiteY2"/>
                </a:cxn>
              </a:cxnLst>
              <a:rect l="l" t="t" r="r" b="b"/>
              <a:pathLst>
                <a:path w="611560" h="785032">
                  <a:moveTo>
                    <a:pt x="0" y="0"/>
                  </a:moveTo>
                  <a:cubicBezTo>
                    <a:pt x="12250" y="246241"/>
                    <a:pt x="24501" y="492482"/>
                    <a:pt x="126428" y="623321"/>
                  </a:cubicBezTo>
                  <a:cubicBezTo>
                    <a:pt x="228355" y="754160"/>
                    <a:pt x="419957" y="769596"/>
                    <a:pt x="611560" y="785032"/>
                  </a:cubicBezTo>
                </a:path>
              </a:pathLst>
            </a:custGeom>
            <a:noFill/>
            <a:ln cap="rnd">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8351841" y="2363078"/>
            <a:ext cx="3294993" cy="2033642"/>
            <a:chOff x="1572348" y="3523703"/>
            <a:chExt cx="3294993" cy="2033642"/>
          </a:xfrm>
        </p:grpSpPr>
        <p:cxnSp>
          <p:nvCxnSpPr>
            <p:cNvPr id="51" name="Straight Arrow Connector 50"/>
            <p:cNvCxnSpPr/>
            <p:nvPr/>
          </p:nvCxnSpPr>
          <p:spPr>
            <a:xfrm flipV="1">
              <a:off x="1572348" y="5235214"/>
              <a:ext cx="3294993" cy="23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104697" y="3900964"/>
              <a:ext cx="1" cy="16563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875620" y="3523703"/>
              <a:ext cx="794576" cy="276999"/>
            </a:xfrm>
            <a:prstGeom prst="rect">
              <a:avLst/>
            </a:prstGeom>
            <a:noFill/>
          </p:spPr>
          <p:txBody>
            <a:bodyPr wrap="none" lIns="0" tIns="0" rIns="0" bIns="0" rtlCol="0">
              <a:spAutoFit/>
            </a:bodyPr>
            <a:lstStyle/>
            <a:p>
              <a:r>
                <a:rPr lang="en-US" sz="1800" dirty="0" err="1">
                  <a:latin typeface="Calibri" panose="020F0502020204030204" pitchFamily="34" charset="0"/>
                </a:rPr>
                <a:t>V</a:t>
              </a:r>
              <a:r>
                <a:rPr lang="en-US" sz="1800" baseline="-25000" dirty="0" err="1">
                  <a:latin typeface="Calibri" panose="020F0502020204030204" pitchFamily="34" charset="0"/>
                </a:rPr>
                <a:t>bi</a:t>
              </a:r>
              <a:r>
                <a:rPr lang="en-US" sz="1800" dirty="0">
                  <a:latin typeface="Calibri" panose="020F0502020204030204" pitchFamily="34" charset="0"/>
                </a:rPr>
                <a:t> [volt]</a:t>
              </a:r>
            </a:p>
          </p:txBody>
        </p:sp>
      </p:grpSp>
      <p:cxnSp>
        <p:nvCxnSpPr>
          <p:cNvPr id="15" name="Straight Connector 14"/>
          <p:cNvCxnSpPr/>
          <p:nvPr/>
        </p:nvCxnSpPr>
        <p:spPr>
          <a:xfrm>
            <a:off x="8884190" y="3179943"/>
            <a:ext cx="1712922" cy="8946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8785225" y="3024188"/>
            <a:ext cx="98964" cy="155755"/>
          </a:xfrm>
          <a:custGeom>
            <a:avLst/>
            <a:gdLst>
              <a:gd name="connsiteX0" fmla="*/ 0 w 165100"/>
              <a:gd name="connsiteY0" fmla="*/ 0 h 255587"/>
              <a:gd name="connsiteX1" fmla="*/ 61912 w 165100"/>
              <a:gd name="connsiteY1" fmla="*/ 171450 h 255587"/>
              <a:gd name="connsiteX2" fmla="*/ 165100 w 165100"/>
              <a:gd name="connsiteY2" fmla="*/ 255587 h 255587"/>
            </a:gdLst>
            <a:ahLst/>
            <a:cxnLst>
              <a:cxn ang="0">
                <a:pos x="connsiteX0" y="connsiteY0"/>
              </a:cxn>
              <a:cxn ang="0">
                <a:pos x="connsiteX1" y="connsiteY1"/>
              </a:cxn>
              <a:cxn ang="0">
                <a:pos x="connsiteX2" y="connsiteY2"/>
              </a:cxn>
            </a:cxnLst>
            <a:rect l="l" t="t" r="r" b="b"/>
            <a:pathLst>
              <a:path w="165100" h="255587">
                <a:moveTo>
                  <a:pt x="0" y="0"/>
                </a:moveTo>
                <a:cubicBezTo>
                  <a:pt x="17197" y="64426"/>
                  <a:pt x="34395" y="128852"/>
                  <a:pt x="61912" y="171450"/>
                </a:cubicBezTo>
                <a:cubicBezTo>
                  <a:pt x="89429" y="214048"/>
                  <a:pt x="127264" y="234817"/>
                  <a:pt x="165100" y="255587"/>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437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Model Comparison</a:t>
            </a:r>
          </a:p>
        </p:txBody>
      </p:sp>
      <p:grpSp>
        <p:nvGrpSpPr>
          <p:cNvPr id="581" name="Group 580"/>
          <p:cNvGrpSpPr/>
          <p:nvPr/>
        </p:nvGrpSpPr>
        <p:grpSpPr>
          <a:xfrm>
            <a:off x="342901" y="1386840"/>
            <a:ext cx="3615180" cy="4770120"/>
            <a:chOff x="7176120" y="1304764"/>
            <a:chExt cx="4281375" cy="5411586"/>
          </a:xfrm>
        </p:grpSpPr>
        <p:pic>
          <p:nvPicPr>
            <p:cNvPr id="445" name="Picture 444"/>
            <p:cNvPicPr>
              <a:picLocks noChangeAspect="1"/>
            </p:cNvPicPr>
            <p:nvPr/>
          </p:nvPicPr>
          <p:blipFill>
            <a:blip r:embed="rId2"/>
            <a:stretch>
              <a:fillRect/>
            </a:stretch>
          </p:blipFill>
          <p:spPr>
            <a:xfrm>
              <a:off x="7176120" y="1304764"/>
              <a:ext cx="4281375" cy="5411586"/>
            </a:xfrm>
            <a:prstGeom prst="rect">
              <a:avLst/>
            </a:prstGeom>
            <a:noFill/>
            <a:ln>
              <a:solidFill>
                <a:schemeClr val="tx1"/>
              </a:solidFill>
            </a:ln>
          </p:spPr>
        </p:pic>
        <p:cxnSp>
          <p:nvCxnSpPr>
            <p:cNvPr id="446" name="Straight Connector 445"/>
            <p:cNvCxnSpPr/>
            <p:nvPr/>
          </p:nvCxnSpPr>
          <p:spPr>
            <a:xfrm>
              <a:off x="8364252" y="1916832"/>
              <a:ext cx="1764196"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447" name="Group 446"/>
            <p:cNvGrpSpPr/>
            <p:nvPr/>
          </p:nvGrpSpPr>
          <p:grpSpPr>
            <a:xfrm>
              <a:off x="9408368" y="2456892"/>
              <a:ext cx="828092" cy="540060"/>
              <a:chOff x="8724292" y="2960948"/>
              <a:chExt cx="972108" cy="540060"/>
            </a:xfrm>
          </p:grpSpPr>
          <p:cxnSp>
            <p:nvCxnSpPr>
              <p:cNvPr id="448" name="Straight Connector 447"/>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49" name="Straight Connector 448"/>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451" name="Group 450"/>
            <p:cNvGrpSpPr/>
            <p:nvPr/>
          </p:nvGrpSpPr>
          <p:grpSpPr>
            <a:xfrm>
              <a:off x="10488488" y="2780928"/>
              <a:ext cx="216024" cy="324036"/>
              <a:chOff x="9948428" y="3284984"/>
              <a:chExt cx="216024" cy="324036"/>
            </a:xfrm>
          </p:grpSpPr>
          <p:sp>
            <p:nvSpPr>
              <p:cNvPr id="452" name="Rectangle 451"/>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3" name="Straight Connector 452"/>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a:off x="9948428"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455" name="TextBox 454"/>
            <p:cNvSpPr txBox="1"/>
            <p:nvPr/>
          </p:nvSpPr>
          <p:spPr>
            <a:xfrm>
              <a:off x="10848528" y="1772816"/>
              <a:ext cx="586314" cy="215444"/>
            </a:xfrm>
            <a:prstGeom prst="rect">
              <a:avLst/>
            </a:prstGeom>
            <a:noFill/>
          </p:spPr>
          <p:txBody>
            <a:bodyPr wrap="none" lIns="0" tIns="0" rIns="0" bIns="0" rtlCol="0">
              <a:spAutoFit/>
            </a:bodyPr>
            <a:lstStyle/>
            <a:p>
              <a:r>
                <a:rPr lang="en-US" sz="1400" dirty="0">
                  <a:latin typeface="Calibri" panose="020F0502020204030204" pitchFamily="34" charset="0"/>
                </a:rPr>
                <a:t>Vacuum</a:t>
              </a:r>
            </a:p>
          </p:txBody>
        </p:sp>
        <p:cxnSp>
          <p:nvCxnSpPr>
            <p:cNvPr id="456" name="Straight Connector 455"/>
            <p:cNvCxnSpPr/>
            <p:nvPr/>
          </p:nvCxnSpPr>
          <p:spPr>
            <a:xfrm>
              <a:off x="7860196" y="1916832"/>
              <a:ext cx="288032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57" name="Rectangle 456"/>
            <p:cNvSpPr/>
            <p:nvPr/>
          </p:nvSpPr>
          <p:spPr>
            <a:xfrm>
              <a:off x="9300356" y="1448780"/>
              <a:ext cx="1044116"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Calibri" panose="020F0502020204030204" pitchFamily="34" charset="0"/>
                </a:rPr>
                <a:t>GeSe</a:t>
              </a:r>
              <a:r>
                <a:rPr lang="en-US" sz="1400" baseline="-25000" dirty="0" err="1">
                  <a:latin typeface="Calibri" panose="020F0502020204030204" pitchFamily="34" charset="0"/>
                </a:rPr>
                <a:t>x</a:t>
              </a:r>
              <a:endParaRPr lang="en-US" sz="1400" baseline="-25000" dirty="0">
                <a:latin typeface="Calibri" panose="020F0502020204030204" pitchFamily="34" charset="0"/>
              </a:endParaRPr>
            </a:p>
          </p:txBody>
        </p:sp>
        <p:sp>
          <p:nvSpPr>
            <p:cNvPr id="458" name="Rectangle 457"/>
            <p:cNvSpPr/>
            <p:nvPr/>
          </p:nvSpPr>
          <p:spPr>
            <a:xfrm>
              <a:off x="10344472"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459" name="Rectangle 458"/>
            <p:cNvSpPr/>
            <p:nvPr/>
          </p:nvSpPr>
          <p:spPr>
            <a:xfrm>
              <a:off x="7716180"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460" name="Rectangle 459"/>
            <p:cNvSpPr/>
            <p:nvPr/>
          </p:nvSpPr>
          <p:spPr>
            <a:xfrm>
              <a:off x="8256240" y="1448780"/>
              <a:ext cx="1044116" cy="28803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As+</a:t>
              </a:r>
            </a:p>
          </p:txBody>
        </p:sp>
        <p:grpSp>
          <p:nvGrpSpPr>
            <p:cNvPr id="461" name="Group 460"/>
            <p:cNvGrpSpPr/>
            <p:nvPr/>
          </p:nvGrpSpPr>
          <p:grpSpPr>
            <a:xfrm>
              <a:off x="8364252" y="2456892"/>
              <a:ext cx="828092" cy="540060"/>
              <a:chOff x="8724292" y="2960948"/>
              <a:chExt cx="972108" cy="540060"/>
            </a:xfrm>
          </p:grpSpPr>
          <p:cxnSp>
            <p:nvCxnSpPr>
              <p:cNvPr id="462" name="Straight Connector 461"/>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a:off x="8724292" y="3068960"/>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465" name="Group 464"/>
            <p:cNvGrpSpPr/>
            <p:nvPr/>
          </p:nvGrpSpPr>
          <p:grpSpPr>
            <a:xfrm>
              <a:off x="8040216" y="3284984"/>
              <a:ext cx="2520280" cy="778900"/>
              <a:chOff x="8040216" y="3478688"/>
              <a:chExt cx="2520280" cy="778900"/>
            </a:xfrm>
          </p:grpSpPr>
          <p:grpSp>
            <p:nvGrpSpPr>
              <p:cNvPr id="466" name="Group 465"/>
              <p:cNvGrpSpPr/>
              <p:nvPr/>
            </p:nvGrpSpPr>
            <p:grpSpPr>
              <a:xfrm>
                <a:off x="8040216" y="3478688"/>
                <a:ext cx="227010" cy="562380"/>
                <a:chOff x="8364252" y="2996354"/>
                <a:chExt cx="227010" cy="468650"/>
              </a:xfrm>
            </p:grpSpPr>
            <p:sp>
              <p:nvSpPr>
                <p:cNvPr id="483" name="Rectangle 482"/>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4" name="Straight Connector 483"/>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a:stCxn id="473" idx="0"/>
                </p:cNvCxnSpPr>
                <p:nvPr/>
              </p:nvCxnSpPr>
              <p:spPr>
                <a:xfrm flipH="1">
                  <a:off x="8580276" y="2996354"/>
                  <a:ext cx="10986" cy="46865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467" name="Group 466"/>
              <p:cNvGrpSpPr/>
              <p:nvPr/>
            </p:nvGrpSpPr>
            <p:grpSpPr>
              <a:xfrm>
                <a:off x="9336355" y="3498830"/>
                <a:ext cx="1008114" cy="542238"/>
                <a:chOff x="8639761" y="2958770"/>
                <a:chExt cx="1183439" cy="542238"/>
              </a:xfrm>
            </p:grpSpPr>
            <p:cxnSp>
              <p:nvCxnSpPr>
                <p:cNvPr id="480" name="Straight Connector 479"/>
                <p:cNvCxnSpPr>
                  <a:stCxn id="470" idx="6"/>
                </p:cNvCxnSpPr>
                <p:nvPr/>
              </p:nvCxnSpPr>
              <p:spPr>
                <a:xfrm>
                  <a:off x="8862645" y="2958770"/>
                  <a:ext cx="960551" cy="2178"/>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a:stCxn id="471" idx="6"/>
                </p:cNvCxnSpPr>
                <p:nvPr/>
              </p:nvCxnSpPr>
              <p:spPr>
                <a:xfrm>
                  <a:off x="8837474" y="3501008"/>
                  <a:ext cx="985726"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8639761" y="3284984"/>
                  <a:ext cx="1141169"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468" name="Group 467"/>
              <p:cNvGrpSpPr/>
              <p:nvPr/>
            </p:nvGrpSpPr>
            <p:grpSpPr>
              <a:xfrm>
                <a:off x="8364254" y="3710523"/>
                <a:ext cx="972108" cy="546569"/>
                <a:chOff x="8724292" y="2954439"/>
                <a:chExt cx="1141170" cy="546569"/>
              </a:xfrm>
            </p:grpSpPr>
            <p:cxnSp>
              <p:nvCxnSpPr>
                <p:cNvPr id="477" name="Straight Connector 476"/>
                <p:cNvCxnSpPr>
                  <a:endCxn id="470" idx="0"/>
                </p:cNvCxnSpPr>
                <p:nvPr/>
              </p:nvCxnSpPr>
              <p:spPr>
                <a:xfrm flipV="1">
                  <a:off x="8724292" y="2954439"/>
                  <a:ext cx="870486" cy="650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a:endCxn id="471" idx="0"/>
                </p:cNvCxnSpPr>
                <p:nvPr/>
              </p:nvCxnSpPr>
              <p:spPr>
                <a:xfrm flipV="1">
                  <a:off x="8724292" y="3496677"/>
                  <a:ext cx="845311" cy="433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a:off x="8724292" y="3068960"/>
                  <a:ext cx="114117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469" name="Group 468"/>
              <p:cNvGrpSpPr/>
              <p:nvPr/>
            </p:nvGrpSpPr>
            <p:grpSpPr>
              <a:xfrm>
                <a:off x="10344472" y="3501008"/>
                <a:ext cx="216024" cy="540060"/>
                <a:chOff x="9948428" y="2960948"/>
                <a:chExt cx="216024" cy="540060"/>
              </a:xfrm>
            </p:grpSpPr>
            <p:sp>
              <p:nvSpPr>
                <p:cNvPr id="474" name="Rectangle 473"/>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5" name="Straight Connector 474"/>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a:off x="9948428" y="2960948"/>
                  <a:ext cx="0" cy="54006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470" name="Freeform 469"/>
              <p:cNvSpPr/>
              <p:nvPr/>
            </p:nvSpPr>
            <p:spPr>
              <a:xfrm>
                <a:off x="9105777" y="3498830"/>
                <a:ext cx="420448" cy="211693"/>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Freeform 470"/>
              <p:cNvSpPr/>
              <p:nvPr/>
            </p:nvSpPr>
            <p:spPr>
              <a:xfrm>
                <a:off x="9084332" y="4041068"/>
                <a:ext cx="420448" cy="211693"/>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Freeform 471"/>
              <p:cNvSpPr/>
              <p:nvPr/>
            </p:nvSpPr>
            <p:spPr>
              <a:xfrm>
                <a:off x="8261942" y="401924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Freeform 472"/>
              <p:cNvSpPr/>
              <p:nvPr/>
            </p:nvSpPr>
            <p:spPr>
              <a:xfrm>
                <a:off x="8267226" y="3478688"/>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6" name="Group 485"/>
            <p:cNvGrpSpPr/>
            <p:nvPr/>
          </p:nvGrpSpPr>
          <p:grpSpPr>
            <a:xfrm>
              <a:off x="8256240" y="5386900"/>
              <a:ext cx="2077244" cy="238344"/>
              <a:chOff x="8419626" y="3631088"/>
              <a:chExt cx="2077244" cy="238344"/>
            </a:xfrm>
          </p:grpSpPr>
          <p:cxnSp>
            <p:nvCxnSpPr>
              <p:cNvPr id="487" name="Straight Connector 486"/>
              <p:cNvCxnSpPr>
                <a:stCxn id="489" idx="6"/>
              </p:cNvCxnSpPr>
              <p:nvPr/>
            </p:nvCxnSpPr>
            <p:spPr>
              <a:xfrm>
                <a:off x="9678623" y="3651230"/>
                <a:ext cx="818247" cy="2178"/>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a:endCxn id="489" idx="0"/>
              </p:cNvCxnSpPr>
              <p:nvPr/>
            </p:nvCxnSpPr>
            <p:spPr>
              <a:xfrm flipV="1">
                <a:off x="8516651" y="3862923"/>
                <a:ext cx="741525" cy="6509"/>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9" name="Freeform 488"/>
              <p:cNvSpPr/>
              <p:nvPr/>
            </p:nvSpPr>
            <p:spPr>
              <a:xfrm>
                <a:off x="9258177" y="3651230"/>
                <a:ext cx="420448" cy="211693"/>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Freeform 489"/>
              <p:cNvSpPr/>
              <p:nvPr/>
            </p:nvSpPr>
            <p:spPr>
              <a:xfrm>
                <a:off x="8419626" y="3631088"/>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91" name="Straight Connector 490"/>
            <p:cNvCxnSpPr/>
            <p:nvPr/>
          </p:nvCxnSpPr>
          <p:spPr>
            <a:xfrm>
              <a:off x="10344472" y="5409220"/>
              <a:ext cx="360040"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a:endCxn id="493" idx="3"/>
            </p:cNvCxnSpPr>
            <p:nvPr/>
          </p:nvCxnSpPr>
          <p:spPr>
            <a:xfrm>
              <a:off x="10704512" y="5409220"/>
              <a:ext cx="0" cy="149503"/>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493" name="Isosceles Triangle 492"/>
            <p:cNvSpPr/>
            <p:nvPr/>
          </p:nvSpPr>
          <p:spPr>
            <a:xfrm flipV="1">
              <a:off x="10632504" y="5558723"/>
              <a:ext cx="144016" cy="14401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TextBox 493"/>
            <p:cNvSpPr txBox="1"/>
            <p:nvPr/>
          </p:nvSpPr>
          <p:spPr>
            <a:xfrm>
              <a:off x="7572164" y="5481228"/>
              <a:ext cx="193964" cy="215444"/>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495" name="Straight Arrow Connector 494"/>
            <p:cNvCxnSpPr/>
            <p:nvPr/>
          </p:nvCxnSpPr>
          <p:spPr>
            <a:xfrm flipV="1">
              <a:off x="7644172" y="4869160"/>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6" name="TextBox 495"/>
            <p:cNvSpPr txBox="1"/>
            <p:nvPr/>
          </p:nvSpPr>
          <p:spPr>
            <a:xfrm>
              <a:off x="7572164" y="4581128"/>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cxnSp>
          <p:nvCxnSpPr>
            <p:cNvPr id="497" name="Straight Arrow Connector 496"/>
            <p:cNvCxnSpPr/>
            <p:nvPr/>
          </p:nvCxnSpPr>
          <p:spPr>
            <a:xfrm>
              <a:off x="7644172" y="5733256"/>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8" name="TextBox 497"/>
            <p:cNvSpPr txBox="1"/>
            <p:nvPr/>
          </p:nvSpPr>
          <p:spPr>
            <a:xfrm>
              <a:off x="7553412" y="6309320"/>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499" name="Group 498"/>
            <p:cNvGrpSpPr/>
            <p:nvPr/>
          </p:nvGrpSpPr>
          <p:grpSpPr>
            <a:xfrm>
              <a:off x="7968208" y="2780928"/>
              <a:ext cx="216024" cy="324036"/>
              <a:chOff x="8364252" y="3284984"/>
              <a:chExt cx="216024" cy="324036"/>
            </a:xfrm>
          </p:grpSpPr>
          <p:sp>
            <p:nvSpPr>
              <p:cNvPr id="500" name="Rectangle 499"/>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1" name="Straight Connector 500"/>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02" name="Straight Connector 501"/>
              <p:cNvCxnSpPr/>
              <p:nvPr/>
            </p:nvCxnSpPr>
            <p:spPr>
              <a:xfrm>
                <a:off x="8580276"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503" name="Group 502"/>
            <p:cNvGrpSpPr/>
            <p:nvPr/>
          </p:nvGrpSpPr>
          <p:grpSpPr>
            <a:xfrm>
              <a:off x="8264471" y="5170380"/>
              <a:ext cx="2446135" cy="320783"/>
              <a:chOff x="8428804" y="3142746"/>
              <a:chExt cx="2446135" cy="726687"/>
            </a:xfrm>
          </p:grpSpPr>
          <p:cxnSp>
            <p:nvCxnSpPr>
              <p:cNvPr id="504" name="Straight Connector 503"/>
              <p:cNvCxnSpPr>
                <a:stCxn id="506" idx="6"/>
              </p:cNvCxnSpPr>
              <p:nvPr/>
            </p:nvCxnSpPr>
            <p:spPr>
              <a:xfrm>
                <a:off x="9678625" y="3651229"/>
                <a:ext cx="1196314" cy="25515"/>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a:stCxn id="507" idx="2"/>
              </p:cNvCxnSpPr>
              <p:nvPr/>
            </p:nvCxnSpPr>
            <p:spPr>
              <a:xfrm>
                <a:off x="8516652" y="3859894"/>
                <a:ext cx="741525" cy="302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506" name="Freeform 505"/>
              <p:cNvSpPr/>
              <p:nvPr/>
            </p:nvSpPr>
            <p:spPr>
              <a:xfrm>
                <a:off x="9258177" y="3651230"/>
                <a:ext cx="420448" cy="211693"/>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Freeform 506"/>
              <p:cNvSpPr/>
              <p:nvPr/>
            </p:nvSpPr>
            <p:spPr>
              <a:xfrm>
                <a:off x="8428804" y="3142746"/>
                <a:ext cx="87848" cy="726687"/>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8" name="Group 507"/>
            <p:cNvGrpSpPr/>
            <p:nvPr/>
          </p:nvGrpSpPr>
          <p:grpSpPr>
            <a:xfrm>
              <a:off x="8270233" y="4747086"/>
              <a:ext cx="2443214" cy="658071"/>
              <a:chOff x="8431725" y="2185981"/>
              <a:chExt cx="2443214" cy="1490764"/>
            </a:xfrm>
          </p:grpSpPr>
          <p:cxnSp>
            <p:nvCxnSpPr>
              <p:cNvPr id="509" name="Straight Connector 508"/>
              <p:cNvCxnSpPr>
                <a:stCxn id="511" idx="6"/>
              </p:cNvCxnSpPr>
              <p:nvPr/>
            </p:nvCxnSpPr>
            <p:spPr>
              <a:xfrm>
                <a:off x="9686493" y="3268168"/>
                <a:ext cx="1188446" cy="408577"/>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a:stCxn id="512" idx="2"/>
                <a:endCxn id="511" idx="0"/>
              </p:cNvCxnSpPr>
              <p:nvPr/>
            </p:nvCxnSpPr>
            <p:spPr>
              <a:xfrm>
                <a:off x="8519573" y="2891938"/>
                <a:ext cx="828990" cy="479800"/>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511" name="Freeform 510"/>
              <p:cNvSpPr/>
              <p:nvPr/>
            </p:nvSpPr>
            <p:spPr>
              <a:xfrm>
                <a:off x="9348563" y="3268168"/>
                <a:ext cx="337930" cy="103570"/>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Freeform 511"/>
              <p:cNvSpPr/>
              <p:nvPr/>
            </p:nvSpPr>
            <p:spPr>
              <a:xfrm>
                <a:off x="8431725" y="2185981"/>
                <a:ext cx="87848" cy="715349"/>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3" name="Group 512"/>
            <p:cNvGrpSpPr/>
            <p:nvPr/>
          </p:nvGrpSpPr>
          <p:grpSpPr>
            <a:xfrm>
              <a:off x="8268203" y="5405157"/>
              <a:ext cx="2435314" cy="372487"/>
              <a:chOff x="8419626" y="3631088"/>
              <a:chExt cx="2435314" cy="238344"/>
            </a:xfrm>
          </p:grpSpPr>
          <p:cxnSp>
            <p:nvCxnSpPr>
              <p:cNvPr id="514" name="Straight Connector 513"/>
              <p:cNvCxnSpPr>
                <a:stCxn id="516" idx="6"/>
              </p:cNvCxnSpPr>
              <p:nvPr/>
            </p:nvCxnSpPr>
            <p:spPr>
              <a:xfrm flipV="1">
                <a:off x="9678625" y="3631088"/>
                <a:ext cx="1176315" cy="56867"/>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a:stCxn id="517" idx="2"/>
                <a:endCxn id="516" idx="0"/>
              </p:cNvCxnSpPr>
              <p:nvPr/>
            </p:nvCxnSpPr>
            <p:spPr>
              <a:xfrm flipV="1">
                <a:off x="8495754" y="3815339"/>
                <a:ext cx="762423" cy="52590"/>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16" name="Freeform 515"/>
              <p:cNvSpPr/>
              <p:nvPr/>
            </p:nvSpPr>
            <p:spPr>
              <a:xfrm>
                <a:off x="9258177" y="3687955"/>
                <a:ext cx="420448" cy="127384"/>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Freeform 516"/>
              <p:cNvSpPr/>
              <p:nvPr/>
            </p:nvSpPr>
            <p:spPr>
              <a:xfrm>
                <a:off x="8419626" y="3754917"/>
                <a:ext cx="76128" cy="114515"/>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 name="Group 517"/>
            <p:cNvGrpSpPr/>
            <p:nvPr/>
          </p:nvGrpSpPr>
          <p:grpSpPr>
            <a:xfrm>
              <a:off x="8270798" y="5404634"/>
              <a:ext cx="2435314" cy="885899"/>
              <a:chOff x="8419626" y="3631088"/>
              <a:chExt cx="2435314" cy="238344"/>
            </a:xfrm>
          </p:grpSpPr>
          <p:cxnSp>
            <p:nvCxnSpPr>
              <p:cNvPr id="519" name="Straight Connector 518"/>
              <p:cNvCxnSpPr>
                <a:stCxn id="521" idx="6"/>
              </p:cNvCxnSpPr>
              <p:nvPr/>
            </p:nvCxnSpPr>
            <p:spPr>
              <a:xfrm flipV="1">
                <a:off x="9678625" y="3631088"/>
                <a:ext cx="1176315" cy="92976"/>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a:stCxn id="522" idx="2"/>
                <a:endCxn id="521" idx="0"/>
              </p:cNvCxnSpPr>
              <p:nvPr/>
            </p:nvCxnSpPr>
            <p:spPr>
              <a:xfrm flipV="1">
                <a:off x="8495754" y="3781675"/>
                <a:ext cx="762423" cy="86254"/>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sp>
            <p:nvSpPr>
              <p:cNvPr id="521" name="Freeform 520"/>
              <p:cNvSpPr/>
              <p:nvPr/>
            </p:nvSpPr>
            <p:spPr>
              <a:xfrm>
                <a:off x="9258177" y="3724064"/>
                <a:ext cx="420448" cy="57611"/>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reeform 521"/>
              <p:cNvSpPr/>
              <p:nvPr/>
            </p:nvSpPr>
            <p:spPr>
              <a:xfrm>
                <a:off x="8419626" y="3754917"/>
                <a:ext cx="76128" cy="114515"/>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3" name="Group 522"/>
            <p:cNvGrpSpPr/>
            <p:nvPr/>
          </p:nvGrpSpPr>
          <p:grpSpPr>
            <a:xfrm>
              <a:off x="8892251" y="3863367"/>
              <a:ext cx="2515532" cy="602908"/>
              <a:chOff x="8892251" y="3859412"/>
              <a:chExt cx="2515532" cy="602908"/>
            </a:xfrm>
          </p:grpSpPr>
          <p:grpSp>
            <p:nvGrpSpPr>
              <p:cNvPr id="524" name="Group 523"/>
              <p:cNvGrpSpPr/>
              <p:nvPr/>
            </p:nvGrpSpPr>
            <p:grpSpPr>
              <a:xfrm>
                <a:off x="8892251" y="4059059"/>
                <a:ext cx="2515532" cy="403261"/>
                <a:chOff x="8892251" y="4162311"/>
                <a:chExt cx="2515532" cy="403261"/>
              </a:xfrm>
            </p:grpSpPr>
            <p:cxnSp>
              <p:nvCxnSpPr>
                <p:cNvPr id="534" name="Straight Connector 533"/>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6" name="Rectangle 535"/>
                <p:cNvSpPr/>
                <p:nvPr/>
              </p:nvSpPr>
              <p:spPr>
                <a:xfrm>
                  <a:off x="9105777" y="4221271"/>
                  <a:ext cx="203158"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537" name="Rectangle 536"/>
                <p:cNvSpPr/>
                <p:nvPr/>
              </p:nvSpPr>
              <p:spPr>
                <a:xfrm>
                  <a:off x="9320357" y="4371148"/>
                  <a:ext cx="20464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525" name="Straight Connector 524"/>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6" name="TextBox 525"/>
                  <p:cNvSpPr txBox="1"/>
                  <p:nvPr/>
                </p:nvSpPr>
                <p:spPr>
                  <a:xfrm>
                    <a:off x="9959759" y="390557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126" name="TextBox 125"/>
                  <p:cNvSpPr txBox="1">
                    <a:spLocks noRot="1" noChangeAspect="1" noMove="1" noResize="1" noEditPoints="1" noAdjustHandles="1" noChangeArrowheads="1" noChangeShapeType="1" noTextEdit="1"/>
                  </p:cNvSpPr>
                  <p:nvPr/>
                </p:nvSpPr>
                <p:spPr>
                  <a:xfrm>
                    <a:off x="9959759" y="3905579"/>
                    <a:ext cx="90601" cy="138821"/>
                  </a:xfrm>
                  <a:prstGeom prst="rect">
                    <a:avLst/>
                  </a:prstGeom>
                  <a:blipFill rotWithShape="0">
                    <a:blip r:embed="rId3"/>
                    <a:stretch>
                      <a:fillRect l="-33333" t="-43478" r="-106667" b="-13043"/>
                    </a:stretch>
                  </a:blipFill>
                </p:spPr>
                <p:txBody>
                  <a:bodyPr/>
                  <a:lstStyle/>
                  <a:p>
                    <a:r>
                      <a:rPr lang="en-US">
                        <a:noFill/>
                      </a:rPr>
                      <a:t> </a:t>
                    </a:r>
                  </a:p>
                </p:txBody>
              </p:sp>
            </mc:Fallback>
          </mc:AlternateContent>
          <p:cxnSp>
            <p:nvCxnSpPr>
              <p:cNvPr id="527" name="Straight Connector 526"/>
              <p:cNvCxnSpPr/>
              <p:nvPr/>
            </p:nvCxnSpPr>
            <p:spPr>
              <a:xfrm flipV="1">
                <a:off x="9840907" y="4052332"/>
                <a:ext cx="209453" cy="2045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10050360" y="4054193"/>
                <a:ext cx="208545" cy="2026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a:endCxn id="532" idx="0"/>
              </p:cNvCxnSpPr>
              <p:nvPr/>
            </p:nvCxnSpPr>
            <p:spPr>
              <a:xfrm flipV="1">
                <a:off x="10576169" y="4057477"/>
                <a:ext cx="214236" cy="158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a:stCxn id="532" idx="3"/>
              </p:cNvCxnSpPr>
              <p:nvPr/>
            </p:nvCxnSpPr>
            <p:spPr>
              <a:xfrm flipV="1">
                <a:off x="11223049" y="4255146"/>
                <a:ext cx="182600" cy="379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32" name="Freeform 531"/>
              <p:cNvSpPr/>
              <p:nvPr/>
            </p:nvSpPr>
            <p:spPr>
              <a:xfrm>
                <a:off x="10790405" y="4054732"/>
                <a:ext cx="432644" cy="211461"/>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TextBox 532"/>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538" name="Group 537"/>
            <p:cNvGrpSpPr/>
            <p:nvPr/>
          </p:nvGrpSpPr>
          <p:grpSpPr>
            <a:xfrm>
              <a:off x="8892836" y="4596852"/>
              <a:ext cx="2515532" cy="602908"/>
              <a:chOff x="8892251" y="3859412"/>
              <a:chExt cx="2515532" cy="602908"/>
            </a:xfrm>
          </p:grpSpPr>
          <p:grpSp>
            <p:nvGrpSpPr>
              <p:cNvPr id="539" name="Group 538"/>
              <p:cNvGrpSpPr/>
              <p:nvPr/>
            </p:nvGrpSpPr>
            <p:grpSpPr>
              <a:xfrm>
                <a:off x="8892251" y="4059059"/>
                <a:ext cx="2515532" cy="403261"/>
                <a:chOff x="8892251" y="4162311"/>
                <a:chExt cx="2515532" cy="403261"/>
              </a:xfrm>
            </p:grpSpPr>
            <p:cxnSp>
              <p:nvCxnSpPr>
                <p:cNvPr id="549" name="Straight Connector 548"/>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1" name="Rectangle 550"/>
                <p:cNvSpPr/>
                <p:nvPr/>
              </p:nvSpPr>
              <p:spPr>
                <a:xfrm>
                  <a:off x="9209725" y="4221271"/>
                  <a:ext cx="99209"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552" name="Rectangle 551"/>
                <p:cNvSpPr/>
                <p:nvPr/>
              </p:nvSpPr>
              <p:spPr>
                <a:xfrm>
                  <a:off x="9320357" y="4371148"/>
                  <a:ext cx="10226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540" name="Straight Connector 539"/>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1" name="TextBox 540"/>
                  <p:cNvSpPr txBox="1"/>
                  <p:nvPr/>
                </p:nvSpPr>
                <p:spPr>
                  <a:xfrm>
                    <a:off x="9959759" y="390557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959759" y="3905579"/>
                    <a:ext cx="90601" cy="138821"/>
                  </a:xfrm>
                  <a:prstGeom prst="rect">
                    <a:avLst/>
                  </a:prstGeom>
                  <a:blipFill rotWithShape="0">
                    <a:blip r:embed="rId4"/>
                    <a:stretch>
                      <a:fillRect l="-33333" t="-50000" r="-106667" b="-13636"/>
                    </a:stretch>
                  </a:blipFill>
                </p:spPr>
                <p:txBody>
                  <a:bodyPr/>
                  <a:lstStyle/>
                  <a:p>
                    <a:r>
                      <a:rPr lang="en-US">
                        <a:noFill/>
                      </a:rPr>
                      <a:t> </a:t>
                    </a:r>
                  </a:p>
                </p:txBody>
              </p:sp>
            </mc:Fallback>
          </mc:AlternateContent>
          <p:cxnSp>
            <p:nvCxnSpPr>
              <p:cNvPr id="542" name="Straight Connector 541"/>
              <p:cNvCxnSpPr/>
              <p:nvPr/>
            </p:nvCxnSpPr>
            <p:spPr>
              <a:xfrm flipV="1">
                <a:off x="9934757" y="4159259"/>
                <a:ext cx="109736" cy="1022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a:off x="10049347" y="4156716"/>
                <a:ext cx="104858" cy="966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a:endCxn id="547" idx="0"/>
              </p:cNvCxnSpPr>
              <p:nvPr/>
            </p:nvCxnSpPr>
            <p:spPr>
              <a:xfrm flipV="1">
                <a:off x="10575584" y="4158137"/>
                <a:ext cx="214821" cy="112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546" name="Straight Connector 545"/>
              <p:cNvCxnSpPr>
                <a:stCxn id="547" idx="3"/>
              </p:cNvCxnSpPr>
              <p:nvPr/>
            </p:nvCxnSpPr>
            <p:spPr>
              <a:xfrm flipV="1">
                <a:off x="11223049" y="4255147"/>
                <a:ext cx="182600" cy="7290"/>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47" name="Freeform 546"/>
              <p:cNvSpPr/>
              <p:nvPr/>
            </p:nvSpPr>
            <p:spPr>
              <a:xfrm>
                <a:off x="10790405" y="4156716"/>
                <a:ext cx="432644" cy="109477"/>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TextBox 547"/>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553" name="Group 552"/>
            <p:cNvGrpSpPr/>
            <p:nvPr/>
          </p:nvGrpSpPr>
          <p:grpSpPr>
            <a:xfrm>
              <a:off x="8892884" y="5811065"/>
              <a:ext cx="2527317" cy="632621"/>
              <a:chOff x="8892251" y="3829699"/>
              <a:chExt cx="2527317" cy="632621"/>
            </a:xfrm>
          </p:grpSpPr>
          <p:grpSp>
            <p:nvGrpSpPr>
              <p:cNvPr id="554" name="Group 553"/>
              <p:cNvGrpSpPr/>
              <p:nvPr/>
            </p:nvGrpSpPr>
            <p:grpSpPr>
              <a:xfrm>
                <a:off x="8892251" y="4059059"/>
                <a:ext cx="2515532" cy="403261"/>
                <a:chOff x="8892251" y="4162311"/>
                <a:chExt cx="2515532" cy="403261"/>
              </a:xfrm>
            </p:grpSpPr>
            <p:cxnSp>
              <p:nvCxnSpPr>
                <p:cNvPr id="564" name="Straight Connector 563"/>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6" name="Rectangle 565"/>
                <p:cNvSpPr/>
                <p:nvPr/>
              </p:nvSpPr>
              <p:spPr>
                <a:xfrm>
                  <a:off x="9105777" y="4221271"/>
                  <a:ext cx="203158"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567" name="Rectangle 566"/>
                <p:cNvSpPr/>
                <p:nvPr/>
              </p:nvSpPr>
              <p:spPr>
                <a:xfrm>
                  <a:off x="9320357" y="4371148"/>
                  <a:ext cx="20464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555" name="Straight Connector 554"/>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6" name="TextBox 555"/>
                  <p:cNvSpPr txBox="1"/>
                  <p:nvPr/>
                </p:nvSpPr>
                <p:spPr>
                  <a:xfrm>
                    <a:off x="9959759" y="382969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254" name="TextBox 253"/>
                  <p:cNvSpPr txBox="1">
                    <a:spLocks noRot="1" noChangeAspect="1" noMove="1" noResize="1" noEditPoints="1" noAdjustHandles="1" noChangeArrowheads="1" noChangeShapeType="1" noTextEdit="1"/>
                  </p:cNvSpPr>
                  <p:nvPr/>
                </p:nvSpPr>
                <p:spPr>
                  <a:xfrm>
                    <a:off x="9959759" y="3829699"/>
                    <a:ext cx="90601" cy="138821"/>
                  </a:xfrm>
                  <a:prstGeom prst="rect">
                    <a:avLst/>
                  </a:prstGeom>
                  <a:blipFill rotWithShape="0">
                    <a:blip r:embed="rId3"/>
                    <a:stretch>
                      <a:fillRect l="-33333" t="-43478" r="-106667" b="-13043"/>
                    </a:stretch>
                  </a:blipFill>
                </p:spPr>
                <p:txBody>
                  <a:bodyPr/>
                  <a:lstStyle/>
                  <a:p>
                    <a:r>
                      <a:rPr lang="en-US">
                        <a:noFill/>
                      </a:rPr>
                      <a:t> </a:t>
                    </a:r>
                  </a:p>
                </p:txBody>
              </p:sp>
            </mc:Fallback>
          </mc:AlternateContent>
          <p:cxnSp>
            <p:nvCxnSpPr>
              <p:cNvPr id="557" name="Straight Connector 556"/>
              <p:cNvCxnSpPr/>
              <p:nvPr/>
            </p:nvCxnSpPr>
            <p:spPr>
              <a:xfrm flipV="1">
                <a:off x="9840907" y="3961274"/>
                <a:ext cx="209453" cy="2045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a:off x="10050360" y="3963135"/>
                <a:ext cx="208545" cy="2026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p:cNvCxnSpPr>
                <a:endCxn id="562" idx="0"/>
              </p:cNvCxnSpPr>
              <p:nvPr/>
            </p:nvCxnSpPr>
            <p:spPr>
              <a:xfrm>
                <a:off x="10573505" y="3859412"/>
                <a:ext cx="216900" cy="103215"/>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a:stCxn id="562" idx="3"/>
              </p:cNvCxnSpPr>
              <p:nvPr/>
            </p:nvCxnSpPr>
            <p:spPr>
              <a:xfrm>
                <a:off x="11223049" y="4164088"/>
                <a:ext cx="196519" cy="85506"/>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62" name="Freeform 561"/>
              <p:cNvSpPr/>
              <p:nvPr/>
            </p:nvSpPr>
            <p:spPr>
              <a:xfrm>
                <a:off x="10790405" y="3959882"/>
                <a:ext cx="432644" cy="211461"/>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TextBox 562"/>
              <p:cNvSpPr txBox="1"/>
              <p:nvPr/>
            </p:nvSpPr>
            <p:spPr>
              <a:xfrm>
                <a:off x="10958557"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cxnSp>
          <p:nvCxnSpPr>
            <p:cNvPr id="568" name="Straight Connector 567"/>
            <p:cNvCxnSpPr/>
            <p:nvPr/>
          </p:nvCxnSpPr>
          <p:spPr>
            <a:xfrm>
              <a:off x="9674415" y="6141828"/>
              <a:ext cx="171431" cy="172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10262393" y="6147289"/>
              <a:ext cx="171431" cy="172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70" name="Freeform 569"/>
            <p:cNvSpPr/>
            <p:nvPr/>
          </p:nvSpPr>
          <p:spPr>
            <a:xfrm>
              <a:off x="8376838" y="5021580"/>
              <a:ext cx="553802" cy="441960"/>
            </a:xfrm>
            <a:custGeom>
              <a:avLst/>
              <a:gdLst>
                <a:gd name="connsiteX0" fmla="*/ 0 w 396240"/>
                <a:gd name="connsiteY0" fmla="*/ 441960 h 441960"/>
                <a:gd name="connsiteX1" fmla="*/ 76200 w 396240"/>
                <a:gd name="connsiteY1" fmla="*/ 205740 h 441960"/>
                <a:gd name="connsiteX2" fmla="*/ 396240 w 396240"/>
                <a:gd name="connsiteY2" fmla="*/ 0 h 441960"/>
              </a:gdLst>
              <a:ahLst/>
              <a:cxnLst>
                <a:cxn ang="0">
                  <a:pos x="connsiteX0" y="connsiteY0"/>
                </a:cxn>
                <a:cxn ang="0">
                  <a:pos x="connsiteX1" y="connsiteY1"/>
                </a:cxn>
                <a:cxn ang="0">
                  <a:pos x="connsiteX2" y="connsiteY2"/>
                </a:cxn>
              </a:cxnLst>
              <a:rect l="l" t="t" r="r" b="b"/>
              <a:pathLst>
                <a:path w="396240" h="441960">
                  <a:moveTo>
                    <a:pt x="0" y="441960"/>
                  </a:moveTo>
                  <a:cubicBezTo>
                    <a:pt x="5080" y="360680"/>
                    <a:pt x="10160" y="279400"/>
                    <a:pt x="76200" y="205740"/>
                  </a:cubicBezTo>
                  <a:cubicBezTo>
                    <a:pt x="142240" y="132080"/>
                    <a:pt x="269240" y="66040"/>
                    <a:pt x="396240" y="0"/>
                  </a:cubicBezTo>
                </a:path>
              </a:pathLst>
            </a:custGeom>
            <a:noFill/>
            <a:ln>
              <a:solidFill>
                <a:srgbClr val="00B05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Freeform 570"/>
            <p:cNvSpPr/>
            <p:nvPr/>
          </p:nvSpPr>
          <p:spPr>
            <a:xfrm>
              <a:off x="8371002" y="5788058"/>
              <a:ext cx="480767" cy="443060"/>
            </a:xfrm>
            <a:custGeom>
              <a:avLst/>
              <a:gdLst>
                <a:gd name="connsiteX0" fmla="*/ 0 w 480767"/>
                <a:gd name="connsiteY0" fmla="*/ 0 h 443060"/>
                <a:gd name="connsiteX1" fmla="*/ 94268 w 480767"/>
                <a:gd name="connsiteY1" fmla="*/ 245097 h 443060"/>
                <a:gd name="connsiteX2" fmla="*/ 480767 w 480767"/>
                <a:gd name="connsiteY2" fmla="*/ 443060 h 443060"/>
              </a:gdLst>
              <a:ahLst/>
              <a:cxnLst>
                <a:cxn ang="0">
                  <a:pos x="connsiteX0" y="connsiteY0"/>
                </a:cxn>
                <a:cxn ang="0">
                  <a:pos x="connsiteX1" y="connsiteY1"/>
                </a:cxn>
                <a:cxn ang="0">
                  <a:pos x="connsiteX2" y="connsiteY2"/>
                </a:cxn>
              </a:cxnLst>
              <a:rect l="l" t="t" r="r" b="b"/>
              <a:pathLst>
                <a:path w="480767" h="443060">
                  <a:moveTo>
                    <a:pt x="0" y="0"/>
                  </a:moveTo>
                  <a:cubicBezTo>
                    <a:pt x="7070" y="85627"/>
                    <a:pt x="14140" y="171254"/>
                    <a:pt x="94268" y="245097"/>
                  </a:cubicBezTo>
                  <a:cubicBezTo>
                    <a:pt x="174396" y="318940"/>
                    <a:pt x="480767" y="443060"/>
                    <a:pt x="480767" y="44306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2" name="Straight Connector 571"/>
            <p:cNvCxnSpPr>
              <a:endCxn id="573" idx="3"/>
            </p:cNvCxnSpPr>
            <p:nvPr/>
          </p:nvCxnSpPr>
          <p:spPr>
            <a:xfrm>
              <a:off x="11060406" y="1592796"/>
              <a:ext cx="1" cy="80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73" name="Isosceles Triangle 572"/>
            <p:cNvSpPr/>
            <p:nvPr/>
          </p:nvSpPr>
          <p:spPr>
            <a:xfrm flipV="1">
              <a:off x="11020253" y="1673043"/>
              <a:ext cx="80307" cy="8485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4" name="Straight Connector 573"/>
            <p:cNvCxnSpPr>
              <a:stCxn id="458" idx="3"/>
            </p:cNvCxnSpPr>
            <p:nvPr/>
          </p:nvCxnSpPr>
          <p:spPr>
            <a:xfrm flipV="1">
              <a:off x="10884532" y="1591549"/>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a:xfrm flipV="1">
              <a:off x="7538723" y="1594933"/>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76" name="TextBox 575"/>
            <p:cNvSpPr txBox="1"/>
            <p:nvPr/>
          </p:nvSpPr>
          <p:spPr>
            <a:xfrm>
              <a:off x="7233445" y="1483827"/>
              <a:ext cx="296556" cy="215444"/>
            </a:xfrm>
            <a:prstGeom prst="rect">
              <a:avLst/>
            </a:prstGeom>
            <a:noFill/>
          </p:spPr>
          <p:txBody>
            <a:bodyPr wrap="none" lIns="0" tIns="0" rIns="0" bIns="0" rtlCol="0">
              <a:spAutoFit/>
            </a:bodyPr>
            <a:lstStyle/>
            <a:p>
              <a:r>
                <a:rPr lang="en-US" sz="1400" dirty="0">
                  <a:latin typeface="Calibri" panose="020F0502020204030204" pitchFamily="34" charset="0"/>
                </a:rPr>
                <a:t>Bias</a:t>
              </a:r>
            </a:p>
          </p:txBody>
        </p:sp>
        <p:cxnSp>
          <p:nvCxnSpPr>
            <p:cNvPr id="577" name="Straight Connector 576"/>
            <p:cNvCxnSpPr/>
            <p:nvPr/>
          </p:nvCxnSpPr>
          <p:spPr>
            <a:xfrm>
              <a:off x="9674415" y="4268403"/>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10258905" y="4259059"/>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9768850" y="4998628"/>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p:cNvCxnSpPr/>
            <p:nvPr/>
          </p:nvCxnSpPr>
          <p:spPr>
            <a:xfrm>
              <a:off x="10155553" y="4995724"/>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97" name="Title 1"/>
          <p:cNvSpPr txBox="1">
            <a:spLocks/>
          </p:cNvSpPr>
          <p:nvPr/>
        </p:nvSpPr>
        <p:spPr bwMode="auto">
          <a:xfrm>
            <a:off x="342016" y="1052235"/>
            <a:ext cx="3615180" cy="326694"/>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r>
              <a:rPr lang="en-US" sz="1600" kern="0"/>
              <a:t>Model (I) – Homojunction </a:t>
            </a:r>
            <a:endParaRPr lang="en-US" sz="1600" kern="0" dirty="0"/>
          </a:p>
        </p:txBody>
      </p:sp>
      <p:sp>
        <p:nvSpPr>
          <p:cNvPr id="898" name="Title 1"/>
          <p:cNvSpPr txBox="1">
            <a:spLocks/>
          </p:cNvSpPr>
          <p:nvPr/>
        </p:nvSpPr>
        <p:spPr bwMode="auto">
          <a:xfrm>
            <a:off x="4322194" y="1052526"/>
            <a:ext cx="3615180" cy="326694"/>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r>
              <a:rPr lang="en-US" sz="1600" kern="0" dirty="0"/>
              <a:t>Model (II) – Heterojunction, higher </a:t>
            </a:r>
            <a:r>
              <a:rPr lang="en-US" sz="1600" kern="0" dirty="0">
                <a:latin typeface="Cambria Math" panose="02040503050406030204" pitchFamily="18" charset="0"/>
                <a:ea typeface="Cambria Math" panose="02040503050406030204" pitchFamily="18" charset="0"/>
              </a:rPr>
              <a:t>𝛘</a:t>
            </a:r>
            <a:endParaRPr lang="en-US" sz="1600" kern="0" dirty="0"/>
          </a:p>
        </p:txBody>
      </p:sp>
      <p:sp>
        <p:nvSpPr>
          <p:cNvPr id="899" name="Title 1"/>
          <p:cNvSpPr txBox="1">
            <a:spLocks/>
          </p:cNvSpPr>
          <p:nvPr/>
        </p:nvSpPr>
        <p:spPr bwMode="auto">
          <a:xfrm>
            <a:off x="8258564" y="1053728"/>
            <a:ext cx="3615180" cy="326694"/>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r>
              <a:rPr lang="en-US" sz="1600" kern="0"/>
              <a:t>Model (III) – Heterojunction, lower </a:t>
            </a:r>
            <a:r>
              <a:rPr lang="en-US" sz="1600" kern="0">
                <a:latin typeface="Cambria Math" panose="02040503050406030204" pitchFamily="18" charset="0"/>
                <a:ea typeface="Cambria Math" panose="02040503050406030204" pitchFamily="18" charset="0"/>
              </a:rPr>
              <a:t>𝛘</a:t>
            </a:r>
            <a:endParaRPr lang="en-US" sz="1600" kern="0" dirty="0"/>
          </a:p>
        </p:txBody>
      </p:sp>
      <p:grpSp>
        <p:nvGrpSpPr>
          <p:cNvPr id="900" name="Group 899"/>
          <p:cNvGrpSpPr/>
          <p:nvPr/>
        </p:nvGrpSpPr>
        <p:grpSpPr>
          <a:xfrm>
            <a:off x="4327187" y="1380334"/>
            <a:ext cx="3611522" cy="4776626"/>
            <a:chOff x="2245980" y="1304764"/>
            <a:chExt cx="4281375" cy="5411586"/>
          </a:xfrm>
        </p:grpSpPr>
        <p:pic>
          <p:nvPicPr>
            <p:cNvPr id="901" name="Picture 900"/>
            <p:cNvPicPr>
              <a:picLocks noChangeAspect="1"/>
            </p:cNvPicPr>
            <p:nvPr/>
          </p:nvPicPr>
          <p:blipFill>
            <a:blip r:embed="rId2"/>
            <a:stretch>
              <a:fillRect/>
            </a:stretch>
          </p:blipFill>
          <p:spPr>
            <a:xfrm>
              <a:off x="2245980" y="1304764"/>
              <a:ext cx="4281375" cy="5411586"/>
            </a:xfrm>
            <a:prstGeom prst="rect">
              <a:avLst/>
            </a:prstGeom>
            <a:ln>
              <a:solidFill>
                <a:schemeClr val="tx1"/>
              </a:solidFill>
            </a:ln>
          </p:spPr>
        </p:pic>
        <p:cxnSp>
          <p:nvCxnSpPr>
            <p:cNvPr id="902" name="Straight Connector 901"/>
            <p:cNvCxnSpPr/>
            <p:nvPr/>
          </p:nvCxnSpPr>
          <p:spPr>
            <a:xfrm>
              <a:off x="3434112" y="1916832"/>
              <a:ext cx="1764196"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903" name="Group 902"/>
            <p:cNvGrpSpPr/>
            <p:nvPr/>
          </p:nvGrpSpPr>
          <p:grpSpPr>
            <a:xfrm>
              <a:off x="4478228" y="2456892"/>
              <a:ext cx="828092" cy="540060"/>
              <a:chOff x="8724292" y="2960948"/>
              <a:chExt cx="972108" cy="540060"/>
            </a:xfrm>
          </p:grpSpPr>
          <p:cxnSp>
            <p:nvCxnSpPr>
              <p:cNvPr id="1057" name="Straight Connector 1056"/>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58" name="Straight Connector 1057"/>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59" name="Straight Connector 1058"/>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904" name="Group 903"/>
            <p:cNvGrpSpPr/>
            <p:nvPr/>
          </p:nvGrpSpPr>
          <p:grpSpPr>
            <a:xfrm>
              <a:off x="5558348" y="2780928"/>
              <a:ext cx="216024" cy="324036"/>
              <a:chOff x="9948428" y="3284984"/>
              <a:chExt cx="216024" cy="324036"/>
            </a:xfrm>
          </p:grpSpPr>
          <p:sp>
            <p:nvSpPr>
              <p:cNvPr id="1054" name="Rectangle 1053"/>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5" name="Straight Connector 1054"/>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56" name="Straight Connector 1055"/>
              <p:cNvCxnSpPr/>
              <p:nvPr/>
            </p:nvCxnSpPr>
            <p:spPr>
              <a:xfrm>
                <a:off x="9948428"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905" name="TextBox 904"/>
            <p:cNvSpPr txBox="1"/>
            <p:nvPr/>
          </p:nvSpPr>
          <p:spPr>
            <a:xfrm>
              <a:off x="5918388" y="1772816"/>
              <a:ext cx="586314" cy="215444"/>
            </a:xfrm>
            <a:prstGeom prst="rect">
              <a:avLst/>
            </a:prstGeom>
            <a:noFill/>
          </p:spPr>
          <p:txBody>
            <a:bodyPr wrap="none" lIns="0" tIns="0" rIns="0" bIns="0" rtlCol="0">
              <a:spAutoFit/>
            </a:bodyPr>
            <a:lstStyle/>
            <a:p>
              <a:r>
                <a:rPr lang="en-US" sz="1400" dirty="0">
                  <a:latin typeface="Calibri" panose="020F0502020204030204" pitchFamily="34" charset="0"/>
                </a:rPr>
                <a:t>Vacuum</a:t>
              </a:r>
            </a:p>
          </p:txBody>
        </p:sp>
        <p:cxnSp>
          <p:nvCxnSpPr>
            <p:cNvPr id="906" name="Straight Connector 905"/>
            <p:cNvCxnSpPr/>
            <p:nvPr/>
          </p:nvCxnSpPr>
          <p:spPr>
            <a:xfrm>
              <a:off x="2930056" y="1916832"/>
              <a:ext cx="288032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907" name="Rectangle 906"/>
            <p:cNvSpPr/>
            <p:nvPr/>
          </p:nvSpPr>
          <p:spPr>
            <a:xfrm>
              <a:off x="4370216" y="1448780"/>
              <a:ext cx="1044116"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Calibri" panose="020F0502020204030204" pitchFamily="34" charset="0"/>
                </a:rPr>
                <a:t>GeSe</a:t>
              </a:r>
              <a:r>
                <a:rPr lang="en-US" sz="1400" baseline="-25000" dirty="0" err="1">
                  <a:latin typeface="Calibri" panose="020F0502020204030204" pitchFamily="34" charset="0"/>
                </a:rPr>
                <a:t>x</a:t>
              </a:r>
              <a:endParaRPr lang="en-US" sz="1400" baseline="-25000" dirty="0">
                <a:latin typeface="Calibri" panose="020F0502020204030204" pitchFamily="34" charset="0"/>
              </a:endParaRPr>
            </a:p>
          </p:txBody>
        </p:sp>
        <p:sp>
          <p:nvSpPr>
            <p:cNvPr id="908" name="Rectangle 907"/>
            <p:cNvSpPr/>
            <p:nvPr/>
          </p:nvSpPr>
          <p:spPr>
            <a:xfrm>
              <a:off x="5414332"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909" name="Rectangle 908"/>
            <p:cNvSpPr/>
            <p:nvPr/>
          </p:nvSpPr>
          <p:spPr>
            <a:xfrm>
              <a:off x="2786040"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910" name="Rectangle 909"/>
            <p:cNvSpPr/>
            <p:nvPr/>
          </p:nvSpPr>
          <p:spPr>
            <a:xfrm>
              <a:off x="3326100" y="1448780"/>
              <a:ext cx="1044116" cy="28803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As+</a:t>
              </a:r>
            </a:p>
          </p:txBody>
        </p:sp>
        <p:grpSp>
          <p:nvGrpSpPr>
            <p:cNvPr id="911" name="Group 910"/>
            <p:cNvGrpSpPr/>
            <p:nvPr/>
          </p:nvGrpSpPr>
          <p:grpSpPr>
            <a:xfrm>
              <a:off x="3434112" y="2672916"/>
              <a:ext cx="828092" cy="540060"/>
              <a:chOff x="8724292" y="2960948"/>
              <a:chExt cx="972108" cy="540060"/>
            </a:xfrm>
          </p:grpSpPr>
          <p:cxnSp>
            <p:nvCxnSpPr>
              <p:cNvPr id="1051" name="Straight Connector 1050"/>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52" name="Straight Connector 1051"/>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53" name="Straight Connector 1052"/>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912" name="TextBox 911"/>
            <p:cNvSpPr txBox="1"/>
            <p:nvPr/>
          </p:nvSpPr>
          <p:spPr>
            <a:xfrm>
              <a:off x="2642024" y="5481228"/>
              <a:ext cx="193964" cy="215444"/>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913" name="Straight Arrow Connector 912"/>
            <p:cNvCxnSpPr/>
            <p:nvPr/>
          </p:nvCxnSpPr>
          <p:spPr>
            <a:xfrm flipV="1">
              <a:off x="2714032" y="4869160"/>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14" name="TextBox 913"/>
            <p:cNvSpPr txBox="1"/>
            <p:nvPr/>
          </p:nvSpPr>
          <p:spPr>
            <a:xfrm>
              <a:off x="2642024" y="4581128"/>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cxnSp>
          <p:nvCxnSpPr>
            <p:cNvPr id="915" name="Straight Arrow Connector 914"/>
            <p:cNvCxnSpPr/>
            <p:nvPr/>
          </p:nvCxnSpPr>
          <p:spPr>
            <a:xfrm>
              <a:off x="2714032" y="5733256"/>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16" name="TextBox 915"/>
            <p:cNvSpPr txBox="1"/>
            <p:nvPr/>
          </p:nvSpPr>
          <p:spPr>
            <a:xfrm>
              <a:off x="2623272" y="6309320"/>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917" name="Group 916"/>
            <p:cNvGrpSpPr/>
            <p:nvPr/>
          </p:nvGrpSpPr>
          <p:grpSpPr>
            <a:xfrm>
              <a:off x="3038068" y="2780928"/>
              <a:ext cx="216024" cy="324036"/>
              <a:chOff x="8364252" y="3284984"/>
              <a:chExt cx="216024" cy="324036"/>
            </a:xfrm>
          </p:grpSpPr>
          <p:sp>
            <p:nvSpPr>
              <p:cNvPr id="1048" name="Rectangle 1047"/>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9" name="Straight Connector 1048"/>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50" name="Straight Connector 1049"/>
              <p:cNvCxnSpPr/>
              <p:nvPr/>
            </p:nvCxnSpPr>
            <p:spPr>
              <a:xfrm>
                <a:off x="8580276"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918" name="Group 917"/>
            <p:cNvGrpSpPr/>
            <p:nvPr/>
          </p:nvGrpSpPr>
          <p:grpSpPr>
            <a:xfrm>
              <a:off x="3117664" y="3294344"/>
              <a:ext cx="2520280" cy="886912"/>
              <a:chOff x="8040216" y="3392996"/>
              <a:chExt cx="2520280" cy="886912"/>
            </a:xfrm>
          </p:grpSpPr>
          <p:grpSp>
            <p:nvGrpSpPr>
              <p:cNvPr id="1022" name="Group 1021"/>
              <p:cNvGrpSpPr/>
              <p:nvPr/>
            </p:nvGrpSpPr>
            <p:grpSpPr>
              <a:xfrm>
                <a:off x="8040216" y="3825044"/>
                <a:ext cx="216024" cy="86410"/>
                <a:chOff x="8364252" y="3284984"/>
                <a:chExt cx="216024" cy="72008"/>
              </a:xfrm>
            </p:grpSpPr>
            <p:sp>
              <p:nvSpPr>
                <p:cNvPr id="1046" name="Rectangle 1045"/>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7" name="Straight Connector 1046"/>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023" name="Group 1022"/>
              <p:cNvGrpSpPr/>
              <p:nvPr/>
            </p:nvGrpSpPr>
            <p:grpSpPr>
              <a:xfrm>
                <a:off x="9336355" y="3501008"/>
                <a:ext cx="1008114" cy="542238"/>
                <a:chOff x="8639761" y="2958770"/>
                <a:chExt cx="1183439" cy="542238"/>
              </a:xfrm>
            </p:grpSpPr>
            <p:cxnSp>
              <p:nvCxnSpPr>
                <p:cNvPr id="1043" name="Straight Connector 1042"/>
                <p:cNvCxnSpPr/>
                <p:nvPr/>
              </p:nvCxnSpPr>
              <p:spPr>
                <a:xfrm>
                  <a:off x="8862645" y="2958770"/>
                  <a:ext cx="960551" cy="2178"/>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44" name="Straight Connector 1043"/>
                <p:cNvCxnSpPr/>
                <p:nvPr/>
              </p:nvCxnSpPr>
              <p:spPr>
                <a:xfrm>
                  <a:off x="8837474" y="3501008"/>
                  <a:ext cx="985726"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45" name="Straight Connector 1044"/>
                <p:cNvCxnSpPr/>
                <p:nvPr/>
              </p:nvCxnSpPr>
              <p:spPr>
                <a:xfrm>
                  <a:off x="8639761" y="3284984"/>
                  <a:ext cx="1141169"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024" name="Group 1023"/>
              <p:cNvGrpSpPr/>
              <p:nvPr/>
            </p:nvGrpSpPr>
            <p:grpSpPr>
              <a:xfrm>
                <a:off x="8292244" y="3501008"/>
                <a:ext cx="972108" cy="546569"/>
                <a:chOff x="8639758" y="2954439"/>
                <a:chExt cx="1141170" cy="546569"/>
              </a:xfrm>
            </p:grpSpPr>
            <p:cxnSp>
              <p:nvCxnSpPr>
                <p:cNvPr id="1040" name="Straight Connector 1039"/>
                <p:cNvCxnSpPr/>
                <p:nvPr/>
              </p:nvCxnSpPr>
              <p:spPr>
                <a:xfrm flipV="1">
                  <a:off x="8724292" y="2954439"/>
                  <a:ext cx="870486" cy="650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41" name="Straight Connector 1040"/>
                <p:cNvCxnSpPr/>
                <p:nvPr/>
              </p:nvCxnSpPr>
              <p:spPr>
                <a:xfrm flipV="1">
                  <a:off x="8724292" y="3496677"/>
                  <a:ext cx="845311" cy="433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42" name="Straight Connector 1041"/>
                <p:cNvCxnSpPr/>
                <p:nvPr/>
              </p:nvCxnSpPr>
              <p:spPr>
                <a:xfrm>
                  <a:off x="8639758" y="3278475"/>
                  <a:ext cx="114117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025" name="Group 1024"/>
              <p:cNvGrpSpPr/>
              <p:nvPr/>
            </p:nvGrpSpPr>
            <p:grpSpPr>
              <a:xfrm>
                <a:off x="10344472" y="3501008"/>
                <a:ext cx="216024" cy="540060"/>
                <a:chOff x="9948428" y="2960948"/>
                <a:chExt cx="216024" cy="540060"/>
              </a:xfrm>
            </p:grpSpPr>
            <p:sp>
              <p:nvSpPr>
                <p:cNvPr id="1037" name="Rectangle 1036"/>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8" name="Straight Connector 1037"/>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39" name="Straight Connector 1038"/>
                <p:cNvCxnSpPr/>
                <p:nvPr/>
              </p:nvCxnSpPr>
              <p:spPr>
                <a:xfrm>
                  <a:off x="9948428" y="2960948"/>
                  <a:ext cx="0" cy="54006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1026" name="Freeform 1025"/>
              <p:cNvSpPr/>
              <p:nvPr/>
            </p:nvSpPr>
            <p:spPr>
              <a:xfrm flipV="1">
                <a:off x="8261942" y="404156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1026"/>
              <p:cNvSpPr/>
              <p:nvPr/>
            </p:nvSpPr>
            <p:spPr>
              <a:xfrm flipV="1">
                <a:off x="8267226" y="3501008"/>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8" name="Group 1027"/>
              <p:cNvGrpSpPr/>
              <p:nvPr/>
            </p:nvGrpSpPr>
            <p:grpSpPr>
              <a:xfrm>
                <a:off x="9071154" y="3392996"/>
                <a:ext cx="445226" cy="216024"/>
                <a:chOff x="9084332" y="3392996"/>
                <a:chExt cx="445226" cy="216024"/>
              </a:xfrm>
            </p:grpSpPr>
            <p:sp>
              <p:nvSpPr>
                <p:cNvPr id="1034" name="Freeform 1033"/>
                <p:cNvSpPr/>
                <p:nvPr/>
              </p:nvSpPr>
              <p:spPr>
                <a:xfrm>
                  <a:off x="9336359" y="3402297"/>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1034"/>
                <p:cNvSpPr/>
                <p:nvPr/>
              </p:nvSpPr>
              <p:spPr>
                <a:xfrm flipH="1" flipV="1">
                  <a:off x="9084332" y="3501007"/>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6" name="Straight Connector 1035"/>
                <p:cNvCxnSpPr/>
                <p:nvPr/>
              </p:nvCxnSpPr>
              <p:spPr>
                <a:xfrm>
                  <a:off x="9336360" y="3392996"/>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029" name="Group 1028"/>
              <p:cNvGrpSpPr/>
              <p:nvPr/>
            </p:nvGrpSpPr>
            <p:grpSpPr>
              <a:xfrm>
                <a:off x="9071154" y="3933056"/>
                <a:ext cx="445226" cy="216024"/>
                <a:chOff x="9084332" y="3392996"/>
                <a:chExt cx="445226" cy="216024"/>
              </a:xfrm>
            </p:grpSpPr>
            <p:sp>
              <p:nvSpPr>
                <p:cNvPr id="1031" name="Freeform 1030"/>
                <p:cNvSpPr/>
                <p:nvPr/>
              </p:nvSpPr>
              <p:spPr>
                <a:xfrm>
                  <a:off x="9336359" y="3402297"/>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Freeform 1031"/>
                <p:cNvSpPr/>
                <p:nvPr/>
              </p:nvSpPr>
              <p:spPr>
                <a:xfrm flipH="1" flipV="1">
                  <a:off x="9084332" y="3501007"/>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3" name="Straight Connector 1032"/>
                <p:cNvCxnSpPr/>
                <p:nvPr/>
              </p:nvCxnSpPr>
              <p:spPr>
                <a:xfrm>
                  <a:off x="9336360" y="3392996"/>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1030" name="Straight Connector 1029"/>
              <p:cNvCxnSpPr>
                <a:stCxn id="1027" idx="0"/>
                <a:endCxn id="1026" idx="0"/>
              </p:cNvCxnSpPr>
              <p:nvPr/>
            </p:nvCxnSpPr>
            <p:spPr>
              <a:xfrm flipH="1">
                <a:off x="8261942" y="3739352"/>
                <a:ext cx="5284" cy="54055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919" name="Straight Connector 918"/>
            <p:cNvCxnSpPr/>
            <p:nvPr/>
          </p:nvCxnSpPr>
          <p:spPr>
            <a:xfrm flipH="1" flipV="1">
              <a:off x="4719548" y="5381217"/>
              <a:ext cx="322296" cy="131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p:cNvCxnSpPr/>
            <p:nvPr/>
          </p:nvCxnSpPr>
          <p:spPr>
            <a:xfrm flipH="1" flipV="1">
              <a:off x="3866160" y="5206122"/>
              <a:ext cx="274854" cy="139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21" name="Group 920"/>
            <p:cNvGrpSpPr/>
            <p:nvPr/>
          </p:nvGrpSpPr>
          <p:grpSpPr>
            <a:xfrm>
              <a:off x="3962111" y="4169250"/>
              <a:ext cx="2515532" cy="623313"/>
              <a:chOff x="8892251" y="4059059"/>
              <a:chExt cx="2515532" cy="623313"/>
            </a:xfrm>
          </p:grpSpPr>
          <p:grpSp>
            <p:nvGrpSpPr>
              <p:cNvPr id="1008" name="Group 1007"/>
              <p:cNvGrpSpPr/>
              <p:nvPr/>
            </p:nvGrpSpPr>
            <p:grpSpPr>
              <a:xfrm>
                <a:off x="8892251" y="4059059"/>
                <a:ext cx="2515532" cy="403261"/>
                <a:chOff x="8892251" y="4162311"/>
                <a:chExt cx="2515532" cy="403261"/>
              </a:xfrm>
            </p:grpSpPr>
            <p:cxnSp>
              <p:nvCxnSpPr>
                <p:cNvPr id="1018" name="Straight Connector 1017"/>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9" name="Straight Connector 1018"/>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0" name="Rectangle 1019"/>
                <p:cNvSpPr/>
                <p:nvPr/>
              </p:nvSpPr>
              <p:spPr>
                <a:xfrm>
                  <a:off x="9325835" y="4221271"/>
                  <a:ext cx="203158"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1021" name="Rectangle 1020"/>
                <p:cNvSpPr/>
                <p:nvPr/>
              </p:nvSpPr>
              <p:spPr>
                <a:xfrm>
                  <a:off x="9111680" y="4371148"/>
                  <a:ext cx="20464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1009" name="Straight Connector 1008"/>
              <p:cNvCxnSpPr/>
              <p:nvPr/>
            </p:nvCxnSpPr>
            <p:spPr>
              <a:xfrm flipV="1">
                <a:off x="10048146" y="4164650"/>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0" name="TextBox 1009"/>
                  <p:cNvSpPr txBox="1"/>
                  <p:nvPr/>
                </p:nvSpPr>
                <p:spPr>
                  <a:xfrm>
                    <a:off x="9959759" y="4125632"/>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43" name="TextBox 342"/>
                  <p:cNvSpPr txBox="1">
                    <a:spLocks noRot="1" noChangeAspect="1" noMove="1" noResize="1" noEditPoints="1" noAdjustHandles="1" noChangeArrowheads="1" noChangeShapeType="1" noTextEdit="1"/>
                  </p:cNvSpPr>
                  <p:nvPr/>
                </p:nvSpPr>
                <p:spPr>
                  <a:xfrm>
                    <a:off x="9959759" y="4125632"/>
                    <a:ext cx="90601" cy="138821"/>
                  </a:xfrm>
                  <a:prstGeom prst="rect">
                    <a:avLst/>
                  </a:prstGeom>
                  <a:blipFill rotWithShape="0">
                    <a:blip r:embed="rId5"/>
                    <a:stretch>
                      <a:fillRect l="-33333" t="-47826" r="-106667" b="-8696"/>
                    </a:stretch>
                  </a:blipFill>
                </p:spPr>
                <p:txBody>
                  <a:bodyPr/>
                  <a:lstStyle/>
                  <a:p>
                    <a:r>
                      <a:rPr lang="en-US">
                        <a:noFill/>
                      </a:rPr>
                      <a:t> </a:t>
                    </a:r>
                  </a:p>
                </p:txBody>
              </p:sp>
            </mc:Fallback>
          </mc:AlternateContent>
          <p:cxnSp>
            <p:nvCxnSpPr>
              <p:cNvPr id="1011" name="Straight Connector 1010"/>
              <p:cNvCxnSpPr/>
              <p:nvPr/>
            </p:nvCxnSpPr>
            <p:spPr>
              <a:xfrm>
                <a:off x="9840907" y="4256850"/>
                <a:ext cx="207239" cy="20546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2" name="Straight Connector 1011"/>
              <p:cNvCxnSpPr/>
              <p:nvPr/>
            </p:nvCxnSpPr>
            <p:spPr>
              <a:xfrm flipV="1">
                <a:off x="10048146" y="4256849"/>
                <a:ext cx="210759" cy="20547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3" name="Straight Connector 1012"/>
              <p:cNvCxnSpPr/>
              <p:nvPr/>
            </p:nvCxnSpPr>
            <p:spPr>
              <a:xfrm flipV="1">
                <a:off x="10994464" y="4168372"/>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4" name="Straight Connector 1013"/>
              <p:cNvCxnSpPr>
                <a:endCxn id="1016" idx="0"/>
              </p:cNvCxnSpPr>
              <p:nvPr/>
            </p:nvCxnSpPr>
            <p:spPr>
              <a:xfrm>
                <a:off x="10627529" y="4460903"/>
                <a:ext cx="162876" cy="3639"/>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015" name="Straight Connector 1014"/>
              <p:cNvCxnSpPr>
                <a:stCxn id="1016" idx="3"/>
              </p:cNvCxnSpPr>
              <p:nvPr/>
            </p:nvCxnSpPr>
            <p:spPr>
              <a:xfrm flipV="1">
                <a:off x="11223049" y="4256925"/>
                <a:ext cx="182289" cy="6156"/>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016" name="Freeform 1015"/>
              <p:cNvSpPr/>
              <p:nvPr/>
            </p:nvSpPr>
            <p:spPr>
              <a:xfrm flipV="1">
                <a:off x="10790405" y="4255826"/>
                <a:ext cx="432644" cy="211461"/>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TextBox 1016"/>
              <p:cNvSpPr txBox="1"/>
              <p:nvPr/>
            </p:nvSpPr>
            <p:spPr>
              <a:xfrm>
                <a:off x="10933033" y="413848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922" name="Group 921"/>
            <p:cNvGrpSpPr/>
            <p:nvPr/>
          </p:nvGrpSpPr>
          <p:grpSpPr>
            <a:xfrm>
              <a:off x="3962746" y="4795919"/>
              <a:ext cx="2522489" cy="619875"/>
              <a:chOff x="8892251" y="4059059"/>
              <a:chExt cx="2522489" cy="619875"/>
            </a:xfrm>
          </p:grpSpPr>
          <p:grpSp>
            <p:nvGrpSpPr>
              <p:cNvPr id="994" name="Group 993"/>
              <p:cNvGrpSpPr/>
              <p:nvPr/>
            </p:nvGrpSpPr>
            <p:grpSpPr>
              <a:xfrm>
                <a:off x="8892251" y="4059059"/>
                <a:ext cx="2515532" cy="403261"/>
                <a:chOff x="8892251" y="4162311"/>
                <a:chExt cx="2515532" cy="403261"/>
              </a:xfrm>
            </p:grpSpPr>
            <p:cxnSp>
              <p:nvCxnSpPr>
                <p:cNvPr id="1004" name="Straight Connector 1003"/>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5" name="Straight Connector 1004"/>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6" name="Rectangle 1005"/>
                <p:cNvSpPr/>
                <p:nvPr/>
              </p:nvSpPr>
              <p:spPr>
                <a:xfrm>
                  <a:off x="9325834" y="4217444"/>
                  <a:ext cx="199387" cy="14561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1007" name="Rectangle 1006"/>
                <p:cNvSpPr/>
                <p:nvPr/>
              </p:nvSpPr>
              <p:spPr>
                <a:xfrm>
                  <a:off x="9103809" y="4371148"/>
                  <a:ext cx="212515" cy="1351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995" name="Straight Connector 994"/>
              <p:cNvCxnSpPr/>
              <p:nvPr/>
            </p:nvCxnSpPr>
            <p:spPr>
              <a:xfrm flipV="1">
                <a:off x="10048146" y="4153280"/>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6" name="TextBox 995"/>
                  <p:cNvSpPr txBox="1"/>
                  <p:nvPr/>
                </p:nvSpPr>
                <p:spPr>
                  <a:xfrm>
                    <a:off x="9959759" y="4114262"/>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58" name="TextBox 357"/>
                  <p:cNvSpPr txBox="1">
                    <a:spLocks noRot="1" noChangeAspect="1" noMove="1" noResize="1" noEditPoints="1" noAdjustHandles="1" noChangeArrowheads="1" noChangeShapeType="1" noTextEdit="1"/>
                  </p:cNvSpPr>
                  <p:nvPr/>
                </p:nvSpPr>
                <p:spPr>
                  <a:xfrm>
                    <a:off x="9959759" y="4114262"/>
                    <a:ext cx="90601" cy="138821"/>
                  </a:xfrm>
                  <a:prstGeom prst="rect">
                    <a:avLst/>
                  </a:prstGeom>
                  <a:blipFill rotWithShape="0">
                    <a:blip r:embed="rId5"/>
                    <a:stretch>
                      <a:fillRect l="-33333" t="-47826" r="-106667" b="-8696"/>
                    </a:stretch>
                  </a:blipFill>
                </p:spPr>
                <p:txBody>
                  <a:bodyPr/>
                  <a:lstStyle/>
                  <a:p>
                    <a:r>
                      <a:rPr lang="en-US">
                        <a:noFill/>
                      </a:rPr>
                      <a:t> </a:t>
                    </a:r>
                  </a:p>
                </p:txBody>
              </p:sp>
            </mc:Fallback>
          </mc:AlternateContent>
          <p:cxnSp>
            <p:nvCxnSpPr>
              <p:cNvPr id="997" name="Straight Connector 996"/>
              <p:cNvCxnSpPr/>
              <p:nvPr/>
            </p:nvCxnSpPr>
            <p:spPr>
              <a:xfrm>
                <a:off x="9831341" y="4153197"/>
                <a:ext cx="221868" cy="2164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8" name="Straight Connector 997"/>
              <p:cNvCxnSpPr/>
              <p:nvPr/>
            </p:nvCxnSpPr>
            <p:spPr>
              <a:xfrm flipV="1">
                <a:off x="10052607" y="4152787"/>
                <a:ext cx="212169" cy="21080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9" name="Straight Connector 998"/>
              <p:cNvCxnSpPr/>
              <p:nvPr/>
            </p:nvCxnSpPr>
            <p:spPr>
              <a:xfrm flipV="1">
                <a:off x="10994464" y="4157002"/>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p:cNvCxnSpPr>
                <a:endCxn id="1002" idx="0"/>
              </p:cNvCxnSpPr>
              <p:nvPr/>
            </p:nvCxnSpPr>
            <p:spPr>
              <a:xfrm flipV="1">
                <a:off x="10567449" y="4587330"/>
                <a:ext cx="241065" cy="91604"/>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001" name="Straight Connector 1000"/>
              <p:cNvCxnSpPr>
                <a:stCxn id="1002" idx="3"/>
              </p:cNvCxnSpPr>
              <p:nvPr/>
            </p:nvCxnSpPr>
            <p:spPr>
              <a:xfrm flipV="1">
                <a:off x="11134295" y="4251486"/>
                <a:ext cx="280445" cy="128986"/>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002" name="Freeform 1001"/>
              <p:cNvSpPr/>
              <p:nvPr/>
            </p:nvSpPr>
            <p:spPr>
              <a:xfrm flipV="1">
                <a:off x="10808514" y="4373023"/>
                <a:ext cx="325781" cy="217125"/>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TextBox 1002"/>
              <p:cNvSpPr txBox="1"/>
              <p:nvPr/>
            </p:nvSpPr>
            <p:spPr>
              <a:xfrm>
                <a:off x="10932205" y="411504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923" name="Group 922"/>
            <p:cNvGrpSpPr/>
            <p:nvPr/>
          </p:nvGrpSpPr>
          <p:grpSpPr>
            <a:xfrm>
              <a:off x="3960404" y="6000599"/>
              <a:ext cx="2515532" cy="564491"/>
              <a:chOff x="8889912" y="3901615"/>
              <a:chExt cx="2515532" cy="564491"/>
            </a:xfrm>
          </p:grpSpPr>
          <p:grpSp>
            <p:nvGrpSpPr>
              <p:cNvPr id="980" name="Group 979"/>
              <p:cNvGrpSpPr/>
              <p:nvPr/>
            </p:nvGrpSpPr>
            <p:grpSpPr>
              <a:xfrm>
                <a:off x="8889912" y="4059059"/>
                <a:ext cx="2515532" cy="403261"/>
                <a:chOff x="8889912" y="4162311"/>
                <a:chExt cx="2515532" cy="403261"/>
              </a:xfrm>
            </p:grpSpPr>
            <p:cxnSp>
              <p:nvCxnSpPr>
                <p:cNvPr id="990" name="Straight Connector 989"/>
                <p:cNvCxnSpPr/>
                <p:nvPr/>
              </p:nvCxnSpPr>
              <p:spPr>
                <a:xfrm flipV="1">
                  <a:off x="8889912"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1" name="Straight Connector 990"/>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2" name="Rectangle 991"/>
                <p:cNvSpPr/>
                <p:nvPr/>
              </p:nvSpPr>
              <p:spPr>
                <a:xfrm>
                  <a:off x="9325834" y="4221271"/>
                  <a:ext cx="100131" cy="1347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993" name="Rectangle 992"/>
                <p:cNvSpPr/>
                <p:nvPr/>
              </p:nvSpPr>
              <p:spPr>
                <a:xfrm>
                  <a:off x="9203448" y="4371148"/>
                  <a:ext cx="112875" cy="1320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981" name="Straight Connector 980"/>
              <p:cNvCxnSpPr/>
              <p:nvPr/>
            </p:nvCxnSpPr>
            <p:spPr>
              <a:xfrm flipV="1">
                <a:off x="10048146" y="3948384"/>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2" name="TextBox 981"/>
                  <p:cNvSpPr txBox="1"/>
                  <p:nvPr/>
                </p:nvSpPr>
                <p:spPr>
                  <a:xfrm>
                    <a:off x="9971352" y="3901615"/>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75" name="TextBox 374"/>
                  <p:cNvSpPr txBox="1">
                    <a:spLocks noRot="1" noChangeAspect="1" noMove="1" noResize="1" noEditPoints="1" noAdjustHandles="1" noChangeArrowheads="1" noChangeShapeType="1" noTextEdit="1"/>
                  </p:cNvSpPr>
                  <p:nvPr/>
                </p:nvSpPr>
                <p:spPr>
                  <a:xfrm>
                    <a:off x="9971352" y="3901615"/>
                    <a:ext cx="90601" cy="138821"/>
                  </a:xfrm>
                  <a:prstGeom prst="rect">
                    <a:avLst/>
                  </a:prstGeom>
                  <a:blipFill rotWithShape="0">
                    <a:blip r:embed="rId6"/>
                    <a:stretch>
                      <a:fillRect l="-33333" t="-43478" r="-106667" b="-13043"/>
                    </a:stretch>
                  </a:blipFill>
                </p:spPr>
                <p:txBody>
                  <a:bodyPr/>
                  <a:lstStyle/>
                  <a:p>
                    <a:r>
                      <a:rPr lang="en-US">
                        <a:noFill/>
                      </a:rPr>
                      <a:t> </a:t>
                    </a:r>
                  </a:p>
                </p:txBody>
              </p:sp>
            </mc:Fallback>
          </mc:AlternateContent>
          <p:cxnSp>
            <p:nvCxnSpPr>
              <p:cNvPr id="983" name="Straight Connector 982"/>
              <p:cNvCxnSpPr/>
              <p:nvPr/>
            </p:nvCxnSpPr>
            <p:spPr>
              <a:xfrm>
                <a:off x="9937233" y="4264448"/>
                <a:ext cx="105680" cy="9949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4" name="Straight Connector 983"/>
              <p:cNvCxnSpPr/>
              <p:nvPr/>
            </p:nvCxnSpPr>
            <p:spPr>
              <a:xfrm flipV="1">
                <a:off x="10053212" y="4259776"/>
                <a:ext cx="99681" cy="11066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5" name="Straight Connector 984"/>
              <p:cNvCxnSpPr/>
              <p:nvPr/>
            </p:nvCxnSpPr>
            <p:spPr>
              <a:xfrm flipV="1">
                <a:off x="10994464" y="3963482"/>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p:cNvCxnSpPr>
                <a:endCxn id="988" idx="0"/>
              </p:cNvCxnSpPr>
              <p:nvPr/>
            </p:nvCxnSpPr>
            <p:spPr>
              <a:xfrm>
                <a:off x="10572153" y="4363944"/>
                <a:ext cx="306096" cy="497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987" name="Straight Connector 986"/>
              <p:cNvCxnSpPr>
                <a:stCxn id="988" idx="3"/>
              </p:cNvCxnSpPr>
              <p:nvPr/>
            </p:nvCxnSpPr>
            <p:spPr>
              <a:xfrm>
                <a:off x="11097061" y="4256818"/>
                <a:ext cx="295161" cy="2957"/>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988" name="Freeform 987"/>
              <p:cNvSpPr/>
              <p:nvPr/>
            </p:nvSpPr>
            <p:spPr>
              <a:xfrm flipV="1">
                <a:off x="10878249" y="4252781"/>
                <a:ext cx="218812" cy="117662"/>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TextBox 988"/>
              <p:cNvSpPr txBox="1"/>
              <p:nvPr/>
            </p:nvSpPr>
            <p:spPr>
              <a:xfrm>
                <a:off x="10923086" y="3941624"/>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cxnSp>
          <p:nvCxnSpPr>
            <p:cNvPr id="924" name="Straight Connector 923"/>
            <p:cNvCxnSpPr/>
            <p:nvPr/>
          </p:nvCxnSpPr>
          <p:spPr>
            <a:xfrm>
              <a:off x="4697224" y="6363432"/>
              <a:ext cx="32451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p:cNvCxnSpPr/>
            <p:nvPr/>
          </p:nvCxnSpPr>
          <p:spPr>
            <a:xfrm flipV="1">
              <a:off x="5215573" y="6358759"/>
              <a:ext cx="315154" cy="14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6" name="Freeform 925"/>
            <p:cNvSpPr/>
            <p:nvPr/>
          </p:nvSpPr>
          <p:spPr>
            <a:xfrm>
              <a:off x="3628699" y="4999600"/>
              <a:ext cx="332916" cy="271018"/>
            </a:xfrm>
            <a:custGeom>
              <a:avLst/>
              <a:gdLst>
                <a:gd name="connsiteX0" fmla="*/ 0 w 396240"/>
                <a:gd name="connsiteY0" fmla="*/ 441960 h 441960"/>
                <a:gd name="connsiteX1" fmla="*/ 76200 w 396240"/>
                <a:gd name="connsiteY1" fmla="*/ 205740 h 441960"/>
                <a:gd name="connsiteX2" fmla="*/ 396240 w 396240"/>
                <a:gd name="connsiteY2" fmla="*/ 0 h 441960"/>
              </a:gdLst>
              <a:ahLst/>
              <a:cxnLst>
                <a:cxn ang="0">
                  <a:pos x="connsiteX0" y="connsiteY0"/>
                </a:cxn>
                <a:cxn ang="0">
                  <a:pos x="connsiteX1" y="connsiteY1"/>
                </a:cxn>
                <a:cxn ang="0">
                  <a:pos x="connsiteX2" y="connsiteY2"/>
                </a:cxn>
              </a:cxnLst>
              <a:rect l="l" t="t" r="r" b="b"/>
              <a:pathLst>
                <a:path w="396240" h="441960">
                  <a:moveTo>
                    <a:pt x="0" y="441960"/>
                  </a:moveTo>
                  <a:cubicBezTo>
                    <a:pt x="5080" y="360680"/>
                    <a:pt x="10160" y="279400"/>
                    <a:pt x="76200" y="205740"/>
                  </a:cubicBezTo>
                  <a:cubicBezTo>
                    <a:pt x="142240" y="132080"/>
                    <a:pt x="269240" y="66040"/>
                    <a:pt x="396240" y="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Freeform 926"/>
            <p:cNvSpPr/>
            <p:nvPr/>
          </p:nvSpPr>
          <p:spPr>
            <a:xfrm>
              <a:off x="3620382" y="5830958"/>
              <a:ext cx="352829" cy="514365"/>
            </a:xfrm>
            <a:custGeom>
              <a:avLst/>
              <a:gdLst>
                <a:gd name="connsiteX0" fmla="*/ 0 w 480767"/>
                <a:gd name="connsiteY0" fmla="*/ 0 h 443060"/>
                <a:gd name="connsiteX1" fmla="*/ 94268 w 480767"/>
                <a:gd name="connsiteY1" fmla="*/ 245097 h 443060"/>
                <a:gd name="connsiteX2" fmla="*/ 480767 w 480767"/>
                <a:gd name="connsiteY2" fmla="*/ 443060 h 443060"/>
              </a:gdLst>
              <a:ahLst/>
              <a:cxnLst>
                <a:cxn ang="0">
                  <a:pos x="connsiteX0" y="connsiteY0"/>
                </a:cxn>
                <a:cxn ang="0">
                  <a:pos x="connsiteX1" y="connsiteY1"/>
                </a:cxn>
                <a:cxn ang="0">
                  <a:pos x="connsiteX2" y="connsiteY2"/>
                </a:cxn>
              </a:cxnLst>
              <a:rect l="l" t="t" r="r" b="b"/>
              <a:pathLst>
                <a:path w="480767" h="443060">
                  <a:moveTo>
                    <a:pt x="0" y="0"/>
                  </a:moveTo>
                  <a:cubicBezTo>
                    <a:pt x="7070" y="85627"/>
                    <a:pt x="14140" y="171254"/>
                    <a:pt x="94268" y="245097"/>
                  </a:cubicBezTo>
                  <a:cubicBezTo>
                    <a:pt x="174396" y="318940"/>
                    <a:pt x="480767" y="443060"/>
                    <a:pt x="480767" y="44306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8" name="Straight Connector 927"/>
            <p:cNvCxnSpPr>
              <a:endCxn id="929" idx="3"/>
            </p:cNvCxnSpPr>
            <p:nvPr/>
          </p:nvCxnSpPr>
          <p:spPr>
            <a:xfrm>
              <a:off x="6130266" y="1592796"/>
              <a:ext cx="1" cy="80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929" name="Isosceles Triangle 928"/>
            <p:cNvSpPr/>
            <p:nvPr/>
          </p:nvSpPr>
          <p:spPr>
            <a:xfrm flipV="1">
              <a:off x="6090113" y="1673043"/>
              <a:ext cx="80307" cy="8485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0" name="Straight Connector 929"/>
            <p:cNvCxnSpPr/>
            <p:nvPr/>
          </p:nvCxnSpPr>
          <p:spPr>
            <a:xfrm flipV="1">
              <a:off x="5954392" y="1591549"/>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931" name="Straight Connector 930"/>
            <p:cNvCxnSpPr/>
            <p:nvPr/>
          </p:nvCxnSpPr>
          <p:spPr>
            <a:xfrm flipV="1">
              <a:off x="2608583" y="1594933"/>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932" name="TextBox 931"/>
            <p:cNvSpPr txBox="1"/>
            <p:nvPr/>
          </p:nvSpPr>
          <p:spPr>
            <a:xfrm>
              <a:off x="2303305" y="1483827"/>
              <a:ext cx="296556" cy="215444"/>
            </a:xfrm>
            <a:prstGeom prst="rect">
              <a:avLst/>
            </a:prstGeom>
            <a:noFill/>
          </p:spPr>
          <p:txBody>
            <a:bodyPr wrap="none" lIns="0" tIns="0" rIns="0" bIns="0" rtlCol="0">
              <a:spAutoFit/>
            </a:bodyPr>
            <a:lstStyle/>
            <a:p>
              <a:r>
                <a:rPr lang="en-US" sz="1400" dirty="0">
                  <a:latin typeface="Calibri" panose="020F0502020204030204" pitchFamily="34" charset="0"/>
                </a:rPr>
                <a:t>Bias</a:t>
              </a:r>
            </a:p>
          </p:txBody>
        </p:sp>
        <p:cxnSp>
          <p:nvCxnSpPr>
            <p:cNvPr id="933" name="Straight Connector 932"/>
            <p:cNvCxnSpPr/>
            <p:nvPr/>
          </p:nvCxnSpPr>
          <p:spPr>
            <a:xfrm>
              <a:off x="4705359" y="4373272"/>
              <a:ext cx="202963" cy="95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p:cNvCxnSpPr/>
            <p:nvPr/>
          </p:nvCxnSpPr>
          <p:spPr>
            <a:xfrm>
              <a:off x="5327764" y="4369016"/>
              <a:ext cx="202963" cy="95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p:cNvCxnSpPr/>
            <p:nvPr/>
          </p:nvCxnSpPr>
          <p:spPr>
            <a:xfrm flipV="1">
              <a:off x="5326509" y="4896207"/>
              <a:ext cx="214522" cy="416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p:cNvCxnSpPr/>
            <p:nvPr/>
          </p:nvCxnSpPr>
          <p:spPr>
            <a:xfrm>
              <a:off x="4700018" y="4886803"/>
              <a:ext cx="199838" cy="32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37" name="Group 936"/>
            <p:cNvGrpSpPr/>
            <p:nvPr/>
          </p:nvGrpSpPr>
          <p:grpSpPr>
            <a:xfrm>
              <a:off x="5339089" y="5626456"/>
              <a:ext cx="144016" cy="468052"/>
              <a:chOff x="10776520" y="5409220"/>
              <a:chExt cx="144016" cy="468052"/>
            </a:xfrm>
          </p:grpSpPr>
          <p:cxnSp>
            <p:nvCxnSpPr>
              <p:cNvPr id="978" name="Straight Connector 977"/>
              <p:cNvCxnSpPr/>
              <p:nvPr/>
            </p:nvCxnSpPr>
            <p:spPr>
              <a:xfrm>
                <a:off x="10848528" y="5409220"/>
                <a:ext cx="0" cy="324036"/>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979" name="Isosceles Triangle 978"/>
              <p:cNvSpPr/>
              <p:nvPr/>
            </p:nvSpPr>
            <p:spPr>
              <a:xfrm flipV="1">
                <a:off x="10776520" y="5733256"/>
                <a:ext cx="144016" cy="14401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8" name="TextBox 937"/>
            <p:cNvSpPr txBox="1"/>
            <p:nvPr/>
          </p:nvSpPr>
          <p:spPr>
            <a:xfrm>
              <a:off x="2638789" y="5482440"/>
              <a:ext cx="193964" cy="215444"/>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939" name="Straight Arrow Connector 938"/>
            <p:cNvCxnSpPr/>
            <p:nvPr/>
          </p:nvCxnSpPr>
          <p:spPr>
            <a:xfrm flipV="1">
              <a:off x="2710797" y="4870372"/>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40" name="TextBox 939"/>
            <p:cNvSpPr txBox="1"/>
            <p:nvPr/>
          </p:nvSpPr>
          <p:spPr>
            <a:xfrm>
              <a:off x="2638789" y="4582340"/>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941" name="Group 940"/>
            <p:cNvGrpSpPr/>
            <p:nvPr/>
          </p:nvGrpSpPr>
          <p:grpSpPr>
            <a:xfrm>
              <a:off x="3333851" y="5516549"/>
              <a:ext cx="2077244" cy="348251"/>
              <a:chOff x="8267226" y="5515337"/>
              <a:chExt cx="2077244" cy="348251"/>
            </a:xfrm>
          </p:grpSpPr>
          <p:cxnSp>
            <p:nvCxnSpPr>
              <p:cNvPr id="972" name="Straight Connector 971"/>
              <p:cNvCxnSpPr>
                <a:stCxn id="977" idx="0"/>
              </p:cNvCxnSpPr>
              <p:nvPr/>
            </p:nvCxnSpPr>
            <p:spPr>
              <a:xfrm flipV="1">
                <a:off x="9504746" y="5627422"/>
                <a:ext cx="839724" cy="2852"/>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3" name="Straight Connector 972"/>
              <p:cNvCxnSpPr>
                <a:stCxn id="974" idx="2"/>
                <a:endCxn id="976" idx="0"/>
              </p:cNvCxnSpPr>
              <p:nvPr/>
            </p:nvCxnSpPr>
            <p:spPr>
              <a:xfrm flipV="1">
                <a:off x="8364252" y="5628032"/>
                <a:ext cx="773961" cy="341"/>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74" name="Freeform 973"/>
              <p:cNvSpPr/>
              <p:nvPr/>
            </p:nvSpPr>
            <p:spPr>
              <a:xfrm flipV="1">
                <a:off x="8267226" y="562524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5" name="Straight Connector 974"/>
              <p:cNvCxnSpPr>
                <a:stCxn id="976" idx="2"/>
                <a:endCxn id="977" idx="2"/>
              </p:cNvCxnSpPr>
              <p:nvPr/>
            </p:nvCxnSpPr>
            <p:spPr>
              <a:xfrm>
                <a:off x="9320514" y="5515337"/>
                <a:ext cx="1931" cy="227632"/>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76" name="Freeform 975"/>
              <p:cNvSpPr/>
              <p:nvPr/>
            </p:nvSpPr>
            <p:spPr>
              <a:xfrm>
                <a:off x="9138213" y="5515337"/>
                <a:ext cx="182301" cy="112853"/>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Freeform 976"/>
              <p:cNvSpPr/>
              <p:nvPr/>
            </p:nvSpPr>
            <p:spPr>
              <a:xfrm flipH="1" flipV="1">
                <a:off x="9322445" y="5630116"/>
                <a:ext cx="182301" cy="112853"/>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2" name="Group 941"/>
            <p:cNvGrpSpPr/>
            <p:nvPr/>
          </p:nvGrpSpPr>
          <p:grpSpPr>
            <a:xfrm>
              <a:off x="3330687" y="5209740"/>
              <a:ext cx="2063048" cy="415285"/>
              <a:chOff x="8267226" y="5207897"/>
              <a:chExt cx="2063048" cy="415285"/>
            </a:xfrm>
          </p:grpSpPr>
          <p:cxnSp>
            <p:nvCxnSpPr>
              <p:cNvPr id="966" name="Straight Connector 965"/>
              <p:cNvCxnSpPr>
                <a:stCxn id="971" idx="0"/>
              </p:cNvCxnSpPr>
              <p:nvPr/>
            </p:nvCxnSpPr>
            <p:spPr>
              <a:xfrm>
                <a:off x="9443109" y="5394859"/>
                <a:ext cx="887165" cy="228323"/>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967" name="Straight Connector 966"/>
              <p:cNvCxnSpPr>
                <a:stCxn id="968" idx="2"/>
                <a:endCxn id="970" idx="0"/>
              </p:cNvCxnSpPr>
              <p:nvPr/>
            </p:nvCxnSpPr>
            <p:spPr>
              <a:xfrm>
                <a:off x="8364252" y="5211026"/>
                <a:ext cx="831256" cy="23270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68" name="Freeform 967"/>
              <p:cNvSpPr/>
              <p:nvPr/>
            </p:nvSpPr>
            <p:spPr>
              <a:xfrm flipV="1">
                <a:off x="8267226" y="5207897"/>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9" name="Straight Connector 968"/>
              <p:cNvCxnSpPr>
                <a:stCxn id="970" idx="2"/>
                <a:endCxn id="971" idx="2"/>
              </p:cNvCxnSpPr>
              <p:nvPr/>
            </p:nvCxnSpPr>
            <p:spPr>
              <a:xfrm>
                <a:off x="9320514" y="5314255"/>
                <a:ext cx="1928" cy="188873"/>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70" name="Freeform 969"/>
              <p:cNvSpPr/>
              <p:nvPr/>
            </p:nvSpPr>
            <p:spPr>
              <a:xfrm>
                <a:off x="9195508" y="5314255"/>
                <a:ext cx="125006" cy="129653"/>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Freeform 970"/>
              <p:cNvSpPr/>
              <p:nvPr/>
            </p:nvSpPr>
            <p:spPr>
              <a:xfrm flipH="1" flipV="1">
                <a:off x="9322442" y="5394707"/>
                <a:ext cx="120667" cy="108421"/>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3" name="Group 942"/>
            <p:cNvGrpSpPr/>
            <p:nvPr/>
          </p:nvGrpSpPr>
          <p:grpSpPr>
            <a:xfrm>
              <a:off x="3330967" y="4668390"/>
              <a:ext cx="2080124" cy="951361"/>
              <a:chOff x="8267226" y="4666266"/>
              <a:chExt cx="2080124" cy="951361"/>
            </a:xfrm>
          </p:grpSpPr>
          <p:cxnSp>
            <p:nvCxnSpPr>
              <p:cNvPr id="960" name="Straight Connector 959"/>
              <p:cNvCxnSpPr>
                <a:stCxn id="965" idx="0"/>
              </p:cNvCxnSpPr>
              <p:nvPr/>
            </p:nvCxnSpPr>
            <p:spPr>
              <a:xfrm>
                <a:off x="9370886" y="5165523"/>
                <a:ext cx="976464" cy="452104"/>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61" name="Straight Connector 960"/>
              <p:cNvCxnSpPr>
                <a:stCxn id="962" idx="2"/>
                <a:endCxn id="964" idx="0"/>
              </p:cNvCxnSpPr>
              <p:nvPr/>
            </p:nvCxnSpPr>
            <p:spPr>
              <a:xfrm>
                <a:off x="8364252" y="4669395"/>
                <a:ext cx="887947" cy="482266"/>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962" name="Freeform 961"/>
              <p:cNvSpPr/>
              <p:nvPr/>
            </p:nvSpPr>
            <p:spPr>
              <a:xfrm flipV="1">
                <a:off x="8267226" y="4666266"/>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3" name="Straight Connector 962"/>
              <p:cNvCxnSpPr>
                <a:stCxn id="964" idx="2"/>
                <a:endCxn id="965" idx="2"/>
              </p:cNvCxnSpPr>
              <p:nvPr/>
            </p:nvCxnSpPr>
            <p:spPr>
              <a:xfrm>
                <a:off x="9320513" y="5055145"/>
                <a:ext cx="1928" cy="214561"/>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964" name="Freeform 963"/>
              <p:cNvSpPr/>
              <p:nvPr/>
            </p:nvSpPr>
            <p:spPr>
              <a:xfrm>
                <a:off x="9252199" y="5055145"/>
                <a:ext cx="68314" cy="96651"/>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Freeform 964"/>
              <p:cNvSpPr/>
              <p:nvPr/>
            </p:nvSpPr>
            <p:spPr>
              <a:xfrm flipH="1" flipV="1">
                <a:off x="9322441" y="5165377"/>
                <a:ext cx="48445" cy="104329"/>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4" name="Group 943"/>
            <p:cNvGrpSpPr/>
            <p:nvPr/>
          </p:nvGrpSpPr>
          <p:grpSpPr>
            <a:xfrm>
              <a:off x="3334126" y="5626456"/>
              <a:ext cx="2059609" cy="440905"/>
              <a:chOff x="8267226" y="5422683"/>
              <a:chExt cx="2059609" cy="440905"/>
            </a:xfrm>
          </p:grpSpPr>
          <p:cxnSp>
            <p:nvCxnSpPr>
              <p:cNvPr id="954" name="Straight Connector 953"/>
              <p:cNvCxnSpPr>
                <a:stCxn id="959" idx="0"/>
              </p:cNvCxnSpPr>
              <p:nvPr/>
            </p:nvCxnSpPr>
            <p:spPr>
              <a:xfrm flipV="1">
                <a:off x="9641214" y="5422683"/>
                <a:ext cx="685621" cy="11216"/>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55" name="Straight Connector 954"/>
              <p:cNvCxnSpPr>
                <a:stCxn id="956" idx="2"/>
                <a:endCxn id="958" idx="0"/>
              </p:cNvCxnSpPr>
              <p:nvPr/>
            </p:nvCxnSpPr>
            <p:spPr>
              <a:xfrm>
                <a:off x="8364252" y="5628373"/>
                <a:ext cx="577202" cy="8979"/>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56" name="Freeform 955"/>
              <p:cNvSpPr/>
              <p:nvPr/>
            </p:nvSpPr>
            <p:spPr>
              <a:xfrm flipV="1">
                <a:off x="8267226" y="562524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7" name="Straight Connector 956"/>
              <p:cNvCxnSpPr>
                <a:stCxn id="958" idx="2"/>
                <a:endCxn id="959" idx="2"/>
              </p:cNvCxnSpPr>
              <p:nvPr/>
            </p:nvCxnSpPr>
            <p:spPr>
              <a:xfrm>
                <a:off x="9320515" y="5430070"/>
                <a:ext cx="1928" cy="207572"/>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58" name="Freeform 957"/>
              <p:cNvSpPr/>
              <p:nvPr/>
            </p:nvSpPr>
            <p:spPr>
              <a:xfrm>
                <a:off x="8941454" y="5430070"/>
                <a:ext cx="379061" cy="207572"/>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Freeform 958"/>
              <p:cNvSpPr/>
              <p:nvPr/>
            </p:nvSpPr>
            <p:spPr>
              <a:xfrm flipH="1" flipV="1">
                <a:off x="9322443" y="5433614"/>
                <a:ext cx="318771" cy="204028"/>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5" name="Group 944"/>
            <p:cNvGrpSpPr/>
            <p:nvPr/>
          </p:nvGrpSpPr>
          <p:grpSpPr>
            <a:xfrm>
              <a:off x="3334401" y="5632928"/>
              <a:ext cx="2059334" cy="1039859"/>
              <a:chOff x="8267226" y="5432225"/>
              <a:chExt cx="2059334" cy="1039859"/>
            </a:xfrm>
          </p:grpSpPr>
          <p:cxnSp>
            <p:nvCxnSpPr>
              <p:cNvPr id="948" name="Straight Connector 947"/>
              <p:cNvCxnSpPr>
                <a:stCxn id="953" idx="1"/>
              </p:cNvCxnSpPr>
              <p:nvPr/>
            </p:nvCxnSpPr>
            <p:spPr>
              <a:xfrm flipV="1">
                <a:off x="9414341" y="5432225"/>
                <a:ext cx="912219" cy="354461"/>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949" name="Straight Connector 948"/>
              <p:cNvCxnSpPr>
                <a:stCxn id="950" idx="2"/>
                <a:endCxn id="952" idx="1"/>
              </p:cNvCxnSpPr>
              <p:nvPr/>
            </p:nvCxnSpPr>
            <p:spPr>
              <a:xfrm flipV="1">
                <a:off x="8364252" y="5944919"/>
                <a:ext cx="829819" cy="291950"/>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sp>
            <p:nvSpPr>
              <p:cNvPr id="950" name="Freeform 949"/>
              <p:cNvSpPr/>
              <p:nvPr/>
            </p:nvSpPr>
            <p:spPr>
              <a:xfrm flipV="1">
                <a:off x="8267226" y="6233740"/>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1" name="Straight Connector 950"/>
              <p:cNvCxnSpPr>
                <a:stCxn id="952" idx="2"/>
                <a:endCxn id="953" idx="2"/>
              </p:cNvCxnSpPr>
              <p:nvPr/>
            </p:nvCxnSpPr>
            <p:spPr>
              <a:xfrm>
                <a:off x="9320516" y="5742679"/>
                <a:ext cx="1924" cy="207571"/>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sp>
            <p:nvSpPr>
              <p:cNvPr id="952" name="Freeform 951"/>
              <p:cNvSpPr/>
              <p:nvPr/>
            </p:nvSpPr>
            <p:spPr>
              <a:xfrm>
                <a:off x="8941180" y="5742679"/>
                <a:ext cx="379336" cy="240496"/>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Freeform 952"/>
              <p:cNvSpPr/>
              <p:nvPr/>
            </p:nvSpPr>
            <p:spPr>
              <a:xfrm flipH="1" flipV="1">
                <a:off x="9322440" y="5755746"/>
                <a:ext cx="275702" cy="194504"/>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6" name="Straight Connector 945"/>
            <p:cNvCxnSpPr>
              <a:endCxn id="952" idx="0"/>
            </p:cNvCxnSpPr>
            <p:nvPr/>
          </p:nvCxnSpPr>
          <p:spPr>
            <a:xfrm flipH="1">
              <a:off x="4008355" y="6176605"/>
              <a:ext cx="124033" cy="69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7" name="Straight Connector 946"/>
            <p:cNvCxnSpPr/>
            <p:nvPr/>
          </p:nvCxnSpPr>
          <p:spPr>
            <a:xfrm flipH="1">
              <a:off x="4571371" y="5955158"/>
              <a:ext cx="93947" cy="75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60" name="Group 1059"/>
          <p:cNvGrpSpPr/>
          <p:nvPr/>
        </p:nvGrpSpPr>
        <p:grpSpPr>
          <a:xfrm>
            <a:off x="8254771" y="1378929"/>
            <a:ext cx="3604167" cy="4776118"/>
            <a:chOff x="7158758" y="1304764"/>
            <a:chExt cx="4281375" cy="5411586"/>
          </a:xfrm>
        </p:grpSpPr>
        <p:pic>
          <p:nvPicPr>
            <p:cNvPr id="1061" name="Picture 1060"/>
            <p:cNvPicPr>
              <a:picLocks noChangeAspect="1"/>
            </p:cNvPicPr>
            <p:nvPr/>
          </p:nvPicPr>
          <p:blipFill>
            <a:blip r:embed="rId2"/>
            <a:stretch>
              <a:fillRect/>
            </a:stretch>
          </p:blipFill>
          <p:spPr>
            <a:xfrm>
              <a:off x="7158758" y="1304764"/>
              <a:ext cx="4281375" cy="5411586"/>
            </a:xfrm>
            <a:prstGeom prst="rect">
              <a:avLst/>
            </a:prstGeom>
            <a:ln>
              <a:solidFill>
                <a:schemeClr val="tx1"/>
              </a:solidFill>
            </a:ln>
          </p:spPr>
        </p:pic>
        <p:cxnSp>
          <p:nvCxnSpPr>
            <p:cNvPr id="1062" name="Straight Connector 1061"/>
            <p:cNvCxnSpPr/>
            <p:nvPr/>
          </p:nvCxnSpPr>
          <p:spPr>
            <a:xfrm>
              <a:off x="8364252" y="1916832"/>
              <a:ext cx="1764196"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063" name="Group 1062"/>
            <p:cNvGrpSpPr/>
            <p:nvPr/>
          </p:nvGrpSpPr>
          <p:grpSpPr>
            <a:xfrm>
              <a:off x="9408368" y="2475552"/>
              <a:ext cx="828092" cy="534272"/>
              <a:chOff x="8724292" y="2963842"/>
              <a:chExt cx="972108" cy="534272"/>
            </a:xfrm>
          </p:grpSpPr>
          <p:cxnSp>
            <p:nvCxnSpPr>
              <p:cNvPr id="1218" name="Straight Connector 1217"/>
              <p:cNvCxnSpPr/>
              <p:nvPr/>
            </p:nvCxnSpPr>
            <p:spPr>
              <a:xfrm>
                <a:off x="8724292" y="2963842"/>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19" name="Straight Connector 1218"/>
              <p:cNvCxnSpPr/>
              <p:nvPr/>
            </p:nvCxnSpPr>
            <p:spPr>
              <a:xfrm>
                <a:off x="8724292" y="3498114"/>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20" name="Straight Connector 1219"/>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064" name="Group 1063"/>
            <p:cNvGrpSpPr/>
            <p:nvPr/>
          </p:nvGrpSpPr>
          <p:grpSpPr>
            <a:xfrm>
              <a:off x="10488488" y="2780928"/>
              <a:ext cx="216024" cy="324036"/>
              <a:chOff x="9948428" y="3284984"/>
              <a:chExt cx="216024" cy="324036"/>
            </a:xfrm>
          </p:grpSpPr>
          <p:sp>
            <p:nvSpPr>
              <p:cNvPr id="1215" name="Rectangle 1214"/>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6" name="Straight Connector 1215"/>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17" name="Straight Connector 1216"/>
              <p:cNvCxnSpPr/>
              <p:nvPr/>
            </p:nvCxnSpPr>
            <p:spPr>
              <a:xfrm>
                <a:off x="9948428"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1065" name="TextBox 1064"/>
            <p:cNvSpPr txBox="1"/>
            <p:nvPr/>
          </p:nvSpPr>
          <p:spPr>
            <a:xfrm>
              <a:off x="10848528" y="1772816"/>
              <a:ext cx="586314" cy="215444"/>
            </a:xfrm>
            <a:prstGeom prst="rect">
              <a:avLst/>
            </a:prstGeom>
            <a:noFill/>
          </p:spPr>
          <p:txBody>
            <a:bodyPr wrap="none" lIns="0" tIns="0" rIns="0" bIns="0" rtlCol="0">
              <a:spAutoFit/>
            </a:bodyPr>
            <a:lstStyle/>
            <a:p>
              <a:r>
                <a:rPr lang="en-US" sz="1400" dirty="0">
                  <a:latin typeface="Calibri" panose="020F0502020204030204" pitchFamily="34" charset="0"/>
                </a:rPr>
                <a:t>Vacuum</a:t>
              </a:r>
            </a:p>
          </p:txBody>
        </p:sp>
        <p:cxnSp>
          <p:nvCxnSpPr>
            <p:cNvPr id="1066" name="Straight Connector 1065"/>
            <p:cNvCxnSpPr/>
            <p:nvPr/>
          </p:nvCxnSpPr>
          <p:spPr>
            <a:xfrm>
              <a:off x="7860196" y="1916832"/>
              <a:ext cx="288032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067" name="Rectangle 1066"/>
            <p:cNvSpPr/>
            <p:nvPr/>
          </p:nvSpPr>
          <p:spPr>
            <a:xfrm>
              <a:off x="9300356" y="1448780"/>
              <a:ext cx="1044116"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Calibri" panose="020F0502020204030204" pitchFamily="34" charset="0"/>
                </a:rPr>
                <a:t>GeSe</a:t>
              </a:r>
              <a:r>
                <a:rPr lang="en-US" sz="1400" baseline="-25000" dirty="0" err="1">
                  <a:latin typeface="Calibri" panose="020F0502020204030204" pitchFamily="34" charset="0"/>
                </a:rPr>
                <a:t>x</a:t>
              </a:r>
              <a:endParaRPr lang="en-US" sz="1400" baseline="-25000" dirty="0">
                <a:latin typeface="Calibri" panose="020F0502020204030204" pitchFamily="34" charset="0"/>
              </a:endParaRPr>
            </a:p>
          </p:txBody>
        </p:sp>
        <p:sp>
          <p:nvSpPr>
            <p:cNvPr id="1068" name="Rectangle 1067"/>
            <p:cNvSpPr/>
            <p:nvPr/>
          </p:nvSpPr>
          <p:spPr>
            <a:xfrm>
              <a:off x="10344472"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1069" name="Rectangle 1068"/>
            <p:cNvSpPr/>
            <p:nvPr/>
          </p:nvSpPr>
          <p:spPr>
            <a:xfrm>
              <a:off x="7716180"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1070" name="Rectangle 1069"/>
            <p:cNvSpPr/>
            <p:nvPr/>
          </p:nvSpPr>
          <p:spPr>
            <a:xfrm>
              <a:off x="8256240" y="1448780"/>
              <a:ext cx="1044116" cy="28803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As+</a:t>
              </a:r>
            </a:p>
          </p:txBody>
        </p:sp>
        <p:grpSp>
          <p:nvGrpSpPr>
            <p:cNvPr id="1071" name="Group 1070"/>
            <p:cNvGrpSpPr/>
            <p:nvPr/>
          </p:nvGrpSpPr>
          <p:grpSpPr>
            <a:xfrm>
              <a:off x="8364252" y="2278273"/>
              <a:ext cx="828092" cy="524294"/>
              <a:chOff x="8724292" y="2960948"/>
              <a:chExt cx="972108" cy="524294"/>
            </a:xfrm>
          </p:grpSpPr>
          <p:cxnSp>
            <p:nvCxnSpPr>
              <p:cNvPr id="1212" name="Straight Connector 1211"/>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13" name="Straight Connector 1212"/>
              <p:cNvCxnSpPr/>
              <p:nvPr/>
            </p:nvCxnSpPr>
            <p:spPr>
              <a:xfrm>
                <a:off x="8724292" y="3485242"/>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14" name="Straight Connector 1213"/>
              <p:cNvCxnSpPr/>
              <p:nvPr/>
            </p:nvCxnSpPr>
            <p:spPr>
              <a:xfrm>
                <a:off x="8724292" y="3279196"/>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1072" name="TextBox 1071"/>
            <p:cNvSpPr txBox="1"/>
            <p:nvPr/>
          </p:nvSpPr>
          <p:spPr>
            <a:xfrm>
              <a:off x="7572164" y="5481228"/>
              <a:ext cx="193964" cy="215444"/>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1073" name="Straight Arrow Connector 1072"/>
            <p:cNvCxnSpPr/>
            <p:nvPr/>
          </p:nvCxnSpPr>
          <p:spPr>
            <a:xfrm flipV="1">
              <a:off x="7644172" y="4869160"/>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74" name="TextBox 1073"/>
            <p:cNvSpPr txBox="1"/>
            <p:nvPr/>
          </p:nvSpPr>
          <p:spPr>
            <a:xfrm>
              <a:off x="7572164" y="4581128"/>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cxnSp>
          <p:nvCxnSpPr>
            <p:cNvPr id="1075" name="Straight Arrow Connector 1074"/>
            <p:cNvCxnSpPr/>
            <p:nvPr/>
          </p:nvCxnSpPr>
          <p:spPr>
            <a:xfrm>
              <a:off x="7644172" y="5733256"/>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76" name="TextBox 1075"/>
            <p:cNvSpPr txBox="1"/>
            <p:nvPr/>
          </p:nvSpPr>
          <p:spPr>
            <a:xfrm>
              <a:off x="7553412" y="6309320"/>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1077" name="Group 1076"/>
            <p:cNvGrpSpPr/>
            <p:nvPr/>
          </p:nvGrpSpPr>
          <p:grpSpPr>
            <a:xfrm>
              <a:off x="7968208" y="2780928"/>
              <a:ext cx="216024" cy="324036"/>
              <a:chOff x="8364252" y="3284984"/>
              <a:chExt cx="216024" cy="324036"/>
            </a:xfrm>
          </p:grpSpPr>
          <p:sp>
            <p:nvSpPr>
              <p:cNvPr id="1209" name="Rectangle 1208"/>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0" name="Straight Connector 1209"/>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11" name="Straight Connector 1210"/>
              <p:cNvCxnSpPr/>
              <p:nvPr/>
            </p:nvCxnSpPr>
            <p:spPr>
              <a:xfrm>
                <a:off x="8580276"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078" name="Group 1077"/>
            <p:cNvGrpSpPr/>
            <p:nvPr/>
          </p:nvGrpSpPr>
          <p:grpSpPr>
            <a:xfrm>
              <a:off x="8040216" y="3321933"/>
              <a:ext cx="2520280" cy="838722"/>
              <a:chOff x="8040216" y="3321933"/>
              <a:chExt cx="2520280" cy="838722"/>
            </a:xfrm>
          </p:grpSpPr>
          <p:grpSp>
            <p:nvGrpSpPr>
              <p:cNvPr id="1183" name="Group 1182"/>
              <p:cNvGrpSpPr/>
              <p:nvPr/>
            </p:nvGrpSpPr>
            <p:grpSpPr>
              <a:xfrm>
                <a:off x="8040216" y="3825044"/>
                <a:ext cx="216024" cy="86410"/>
                <a:chOff x="8364252" y="3284984"/>
                <a:chExt cx="216024" cy="72008"/>
              </a:xfrm>
            </p:grpSpPr>
            <p:sp>
              <p:nvSpPr>
                <p:cNvPr id="1207" name="Rectangle 1206"/>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8" name="Straight Connector 1207"/>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184" name="Group 1183"/>
              <p:cNvGrpSpPr/>
              <p:nvPr/>
            </p:nvGrpSpPr>
            <p:grpSpPr>
              <a:xfrm>
                <a:off x="9336355" y="3532842"/>
                <a:ext cx="1008114" cy="519086"/>
                <a:chOff x="8639761" y="2990604"/>
                <a:chExt cx="1183439" cy="519086"/>
              </a:xfrm>
            </p:grpSpPr>
            <p:cxnSp>
              <p:nvCxnSpPr>
                <p:cNvPr id="1204" name="Straight Connector 1203"/>
                <p:cNvCxnSpPr/>
                <p:nvPr/>
              </p:nvCxnSpPr>
              <p:spPr>
                <a:xfrm>
                  <a:off x="8862645" y="2990604"/>
                  <a:ext cx="960551" cy="2178"/>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05" name="Straight Connector 1204"/>
                <p:cNvCxnSpPr/>
                <p:nvPr/>
              </p:nvCxnSpPr>
              <p:spPr>
                <a:xfrm>
                  <a:off x="8837474" y="3509690"/>
                  <a:ext cx="985726"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06" name="Straight Connector 1205"/>
                <p:cNvCxnSpPr/>
                <p:nvPr/>
              </p:nvCxnSpPr>
              <p:spPr>
                <a:xfrm>
                  <a:off x="8639761" y="3284984"/>
                  <a:ext cx="1141169"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185" name="Group 1184"/>
              <p:cNvGrpSpPr/>
              <p:nvPr/>
            </p:nvGrpSpPr>
            <p:grpSpPr>
              <a:xfrm>
                <a:off x="8292244" y="3532842"/>
                <a:ext cx="972108" cy="521191"/>
                <a:chOff x="8639758" y="2986273"/>
                <a:chExt cx="1141170" cy="521191"/>
              </a:xfrm>
            </p:grpSpPr>
            <p:cxnSp>
              <p:nvCxnSpPr>
                <p:cNvPr id="1201" name="Straight Connector 1200"/>
                <p:cNvCxnSpPr/>
                <p:nvPr/>
              </p:nvCxnSpPr>
              <p:spPr>
                <a:xfrm flipV="1">
                  <a:off x="8724291" y="2986273"/>
                  <a:ext cx="870486" cy="650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02" name="Straight Connector 1201"/>
                <p:cNvCxnSpPr/>
                <p:nvPr/>
              </p:nvCxnSpPr>
              <p:spPr>
                <a:xfrm>
                  <a:off x="8724291" y="3503903"/>
                  <a:ext cx="884782" cy="356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03" name="Straight Connector 1202"/>
                <p:cNvCxnSpPr/>
                <p:nvPr/>
              </p:nvCxnSpPr>
              <p:spPr>
                <a:xfrm>
                  <a:off x="8639758" y="3278475"/>
                  <a:ext cx="114117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186" name="Group 1185"/>
              <p:cNvGrpSpPr/>
              <p:nvPr/>
            </p:nvGrpSpPr>
            <p:grpSpPr>
              <a:xfrm>
                <a:off x="10344472" y="3527053"/>
                <a:ext cx="216024" cy="526980"/>
                <a:chOff x="9948428" y="2986993"/>
                <a:chExt cx="216024" cy="526980"/>
              </a:xfrm>
            </p:grpSpPr>
            <p:sp>
              <p:nvSpPr>
                <p:cNvPr id="1198" name="Rectangle 1197"/>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9" name="Straight Connector 1198"/>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00" name="Straight Connector 1199"/>
                <p:cNvCxnSpPr/>
                <p:nvPr/>
              </p:nvCxnSpPr>
              <p:spPr>
                <a:xfrm>
                  <a:off x="9954215" y="2986993"/>
                  <a:ext cx="3295" cy="52698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1187" name="Freeform 1186"/>
              <p:cNvSpPr/>
              <p:nvPr/>
            </p:nvSpPr>
            <p:spPr>
              <a:xfrm>
                <a:off x="8261942" y="3815865"/>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Freeform 1187"/>
              <p:cNvSpPr/>
              <p:nvPr/>
            </p:nvSpPr>
            <p:spPr>
              <a:xfrm>
                <a:off x="8267226" y="3321933"/>
                <a:ext cx="107058" cy="220651"/>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9" name="Group 1188"/>
              <p:cNvGrpSpPr/>
              <p:nvPr/>
            </p:nvGrpSpPr>
            <p:grpSpPr>
              <a:xfrm>
                <a:off x="9120624" y="3427721"/>
                <a:ext cx="448521" cy="216024"/>
                <a:chOff x="9133802" y="3427721"/>
                <a:chExt cx="448521" cy="216024"/>
              </a:xfrm>
            </p:grpSpPr>
            <p:sp>
              <p:nvSpPr>
                <p:cNvPr id="1195" name="Freeform 1194"/>
                <p:cNvSpPr/>
                <p:nvPr/>
              </p:nvSpPr>
              <p:spPr>
                <a:xfrm flipH="1">
                  <a:off x="9133802" y="3434131"/>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Freeform 1195"/>
                <p:cNvSpPr/>
                <p:nvPr/>
              </p:nvSpPr>
              <p:spPr>
                <a:xfrm flipV="1">
                  <a:off x="9330295" y="3529947"/>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7" name="Straight Connector 1196"/>
                <p:cNvCxnSpPr/>
                <p:nvPr/>
              </p:nvCxnSpPr>
              <p:spPr>
                <a:xfrm>
                  <a:off x="9333467" y="3427721"/>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190" name="Group 1189"/>
              <p:cNvGrpSpPr/>
              <p:nvPr/>
            </p:nvGrpSpPr>
            <p:grpSpPr>
              <a:xfrm>
                <a:off x="9120622" y="3944631"/>
                <a:ext cx="442737" cy="216024"/>
                <a:chOff x="9133800" y="3404571"/>
                <a:chExt cx="442737" cy="216024"/>
              </a:xfrm>
            </p:grpSpPr>
            <p:sp>
              <p:nvSpPr>
                <p:cNvPr id="1192" name="Freeform 1191"/>
                <p:cNvSpPr/>
                <p:nvPr/>
              </p:nvSpPr>
              <p:spPr>
                <a:xfrm flipH="1">
                  <a:off x="9133800" y="3410979"/>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Freeform 1192"/>
                <p:cNvSpPr/>
                <p:nvPr/>
              </p:nvSpPr>
              <p:spPr>
                <a:xfrm flipV="1">
                  <a:off x="9324509" y="3509689"/>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4" name="Straight Connector 1193"/>
                <p:cNvCxnSpPr/>
                <p:nvPr/>
              </p:nvCxnSpPr>
              <p:spPr>
                <a:xfrm>
                  <a:off x="9327679" y="3404571"/>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1191" name="Straight Connector 1190"/>
              <p:cNvCxnSpPr>
                <a:stCxn id="1188" idx="0"/>
                <a:endCxn id="1187" idx="0"/>
              </p:cNvCxnSpPr>
              <p:nvPr/>
            </p:nvCxnSpPr>
            <p:spPr>
              <a:xfrm flipH="1">
                <a:off x="8261942" y="3321933"/>
                <a:ext cx="5284" cy="493932"/>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1079" name="Straight Connector 1078"/>
            <p:cNvCxnSpPr/>
            <p:nvPr/>
          </p:nvCxnSpPr>
          <p:spPr>
            <a:xfrm flipH="1">
              <a:off x="9504746" y="5953946"/>
              <a:ext cx="93947" cy="75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80" name="Group 1079"/>
            <p:cNvGrpSpPr/>
            <p:nvPr/>
          </p:nvGrpSpPr>
          <p:grpSpPr>
            <a:xfrm>
              <a:off x="8873281" y="4030307"/>
              <a:ext cx="2515532" cy="602908"/>
              <a:chOff x="8892251" y="3859412"/>
              <a:chExt cx="2515532" cy="602908"/>
            </a:xfrm>
          </p:grpSpPr>
          <p:grpSp>
            <p:nvGrpSpPr>
              <p:cNvPr id="1169" name="Group 1168"/>
              <p:cNvGrpSpPr/>
              <p:nvPr/>
            </p:nvGrpSpPr>
            <p:grpSpPr>
              <a:xfrm>
                <a:off x="8892251" y="4059059"/>
                <a:ext cx="2515532" cy="403261"/>
                <a:chOff x="8892251" y="4162311"/>
                <a:chExt cx="2515532" cy="403261"/>
              </a:xfrm>
            </p:grpSpPr>
            <p:cxnSp>
              <p:nvCxnSpPr>
                <p:cNvPr id="1179" name="Straight Connector 1178"/>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1" name="Rectangle 1180"/>
                <p:cNvSpPr/>
                <p:nvPr/>
              </p:nvSpPr>
              <p:spPr>
                <a:xfrm>
                  <a:off x="9105777" y="4221271"/>
                  <a:ext cx="203158"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1182" name="Rectangle 1181"/>
                <p:cNvSpPr/>
                <p:nvPr/>
              </p:nvSpPr>
              <p:spPr>
                <a:xfrm>
                  <a:off x="9320357" y="4371148"/>
                  <a:ext cx="20464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1170" name="Straight Connector 1169"/>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1" name="TextBox 1170"/>
                  <p:cNvSpPr txBox="1"/>
                  <p:nvPr/>
                </p:nvSpPr>
                <p:spPr>
                  <a:xfrm>
                    <a:off x="9959759" y="390557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265" name="TextBox 264"/>
                  <p:cNvSpPr txBox="1">
                    <a:spLocks noRot="1" noChangeAspect="1" noMove="1" noResize="1" noEditPoints="1" noAdjustHandles="1" noChangeArrowheads="1" noChangeShapeType="1" noTextEdit="1"/>
                  </p:cNvSpPr>
                  <p:nvPr/>
                </p:nvSpPr>
                <p:spPr>
                  <a:xfrm>
                    <a:off x="9959759" y="3905579"/>
                    <a:ext cx="90601" cy="138821"/>
                  </a:xfrm>
                  <a:prstGeom prst="rect">
                    <a:avLst/>
                  </a:prstGeom>
                  <a:blipFill rotWithShape="0">
                    <a:blip r:embed="rId7"/>
                    <a:stretch>
                      <a:fillRect l="-33333" t="-50000" r="-106667" b="-13636"/>
                    </a:stretch>
                  </a:blipFill>
                </p:spPr>
                <p:txBody>
                  <a:bodyPr/>
                  <a:lstStyle/>
                  <a:p>
                    <a:r>
                      <a:rPr lang="en-US">
                        <a:noFill/>
                      </a:rPr>
                      <a:t> </a:t>
                    </a:r>
                  </a:p>
                </p:txBody>
              </p:sp>
            </mc:Fallback>
          </mc:AlternateContent>
          <p:cxnSp>
            <p:nvCxnSpPr>
              <p:cNvPr id="1172" name="Straight Connector 1171"/>
              <p:cNvCxnSpPr/>
              <p:nvPr/>
            </p:nvCxnSpPr>
            <p:spPr>
              <a:xfrm flipV="1">
                <a:off x="9840907" y="4052332"/>
                <a:ext cx="209453" cy="2045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p:cNvCxnSpPr/>
              <p:nvPr/>
            </p:nvCxnSpPr>
            <p:spPr>
              <a:xfrm>
                <a:off x="10050360" y="4054193"/>
                <a:ext cx="208545" cy="2026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4" name="Straight Connector 1173"/>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5" name="Straight Connector 1174"/>
              <p:cNvCxnSpPr>
                <a:endCxn id="1177" idx="0"/>
              </p:cNvCxnSpPr>
              <p:nvPr/>
            </p:nvCxnSpPr>
            <p:spPr>
              <a:xfrm flipV="1">
                <a:off x="10576169" y="4057477"/>
                <a:ext cx="214236" cy="158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176" name="Straight Connector 1175"/>
              <p:cNvCxnSpPr>
                <a:stCxn id="1177" idx="3"/>
              </p:cNvCxnSpPr>
              <p:nvPr/>
            </p:nvCxnSpPr>
            <p:spPr>
              <a:xfrm flipV="1">
                <a:off x="11223049" y="4255146"/>
                <a:ext cx="182600" cy="379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177" name="Freeform 1176"/>
              <p:cNvSpPr/>
              <p:nvPr/>
            </p:nvSpPr>
            <p:spPr>
              <a:xfrm>
                <a:off x="10790405" y="4054732"/>
                <a:ext cx="432644" cy="211461"/>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TextBox 1177"/>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1081" name="Group 1080"/>
            <p:cNvGrpSpPr/>
            <p:nvPr/>
          </p:nvGrpSpPr>
          <p:grpSpPr>
            <a:xfrm>
              <a:off x="8873917" y="4486246"/>
              <a:ext cx="2515532" cy="602908"/>
              <a:chOff x="8892251" y="3859412"/>
              <a:chExt cx="2515532" cy="602908"/>
            </a:xfrm>
          </p:grpSpPr>
          <p:grpSp>
            <p:nvGrpSpPr>
              <p:cNvPr id="1155" name="Group 1154"/>
              <p:cNvGrpSpPr/>
              <p:nvPr/>
            </p:nvGrpSpPr>
            <p:grpSpPr>
              <a:xfrm>
                <a:off x="8892251" y="4059059"/>
                <a:ext cx="2515532" cy="403261"/>
                <a:chOff x="8892251" y="4162311"/>
                <a:chExt cx="2515532" cy="403261"/>
              </a:xfrm>
            </p:grpSpPr>
            <p:cxnSp>
              <p:nvCxnSpPr>
                <p:cNvPr id="1165" name="Straight Connector 1164"/>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7" name="Rectangle 1166"/>
                <p:cNvSpPr/>
                <p:nvPr/>
              </p:nvSpPr>
              <p:spPr>
                <a:xfrm>
                  <a:off x="9210677" y="4221271"/>
                  <a:ext cx="98257"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1168" name="Rectangle 1167"/>
                <p:cNvSpPr/>
                <p:nvPr/>
              </p:nvSpPr>
              <p:spPr>
                <a:xfrm>
                  <a:off x="9320357" y="4371148"/>
                  <a:ext cx="100781"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1156" name="Straight Connector 1155"/>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7" name="TextBox 1156"/>
                  <p:cNvSpPr txBox="1"/>
                  <p:nvPr/>
                </p:nvSpPr>
                <p:spPr>
                  <a:xfrm>
                    <a:off x="9959759" y="390557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280" name="TextBox 279"/>
                  <p:cNvSpPr txBox="1">
                    <a:spLocks noRot="1" noChangeAspect="1" noMove="1" noResize="1" noEditPoints="1" noAdjustHandles="1" noChangeArrowheads="1" noChangeShapeType="1" noTextEdit="1"/>
                  </p:cNvSpPr>
                  <p:nvPr/>
                </p:nvSpPr>
                <p:spPr>
                  <a:xfrm>
                    <a:off x="9959759" y="3905579"/>
                    <a:ext cx="90601" cy="138821"/>
                  </a:xfrm>
                  <a:prstGeom prst="rect">
                    <a:avLst/>
                  </a:prstGeom>
                  <a:blipFill rotWithShape="0">
                    <a:blip r:embed="rId7"/>
                    <a:stretch>
                      <a:fillRect l="-33333" t="-50000" r="-106667" b="-13636"/>
                    </a:stretch>
                  </a:blipFill>
                </p:spPr>
                <p:txBody>
                  <a:bodyPr/>
                  <a:lstStyle/>
                  <a:p>
                    <a:r>
                      <a:rPr lang="en-US">
                        <a:noFill/>
                      </a:rPr>
                      <a:t> </a:t>
                    </a:r>
                  </a:p>
                </p:txBody>
              </p:sp>
            </mc:Fallback>
          </mc:AlternateContent>
          <p:cxnSp>
            <p:nvCxnSpPr>
              <p:cNvPr id="1158" name="Straight Connector 1157"/>
              <p:cNvCxnSpPr/>
              <p:nvPr/>
            </p:nvCxnSpPr>
            <p:spPr>
              <a:xfrm flipV="1">
                <a:off x="9943056" y="4157723"/>
                <a:ext cx="109885" cy="1049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p:cNvCxnSpPr/>
              <p:nvPr/>
            </p:nvCxnSpPr>
            <p:spPr>
              <a:xfrm>
                <a:off x="10044608" y="4155264"/>
                <a:ext cx="106516" cy="10297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0" name="Straight Connector 1159"/>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1" name="Straight Connector 1160"/>
              <p:cNvCxnSpPr>
                <a:endCxn id="1163" idx="0"/>
              </p:cNvCxnSpPr>
              <p:nvPr/>
            </p:nvCxnSpPr>
            <p:spPr>
              <a:xfrm>
                <a:off x="10478918" y="4155264"/>
                <a:ext cx="401691" cy="1355"/>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162" name="Straight Connector 1161"/>
              <p:cNvCxnSpPr>
                <a:stCxn id="1163" idx="3"/>
              </p:cNvCxnSpPr>
              <p:nvPr/>
            </p:nvCxnSpPr>
            <p:spPr>
              <a:xfrm flipV="1">
                <a:off x="11118894" y="4255103"/>
                <a:ext cx="286119" cy="968"/>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163" name="Freeform 1162"/>
              <p:cNvSpPr/>
              <p:nvPr/>
            </p:nvSpPr>
            <p:spPr>
              <a:xfrm>
                <a:off x="10880609" y="4155264"/>
                <a:ext cx="238285" cy="104388"/>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TextBox 1163"/>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cxnSp>
          <p:nvCxnSpPr>
            <p:cNvPr id="1082" name="Straight Connector 1081"/>
            <p:cNvCxnSpPr/>
            <p:nvPr/>
          </p:nvCxnSpPr>
          <p:spPr>
            <a:xfrm flipV="1">
              <a:off x="10128448" y="4883043"/>
              <a:ext cx="218117" cy="26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p:cNvCxnSpPr/>
            <p:nvPr/>
          </p:nvCxnSpPr>
          <p:spPr>
            <a:xfrm flipV="1">
              <a:off x="9715415" y="4885647"/>
              <a:ext cx="218117" cy="26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84" name="Group 1083"/>
            <p:cNvGrpSpPr/>
            <p:nvPr/>
          </p:nvGrpSpPr>
          <p:grpSpPr>
            <a:xfrm>
              <a:off x="8873918" y="5989380"/>
              <a:ext cx="2515532" cy="670566"/>
              <a:chOff x="8892251" y="3791754"/>
              <a:chExt cx="2515532" cy="670566"/>
            </a:xfrm>
          </p:grpSpPr>
          <p:grpSp>
            <p:nvGrpSpPr>
              <p:cNvPr id="1141" name="Group 1140"/>
              <p:cNvGrpSpPr/>
              <p:nvPr/>
            </p:nvGrpSpPr>
            <p:grpSpPr>
              <a:xfrm>
                <a:off x="8892251" y="4059059"/>
                <a:ext cx="2515532" cy="403261"/>
                <a:chOff x="8892251" y="4162311"/>
                <a:chExt cx="2515532" cy="403261"/>
              </a:xfrm>
            </p:grpSpPr>
            <p:cxnSp>
              <p:nvCxnSpPr>
                <p:cNvPr id="1151" name="Straight Connector 1150"/>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2" name="Straight Connector 1151"/>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53" name="Rectangle 1152"/>
                <p:cNvSpPr/>
                <p:nvPr/>
              </p:nvSpPr>
              <p:spPr>
                <a:xfrm>
                  <a:off x="9103763" y="4221271"/>
                  <a:ext cx="205171" cy="15353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1154" name="Rectangle 1153"/>
                <p:cNvSpPr/>
                <p:nvPr/>
              </p:nvSpPr>
              <p:spPr>
                <a:xfrm>
                  <a:off x="9320356" y="4371148"/>
                  <a:ext cx="198705" cy="12841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1142" name="Straight Connector 1141"/>
              <p:cNvCxnSpPr/>
              <p:nvPr/>
            </p:nvCxnSpPr>
            <p:spPr>
              <a:xfrm flipV="1">
                <a:off x="10043815" y="3869925"/>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3" name="TextBox 1142"/>
                  <p:cNvSpPr txBox="1"/>
                  <p:nvPr/>
                </p:nvSpPr>
                <p:spPr>
                  <a:xfrm>
                    <a:off x="9959759" y="3791754"/>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15" name="TextBox 314"/>
                  <p:cNvSpPr txBox="1">
                    <a:spLocks noRot="1" noChangeAspect="1" noMove="1" noResize="1" noEditPoints="1" noAdjustHandles="1" noChangeArrowheads="1" noChangeShapeType="1" noTextEdit="1"/>
                  </p:cNvSpPr>
                  <p:nvPr/>
                </p:nvSpPr>
                <p:spPr>
                  <a:xfrm>
                    <a:off x="9959759" y="3791754"/>
                    <a:ext cx="90601" cy="138821"/>
                  </a:xfrm>
                  <a:prstGeom prst="rect">
                    <a:avLst/>
                  </a:prstGeom>
                  <a:blipFill rotWithShape="0">
                    <a:blip r:embed="rId7"/>
                    <a:stretch>
                      <a:fillRect l="-33333" t="-50000" r="-106667" b="-13636"/>
                    </a:stretch>
                  </a:blipFill>
                </p:spPr>
                <p:txBody>
                  <a:bodyPr/>
                  <a:lstStyle/>
                  <a:p>
                    <a:r>
                      <a:rPr lang="en-US">
                        <a:noFill/>
                      </a:rPr>
                      <a:t> </a:t>
                    </a:r>
                  </a:p>
                </p:txBody>
              </p:sp>
            </mc:Fallback>
          </mc:AlternateContent>
          <p:cxnSp>
            <p:nvCxnSpPr>
              <p:cNvPr id="1144" name="Straight Connector 1143"/>
              <p:cNvCxnSpPr/>
              <p:nvPr/>
            </p:nvCxnSpPr>
            <p:spPr>
              <a:xfrm flipV="1">
                <a:off x="9840270" y="3943001"/>
                <a:ext cx="204224" cy="2271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p:cNvCxnSpPr/>
              <p:nvPr/>
            </p:nvCxnSpPr>
            <p:spPr>
              <a:xfrm>
                <a:off x="10035040" y="3933783"/>
                <a:ext cx="216535" cy="2363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7" name="Straight Connector 1146"/>
              <p:cNvCxnSpPr>
                <a:endCxn id="1149" idx="0"/>
              </p:cNvCxnSpPr>
              <p:nvPr/>
            </p:nvCxnSpPr>
            <p:spPr>
              <a:xfrm>
                <a:off x="10572032" y="3852465"/>
                <a:ext cx="217736" cy="11045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148" name="Straight Connector 1147"/>
              <p:cNvCxnSpPr>
                <a:stCxn id="1149" idx="3"/>
              </p:cNvCxnSpPr>
              <p:nvPr/>
            </p:nvCxnSpPr>
            <p:spPr>
              <a:xfrm>
                <a:off x="11162584" y="4155449"/>
                <a:ext cx="243065" cy="99698"/>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149" name="Freeform 1148"/>
              <p:cNvSpPr/>
              <p:nvPr/>
            </p:nvSpPr>
            <p:spPr>
              <a:xfrm>
                <a:off x="10789768" y="3960294"/>
                <a:ext cx="372816" cy="202088"/>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TextBox 1149"/>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cxnSp>
          <p:nvCxnSpPr>
            <p:cNvPr id="1085" name="Straight Connector 1084"/>
            <p:cNvCxnSpPr>
              <a:endCxn id="1086" idx="3"/>
            </p:cNvCxnSpPr>
            <p:nvPr/>
          </p:nvCxnSpPr>
          <p:spPr>
            <a:xfrm>
              <a:off x="11060406" y="1592796"/>
              <a:ext cx="1" cy="80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086" name="Isosceles Triangle 1085"/>
            <p:cNvSpPr/>
            <p:nvPr/>
          </p:nvSpPr>
          <p:spPr>
            <a:xfrm flipV="1">
              <a:off x="11020253" y="1673043"/>
              <a:ext cx="80307" cy="8485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7" name="Straight Connector 1086"/>
            <p:cNvCxnSpPr/>
            <p:nvPr/>
          </p:nvCxnSpPr>
          <p:spPr>
            <a:xfrm flipV="1">
              <a:off x="10884532" y="1591549"/>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088" name="Straight Connector 1087"/>
            <p:cNvCxnSpPr/>
            <p:nvPr/>
          </p:nvCxnSpPr>
          <p:spPr>
            <a:xfrm flipV="1">
              <a:off x="7538723" y="1594933"/>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089" name="TextBox 1088"/>
            <p:cNvSpPr txBox="1"/>
            <p:nvPr/>
          </p:nvSpPr>
          <p:spPr>
            <a:xfrm>
              <a:off x="7233445" y="1483827"/>
              <a:ext cx="296556" cy="215444"/>
            </a:xfrm>
            <a:prstGeom prst="rect">
              <a:avLst/>
            </a:prstGeom>
            <a:noFill/>
          </p:spPr>
          <p:txBody>
            <a:bodyPr wrap="none" lIns="0" tIns="0" rIns="0" bIns="0" rtlCol="0">
              <a:spAutoFit/>
            </a:bodyPr>
            <a:lstStyle/>
            <a:p>
              <a:r>
                <a:rPr lang="en-US" sz="1400" dirty="0">
                  <a:latin typeface="Calibri" panose="020F0502020204030204" pitchFamily="34" charset="0"/>
                </a:rPr>
                <a:t>Bias</a:t>
              </a:r>
            </a:p>
          </p:txBody>
        </p:sp>
        <p:cxnSp>
          <p:nvCxnSpPr>
            <p:cNvPr id="1090" name="Straight Connector 1089"/>
            <p:cNvCxnSpPr/>
            <p:nvPr/>
          </p:nvCxnSpPr>
          <p:spPr>
            <a:xfrm>
              <a:off x="9655445" y="4435343"/>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p:cNvCxnSpPr/>
            <p:nvPr/>
          </p:nvCxnSpPr>
          <p:spPr>
            <a:xfrm>
              <a:off x="10233242" y="4425999"/>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p:cNvCxnSpPr/>
            <p:nvPr/>
          </p:nvCxnSpPr>
          <p:spPr>
            <a:xfrm>
              <a:off x="10233242" y="6358225"/>
              <a:ext cx="2122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p:cNvCxnSpPr/>
            <p:nvPr/>
          </p:nvCxnSpPr>
          <p:spPr>
            <a:xfrm>
              <a:off x="9609717" y="6358225"/>
              <a:ext cx="2122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94" name="Group 1093"/>
            <p:cNvGrpSpPr/>
            <p:nvPr/>
          </p:nvGrpSpPr>
          <p:grpSpPr>
            <a:xfrm>
              <a:off x="10240237" y="5613702"/>
              <a:ext cx="144016" cy="468052"/>
              <a:chOff x="10776520" y="5409220"/>
              <a:chExt cx="144016" cy="468052"/>
            </a:xfrm>
          </p:grpSpPr>
          <p:cxnSp>
            <p:nvCxnSpPr>
              <p:cNvPr id="1139" name="Straight Connector 1138"/>
              <p:cNvCxnSpPr/>
              <p:nvPr/>
            </p:nvCxnSpPr>
            <p:spPr>
              <a:xfrm>
                <a:off x="10848528" y="5409220"/>
                <a:ext cx="0" cy="324036"/>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140" name="Isosceles Triangle 1139"/>
              <p:cNvSpPr/>
              <p:nvPr/>
            </p:nvSpPr>
            <p:spPr>
              <a:xfrm flipV="1">
                <a:off x="10776520" y="5733256"/>
                <a:ext cx="144016" cy="14401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5" name="Group 1094"/>
            <p:cNvGrpSpPr/>
            <p:nvPr/>
          </p:nvGrpSpPr>
          <p:grpSpPr>
            <a:xfrm>
              <a:off x="8234999" y="5505690"/>
              <a:ext cx="2077244" cy="346356"/>
              <a:chOff x="8267226" y="3392996"/>
              <a:chExt cx="2077244" cy="346356"/>
            </a:xfrm>
          </p:grpSpPr>
          <p:cxnSp>
            <p:nvCxnSpPr>
              <p:cNvPr id="1132" name="Straight Connector 1131"/>
              <p:cNvCxnSpPr>
                <a:stCxn id="1136" idx="0"/>
              </p:cNvCxnSpPr>
              <p:nvPr/>
            </p:nvCxnSpPr>
            <p:spPr>
              <a:xfrm>
                <a:off x="9768408" y="3501008"/>
                <a:ext cx="576062" cy="2178"/>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3" name="Straight Connector 1132"/>
              <p:cNvCxnSpPr>
                <a:stCxn id="1134" idx="2"/>
                <a:endCxn id="1137" idx="0"/>
              </p:cNvCxnSpPr>
              <p:nvPr/>
            </p:nvCxnSpPr>
            <p:spPr>
              <a:xfrm flipV="1">
                <a:off x="8364252" y="3501007"/>
                <a:ext cx="432048" cy="313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34" name="Freeform 1133"/>
              <p:cNvSpPr/>
              <p:nvPr/>
            </p:nvSpPr>
            <p:spPr>
              <a:xfrm flipV="1">
                <a:off x="8267226" y="3501008"/>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5" name="Group 1134"/>
              <p:cNvGrpSpPr/>
              <p:nvPr/>
            </p:nvGrpSpPr>
            <p:grpSpPr>
              <a:xfrm>
                <a:off x="8796300" y="3392996"/>
                <a:ext cx="972108" cy="216024"/>
                <a:chOff x="8809478" y="3392996"/>
                <a:chExt cx="972108" cy="216024"/>
              </a:xfrm>
            </p:grpSpPr>
            <p:sp>
              <p:nvSpPr>
                <p:cNvPr id="1136" name="Freeform 1135"/>
                <p:cNvSpPr/>
                <p:nvPr/>
              </p:nvSpPr>
              <p:spPr>
                <a:xfrm>
                  <a:off x="9336359" y="3402297"/>
                  <a:ext cx="445227"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Freeform 1136"/>
                <p:cNvSpPr/>
                <p:nvPr/>
              </p:nvSpPr>
              <p:spPr>
                <a:xfrm flipH="1" flipV="1">
                  <a:off x="8809478" y="3501007"/>
                  <a:ext cx="526882"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8" name="Straight Connector 1137"/>
                <p:cNvCxnSpPr/>
                <p:nvPr/>
              </p:nvCxnSpPr>
              <p:spPr>
                <a:xfrm>
                  <a:off x="9336360" y="3392996"/>
                  <a:ext cx="0" cy="216024"/>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096" name="Group 1095"/>
            <p:cNvGrpSpPr/>
            <p:nvPr/>
          </p:nvGrpSpPr>
          <p:grpSpPr>
            <a:xfrm>
              <a:off x="8237598" y="5497017"/>
              <a:ext cx="2074641" cy="226027"/>
              <a:chOff x="8267225" y="3495601"/>
              <a:chExt cx="2074641" cy="155417"/>
            </a:xfrm>
          </p:grpSpPr>
          <p:cxnSp>
            <p:nvCxnSpPr>
              <p:cNvPr id="1125" name="Straight Connector 1124"/>
              <p:cNvCxnSpPr>
                <a:stCxn id="1129" idx="0"/>
              </p:cNvCxnSpPr>
              <p:nvPr/>
            </p:nvCxnSpPr>
            <p:spPr>
              <a:xfrm flipV="1">
                <a:off x="9452758" y="3571950"/>
                <a:ext cx="889108" cy="807"/>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126" name="Straight Connector 1125"/>
              <p:cNvCxnSpPr>
                <a:stCxn id="1127" idx="2"/>
                <a:endCxn id="1130" idx="0"/>
              </p:cNvCxnSpPr>
              <p:nvPr/>
            </p:nvCxnSpPr>
            <p:spPr>
              <a:xfrm flipV="1">
                <a:off x="8373226" y="3501004"/>
                <a:ext cx="765052" cy="1962"/>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127" name="Freeform 1126"/>
              <p:cNvSpPr/>
              <p:nvPr/>
            </p:nvSpPr>
            <p:spPr>
              <a:xfrm flipV="1">
                <a:off x="8267225" y="3501008"/>
                <a:ext cx="106001" cy="14909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8" name="Group 1127"/>
              <p:cNvGrpSpPr/>
              <p:nvPr/>
            </p:nvGrpSpPr>
            <p:grpSpPr>
              <a:xfrm>
                <a:off x="9138278" y="3495601"/>
                <a:ext cx="314480" cy="155417"/>
                <a:chOff x="9151456" y="3495601"/>
                <a:chExt cx="314480" cy="155417"/>
              </a:xfrm>
            </p:grpSpPr>
            <p:sp>
              <p:nvSpPr>
                <p:cNvPr id="1129" name="Freeform 1128"/>
                <p:cNvSpPr/>
                <p:nvPr/>
              </p:nvSpPr>
              <p:spPr>
                <a:xfrm>
                  <a:off x="9336360" y="3495607"/>
                  <a:ext cx="129576" cy="77160"/>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Freeform 1129"/>
                <p:cNvSpPr/>
                <p:nvPr/>
              </p:nvSpPr>
              <p:spPr>
                <a:xfrm flipH="1" flipV="1">
                  <a:off x="9151456" y="3501004"/>
                  <a:ext cx="184903" cy="150014"/>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1" name="Straight Connector 1130"/>
                <p:cNvCxnSpPr>
                  <a:stCxn id="1129" idx="3"/>
                  <a:endCxn id="1130" idx="3"/>
                </p:cNvCxnSpPr>
                <p:nvPr/>
              </p:nvCxnSpPr>
              <p:spPr>
                <a:xfrm flipH="1">
                  <a:off x="9336359" y="3495601"/>
                  <a:ext cx="1" cy="155417"/>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097" name="Group 1096"/>
            <p:cNvGrpSpPr/>
            <p:nvPr/>
          </p:nvGrpSpPr>
          <p:grpSpPr>
            <a:xfrm>
              <a:off x="8237598" y="4978643"/>
              <a:ext cx="2074641" cy="627818"/>
              <a:chOff x="8267225" y="3501008"/>
              <a:chExt cx="2074641" cy="125080"/>
            </a:xfrm>
          </p:grpSpPr>
          <p:cxnSp>
            <p:nvCxnSpPr>
              <p:cNvPr id="1118" name="Straight Connector 1117"/>
              <p:cNvCxnSpPr>
                <a:stCxn id="1122" idx="1"/>
              </p:cNvCxnSpPr>
              <p:nvPr/>
            </p:nvCxnSpPr>
            <p:spPr>
              <a:xfrm>
                <a:off x="9557428" y="3577509"/>
                <a:ext cx="784438" cy="48579"/>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19" name="Straight Connector 1118"/>
              <p:cNvCxnSpPr>
                <a:stCxn id="1120" idx="2"/>
                <a:endCxn id="1123" idx="1"/>
              </p:cNvCxnSpPr>
              <p:nvPr/>
            </p:nvCxnSpPr>
            <p:spPr>
              <a:xfrm>
                <a:off x="8361652" y="3501573"/>
                <a:ext cx="769592" cy="46364"/>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20" name="Freeform 1119"/>
              <p:cNvSpPr/>
              <p:nvPr/>
            </p:nvSpPr>
            <p:spPr>
              <a:xfrm flipV="1">
                <a:off x="8267225" y="3501008"/>
                <a:ext cx="94427" cy="43021"/>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1" name="Group 1120"/>
              <p:cNvGrpSpPr/>
              <p:nvPr/>
            </p:nvGrpSpPr>
            <p:grpSpPr>
              <a:xfrm>
                <a:off x="8793700" y="3543272"/>
                <a:ext cx="1175684" cy="38265"/>
                <a:chOff x="8806878" y="3543272"/>
                <a:chExt cx="1175684" cy="38265"/>
              </a:xfrm>
            </p:grpSpPr>
            <p:sp>
              <p:nvSpPr>
                <p:cNvPr id="1122" name="Freeform 1121"/>
                <p:cNvSpPr/>
                <p:nvPr/>
              </p:nvSpPr>
              <p:spPr>
                <a:xfrm>
                  <a:off x="9336360" y="3543272"/>
                  <a:ext cx="646202" cy="38265"/>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Freeform 1122"/>
                <p:cNvSpPr/>
                <p:nvPr/>
              </p:nvSpPr>
              <p:spPr>
                <a:xfrm flipH="1" flipV="1">
                  <a:off x="8806878" y="3544029"/>
                  <a:ext cx="529479" cy="37127"/>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4" name="Straight Connector 1123"/>
                <p:cNvCxnSpPr>
                  <a:stCxn id="1122" idx="3"/>
                  <a:endCxn id="1123" idx="3"/>
                </p:cNvCxnSpPr>
                <p:nvPr/>
              </p:nvCxnSpPr>
              <p:spPr>
                <a:xfrm flipH="1">
                  <a:off x="9336357" y="3543272"/>
                  <a:ext cx="3" cy="37884"/>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098" name="Group 1097"/>
            <p:cNvGrpSpPr/>
            <p:nvPr/>
          </p:nvGrpSpPr>
          <p:grpSpPr>
            <a:xfrm>
              <a:off x="8234483" y="5612613"/>
              <a:ext cx="2074646" cy="513821"/>
              <a:chOff x="8267226" y="3503554"/>
              <a:chExt cx="2074646" cy="513821"/>
            </a:xfrm>
          </p:grpSpPr>
          <p:cxnSp>
            <p:nvCxnSpPr>
              <p:cNvPr id="1111" name="Straight Connector 1110"/>
              <p:cNvCxnSpPr>
                <a:stCxn id="1115" idx="0"/>
              </p:cNvCxnSpPr>
              <p:nvPr/>
            </p:nvCxnSpPr>
            <p:spPr>
              <a:xfrm flipV="1">
                <a:off x="9390622" y="3503554"/>
                <a:ext cx="951250" cy="174670"/>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12" name="Straight Connector 1111"/>
              <p:cNvCxnSpPr>
                <a:stCxn id="1113" idx="2"/>
                <a:endCxn id="1116" idx="0"/>
              </p:cNvCxnSpPr>
              <p:nvPr/>
            </p:nvCxnSpPr>
            <p:spPr>
              <a:xfrm flipV="1">
                <a:off x="8359484" y="3653908"/>
                <a:ext cx="891690" cy="166237"/>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13" name="Freeform 1112"/>
              <p:cNvSpPr/>
              <p:nvPr/>
            </p:nvSpPr>
            <p:spPr>
              <a:xfrm flipV="1">
                <a:off x="8267226" y="3817521"/>
                <a:ext cx="92258" cy="19985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4" name="Group 1113"/>
              <p:cNvGrpSpPr/>
              <p:nvPr/>
            </p:nvGrpSpPr>
            <p:grpSpPr>
              <a:xfrm>
                <a:off x="9251174" y="3570825"/>
                <a:ext cx="139448" cy="194235"/>
                <a:chOff x="9264352" y="3570825"/>
                <a:chExt cx="139448" cy="194235"/>
              </a:xfrm>
            </p:grpSpPr>
            <p:sp>
              <p:nvSpPr>
                <p:cNvPr id="1115" name="Freeform 1114"/>
                <p:cNvSpPr/>
                <p:nvPr/>
              </p:nvSpPr>
              <p:spPr>
                <a:xfrm>
                  <a:off x="9336359" y="3570825"/>
                  <a:ext cx="67441" cy="107399"/>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Freeform 1115"/>
                <p:cNvSpPr/>
                <p:nvPr/>
              </p:nvSpPr>
              <p:spPr>
                <a:xfrm flipH="1" flipV="1">
                  <a:off x="9264352" y="3653908"/>
                  <a:ext cx="72008" cy="11115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7" name="Straight Connector 1116"/>
                <p:cNvCxnSpPr>
                  <a:stCxn id="1115" idx="3"/>
                  <a:endCxn id="1116" idx="3"/>
                </p:cNvCxnSpPr>
                <p:nvPr/>
              </p:nvCxnSpPr>
              <p:spPr>
                <a:xfrm>
                  <a:off x="9336359" y="3570825"/>
                  <a:ext cx="1" cy="194235"/>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099" name="Group 1098"/>
            <p:cNvGrpSpPr/>
            <p:nvPr/>
          </p:nvGrpSpPr>
          <p:grpSpPr>
            <a:xfrm>
              <a:off x="8237081" y="5592041"/>
              <a:ext cx="2072048" cy="1051934"/>
              <a:chOff x="8267226" y="3480385"/>
              <a:chExt cx="2072048" cy="1051934"/>
            </a:xfrm>
          </p:grpSpPr>
          <p:cxnSp>
            <p:nvCxnSpPr>
              <p:cNvPr id="1104" name="Straight Connector 1103"/>
              <p:cNvCxnSpPr>
                <a:stCxn id="1108" idx="0"/>
              </p:cNvCxnSpPr>
              <p:nvPr/>
            </p:nvCxnSpPr>
            <p:spPr>
              <a:xfrm flipV="1">
                <a:off x="9368900" y="3480385"/>
                <a:ext cx="970374" cy="437286"/>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105" name="Straight Connector 1104"/>
              <p:cNvCxnSpPr>
                <a:stCxn id="1106" idx="2"/>
                <a:endCxn id="1109" idx="0"/>
              </p:cNvCxnSpPr>
              <p:nvPr/>
            </p:nvCxnSpPr>
            <p:spPr>
              <a:xfrm flipV="1">
                <a:off x="8359484" y="3885122"/>
                <a:ext cx="917978" cy="449967"/>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sp>
            <p:nvSpPr>
              <p:cNvPr id="1106" name="Freeform 1105"/>
              <p:cNvSpPr/>
              <p:nvPr/>
            </p:nvSpPr>
            <p:spPr>
              <a:xfrm flipV="1">
                <a:off x="8267226" y="4332465"/>
                <a:ext cx="92258" cy="19985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7" name="Group 1106"/>
              <p:cNvGrpSpPr/>
              <p:nvPr/>
            </p:nvGrpSpPr>
            <p:grpSpPr>
              <a:xfrm>
                <a:off x="9277462" y="3829854"/>
                <a:ext cx="91438" cy="187998"/>
                <a:chOff x="9290640" y="3829854"/>
                <a:chExt cx="91438" cy="187998"/>
              </a:xfrm>
            </p:grpSpPr>
            <p:sp>
              <p:nvSpPr>
                <p:cNvPr id="1108" name="Freeform 1107"/>
                <p:cNvSpPr/>
                <p:nvPr/>
              </p:nvSpPr>
              <p:spPr>
                <a:xfrm>
                  <a:off x="9336359" y="3829854"/>
                  <a:ext cx="45719" cy="87817"/>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Freeform 1108"/>
                <p:cNvSpPr/>
                <p:nvPr/>
              </p:nvSpPr>
              <p:spPr>
                <a:xfrm flipH="1" flipV="1">
                  <a:off x="9290640" y="3885122"/>
                  <a:ext cx="45719" cy="132730"/>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0" name="Straight Connector 1109"/>
                <p:cNvCxnSpPr>
                  <a:stCxn id="1108" idx="3"/>
                  <a:endCxn id="1109" idx="3"/>
                </p:cNvCxnSpPr>
                <p:nvPr/>
              </p:nvCxnSpPr>
              <p:spPr>
                <a:xfrm>
                  <a:off x="9336359" y="3829854"/>
                  <a:ext cx="0" cy="187998"/>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grpSp>
        </p:grpSp>
        <p:cxnSp>
          <p:nvCxnSpPr>
            <p:cNvPr id="1100" name="Straight Connector 1099"/>
            <p:cNvCxnSpPr>
              <a:stCxn id="1122" idx="0"/>
            </p:cNvCxnSpPr>
            <p:nvPr/>
          </p:nvCxnSpPr>
          <p:spPr>
            <a:xfrm flipH="1" flipV="1">
              <a:off x="9617461" y="5369675"/>
              <a:ext cx="322296" cy="131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p:cNvCxnSpPr>
              <a:endCxn id="1123" idx="0"/>
            </p:cNvCxnSpPr>
            <p:nvPr/>
          </p:nvCxnSpPr>
          <p:spPr>
            <a:xfrm flipH="1" flipV="1">
              <a:off x="8764073" y="5194580"/>
              <a:ext cx="274854" cy="139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02" name="Freeform 1101"/>
            <p:cNvSpPr/>
            <p:nvPr/>
          </p:nvSpPr>
          <p:spPr>
            <a:xfrm>
              <a:off x="8344611" y="4889548"/>
              <a:ext cx="503124" cy="603224"/>
            </a:xfrm>
            <a:custGeom>
              <a:avLst/>
              <a:gdLst>
                <a:gd name="connsiteX0" fmla="*/ 0 w 396240"/>
                <a:gd name="connsiteY0" fmla="*/ 441960 h 441960"/>
                <a:gd name="connsiteX1" fmla="*/ 76200 w 396240"/>
                <a:gd name="connsiteY1" fmla="*/ 205740 h 441960"/>
                <a:gd name="connsiteX2" fmla="*/ 396240 w 396240"/>
                <a:gd name="connsiteY2" fmla="*/ 0 h 441960"/>
              </a:gdLst>
              <a:ahLst/>
              <a:cxnLst>
                <a:cxn ang="0">
                  <a:pos x="connsiteX0" y="connsiteY0"/>
                </a:cxn>
                <a:cxn ang="0">
                  <a:pos x="connsiteX1" y="connsiteY1"/>
                </a:cxn>
                <a:cxn ang="0">
                  <a:pos x="connsiteX2" y="connsiteY2"/>
                </a:cxn>
              </a:cxnLst>
              <a:rect l="l" t="t" r="r" b="b"/>
              <a:pathLst>
                <a:path w="396240" h="441960">
                  <a:moveTo>
                    <a:pt x="0" y="441960"/>
                  </a:moveTo>
                  <a:cubicBezTo>
                    <a:pt x="5080" y="360680"/>
                    <a:pt x="10160" y="279400"/>
                    <a:pt x="76200" y="205740"/>
                  </a:cubicBezTo>
                  <a:cubicBezTo>
                    <a:pt x="142240" y="132080"/>
                    <a:pt x="269240" y="66040"/>
                    <a:pt x="396240" y="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Freeform 1102"/>
            <p:cNvSpPr/>
            <p:nvPr/>
          </p:nvSpPr>
          <p:spPr>
            <a:xfrm>
              <a:off x="8338775" y="5936775"/>
              <a:ext cx="518635" cy="532408"/>
            </a:xfrm>
            <a:custGeom>
              <a:avLst/>
              <a:gdLst>
                <a:gd name="connsiteX0" fmla="*/ 0 w 480767"/>
                <a:gd name="connsiteY0" fmla="*/ 0 h 443060"/>
                <a:gd name="connsiteX1" fmla="*/ 94268 w 480767"/>
                <a:gd name="connsiteY1" fmla="*/ 245097 h 443060"/>
                <a:gd name="connsiteX2" fmla="*/ 480767 w 480767"/>
                <a:gd name="connsiteY2" fmla="*/ 443060 h 443060"/>
              </a:gdLst>
              <a:ahLst/>
              <a:cxnLst>
                <a:cxn ang="0">
                  <a:pos x="connsiteX0" y="connsiteY0"/>
                </a:cxn>
                <a:cxn ang="0">
                  <a:pos x="connsiteX1" y="connsiteY1"/>
                </a:cxn>
                <a:cxn ang="0">
                  <a:pos x="connsiteX2" y="connsiteY2"/>
                </a:cxn>
              </a:cxnLst>
              <a:rect l="l" t="t" r="r" b="b"/>
              <a:pathLst>
                <a:path w="480767" h="443060">
                  <a:moveTo>
                    <a:pt x="0" y="0"/>
                  </a:moveTo>
                  <a:cubicBezTo>
                    <a:pt x="7070" y="85627"/>
                    <a:pt x="14140" y="171254"/>
                    <a:pt x="94268" y="245097"/>
                  </a:cubicBezTo>
                  <a:cubicBezTo>
                    <a:pt x="174396" y="318940"/>
                    <a:pt x="480767" y="443060"/>
                    <a:pt x="480767" y="44306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9684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(I) – </a:t>
            </a:r>
            <a:r>
              <a:rPr lang="en-US" dirty="0" err="1"/>
              <a:t>Homojunction</a:t>
            </a:r>
            <a:r>
              <a:rPr lang="en-US" dirty="0"/>
              <a:t> </a:t>
            </a:r>
          </a:p>
        </p:txBody>
      </p:sp>
      <p:sp>
        <p:nvSpPr>
          <p:cNvPr id="3" name="Content Placeholder 2"/>
          <p:cNvSpPr>
            <a:spLocks noGrp="1"/>
          </p:cNvSpPr>
          <p:nvPr>
            <p:ph idx="1"/>
          </p:nvPr>
        </p:nvSpPr>
        <p:spPr>
          <a:xfrm>
            <a:off x="914400" y="1219200"/>
            <a:ext cx="6172200" cy="4876800"/>
          </a:xfrm>
        </p:spPr>
        <p:txBody>
          <a:bodyPr/>
          <a:lstStyle/>
          <a:p>
            <a:pPr marL="0" indent="0">
              <a:buNone/>
            </a:pPr>
            <a:r>
              <a:rPr lang="en-US" sz="2400" dirty="0"/>
              <a:t>(–) Bias Read, same polarity of write</a:t>
            </a:r>
          </a:p>
          <a:p>
            <a:pPr marL="554035" lvl="1" indent="0">
              <a:buNone/>
            </a:pPr>
            <a:r>
              <a:rPr lang="en-US" sz="2400" dirty="0"/>
              <a:t>Bias initially contributed to barrier reduction, very low current, shift I-V to right.</a:t>
            </a:r>
          </a:p>
          <a:p>
            <a:pPr marL="0" indent="0">
              <a:buNone/>
            </a:pPr>
            <a:r>
              <a:rPr lang="en-US" sz="2400" dirty="0"/>
              <a:t>(</a:t>
            </a:r>
            <a:r>
              <a:rPr lang="en-US" sz="2400" dirty="0">
                <a:latin typeface="Cambria Math" panose="02040503050406030204" pitchFamily="18" charset="0"/>
                <a:ea typeface="Cambria Math" panose="02040503050406030204" pitchFamily="18" charset="0"/>
              </a:rPr>
              <a:t>+</a:t>
            </a:r>
            <a:r>
              <a:rPr lang="en-US" sz="2400" dirty="0"/>
              <a:t>) Bias Read, opposite polarity of Write</a:t>
            </a:r>
          </a:p>
          <a:p>
            <a:pPr marL="554035" lvl="1" indent="0">
              <a:buNone/>
            </a:pPr>
            <a:r>
              <a:rPr lang="en-US" sz="2400" dirty="0"/>
              <a:t>Space charge region maintained or no change.   Potential drop evenly cross </a:t>
            </a:r>
            <a:r>
              <a:rPr lang="en-US" sz="2400" dirty="0" err="1"/>
              <a:t>Chal</a:t>
            </a:r>
            <a:r>
              <a:rPr lang="en-US" sz="2400" dirty="0"/>
              <a:t> glass.</a:t>
            </a:r>
          </a:p>
          <a:p>
            <a:pPr marL="0" indent="0">
              <a:buNone/>
            </a:pPr>
            <a:r>
              <a:rPr lang="en-US" sz="2400" dirty="0"/>
              <a:t>Homogeneous junction model does not support the observed polarity effect</a:t>
            </a:r>
          </a:p>
          <a:p>
            <a:endParaRPr lang="en-US" sz="2400" dirty="0"/>
          </a:p>
        </p:txBody>
      </p:sp>
      <p:grpSp>
        <p:nvGrpSpPr>
          <p:cNvPr id="4" name="Group 3"/>
          <p:cNvGrpSpPr/>
          <p:nvPr/>
        </p:nvGrpSpPr>
        <p:grpSpPr>
          <a:xfrm>
            <a:off x="7176120" y="1304764"/>
            <a:ext cx="4281375" cy="5411586"/>
            <a:chOff x="7176120" y="1304764"/>
            <a:chExt cx="4281375" cy="5411586"/>
          </a:xfrm>
        </p:grpSpPr>
        <p:pic>
          <p:nvPicPr>
            <p:cNvPr id="5" name="Picture 4"/>
            <p:cNvPicPr>
              <a:picLocks noChangeAspect="1"/>
            </p:cNvPicPr>
            <p:nvPr/>
          </p:nvPicPr>
          <p:blipFill>
            <a:blip r:embed="rId2"/>
            <a:stretch>
              <a:fillRect/>
            </a:stretch>
          </p:blipFill>
          <p:spPr>
            <a:xfrm>
              <a:off x="7176120" y="1304764"/>
              <a:ext cx="4281375" cy="5411586"/>
            </a:xfrm>
            <a:prstGeom prst="rect">
              <a:avLst/>
            </a:prstGeom>
            <a:noFill/>
            <a:ln>
              <a:solidFill>
                <a:schemeClr val="tx1"/>
              </a:solidFill>
            </a:ln>
          </p:spPr>
        </p:pic>
        <p:cxnSp>
          <p:nvCxnSpPr>
            <p:cNvPr id="6" name="Straight Connector 5"/>
            <p:cNvCxnSpPr/>
            <p:nvPr/>
          </p:nvCxnSpPr>
          <p:spPr>
            <a:xfrm>
              <a:off x="8364252" y="1916832"/>
              <a:ext cx="1764196"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9408368" y="2456892"/>
              <a:ext cx="828092" cy="540060"/>
              <a:chOff x="8724292" y="2960948"/>
              <a:chExt cx="972108" cy="540060"/>
            </a:xfrm>
          </p:grpSpPr>
          <p:cxnSp>
            <p:nvCxnSpPr>
              <p:cNvPr id="9" name="Straight Connector 8"/>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0488488" y="2780928"/>
              <a:ext cx="216024" cy="324036"/>
              <a:chOff x="9948428" y="3284984"/>
              <a:chExt cx="216024" cy="324036"/>
            </a:xfrm>
          </p:grpSpPr>
          <p:sp>
            <p:nvSpPr>
              <p:cNvPr id="13" name="Rectangle 12"/>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8428"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0848528" y="1772816"/>
              <a:ext cx="586314" cy="215444"/>
            </a:xfrm>
            <a:prstGeom prst="rect">
              <a:avLst/>
            </a:prstGeom>
            <a:noFill/>
          </p:spPr>
          <p:txBody>
            <a:bodyPr wrap="none" lIns="0" tIns="0" rIns="0" bIns="0" rtlCol="0">
              <a:spAutoFit/>
            </a:bodyPr>
            <a:lstStyle/>
            <a:p>
              <a:r>
                <a:rPr lang="en-US" sz="1400" dirty="0">
                  <a:latin typeface="Calibri" panose="020F0502020204030204" pitchFamily="34" charset="0"/>
                </a:rPr>
                <a:t>Vacuum</a:t>
              </a:r>
            </a:p>
          </p:txBody>
        </p:sp>
        <p:cxnSp>
          <p:nvCxnSpPr>
            <p:cNvPr id="25" name="Straight Connector 24"/>
            <p:cNvCxnSpPr/>
            <p:nvPr/>
          </p:nvCxnSpPr>
          <p:spPr>
            <a:xfrm>
              <a:off x="7860196" y="1916832"/>
              <a:ext cx="288032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300356" y="1448780"/>
              <a:ext cx="1044116"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Calibri" panose="020F0502020204030204" pitchFamily="34" charset="0"/>
                </a:rPr>
                <a:t>GeSe</a:t>
              </a:r>
              <a:r>
                <a:rPr lang="en-US" sz="1400" baseline="-25000" dirty="0" err="1">
                  <a:latin typeface="Calibri" panose="020F0502020204030204" pitchFamily="34" charset="0"/>
                </a:rPr>
                <a:t>x</a:t>
              </a:r>
              <a:endParaRPr lang="en-US" sz="1400" baseline="-25000" dirty="0">
                <a:latin typeface="Calibri" panose="020F0502020204030204" pitchFamily="34" charset="0"/>
              </a:endParaRPr>
            </a:p>
          </p:txBody>
        </p:sp>
        <p:sp>
          <p:nvSpPr>
            <p:cNvPr id="27" name="Rectangle 26"/>
            <p:cNvSpPr/>
            <p:nvPr/>
          </p:nvSpPr>
          <p:spPr>
            <a:xfrm>
              <a:off x="10344472"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28" name="Rectangle 27"/>
            <p:cNvSpPr/>
            <p:nvPr/>
          </p:nvSpPr>
          <p:spPr>
            <a:xfrm>
              <a:off x="7716180"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29" name="Rectangle 28"/>
            <p:cNvSpPr/>
            <p:nvPr/>
          </p:nvSpPr>
          <p:spPr>
            <a:xfrm>
              <a:off x="8256240" y="1448780"/>
              <a:ext cx="1044116" cy="28803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As+</a:t>
              </a:r>
            </a:p>
          </p:txBody>
        </p:sp>
        <p:grpSp>
          <p:nvGrpSpPr>
            <p:cNvPr id="31" name="Group 30"/>
            <p:cNvGrpSpPr/>
            <p:nvPr/>
          </p:nvGrpSpPr>
          <p:grpSpPr>
            <a:xfrm>
              <a:off x="8364252" y="2456892"/>
              <a:ext cx="828092" cy="540060"/>
              <a:chOff x="8724292" y="2960948"/>
              <a:chExt cx="972108" cy="540060"/>
            </a:xfrm>
          </p:grpSpPr>
          <p:cxnSp>
            <p:nvCxnSpPr>
              <p:cNvPr id="32" name="Straight Connector 31"/>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724292" y="3068960"/>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8040216" y="3284984"/>
              <a:ext cx="2520280" cy="778900"/>
              <a:chOff x="8040216" y="3478688"/>
              <a:chExt cx="2520280" cy="778900"/>
            </a:xfrm>
          </p:grpSpPr>
          <p:grpSp>
            <p:nvGrpSpPr>
              <p:cNvPr id="16" name="Group 15"/>
              <p:cNvGrpSpPr/>
              <p:nvPr/>
            </p:nvGrpSpPr>
            <p:grpSpPr>
              <a:xfrm>
                <a:off x="8040216" y="3478688"/>
                <a:ext cx="227010" cy="562380"/>
                <a:chOff x="8364252" y="2996354"/>
                <a:chExt cx="227010" cy="468650"/>
              </a:xfrm>
            </p:grpSpPr>
            <p:sp>
              <p:nvSpPr>
                <p:cNvPr id="17" name="Rectangle 16"/>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3" idx="0"/>
                </p:cNvCxnSpPr>
                <p:nvPr/>
              </p:nvCxnSpPr>
              <p:spPr>
                <a:xfrm flipH="1">
                  <a:off x="8580276" y="2996354"/>
                  <a:ext cx="10986" cy="46865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9336355" y="3498830"/>
                <a:ext cx="1008114" cy="542238"/>
                <a:chOff x="8639761" y="2958770"/>
                <a:chExt cx="1183439" cy="542238"/>
              </a:xfrm>
            </p:grpSpPr>
            <p:cxnSp>
              <p:nvCxnSpPr>
                <p:cNvPr id="36" name="Straight Connector 35"/>
                <p:cNvCxnSpPr>
                  <a:stCxn id="49" idx="6"/>
                </p:cNvCxnSpPr>
                <p:nvPr/>
              </p:nvCxnSpPr>
              <p:spPr>
                <a:xfrm>
                  <a:off x="8862645" y="2958770"/>
                  <a:ext cx="960551" cy="2178"/>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52" idx="6"/>
                </p:cNvCxnSpPr>
                <p:nvPr/>
              </p:nvCxnSpPr>
              <p:spPr>
                <a:xfrm>
                  <a:off x="8837474" y="3501008"/>
                  <a:ext cx="985726"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639761" y="3284984"/>
                  <a:ext cx="1141169"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8364254" y="3710523"/>
                <a:ext cx="972108" cy="546569"/>
                <a:chOff x="8724292" y="2954439"/>
                <a:chExt cx="1141170" cy="546569"/>
              </a:xfrm>
            </p:grpSpPr>
            <p:cxnSp>
              <p:nvCxnSpPr>
                <p:cNvPr id="40" name="Straight Connector 39"/>
                <p:cNvCxnSpPr>
                  <a:endCxn id="49" idx="0"/>
                </p:cNvCxnSpPr>
                <p:nvPr/>
              </p:nvCxnSpPr>
              <p:spPr>
                <a:xfrm flipV="1">
                  <a:off x="8724292" y="2954439"/>
                  <a:ext cx="870486" cy="650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52" idx="0"/>
                </p:cNvCxnSpPr>
                <p:nvPr/>
              </p:nvCxnSpPr>
              <p:spPr>
                <a:xfrm flipV="1">
                  <a:off x="8724292" y="3496677"/>
                  <a:ext cx="845311" cy="433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724292" y="3068960"/>
                  <a:ext cx="114117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0344472" y="3501008"/>
                <a:ext cx="216024" cy="540060"/>
                <a:chOff x="9948428" y="2960948"/>
                <a:chExt cx="216024" cy="540060"/>
              </a:xfrm>
            </p:grpSpPr>
            <p:sp>
              <p:nvSpPr>
                <p:cNvPr id="44" name="Rectangle 43"/>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948428" y="2960948"/>
                  <a:ext cx="0" cy="54006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49" name="Freeform 48"/>
              <p:cNvSpPr/>
              <p:nvPr/>
            </p:nvSpPr>
            <p:spPr>
              <a:xfrm>
                <a:off x="9105777" y="3498830"/>
                <a:ext cx="420448" cy="211693"/>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9084332" y="4041068"/>
                <a:ext cx="420448" cy="211693"/>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8261942" y="401924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8267226" y="3478688"/>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8256240" y="5386900"/>
              <a:ext cx="2077244" cy="238344"/>
              <a:chOff x="8419626" y="3631088"/>
              <a:chExt cx="2077244" cy="238344"/>
            </a:xfrm>
          </p:grpSpPr>
          <p:cxnSp>
            <p:nvCxnSpPr>
              <p:cNvPr id="108" name="Straight Connector 107"/>
              <p:cNvCxnSpPr>
                <a:stCxn id="110" idx="6"/>
              </p:cNvCxnSpPr>
              <p:nvPr/>
            </p:nvCxnSpPr>
            <p:spPr>
              <a:xfrm>
                <a:off x="9678623" y="3651230"/>
                <a:ext cx="818247" cy="2178"/>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110" idx="0"/>
              </p:cNvCxnSpPr>
              <p:nvPr/>
            </p:nvCxnSpPr>
            <p:spPr>
              <a:xfrm flipV="1">
                <a:off x="8516651" y="3862923"/>
                <a:ext cx="741525" cy="6509"/>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0" name="Freeform 109"/>
              <p:cNvSpPr/>
              <p:nvPr/>
            </p:nvSpPr>
            <p:spPr>
              <a:xfrm>
                <a:off x="9258177" y="3651230"/>
                <a:ext cx="420448" cy="211693"/>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8419626" y="3631088"/>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3" name="Straight Connector 152"/>
            <p:cNvCxnSpPr/>
            <p:nvPr/>
          </p:nvCxnSpPr>
          <p:spPr>
            <a:xfrm>
              <a:off x="10344472" y="5409220"/>
              <a:ext cx="360040"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endCxn id="155" idx="3"/>
            </p:cNvCxnSpPr>
            <p:nvPr/>
          </p:nvCxnSpPr>
          <p:spPr>
            <a:xfrm>
              <a:off x="10704512" y="5409220"/>
              <a:ext cx="0" cy="149503"/>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55" name="Isosceles Triangle 154"/>
            <p:cNvSpPr/>
            <p:nvPr/>
          </p:nvSpPr>
          <p:spPr>
            <a:xfrm flipV="1">
              <a:off x="10632504" y="5558723"/>
              <a:ext cx="144016" cy="14401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extBox 178"/>
            <p:cNvSpPr txBox="1"/>
            <p:nvPr/>
          </p:nvSpPr>
          <p:spPr>
            <a:xfrm>
              <a:off x="7572164" y="5481228"/>
              <a:ext cx="193964" cy="215444"/>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181" name="Straight Arrow Connector 180"/>
            <p:cNvCxnSpPr/>
            <p:nvPr/>
          </p:nvCxnSpPr>
          <p:spPr>
            <a:xfrm flipV="1">
              <a:off x="7644172" y="4869160"/>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7572164" y="4581128"/>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cxnSp>
          <p:nvCxnSpPr>
            <p:cNvPr id="183" name="Straight Arrow Connector 182"/>
            <p:cNvCxnSpPr/>
            <p:nvPr/>
          </p:nvCxnSpPr>
          <p:spPr>
            <a:xfrm>
              <a:off x="7644172" y="5733256"/>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7553412" y="6309320"/>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194" name="Group 193"/>
            <p:cNvGrpSpPr/>
            <p:nvPr/>
          </p:nvGrpSpPr>
          <p:grpSpPr>
            <a:xfrm>
              <a:off x="7968208" y="2780928"/>
              <a:ext cx="216024" cy="324036"/>
              <a:chOff x="8364252" y="3284984"/>
              <a:chExt cx="216024" cy="324036"/>
            </a:xfrm>
          </p:grpSpPr>
          <p:sp>
            <p:nvSpPr>
              <p:cNvPr id="195" name="Rectangle 194"/>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6" name="Straight Connector 195"/>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8580276"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8264471" y="5170380"/>
              <a:ext cx="2446135" cy="320783"/>
              <a:chOff x="8428804" y="3142746"/>
              <a:chExt cx="2446135" cy="726687"/>
            </a:xfrm>
          </p:grpSpPr>
          <p:cxnSp>
            <p:nvCxnSpPr>
              <p:cNvPr id="82" name="Straight Connector 81"/>
              <p:cNvCxnSpPr>
                <a:stCxn id="84" idx="6"/>
              </p:cNvCxnSpPr>
              <p:nvPr/>
            </p:nvCxnSpPr>
            <p:spPr>
              <a:xfrm>
                <a:off x="9678625" y="3651229"/>
                <a:ext cx="1196314" cy="25515"/>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85" idx="2"/>
              </p:cNvCxnSpPr>
              <p:nvPr/>
            </p:nvCxnSpPr>
            <p:spPr>
              <a:xfrm>
                <a:off x="8516652" y="3859894"/>
                <a:ext cx="741525" cy="302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84" name="Freeform 83"/>
              <p:cNvSpPr/>
              <p:nvPr/>
            </p:nvSpPr>
            <p:spPr>
              <a:xfrm>
                <a:off x="9258177" y="3651230"/>
                <a:ext cx="420448" cy="211693"/>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8428804" y="3142746"/>
                <a:ext cx="87848" cy="726687"/>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8270233" y="4747086"/>
              <a:ext cx="2443214" cy="658071"/>
              <a:chOff x="8431725" y="2185981"/>
              <a:chExt cx="2443214" cy="1490764"/>
            </a:xfrm>
          </p:grpSpPr>
          <p:cxnSp>
            <p:nvCxnSpPr>
              <p:cNvPr id="100" name="Straight Connector 99"/>
              <p:cNvCxnSpPr>
                <a:stCxn id="102" idx="6"/>
              </p:cNvCxnSpPr>
              <p:nvPr/>
            </p:nvCxnSpPr>
            <p:spPr>
              <a:xfrm>
                <a:off x="9686493" y="3268168"/>
                <a:ext cx="1188446" cy="408577"/>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103" idx="2"/>
                <a:endCxn id="102" idx="0"/>
              </p:cNvCxnSpPr>
              <p:nvPr/>
            </p:nvCxnSpPr>
            <p:spPr>
              <a:xfrm>
                <a:off x="8519573" y="2891938"/>
                <a:ext cx="828990" cy="479800"/>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a:off x="9348563" y="3268168"/>
                <a:ext cx="337930" cy="103570"/>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8431725" y="2185981"/>
                <a:ext cx="87848" cy="715349"/>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8268203" y="5405157"/>
              <a:ext cx="2435314" cy="372487"/>
              <a:chOff x="8419626" y="3631088"/>
              <a:chExt cx="2435314" cy="238344"/>
            </a:xfrm>
          </p:grpSpPr>
          <p:cxnSp>
            <p:nvCxnSpPr>
              <p:cNvPr id="138" name="Straight Connector 137"/>
              <p:cNvCxnSpPr>
                <a:stCxn id="140" idx="6"/>
              </p:cNvCxnSpPr>
              <p:nvPr/>
            </p:nvCxnSpPr>
            <p:spPr>
              <a:xfrm flipV="1">
                <a:off x="9678625" y="3631088"/>
                <a:ext cx="1176315" cy="56867"/>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41" idx="2"/>
                <a:endCxn id="140" idx="0"/>
              </p:cNvCxnSpPr>
              <p:nvPr/>
            </p:nvCxnSpPr>
            <p:spPr>
              <a:xfrm flipV="1">
                <a:off x="8495754" y="3815339"/>
                <a:ext cx="762423" cy="52590"/>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40" name="Freeform 139"/>
              <p:cNvSpPr/>
              <p:nvPr/>
            </p:nvSpPr>
            <p:spPr>
              <a:xfrm>
                <a:off x="9258177" y="3687955"/>
                <a:ext cx="420448" cy="127384"/>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a:off x="8419626" y="3754917"/>
                <a:ext cx="76128" cy="114515"/>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8270798" y="5404634"/>
              <a:ext cx="2435314" cy="885899"/>
              <a:chOff x="8419626" y="3631088"/>
              <a:chExt cx="2435314" cy="238344"/>
            </a:xfrm>
          </p:grpSpPr>
          <p:cxnSp>
            <p:nvCxnSpPr>
              <p:cNvPr id="150" name="Straight Connector 149"/>
              <p:cNvCxnSpPr>
                <a:stCxn id="152" idx="6"/>
              </p:cNvCxnSpPr>
              <p:nvPr/>
            </p:nvCxnSpPr>
            <p:spPr>
              <a:xfrm flipV="1">
                <a:off x="9678625" y="3631088"/>
                <a:ext cx="1176315" cy="92976"/>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156" idx="2"/>
                <a:endCxn id="152" idx="0"/>
              </p:cNvCxnSpPr>
              <p:nvPr/>
            </p:nvCxnSpPr>
            <p:spPr>
              <a:xfrm flipV="1">
                <a:off x="8495754" y="3781675"/>
                <a:ext cx="762423" cy="86254"/>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sp>
            <p:nvSpPr>
              <p:cNvPr id="152" name="Freeform 151"/>
              <p:cNvSpPr/>
              <p:nvPr/>
            </p:nvSpPr>
            <p:spPr>
              <a:xfrm>
                <a:off x="9258177" y="3724064"/>
                <a:ext cx="420448" cy="57611"/>
              </a:xfrm>
              <a:custGeom>
                <a:avLst/>
                <a:gdLst>
                  <a:gd name="connsiteX0" fmla="*/ 0 w 420448"/>
                  <a:gd name="connsiteY0" fmla="*/ 211693 h 211693"/>
                  <a:gd name="connsiteX1" fmla="*/ 102907 w 420448"/>
                  <a:gd name="connsiteY1" fmla="*/ 196993 h 211693"/>
                  <a:gd name="connsiteX2" fmla="*/ 188173 w 420448"/>
                  <a:gd name="connsiteY2" fmla="*/ 161710 h 211693"/>
                  <a:gd name="connsiteX3" fmla="*/ 211694 w 420448"/>
                  <a:gd name="connsiteY3" fmla="*/ 94086 h 211693"/>
                  <a:gd name="connsiteX4" fmla="*/ 235216 w 420448"/>
                  <a:gd name="connsiteY4" fmla="*/ 47043 h 211693"/>
                  <a:gd name="connsiteX5" fmla="*/ 314601 w 420448"/>
                  <a:gd name="connsiteY5" fmla="*/ 23521 h 211693"/>
                  <a:gd name="connsiteX6" fmla="*/ 420448 w 420448"/>
                  <a:gd name="connsiteY6" fmla="*/ 0 h 2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48" h="211693">
                    <a:moveTo>
                      <a:pt x="0" y="211693"/>
                    </a:moveTo>
                    <a:cubicBezTo>
                      <a:pt x="35772" y="208508"/>
                      <a:pt x="71545" y="205323"/>
                      <a:pt x="102907" y="196993"/>
                    </a:cubicBezTo>
                    <a:cubicBezTo>
                      <a:pt x="134269" y="188662"/>
                      <a:pt x="170042" y="178861"/>
                      <a:pt x="188173" y="161710"/>
                    </a:cubicBezTo>
                    <a:cubicBezTo>
                      <a:pt x="206304" y="144559"/>
                      <a:pt x="203853" y="113197"/>
                      <a:pt x="211694" y="94086"/>
                    </a:cubicBezTo>
                    <a:cubicBezTo>
                      <a:pt x="219535" y="74975"/>
                      <a:pt x="218065" y="58804"/>
                      <a:pt x="235216" y="47043"/>
                    </a:cubicBezTo>
                    <a:cubicBezTo>
                      <a:pt x="252367" y="35282"/>
                      <a:pt x="283729" y="31361"/>
                      <a:pt x="314601" y="23521"/>
                    </a:cubicBezTo>
                    <a:cubicBezTo>
                      <a:pt x="345473" y="15680"/>
                      <a:pt x="402317" y="5390"/>
                      <a:pt x="420448"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p:cNvSpPr/>
              <p:nvPr/>
            </p:nvSpPr>
            <p:spPr>
              <a:xfrm>
                <a:off x="8419626" y="3754917"/>
                <a:ext cx="76128" cy="114515"/>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p:cNvGrpSpPr/>
            <p:nvPr/>
          </p:nvGrpSpPr>
          <p:grpSpPr>
            <a:xfrm>
              <a:off x="8892251" y="3863367"/>
              <a:ext cx="2515532" cy="602908"/>
              <a:chOff x="8892251" y="3859412"/>
              <a:chExt cx="2515532" cy="602908"/>
            </a:xfrm>
          </p:grpSpPr>
          <p:grpSp>
            <p:nvGrpSpPr>
              <p:cNvPr id="198" name="Group 197"/>
              <p:cNvGrpSpPr/>
              <p:nvPr/>
            </p:nvGrpSpPr>
            <p:grpSpPr>
              <a:xfrm>
                <a:off x="8892251" y="4059059"/>
                <a:ext cx="2515532" cy="403261"/>
                <a:chOff x="8892251" y="4162311"/>
                <a:chExt cx="2515532" cy="403261"/>
              </a:xfrm>
            </p:grpSpPr>
            <p:cxnSp>
              <p:nvCxnSpPr>
                <p:cNvPr id="199" name="Straight Connector 198"/>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Rectangle 200"/>
                <p:cNvSpPr/>
                <p:nvPr/>
              </p:nvSpPr>
              <p:spPr>
                <a:xfrm>
                  <a:off x="9105777" y="4221271"/>
                  <a:ext cx="203158"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202" name="Rectangle 201"/>
                <p:cNvSpPr/>
                <p:nvPr/>
              </p:nvSpPr>
              <p:spPr>
                <a:xfrm>
                  <a:off x="9320357" y="4371148"/>
                  <a:ext cx="20464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166" name="Straight Connector 165"/>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p:cNvSpPr txBox="1"/>
                  <p:nvPr/>
                </p:nvSpPr>
                <p:spPr>
                  <a:xfrm>
                    <a:off x="9959759" y="390557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126" name="TextBox 125"/>
                  <p:cNvSpPr txBox="1">
                    <a:spLocks noRot="1" noChangeAspect="1" noMove="1" noResize="1" noEditPoints="1" noAdjustHandles="1" noChangeArrowheads="1" noChangeShapeType="1" noTextEdit="1"/>
                  </p:cNvSpPr>
                  <p:nvPr/>
                </p:nvSpPr>
                <p:spPr>
                  <a:xfrm>
                    <a:off x="9959759" y="3905579"/>
                    <a:ext cx="90601" cy="138821"/>
                  </a:xfrm>
                  <a:prstGeom prst="rect">
                    <a:avLst/>
                  </a:prstGeom>
                  <a:blipFill rotWithShape="0">
                    <a:blip r:embed="rId3"/>
                    <a:stretch>
                      <a:fillRect l="-33333" t="-43478" r="-106667" b="-13043"/>
                    </a:stretch>
                  </a:blipFill>
                </p:spPr>
                <p:txBody>
                  <a:bodyPr/>
                  <a:lstStyle/>
                  <a:p>
                    <a:r>
                      <a:rPr lang="en-US">
                        <a:noFill/>
                      </a:rPr>
                      <a:t> </a:t>
                    </a:r>
                  </a:p>
                </p:txBody>
              </p:sp>
            </mc:Fallback>
          </mc:AlternateContent>
          <p:cxnSp>
            <p:nvCxnSpPr>
              <p:cNvPr id="129" name="Straight Connector 128"/>
              <p:cNvCxnSpPr/>
              <p:nvPr/>
            </p:nvCxnSpPr>
            <p:spPr>
              <a:xfrm flipV="1">
                <a:off x="9840907" y="4052332"/>
                <a:ext cx="209453" cy="2045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0050360" y="4054193"/>
                <a:ext cx="208545" cy="2026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endCxn id="160" idx="0"/>
              </p:cNvCxnSpPr>
              <p:nvPr/>
            </p:nvCxnSpPr>
            <p:spPr>
              <a:xfrm flipV="1">
                <a:off x="10576169" y="4057477"/>
                <a:ext cx="214236" cy="158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60" idx="3"/>
              </p:cNvCxnSpPr>
              <p:nvPr/>
            </p:nvCxnSpPr>
            <p:spPr>
              <a:xfrm flipV="1">
                <a:off x="11223049" y="4255146"/>
                <a:ext cx="182600" cy="379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60" name="Freeform 159"/>
              <p:cNvSpPr/>
              <p:nvPr/>
            </p:nvSpPr>
            <p:spPr>
              <a:xfrm>
                <a:off x="10790405" y="4054732"/>
                <a:ext cx="432644" cy="211461"/>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extBox 202"/>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234" name="Group 233"/>
            <p:cNvGrpSpPr/>
            <p:nvPr/>
          </p:nvGrpSpPr>
          <p:grpSpPr>
            <a:xfrm>
              <a:off x="8892836" y="4596852"/>
              <a:ext cx="2515532" cy="602908"/>
              <a:chOff x="8892251" y="3859412"/>
              <a:chExt cx="2515532" cy="602908"/>
            </a:xfrm>
          </p:grpSpPr>
          <p:grpSp>
            <p:nvGrpSpPr>
              <p:cNvPr id="235" name="Group 234"/>
              <p:cNvGrpSpPr/>
              <p:nvPr/>
            </p:nvGrpSpPr>
            <p:grpSpPr>
              <a:xfrm>
                <a:off x="8892251" y="4059059"/>
                <a:ext cx="2515532" cy="403261"/>
                <a:chOff x="8892251" y="4162311"/>
                <a:chExt cx="2515532" cy="403261"/>
              </a:xfrm>
            </p:grpSpPr>
            <p:cxnSp>
              <p:nvCxnSpPr>
                <p:cNvPr id="245" name="Straight Connector 244"/>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9209725" y="4221271"/>
                  <a:ext cx="99209"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248" name="Rectangle 247"/>
                <p:cNvSpPr/>
                <p:nvPr/>
              </p:nvSpPr>
              <p:spPr>
                <a:xfrm>
                  <a:off x="9320357" y="4371148"/>
                  <a:ext cx="10226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236" name="Straight Connector 235"/>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7" name="TextBox 236"/>
                  <p:cNvSpPr txBox="1"/>
                  <p:nvPr/>
                </p:nvSpPr>
                <p:spPr>
                  <a:xfrm>
                    <a:off x="9959759" y="390557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959759" y="3905579"/>
                    <a:ext cx="90601" cy="138821"/>
                  </a:xfrm>
                  <a:prstGeom prst="rect">
                    <a:avLst/>
                  </a:prstGeom>
                  <a:blipFill rotWithShape="0">
                    <a:blip r:embed="rId4"/>
                    <a:stretch>
                      <a:fillRect l="-33333" t="-50000" r="-106667" b="-13636"/>
                    </a:stretch>
                  </a:blipFill>
                </p:spPr>
                <p:txBody>
                  <a:bodyPr/>
                  <a:lstStyle/>
                  <a:p>
                    <a:r>
                      <a:rPr lang="en-US">
                        <a:noFill/>
                      </a:rPr>
                      <a:t> </a:t>
                    </a:r>
                  </a:p>
                </p:txBody>
              </p:sp>
            </mc:Fallback>
          </mc:AlternateContent>
          <p:cxnSp>
            <p:nvCxnSpPr>
              <p:cNvPr id="238" name="Straight Connector 237"/>
              <p:cNvCxnSpPr/>
              <p:nvPr/>
            </p:nvCxnSpPr>
            <p:spPr>
              <a:xfrm flipV="1">
                <a:off x="9934757" y="4159259"/>
                <a:ext cx="109736" cy="1022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10049347" y="4156716"/>
                <a:ext cx="104858" cy="966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endCxn id="243" idx="0"/>
              </p:cNvCxnSpPr>
              <p:nvPr/>
            </p:nvCxnSpPr>
            <p:spPr>
              <a:xfrm flipV="1">
                <a:off x="10575584" y="4158137"/>
                <a:ext cx="214821" cy="112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a:stCxn id="243" idx="3"/>
              </p:cNvCxnSpPr>
              <p:nvPr/>
            </p:nvCxnSpPr>
            <p:spPr>
              <a:xfrm flipV="1">
                <a:off x="11223049" y="4255147"/>
                <a:ext cx="182600" cy="7290"/>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243" name="Freeform 242"/>
              <p:cNvSpPr/>
              <p:nvPr/>
            </p:nvSpPr>
            <p:spPr>
              <a:xfrm>
                <a:off x="10790405" y="4156716"/>
                <a:ext cx="432644" cy="109477"/>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251" name="Group 250"/>
            <p:cNvGrpSpPr/>
            <p:nvPr/>
          </p:nvGrpSpPr>
          <p:grpSpPr>
            <a:xfrm>
              <a:off x="8892884" y="5811065"/>
              <a:ext cx="2527317" cy="632621"/>
              <a:chOff x="8892251" y="3829699"/>
              <a:chExt cx="2527317" cy="632621"/>
            </a:xfrm>
          </p:grpSpPr>
          <p:grpSp>
            <p:nvGrpSpPr>
              <p:cNvPr id="252" name="Group 251"/>
              <p:cNvGrpSpPr/>
              <p:nvPr/>
            </p:nvGrpSpPr>
            <p:grpSpPr>
              <a:xfrm>
                <a:off x="8892251" y="4059059"/>
                <a:ext cx="2515532" cy="403261"/>
                <a:chOff x="8892251" y="4162311"/>
                <a:chExt cx="2515532" cy="403261"/>
              </a:xfrm>
            </p:grpSpPr>
            <p:cxnSp>
              <p:nvCxnSpPr>
                <p:cNvPr id="262" name="Straight Connector 261"/>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4" name="Rectangle 263"/>
                <p:cNvSpPr/>
                <p:nvPr/>
              </p:nvSpPr>
              <p:spPr>
                <a:xfrm>
                  <a:off x="9105777" y="4221271"/>
                  <a:ext cx="203158"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265" name="Rectangle 264"/>
                <p:cNvSpPr/>
                <p:nvPr/>
              </p:nvSpPr>
              <p:spPr>
                <a:xfrm>
                  <a:off x="9320357" y="4371148"/>
                  <a:ext cx="20464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253" name="Straight Connector 252"/>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4" name="TextBox 253"/>
                  <p:cNvSpPr txBox="1"/>
                  <p:nvPr/>
                </p:nvSpPr>
                <p:spPr>
                  <a:xfrm>
                    <a:off x="9959759" y="382969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254" name="TextBox 253"/>
                  <p:cNvSpPr txBox="1">
                    <a:spLocks noRot="1" noChangeAspect="1" noMove="1" noResize="1" noEditPoints="1" noAdjustHandles="1" noChangeArrowheads="1" noChangeShapeType="1" noTextEdit="1"/>
                  </p:cNvSpPr>
                  <p:nvPr/>
                </p:nvSpPr>
                <p:spPr>
                  <a:xfrm>
                    <a:off x="9959759" y="3829699"/>
                    <a:ext cx="90601" cy="138821"/>
                  </a:xfrm>
                  <a:prstGeom prst="rect">
                    <a:avLst/>
                  </a:prstGeom>
                  <a:blipFill rotWithShape="0">
                    <a:blip r:embed="rId3"/>
                    <a:stretch>
                      <a:fillRect l="-33333" t="-43478" r="-106667" b="-13043"/>
                    </a:stretch>
                  </a:blipFill>
                </p:spPr>
                <p:txBody>
                  <a:bodyPr/>
                  <a:lstStyle/>
                  <a:p>
                    <a:r>
                      <a:rPr lang="en-US">
                        <a:noFill/>
                      </a:rPr>
                      <a:t> </a:t>
                    </a:r>
                  </a:p>
                </p:txBody>
              </p:sp>
            </mc:Fallback>
          </mc:AlternateContent>
          <p:cxnSp>
            <p:nvCxnSpPr>
              <p:cNvPr id="255" name="Straight Connector 254"/>
              <p:cNvCxnSpPr/>
              <p:nvPr/>
            </p:nvCxnSpPr>
            <p:spPr>
              <a:xfrm flipV="1">
                <a:off x="9840907" y="3961274"/>
                <a:ext cx="209453" cy="2045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10050360" y="3963135"/>
                <a:ext cx="208545" cy="2026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a:endCxn id="260" idx="0"/>
              </p:cNvCxnSpPr>
              <p:nvPr/>
            </p:nvCxnSpPr>
            <p:spPr>
              <a:xfrm>
                <a:off x="10573505" y="3859412"/>
                <a:ext cx="216900" cy="103215"/>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a:stCxn id="260" idx="3"/>
              </p:cNvCxnSpPr>
              <p:nvPr/>
            </p:nvCxnSpPr>
            <p:spPr>
              <a:xfrm>
                <a:off x="11223049" y="4164088"/>
                <a:ext cx="196519" cy="85506"/>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260" name="Freeform 259"/>
              <p:cNvSpPr/>
              <p:nvPr/>
            </p:nvSpPr>
            <p:spPr>
              <a:xfrm>
                <a:off x="10790405" y="3959882"/>
                <a:ext cx="432644" cy="211461"/>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p:cNvSpPr txBox="1"/>
              <p:nvPr/>
            </p:nvSpPr>
            <p:spPr>
              <a:xfrm>
                <a:off x="10958557"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cxnSp>
          <p:nvCxnSpPr>
            <p:cNvPr id="266" name="Straight Connector 265"/>
            <p:cNvCxnSpPr/>
            <p:nvPr/>
          </p:nvCxnSpPr>
          <p:spPr>
            <a:xfrm>
              <a:off x="9674415" y="6141828"/>
              <a:ext cx="171431" cy="172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10262393" y="6147289"/>
              <a:ext cx="171431" cy="172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4" name="Freeform 273"/>
            <p:cNvSpPr/>
            <p:nvPr/>
          </p:nvSpPr>
          <p:spPr>
            <a:xfrm>
              <a:off x="8376838" y="5021580"/>
              <a:ext cx="553802" cy="441960"/>
            </a:xfrm>
            <a:custGeom>
              <a:avLst/>
              <a:gdLst>
                <a:gd name="connsiteX0" fmla="*/ 0 w 396240"/>
                <a:gd name="connsiteY0" fmla="*/ 441960 h 441960"/>
                <a:gd name="connsiteX1" fmla="*/ 76200 w 396240"/>
                <a:gd name="connsiteY1" fmla="*/ 205740 h 441960"/>
                <a:gd name="connsiteX2" fmla="*/ 396240 w 396240"/>
                <a:gd name="connsiteY2" fmla="*/ 0 h 441960"/>
              </a:gdLst>
              <a:ahLst/>
              <a:cxnLst>
                <a:cxn ang="0">
                  <a:pos x="connsiteX0" y="connsiteY0"/>
                </a:cxn>
                <a:cxn ang="0">
                  <a:pos x="connsiteX1" y="connsiteY1"/>
                </a:cxn>
                <a:cxn ang="0">
                  <a:pos x="connsiteX2" y="connsiteY2"/>
                </a:cxn>
              </a:cxnLst>
              <a:rect l="l" t="t" r="r" b="b"/>
              <a:pathLst>
                <a:path w="396240" h="441960">
                  <a:moveTo>
                    <a:pt x="0" y="441960"/>
                  </a:moveTo>
                  <a:cubicBezTo>
                    <a:pt x="5080" y="360680"/>
                    <a:pt x="10160" y="279400"/>
                    <a:pt x="76200" y="205740"/>
                  </a:cubicBezTo>
                  <a:cubicBezTo>
                    <a:pt x="142240" y="132080"/>
                    <a:pt x="269240" y="66040"/>
                    <a:pt x="396240" y="0"/>
                  </a:cubicBezTo>
                </a:path>
              </a:pathLst>
            </a:custGeom>
            <a:noFill/>
            <a:ln>
              <a:solidFill>
                <a:srgbClr val="00B05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274"/>
            <p:cNvSpPr/>
            <p:nvPr/>
          </p:nvSpPr>
          <p:spPr>
            <a:xfrm>
              <a:off x="8371002" y="5788058"/>
              <a:ext cx="480767" cy="443060"/>
            </a:xfrm>
            <a:custGeom>
              <a:avLst/>
              <a:gdLst>
                <a:gd name="connsiteX0" fmla="*/ 0 w 480767"/>
                <a:gd name="connsiteY0" fmla="*/ 0 h 443060"/>
                <a:gd name="connsiteX1" fmla="*/ 94268 w 480767"/>
                <a:gd name="connsiteY1" fmla="*/ 245097 h 443060"/>
                <a:gd name="connsiteX2" fmla="*/ 480767 w 480767"/>
                <a:gd name="connsiteY2" fmla="*/ 443060 h 443060"/>
              </a:gdLst>
              <a:ahLst/>
              <a:cxnLst>
                <a:cxn ang="0">
                  <a:pos x="connsiteX0" y="connsiteY0"/>
                </a:cxn>
                <a:cxn ang="0">
                  <a:pos x="connsiteX1" y="connsiteY1"/>
                </a:cxn>
                <a:cxn ang="0">
                  <a:pos x="connsiteX2" y="connsiteY2"/>
                </a:cxn>
              </a:cxnLst>
              <a:rect l="l" t="t" r="r" b="b"/>
              <a:pathLst>
                <a:path w="480767" h="443060">
                  <a:moveTo>
                    <a:pt x="0" y="0"/>
                  </a:moveTo>
                  <a:cubicBezTo>
                    <a:pt x="7070" y="85627"/>
                    <a:pt x="14140" y="171254"/>
                    <a:pt x="94268" y="245097"/>
                  </a:cubicBezTo>
                  <a:cubicBezTo>
                    <a:pt x="174396" y="318940"/>
                    <a:pt x="480767" y="443060"/>
                    <a:pt x="480767" y="44306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7" name="Straight Connector 276"/>
            <p:cNvCxnSpPr>
              <a:endCxn id="278" idx="3"/>
            </p:cNvCxnSpPr>
            <p:nvPr/>
          </p:nvCxnSpPr>
          <p:spPr>
            <a:xfrm>
              <a:off x="11060406" y="1592796"/>
              <a:ext cx="1" cy="80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78" name="Isosceles Triangle 277"/>
            <p:cNvSpPr/>
            <p:nvPr/>
          </p:nvSpPr>
          <p:spPr>
            <a:xfrm flipV="1">
              <a:off x="11020253" y="1673043"/>
              <a:ext cx="80307" cy="8485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2" name="Straight Connector 281"/>
            <p:cNvCxnSpPr>
              <a:stCxn id="27" idx="3"/>
            </p:cNvCxnSpPr>
            <p:nvPr/>
          </p:nvCxnSpPr>
          <p:spPr>
            <a:xfrm flipV="1">
              <a:off x="10884532" y="1591549"/>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7538723" y="1594933"/>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7233445" y="1483827"/>
              <a:ext cx="296556" cy="215444"/>
            </a:xfrm>
            <a:prstGeom prst="rect">
              <a:avLst/>
            </a:prstGeom>
            <a:noFill/>
          </p:spPr>
          <p:txBody>
            <a:bodyPr wrap="none" lIns="0" tIns="0" rIns="0" bIns="0" rtlCol="0">
              <a:spAutoFit/>
            </a:bodyPr>
            <a:lstStyle/>
            <a:p>
              <a:r>
                <a:rPr lang="en-US" sz="1400" dirty="0">
                  <a:latin typeface="Calibri" panose="020F0502020204030204" pitchFamily="34" charset="0"/>
                </a:rPr>
                <a:t>Bias</a:t>
              </a:r>
            </a:p>
          </p:txBody>
        </p:sp>
        <p:cxnSp>
          <p:nvCxnSpPr>
            <p:cNvPr id="136" name="Straight Connector 135"/>
            <p:cNvCxnSpPr/>
            <p:nvPr/>
          </p:nvCxnSpPr>
          <p:spPr>
            <a:xfrm>
              <a:off x="9674415" y="4268403"/>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0258905" y="4259059"/>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9768850" y="4998628"/>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0155553" y="4995724"/>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1552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(II) – Heterojunction, higher </a:t>
            </a:r>
            <a:r>
              <a:rPr lang="en-US" dirty="0">
                <a:latin typeface="Cambria Math" panose="02040503050406030204" pitchFamily="18" charset="0"/>
                <a:ea typeface="Cambria Math" panose="02040503050406030204" pitchFamily="18" charset="0"/>
              </a:rPr>
              <a:t>𝛘</a:t>
            </a:r>
            <a:endParaRPr lang="en-US" dirty="0"/>
          </a:p>
        </p:txBody>
      </p:sp>
      <p:sp>
        <p:nvSpPr>
          <p:cNvPr id="3" name="Content Placeholder 2"/>
          <p:cNvSpPr>
            <a:spLocks noGrp="1"/>
          </p:cNvSpPr>
          <p:nvPr>
            <p:ph idx="1"/>
          </p:nvPr>
        </p:nvSpPr>
        <p:spPr>
          <a:xfrm>
            <a:off x="914400" y="1219200"/>
            <a:ext cx="6172200" cy="4876800"/>
          </a:xfrm>
        </p:spPr>
        <p:txBody>
          <a:bodyPr/>
          <a:lstStyle/>
          <a:p>
            <a:pPr marL="0" indent="0">
              <a:buNone/>
            </a:pPr>
            <a:r>
              <a:rPr lang="en-US" sz="2400" dirty="0"/>
              <a:t>(–) Bias Read, same polarity of write</a:t>
            </a:r>
          </a:p>
          <a:p>
            <a:pPr marL="554035" lvl="1" indent="0">
              <a:buNone/>
            </a:pPr>
            <a:r>
              <a:rPr lang="en-US" sz="2400" dirty="0"/>
              <a:t>Space charge region maintained or little change.   Potential drop evenly cross </a:t>
            </a:r>
            <a:r>
              <a:rPr lang="en-US" sz="2400" dirty="0" err="1"/>
              <a:t>Chal</a:t>
            </a:r>
            <a:r>
              <a:rPr lang="en-US" sz="2400" dirty="0"/>
              <a:t> glass. </a:t>
            </a:r>
          </a:p>
          <a:p>
            <a:pPr marL="0" indent="0">
              <a:buNone/>
            </a:pPr>
            <a:r>
              <a:rPr lang="en-US" sz="2400" dirty="0"/>
              <a:t>(</a:t>
            </a:r>
            <a:r>
              <a:rPr lang="en-US" sz="2400" dirty="0">
                <a:latin typeface="Cambria Math" panose="02040503050406030204" pitchFamily="18" charset="0"/>
                <a:ea typeface="Cambria Math" panose="02040503050406030204" pitchFamily="18" charset="0"/>
              </a:rPr>
              <a:t>+</a:t>
            </a:r>
            <a:r>
              <a:rPr lang="en-US" sz="2400" dirty="0"/>
              <a:t>) Bias Read, opposite polarity of Write</a:t>
            </a:r>
          </a:p>
          <a:p>
            <a:pPr marL="554035" lvl="1" indent="0">
              <a:buNone/>
            </a:pPr>
            <a:r>
              <a:rPr lang="en-US" sz="2400" dirty="0"/>
              <a:t>Bias initially contributed in compensating built-in potential, shift I-V to right.</a:t>
            </a:r>
          </a:p>
          <a:p>
            <a:pPr marL="554035" lvl="1" indent="0">
              <a:buNone/>
            </a:pPr>
            <a:endParaRPr lang="en-US" sz="2400" dirty="0"/>
          </a:p>
          <a:p>
            <a:pPr marL="0" indent="0">
              <a:buNone/>
            </a:pPr>
            <a:r>
              <a:rPr lang="en-US" sz="2400" dirty="0"/>
              <a:t>Higher </a:t>
            </a:r>
            <a:r>
              <a:rPr lang="en-US" sz="2400" dirty="0">
                <a:latin typeface="Cambria Math" panose="02040503050406030204" pitchFamily="18" charset="0"/>
                <a:ea typeface="Cambria Math" panose="02040503050406030204" pitchFamily="18" charset="0"/>
              </a:rPr>
              <a:t>𝛘</a:t>
            </a:r>
            <a:r>
              <a:rPr lang="en-US" sz="2400" dirty="0"/>
              <a:t> heterogeneous junction model supports the observed polarity effect</a:t>
            </a:r>
          </a:p>
          <a:p>
            <a:endParaRPr lang="en-US" dirty="0"/>
          </a:p>
          <a:p>
            <a:endParaRPr lang="en-US" dirty="0"/>
          </a:p>
        </p:txBody>
      </p:sp>
      <p:grpSp>
        <p:nvGrpSpPr>
          <p:cNvPr id="172" name="Group 171"/>
          <p:cNvGrpSpPr/>
          <p:nvPr/>
        </p:nvGrpSpPr>
        <p:grpSpPr>
          <a:xfrm>
            <a:off x="7176120" y="1304764"/>
            <a:ext cx="4281375" cy="5411586"/>
            <a:chOff x="2245980" y="1304764"/>
            <a:chExt cx="4281375" cy="5411586"/>
          </a:xfrm>
        </p:grpSpPr>
        <p:pic>
          <p:nvPicPr>
            <p:cNvPr id="173" name="Picture 172"/>
            <p:cNvPicPr>
              <a:picLocks noChangeAspect="1"/>
            </p:cNvPicPr>
            <p:nvPr/>
          </p:nvPicPr>
          <p:blipFill>
            <a:blip r:embed="rId2"/>
            <a:stretch>
              <a:fillRect/>
            </a:stretch>
          </p:blipFill>
          <p:spPr>
            <a:xfrm>
              <a:off x="2245980" y="1304764"/>
              <a:ext cx="4281375" cy="5411586"/>
            </a:xfrm>
            <a:prstGeom prst="rect">
              <a:avLst/>
            </a:prstGeom>
            <a:ln>
              <a:solidFill>
                <a:schemeClr val="tx1"/>
              </a:solidFill>
            </a:ln>
          </p:spPr>
        </p:pic>
        <p:cxnSp>
          <p:nvCxnSpPr>
            <p:cNvPr id="174" name="Straight Connector 173"/>
            <p:cNvCxnSpPr/>
            <p:nvPr/>
          </p:nvCxnSpPr>
          <p:spPr>
            <a:xfrm>
              <a:off x="3434112" y="1916832"/>
              <a:ext cx="1764196"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75" name="Group 174"/>
            <p:cNvGrpSpPr/>
            <p:nvPr/>
          </p:nvGrpSpPr>
          <p:grpSpPr>
            <a:xfrm>
              <a:off x="4478228" y="2456892"/>
              <a:ext cx="828092" cy="540060"/>
              <a:chOff x="8724292" y="2960948"/>
              <a:chExt cx="972108" cy="540060"/>
            </a:xfrm>
          </p:grpSpPr>
          <p:cxnSp>
            <p:nvCxnSpPr>
              <p:cNvPr id="406" name="Straight Connector 405"/>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5558348" y="2780928"/>
              <a:ext cx="216024" cy="324036"/>
              <a:chOff x="9948428" y="3284984"/>
              <a:chExt cx="216024" cy="324036"/>
            </a:xfrm>
          </p:grpSpPr>
          <p:sp>
            <p:nvSpPr>
              <p:cNvPr id="403" name="Rectangle 402"/>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4" name="Straight Connector 403"/>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a:off x="9948428"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177" name="TextBox 176"/>
            <p:cNvSpPr txBox="1"/>
            <p:nvPr/>
          </p:nvSpPr>
          <p:spPr>
            <a:xfrm>
              <a:off x="5918388" y="1772816"/>
              <a:ext cx="586314" cy="215444"/>
            </a:xfrm>
            <a:prstGeom prst="rect">
              <a:avLst/>
            </a:prstGeom>
            <a:noFill/>
          </p:spPr>
          <p:txBody>
            <a:bodyPr wrap="none" lIns="0" tIns="0" rIns="0" bIns="0" rtlCol="0">
              <a:spAutoFit/>
            </a:bodyPr>
            <a:lstStyle/>
            <a:p>
              <a:r>
                <a:rPr lang="en-US" sz="1400" dirty="0">
                  <a:latin typeface="Calibri" panose="020F0502020204030204" pitchFamily="34" charset="0"/>
                </a:rPr>
                <a:t>Vacuum</a:t>
              </a:r>
            </a:p>
          </p:txBody>
        </p:sp>
        <p:cxnSp>
          <p:nvCxnSpPr>
            <p:cNvPr id="178" name="Straight Connector 177"/>
            <p:cNvCxnSpPr/>
            <p:nvPr/>
          </p:nvCxnSpPr>
          <p:spPr>
            <a:xfrm>
              <a:off x="2930056" y="1916832"/>
              <a:ext cx="288032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80" name="Rectangle 179"/>
            <p:cNvSpPr/>
            <p:nvPr/>
          </p:nvSpPr>
          <p:spPr>
            <a:xfrm>
              <a:off x="4370216" y="1448780"/>
              <a:ext cx="1044116"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Calibri" panose="020F0502020204030204" pitchFamily="34" charset="0"/>
                </a:rPr>
                <a:t>GeSe</a:t>
              </a:r>
              <a:r>
                <a:rPr lang="en-US" sz="1400" baseline="-25000" dirty="0" err="1">
                  <a:latin typeface="Calibri" panose="020F0502020204030204" pitchFamily="34" charset="0"/>
                </a:rPr>
                <a:t>x</a:t>
              </a:r>
              <a:endParaRPr lang="en-US" sz="1400" baseline="-25000" dirty="0">
                <a:latin typeface="Calibri" panose="020F0502020204030204" pitchFamily="34" charset="0"/>
              </a:endParaRPr>
            </a:p>
          </p:txBody>
        </p:sp>
        <p:sp>
          <p:nvSpPr>
            <p:cNvPr id="185" name="Rectangle 184"/>
            <p:cNvSpPr/>
            <p:nvPr/>
          </p:nvSpPr>
          <p:spPr>
            <a:xfrm>
              <a:off x="5414332"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186" name="Rectangle 185"/>
            <p:cNvSpPr/>
            <p:nvPr/>
          </p:nvSpPr>
          <p:spPr>
            <a:xfrm>
              <a:off x="2786040"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187" name="Rectangle 186"/>
            <p:cNvSpPr/>
            <p:nvPr/>
          </p:nvSpPr>
          <p:spPr>
            <a:xfrm>
              <a:off x="3326100" y="1448780"/>
              <a:ext cx="1044116" cy="28803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As+</a:t>
              </a:r>
            </a:p>
          </p:txBody>
        </p:sp>
        <p:grpSp>
          <p:nvGrpSpPr>
            <p:cNvPr id="188" name="Group 187"/>
            <p:cNvGrpSpPr/>
            <p:nvPr/>
          </p:nvGrpSpPr>
          <p:grpSpPr>
            <a:xfrm>
              <a:off x="3434112" y="2672916"/>
              <a:ext cx="828092" cy="540060"/>
              <a:chOff x="8724292" y="2960948"/>
              <a:chExt cx="972108" cy="540060"/>
            </a:xfrm>
          </p:grpSpPr>
          <p:cxnSp>
            <p:nvCxnSpPr>
              <p:cNvPr id="394" name="Straight Connector 393"/>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8724292" y="350100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189" name="TextBox 188"/>
            <p:cNvSpPr txBox="1"/>
            <p:nvPr/>
          </p:nvSpPr>
          <p:spPr>
            <a:xfrm>
              <a:off x="2642024" y="5481228"/>
              <a:ext cx="193964" cy="215444"/>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190" name="Straight Arrow Connector 189"/>
            <p:cNvCxnSpPr/>
            <p:nvPr/>
          </p:nvCxnSpPr>
          <p:spPr>
            <a:xfrm flipV="1">
              <a:off x="2714032" y="4869160"/>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2642024" y="4581128"/>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cxnSp>
          <p:nvCxnSpPr>
            <p:cNvPr id="192" name="Straight Arrow Connector 191"/>
            <p:cNvCxnSpPr/>
            <p:nvPr/>
          </p:nvCxnSpPr>
          <p:spPr>
            <a:xfrm>
              <a:off x="2714032" y="5733256"/>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2623272" y="6309320"/>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194" name="Group 193"/>
            <p:cNvGrpSpPr/>
            <p:nvPr/>
          </p:nvGrpSpPr>
          <p:grpSpPr>
            <a:xfrm>
              <a:off x="3038068" y="2780928"/>
              <a:ext cx="216024" cy="324036"/>
              <a:chOff x="8364252" y="3284984"/>
              <a:chExt cx="216024" cy="324036"/>
            </a:xfrm>
          </p:grpSpPr>
          <p:sp>
            <p:nvSpPr>
              <p:cNvPr id="390" name="Rectangle 389"/>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1" name="Straight Connector 390"/>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8580276"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p:nvGrpSpPr>
          <p:grpSpPr>
            <a:xfrm>
              <a:off x="3117664" y="3294344"/>
              <a:ext cx="2520280" cy="886912"/>
              <a:chOff x="8040216" y="3392996"/>
              <a:chExt cx="2520280" cy="886912"/>
            </a:xfrm>
          </p:grpSpPr>
          <p:grpSp>
            <p:nvGrpSpPr>
              <p:cNvPr id="307" name="Group 306"/>
              <p:cNvGrpSpPr/>
              <p:nvPr/>
            </p:nvGrpSpPr>
            <p:grpSpPr>
              <a:xfrm>
                <a:off x="8040216" y="3825044"/>
                <a:ext cx="216024" cy="86410"/>
                <a:chOff x="8364252" y="3284984"/>
                <a:chExt cx="216024" cy="72008"/>
              </a:xfrm>
            </p:grpSpPr>
            <p:sp>
              <p:nvSpPr>
                <p:cNvPr id="371" name="Rectangle 370"/>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9" name="Straight Connector 388"/>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9336355" y="3501008"/>
                <a:ext cx="1008114" cy="542238"/>
                <a:chOff x="8639761" y="2958770"/>
                <a:chExt cx="1183439" cy="542238"/>
              </a:xfrm>
            </p:grpSpPr>
            <p:cxnSp>
              <p:nvCxnSpPr>
                <p:cNvPr id="338" name="Straight Connector 337"/>
                <p:cNvCxnSpPr/>
                <p:nvPr/>
              </p:nvCxnSpPr>
              <p:spPr>
                <a:xfrm>
                  <a:off x="8862645" y="2958770"/>
                  <a:ext cx="960551" cy="2178"/>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8837474" y="3501008"/>
                  <a:ext cx="985726"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8639761" y="3284984"/>
                  <a:ext cx="1141169"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309" name="Group 308"/>
              <p:cNvGrpSpPr/>
              <p:nvPr/>
            </p:nvGrpSpPr>
            <p:grpSpPr>
              <a:xfrm>
                <a:off x="8292244" y="3501008"/>
                <a:ext cx="972108" cy="546569"/>
                <a:chOff x="8639758" y="2954439"/>
                <a:chExt cx="1141170" cy="546569"/>
              </a:xfrm>
            </p:grpSpPr>
            <p:cxnSp>
              <p:nvCxnSpPr>
                <p:cNvPr id="335" name="Straight Connector 334"/>
                <p:cNvCxnSpPr/>
                <p:nvPr/>
              </p:nvCxnSpPr>
              <p:spPr>
                <a:xfrm flipV="1">
                  <a:off x="8724292" y="2954439"/>
                  <a:ext cx="870486" cy="650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V="1">
                  <a:off x="8724292" y="3496677"/>
                  <a:ext cx="845311" cy="433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8639758" y="3278475"/>
                  <a:ext cx="114117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310" name="Group 309"/>
              <p:cNvGrpSpPr/>
              <p:nvPr/>
            </p:nvGrpSpPr>
            <p:grpSpPr>
              <a:xfrm>
                <a:off x="10344472" y="3501008"/>
                <a:ext cx="216024" cy="540060"/>
                <a:chOff x="9948428" y="2960948"/>
                <a:chExt cx="216024" cy="540060"/>
              </a:xfrm>
            </p:grpSpPr>
            <p:sp>
              <p:nvSpPr>
                <p:cNvPr id="332" name="Rectangle 331"/>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3" name="Straight Connector 332"/>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9948428" y="2960948"/>
                  <a:ext cx="0" cy="54006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311" name="Freeform 310"/>
              <p:cNvSpPr/>
              <p:nvPr/>
            </p:nvSpPr>
            <p:spPr>
              <a:xfrm flipV="1">
                <a:off x="8261942" y="404156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reeform 311"/>
              <p:cNvSpPr/>
              <p:nvPr/>
            </p:nvSpPr>
            <p:spPr>
              <a:xfrm flipV="1">
                <a:off x="8267226" y="3501008"/>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oup 321"/>
              <p:cNvGrpSpPr/>
              <p:nvPr/>
            </p:nvGrpSpPr>
            <p:grpSpPr>
              <a:xfrm>
                <a:off x="9071154" y="3392996"/>
                <a:ext cx="445226" cy="216024"/>
                <a:chOff x="9084332" y="3392996"/>
                <a:chExt cx="445226" cy="216024"/>
              </a:xfrm>
            </p:grpSpPr>
            <p:sp>
              <p:nvSpPr>
                <p:cNvPr id="329" name="Freeform 328"/>
                <p:cNvSpPr/>
                <p:nvPr/>
              </p:nvSpPr>
              <p:spPr>
                <a:xfrm>
                  <a:off x="9336359" y="3402297"/>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329"/>
                <p:cNvSpPr/>
                <p:nvPr/>
              </p:nvSpPr>
              <p:spPr>
                <a:xfrm flipH="1" flipV="1">
                  <a:off x="9084332" y="3501007"/>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1" name="Straight Connector 330"/>
                <p:cNvCxnSpPr/>
                <p:nvPr/>
              </p:nvCxnSpPr>
              <p:spPr>
                <a:xfrm>
                  <a:off x="9336360" y="3392996"/>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323" name="Group 322"/>
              <p:cNvGrpSpPr/>
              <p:nvPr/>
            </p:nvGrpSpPr>
            <p:grpSpPr>
              <a:xfrm>
                <a:off x="9071154" y="3933056"/>
                <a:ext cx="445226" cy="216024"/>
                <a:chOff x="9084332" y="3392996"/>
                <a:chExt cx="445226" cy="216024"/>
              </a:xfrm>
            </p:grpSpPr>
            <p:sp>
              <p:nvSpPr>
                <p:cNvPr id="325" name="Freeform 324"/>
                <p:cNvSpPr/>
                <p:nvPr/>
              </p:nvSpPr>
              <p:spPr>
                <a:xfrm>
                  <a:off x="9336359" y="3402297"/>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reeform 326"/>
                <p:cNvSpPr/>
                <p:nvPr/>
              </p:nvSpPr>
              <p:spPr>
                <a:xfrm flipH="1" flipV="1">
                  <a:off x="9084332" y="3501007"/>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8" name="Straight Connector 327"/>
                <p:cNvCxnSpPr/>
                <p:nvPr/>
              </p:nvCxnSpPr>
              <p:spPr>
                <a:xfrm>
                  <a:off x="9336360" y="3392996"/>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324" name="Straight Connector 323"/>
              <p:cNvCxnSpPr>
                <a:stCxn id="312" idx="0"/>
                <a:endCxn id="311" idx="0"/>
              </p:cNvCxnSpPr>
              <p:nvPr/>
            </p:nvCxnSpPr>
            <p:spPr>
              <a:xfrm flipH="1">
                <a:off x="8261942" y="3739352"/>
                <a:ext cx="5284" cy="54055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flipH="1" flipV="1">
              <a:off x="4719548" y="5381217"/>
              <a:ext cx="322296" cy="131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flipV="1">
              <a:off x="3866160" y="5206122"/>
              <a:ext cx="274854" cy="139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8" name="Group 197"/>
            <p:cNvGrpSpPr/>
            <p:nvPr/>
          </p:nvGrpSpPr>
          <p:grpSpPr>
            <a:xfrm>
              <a:off x="3962111" y="4169250"/>
              <a:ext cx="2515532" cy="623313"/>
              <a:chOff x="8892251" y="4059059"/>
              <a:chExt cx="2515532" cy="623313"/>
            </a:xfrm>
          </p:grpSpPr>
          <p:grpSp>
            <p:nvGrpSpPr>
              <p:cNvPr id="285" name="Group 284"/>
              <p:cNvGrpSpPr/>
              <p:nvPr/>
            </p:nvGrpSpPr>
            <p:grpSpPr>
              <a:xfrm>
                <a:off x="8892251" y="4059059"/>
                <a:ext cx="2515532" cy="403261"/>
                <a:chOff x="8892251" y="4162311"/>
                <a:chExt cx="2515532" cy="403261"/>
              </a:xfrm>
            </p:grpSpPr>
            <p:cxnSp>
              <p:nvCxnSpPr>
                <p:cNvPr id="295" name="Straight Connector 294"/>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7" name="Rectangle 296"/>
                <p:cNvSpPr/>
                <p:nvPr/>
              </p:nvSpPr>
              <p:spPr>
                <a:xfrm>
                  <a:off x="9325835" y="4221271"/>
                  <a:ext cx="203158"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298" name="Rectangle 297"/>
                <p:cNvSpPr/>
                <p:nvPr/>
              </p:nvSpPr>
              <p:spPr>
                <a:xfrm>
                  <a:off x="9111680" y="4371148"/>
                  <a:ext cx="20464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286" name="Straight Connector 285"/>
              <p:cNvCxnSpPr/>
              <p:nvPr/>
            </p:nvCxnSpPr>
            <p:spPr>
              <a:xfrm flipV="1">
                <a:off x="10048146" y="4164650"/>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7" name="TextBox 286"/>
                  <p:cNvSpPr txBox="1"/>
                  <p:nvPr/>
                </p:nvSpPr>
                <p:spPr>
                  <a:xfrm>
                    <a:off x="9959759" y="4125632"/>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43" name="TextBox 342"/>
                  <p:cNvSpPr txBox="1">
                    <a:spLocks noRot="1" noChangeAspect="1" noMove="1" noResize="1" noEditPoints="1" noAdjustHandles="1" noChangeArrowheads="1" noChangeShapeType="1" noTextEdit="1"/>
                  </p:cNvSpPr>
                  <p:nvPr/>
                </p:nvSpPr>
                <p:spPr>
                  <a:xfrm>
                    <a:off x="9959759" y="4125632"/>
                    <a:ext cx="90601" cy="138821"/>
                  </a:xfrm>
                  <a:prstGeom prst="rect">
                    <a:avLst/>
                  </a:prstGeom>
                  <a:blipFill rotWithShape="0">
                    <a:blip r:embed="rId3"/>
                    <a:stretch>
                      <a:fillRect l="-33333" t="-47826" r="-106667" b="-8696"/>
                    </a:stretch>
                  </a:blipFill>
                </p:spPr>
                <p:txBody>
                  <a:bodyPr/>
                  <a:lstStyle/>
                  <a:p>
                    <a:r>
                      <a:rPr lang="en-US">
                        <a:noFill/>
                      </a:rPr>
                      <a:t> </a:t>
                    </a:r>
                  </a:p>
                </p:txBody>
              </p:sp>
            </mc:Fallback>
          </mc:AlternateContent>
          <p:cxnSp>
            <p:nvCxnSpPr>
              <p:cNvPr id="288" name="Straight Connector 287"/>
              <p:cNvCxnSpPr/>
              <p:nvPr/>
            </p:nvCxnSpPr>
            <p:spPr>
              <a:xfrm>
                <a:off x="9840907" y="4256850"/>
                <a:ext cx="207239" cy="20546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10048146" y="4256849"/>
                <a:ext cx="210759" cy="20547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V="1">
                <a:off x="10994464" y="4168372"/>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a:endCxn id="293" idx="0"/>
              </p:cNvCxnSpPr>
              <p:nvPr/>
            </p:nvCxnSpPr>
            <p:spPr>
              <a:xfrm>
                <a:off x="10627529" y="4460903"/>
                <a:ext cx="162876" cy="3639"/>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a:stCxn id="293" idx="3"/>
              </p:cNvCxnSpPr>
              <p:nvPr/>
            </p:nvCxnSpPr>
            <p:spPr>
              <a:xfrm flipV="1">
                <a:off x="11223049" y="4256925"/>
                <a:ext cx="182289" cy="6156"/>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293" name="Freeform 292"/>
              <p:cNvSpPr/>
              <p:nvPr/>
            </p:nvSpPr>
            <p:spPr>
              <a:xfrm flipV="1">
                <a:off x="10790405" y="4255826"/>
                <a:ext cx="432644" cy="211461"/>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extBox 293"/>
              <p:cNvSpPr txBox="1"/>
              <p:nvPr/>
            </p:nvSpPr>
            <p:spPr>
              <a:xfrm>
                <a:off x="10933033" y="413848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199" name="Group 198"/>
            <p:cNvGrpSpPr/>
            <p:nvPr/>
          </p:nvGrpSpPr>
          <p:grpSpPr>
            <a:xfrm>
              <a:off x="3962746" y="4795919"/>
              <a:ext cx="2522489" cy="619875"/>
              <a:chOff x="8892251" y="4059059"/>
              <a:chExt cx="2522489" cy="619875"/>
            </a:xfrm>
          </p:grpSpPr>
          <p:grpSp>
            <p:nvGrpSpPr>
              <p:cNvPr id="271" name="Group 270"/>
              <p:cNvGrpSpPr/>
              <p:nvPr/>
            </p:nvGrpSpPr>
            <p:grpSpPr>
              <a:xfrm>
                <a:off x="8892251" y="4059059"/>
                <a:ext cx="2515532" cy="403261"/>
                <a:chOff x="8892251" y="4162311"/>
                <a:chExt cx="2515532" cy="403261"/>
              </a:xfrm>
            </p:grpSpPr>
            <p:cxnSp>
              <p:nvCxnSpPr>
                <p:cNvPr id="281" name="Straight Connector 280"/>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3" name="Rectangle 282"/>
                <p:cNvSpPr/>
                <p:nvPr/>
              </p:nvSpPr>
              <p:spPr>
                <a:xfrm>
                  <a:off x="9325834" y="4217444"/>
                  <a:ext cx="199387" cy="14561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284" name="Rectangle 283"/>
                <p:cNvSpPr/>
                <p:nvPr/>
              </p:nvSpPr>
              <p:spPr>
                <a:xfrm>
                  <a:off x="9103809" y="4371148"/>
                  <a:ext cx="212515" cy="1351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272" name="Straight Connector 271"/>
              <p:cNvCxnSpPr/>
              <p:nvPr/>
            </p:nvCxnSpPr>
            <p:spPr>
              <a:xfrm flipV="1">
                <a:off x="10048146" y="4153280"/>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3" name="TextBox 272"/>
                  <p:cNvSpPr txBox="1"/>
                  <p:nvPr/>
                </p:nvSpPr>
                <p:spPr>
                  <a:xfrm>
                    <a:off x="9959759" y="4114262"/>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58" name="TextBox 357"/>
                  <p:cNvSpPr txBox="1">
                    <a:spLocks noRot="1" noChangeAspect="1" noMove="1" noResize="1" noEditPoints="1" noAdjustHandles="1" noChangeArrowheads="1" noChangeShapeType="1" noTextEdit="1"/>
                  </p:cNvSpPr>
                  <p:nvPr/>
                </p:nvSpPr>
                <p:spPr>
                  <a:xfrm>
                    <a:off x="9959759" y="4114262"/>
                    <a:ext cx="90601" cy="138821"/>
                  </a:xfrm>
                  <a:prstGeom prst="rect">
                    <a:avLst/>
                  </a:prstGeom>
                  <a:blipFill rotWithShape="0">
                    <a:blip r:embed="rId3"/>
                    <a:stretch>
                      <a:fillRect l="-33333" t="-47826" r="-106667" b="-8696"/>
                    </a:stretch>
                  </a:blipFill>
                </p:spPr>
                <p:txBody>
                  <a:bodyPr/>
                  <a:lstStyle/>
                  <a:p>
                    <a:r>
                      <a:rPr lang="en-US">
                        <a:noFill/>
                      </a:rPr>
                      <a:t> </a:t>
                    </a:r>
                  </a:p>
                </p:txBody>
              </p:sp>
            </mc:Fallback>
          </mc:AlternateContent>
          <p:cxnSp>
            <p:nvCxnSpPr>
              <p:cNvPr id="274" name="Straight Connector 273"/>
              <p:cNvCxnSpPr/>
              <p:nvPr/>
            </p:nvCxnSpPr>
            <p:spPr>
              <a:xfrm>
                <a:off x="9831341" y="4153197"/>
                <a:ext cx="221868" cy="2164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10052607" y="4152787"/>
                <a:ext cx="212169" cy="21080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10994464" y="4157002"/>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a:endCxn id="279" idx="0"/>
              </p:cNvCxnSpPr>
              <p:nvPr/>
            </p:nvCxnSpPr>
            <p:spPr>
              <a:xfrm flipV="1">
                <a:off x="10567449" y="4587330"/>
                <a:ext cx="241065" cy="91604"/>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a:stCxn id="279" idx="3"/>
              </p:cNvCxnSpPr>
              <p:nvPr/>
            </p:nvCxnSpPr>
            <p:spPr>
              <a:xfrm flipV="1">
                <a:off x="11134295" y="4251486"/>
                <a:ext cx="280445" cy="128986"/>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279" name="Freeform 278"/>
              <p:cNvSpPr/>
              <p:nvPr/>
            </p:nvSpPr>
            <p:spPr>
              <a:xfrm flipV="1">
                <a:off x="10808514" y="4373023"/>
                <a:ext cx="325781" cy="217125"/>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10932205" y="411504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200" name="Group 199"/>
            <p:cNvGrpSpPr/>
            <p:nvPr/>
          </p:nvGrpSpPr>
          <p:grpSpPr>
            <a:xfrm>
              <a:off x="3960404" y="6000599"/>
              <a:ext cx="2515532" cy="564491"/>
              <a:chOff x="8889912" y="3901615"/>
              <a:chExt cx="2515532" cy="564491"/>
            </a:xfrm>
          </p:grpSpPr>
          <p:grpSp>
            <p:nvGrpSpPr>
              <p:cNvPr id="257" name="Group 256"/>
              <p:cNvGrpSpPr/>
              <p:nvPr/>
            </p:nvGrpSpPr>
            <p:grpSpPr>
              <a:xfrm>
                <a:off x="8889912" y="4059059"/>
                <a:ext cx="2515532" cy="403261"/>
                <a:chOff x="8889912" y="4162311"/>
                <a:chExt cx="2515532" cy="403261"/>
              </a:xfrm>
            </p:grpSpPr>
            <p:cxnSp>
              <p:nvCxnSpPr>
                <p:cNvPr id="267" name="Straight Connector 266"/>
                <p:cNvCxnSpPr/>
                <p:nvPr/>
              </p:nvCxnSpPr>
              <p:spPr>
                <a:xfrm flipV="1">
                  <a:off x="8889912"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Rectangle 268"/>
                <p:cNvSpPr/>
                <p:nvPr/>
              </p:nvSpPr>
              <p:spPr>
                <a:xfrm>
                  <a:off x="9325834" y="4221271"/>
                  <a:ext cx="100131" cy="1347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270" name="Rectangle 269"/>
                <p:cNvSpPr/>
                <p:nvPr/>
              </p:nvSpPr>
              <p:spPr>
                <a:xfrm>
                  <a:off x="9203448" y="4371148"/>
                  <a:ext cx="112875" cy="1320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258" name="Straight Connector 257"/>
              <p:cNvCxnSpPr/>
              <p:nvPr/>
            </p:nvCxnSpPr>
            <p:spPr>
              <a:xfrm flipV="1">
                <a:off x="10048146" y="3948384"/>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9" name="TextBox 258"/>
                  <p:cNvSpPr txBox="1"/>
                  <p:nvPr/>
                </p:nvSpPr>
                <p:spPr>
                  <a:xfrm>
                    <a:off x="9971352" y="3901615"/>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75" name="TextBox 374"/>
                  <p:cNvSpPr txBox="1">
                    <a:spLocks noRot="1" noChangeAspect="1" noMove="1" noResize="1" noEditPoints="1" noAdjustHandles="1" noChangeArrowheads="1" noChangeShapeType="1" noTextEdit="1"/>
                  </p:cNvSpPr>
                  <p:nvPr/>
                </p:nvSpPr>
                <p:spPr>
                  <a:xfrm>
                    <a:off x="9971352" y="3901615"/>
                    <a:ext cx="90601" cy="138821"/>
                  </a:xfrm>
                  <a:prstGeom prst="rect">
                    <a:avLst/>
                  </a:prstGeom>
                  <a:blipFill rotWithShape="0">
                    <a:blip r:embed="rId4"/>
                    <a:stretch>
                      <a:fillRect l="-33333" t="-43478" r="-106667" b="-13043"/>
                    </a:stretch>
                  </a:blipFill>
                </p:spPr>
                <p:txBody>
                  <a:bodyPr/>
                  <a:lstStyle/>
                  <a:p>
                    <a:r>
                      <a:rPr lang="en-US">
                        <a:noFill/>
                      </a:rPr>
                      <a:t> </a:t>
                    </a:r>
                  </a:p>
                </p:txBody>
              </p:sp>
            </mc:Fallback>
          </mc:AlternateContent>
          <p:cxnSp>
            <p:nvCxnSpPr>
              <p:cNvPr id="260" name="Straight Connector 259"/>
              <p:cNvCxnSpPr/>
              <p:nvPr/>
            </p:nvCxnSpPr>
            <p:spPr>
              <a:xfrm>
                <a:off x="9937233" y="4264448"/>
                <a:ext cx="105680" cy="9949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10053212" y="4259776"/>
                <a:ext cx="99681" cy="11066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10994464" y="3963482"/>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a:endCxn id="265" idx="0"/>
              </p:cNvCxnSpPr>
              <p:nvPr/>
            </p:nvCxnSpPr>
            <p:spPr>
              <a:xfrm>
                <a:off x="10572153" y="4363944"/>
                <a:ext cx="306096" cy="497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stCxn id="265" idx="3"/>
              </p:cNvCxnSpPr>
              <p:nvPr/>
            </p:nvCxnSpPr>
            <p:spPr>
              <a:xfrm>
                <a:off x="11097061" y="4256818"/>
                <a:ext cx="295161" cy="2957"/>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265" name="Freeform 264"/>
              <p:cNvSpPr/>
              <p:nvPr/>
            </p:nvSpPr>
            <p:spPr>
              <a:xfrm flipV="1">
                <a:off x="10878249" y="4252781"/>
                <a:ext cx="218812" cy="117662"/>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extBox 265"/>
              <p:cNvSpPr txBox="1"/>
              <p:nvPr/>
            </p:nvSpPr>
            <p:spPr>
              <a:xfrm>
                <a:off x="10923086" y="3941624"/>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cxnSp>
          <p:nvCxnSpPr>
            <p:cNvPr id="201" name="Straight Connector 200"/>
            <p:cNvCxnSpPr/>
            <p:nvPr/>
          </p:nvCxnSpPr>
          <p:spPr>
            <a:xfrm>
              <a:off x="4697224" y="6363432"/>
              <a:ext cx="32451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5215573" y="6358759"/>
              <a:ext cx="315154" cy="14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3" name="Freeform 202"/>
            <p:cNvSpPr/>
            <p:nvPr/>
          </p:nvSpPr>
          <p:spPr>
            <a:xfrm>
              <a:off x="3628699" y="4999600"/>
              <a:ext cx="332916" cy="271018"/>
            </a:xfrm>
            <a:custGeom>
              <a:avLst/>
              <a:gdLst>
                <a:gd name="connsiteX0" fmla="*/ 0 w 396240"/>
                <a:gd name="connsiteY0" fmla="*/ 441960 h 441960"/>
                <a:gd name="connsiteX1" fmla="*/ 76200 w 396240"/>
                <a:gd name="connsiteY1" fmla="*/ 205740 h 441960"/>
                <a:gd name="connsiteX2" fmla="*/ 396240 w 396240"/>
                <a:gd name="connsiteY2" fmla="*/ 0 h 441960"/>
              </a:gdLst>
              <a:ahLst/>
              <a:cxnLst>
                <a:cxn ang="0">
                  <a:pos x="connsiteX0" y="connsiteY0"/>
                </a:cxn>
                <a:cxn ang="0">
                  <a:pos x="connsiteX1" y="connsiteY1"/>
                </a:cxn>
                <a:cxn ang="0">
                  <a:pos x="connsiteX2" y="connsiteY2"/>
                </a:cxn>
              </a:cxnLst>
              <a:rect l="l" t="t" r="r" b="b"/>
              <a:pathLst>
                <a:path w="396240" h="441960">
                  <a:moveTo>
                    <a:pt x="0" y="441960"/>
                  </a:moveTo>
                  <a:cubicBezTo>
                    <a:pt x="5080" y="360680"/>
                    <a:pt x="10160" y="279400"/>
                    <a:pt x="76200" y="205740"/>
                  </a:cubicBezTo>
                  <a:cubicBezTo>
                    <a:pt x="142240" y="132080"/>
                    <a:pt x="269240" y="66040"/>
                    <a:pt x="396240" y="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203"/>
            <p:cNvSpPr/>
            <p:nvPr/>
          </p:nvSpPr>
          <p:spPr>
            <a:xfrm>
              <a:off x="3620382" y="5830958"/>
              <a:ext cx="352829" cy="514365"/>
            </a:xfrm>
            <a:custGeom>
              <a:avLst/>
              <a:gdLst>
                <a:gd name="connsiteX0" fmla="*/ 0 w 480767"/>
                <a:gd name="connsiteY0" fmla="*/ 0 h 443060"/>
                <a:gd name="connsiteX1" fmla="*/ 94268 w 480767"/>
                <a:gd name="connsiteY1" fmla="*/ 245097 h 443060"/>
                <a:gd name="connsiteX2" fmla="*/ 480767 w 480767"/>
                <a:gd name="connsiteY2" fmla="*/ 443060 h 443060"/>
              </a:gdLst>
              <a:ahLst/>
              <a:cxnLst>
                <a:cxn ang="0">
                  <a:pos x="connsiteX0" y="connsiteY0"/>
                </a:cxn>
                <a:cxn ang="0">
                  <a:pos x="connsiteX1" y="connsiteY1"/>
                </a:cxn>
                <a:cxn ang="0">
                  <a:pos x="connsiteX2" y="connsiteY2"/>
                </a:cxn>
              </a:cxnLst>
              <a:rect l="l" t="t" r="r" b="b"/>
              <a:pathLst>
                <a:path w="480767" h="443060">
                  <a:moveTo>
                    <a:pt x="0" y="0"/>
                  </a:moveTo>
                  <a:cubicBezTo>
                    <a:pt x="7070" y="85627"/>
                    <a:pt x="14140" y="171254"/>
                    <a:pt x="94268" y="245097"/>
                  </a:cubicBezTo>
                  <a:cubicBezTo>
                    <a:pt x="174396" y="318940"/>
                    <a:pt x="480767" y="443060"/>
                    <a:pt x="480767" y="44306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Connector 204"/>
            <p:cNvCxnSpPr>
              <a:endCxn id="206" idx="3"/>
            </p:cNvCxnSpPr>
            <p:nvPr/>
          </p:nvCxnSpPr>
          <p:spPr>
            <a:xfrm>
              <a:off x="6130266" y="1592796"/>
              <a:ext cx="1" cy="80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06" name="Isosceles Triangle 205"/>
            <p:cNvSpPr/>
            <p:nvPr/>
          </p:nvSpPr>
          <p:spPr>
            <a:xfrm flipV="1">
              <a:off x="6090113" y="1673043"/>
              <a:ext cx="80307" cy="8485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Connector 206"/>
            <p:cNvCxnSpPr/>
            <p:nvPr/>
          </p:nvCxnSpPr>
          <p:spPr>
            <a:xfrm flipV="1">
              <a:off x="5954392" y="1591549"/>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2608583" y="1594933"/>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2303305" y="1483827"/>
              <a:ext cx="296556" cy="215444"/>
            </a:xfrm>
            <a:prstGeom prst="rect">
              <a:avLst/>
            </a:prstGeom>
            <a:noFill/>
          </p:spPr>
          <p:txBody>
            <a:bodyPr wrap="none" lIns="0" tIns="0" rIns="0" bIns="0" rtlCol="0">
              <a:spAutoFit/>
            </a:bodyPr>
            <a:lstStyle/>
            <a:p>
              <a:r>
                <a:rPr lang="en-US" sz="1400" dirty="0">
                  <a:latin typeface="Calibri" panose="020F0502020204030204" pitchFamily="34" charset="0"/>
                </a:rPr>
                <a:t>Bias</a:t>
              </a:r>
            </a:p>
          </p:txBody>
        </p:sp>
        <p:cxnSp>
          <p:nvCxnSpPr>
            <p:cNvPr id="210" name="Straight Connector 209"/>
            <p:cNvCxnSpPr/>
            <p:nvPr/>
          </p:nvCxnSpPr>
          <p:spPr>
            <a:xfrm>
              <a:off x="4705359" y="4373272"/>
              <a:ext cx="202963" cy="95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5327764" y="4369016"/>
              <a:ext cx="202963" cy="95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5326509" y="4896207"/>
              <a:ext cx="214522" cy="416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4700018" y="4886803"/>
              <a:ext cx="199838" cy="32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4" name="Group 213"/>
            <p:cNvGrpSpPr/>
            <p:nvPr/>
          </p:nvGrpSpPr>
          <p:grpSpPr>
            <a:xfrm>
              <a:off x="5339089" y="5626456"/>
              <a:ext cx="144016" cy="468052"/>
              <a:chOff x="10776520" y="5409220"/>
              <a:chExt cx="144016" cy="468052"/>
            </a:xfrm>
          </p:grpSpPr>
          <p:cxnSp>
            <p:nvCxnSpPr>
              <p:cNvPr id="255" name="Straight Connector 254"/>
              <p:cNvCxnSpPr/>
              <p:nvPr/>
            </p:nvCxnSpPr>
            <p:spPr>
              <a:xfrm>
                <a:off x="10848528" y="5409220"/>
                <a:ext cx="0" cy="324036"/>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56" name="Isosceles Triangle 255"/>
              <p:cNvSpPr/>
              <p:nvPr/>
            </p:nvSpPr>
            <p:spPr>
              <a:xfrm flipV="1">
                <a:off x="10776520" y="5733256"/>
                <a:ext cx="144016" cy="14401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TextBox 214"/>
            <p:cNvSpPr txBox="1"/>
            <p:nvPr/>
          </p:nvSpPr>
          <p:spPr>
            <a:xfrm>
              <a:off x="2638789" y="5482440"/>
              <a:ext cx="193964" cy="215444"/>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216" name="Straight Arrow Connector 215"/>
            <p:cNvCxnSpPr/>
            <p:nvPr/>
          </p:nvCxnSpPr>
          <p:spPr>
            <a:xfrm flipV="1">
              <a:off x="2710797" y="4870372"/>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7" name="TextBox 216"/>
            <p:cNvSpPr txBox="1"/>
            <p:nvPr/>
          </p:nvSpPr>
          <p:spPr>
            <a:xfrm>
              <a:off x="2638789" y="4582340"/>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218" name="Group 217"/>
            <p:cNvGrpSpPr/>
            <p:nvPr/>
          </p:nvGrpSpPr>
          <p:grpSpPr>
            <a:xfrm>
              <a:off x="3333851" y="5516549"/>
              <a:ext cx="2077244" cy="348251"/>
              <a:chOff x="8267226" y="5515337"/>
              <a:chExt cx="2077244" cy="348251"/>
            </a:xfrm>
          </p:grpSpPr>
          <p:cxnSp>
            <p:nvCxnSpPr>
              <p:cNvPr id="249" name="Straight Connector 248"/>
              <p:cNvCxnSpPr>
                <a:stCxn id="254" idx="0"/>
              </p:cNvCxnSpPr>
              <p:nvPr/>
            </p:nvCxnSpPr>
            <p:spPr>
              <a:xfrm flipV="1">
                <a:off x="9504746" y="5627422"/>
                <a:ext cx="839724" cy="2852"/>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251" idx="2"/>
                <a:endCxn id="253" idx="0"/>
              </p:cNvCxnSpPr>
              <p:nvPr/>
            </p:nvCxnSpPr>
            <p:spPr>
              <a:xfrm flipV="1">
                <a:off x="8364252" y="5628032"/>
                <a:ext cx="773961" cy="341"/>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1" name="Freeform 250"/>
              <p:cNvSpPr/>
              <p:nvPr/>
            </p:nvSpPr>
            <p:spPr>
              <a:xfrm flipV="1">
                <a:off x="8267226" y="562524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2" name="Straight Connector 251"/>
              <p:cNvCxnSpPr>
                <a:stCxn id="253" idx="2"/>
                <a:endCxn id="254" idx="2"/>
              </p:cNvCxnSpPr>
              <p:nvPr/>
            </p:nvCxnSpPr>
            <p:spPr>
              <a:xfrm>
                <a:off x="9320514" y="5515337"/>
                <a:ext cx="1931" cy="227632"/>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3" name="Freeform 252"/>
              <p:cNvSpPr/>
              <p:nvPr/>
            </p:nvSpPr>
            <p:spPr>
              <a:xfrm>
                <a:off x="9138213" y="5515337"/>
                <a:ext cx="182301" cy="112853"/>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reeform 253"/>
              <p:cNvSpPr/>
              <p:nvPr/>
            </p:nvSpPr>
            <p:spPr>
              <a:xfrm flipH="1" flipV="1">
                <a:off x="9322445" y="5630116"/>
                <a:ext cx="182301" cy="112853"/>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3330687" y="5209740"/>
              <a:ext cx="2063048" cy="415285"/>
              <a:chOff x="8267226" y="5207897"/>
              <a:chExt cx="2063048" cy="415285"/>
            </a:xfrm>
          </p:grpSpPr>
          <p:cxnSp>
            <p:nvCxnSpPr>
              <p:cNvPr id="243" name="Straight Connector 242"/>
              <p:cNvCxnSpPr>
                <a:stCxn id="248" idx="0"/>
              </p:cNvCxnSpPr>
              <p:nvPr/>
            </p:nvCxnSpPr>
            <p:spPr>
              <a:xfrm>
                <a:off x="9443109" y="5394859"/>
                <a:ext cx="887165" cy="228323"/>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a:stCxn id="245" idx="2"/>
                <a:endCxn id="247" idx="0"/>
              </p:cNvCxnSpPr>
              <p:nvPr/>
            </p:nvCxnSpPr>
            <p:spPr>
              <a:xfrm>
                <a:off x="8364252" y="5211026"/>
                <a:ext cx="831256" cy="23270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45" name="Freeform 244"/>
              <p:cNvSpPr/>
              <p:nvPr/>
            </p:nvSpPr>
            <p:spPr>
              <a:xfrm flipV="1">
                <a:off x="8267226" y="5207897"/>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p:cNvCxnSpPr>
                <a:stCxn id="247" idx="2"/>
                <a:endCxn id="248" idx="2"/>
              </p:cNvCxnSpPr>
              <p:nvPr/>
            </p:nvCxnSpPr>
            <p:spPr>
              <a:xfrm>
                <a:off x="9320514" y="5314255"/>
                <a:ext cx="1928" cy="188873"/>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47" name="Freeform 246"/>
              <p:cNvSpPr/>
              <p:nvPr/>
            </p:nvSpPr>
            <p:spPr>
              <a:xfrm>
                <a:off x="9195508" y="5314255"/>
                <a:ext cx="125006" cy="129653"/>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reeform 247"/>
              <p:cNvSpPr/>
              <p:nvPr/>
            </p:nvSpPr>
            <p:spPr>
              <a:xfrm flipH="1" flipV="1">
                <a:off x="9322442" y="5394707"/>
                <a:ext cx="120667" cy="108421"/>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a:off x="3330967" y="4668390"/>
              <a:ext cx="2080124" cy="951361"/>
              <a:chOff x="8267226" y="4666266"/>
              <a:chExt cx="2080124" cy="951361"/>
            </a:xfrm>
          </p:grpSpPr>
          <p:cxnSp>
            <p:nvCxnSpPr>
              <p:cNvPr id="237" name="Straight Connector 236"/>
              <p:cNvCxnSpPr>
                <a:stCxn id="242" idx="0"/>
              </p:cNvCxnSpPr>
              <p:nvPr/>
            </p:nvCxnSpPr>
            <p:spPr>
              <a:xfrm>
                <a:off x="9370886" y="5165523"/>
                <a:ext cx="976464" cy="452104"/>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stCxn id="239" idx="2"/>
                <a:endCxn id="241" idx="0"/>
              </p:cNvCxnSpPr>
              <p:nvPr/>
            </p:nvCxnSpPr>
            <p:spPr>
              <a:xfrm>
                <a:off x="8364252" y="4669395"/>
                <a:ext cx="887947" cy="482266"/>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9" name="Freeform 238"/>
              <p:cNvSpPr/>
              <p:nvPr/>
            </p:nvSpPr>
            <p:spPr>
              <a:xfrm flipV="1">
                <a:off x="8267226" y="4666266"/>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0" name="Straight Connector 239"/>
              <p:cNvCxnSpPr>
                <a:stCxn id="241" idx="2"/>
                <a:endCxn id="242" idx="2"/>
              </p:cNvCxnSpPr>
              <p:nvPr/>
            </p:nvCxnSpPr>
            <p:spPr>
              <a:xfrm>
                <a:off x="9320513" y="5055145"/>
                <a:ext cx="1928" cy="214561"/>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241" name="Freeform 240"/>
              <p:cNvSpPr/>
              <p:nvPr/>
            </p:nvSpPr>
            <p:spPr>
              <a:xfrm>
                <a:off x="9252199" y="5055145"/>
                <a:ext cx="68314" cy="96651"/>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reeform 241"/>
              <p:cNvSpPr/>
              <p:nvPr/>
            </p:nvSpPr>
            <p:spPr>
              <a:xfrm flipH="1" flipV="1">
                <a:off x="9322441" y="5165377"/>
                <a:ext cx="48445" cy="104329"/>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p:cNvGrpSpPr/>
            <p:nvPr/>
          </p:nvGrpSpPr>
          <p:grpSpPr>
            <a:xfrm>
              <a:off x="3334126" y="5626456"/>
              <a:ext cx="2059609" cy="440905"/>
              <a:chOff x="8267226" y="5422683"/>
              <a:chExt cx="2059609" cy="440905"/>
            </a:xfrm>
          </p:grpSpPr>
          <p:cxnSp>
            <p:nvCxnSpPr>
              <p:cNvPr id="231" name="Straight Connector 230"/>
              <p:cNvCxnSpPr>
                <a:stCxn id="236" idx="0"/>
              </p:cNvCxnSpPr>
              <p:nvPr/>
            </p:nvCxnSpPr>
            <p:spPr>
              <a:xfrm flipV="1">
                <a:off x="9641214" y="5422683"/>
                <a:ext cx="685621" cy="11216"/>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stCxn id="233" idx="2"/>
                <a:endCxn id="235" idx="0"/>
              </p:cNvCxnSpPr>
              <p:nvPr/>
            </p:nvCxnSpPr>
            <p:spPr>
              <a:xfrm>
                <a:off x="8364252" y="5628373"/>
                <a:ext cx="577202" cy="8979"/>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3" name="Freeform 232"/>
              <p:cNvSpPr/>
              <p:nvPr/>
            </p:nvSpPr>
            <p:spPr>
              <a:xfrm flipV="1">
                <a:off x="8267226" y="562524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Connector 233"/>
              <p:cNvCxnSpPr>
                <a:stCxn id="235" idx="2"/>
                <a:endCxn id="236" idx="2"/>
              </p:cNvCxnSpPr>
              <p:nvPr/>
            </p:nvCxnSpPr>
            <p:spPr>
              <a:xfrm>
                <a:off x="9320515" y="5430070"/>
                <a:ext cx="1928" cy="207572"/>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5" name="Freeform 234"/>
              <p:cNvSpPr/>
              <p:nvPr/>
            </p:nvSpPr>
            <p:spPr>
              <a:xfrm>
                <a:off x="8941454" y="5430070"/>
                <a:ext cx="379061" cy="207572"/>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reeform 235"/>
              <p:cNvSpPr/>
              <p:nvPr/>
            </p:nvSpPr>
            <p:spPr>
              <a:xfrm flipH="1" flipV="1">
                <a:off x="9322443" y="5433614"/>
                <a:ext cx="318771" cy="204028"/>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21"/>
            <p:cNvGrpSpPr/>
            <p:nvPr/>
          </p:nvGrpSpPr>
          <p:grpSpPr>
            <a:xfrm>
              <a:off x="3334401" y="5632928"/>
              <a:ext cx="2059334" cy="1039859"/>
              <a:chOff x="8267226" y="5432225"/>
              <a:chExt cx="2059334" cy="1039859"/>
            </a:xfrm>
          </p:grpSpPr>
          <p:cxnSp>
            <p:nvCxnSpPr>
              <p:cNvPr id="225" name="Straight Connector 224"/>
              <p:cNvCxnSpPr>
                <a:stCxn id="230" idx="1"/>
              </p:cNvCxnSpPr>
              <p:nvPr/>
            </p:nvCxnSpPr>
            <p:spPr>
              <a:xfrm flipV="1">
                <a:off x="9414341" y="5432225"/>
                <a:ext cx="912219" cy="354461"/>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227" idx="2"/>
                <a:endCxn id="229" idx="1"/>
              </p:cNvCxnSpPr>
              <p:nvPr/>
            </p:nvCxnSpPr>
            <p:spPr>
              <a:xfrm flipV="1">
                <a:off x="8364252" y="5944919"/>
                <a:ext cx="829819" cy="291950"/>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sp>
            <p:nvSpPr>
              <p:cNvPr id="227" name="Freeform 226"/>
              <p:cNvSpPr/>
              <p:nvPr/>
            </p:nvSpPr>
            <p:spPr>
              <a:xfrm flipV="1">
                <a:off x="8267226" y="6233740"/>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p:cNvCxnSpPr>
                <a:stCxn id="229" idx="2"/>
                <a:endCxn id="230" idx="2"/>
              </p:cNvCxnSpPr>
              <p:nvPr/>
            </p:nvCxnSpPr>
            <p:spPr>
              <a:xfrm>
                <a:off x="9320516" y="5742679"/>
                <a:ext cx="1924" cy="207571"/>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sp>
            <p:nvSpPr>
              <p:cNvPr id="229" name="Freeform 228"/>
              <p:cNvSpPr/>
              <p:nvPr/>
            </p:nvSpPr>
            <p:spPr>
              <a:xfrm>
                <a:off x="8941180" y="5742679"/>
                <a:ext cx="379336" cy="240496"/>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eeform 229"/>
              <p:cNvSpPr/>
              <p:nvPr/>
            </p:nvSpPr>
            <p:spPr>
              <a:xfrm flipH="1" flipV="1">
                <a:off x="9322440" y="5755746"/>
                <a:ext cx="275702" cy="194504"/>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3" name="Straight Connector 222"/>
            <p:cNvCxnSpPr>
              <a:endCxn id="229" idx="0"/>
            </p:cNvCxnSpPr>
            <p:nvPr/>
          </p:nvCxnSpPr>
          <p:spPr>
            <a:xfrm flipH="1">
              <a:off x="4008355" y="6176605"/>
              <a:ext cx="124033" cy="69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4571371" y="5955158"/>
              <a:ext cx="93947" cy="75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8957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(III) – Heterojunction, lower </a:t>
            </a:r>
            <a:r>
              <a:rPr lang="en-US" dirty="0">
                <a:latin typeface="Cambria Math" panose="02040503050406030204" pitchFamily="18" charset="0"/>
                <a:ea typeface="Cambria Math" panose="02040503050406030204" pitchFamily="18" charset="0"/>
              </a:rPr>
              <a:t>𝛘</a:t>
            </a:r>
            <a:endParaRPr lang="en-US" dirty="0"/>
          </a:p>
        </p:txBody>
      </p:sp>
      <p:sp>
        <p:nvSpPr>
          <p:cNvPr id="3" name="Content Placeholder 2"/>
          <p:cNvSpPr>
            <a:spLocks noGrp="1"/>
          </p:cNvSpPr>
          <p:nvPr>
            <p:ph idx="1"/>
          </p:nvPr>
        </p:nvSpPr>
        <p:spPr>
          <a:xfrm>
            <a:off x="914400" y="1219200"/>
            <a:ext cx="6172200" cy="4876800"/>
          </a:xfrm>
        </p:spPr>
        <p:txBody>
          <a:bodyPr/>
          <a:lstStyle/>
          <a:p>
            <a:pPr marL="0" indent="0">
              <a:buNone/>
            </a:pPr>
            <a:r>
              <a:rPr lang="en-US" sz="2400" dirty="0"/>
              <a:t>(–) Bias Read, same polarity of write</a:t>
            </a:r>
          </a:p>
          <a:p>
            <a:pPr marL="554035" lvl="1" indent="0">
              <a:buNone/>
            </a:pPr>
            <a:r>
              <a:rPr lang="en-US" sz="2400" dirty="0"/>
              <a:t>Bias initially contributed in compensating built-in potential, shift I-V to right. </a:t>
            </a:r>
          </a:p>
          <a:p>
            <a:pPr marL="0" indent="0">
              <a:buNone/>
            </a:pPr>
            <a:r>
              <a:rPr lang="en-US" sz="2400" dirty="0"/>
              <a:t>(</a:t>
            </a:r>
            <a:r>
              <a:rPr lang="en-US" sz="2400" dirty="0">
                <a:latin typeface="Cambria Math" panose="02040503050406030204" pitchFamily="18" charset="0"/>
                <a:ea typeface="Cambria Math" panose="02040503050406030204" pitchFamily="18" charset="0"/>
              </a:rPr>
              <a:t>+</a:t>
            </a:r>
            <a:r>
              <a:rPr lang="en-US" sz="2400" dirty="0"/>
              <a:t>) Bias Read, opposite polarity of Write</a:t>
            </a:r>
          </a:p>
          <a:p>
            <a:pPr marL="554035" lvl="1" indent="0">
              <a:buNone/>
            </a:pPr>
            <a:r>
              <a:rPr lang="en-US" sz="2400" dirty="0"/>
              <a:t>Space charge region maintained or very low.   Potential drop evenly cross </a:t>
            </a:r>
            <a:r>
              <a:rPr lang="en-US" sz="2400" dirty="0" err="1"/>
              <a:t>Chal</a:t>
            </a:r>
            <a:r>
              <a:rPr lang="en-US" sz="2400" dirty="0"/>
              <a:t> glass. </a:t>
            </a:r>
          </a:p>
          <a:p>
            <a:pPr marL="0" indent="0">
              <a:buNone/>
            </a:pPr>
            <a:r>
              <a:rPr lang="en-US" sz="2400" dirty="0"/>
              <a:t>Lower </a:t>
            </a:r>
            <a:r>
              <a:rPr lang="en-US" sz="2400" dirty="0">
                <a:latin typeface="Cambria Math" panose="02040503050406030204" pitchFamily="18" charset="0"/>
                <a:ea typeface="Cambria Math" panose="02040503050406030204" pitchFamily="18" charset="0"/>
              </a:rPr>
              <a:t>𝛘</a:t>
            </a:r>
            <a:r>
              <a:rPr lang="en-US" sz="2400" dirty="0"/>
              <a:t> heterogeneous junction model does not support the observed polarity effect</a:t>
            </a:r>
          </a:p>
          <a:p>
            <a:endParaRPr lang="en-US" dirty="0"/>
          </a:p>
        </p:txBody>
      </p:sp>
      <p:grpSp>
        <p:nvGrpSpPr>
          <p:cNvPr id="167" name="Group 166"/>
          <p:cNvGrpSpPr/>
          <p:nvPr/>
        </p:nvGrpSpPr>
        <p:grpSpPr>
          <a:xfrm>
            <a:off x="7158758" y="1304764"/>
            <a:ext cx="4281375" cy="5411586"/>
            <a:chOff x="7158758" y="1304764"/>
            <a:chExt cx="4281375" cy="5411586"/>
          </a:xfrm>
        </p:grpSpPr>
        <p:pic>
          <p:nvPicPr>
            <p:cNvPr id="168" name="Picture 167"/>
            <p:cNvPicPr>
              <a:picLocks noChangeAspect="1"/>
            </p:cNvPicPr>
            <p:nvPr/>
          </p:nvPicPr>
          <p:blipFill>
            <a:blip r:embed="rId2"/>
            <a:stretch>
              <a:fillRect/>
            </a:stretch>
          </p:blipFill>
          <p:spPr>
            <a:xfrm>
              <a:off x="7158758" y="1304764"/>
              <a:ext cx="4281375" cy="5411586"/>
            </a:xfrm>
            <a:prstGeom prst="rect">
              <a:avLst/>
            </a:prstGeom>
            <a:ln>
              <a:solidFill>
                <a:schemeClr val="tx1"/>
              </a:solidFill>
            </a:ln>
          </p:spPr>
        </p:pic>
        <p:cxnSp>
          <p:nvCxnSpPr>
            <p:cNvPr id="169" name="Straight Connector 168"/>
            <p:cNvCxnSpPr/>
            <p:nvPr/>
          </p:nvCxnSpPr>
          <p:spPr>
            <a:xfrm>
              <a:off x="8364252" y="1916832"/>
              <a:ext cx="1764196"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70" name="Group 169"/>
            <p:cNvGrpSpPr/>
            <p:nvPr/>
          </p:nvGrpSpPr>
          <p:grpSpPr>
            <a:xfrm>
              <a:off x="9408368" y="2475552"/>
              <a:ext cx="828092" cy="534272"/>
              <a:chOff x="8724292" y="2963842"/>
              <a:chExt cx="972108" cy="534272"/>
            </a:xfrm>
          </p:grpSpPr>
          <p:cxnSp>
            <p:nvCxnSpPr>
              <p:cNvPr id="393" name="Straight Connector 392"/>
              <p:cNvCxnSpPr/>
              <p:nvPr/>
            </p:nvCxnSpPr>
            <p:spPr>
              <a:xfrm>
                <a:off x="8724292" y="2963842"/>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8724292" y="3498114"/>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a:off x="8724292" y="3284984"/>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a:off x="10488488" y="2780928"/>
              <a:ext cx="216024" cy="324036"/>
              <a:chOff x="9948428" y="3284984"/>
              <a:chExt cx="216024" cy="324036"/>
            </a:xfrm>
          </p:grpSpPr>
          <p:sp>
            <p:nvSpPr>
              <p:cNvPr id="390" name="Rectangle 389"/>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1" name="Straight Connector 390"/>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9948428"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185" name="TextBox 184"/>
            <p:cNvSpPr txBox="1"/>
            <p:nvPr/>
          </p:nvSpPr>
          <p:spPr>
            <a:xfrm>
              <a:off x="10848528" y="1772816"/>
              <a:ext cx="586314" cy="215444"/>
            </a:xfrm>
            <a:prstGeom prst="rect">
              <a:avLst/>
            </a:prstGeom>
            <a:noFill/>
          </p:spPr>
          <p:txBody>
            <a:bodyPr wrap="none" lIns="0" tIns="0" rIns="0" bIns="0" rtlCol="0">
              <a:spAutoFit/>
            </a:bodyPr>
            <a:lstStyle/>
            <a:p>
              <a:r>
                <a:rPr lang="en-US" sz="1400" dirty="0">
                  <a:latin typeface="Calibri" panose="020F0502020204030204" pitchFamily="34" charset="0"/>
                </a:rPr>
                <a:t>Vacuum</a:t>
              </a:r>
            </a:p>
          </p:txBody>
        </p:sp>
        <p:cxnSp>
          <p:nvCxnSpPr>
            <p:cNvPr id="186" name="Straight Connector 185"/>
            <p:cNvCxnSpPr/>
            <p:nvPr/>
          </p:nvCxnSpPr>
          <p:spPr>
            <a:xfrm>
              <a:off x="7860196" y="1916832"/>
              <a:ext cx="288032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9300356" y="1448780"/>
              <a:ext cx="1044116"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Calibri" panose="020F0502020204030204" pitchFamily="34" charset="0"/>
                </a:rPr>
                <a:t>GeSe</a:t>
              </a:r>
              <a:r>
                <a:rPr lang="en-US" sz="1400" baseline="-25000" dirty="0" err="1">
                  <a:latin typeface="Calibri" panose="020F0502020204030204" pitchFamily="34" charset="0"/>
                </a:rPr>
                <a:t>x</a:t>
              </a:r>
              <a:endParaRPr lang="en-US" sz="1400" baseline="-25000" dirty="0">
                <a:latin typeface="Calibri" panose="020F0502020204030204" pitchFamily="34" charset="0"/>
              </a:endParaRPr>
            </a:p>
          </p:txBody>
        </p:sp>
        <p:sp>
          <p:nvSpPr>
            <p:cNvPr id="188" name="Rectangle 187"/>
            <p:cNvSpPr/>
            <p:nvPr/>
          </p:nvSpPr>
          <p:spPr>
            <a:xfrm>
              <a:off x="10344472"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189" name="Rectangle 188"/>
            <p:cNvSpPr/>
            <p:nvPr/>
          </p:nvSpPr>
          <p:spPr>
            <a:xfrm>
              <a:off x="7716180" y="1448780"/>
              <a:ext cx="540060"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190" name="Rectangle 189"/>
            <p:cNvSpPr/>
            <p:nvPr/>
          </p:nvSpPr>
          <p:spPr>
            <a:xfrm>
              <a:off x="8256240" y="1448780"/>
              <a:ext cx="1044116" cy="28803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As+</a:t>
              </a:r>
            </a:p>
          </p:txBody>
        </p:sp>
        <p:grpSp>
          <p:nvGrpSpPr>
            <p:cNvPr id="191" name="Group 190"/>
            <p:cNvGrpSpPr/>
            <p:nvPr/>
          </p:nvGrpSpPr>
          <p:grpSpPr>
            <a:xfrm>
              <a:off x="8364252" y="2278273"/>
              <a:ext cx="828092" cy="524294"/>
              <a:chOff x="8724292" y="2960948"/>
              <a:chExt cx="972108" cy="524294"/>
            </a:xfrm>
          </p:grpSpPr>
          <p:cxnSp>
            <p:nvCxnSpPr>
              <p:cNvPr id="387" name="Straight Connector 386"/>
              <p:cNvCxnSpPr/>
              <p:nvPr/>
            </p:nvCxnSpPr>
            <p:spPr>
              <a:xfrm>
                <a:off x="8724292" y="2960948"/>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8724292" y="3485242"/>
                <a:ext cx="972108"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8724292" y="3279196"/>
                <a:ext cx="972108"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192" name="TextBox 191"/>
            <p:cNvSpPr txBox="1"/>
            <p:nvPr/>
          </p:nvSpPr>
          <p:spPr>
            <a:xfrm>
              <a:off x="7572164" y="5481228"/>
              <a:ext cx="193964" cy="215444"/>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193" name="Straight Arrow Connector 192"/>
            <p:cNvCxnSpPr/>
            <p:nvPr/>
          </p:nvCxnSpPr>
          <p:spPr>
            <a:xfrm flipV="1">
              <a:off x="7644172" y="4869160"/>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7572164" y="4581128"/>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cxnSp>
          <p:nvCxnSpPr>
            <p:cNvPr id="195" name="Straight Arrow Connector 194"/>
            <p:cNvCxnSpPr/>
            <p:nvPr/>
          </p:nvCxnSpPr>
          <p:spPr>
            <a:xfrm>
              <a:off x="7644172" y="5733256"/>
              <a:ext cx="0" cy="6120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a:off x="7553412" y="6309320"/>
              <a:ext cx="198772" cy="215444"/>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197" name="Group 196"/>
            <p:cNvGrpSpPr/>
            <p:nvPr/>
          </p:nvGrpSpPr>
          <p:grpSpPr>
            <a:xfrm>
              <a:off x="7968208" y="2780928"/>
              <a:ext cx="216024" cy="324036"/>
              <a:chOff x="8364252" y="3284984"/>
              <a:chExt cx="216024" cy="324036"/>
            </a:xfrm>
          </p:grpSpPr>
          <p:sp>
            <p:nvSpPr>
              <p:cNvPr id="384" name="Rectangle 383"/>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5" name="Straight Connector 384"/>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8580276" y="3284984"/>
                <a:ext cx="0" cy="32403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p:nvGrpSpPr>
          <p:grpSpPr>
            <a:xfrm>
              <a:off x="8040216" y="3321933"/>
              <a:ext cx="2520280" cy="838722"/>
              <a:chOff x="8040216" y="3321933"/>
              <a:chExt cx="2520280" cy="838722"/>
            </a:xfrm>
          </p:grpSpPr>
          <p:grpSp>
            <p:nvGrpSpPr>
              <p:cNvPr id="358" name="Group 357"/>
              <p:cNvGrpSpPr/>
              <p:nvPr/>
            </p:nvGrpSpPr>
            <p:grpSpPr>
              <a:xfrm>
                <a:off x="8040216" y="3825044"/>
                <a:ext cx="216024" cy="86410"/>
                <a:chOff x="8364252" y="3284984"/>
                <a:chExt cx="216024" cy="72008"/>
              </a:xfrm>
            </p:grpSpPr>
            <p:sp>
              <p:nvSpPr>
                <p:cNvPr id="382" name="Rectangle 381"/>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3" name="Straight Connector 382"/>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359" name="Group 358"/>
              <p:cNvGrpSpPr/>
              <p:nvPr/>
            </p:nvGrpSpPr>
            <p:grpSpPr>
              <a:xfrm>
                <a:off x="9336355" y="3532842"/>
                <a:ext cx="1008114" cy="519086"/>
                <a:chOff x="8639761" y="2990604"/>
                <a:chExt cx="1183439" cy="519086"/>
              </a:xfrm>
            </p:grpSpPr>
            <p:cxnSp>
              <p:nvCxnSpPr>
                <p:cNvPr id="379" name="Straight Connector 378"/>
                <p:cNvCxnSpPr/>
                <p:nvPr/>
              </p:nvCxnSpPr>
              <p:spPr>
                <a:xfrm>
                  <a:off x="8862645" y="2990604"/>
                  <a:ext cx="960551" cy="2178"/>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8837474" y="3509690"/>
                  <a:ext cx="985726"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8639761" y="3284984"/>
                  <a:ext cx="1141169"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360" name="Group 359"/>
              <p:cNvGrpSpPr/>
              <p:nvPr/>
            </p:nvGrpSpPr>
            <p:grpSpPr>
              <a:xfrm>
                <a:off x="8292244" y="3532842"/>
                <a:ext cx="972108" cy="521191"/>
                <a:chOff x="8639758" y="2986273"/>
                <a:chExt cx="1141170" cy="521191"/>
              </a:xfrm>
            </p:grpSpPr>
            <p:cxnSp>
              <p:nvCxnSpPr>
                <p:cNvPr id="376" name="Straight Connector 375"/>
                <p:cNvCxnSpPr/>
                <p:nvPr/>
              </p:nvCxnSpPr>
              <p:spPr>
                <a:xfrm flipV="1">
                  <a:off x="8724291" y="2986273"/>
                  <a:ext cx="870486" cy="650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8724291" y="3503903"/>
                  <a:ext cx="884782" cy="356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8639758" y="3278475"/>
                  <a:ext cx="114117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361" name="Group 360"/>
              <p:cNvGrpSpPr/>
              <p:nvPr/>
            </p:nvGrpSpPr>
            <p:grpSpPr>
              <a:xfrm>
                <a:off x="10344472" y="3527053"/>
                <a:ext cx="216024" cy="526980"/>
                <a:chOff x="9948428" y="2986993"/>
                <a:chExt cx="216024" cy="526980"/>
              </a:xfrm>
            </p:grpSpPr>
            <p:sp>
              <p:nvSpPr>
                <p:cNvPr id="373" name="Rectangle 372"/>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4" name="Straight Connector 373"/>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9954215" y="2986993"/>
                  <a:ext cx="3295" cy="52698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362" name="Freeform 361"/>
              <p:cNvSpPr/>
              <p:nvPr/>
            </p:nvSpPr>
            <p:spPr>
              <a:xfrm>
                <a:off x="8261942" y="3815865"/>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reeform 362"/>
              <p:cNvSpPr/>
              <p:nvPr/>
            </p:nvSpPr>
            <p:spPr>
              <a:xfrm>
                <a:off x="8267226" y="3321933"/>
                <a:ext cx="107058" cy="220651"/>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4" name="Group 363"/>
              <p:cNvGrpSpPr/>
              <p:nvPr/>
            </p:nvGrpSpPr>
            <p:grpSpPr>
              <a:xfrm>
                <a:off x="9120624" y="3427721"/>
                <a:ext cx="448521" cy="216024"/>
                <a:chOff x="9133802" y="3427721"/>
                <a:chExt cx="448521" cy="216024"/>
              </a:xfrm>
            </p:grpSpPr>
            <p:sp>
              <p:nvSpPr>
                <p:cNvPr id="370" name="Freeform 369"/>
                <p:cNvSpPr/>
                <p:nvPr/>
              </p:nvSpPr>
              <p:spPr>
                <a:xfrm flipH="1">
                  <a:off x="9133802" y="3434131"/>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Freeform 370"/>
                <p:cNvSpPr/>
                <p:nvPr/>
              </p:nvSpPr>
              <p:spPr>
                <a:xfrm flipV="1">
                  <a:off x="9330295" y="3529947"/>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2" name="Straight Connector 371"/>
                <p:cNvCxnSpPr/>
                <p:nvPr/>
              </p:nvCxnSpPr>
              <p:spPr>
                <a:xfrm>
                  <a:off x="9333467" y="3427721"/>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365" name="Group 364"/>
              <p:cNvGrpSpPr/>
              <p:nvPr/>
            </p:nvGrpSpPr>
            <p:grpSpPr>
              <a:xfrm>
                <a:off x="9120622" y="3944631"/>
                <a:ext cx="442737" cy="216024"/>
                <a:chOff x="9133800" y="3404571"/>
                <a:chExt cx="442737" cy="216024"/>
              </a:xfrm>
            </p:grpSpPr>
            <p:sp>
              <p:nvSpPr>
                <p:cNvPr id="367" name="Freeform 366"/>
                <p:cNvSpPr/>
                <p:nvPr/>
              </p:nvSpPr>
              <p:spPr>
                <a:xfrm flipH="1">
                  <a:off x="9133800" y="3410979"/>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Freeform 367"/>
                <p:cNvSpPr/>
                <p:nvPr/>
              </p:nvSpPr>
              <p:spPr>
                <a:xfrm flipV="1">
                  <a:off x="9324509" y="3509689"/>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9" name="Straight Connector 368"/>
                <p:cNvCxnSpPr/>
                <p:nvPr/>
              </p:nvCxnSpPr>
              <p:spPr>
                <a:xfrm>
                  <a:off x="9327679" y="3404571"/>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366" name="Straight Connector 365"/>
              <p:cNvCxnSpPr>
                <a:stCxn id="363" idx="0"/>
                <a:endCxn id="362" idx="0"/>
              </p:cNvCxnSpPr>
              <p:nvPr/>
            </p:nvCxnSpPr>
            <p:spPr>
              <a:xfrm flipH="1">
                <a:off x="8261942" y="3321933"/>
                <a:ext cx="5284" cy="493932"/>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199" name="Straight Connector 198"/>
            <p:cNvCxnSpPr/>
            <p:nvPr/>
          </p:nvCxnSpPr>
          <p:spPr>
            <a:xfrm flipH="1">
              <a:off x="9504746" y="5953946"/>
              <a:ext cx="93947" cy="75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0" name="Group 199"/>
            <p:cNvGrpSpPr/>
            <p:nvPr/>
          </p:nvGrpSpPr>
          <p:grpSpPr>
            <a:xfrm>
              <a:off x="8873281" y="4030307"/>
              <a:ext cx="2515532" cy="602908"/>
              <a:chOff x="8892251" y="3859412"/>
              <a:chExt cx="2515532" cy="602908"/>
            </a:xfrm>
          </p:grpSpPr>
          <p:grpSp>
            <p:nvGrpSpPr>
              <p:cNvPr id="337" name="Group 336"/>
              <p:cNvGrpSpPr/>
              <p:nvPr/>
            </p:nvGrpSpPr>
            <p:grpSpPr>
              <a:xfrm>
                <a:off x="8892251" y="4059059"/>
                <a:ext cx="2515532" cy="403261"/>
                <a:chOff x="8892251" y="4162311"/>
                <a:chExt cx="2515532" cy="403261"/>
              </a:xfrm>
            </p:grpSpPr>
            <p:cxnSp>
              <p:nvCxnSpPr>
                <p:cNvPr id="354" name="Straight Connector 353"/>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6" name="Rectangle 355"/>
                <p:cNvSpPr/>
                <p:nvPr/>
              </p:nvSpPr>
              <p:spPr>
                <a:xfrm>
                  <a:off x="9105777" y="4221271"/>
                  <a:ext cx="203158"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357" name="Rectangle 356"/>
                <p:cNvSpPr/>
                <p:nvPr/>
              </p:nvSpPr>
              <p:spPr>
                <a:xfrm>
                  <a:off x="9320357" y="4371148"/>
                  <a:ext cx="20464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345" name="Straight Connector 344"/>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6" name="TextBox 345"/>
                  <p:cNvSpPr txBox="1"/>
                  <p:nvPr/>
                </p:nvSpPr>
                <p:spPr>
                  <a:xfrm>
                    <a:off x="9959759" y="390557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265" name="TextBox 264"/>
                  <p:cNvSpPr txBox="1">
                    <a:spLocks noRot="1" noChangeAspect="1" noMove="1" noResize="1" noEditPoints="1" noAdjustHandles="1" noChangeArrowheads="1" noChangeShapeType="1" noTextEdit="1"/>
                  </p:cNvSpPr>
                  <p:nvPr/>
                </p:nvSpPr>
                <p:spPr>
                  <a:xfrm>
                    <a:off x="9959759" y="3905579"/>
                    <a:ext cx="90601" cy="138821"/>
                  </a:xfrm>
                  <a:prstGeom prst="rect">
                    <a:avLst/>
                  </a:prstGeom>
                  <a:blipFill rotWithShape="0">
                    <a:blip r:embed="rId3"/>
                    <a:stretch>
                      <a:fillRect l="-33333" t="-50000" r="-106667" b="-13636"/>
                    </a:stretch>
                  </a:blipFill>
                </p:spPr>
                <p:txBody>
                  <a:bodyPr/>
                  <a:lstStyle/>
                  <a:p>
                    <a:r>
                      <a:rPr lang="en-US">
                        <a:noFill/>
                      </a:rPr>
                      <a:t> </a:t>
                    </a:r>
                  </a:p>
                </p:txBody>
              </p:sp>
            </mc:Fallback>
          </mc:AlternateContent>
          <p:cxnSp>
            <p:nvCxnSpPr>
              <p:cNvPr id="347" name="Straight Connector 346"/>
              <p:cNvCxnSpPr/>
              <p:nvPr/>
            </p:nvCxnSpPr>
            <p:spPr>
              <a:xfrm flipV="1">
                <a:off x="9840907" y="4052332"/>
                <a:ext cx="209453" cy="2045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10050360" y="4054193"/>
                <a:ext cx="208545" cy="2026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a:endCxn id="352" idx="0"/>
              </p:cNvCxnSpPr>
              <p:nvPr/>
            </p:nvCxnSpPr>
            <p:spPr>
              <a:xfrm flipV="1">
                <a:off x="10576169" y="4057477"/>
                <a:ext cx="214236" cy="158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a:stCxn id="352" idx="3"/>
              </p:cNvCxnSpPr>
              <p:nvPr/>
            </p:nvCxnSpPr>
            <p:spPr>
              <a:xfrm flipV="1">
                <a:off x="11223049" y="4255146"/>
                <a:ext cx="182600" cy="379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352" name="Freeform 351"/>
              <p:cNvSpPr/>
              <p:nvPr/>
            </p:nvSpPr>
            <p:spPr>
              <a:xfrm>
                <a:off x="10790405" y="4054732"/>
                <a:ext cx="432644" cy="211461"/>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extBox 352"/>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201" name="Group 200"/>
            <p:cNvGrpSpPr/>
            <p:nvPr/>
          </p:nvGrpSpPr>
          <p:grpSpPr>
            <a:xfrm>
              <a:off x="8873917" y="4486246"/>
              <a:ext cx="2515532" cy="602908"/>
              <a:chOff x="8892251" y="3859412"/>
              <a:chExt cx="2515532" cy="602908"/>
            </a:xfrm>
          </p:grpSpPr>
          <p:grpSp>
            <p:nvGrpSpPr>
              <p:cNvPr id="308" name="Group 307"/>
              <p:cNvGrpSpPr/>
              <p:nvPr/>
            </p:nvGrpSpPr>
            <p:grpSpPr>
              <a:xfrm>
                <a:off x="8892251" y="4059059"/>
                <a:ext cx="2515532" cy="403261"/>
                <a:chOff x="8892251" y="4162311"/>
                <a:chExt cx="2515532" cy="403261"/>
              </a:xfrm>
            </p:grpSpPr>
            <p:cxnSp>
              <p:nvCxnSpPr>
                <p:cNvPr id="333" name="Straight Connector 332"/>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5" name="Rectangle 334"/>
                <p:cNvSpPr/>
                <p:nvPr/>
              </p:nvSpPr>
              <p:spPr>
                <a:xfrm>
                  <a:off x="9210677" y="4221271"/>
                  <a:ext cx="98257"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336" name="Rectangle 335"/>
                <p:cNvSpPr/>
                <p:nvPr/>
              </p:nvSpPr>
              <p:spPr>
                <a:xfrm>
                  <a:off x="9320357" y="4371148"/>
                  <a:ext cx="100781"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309" name="Straight Connector 308"/>
              <p:cNvCxnSpPr/>
              <p:nvPr/>
            </p:nvCxnSpPr>
            <p:spPr>
              <a:xfrm flipV="1">
                <a:off x="10048146" y="3944597"/>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0" name="TextBox 309"/>
                  <p:cNvSpPr txBox="1"/>
                  <p:nvPr/>
                </p:nvSpPr>
                <p:spPr>
                  <a:xfrm>
                    <a:off x="9959759" y="3905579"/>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280" name="TextBox 279"/>
                  <p:cNvSpPr txBox="1">
                    <a:spLocks noRot="1" noChangeAspect="1" noMove="1" noResize="1" noEditPoints="1" noAdjustHandles="1" noChangeArrowheads="1" noChangeShapeType="1" noTextEdit="1"/>
                  </p:cNvSpPr>
                  <p:nvPr/>
                </p:nvSpPr>
                <p:spPr>
                  <a:xfrm>
                    <a:off x="9959759" y="3905579"/>
                    <a:ext cx="90601" cy="138821"/>
                  </a:xfrm>
                  <a:prstGeom prst="rect">
                    <a:avLst/>
                  </a:prstGeom>
                  <a:blipFill rotWithShape="0">
                    <a:blip r:embed="rId3"/>
                    <a:stretch>
                      <a:fillRect l="-33333" t="-50000" r="-106667" b="-13636"/>
                    </a:stretch>
                  </a:blipFill>
                </p:spPr>
                <p:txBody>
                  <a:bodyPr/>
                  <a:lstStyle/>
                  <a:p>
                    <a:r>
                      <a:rPr lang="en-US">
                        <a:noFill/>
                      </a:rPr>
                      <a:t> </a:t>
                    </a:r>
                  </a:p>
                </p:txBody>
              </p:sp>
            </mc:Fallback>
          </mc:AlternateContent>
          <p:cxnSp>
            <p:nvCxnSpPr>
              <p:cNvPr id="311" name="Straight Connector 310"/>
              <p:cNvCxnSpPr/>
              <p:nvPr/>
            </p:nvCxnSpPr>
            <p:spPr>
              <a:xfrm flipV="1">
                <a:off x="9943056" y="4157723"/>
                <a:ext cx="109885" cy="1049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10044608" y="4155264"/>
                <a:ext cx="106516" cy="10297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a:endCxn id="331" idx="0"/>
              </p:cNvCxnSpPr>
              <p:nvPr/>
            </p:nvCxnSpPr>
            <p:spPr>
              <a:xfrm>
                <a:off x="10478918" y="4155264"/>
                <a:ext cx="401691" cy="1355"/>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a:stCxn id="331" idx="3"/>
              </p:cNvCxnSpPr>
              <p:nvPr/>
            </p:nvCxnSpPr>
            <p:spPr>
              <a:xfrm flipV="1">
                <a:off x="11118894" y="4255103"/>
                <a:ext cx="286119" cy="968"/>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331" name="Freeform 330"/>
              <p:cNvSpPr/>
              <p:nvPr/>
            </p:nvSpPr>
            <p:spPr>
              <a:xfrm>
                <a:off x="10880609" y="4155264"/>
                <a:ext cx="238285" cy="104388"/>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Box 331"/>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cxnSp>
          <p:nvCxnSpPr>
            <p:cNvPr id="202" name="Straight Connector 201"/>
            <p:cNvCxnSpPr/>
            <p:nvPr/>
          </p:nvCxnSpPr>
          <p:spPr>
            <a:xfrm flipV="1">
              <a:off x="10128448" y="4883043"/>
              <a:ext cx="218117" cy="26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9715415" y="4885647"/>
              <a:ext cx="218117" cy="26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04" name="Group 203"/>
            <p:cNvGrpSpPr/>
            <p:nvPr/>
          </p:nvGrpSpPr>
          <p:grpSpPr>
            <a:xfrm>
              <a:off x="8873918" y="5989380"/>
              <a:ext cx="2515532" cy="670566"/>
              <a:chOff x="8892251" y="3791754"/>
              <a:chExt cx="2515532" cy="670566"/>
            </a:xfrm>
          </p:grpSpPr>
          <p:grpSp>
            <p:nvGrpSpPr>
              <p:cNvPr id="292" name="Group 291"/>
              <p:cNvGrpSpPr/>
              <p:nvPr/>
            </p:nvGrpSpPr>
            <p:grpSpPr>
              <a:xfrm>
                <a:off x="8892251" y="4059059"/>
                <a:ext cx="2515532" cy="403261"/>
                <a:chOff x="8892251" y="4162311"/>
                <a:chExt cx="2515532" cy="403261"/>
              </a:xfrm>
            </p:grpSpPr>
            <p:cxnSp>
              <p:nvCxnSpPr>
                <p:cNvPr id="304" name="Straight Connector 303"/>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6" name="Rectangle 305"/>
                <p:cNvSpPr/>
                <p:nvPr/>
              </p:nvSpPr>
              <p:spPr>
                <a:xfrm>
                  <a:off x="9103763" y="4221271"/>
                  <a:ext cx="205171" cy="15353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307" name="Rectangle 306"/>
                <p:cNvSpPr/>
                <p:nvPr/>
              </p:nvSpPr>
              <p:spPr>
                <a:xfrm>
                  <a:off x="9320356" y="4371148"/>
                  <a:ext cx="198705" cy="12841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293" name="Straight Connector 292"/>
              <p:cNvCxnSpPr/>
              <p:nvPr/>
            </p:nvCxnSpPr>
            <p:spPr>
              <a:xfrm flipV="1">
                <a:off x="10043815" y="3869925"/>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5" name="TextBox 294"/>
                  <p:cNvSpPr txBox="1"/>
                  <p:nvPr/>
                </p:nvSpPr>
                <p:spPr>
                  <a:xfrm>
                    <a:off x="9959759" y="3791754"/>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15" name="TextBox 314"/>
                  <p:cNvSpPr txBox="1">
                    <a:spLocks noRot="1" noChangeAspect="1" noMove="1" noResize="1" noEditPoints="1" noAdjustHandles="1" noChangeArrowheads="1" noChangeShapeType="1" noTextEdit="1"/>
                  </p:cNvSpPr>
                  <p:nvPr/>
                </p:nvSpPr>
                <p:spPr>
                  <a:xfrm>
                    <a:off x="9959759" y="3791754"/>
                    <a:ext cx="90601" cy="138821"/>
                  </a:xfrm>
                  <a:prstGeom prst="rect">
                    <a:avLst/>
                  </a:prstGeom>
                  <a:blipFill rotWithShape="0">
                    <a:blip r:embed="rId3"/>
                    <a:stretch>
                      <a:fillRect l="-33333" t="-50000" r="-106667" b="-13636"/>
                    </a:stretch>
                  </a:blipFill>
                </p:spPr>
                <p:txBody>
                  <a:bodyPr/>
                  <a:lstStyle/>
                  <a:p>
                    <a:r>
                      <a:rPr lang="en-US">
                        <a:noFill/>
                      </a:rPr>
                      <a:t> </a:t>
                    </a:r>
                  </a:p>
                </p:txBody>
              </p:sp>
            </mc:Fallback>
          </mc:AlternateContent>
          <p:cxnSp>
            <p:nvCxnSpPr>
              <p:cNvPr id="296" name="Straight Connector 295"/>
              <p:cNvCxnSpPr/>
              <p:nvPr/>
            </p:nvCxnSpPr>
            <p:spPr>
              <a:xfrm flipV="1">
                <a:off x="9840270" y="3943001"/>
                <a:ext cx="204224" cy="2271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10035040" y="3933783"/>
                <a:ext cx="216535" cy="2363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V="1">
                <a:off x="10994464" y="3948319"/>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a:endCxn id="302" idx="0"/>
              </p:cNvCxnSpPr>
              <p:nvPr/>
            </p:nvCxnSpPr>
            <p:spPr>
              <a:xfrm>
                <a:off x="10572032" y="3852465"/>
                <a:ext cx="217736" cy="11045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302" idx="3"/>
              </p:cNvCxnSpPr>
              <p:nvPr/>
            </p:nvCxnSpPr>
            <p:spPr>
              <a:xfrm>
                <a:off x="11162584" y="4155449"/>
                <a:ext cx="243065" cy="99698"/>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302" name="Freeform 301"/>
              <p:cNvSpPr/>
              <p:nvPr/>
            </p:nvSpPr>
            <p:spPr>
              <a:xfrm>
                <a:off x="10789768" y="3960294"/>
                <a:ext cx="372816" cy="202088"/>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p:cNvSpPr txBox="1"/>
              <p:nvPr/>
            </p:nvSpPr>
            <p:spPr>
              <a:xfrm>
                <a:off x="10962351" y="385941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cxnSp>
          <p:nvCxnSpPr>
            <p:cNvPr id="205" name="Straight Connector 204"/>
            <p:cNvCxnSpPr>
              <a:endCxn id="206" idx="3"/>
            </p:cNvCxnSpPr>
            <p:nvPr/>
          </p:nvCxnSpPr>
          <p:spPr>
            <a:xfrm>
              <a:off x="11060406" y="1592796"/>
              <a:ext cx="1" cy="80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06" name="Isosceles Triangle 205"/>
            <p:cNvSpPr/>
            <p:nvPr/>
          </p:nvSpPr>
          <p:spPr>
            <a:xfrm flipV="1">
              <a:off x="11020253" y="1673043"/>
              <a:ext cx="80307" cy="8485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Connector 206"/>
            <p:cNvCxnSpPr/>
            <p:nvPr/>
          </p:nvCxnSpPr>
          <p:spPr>
            <a:xfrm flipV="1">
              <a:off x="10884532" y="1591549"/>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7538723" y="1594933"/>
              <a:ext cx="175874" cy="1247"/>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7233445" y="1483827"/>
              <a:ext cx="296556" cy="215444"/>
            </a:xfrm>
            <a:prstGeom prst="rect">
              <a:avLst/>
            </a:prstGeom>
            <a:noFill/>
          </p:spPr>
          <p:txBody>
            <a:bodyPr wrap="none" lIns="0" tIns="0" rIns="0" bIns="0" rtlCol="0">
              <a:spAutoFit/>
            </a:bodyPr>
            <a:lstStyle/>
            <a:p>
              <a:r>
                <a:rPr lang="en-US" sz="1400" dirty="0">
                  <a:latin typeface="Calibri" panose="020F0502020204030204" pitchFamily="34" charset="0"/>
                </a:rPr>
                <a:t>Bias</a:t>
              </a:r>
            </a:p>
          </p:txBody>
        </p:sp>
        <p:cxnSp>
          <p:nvCxnSpPr>
            <p:cNvPr id="210" name="Straight Connector 209"/>
            <p:cNvCxnSpPr/>
            <p:nvPr/>
          </p:nvCxnSpPr>
          <p:spPr>
            <a:xfrm>
              <a:off x="9655445" y="4435343"/>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0233242" y="4425999"/>
              <a:ext cx="1664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0233242" y="6358225"/>
              <a:ext cx="2122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9609717" y="6358225"/>
              <a:ext cx="2122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4" name="Group 213"/>
            <p:cNvGrpSpPr/>
            <p:nvPr/>
          </p:nvGrpSpPr>
          <p:grpSpPr>
            <a:xfrm>
              <a:off x="10240237" y="5613702"/>
              <a:ext cx="144016" cy="468052"/>
              <a:chOff x="10776520" y="5409220"/>
              <a:chExt cx="144016" cy="468052"/>
            </a:xfrm>
          </p:grpSpPr>
          <p:cxnSp>
            <p:nvCxnSpPr>
              <p:cNvPr id="260" name="Straight Connector 259"/>
              <p:cNvCxnSpPr/>
              <p:nvPr/>
            </p:nvCxnSpPr>
            <p:spPr>
              <a:xfrm>
                <a:off x="10848528" y="5409220"/>
                <a:ext cx="0" cy="324036"/>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61" name="Isosceles Triangle 260"/>
              <p:cNvSpPr/>
              <p:nvPr/>
            </p:nvSpPr>
            <p:spPr>
              <a:xfrm flipV="1">
                <a:off x="10776520" y="5733256"/>
                <a:ext cx="144016" cy="14401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p:cNvGrpSpPr/>
            <p:nvPr/>
          </p:nvGrpSpPr>
          <p:grpSpPr>
            <a:xfrm>
              <a:off x="8234999" y="5505690"/>
              <a:ext cx="2077244" cy="346356"/>
              <a:chOff x="8267226" y="3392996"/>
              <a:chExt cx="2077244" cy="346356"/>
            </a:xfrm>
          </p:grpSpPr>
          <p:cxnSp>
            <p:nvCxnSpPr>
              <p:cNvPr id="253" name="Straight Connector 252"/>
              <p:cNvCxnSpPr>
                <a:stCxn id="257" idx="0"/>
              </p:cNvCxnSpPr>
              <p:nvPr/>
            </p:nvCxnSpPr>
            <p:spPr>
              <a:xfrm>
                <a:off x="9768408" y="3501008"/>
                <a:ext cx="576062" cy="2178"/>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a:stCxn id="255" idx="2"/>
                <a:endCxn id="258" idx="0"/>
              </p:cNvCxnSpPr>
              <p:nvPr/>
            </p:nvCxnSpPr>
            <p:spPr>
              <a:xfrm flipV="1">
                <a:off x="8364252" y="3501007"/>
                <a:ext cx="432048" cy="313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5" name="Freeform 254"/>
              <p:cNvSpPr/>
              <p:nvPr/>
            </p:nvSpPr>
            <p:spPr>
              <a:xfrm flipV="1">
                <a:off x="8267226" y="3501008"/>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8796300" y="3392996"/>
                <a:ext cx="972108" cy="216024"/>
                <a:chOff x="8809478" y="3392996"/>
                <a:chExt cx="972108" cy="216024"/>
              </a:xfrm>
            </p:grpSpPr>
            <p:sp>
              <p:nvSpPr>
                <p:cNvPr id="257" name="Freeform 256"/>
                <p:cNvSpPr/>
                <p:nvPr/>
              </p:nvSpPr>
              <p:spPr>
                <a:xfrm>
                  <a:off x="9336359" y="3402297"/>
                  <a:ext cx="445227"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reeform 257"/>
                <p:cNvSpPr/>
                <p:nvPr/>
              </p:nvSpPr>
              <p:spPr>
                <a:xfrm flipH="1" flipV="1">
                  <a:off x="8809478" y="3501007"/>
                  <a:ext cx="526882"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9" name="Straight Connector 258"/>
                <p:cNvCxnSpPr/>
                <p:nvPr/>
              </p:nvCxnSpPr>
              <p:spPr>
                <a:xfrm>
                  <a:off x="9336360" y="3392996"/>
                  <a:ext cx="0" cy="216024"/>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16" name="Group 215"/>
            <p:cNvGrpSpPr/>
            <p:nvPr/>
          </p:nvGrpSpPr>
          <p:grpSpPr>
            <a:xfrm>
              <a:off x="8237598" y="5497017"/>
              <a:ext cx="2074641" cy="226027"/>
              <a:chOff x="8267225" y="3495601"/>
              <a:chExt cx="2074641" cy="155417"/>
            </a:xfrm>
          </p:grpSpPr>
          <p:cxnSp>
            <p:nvCxnSpPr>
              <p:cNvPr id="246" name="Straight Connector 245"/>
              <p:cNvCxnSpPr>
                <a:stCxn id="250" idx="0"/>
              </p:cNvCxnSpPr>
              <p:nvPr/>
            </p:nvCxnSpPr>
            <p:spPr>
              <a:xfrm flipV="1">
                <a:off x="9452758" y="3571950"/>
                <a:ext cx="889108" cy="807"/>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248" idx="2"/>
                <a:endCxn id="251" idx="0"/>
              </p:cNvCxnSpPr>
              <p:nvPr/>
            </p:nvCxnSpPr>
            <p:spPr>
              <a:xfrm flipV="1">
                <a:off x="8373226" y="3501004"/>
                <a:ext cx="765052" cy="1962"/>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48" name="Freeform 247"/>
              <p:cNvSpPr/>
              <p:nvPr/>
            </p:nvSpPr>
            <p:spPr>
              <a:xfrm flipV="1">
                <a:off x="8267225" y="3501008"/>
                <a:ext cx="106001" cy="14909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248"/>
              <p:cNvGrpSpPr/>
              <p:nvPr/>
            </p:nvGrpSpPr>
            <p:grpSpPr>
              <a:xfrm>
                <a:off x="9138278" y="3495601"/>
                <a:ext cx="314480" cy="155417"/>
                <a:chOff x="9151456" y="3495601"/>
                <a:chExt cx="314480" cy="155417"/>
              </a:xfrm>
            </p:grpSpPr>
            <p:sp>
              <p:nvSpPr>
                <p:cNvPr id="250" name="Freeform 249"/>
                <p:cNvSpPr/>
                <p:nvPr/>
              </p:nvSpPr>
              <p:spPr>
                <a:xfrm>
                  <a:off x="9336360" y="3495607"/>
                  <a:ext cx="129576" cy="77160"/>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reeform 250"/>
                <p:cNvSpPr/>
                <p:nvPr/>
              </p:nvSpPr>
              <p:spPr>
                <a:xfrm flipH="1" flipV="1">
                  <a:off x="9151456" y="3501004"/>
                  <a:ext cx="184903" cy="150014"/>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2" name="Straight Connector 251"/>
                <p:cNvCxnSpPr>
                  <a:stCxn id="250" idx="3"/>
                  <a:endCxn id="251" idx="3"/>
                </p:cNvCxnSpPr>
                <p:nvPr/>
              </p:nvCxnSpPr>
              <p:spPr>
                <a:xfrm flipH="1">
                  <a:off x="9336359" y="3495601"/>
                  <a:ext cx="1" cy="155417"/>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17" name="Group 216"/>
            <p:cNvGrpSpPr/>
            <p:nvPr/>
          </p:nvGrpSpPr>
          <p:grpSpPr>
            <a:xfrm>
              <a:off x="8237598" y="4978643"/>
              <a:ext cx="2074641" cy="627818"/>
              <a:chOff x="8267225" y="3501008"/>
              <a:chExt cx="2074641" cy="125080"/>
            </a:xfrm>
          </p:grpSpPr>
          <p:cxnSp>
            <p:nvCxnSpPr>
              <p:cNvPr id="239" name="Straight Connector 238"/>
              <p:cNvCxnSpPr>
                <a:stCxn id="243" idx="1"/>
              </p:cNvCxnSpPr>
              <p:nvPr/>
            </p:nvCxnSpPr>
            <p:spPr>
              <a:xfrm>
                <a:off x="9557428" y="3577509"/>
                <a:ext cx="784438" cy="48579"/>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stCxn id="241" idx="2"/>
                <a:endCxn id="244" idx="1"/>
              </p:cNvCxnSpPr>
              <p:nvPr/>
            </p:nvCxnSpPr>
            <p:spPr>
              <a:xfrm>
                <a:off x="8361652" y="3501573"/>
                <a:ext cx="769592" cy="46364"/>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241" name="Freeform 240"/>
              <p:cNvSpPr/>
              <p:nvPr/>
            </p:nvSpPr>
            <p:spPr>
              <a:xfrm flipV="1">
                <a:off x="8267225" y="3501008"/>
                <a:ext cx="94427" cy="43021"/>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41"/>
              <p:cNvGrpSpPr/>
              <p:nvPr/>
            </p:nvGrpSpPr>
            <p:grpSpPr>
              <a:xfrm>
                <a:off x="8793700" y="3543272"/>
                <a:ext cx="1175684" cy="38265"/>
                <a:chOff x="8806878" y="3543272"/>
                <a:chExt cx="1175684" cy="38265"/>
              </a:xfrm>
            </p:grpSpPr>
            <p:sp>
              <p:nvSpPr>
                <p:cNvPr id="243" name="Freeform 242"/>
                <p:cNvSpPr/>
                <p:nvPr/>
              </p:nvSpPr>
              <p:spPr>
                <a:xfrm>
                  <a:off x="9336360" y="3543272"/>
                  <a:ext cx="646202" cy="38265"/>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reeform 243"/>
                <p:cNvSpPr/>
                <p:nvPr/>
              </p:nvSpPr>
              <p:spPr>
                <a:xfrm flipH="1" flipV="1">
                  <a:off x="8806878" y="3544029"/>
                  <a:ext cx="529479" cy="37127"/>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 name="Straight Connector 244"/>
                <p:cNvCxnSpPr>
                  <a:stCxn id="243" idx="3"/>
                  <a:endCxn id="244" idx="3"/>
                </p:cNvCxnSpPr>
                <p:nvPr/>
              </p:nvCxnSpPr>
              <p:spPr>
                <a:xfrm flipH="1">
                  <a:off x="9336357" y="3543272"/>
                  <a:ext cx="3" cy="37884"/>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18" name="Group 217"/>
            <p:cNvGrpSpPr/>
            <p:nvPr/>
          </p:nvGrpSpPr>
          <p:grpSpPr>
            <a:xfrm>
              <a:off x="8234483" y="5612613"/>
              <a:ext cx="2074646" cy="513821"/>
              <a:chOff x="8267226" y="3503554"/>
              <a:chExt cx="2074646" cy="513821"/>
            </a:xfrm>
          </p:grpSpPr>
          <p:cxnSp>
            <p:nvCxnSpPr>
              <p:cNvPr id="232" name="Straight Connector 231"/>
              <p:cNvCxnSpPr>
                <a:stCxn id="236" idx="0"/>
              </p:cNvCxnSpPr>
              <p:nvPr/>
            </p:nvCxnSpPr>
            <p:spPr>
              <a:xfrm flipV="1">
                <a:off x="9390622" y="3503554"/>
                <a:ext cx="951250" cy="174670"/>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234" idx="2"/>
                <a:endCxn id="237" idx="0"/>
              </p:cNvCxnSpPr>
              <p:nvPr/>
            </p:nvCxnSpPr>
            <p:spPr>
              <a:xfrm flipV="1">
                <a:off x="8359484" y="3653908"/>
                <a:ext cx="891690" cy="166237"/>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4" name="Freeform 233"/>
              <p:cNvSpPr/>
              <p:nvPr/>
            </p:nvSpPr>
            <p:spPr>
              <a:xfrm flipV="1">
                <a:off x="8267226" y="3817521"/>
                <a:ext cx="92258" cy="19985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234"/>
              <p:cNvGrpSpPr/>
              <p:nvPr/>
            </p:nvGrpSpPr>
            <p:grpSpPr>
              <a:xfrm>
                <a:off x="9251174" y="3570825"/>
                <a:ext cx="139448" cy="194235"/>
                <a:chOff x="9264352" y="3570825"/>
                <a:chExt cx="139448" cy="194235"/>
              </a:xfrm>
            </p:grpSpPr>
            <p:sp>
              <p:nvSpPr>
                <p:cNvPr id="236" name="Freeform 235"/>
                <p:cNvSpPr/>
                <p:nvPr/>
              </p:nvSpPr>
              <p:spPr>
                <a:xfrm>
                  <a:off x="9336359" y="3570825"/>
                  <a:ext cx="67441" cy="107399"/>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236"/>
                <p:cNvSpPr/>
                <p:nvPr/>
              </p:nvSpPr>
              <p:spPr>
                <a:xfrm flipH="1" flipV="1">
                  <a:off x="9264352" y="3653908"/>
                  <a:ext cx="72008" cy="11115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8" name="Straight Connector 237"/>
                <p:cNvCxnSpPr>
                  <a:stCxn id="236" idx="3"/>
                  <a:endCxn id="237" idx="3"/>
                </p:cNvCxnSpPr>
                <p:nvPr/>
              </p:nvCxnSpPr>
              <p:spPr>
                <a:xfrm>
                  <a:off x="9336359" y="3570825"/>
                  <a:ext cx="1" cy="194235"/>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19" name="Group 218"/>
            <p:cNvGrpSpPr/>
            <p:nvPr/>
          </p:nvGrpSpPr>
          <p:grpSpPr>
            <a:xfrm>
              <a:off x="8237081" y="5592041"/>
              <a:ext cx="2072048" cy="1051934"/>
              <a:chOff x="8267226" y="3480385"/>
              <a:chExt cx="2072048" cy="1051934"/>
            </a:xfrm>
          </p:grpSpPr>
          <p:cxnSp>
            <p:nvCxnSpPr>
              <p:cNvPr id="225" name="Straight Connector 224"/>
              <p:cNvCxnSpPr>
                <a:stCxn id="229" idx="0"/>
              </p:cNvCxnSpPr>
              <p:nvPr/>
            </p:nvCxnSpPr>
            <p:spPr>
              <a:xfrm flipV="1">
                <a:off x="9368900" y="3480385"/>
                <a:ext cx="970374" cy="437286"/>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227" idx="2"/>
                <a:endCxn id="230" idx="0"/>
              </p:cNvCxnSpPr>
              <p:nvPr/>
            </p:nvCxnSpPr>
            <p:spPr>
              <a:xfrm flipV="1">
                <a:off x="8359484" y="3885122"/>
                <a:ext cx="917978" cy="449967"/>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sp>
            <p:nvSpPr>
              <p:cNvPr id="227" name="Freeform 226"/>
              <p:cNvSpPr/>
              <p:nvPr/>
            </p:nvSpPr>
            <p:spPr>
              <a:xfrm flipV="1">
                <a:off x="8267226" y="4332465"/>
                <a:ext cx="92258" cy="19985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227"/>
              <p:cNvGrpSpPr/>
              <p:nvPr/>
            </p:nvGrpSpPr>
            <p:grpSpPr>
              <a:xfrm>
                <a:off x="9277462" y="3829854"/>
                <a:ext cx="91438" cy="187998"/>
                <a:chOff x="9290640" y="3829854"/>
                <a:chExt cx="91438" cy="187998"/>
              </a:xfrm>
            </p:grpSpPr>
            <p:sp>
              <p:nvSpPr>
                <p:cNvPr id="229" name="Freeform 228"/>
                <p:cNvSpPr/>
                <p:nvPr/>
              </p:nvSpPr>
              <p:spPr>
                <a:xfrm>
                  <a:off x="9336359" y="3829854"/>
                  <a:ext cx="45719" cy="87817"/>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eeform 229"/>
                <p:cNvSpPr/>
                <p:nvPr/>
              </p:nvSpPr>
              <p:spPr>
                <a:xfrm flipH="1" flipV="1">
                  <a:off x="9290640" y="3885122"/>
                  <a:ext cx="45719" cy="132730"/>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p:cNvCxnSpPr>
                  <a:stCxn id="229" idx="3"/>
                  <a:endCxn id="230" idx="3"/>
                </p:cNvCxnSpPr>
                <p:nvPr/>
              </p:nvCxnSpPr>
              <p:spPr>
                <a:xfrm>
                  <a:off x="9336359" y="3829854"/>
                  <a:ext cx="0" cy="187998"/>
                </a:xfrm>
                <a:prstGeom prst="line">
                  <a:avLst/>
                </a:prstGeom>
                <a:ln w="19050" cap="rnd">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grpSp>
        </p:grpSp>
        <p:cxnSp>
          <p:nvCxnSpPr>
            <p:cNvPr id="220" name="Straight Connector 219"/>
            <p:cNvCxnSpPr>
              <a:stCxn id="243" idx="0"/>
            </p:cNvCxnSpPr>
            <p:nvPr/>
          </p:nvCxnSpPr>
          <p:spPr>
            <a:xfrm flipH="1" flipV="1">
              <a:off x="9617461" y="5369675"/>
              <a:ext cx="322296" cy="131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244" idx="0"/>
            </p:cNvCxnSpPr>
            <p:nvPr/>
          </p:nvCxnSpPr>
          <p:spPr>
            <a:xfrm flipH="1" flipV="1">
              <a:off x="8764073" y="5194580"/>
              <a:ext cx="274854" cy="139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3" name="Freeform 222"/>
            <p:cNvSpPr/>
            <p:nvPr/>
          </p:nvSpPr>
          <p:spPr>
            <a:xfrm>
              <a:off x="8344611" y="4889548"/>
              <a:ext cx="503124" cy="603224"/>
            </a:xfrm>
            <a:custGeom>
              <a:avLst/>
              <a:gdLst>
                <a:gd name="connsiteX0" fmla="*/ 0 w 396240"/>
                <a:gd name="connsiteY0" fmla="*/ 441960 h 441960"/>
                <a:gd name="connsiteX1" fmla="*/ 76200 w 396240"/>
                <a:gd name="connsiteY1" fmla="*/ 205740 h 441960"/>
                <a:gd name="connsiteX2" fmla="*/ 396240 w 396240"/>
                <a:gd name="connsiteY2" fmla="*/ 0 h 441960"/>
              </a:gdLst>
              <a:ahLst/>
              <a:cxnLst>
                <a:cxn ang="0">
                  <a:pos x="connsiteX0" y="connsiteY0"/>
                </a:cxn>
                <a:cxn ang="0">
                  <a:pos x="connsiteX1" y="connsiteY1"/>
                </a:cxn>
                <a:cxn ang="0">
                  <a:pos x="connsiteX2" y="connsiteY2"/>
                </a:cxn>
              </a:cxnLst>
              <a:rect l="l" t="t" r="r" b="b"/>
              <a:pathLst>
                <a:path w="396240" h="441960">
                  <a:moveTo>
                    <a:pt x="0" y="441960"/>
                  </a:moveTo>
                  <a:cubicBezTo>
                    <a:pt x="5080" y="360680"/>
                    <a:pt x="10160" y="279400"/>
                    <a:pt x="76200" y="205740"/>
                  </a:cubicBezTo>
                  <a:cubicBezTo>
                    <a:pt x="142240" y="132080"/>
                    <a:pt x="269240" y="66040"/>
                    <a:pt x="396240" y="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eeform 223"/>
            <p:cNvSpPr/>
            <p:nvPr/>
          </p:nvSpPr>
          <p:spPr>
            <a:xfrm>
              <a:off x="8338775" y="5936775"/>
              <a:ext cx="518635" cy="532408"/>
            </a:xfrm>
            <a:custGeom>
              <a:avLst/>
              <a:gdLst>
                <a:gd name="connsiteX0" fmla="*/ 0 w 480767"/>
                <a:gd name="connsiteY0" fmla="*/ 0 h 443060"/>
                <a:gd name="connsiteX1" fmla="*/ 94268 w 480767"/>
                <a:gd name="connsiteY1" fmla="*/ 245097 h 443060"/>
                <a:gd name="connsiteX2" fmla="*/ 480767 w 480767"/>
                <a:gd name="connsiteY2" fmla="*/ 443060 h 443060"/>
              </a:gdLst>
              <a:ahLst/>
              <a:cxnLst>
                <a:cxn ang="0">
                  <a:pos x="connsiteX0" y="connsiteY0"/>
                </a:cxn>
                <a:cxn ang="0">
                  <a:pos x="connsiteX1" y="connsiteY1"/>
                </a:cxn>
                <a:cxn ang="0">
                  <a:pos x="connsiteX2" y="connsiteY2"/>
                </a:cxn>
              </a:cxnLst>
              <a:rect l="l" t="t" r="r" b="b"/>
              <a:pathLst>
                <a:path w="480767" h="443060">
                  <a:moveTo>
                    <a:pt x="0" y="0"/>
                  </a:moveTo>
                  <a:cubicBezTo>
                    <a:pt x="7070" y="85627"/>
                    <a:pt x="14140" y="171254"/>
                    <a:pt x="94268" y="245097"/>
                  </a:cubicBezTo>
                  <a:cubicBezTo>
                    <a:pt x="174396" y="318940"/>
                    <a:pt x="480767" y="443060"/>
                    <a:pt x="480767" y="44306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396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47800"/>
            <a:ext cx="6286500" cy="4729164"/>
          </a:xfrm>
        </p:spPr>
        <p:txBody>
          <a:bodyPr/>
          <a:lstStyle/>
          <a:p>
            <a:pPr marL="0" indent="0">
              <a:buNone/>
            </a:pPr>
            <a:r>
              <a:rPr lang="it-IT" sz="1800" dirty="0"/>
              <a:t>A V</a:t>
            </a:r>
            <a:r>
              <a:rPr lang="it-IT" sz="1800" baseline="-25000" dirty="0"/>
              <a:t>T</a:t>
            </a:r>
            <a:r>
              <a:rPr lang="it-IT" sz="1800" dirty="0"/>
              <a:t> window (</a:t>
            </a:r>
            <a:r>
              <a:rPr lang="en-US" sz="1800" dirty="0"/>
              <a:t>∆V</a:t>
            </a:r>
            <a:r>
              <a:rPr lang="en-US" sz="1800" baseline="-25000" dirty="0"/>
              <a:t>T</a:t>
            </a:r>
            <a:r>
              <a:rPr lang="it-IT" sz="1800" dirty="0"/>
              <a:t>) has been observed by applying programming pulses with opposite polarity.  The </a:t>
            </a:r>
            <a:r>
              <a:rPr lang="en-US" sz="1800" dirty="0"/>
              <a:t>best known ∆V</a:t>
            </a:r>
            <a:r>
              <a:rPr lang="en-US" sz="1800" baseline="-25000" dirty="0"/>
              <a:t>T</a:t>
            </a:r>
            <a:r>
              <a:rPr lang="en-US" sz="1800" dirty="0"/>
              <a:t> physics is an electrochemical potential modulation effect subject to mass transport by polarity.</a:t>
            </a:r>
          </a:p>
          <a:p>
            <a:pPr marL="559805" lvl="1" indent="0">
              <a:buNone/>
            </a:pPr>
            <a:r>
              <a:rPr lang="en-US" sz="1800" dirty="0"/>
              <a:t>Near parallel shift on </a:t>
            </a:r>
            <a:r>
              <a:rPr lang="en-US" sz="1800" dirty="0" err="1"/>
              <a:t>SubVt</a:t>
            </a:r>
            <a:r>
              <a:rPr lang="en-US" sz="1800" dirty="0"/>
              <a:t> I-V on polarity effects</a:t>
            </a:r>
          </a:p>
          <a:p>
            <a:pPr marL="554035" lvl="1" indent="0">
              <a:buNone/>
            </a:pPr>
            <a:r>
              <a:rPr lang="en-US" sz="1800" dirty="0"/>
              <a:t>The equivalent circuit – a programmable battery connected  </a:t>
            </a:r>
            <a:br>
              <a:rPr lang="en-US" sz="1800" dirty="0"/>
            </a:br>
            <a:r>
              <a:rPr lang="en-US" sz="1800" dirty="0"/>
              <a:t>to a </a:t>
            </a:r>
            <a:r>
              <a:rPr lang="en-US" sz="1800" dirty="0" err="1"/>
              <a:t>Chal</a:t>
            </a:r>
            <a:r>
              <a:rPr lang="en-US" sz="1800" dirty="0"/>
              <a:t> Glass Resistor serially</a:t>
            </a:r>
          </a:p>
          <a:p>
            <a:pPr lvl="1"/>
            <a:endParaRPr lang="en-US" sz="1800" dirty="0"/>
          </a:p>
          <a:p>
            <a:pPr lvl="1"/>
            <a:endParaRPr lang="en-US" sz="1800" dirty="0"/>
          </a:p>
          <a:p>
            <a:pPr lvl="1"/>
            <a:endParaRPr lang="en-US" sz="1800" dirty="0"/>
          </a:p>
          <a:p>
            <a:pPr marL="0" indent="0">
              <a:buNone/>
            </a:pPr>
            <a:r>
              <a:rPr lang="en-US" sz="1800" dirty="0"/>
              <a:t>From empirical to physical</a:t>
            </a:r>
          </a:p>
          <a:p>
            <a:pPr marL="554035" lvl="1" indent="0">
              <a:buNone/>
            </a:pPr>
            <a:r>
              <a:rPr lang="en-US" sz="1800" dirty="0"/>
              <a:t>Pursuing the validation of heterogeneous junction model </a:t>
            </a:r>
          </a:p>
          <a:p>
            <a:pPr marL="554035" lvl="1" indent="0">
              <a:buNone/>
            </a:pPr>
            <a:r>
              <a:rPr lang="en-US" sz="1800" dirty="0"/>
              <a:t>Programmable battery is formed by the band offset </a:t>
            </a:r>
          </a:p>
          <a:p>
            <a:pPr marL="554035" lvl="1" indent="0">
              <a:buNone/>
            </a:pPr>
            <a:r>
              <a:rPr lang="en-US" sz="1800" dirty="0"/>
              <a:t>Write –Band offset switching subject to mass transport.</a:t>
            </a:r>
          </a:p>
          <a:p>
            <a:pPr marL="554035" lvl="1" indent="0">
              <a:buNone/>
            </a:pPr>
            <a:r>
              <a:rPr lang="en-US" sz="1800" dirty="0"/>
              <a:t>Read – Space Charge modulation results in voltage shift</a:t>
            </a:r>
          </a:p>
          <a:p>
            <a:endParaRPr lang="en-US" sz="1800" dirty="0"/>
          </a:p>
        </p:txBody>
      </p:sp>
      <p:sp>
        <p:nvSpPr>
          <p:cNvPr id="2" name="Title 1"/>
          <p:cNvSpPr>
            <a:spLocks noGrp="1"/>
          </p:cNvSpPr>
          <p:nvPr>
            <p:ph type="title"/>
          </p:nvPr>
        </p:nvSpPr>
        <p:spPr/>
        <p:txBody>
          <a:bodyPr/>
          <a:lstStyle/>
          <a:p>
            <a:r>
              <a:rPr lang="en-US" sz="3200" dirty="0"/>
              <a:t>Electrical Equivalent Circuit and Possible Underline Physics </a:t>
            </a:r>
          </a:p>
        </p:txBody>
      </p:sp>
      <p:pic>
        <p:nvPicPr>
          <p:cNvPr id="4" name="Picture 3"/>
          <p:cNvPicPr>
            <a:picLocks noChangeAspect="1"/>
          </p:cNvPicPr>
          <p:nvPr/>
        </p:nvPicPr>
        <p:blipFill rotWithShape="1">
          <a:blip r:embed="rId2"/>
          <a:srcRect l="3272" t="14723" r="2719" b="6389"/>
          <a:stretch/>
        </p:blipFill>
        <p:spPr>
          <a:xfrm>
            <a:off x="7152243" y="1236998"/>
            <a:ext cx="4305300" cy="2164080"/>
          </a:xfrm>
          <a:prstGeom prst="rect">
            <a:avLst/>
          </a:prstGeom>
        </p:spPr>
      </p:pic>
      <p:grpSp>
        <p:nvGrpSpPr>
          <p:cNvPr id="43" name="Group 42"/>
          <p:cNvGrpSpPr/>
          <p:nvPr/>
        </p:nvGrpSpPr>
        <p:grpSpPr>
          <a:xfrm>
            <a:off x="2362200" y="3522140"/>
            <a:ext cx="2114112" cy="595373"/>
            <a:chOff x="2210852" y="2568486"/>
            <a:chExt cx="2114112" cy="595373"/>
          </a:xfrm>
        </p:grpSpPr>
        <p:grpSp>
          <p:nvGrpSpPr>
            <p:cNvPr id="40" name="Group 39"/>
            <p:cNvGrpSpPr/>
            <p:nvPr/>
          </p:nvGrpSpPr>
          <p:grpSpPr>
            <a:xfrm>
              <a:off x="2420984" y="2568486"/>
              <a:ext cx="1693848" cy="595373"/>
              <a:chOff x="1714208" y="3219499"/>
              <a:chExt cx="1693848" cy="595373"/>
            </a:xfrm>
          </p:grpSpPr>
          <p:grpSp>
            <p:nvGrpSpPr>
              <p:cNvPr id="28" name="Group 27"/>
              <p:cNvGrpSpPr/>
              <p:nvPr/>
            </p:nvGrpSpPr>
            <p:grpSpPr>
              <a:xfrm>
                <a:off x="1714208" y="3219499"/>
                <a:ext cx="495787" cy="595373"/>
                <a:chOff x="1924008" y="3327662"/>
                <a:chExt cx="314050" cy="406138"/>
              </a:xfrm>
            </p:grpSpPr>
            <p:cxnSp>
              <p:nvCxnSpPr>
                <p:cNvPr id="6" name="Straight Connector 5"/>
                <p:cNvCxnSpPr/>
                <p:nvPr/>
              </p:nvCxnSpPr>
              <p:spPr>
                <a:xfrm>
                  <a:off x="2045616" y="3327662"/>
                  <a:ext cx="0" cy="40613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116450" y="3423737"/>
                  <a:ext cx="0" cy="21047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116450" y="3528974"/>
                  <a:ext cx="121608" cy="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924008" y="3528973"/>
                  <a:ext cx="121608" cy="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984812" y="3360595"/>
                  <a:ext cx="215828" cy="320391"/>
                </a:xfrm>
                <a:prstGeom prst="line">
                  <a:avLst/>
                </a:prstGeom>
                <a:ln>
                  <a:solidFill>
                    <a:schemeClr val="accent4"/>
                  </a:solidFill>
                  <a:head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570889" y="3422275"/>
                <a:ext cx="697820" cy="184666"/>
              </a:xfrm>
              <a:prstGeom prst="rect">
                <a:avLst/>
              </a:prstGeom>
              <a:noFill/>
            </p:spPr>
            <p:txBody>
              <a:bodyPr wrap="none" lIns="0" tIns="0" rIns="0" bIns="0" rtlCol="0">
                <a:spAutoFit/>
              </a:bodyPr>
              <a:lstStyle/>
              <a:p>
                <a:r>
                  <a:rPr lang="en-US" sz="1200" dirty="0">
                    <a:latin typeface="Calibri" panose="020F0502020204030204" pitchFamily="34" charset="0"/>
                  </a:rPr>
                  <a:t>SD Resistor</a:t>
                </a:r>
              </a:p>
            </p:txBody>
          </p:sp>
          <p:cxnSp>
            <p:nvCxnSpPr>
              <p:cNvPr id="32" name="Straight Connector 31"/>
              <p:cNvCxnSpPr/>
              <p:nvPr/>
            </p:nvCxnSpPr>
            <p:spPr>
              <a:xfrm>
                <a:off x="2212677" y="3514608"/>
                <a:ext cx="21013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Can 28"/>
              <p:cNvSpPr/>
              <p:nvPr/>
            </p:nvSpPr>
            <p:spPr>
              <a:xfrm rot="16200000">
                <a:off x="2698429" y="2997084"/>
                <a:ext cx="379049" cy="1040204"/>
              </a:xfrm>
              <a:prstGeom prst="can">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Connector 40"/>
            <p:cNvCxnSpPr/>
            <p:nvPr/>
          </p:nvCxnSpPr>
          <p:spPr>
            <a:xfrm>
              <a:off x="2210852" y="2863595"/>
              <a:ext cx="21013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114832" y="2863595"/>
              <a:ext cx="21013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7498953" y="3468800"/>
            <a:ext cx="3523586" cy="3245066"/>
            <a:chOff x="7444740" y="4832319"/>
            <a:chExt cx="3523586" cy="3245066"/>
          </a:xfrm>
        </p:grpSpPr>
        <p:pic>
          <p:nvPicPr>
            <p:cNvPr id="20" name="Picture 19"/>
            <p:cNvPicPr>
              <a:picLocks noChangeAspect="1"/>
            </p:cNvPicPr>
            <p:nvPr/>
          </p:nvPicPr>
          <p:blipFill rotWithShape="1">
            <a:blip r:embed="rId3"/>
            <a:srcRect l="1450" t="29721" r="1487" b="3916"/>
            <a:stretch/>
          </p:blipFill>
          <p:spPr>
            <a:xfrm>
              <a:off x="7444740" y="4853939"/>
              <a:ext cx="3505442" cy="3169921"/>
            </a:xfrm>
            <a:prstGeom prst="rect">
              <a:avLst/>
            </a:prstGeom>
            <a:ln>
              <a:solidFill>
                <a:schemeClr val="tx1"/>
              </a:solidFill>
            </a:ln>
          </p:spPr>
        </p:pic>
        <p:sp>
          <p:nvSpPr>
            <p:cNvPr id="26" name="Rectangle 25"/>
            <p:cNvSpPr/>
            <p:nvPr/>
          </p:nvSpPr>
          <p:spPr>
            <a:xfrm>
              <a:off x="9184217" y="4877584"/>
              <a:ext cx="880756" cy="2542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Calibri" panose="020F0502020204030204" pitchFamily="34" charset="0"/>
                </a:rPr>
                <a:t>GeSe</a:t>
              </a:r>
              <a:r>
                <a:rPr lang="en-US" sz="1400" baseline="-25000" dirty="0" err="1">
                  <a:latin typeface="Calibri" panose="020F0502020204030204" pitchFamily="34" charset="0"/>
                </a:rPr>
                <a:t>x</a:t>
              </a:r>
              <a:endParaRPr lang="en-US" sz="1400" baseline="-25000" dirty="0">
                <a:latin typeface="Calibri" panose="020F0502020204030204" pitchFamily="34" charset="0"/>
              </a:endParaRPr>
            </a:p>
          </p:txBody>
        </p:sp>
        <p:sp>
          <p:nvSpPr>
            <p:cNvPr id="27" name="Rectangle 26"/>
            <p:cNvSpPr/>
            <p:nvPr/>
          </p:nvSpPr>
          <p:spPr>
            <a:xfrm>
              <a:off x="10064974" y="4877584"/>
              <a:ext cx="455564" cy="2542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31" name="Rectangle 30"/>
            <p:cNvSpPr/>
            <p:nvPr/>
          </p:nvSpPr>
          <p:spPr>
            <a:xfrm>
              <a:off x="7847898" y="4877584"/>
              <a:ext cx="455564" cy="2542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C</a:t>
              </a:r>
            </a:p>
          </p:txBody>
        </p:sp>
        <p:sp>
          <p:nvSpPr>
            <p:cNvPr id="33" name="Rectangle 32"/>
            <p:cNvSpPr/>
            <p:nvPr/>
          </p:nvSpPr>
          <p:spPr>
            <a:xfrm>
              <a:off x="8303461" y="4877584"/>
              <a:ext cx="880756" cy="2542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rPr>
                <a:t>As+</a:t>
              </a:r>
            </a:p>
          </p:txBody>
        </p:sp>
        <p:sp>
          <p:nvSpPr>
            <p:cNvPr id="35" name="TextBox 34"/>
            <p:cNvSpPr txBox="1"/>
            <p:nvPr/>
          </p:nvSpPr>
          <p:spPr>
            <a:xfrm>
              <a:off x="7726414" y="7120696"/>
              <a:ext cx="163617" cy="190165"/>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36" name="Straight Arrow Connector 35"/>
            <p:cNvCxnSpPr/>
            <p:nvPr/>
          </p:nvCxnSpPr>
          <p:spPr>
            <a:xfrm flipV="1">
              <a:off x="7787156" y="6580444"/>
              <a:ext cx="0" cy="54025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726414" y="6326208"/>
              <a:ext cx="167673" cy="190165"/>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cxnSp>
          <p:nvCxnSpPr>
            <p:cNvPr id="38" name="Straight Arrow Connector 37"/>
            <p:cNvCxnSpPr/>
            <p:nvPr/>
          </p:nvCxnSpPr>
          <p:spPr>
            <a:xfrm>
              <a:off x="7787156" y="7343153"/>
              <a:ext cx="0" cy="54025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710596" y="7851625"/>
              <a:ext cx="167673" cy="190165"/>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45" name="Group 44"/>
            <p:cNvGrpSpPr/>
            <p:nvPr/>
          </p:nvGrpSpPr>
          <p:grpSpPr>
            <a:xfrm>
              <a:off x="8127637" y="5190407"/>
              <a:ext cx="2125963" cy="782848"/>
              <a:chOff x="8040216" y="3392996"/>
              <a:chExt cx="2520280" cy="886912"/>
            </a:xfrm>
          </p:grpSpPr>
          <p:grpSp>
            <p:nvGrpSpPr>
              <p:cNvPr id="149" name="Group 148"/>
              <p:cNvGrpSpPr/>
              <p:nvPr/>
            </p:nvGrpSpPr>
            <p:grpSpPr>
              <a:xfrm>
                <a:off x="8040216" y="3825044"/>
                <a:ext cx="216024" cy="86410"/>
                <a:chOff x="8364252" y="3284984"/>
                <a:chExt cx="216024" cy="72008"/>
              </a:xfrm>
            </p:grpSpPr>
            <p:sp>
              <p:nvSpPr>
                <p:cNvPr id="173" name="Rectangle 172"/>
                <p:cNvSpPr/>
                <p:nvPr/>
              </p:nvSpPr>
              <p:spPr>
                <a:xfrm>
                  <a:off x="8364252"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p:cNvCxnSpPr/>
                <p:nvPr/>
              </p:nvCxnSpPr>
              <p:spPr>
                <a:xfrm>
                  <a:off x="8364252"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9336355" y="3501008"/>
                <a:ext cx="1008114" cy="542238"/>
                <a:chOff x="8639761" y="2958770"/>
                <a:chExt cx="1183439" cy="542238"/>
              </a:xfrm>
            </p:grpSpPr>
            <p:cxnSp>
              <p:nvCxnSpPr>
                <p:cNvPr id="170" name="Straight Connector 169"/>
                <p:cNvCxnSpPr/>
                <p:nvPr/>
              </p:nvCxnSpPr>
              <p:spPr>
                <a:xfrm>
                  <a:off x="8862645" y="2958770"/>
                  <a:ext cx="960551" cy="2178"/>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8837474" y="3501008"/>
                  <a:ext cx="985726"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8639761" y="3284984"/>
                  <a:ext cx="1141169"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8292244" y="3501008"/>
                <a:ext cx="972108" cy="546569"/>
                <a:chOff x="8639758" y="2954439"/>
                <a:chExt cx="1141170" cy="546569"/>
              </a:xfrm>
            </p:grpSpPr>
            <p:cxnSp>
              <p:nvCxnSpPr>
                <p:cNvPr id="167" name="Straight Connector 166"/>
                <p:cNvCxnSpPr/>
                <p:nvPr/>
              </p:nvCxnSpPr>
              <p:spPr>
                <a:xfrm flipV="1">
                  <a:off x="8724292" y="2954439"/>
                  <a:ext cx="870486" cy="650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8724292" y="3496677"/>
                  <a:ext cx="845311" cy="433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8639758" y="3278475"/>
                  <a:ext cx="1141170" cy="0"/>
                </a:xfrm>
                <a:prstGeom prst="line">
                  <a:avLst/>
                </a:prstGeom>
                <a:ln w="1905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10344472" y="3501008"/>
                <a:ext cx="216024" cy="540060"/>
                <a:chOff x="9948428" y="2960948"/>
                <a:chExt cx="216024" cy="540060"/>
              </a:xfrm>
            </p:grpSpPr>
            <p:sp>
              <p:nvSpPr>
                <p:cNvPr id="164" name="Rectangle 163"/>
                <p:cNvSpPr/>
                <p:nvPr/>
              </p:nvSpPr>
              <p:spPr>
                <a:xfrm>
                  <a:off x="9948428" y="3284984"/>
                  <a:ext cx="216024" cy="72008"/>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p:cNvCxnSpPr/>
                <p:nvPr/>
              </p:nvCxnSpPr>
              <p:spPr>
                <a:xfrm>
                  <a:off x="9948428" y="3284984"/>
                  <a:ext cx="21602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9948428" y="2960948"/>
                  <a:ext cx="0" cy="54006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153" name="Freeform 152"/>
              <p:cNvSpPr/>
              <p:nvPr/>
            </p:nvSpPr>
            <p:spPr>
              <a:xfrm flipV="1">
                <a:off x="8261942" y="404156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flipV="1">
                <a:off x="8267226" y="3501008"/>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p:cNvGrpSpPr/>
              <p:nvPr/>
            </p:nvGrpSpPr>
            <p:grpSpPr>
              <a:xfrm>
                <a:off x="9071154" y="3392996"/>
                <a:ext cx="445226" cy="216024"/>
                <a:chOff x="9084332" y="3392996"/>
                <a:chExt cx="445226" cy="216024"/>
              </a:xfrm>
            </p:grpSpPr>
            <p:sp>
              <p:nvSpPr>
                <p:cNvPr id="161" name="Freeform 160"/>
                <p:cNvSpPr/>
                <p:nvPr/>
              </p:nvSpPr>
              <p:spPr>
                <a:xfrm>
                  <a:off x="9336359" y="3402297"/>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61"/>
                <p:cNvSpPr/>
                <p:nvPr/>
              </p:nvSpPr>
              <p:spPr>
                <a:xfrm flipH="1" flipV="1">
                  <a:off x="9084332" y="3501007"/>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p:cNvCxnSpPr/>
                <p:nvPr/>
              </p:nvCxnSpPr>
              <p:spPr>
                <a:xfrm>
                  <a:off x="9336360" y="3392996"/>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9071154" y="3933056"/>
                <a:ext cx="445226" cy="216024"/>
                <a:chOff x="9084332" y="3392996"/>
                <a:chExt cx="445226" cy="216024"/>
              </a:xfrm>
            </p:grpSpPr>
            <p:sp>
              <p:nvSpPr>
                <p:cNvPr id="158" name="Freeform 157"/>
                <p:cNvSpPr/>
                <p:nvPr/>
              </p:nvSpPr>
              <p:spPr>
                <a:xfrm>
                  <a:off x="9336359" y="3402297"/>
                  <a:ext cx="193199" cy="98711"/>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flipH="1" flipV="1">
                  <a:off x="9084332" y="3501007"/>
                  <a:ext cx="252028" cy="108012"/>
                </a:xfrm>
                <a:custGeom>
                  <a:avLst/>
                  <a:gdLst>
                    <a:gd name="connsiteX0" fmla="*/ 208410 w 208410"/>
                    <a:gd name="connsiteY0" fmla="*/ 98995 h 98995"/>
                    <a:gd name="connsiteX1" fmla="*/ 75548 w 208410"/>
                    <a:gd name="connsiteY1" fmla="*/ 88575 h 98995"/>
                    <a:gd name="connsiteX2" fmla="*/ 13025 w 208410"/>
                    <a:gd name="connsiteY2" fmla="*/ 57313 h 98995"/>
                    <a:gd name="connsiteX3" fmla="*/ 0 w 208410"/>
                    <a:gd name="connsiteY3" fmla="*/ 0 h 98995"/>
                  </a:gdLst>
                  <a:ahLst/>
                  <a:cxnLst>
                    <a:cxn ang="0">
                      <a:pos x="connsiteX0" y="connsiteY0"/>
                    </a:cxn>
                    <a:cxn ang="0">
                      <a:pos x="connsiteX1" y="connsiteY1"/>
                    </a:cxn>
                    <a:cxn ang="0">
                      <a:pos x="connsiteX2" y="connsiteY2"/>
                    </a:cxn>
                    <a:cxn ang="0">
                      <a:pos x="connsiteX3" y="connsiteY3"/>
                    </a:cxn>
                  </a:cxnLst>
                  <a:rect l="l" t="t" r="r" b="b"/>
                  <a:pathLst>
                    <a:path w="208410" h="98995">
                      <a:moveTo>
                        <a:pt x="208410" y="98995"/>
                      </a:moveTo>
                      <a:cubicBezTo>
                        <a:pt x="158261" y="97258"/>
                        <a:pt x="108112" y="95522"/>
                        <a:pt x="75548" y="88575"/>
                      </a:cubicBezTo>
                      <a:cubicBezTo>
                        <a:pt x="42984" y="81628"/>
                        <a:pt x="25616" y="72075"/>
                        <a:pt x="13025" y="57313"/>
                      </a:cubicBezTo>
                      <a:cubicBezTo>
                        <a:pt x="434" y="42551"/>
                        <a:pt x="2171" y="8684"/>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 name="Straight Connector 159"/>
                <p:cNvCxnSpPr/>
                <p:nvPr/>
              </p:nvCxnSpPr>
              <p:spPr>
                <a:xfrm>
                  <a:off x="9336360" y="3392996"/>
                  <a:ext cx="0" cy="216024"/>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157" name="Straight Connector 156"/>
              <p:cNvCxnSpPr>
                <a:stCxn id="154" idx="0"/>
                <a:endCxn id="153" idx="0"/>
              </p:cNvCxnSpPr>
              <p:nvPr/>
            </p:nvCxnSpPr>
            <p:spPr>
              <a:xfrm flipH="1">
                <a:off x="8261942" y="3739352"/>
                <a:ext cx="5284" cy="540556"/>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flipH="1" flipV="1">
              <a:off x="8759025" y="6877869"/>
              <a:ext cx="231851" cy="123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8839964" y="5962657"/>
              <a:ext cx="2121958" cy="550178"/>
              <a:chOff x="8892251" y="4059059"/>
              <a:chExt cx="2515532" cy="623313"/>
            </a:xfrm>
          </p:grpSpPr>
          <p:grpSp>
            <p:nvGrpSpPr>
              <p:cNvPr id="135" name="Group 134"/>
              <p:cNvGrpSpPr/>
              <p:nvPr/>
            </p:nvGrpSpPr>
            <p:grpSpPr>
              <a:xfrm>
                <a:off x="8892251" y="4059059"/>
                <a:ext cx="2515532" cy="403261"/>
                <a:chOff x="8892251" y="4162311"/>
                <a:chExt cx="2515532" cy="403261"/>
              </a:xfrm>
            </p:grpSpPr>
            <p:cxnSp>
              <p:nvCxnSpPr>
                <p:cNvPr id="145" name="Straight Connector 144"/>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9325835" y="4221271"/>
                  <a:ext cx="203158" cy="1417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148" name="Rectangle 147"/>
                <p:cNvSpPr/>
                <p:nvPr/>
              </p:nvSpPr>
              <p:spPr>
                <a:xfrm>
                  <a:off x="9111680" y="4371148"/>
                  <a:ext cx="204644" cy="141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136" name="Straight Connector 135"/>
              <p:cNvCxnSpPr/>
              <p:nvPr/>
            </p:nvCxnSpPr>
            <p:spPr>
              <a:xfrm flipV="1">
                <a:off x="10048146" y="4164650"/>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TextBox 136"/>
                  <p:cNvSpPr txBox="1"/>
                  <p:nvPr/>
                </p:nvSpPr>
                <p:spPr>
                  <a:xfrm>
                    <a:off x="9959759" y="4125632"/>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43" name="TextBox 342"/>
                  <p:cNvSpPr txBox="1">
                    <a:spLocks noRot="1" noChangeAspect="1" noMove="1" noResize="1" noEditPoints="1" noAdjustHandles="1" noChangeArrowheads="1" noChangeShapeType="1" noTextEdit="1"/>
                  </p:cNvSpPr>
                  <p:nvPr/>
                </p:nvSpPr>
                <p:spPr>
                  <a:xfrm>
                    <a:off x="9959759" y="4125632"/>
                    <a:ext cx="90601" cy="138821"/>
                  </a:xfrm>
                  <a:prstGeom prst="rect">
                    <a:avLst/>
                  </a:prstGeom>
                  <a:blipFill rotWithShape="0">
                    <a:blip r:embed="rId4"/>
                    <a:stretch>
                      <a:fillRect l="-33333" t="-47826" r="-106667" b="-8696"/>
                    </a:stretch>
                  </a:blipFill>
                </p:spPr>
                <p:txBody>
                  <a:bodyPr/>
                  <a:lstStyle/>
                  <a:p>
                    <a:r>
                      <a:rPr lang="en-US">
                        <a:noFill/>
                      </a:rPr>
                      <a:t> </a:t>
                    </a:r>
                  </a:p>
                </p:txBody>
              </p:sp>
            </mc:Fallback>
          </mc:AlternateContent>
          <p:cxnSp>
            <p:nvCxnSpPr>
              <p:cNvPr id="138" name="Straight Connector 137"/>
              <p:cNvCxnSpPr/>
              <p:nvPr/>
            </p:nvCxnSpPr>
            <p:spPr>
              <a:xfrm>
                <a:off x="9840907" y="4256850"/>
                <a:ext cx="207239" cy="20546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10048146" y="4256849"/>
                <a:ext cx="210759" cy="20547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10994464" y="4168372"/>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143" idx="0"/>
              </p:cNvCxnSpPr>
              <p:nvPr/>
            </p:nvCxnSpPr>
            <p:spPr>
              <a:xfrm>
                <a:off x="10627529" y="4460903"/>
                <a:ext cx="162876" cy="3639"/>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43" idx="3"/>
              </p:cNvCxnSpPr>
              <p:nvPr/>
            </p:nvCxnSpPr>
            <p:spPr>
              <a:xfrm flipV="1">
                <a:off x="11223049" y="4256925"/>
                <a:ext cx="182289" cy="6156"/>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43" name="Freeform 142"/>
              <p:cNvSpPr/>
              <p:nvPr/>
            </p:nvSpPr>
            <p:spPr>
              <a:xfrm flipV="1">
                <a:off x="10790405" y="4255826"/>
                <a:ext cx="432644" cy="211461"/>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10933033" y="413848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49" name="Group 48"/>
            <p:cNvGrpSpPr/>
            <p:nvPr/>
          </p:nvGrpSpPr>
          <p:grpSpPr>
            <a:xfrm>
              <a:off x="8840499" y="6515797"/>
              <a:ext cx="2127827" cy="547143"/>
              <a:chOff x="8892251" y="4059059"/>
              <a:chExt cx="2522489" cy="619875"/>
            </a:xfrm>
          </p:grpSpPr>
          <p:grpSp>
            <p:nvGrpSpPr>
              <p:cNvPr id="121" name="Group 120"/>
              <p:cNvGrpSpPr/>
              <p:nvPr/>
            </p:nvGrpSpPr>
            <p:grpSpPr>
              <a:xfrm>
                <a:off x="8892251" y="4059059"/>
                <a:ext cx="2515532" cy="403261"/>
                <a:chOff x="8892251" y="4162311"/>
                <a:chExt cx="2515532" cy="403261"/>
              </a:xfrm>
            </p:grpSpPr>
            <p:cxnSp>
              <p:nvCxnSpPr>
                <p:cNvPr id="131" name="Straight Connector 130"/>
                <p:cNvCxnSpPr/>
                <p:nvPr/>
              </p:nvCxnSpPr>
              <p:spPr>
                <a:xfrm flipV="1">
                  <a:off x="8892251"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9325834" y="4217444"/>
                  <a:ext cx="199387" cy="14561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134" name="Rectangle 133"/>
                <p:cNvSpPr/>
                <p:nvPr/>
              </p:nvSpPr>
              <p:spPr>
                <a:xfrm>
                  <a:off x="9103809" y="4371148"/>
                  <a:ext cx="212515" cy="1351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122" name="Straight Connector 121"/>
              <p:cNvCxnSpPr/>
              <p:nvPr/>
            </p:nvCxnSpPr>
            <p:spPr>
              <a:xfrm flipV="1">
                <a:off x="10048146" y="4153280"/>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 name="TextBox 122"/>
                  <p:cNvSpPr txBox="1"/>
                  <p:nvPr/>
                </p:nvSpPr>
                <p:spPr>
                  <a:xfrm>
                    <a:off x="9959759" y="4114262"/>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58" name="TextBox 357"/>
                  <p:cNvSpPr txBox="1">
                    <a:spLocks noRot="1" noChangeAspect="1" noMove="1" noResize="1" noEditPoints="1" noAdjustHandles="1" noChangeArrowheads="1" noChangeShapeType="1" noTextEdit="1"/>
                  </p:cNvSpPr>
                  <p:nvPr/>
                </p:nvSpPr>
                <p:spPr>
                  <a:xfrm>
                    <a:off x="9959759" y="4114262"/>
                    <a:ext cx="90601" cy="138821"/>
                  </a:xfrm>
                  <a:prstGeom prst="rect">
                    <a:avLst/>
                  </a:prstGeom>
                  <a:blipFill rotWithShape="0">
                    <a:blip r:embed="rId4"/>
                    <a:stretch>
                      <a:fillRect l="-33333" t="-47826" r="-106667" b="-8696"/>
                    </a:stretch>
                  </a:blipFill>
                </p:spPr>
                <p:txBody>
                  <a:bodyPr/>
                  <a:lstStyle/>
                  <a:p>
                    <a:r>
                      <a:rPr lang="en-US">
                        <a:noFill/>
                      </a:rPr>
                      <a:t> </a:t>
                    </a:r>
                  </a:p>
                </p:txBody>
              </p:sp>
            </mc:Fallback>
          </mc:AlternateContent>
          <p:cxnSp>
            <p:nvCxnSpPr>
              <p:cNvPr id="124" name="Straight Connector 123"/>
              <p:cNvCxnSpPr/>
              <p:nvPr/>
            </p:nvCxnSpPr>
            <p:spPr>
              <a:xfrm>
                <a:off x="9831341" y="4153197"/>
                <a:ext cx="221868" cy="2164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10052607" y="4152787"/>
                <a:ext cx="212169" cy="21080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10994464" y="4157002"/>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29" idx="0"/>
              </p:cNvCxnSpPr>
              <p:nvPr/>
            </p:nvCxnSpPr>
            <p:spPr>
              <a:xfrm flipV="1">
                <a:off x="10567449" y="4587330"/>
                <a:ext cx="241065" cy="91604"/>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29" idx="3"/>
              </p:cNvCxnSpPr>
              <p:nvPr/>
            </p:nvCxnSpPr>
            <p:spPr>
              <a:xfrm flipV="1">
                <a:off x="11134295" y="4251486"/>
                <a:ext cx="280445" cy="128986"/>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29" name="Freeform 128"/>
              <p:cNvSpPr/>
              <p:nvPr/>
            </p:nvSpPr>
            <p:spPr>
              <a:xfrm flipV="1">
                <a:off x="10808514" y="4373023"/>
                <a:ext cx="325781" cy="217125"/>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10932205" y="4115042"/>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grpSp>
          <p:nvGrpSpPr>
            <p:cNvPr id="50" name="Group 49"/>
            <p:cNvGrpSpPr/>
            <p:nvPr/>
          </p:nvGrpSpPr>
          <p:grpSpPr>
            <a:xfrm>
              <a:off x="8838524" y="7579128"/>
              <a:ext cx="2121958" cy="498257"/>
              <a:chOff x="8889912" y="3901615"/>
              <a:chExt cx="2515532" cy="564491"/>
            </a:xfrm>
          </p:grpSpPr>
          <p:grpSp>
            <p:nvGrpSpPr>
              <p:cNvPr id="107" name="Group 106"/>
              <p:cNvGrpSpPr/>
              <p:nvPr/>
            </p:nvGrpSpPr>
            <p:grpSpPr>
              <a:xfrm>
                <a:off x="8889912" y="4059059"/>
                <a:ext cx="2515532" cy="403261"/>
                <a:chOff x="8889912" y="4162311"/>
                <a:chExt cx="2515532" cy="403261"/>
              </a:xfrm>
            </p:grpSpPr>
            <p:cxnSp>
              <p:nvCxnSpPr>
                <p:cNvPr id="117" name="Straight Connector 116"/>
                <p:cNvCxnSpPr/>
                <p:nvPr/>
              </p:nvCxnSpPr>
              <p:spPr>
                <a:xfrm flipV="1">
                  <a:off x="8889912" y="4358356"/>
                  <a:ext cx="2515532" cy="9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flipV="1">
                  <a:off x="9315122" y="4162311"/>
                  <a:ext cx="1" cy="403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9325834" y="4221271"/>
                  <a:ext cx="100131" cy="1347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sp>
              <p:nvSpPr>
                <p:cNvPr id="120" name="Rectangle 119"/>
                <p:cNvSpPr/>
                <p:nvPr/>
              </p:nvSpPr>
              <p:spPr>
                <a:xfrm>
                  <a:off x="9203448" y="4371148"/>
                  <a:ext cx="112875" cy="1320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Cambria Math" panose="02040503050406030204" pitchFamily="18" charset="0"/>
                      <a:ea typeface="Cambria Math" panose="02040503050406030204" pitchFamily="18" charset="0"/>
                    </a:rPr>
                    <a:t>⊖</a:t>
                  </a:r>
                  <a:endParaRPr lang="en-US" sz="900" dirty="0"/>
                </a:p>
              </p:txBody>
            </p:sp>
          </p:grpSp>
          <p:cxnSp>
            <p:nvCxnSpPr>
              <p:cNvPr id="108" name="Straight Connector 107"/>
              <p:cNvCxnSpPr/>
              <p:nvPr/>
            </p:nvCxnSpPr>
            <p:spPr>
              <a:xfrm flipV="1">
                <a:off x="10048146" y="3948384"/>
                <a:ext cx="2214" cy="517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p:cNvSpPr txBox="1"/>
                  <p:nvPr/>
                </p:nvSpPr>
                <p:spPr>
                  <a:xfrm>
                    <a:off x="9971352" y="3901615"/>
                    <a:ext cx="90601" cy="13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800" i="1" smtClean="0">
                                  <a:latin typeface="Cambria Math" panose="02040503050406030204" pitchFamily="18" charset="0"/>
                                  <a:ea typeface="Cambria Math" panose="02040503050406030204" pitchFamily="18" charset="0"/>
                                </a:rPr>
                              </m:ctrlPr>
                            </m:accPr>
                            <m:e>
                              <m:r>
                                <a:rPr lang="el-GR" sz="800" i="1" smtClean="0">
                                  <a:latin typeface="Cambria Math" panose="02040503050406030204" pitchFamily="18" charset="0"/>
                                  <a:ea typeface="Cambria Math" panose="02040503050406030204" pitchFamily="18" charset="0"/>
                                </a:rPr>
                                <m:t>ℰ</m:t>
                              </m:r>
                            </m:e>
                          </m:acc>
                        </m:oMath>
                      </m:oMathPara>
                    </a14:m>
                    <a:endParaRPr lang="en-US" sz="600" dirty="0"/>
                  </a:p>
                </p:txBody>
              </p:sp>
            </mc:Choice>
            <mc:Fallback xmlns="">
              <p:sp>
                <p:nvSpPr>
                  <p:cNvPr id="375" name="TextBox 374"/>
                  <p:cNvSpPr txBox="1">
                    <a:spLocks noRot="1" noChangeAspect="1" noMove="1" noResize="1" noEditPoints="1" noAdjustHandles="1" noChangeArrowheads="1" noChangeShapeType="1" noTextEdit="1"/>
                  </p:cNvSpPr>
                  <p:nvPr/>
                </p:nvSpPr>
                <p:spPr>
                  <a:xfrm>
                    <a:off x="9971352" y="3901615"/>
                    <a:ext cx="90601" cy="138821"/>
                  </a:xfrm>
                  <a:prstGeom prst="rect">
                    <a:avLst/>
                  </a:prstGeom>
                  <a:blipFill rotWithShape="0">
                    <a:blip r:embed="rId5"/>
                    <a:stretch>
                      <a:fillRect l="-33333" t="-43478" r="-106667" b="-13043"/>
                    </a:stretch>
                  </a:blipFill>
                </p:spPr>
                <p:txBody>
                  <a:bodyPr/>
                  <a:lstStyle/>
                  <a:p>
                    <a:r>
                      <a:rPr lang="en-US">
                        <a:noFill/>
                      </a:rPr>
                      <a:t> </a:t>
                    </a:r>
                  </a:p>
                </p:txBody>
              </p:sp>
            </mc:Fallback>
          </mc:AlternateContent>
          <p:cxnSp>
            <p:nvCxnSpPr>
              <p:cNvPr id="110" name="Straight Connector 109"/>
              <p:cNvCxnSpPr/>
              <p:nvPr/>
            </p:nvCxnSpPr>
            <p:spPr>
              <a:xfrm>
                <a:off x="9937233" y="4264448"/>
                <a:ext cx="105680" cy="9949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0053212" y="4259776"/>
                <a:ext cx="99681" cy="11066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10994464" y="3963482"/>
                <a:ext cx="933" cy="49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115" idx="0"/>
              </p:cNvCxnSpPr>
              <p:nvPr/>
            </p:nvCxnSpPr>
            <p:spPr>
              <a:xfrm>
                <a:off x="10572153" y="4363944"/>
                <a:ext cx="306096" cy="4972"/>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15" idx="3"/>
              </p:cNvCxnSpPr>
              <p:nvPr/>
            </p:nvCxnSpPr>
            <p:spPr>
              <a:xfrm>
                <a:off x="11097061" y="4256818"/>
                <a:ext cx="295161" cy="2957"/>
              </a:xfrm>
              <a:prstGeom prst="line">
                <a:avLst/>
              </a:prstGeom>
              <a:ln w="1905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15" name="Freeform 114"/>
              <p:cNvSpPr/>
              <p:nvPr/>
            </p:nvSpPr>
            <p:spPr>
              <a:xfrm flipV="1">
                <a:off x="10878249" y="4252781"/>
                <a:ext cx="218812" cy="117662"/>
              </a:xfrm>
              <a:custGeom>
                <a:avLst/>
                <a:gdLst>
                  <a:gd name="connsiteX0" fmla="*/ 0 w 432644"/>
                  <a:gd name="connsiteY0" fmla="*/ 2772 h 213559"/>
                  <a:gd name="connsiteX1" fmla="*/ 72497 w 432644"/>
                  <a:gd name="connsiteY1" fmla="*/ 26158 h 213559"/>
                  <a:gd name="connsiteX2" fmla="*/ 371840 w 432644"/>
                  <a:gd name="connsiteY2" fmla="*/ 192200 h 213559"/>
                  <a:gd name="connsiteX3" fmla="*/ 432644 w 432644"/>
                  <a:gd name="connsiteY3" fmla="*/ 206232 h 213559"/>
                </a:gdLst>
                <a:ahLst/>
                <a:cxnLst>
                  <a:cxn ang="0">
                    <a:pos x="connsiteX0" y="connsiteY0"/>
                  </a:cxn>
                  <a:cxn ang="0">
                    <a:pos x="connsiteX1" y="connsiteY1"/>
                  </a:cxn>
                  <a:cxn ang="0">
                    <a:pos x="connsiteX2" y="connsiteY2"/>
                  </a:cxn>
                  <a:cxn ang="0">
                    <a:pos x="connsiteX3" y="connsiteY3"/>
                  </a:cxn>
                </a:cxnLst>
                <a:rect l="l" t="t" r="r" b="b"/>
                <a:pathLst>
                  <a:path w="432644" h="213559">
                    <a:moveTo>
                      <a:pt x="0" y="2772"/>
                    </a:moveTo>
                    <a:cubicBezTo>
                      <a:pt x="5262" y="-1321"/>
                      <a:pt x="10524" y="-5413"/>
                      <a:pt x="72497" y="26158"/>
                    </a:cubicBezTo>
                    <a:cubicBezTo>
                      <a:pt x="134470" y="57729"/>
                      <a:pt x="311816" y="162188"/>
                      <a:pt x="371840" y="192200"/>
                    </a:cubicBezTo>
                    <a:cubicBezTo>
                      <a:pt x="431865" y="222212"/>
                      <a:pt x="432254" y="214222"/>
                      <a:pt x="432644" y="20623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10923086" y="3941624"/>
                <a:ext cx="54502" cy="92333"/>
              </a:xfrm>
              <a:prstGeom prst="rect">
                <a:avLst/>
              </a:prstGeom>
              <a:noFill/>
            </p:spPr>
            <p:txBody>
              <a:bodyPr wrap="none" lIns="0" tIns="0" rIns="0" bIns="0" rtlCol="0">
                <a:spAutoFit/>
              </a:bodyPr>
              <a:lstStyle/>
              <a:p>
                <a:r>
                  <a:rPr lang="el-GR" sz="600" dirty="0">
                    <a:latin typeface="Cambria Math" panose="02040503050406030204" pitchFamily="18" charset="0"/>
                    <a:ea typeface="Cambria Math" panose="02040503050406030204" pitchFamily="18" charset="0"/>
                  </a:rPr>
                  <a:t>ϕ</a:t>
                </a:r>
                <a:endParaRPr lang="en-US" sz="600" baseline="-25000" dirty="0"/>
              </a:p>
            </p:txBody>
          </p:sp>
        </p:grpSp>
        <p:cxnSp>
          <p:nvCxnSpPr>
            <p:cNvPr id="51" name="Straight Connector 50"/>
            <p:cNvCxnSpPr/>
            <p:nvPr/>
          </p:nvCxnSpPr>
          <p:spPr>
            <a:xfrm>
              <a:off x="9460063" y="7899388"/>
              <a:ext cx="2737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9897312" y="7895263"/>
              <a:ext cx="265846" cy="1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Freeform 52"/>
            <p:cNvSpPr/>
            <p:nvPr/>
          </p:nvSpPr>
          <p:spPr>
            <a:xfrm>
              <a:off x="8558716" y="6695579"/>
              <a:ext cx="280829" cy="239219"/>
            </a:xfrm>
            <a:custGeom>
              <a:avLst/>
              <a:gdLst>
                <a:gd name="connsiteX0" fmla="*/ 0 w 396240"/>
                <a:gd name="connsiteY0" fmla="*/ 441960 h 441960"/>
                <a:gd name="connsiteX1" fmla="*/ 76200 w 396240"/>
                <a:gd name="connsiteY1" fmla="*/ 205740 h 441960"/>
                <a:gd name="connsiteX2" fmla="*/ 396240 w 396240"/>
                <a:gd name="connsiteY2" fmla="*/ 0 h 441960"/>
              </a:gdLst>
              <a:ahLst/>
              <a:cxnLst>
                <a:cxn ang="0">
                  <a:pos x="connsiteX0" y="connsiteY0"/>
                </a:cxn>
                <a:cxn ang="0">
                  <a:pos x="connsiteX1" y="connsiteY1"/>
                </a:cxn>
                <a:cxn ang="0">
                  <a:pos x="connsiteX2" y="connsiteY2"/>
                </a:cxn>
              </a:cxnLst>
              <a:rect l="l" t="t" r="r" b="b"/>
              <a:pathLst>
                <a:path w="396240" h="441960">
                  <a:moveTo>
                    <a:pt x="0" y="441960"/>
                  </a:moveTo>
                  <a:cubicBezTo>
                    <a:pt x="5080" y="360680"/>
                    <a:pt x="10160" y="279400"/>
                    <a:pt x="76200" y="205740"/>
                  </a:cubicBezTo>
                  <a:cubicBezTo>
                    <a:pt x="142240" y="132080"/>
                    <a:pt x="269240" y="66040"/>
                    <a:pt x="396240" y="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8551701" y="7429391"/>
              <a:ext cx="297626" cy="454013"/>
            </a:xfrm>
            <a:custGeom>
              <a:avLst/>
              <a:gdLst>
                <a:gd name="connsiteX0" fmla="*/ 0 w 480767"/>
                <a:gd name="connsiteY0" fmla="*/ 0 h 443060"/>
                <a:gd name="connsiteX1" fmla="*/ 94268 w 480767"/>
                <a:gd name="connsiteY1" fmla="*/ 245097 h 443060"/>
                <a:gd name="connsiteX2" fmla="*/ 480767 w 480767"/>
                <a:gd name="connsiteY2" fmla="*/ 443060 h 443060"/>
              </a:gdLst>
              <a:ahLst/>
              <a:cxnLst>
                <a:cxn ang="0">
                  <a:pos x="connsiteX0" y="connsiteY0"/>
                </a:cxn>
                <a:cxn ang="0">
                  <a:pos x="connsiteX1" y="connsiteY1"/>
                </a:cxn>
                <a:cxn ang="0">
                  <a:pos x="connsiteX2" y="connsiteY2"/>
                </a:cxn>
              </a:cxnLst>
              <a:rect l="l" t="t" r="r" b="b"/>
              <a:pathLst>
                <a:path w="480767" h="443060">
                  <a:moveTo>
                    <a:pt x="0" y="0"/>
                  </a:moveTo>
                  <a:cubicBezTo>
                    <a:pt x="7070" y="85627"/>
                    <a:pt x="14140" y="171254"/>
                    <a:pt x="94268" y="245097"/>
                  </a:cubicBezTo>
                  <a:cubicBezTo>
                    <a:pt x="174396" y="318940"/>
                    <a:pt x="480767" y="443060"/>
                    <a:pt x="480767" y="443060"/>
                  </a:cubicBezTo>
                </a:path>
              </a:pathLst>
            </a:custGeom>
            <a:noFill/>
            <a:ln>
              <a:solidFill>
                <a:srgbClr val="00B050"/>
              </a:solidFill>
              <a:prstDash val="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endCxn id="56" idx="3"/>
            </p:cNvCxnSpPr>
            <p:nvPr/>
          </p:nvCxnSpPr>
          <p:spPr>
            <a:xfrm>
              <a:off x="10668895" y="5004702"/>
              <a:ext cx="1" cy="70831"/>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6" name="Isosceles Triangle 55"/>
            <p:cNvSpPr/>
            <p:nvPr/>
          </p:nvSpPr>
          <p:spPr>
            <a:xfrm flipV="1">
              <a:off x="10635024" y="5075534"/>
              <a:ext cx="67742" cy="74899"/>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V="1">
              <a:off x="10520537" y="5003602"/>
              <a:ext cx="148357" cy="1101"/>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7698205" y="5006588"/>
              <a:ext cx="148357" cy="1101"/>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471170" y="4832319"/>
              <a:ext cx="309380" cy="484748"/>
            </a:xfrm>
            <a:prstGeom prst="rect">
              <a:avLst/>
            </a:prstGeom>
            <a:noFill/>
          </p:spPr>
          <p:txBody>
            <a:bodyPr wrap="none" lIns="0" tIns="0" rIns="0" bIns="0" rtlCol="0">
              <a:spAutoFit/>
            </a:bodyPr>
            <a:lstStyle/>
            <a:p>
              <a:r>
                <a:rPr lang="en-US" sz="1050" dirty="0">
                  <a:latin typeface="Calibri" panose="020F0502020204030204" pitchFamily="34" charset="0"/>
                </a:rPr>
                <a:t>Post</a:t>
              </a:r>
            </a:p>
            <a:p>
              <a:r>
                <a:rPr lang="en-US" sz="1050" dirty="0" err="1">
                  <a:latin typeface="Calibri" panose="020F0502020204030204" pitchFamily="34" charset="0"/>
                </a:rPr>
                <a:t>Neg</a:t>
              </a:r>
              <a:endParaRPr lang="en-US" sz="1050" dirty="0">
                <a:latin typeface="Calibri" panose="020F0502020204030204" pitchFamily="34" charset="0"/>
              </a:endParaRPr>
            </a:p>
            <a:p>
              <a:r>
                <a:rPr lang="en-US" sz="1050" dirty="0">
                  <a:latin typeface="Calibri" panose="020F0502020204030204" pitchFamily="34" charset="0"/>
                </a:rPr>
                <a:t>Write</a:t>
              </a:r>
            </a:p>
          </p:txBody>
        </p:sp>
        <p:cxnSp>
          <p:nvCxnSpPr>
            <p:cNvPr id="60" name="Straight Connector 59"/>
            <p:cNvCxnSpPr/>
            <p:nvPr/>
          </p:nvCxnSpPr>
          <p:spPr>
            <a:xfrm>
              <a:off x="9466925" y="6142740"/>
              <a:ext cx="171208" cy="83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991950" y="6138984"/>
              <a:ext cx="171208" cy="83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9990891" y="6604318"/>
              <a:ext cx="180958" cy="367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462419" y="6596017"/>
              <a:ext cx="168572" cy="287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0001503" y="7248884"/>
              <a:ext cx="121484" cy="413134"/>
              <a:chOff x="10776520" y="5409220"/>
              <a:chExt cx="144016" cy="468052"/>
            </a:xfrm>
          </p:grpSpPr>
          <p:cxnSp>
            <p:nvCxnSpPr>
              <p:cNvPr id="105" name="Straight Connector 104"/>
              <p:cNvCxnSpPr/>
              <p:nvPr/>
            </p:nvCxnSpPr>
            <p:spPr>
              <a:xfrm>
                <a:off x="10848528" y="5409220"/>
                <a:ext cx="0" cy="324036"/>
              </a:xfrm>
              <a:prstGeom prst="line">
                <a:avLst/>
              </a:prstGeom>
              <a:ln w="190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06" name="Isosceles Triangle 105"/>
              <p:cNvSpPr/>
              <p:nvPr/>
            </p:nvSpPr>
            <p:spPr>
              <a:xfrm flipV="1">
                <a:off x="10776520" y="5733256"/>
                <a:ext cx="144016" cy="14401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7723685" y="7121766"/>
              <a:ext cx="163617" cy="190165"/>
            </a:xfrm>
            <a:prstGeom prst="rect">
              <a:avLst/>
            </a:prstGeom>
            <a:noFill/>
          </p:spPr>
          <p:txBody>
            <a:bodyPr wrap="none" lIns="0" tIns="0" rIns="0" bIns="0" rtlCol="0">
              <a:spAutoFit/>
            </a:bodyPr>
            <a:lstStyle/>
            <a:p>
              <a:r>
                <a:rPr lang="en-US" sz="1400" dirty="0">
                  <a:latin typeface="Calibri" panose="020F0502020204030204" pitchFamily="34" charset="0"/>
                </a:rPr>
                <a:t>0V</a:t>
              </a:r>
            </a:p>
          </p:txBody>
        </p:sp>
        <p:cxnSp>
          <p:nvCxnSpPr>
            <p:cNvPr id="66" name="Straight Arrow Connector 65"/>
            <p:cNvCxnSpPr/>
            <p:nvPr/>
          </p:nvCxnSpPr>
          <p:spPr>
            <a:xfrm flipV="1">
              <a:off x="7784427" y="6581514"/>
              <a:ext cx="0" cy="54025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723685" y="6327278"/>
              <a:ext cx="167673" cy="190165"/>
            </a:xfrm>
            <a:prstGeom prst="rect">
              <a:avLst/>
            </a:prstGeom>
            <a:noFill/>
          </p:spPr>
          <p:txBody>
            <a:bodyPr wrap="none" lIns="0" tIns="0" rIns="0" bIns="0" rtlCol="0">
              <a:spAutoFit/>
            </a:bodyPr>
            <a:lstStyle/>
            <a:p>
              <a:r>
                <a:rPr lang="en-US" sz="1400" dirty="0">
                  <a:latin typeface="Calibri" panose="020F0502020204030204" pitchFamily="34" charset="0"/>
                  <a:ea typeface="Cambria Math" panose="02040503050406030204" pitchFamily="18" charset="0"/>
                </a:rPr>
                <a:t>(−)</a:t>
              </a:r>
              <a:endParaRPr lang="en-US" sz="1400" dirty="0">
                <a:latin typeface="Calibri" panose="020F0502020204030204" pitchFamily="34" charset="0"/>
              </a:endParaRPr>
            </a:p>
          </p:txBody>
        </p:sp>
        <p:grpSp>
          <p:nvGrpSpPr>
            <p:cNvPr id="68" name="Group 67"/>
            <p:cNvGrpSpPr/>
            <p:nvPr/>
          </p:nvGrpSpPr>
          <p:grpSpPr>
            <a:xfrm>
              <a:off x="8309999" y="7151873"/>
              <a:ext cx="1752244" cy="307390"/>
              <a:chOff x="8267226" y="5515337"/>
              <a:chExt cx="2077244" cy="348251"/>
            </a:xfrm>
          </p:grpSpPr>
          <p:cxnSp>
            <p:nvCxnSpPr>
              <p:cNvPr id="99" name="Straight Connector 98"/>
              <p:cNvCxnSpPr>
                <a:stCxn id="104" idx="0"/>
              </p:cNvCxnSpPr>
              <p:nvPr/>
            </p:nvCxnSpPr>
            <p:spPr>
              <a:xfrm flipV="1">
                <a:off x="9504746" y="5627422"/>
                <a:ext cx="839724" cy="2852"/>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101" idx="2"/>
                <a:endCxn id="103" idx="0"/>
              </p:cNvCxnSpPr>
              <p:nvPr/>
            </p:nvCxnSpPr>
            <p:spPr>
              <a:xfrm flipV="1">
                <a:off x="8364252" y="5628032"/>
                <a:ext cx="773961" cy="341"/>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1" name="Freeform 100"/>
              <p:cNvSpPr/>
              <p:nvPr/>
            </p:nvSpPr>
            <p:spPr>
              <a:xfrm flipV="1">
                <a:off x="8267226" y="562524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a:stCxn id="103" idx="2"/>
                <a:endCxn id="104" idx="2"/>
              </p:cNvCxnSpPr>
              <p:nvPr/>
            </p:nvCxnSpPr>
            <p:spPr>
              <a:xfrm>
                <a:off x="9320514" y="5515337"/>
                <a:ext cx="1931" cy="227632"/>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3" name="Freeform 102"/>
              <p:cNvSpPr/>
              <p:nvPr/>
            </p:nvSpPr>
            <p:spPr>
              <a:xfrm>
                <a:off x="9138213" y="5515337"/>
                <a:ext cx="182301" cy="112853"/>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flipH="1" flipV="1">
                <a:off x="9322445" y="5630116"/>
                <a:ext cx="182301" cy="112853"/>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8307331" y="6881063"/>
              <a:ext cx="1740269" cy="366558"/>
              <a:chOff x="8267226" y="5207897"/>
              <a:chExt cx="2063048" cy="415285"/>
            </a:xfrm>
          </p:grpSpPr>
          <p:cxnSp>
            <p:nvCxnSpPr>
              <p:cNvPr id="93" name="Straight Connector 92"/>
              <p:cNvCxnSpPr>
                <a:stCxn id="98" idx="0"/>
              </p:cNvCxnSpPr>
              <p:nvPr/>
            </p:nvCxnSpPr>
            <p:spPr>
              <a:xfrm>
                <a:off x="9443109" y="5394859"/>
                <a:ext cx="887165" cy="228323"/>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95" idx="2"/>
                <a:endCxn id="97" idx="0"/>
              </p:cNvCxnSpPr>
              <p:nvPr/>
            </p:nvCxnSpPr>
            <p:spPr>
              <a:xfrm>
                <a:off x="8364252" y="5211026"/>
                <a:ext cx="831256" cy="23270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5" name="Freeform 94"/>
              <p:cNvSpPr/>
              <p:nvPr/>
            </p:nvSpPr>
            <p:spPr>
              <a:xfrm flipV="1">
                <a:off x="8267226" y="5207897"/>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p:cNvCxnSpPr>
                <a:stCxn id="97" idx="2"/>
                <a:endCxn id="98" idx="2"/>
              </p:cNvCxnSpPr>
              <p:nvPr/>
            </p:nvCxnSpPr>
            <p:spPr>
              <a:xfrm>
                <a:off x="9320514" y="5314255"/>
                <a:ext cx="1928" cy="188873"/>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7" name="Freeform 96"/>
              <p:cNvSpPr/>
              <p:nvPr/>
            </p:nvSpPr>
            <p:spPr>
              <a:xfrm>
                <a:off x="9195508" y="5314255"/>
                <a:ext cx="125006" cy="129653"/>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flipH="1" flipV="1">
                <a:off x="9322442" y="5394707"/>
                <a:ext cx="120667" cy="108421"/>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8307567" y="6403231"/>
              <a:ext cx="930984" cy="532636"/>
              <a:chOff x="8267226" y="4666266"/>
              <a:chExt cx="1103660" cy="603440"/>
            </a:xfrm>
          </p:grpSpPr>
          <p:sp>
            <p:nvSpPr>
              <p:cNvPr id="89" name="Freeform 88"/>
              <p:cNvSpPr/>
              <p:nvPr/>
            </p:nvSpPr>
            <p:spPr>
              <a:xfrm flipV="1">
                <a:off x="8267226" y="4666266"/>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a:stCxn id="91" idx="2"/>
                <a:endCxn id="92" idx="2"/>
              </p:cNvCxnSpPr>
              <p:nvPr/>
            </p:nvCxnSpPr>
            <p:spPr>
              <a:xfrm>
                <a:off x="9320513" y="5055145"/>
                <a:ext cx="1928" cy="214561"/>
              </a:xfrm>
              <a:prstGeom prst="line">
                <a:avLst/>
              </a:prstGeom>
              <a:ln w="19050" cap="rnd">
                <a:solidFill>
                  <a:schemeClr val="accent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91" name="Freeform 90"/>
              <p:cNvSpPr/>
              <p:nvPr/>
            </p:nvSpPr>
            <p:spPr>
              <a:xfrm>
                <a:off x="9252199" y="5055145"/>
                <a:ext cx="68314" cy="96651"/>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flipH="1" flipV="1">
                <a:off x="9322441" y="5165377"/>
                <a:ext cx="48445" cy="104329"/>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8310231" y="7248884"/>
              <a:ext cx="1737368" cy="389172"/>
              <a:chOff x="8267226" y="5422683"/>
              <a:chExt cx="2059609" cy="440905"/>
            </a:xfrm>
          </p:grpSpPr>
          <p:cxnSp>
            <p:nvCxnSpPr>
              <p:cNvPr id="81" name="Straight Connector 80"/>
              <p:cNvCxnSpPr>
                <a:stCxn id="86" idx="0"/>
              </p:cNvCxnSpPr>
              <p:nvPr/>
            </p:nvCxnSpPr>
            <p:spPr>
              <a:xfrm flipV="1">
                <a:off x="9641214" y="5422683"/>
                <a:ext cx="685621" cy="11216"/>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83" idx="2"/>
                <a:endCxn id="85" idx="0"/>
              </p:cNvCxnSpPr>
              <p:nvPr/>
            </p:nvCxnSpPr>
            <p:spPr>
              <a:xfrm>
                <a:off x="8364252" y="5628373"/>
                <a:ext cx="577202" cy="8979"/>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a:xfrm flipV="1">
                <a:off x="8267226" y="5625244"/>
                <a:ext cx="97026" cy="238344"/>
              </a:xfrm>
              <a:custGeom>
                <a:avLst/>
                <a:gdLst>
                  <a:gd name="connsiteX0" fmla="*/ 0 w 97026"/>
                  <a:gd name="connsiteY0" fmla="*/ 0 h 238344"/>
                  <a:gd name="connsiteX1" fmla="*/ 23522 w 97026"/>
                  <a:gd name="connsiteY1" fmla="*/ 214634 h 238344"/>
                  <a:gd name="connsiteX2" fmla="*/ 97026 w 97026"/>
                  <a:gd name="connsiteY2" fmla="*/ 235215 h 238344"/>
                </a:gdLst>
                <a:ahLst/>
                <a:cxnLst>
                  <a:cxn ang="0">
                    <a:pos x="connsiteX0" y="connsiteY0"/>
                  </a:cxn>
                  <a:cxn ang="0">
                    <a:pos x="connsiteX1" y="connsiteY1"/>
                  </a:cxn>
                  <a:cxn ang="0">
                    <a:pos x="connsiteX2" y="connsiteY2"/>
                  </a:cxn>
                </a:cxnLst>
                <a:rect l="l" t="t" r="r" b="b"/>
                <a:pathLst>
                  <a:path w="97026" h="238344">
                    <a:moveTo>
                      <a:pt x="0" y="0"/>
                    </a:moveTo>
                    <a:cubicBezTo>
                      <a:pt x="3675" y="87716"/>
                      <a:pt x="7351" y="175432"/>
                      <a:pt x="23522" y="214634"/>
                    </a:cubicBezTo>
                    <a:cubicBezTo>
                      <a:pt x="39693" y="253836"/>
                      <a:pt x="85755" y="231785"/>
                      <a:pt x="97026" y="23521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a:stCxn id="85" idx="2"/>
                <a:endCxn id="86" idx="2"/>
              </p:cNvCxnSpPr>
              <p:nvPr/>
            </p:nvCxnSpPr>
            <p:spPr>
              <a:xfrm>
                <a:off x="9320515" y="5430070"/>
                <a:ext cx="1928" cy="207572"/>
              </a:xfrm>
              <a:prstGeom prst="line">
                <a:avLst/>
              </a:prstGeom>
              <a:ln w="1905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5" name="Freeform 84"/>
              <p:cNvSpPr/>
              <p:nvPr/>
            </p:nvSpPr>
            <p:spPr>
              <a:xfrm>
                <a:off x="8941454" y="5430070"/>
                <a:ext cx="379061" cy="207572"/>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flipH="1" flipV="1">
                <a:off x="9322443" y="5433614"/>
                <a:ext cx="318771" cy="204028"/>
              </a:xfrm>
              <a:custGeom>
                <a:avLst/>
                <a:gdLst>
                  <a:gd name="connsiteX0" fmla="*/ 0 w 182301"/>
                  <a:gd name="connsiteY0" fmla="*/ 109959 h 110113"/>
                  <a:gd name="connsiteX1" fmla="*/ 121534 w 182301"/>
                  <a:gd name="connsiteY1" fmla="*/ 92597 h 110113"/>
                  <a:gd name="connsiteX2" fmla="*/ 182301 w 182301"/>
                  <a:gd name="connsiteY2" fmla="*/ 0 h 110113"/>
                </a:gdLst>
                <a:ahLst/>
                <a:cxnLst>
                  <a:cxn ang="0">
                    <a:pos x="connsiteX0" y="connsiteY0"/>
                  </a:cxn>
                  <a:cxn ang="0">
                    <a:pos x="connsiteX1" y="connsiteY1"/>
                  </a:cxn>
                  <a:cxn ang="0">
                    <a:pos x="connsiteX2" y="connsiteY2"/>
                  </a:cxn>
                </a:cxnLst>
                <a:rect l="l" t="t" r="r" b="b"/>
                <a:pathLst>
                  <a:path w="182301" h="110113">
                    <a:moveTo>
                      <a:pt x="0" y="109959"/>
                    </a:moveTo>
                    <a:cubicBezTo>
                      <a:pt x="45575" y="110441"/>
                      <a:pt x="91151" y="110924"/>
                      <a:pt x="121534" y="92597"/>
                    </a:cubicBezTo>
                    <a:cubicBezTo>
                      <a:pt x="151918" y="74270"/>
                      <a:pt x="167109" y="37135"/>
                      <a:pt x="182301"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TextBox 186"/>
            <p:cNvSpPr txBox="1"/>
            <p:nvPr/>
          </p:nvSpPr>
          <p:spPr>
            <a:xfrm rot="16200000">
              <a:off x="7251916" y="7112478"/>
              <a:ext cx="722955" cy="161583"/>
            </a:xfrm>
            <a:prstGeom prst="rect">
              <a:avLst/>
            </a:prstGeom>
            <a:noFill/>
          </p:spPr>
          <p:txBody>
            <a:bodyPr wrap="none" lIns="0" tIns="0" rIns="0" bIns="0" rtlCol="0">
              <a:spAutoFit/>
            </a:bodyPr>
            <a:lstStyle/>
            <a:p>
              <a:r>
                <a:rPr lang="en-US" sz="1050" dirty="0">
                  <a:latin typeface="Calibri" panose="020F0502020204030204" pitchFamily="34" charset="0"/>
                </a:rPr>
                <a:t>Read Polarity</a:t>
              </a:r>
            </a:p>
          </p:txBody>
        </p:sp>
      </p:grpSp>
    </p:spTree>
    <p:extLst>
      <p:ext uri="{BB962C8B-B14F-4D97-AF65-F5344CB8AC3E}">
        <p14:creationId xmlns:p14="http://schemas.microsoft.com/office/powerpoint/2010/main" val="489775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580734"/>
          </a:xfrm>
        </p:spPr>
        <p:txBody>
          <a:bodyPr/>
          <a:lstStyle/>
          <a:p>
            <a:r>
              <a:rPr lang="en-US" sz="3200" dirty="0"/>
              <a:t>3D </a:t>
            </a:r>
            <a:r>
              <a:rPr lang="en-US" sz="3200" dirty="0" err="1"/>
              <a:t>XPoint</a:t>
            </a:r>
            <a:r>
              <a:rPr lang="en-US" sz="3200" dirty="0"/>
              <a:t>™ Technology Development Evolution</a:t>
            </a:r>
          </a:p>
        </p:txBody>
      </p:sp>
      <p:grpSp>
        <p:nvGrpSpPr>
          <p:cNvPr id="15" name="Group 14">
            <a:extLst>
              <a:ext uri="{FF2B5EF4-FFF2-40B4-BE49-F238E27FC236}">
                <a16:creationId xmlns:a16="http://schemas.microsoft.com/office/drawing/2014/main" id="{0A240F54-CE8A-B246-B96C-9EB075B52625}"/>
              </a:ext>
            </a:extLst>
          </p:cNvPr>
          <p:cNvGrpSpPr/>
          <p:nvPr/>
        </p:nvGrpSpPr>
        <p:grpSpPr>
          <a:xfrm>
            <a:off x="194737" y="838200"/>
            <a:ext cx="2976890" cy="2408006"/>
            <a:chOff x="194737" y="838200"/>
            <a:chExt cx="2976890" cy="2408006"/>
          </a:xfrm>
        </p:grpSpPr>
        <p:sp>
          <p:nvSpPr>
            <p:cNvPr id="75" name="TextBox 74">
              <a:extLst>
                <a:ext uri="{FF2B5EF4-FFF2-40B4-BE49-F238E27FC236}">
                  <a16:creationId xmlns:a16="http://schemas.microsoft.com/office/drawing/2014/main" id="{424318E6-59D2-834D-A7B1-34951334F65A}"/>
                </a:ext>
              </a:extLst>
            </p:cNvPr>
            <p:cNvSpPr txBox="1"/>
            <p:nvPr/>
          </p:nvSpPr>
          <p:spPr>
            <a:xfrm>
              <a:off x="194737" y="1030069"/>
              <a:ext cx="2976890" cy="646331"/>
            </a:xfrm>
            <a:prstGeom prst="rect">
              <a:avLst/>
            </a:prstGeom>
            <a:noFill/>
          </p:spPr>
          <p:txBody>
            <a:bodyPr wrap="square" rtlCol="0">
              <a:spAutoFit/>
            </a:bodyPr>
            <a:lstStyle/>
            <a:p>
              <a:pPr algn="ctr"/>
              <a:r>
                <a:rPr lang="en-US" sz="1200" b="1" dirty="0">
                  <a:solidFill>
                    <a:srgbClr val="0070C0"/>
                  </a:solidFill>
                  <a:latin typeface="Calibri" panose="020F0502020204030204" pitchFamily="34" charset="0"/>
                  <a:cs typeface="Calibri" panose="020F0502020204030204" pitchFamily="34" charset="0"/>
                </a:rPr>
                <a:t>4Kb 200nm feature, 2-Mask </a:t>
              </a:r>
              <a:r>
                <a:rPr lang="en-US" sz="1200" b="1" dirty="0" err="1">
                  <a:solidFill>
                    <a:srgbClr val="0070C0"/>
                  </a:solidFill>
                  <a:latin typeface="Calibri" panose="020F0502020204030204" pitchFamily="34" charset="0"/>
                  <a:cs typeface="Calibri" panose="020F0502020204030204" pitchFamily="34" charset="0"/>
                </a:rPr>
                <a:t>Sublitho</a:t>
              </a:r>
              <a:r>
                <a:rPr lang="en-US" sz="1200" b="1" dirty="0">
                  <a:solidFill>
                    <a:srgbClr val="0070C0"/>
                  </a:solidFill>
                  <a:latin typeface="Calibri" panose="020F0502020204030204" pitchFamily="34" charset="0"/>
                  <a:cs typeface="Calibri" panose="020F0502020204030204" pitchFamily="34" charset="0"/>
                </a:rPr>
                <a:t> Heater </a:t>
              </a:r>
            </a:p>
            <a:p>
              <a:pPr algn="ctr"/>
              <a:r>
                <a:rPr lang="en-US" sz="1200" b="1" dirty="0">
                  <a:solidFill>
                    <a:srgbClr val="0070C0"/>
                  </a:solidFill>
                  <a:latin typeface="Calibri" panose="020F0502020204030204" pitchFamily="34" charset="0"/>
                  <a:cs typeface="Calibri" panose="020F0502020204030204" pitchFamily="34" charset="0"/>
                </a:rPr>
                <a:t>Damascene PM Subtractive SD</a:t>
              </a:r>
            </a:p>
            <a:p>
              <a:pPr algn="ctr"/>
              <a:r>
                <a:rPr lang="en-US" sz="1200" b="1" dirty="0">
                  <a:solidFill>
                    <a:srgbClr val="0070C0"/>
                  </a:solidFill>
                  <a:latin typeface="Calibri" panose="020F0502020204030204" pitchFamily="34" charset="0"/>
                  <a:cs typeface="Calibri" panose="020F0502020204030204" pitchFamily="34" charset="0"/>
                </a:rPr>
                <a:t>2003~2006    Santa Clara, CA</a:t>
              </a:r>
              <a:endParaRPr lang="en-US" sz="1200" b="1" baseline="30000" dirty="0">
                <a:solidFill>
                  <a:srgbClr val="0070C0"/>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DB7707B4-98CA-1B4F-87D0-8C86B4ECB151}"/>
                </a:ext>
              </a:extLst>
            </p:cNvPr>
            <p:cNvGrpSpPr>
              <a:grpSpLocks noChangeAspect="1"/>
            </p:cNvGrpSpPr>
            <p:nvPr/>
          </p:nvGrpSpPr>
          <p:grpSpPr>
            <a:xfrm>
              <a:off x="481655" y="1687700"/>
              <a:ext cx="2497819" cy="1380011"/>
              <a:chOff x="-1479507" y="1947973"/>
              <a:chExt cx="2298700" cy="1270000"/>
            </a:xfrm>
          </p:grpSpPr>
          <p:pic>
            <p:nvPicPr>
              <p:cNvPr id="10" name="Picture 9">
                <a:extLst>
                  <a:ext uri="{FF2B5EF4-FFF2-40B4-BE49-F238E27FC236}">
                    <a16:creationId xmlns:a16="http://schemas.microsoft.com/office/drawing/2014/main" id="{9408E1A6-FD6E-5542-A974-99D490BC07AE}"/>
                  </a:ext>
                </a:extLst>
              </p:cNvPr>
              <p:cNvPicPr>
                <a:picLocks noChangeAspect="1"/>
              </p:cNvPicPr>
              <p:nvPr/>
            </p:nvPicPr>
            <p:blipFill>
              <a:blip r:embed="rId2"/>
              <a:stretch>
                <a:fillRect/>
              </a:stretch>
            </p:blipFill>
            <p:spPr>
              <a:xfrm>
                <a:off x="-1479507" y="1947973"/>
                <a:ext cx="2298700" cy="1270000"/>
              </a:xfrm>
              <a:prstGeom prst="rect">
                <a:avLst/>
              </a:prstGeom>
            </p:spPr>
          </p:pic>
          <p:sp>
            <p:nvSpPr>
              <p:cNvPr id="72" name="Text Box 15">
                <a:extLst>
                  <a:ext uri="{FF2B5EF4-FFF2-40B4-BE49-F238E27FC236}">
                    <a16:creationId xmlns:a16="http://schemas.microsoft.com/office/drawing/2014/main" id="{E78BE06B-CAC8-954B-95DD-BC74E72768A3}"/>
                  </a:ext>
                </a:extLst>
              </p:cNvPr>
              <p:cNvSpPr txBox="1">
                <a:spLocks noChangeArrowheads="1"/>
              </p:cNvSpPr>
              <p:nvPr/>
            </p:nvSpPr>
            <p:spPr bwMode="auto">
              <a:xfrm>
                <a:off x="-183622" y="2968308"/>
                <a:ext cx="7312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00" b="1" dirty="0">
                    <a:solidFill>
                      <a:srgbClr val="FFFF00"/>
                    </a:solidFill>
                    <a:latin typeface="Verdana" panose="020B0604030504040204" pitchFamily="34" charset="0"/>
                    <a:cs typeface="Arial" panose="020B0604020202020204" pitchFamily="34" charset="0"/>
                  </a:rPr>
                  <a:t>SD only</a:t>
                </a:r>
              </a:p>
            </p:txBody>
          </p:sp>
          <p:sp>
            <p:nvSpPr>
              <p:cNvPr id="76" name="Text Box 8">
                <a:extLst>
                  <a:ext uri="{FF2B5EF4-FFF2-40B4-BE49-F238E27FC236}">
                    <a16:creationId xmlns:a16="http://schemas.microsoft.com/office/drawing/2014/main" id="{A35CA074-5EE1-C54F-A37B-7B9167ED2CEC}"/>
                  </a:ext>
                </a:extLst>
              </p:cNvPr>
              <p:cNvSpPr txBox="1">
                <a:spLocks noChangeAspect="1" noChangeArrowheads="1"/>
              </p:cNvSpPr>
              <p:nvPr/>
            </p:nvSpPr>
            <p:spPr bwMode="auto">
              <a:xfrm>
                <a:off x="-1159575" y="2448364"/>
                <a:ext cx="359386" cy="246217"/>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rgbClr val="FFFF00"/>
                    </a:solidFill>
                    <a:latin typeface="Neo Sans Intel Medium" pitchFamily="34" charset="0"/>
                    <a:cs typeface="Arial" pitchFamily="34" charset="0"/>
                  </a:rPr>
                  <a:t>PM</a:t>
                </a:r>
              </a:p>
            </p:txBody>
          </p:sp>
          <p:sp>
            <p:nvSpPr>
              <p:cNvPr id="77" name="Text Box 9">
                <a:extLst>
                  <a:ext uri="{FF2B5EF4-FFF2-40B4-BE49-F238E27FC236}">
                    <a16:creationId xmlns:a16="http://schemas.microsoft.com/office/drawing/2014/main" id="{10840AC2-8910-1A4B-A95D-CD20FAE81552}"/>
                  </a:ext>
                </a:extLst>
              </p:cNvPr>
              <p:cNvSpPr txBox="1">
                <a:spLocks noChangeAspect="1" noChangeArrowheads="1"/>
              </p:cNvSpPr>
              <p:nvPr/>
            </p:nvSpPr>
            <p:spPr bwMode="auto">
              <a:xfrm>
                <a:off x="-66754" y="2215335"/>
                <a:ext cx="322516" cy="246217"/>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rgbClr val="FFFF00"/>
                    </a:solidFill>
                    <a:latin typeface="Neo Sans Intel Medium" pitchFamily="34" charset="0"/>
                    <a:cs typeface="Arial" pitchFamily="34" charset="0"/>
                  </a:rPr>
                  <a:t>SD</a:t>
                </a:r>
              </a:p>
            </p:txBody>
          </p:sp>
          <p:sp>
            <p:nvSpPr>
              <p:cNvPr id="79" name="Line 13">
                <a:extLst>
                  <a:ext uri="{FF2B5EF4-FFF2-40B4-BE49-F238E27FC236}">
                    <a16:creationId xmlns:a16="http://schemas.microsoft.com/office/drawing/2014/main" id="{31A83B83-1F6B-B04F-AA5F-5F0180B44B0A}"/>
                  </a:ext>
                </a:extLst>
              </p:cNvPr>
              <p:cNvSpPr>
                <a:spLocks noChangeAspect="1" noChangeShapeType="1"/>
              </p:cNvSpPr>
              <p:nvPr/>
            </p:nvSpPr>
            <p:spPr bwMode="auto">
              <a:xfrm flipH="1">
                <a:off x="-742755" y="2368418"/>
                <a:ext cx="467377" cy="0"/>
              </a:xfrm>
              <a:prstGeom prst="line">
                <a:avLst/>
              </a:prstGeom>
              <a:noFill/>
              <a:ln w="9525">
                <a:solidFill>
                  <a:srgbClr val="FFFF00"/>
                </a:solidFill>
                <a:round/>
                <a:headEnd type="triangle"/>
                <a:tailEnd type="triangle" w="med" len="med"/>
              </a:ln>
            </p:spPr>
            <p:txBody>
              <a:bodyPr/>
              <a:lstStyle/>
              <a:p>
                <a:endParaRPr lang="en-US" sz="1000"/>
              </a:p>
            </p:txBody>
          </p:sp>
          <p:sp>
            <p:nvSpPr>
              <p:cNvPr id="80" name="Line 10">
                <a:extLst>
                  <a:ext uri="{FF2B5EF4-FFF2-40B4-BE49-F238E27FC236}">
                    <a16:creationId xmlns:a16="http://schemas.microsoft.com/office/drawing/2014/main" id="{E18FF5DD-305A-EE44-BA46-EE9D900D81E6}"/>
                  </a:ext>
                </a:extLst>
              </p:cNvPr>
              <p:cNvSpPr>
                <a:spLocks noChangeAspect="1" noChangeShapeType="1"/>
              </p:cNvSpPr>
              <p:nvPr/>
            </p:nvSpPr>
            <p:spPr bwMode="auto">
              <a:xfrm flipH="1">
                <a:off x="-841136" y="2774525"/>
                <a:ext cx="917335" cy="0"/>
              </a:xfrm>
              <a:prstGeom prst="line">
                <a:avLst/>
              </a:prstGeom>
              <a:noFill/>
              <a:ln w="9525">
                <a:solidFill>
                  <a:schemeClr val="tx1"/>
                </a:solidFill>
                <a:round/>
                <a:headEnd type="triangle"/>
                <a:tailEnd type="triangle" w="med" len="med"/>
              </a:ln>
            </p:spPr>
            <p:txBody>
              <a:bodyPr/>
              <a:lstStyle/>
              <a:p>
                <a:endParaRPr lang="en-US" sz="1000"/>
              </a:p>
            </p:txBody>
          </p:sp>
          <p:sp>
            <p:nvSpPr>
              <p:cNvPr id="81" name="Text Box 8">
                <a:extLst>
                  <a:ext uri="{FF2B5EF4-FFF2-40B4-BE49-F238E27FC236}">
                    <a16:creationId xmlns:a16="http://schemas.microsoft.com/office/drawing/2014/main" id="{5580F6BC-EA82-BB49-883D-D04CA0AE377D}"/>
                  </a:ext>
                </a:extLst>
              </p:cNvPr>
              <p:cNvSpPr txBox="1">
                <a:spLocks noChangeAspect="1" noChangeArrowheads="1"/>
              </p:cNvSpPr>
              <p:nvPr/>
            </p:nvSpPr>
            <p:spPr bwMode="auto">
              <a:xfrm>
                <a:off x="-1294656" y="2664563"/>
                <a:ext cx="447550" cy="246217"/>
              </a:xfrm>
              <a:prstGeom prst="rect">
                <a:avLst/>
              </a:prstGeom>
              <a:noFill/>
              <a:ln w="9525">
                <a:noFill/>
                <a:miter lim="800000"/>
                <a:headEnd/>
                <a:tailEnd/>
              </a:ln>
            </p:spPr>
            <p:txBody>
              <a:bodyPr wrap="none" lIns="91436" tIns="45718" rIns="91436" bIns="45718">
                <a:spAutoFit/>
              </a:bodyPr>
              <a:lstStyle/>
              <a:p>
                <a:pPr eaLnBrk="1" hangingPunct="1"/>
                <a:r>
                  <a:rPr lang="en-US" sz="1000" dirty="0" err="1">
                    <a:solidFill>
                      <a:srgbClr val="FFFF00"/>
                    </a:solidFill>
                    <a:latin typeface="Neo Sans Intel Medium" pitchFamily="34" charset="0"/>
                    <a:cs typeface="Arial" pitchFamily="34" charset="0"/>
                  </a:rPr>
                  <a:t>TiSiN</a:t>
                </a:r>
                <a:endParaRPr lang="en-US" sz="1000" dirty="0">
                  <a:solidFill>
                    <a:srgbClr val="FFFF00"/>
                  </a:solidFill>
                  <a:latin typeface="Neo Sans Intel Medium" pitchFamily="34" charset="0"/>
                  <a:cs typeface="Arial" pitchFamily="34" charset="0"/>
                </a:endParaRPr>
              </a:p>
            </p:txBody>
          </p:sp>
          <p:sp>
            <p:nvSpPr>
              <p:cNvPr id="82" name="Line 10">
                <a:extLst>
                  <a:ext uri="{FF2B5EF4-FFF2-40B4-BE49-F238E27FC236}">
                    <a16:creationId xmlns:a16="http://schemas.microsoft.com/office/drawing/2014/main" id="{5A53C4A5-0904-8D48-8417-27F56543AD58}"/>
                  </a:ext>
                </a:extLst>
              </p:cNvPr>
              <p:cNvSpPr>
                <a:spLocks noChangeAspect="1" noChangeShapeType="1"/>
              </p:cNvSpPr>
              <p:nvPr/>
            </p:nvSpPr>
            <p:spPr bwMode="auto">
              <a:xfrm flipH="1">
                <a:off x="-699080" y="2417618"/>
                <a:ext cx="403385" cy="0"/>
              </a:xfrm>
              <a:prstGeom prst="line">
                <a:avLst/>
              </a:prstGeom>
              <a:noFill/>
              <a:ln w="9525">
                <a:solidFill>
                  <a:srgbClr val="FFFF00"/>
                </a:solidFill>
                <a:round/>
                <a:headEnd type="triangle"/>
                <a:tailEnd type="triangle" w="med" len="med"/>
              </a:ln>
            </p:spPr>
            <p:txBody>
              <a:bodyPr/>
              <a:lstStyle/>
              <a:p>
                <a:endParaRPr lang="en-US" sz="1000"/>
              </a:p>
            </p:txBody>
          </p:sp>
          <p:sp>
            <p:nvSpPr>
              <p:cNvPr id="83" name="Line 10">
                <a:extLst>
                  <a:ext uri="{FF2B5EF4-FFF2-40B4-BE49-F238E27FC236}">
                    <a16:creationId xmlns:a16="http://schemas.microsoft.com/office/drawing/2014/main" id="{1A81775F-D27C-2D41-B163-C4DE5699AA9E}"/>
                  </a:ext>
                </a:extLst>
              </p:cNvPr>
              <p:cNvSpPr>
                <a:spLocks noChangeAspect="1" noChangeShapeType="1"/>
              </p:cNvSpPr>
              <p:nvPr/>
            </p:nvSpPr>
            <p:spPr bwMode="auto">
              <a:xfrm flipH="1">
                <a:off x="-779160" y="2219800"/>
                <a:ext cx="503783" cy="0"/>
              </a:xfrm>
              <a:prstGeom prst="line">
                <a:avLst/>
              </a:prstGeom>
              <a:noFill/>
              <a:ln w="9525">
                <a:solidFill>
                  <a:srgbClr val="FFFF00"/>
                </a:solidFill>
                <a:round/>
                <a:headEnd type="triangle"/>
                <a:tailEnd type="triangle" w="med" len="med"/>
              </a:ln>
            </p:spPr>
            <p:txBody>
              <a:bodyPr/>
              <a:lstStyle/>
              <a:p>
                <a:endParaRPr lang="en-US" sz="1000"/>
              </a:p>
            </p:txBody>
          </p:sp>
          <p:sp>
            <p:nvSpPr>
              <p:cNvPr id="85" name="Text Box 9">
                <a:extLst>
                  <a:ext uri="{FF2B5EF4-FFF2-40B4-BE49-F238E27FC236}">
                    <a16:creationId xmlns:a16="http://schemas.microsoft.com/office/drawing/2014/main" id="{2E57D57E-B8DF-DC48-ABD1-8A685DFFB1D9}"/>
                  </a:ext>
                </a:extLst>
              </p:cNvPr>
              <p:cNvSpPr txBox="1">
                <a:spLocks noChangeAspect="1" noChangeArrowheads="1"/>
              </p:cNvSpPr>
              <p:nvPr/>
            </p:nvSpPr>
            <p:spPr bwMode="auto">
              <a:xfrm>
                <a:off x="-253406" y="2071656"/>
                <a:ext cx="461978" cy="246217"/>
              </a:xfrm>
              <a:prstGeom prst="rect">
                <a:avLst/>
              </a:prstGeom>
              <a:noFill/>
              <a:ln w="9525">
                <a:noFill/>
                <a:miter lim="800000"/>
                <a:headEnd/>
                <a:tailEnd/>
              </a:ln>
            </p:spPr>
            <p:txBody>
              <a:bodyPr wrap="none" lIns="91436" tIns="45718" rIns="91436" bIns="45718">
                <a:spAutoFit/>
              </a:bodyPr>
              <a:lstStyle/>
              <a:p>
                <a:pPr eaLnBrk="1" hangingPunct="1"/>
                <a:r>
                  <a:rPr lang="en-US" sz="1000" dirty="0" err="1">
                    <a:solidFill>
                      <a:srgbClr val="FFFF00"/>
                    </a:solidFill>
                    <a:latin typeface="Neo Sans Intel Medium" pitchFamily="34" charset="0"/>
                    <a:cs typeface="Arial" pitchFamily="34" charset="0"/>
                  </a:rPr>
                  <a:t>TiAlN</a:t>
                </a:r>
                <a:endParaRPr lang="en-US" sz="1000" dirty="0">
                  <a:solidFill>
                    <a:srgbClr val="FFFF00"/>
                  </a:solidFill>
                  <a:latin typeface="Neo Sans Intel Medium" pitchFamily="34" charset="0"/>
                  <a:cs typeface="Arial" pitchFamily="34" charset="0"/>
                </a:endParaRPr>
              </a:p>
            </p:txBody>
          </p:sp>
          <p:sp>
            <p:nvSpPr>
              <p:cNvPr id="86" name="Text Box 9">
                <a:extLst>
                  <a:ext uri="{FF2B5EF4-FFF2-40B4-BE49-F238E27FC236}">
                    <a16:creationId xmlns:a16="http://schemas.microsoft.com/office/drawing/2014/main" id="{C63A18BE-3791-8C42-BAF2-0539ACB30A1B}"/>
                  </a:ext>
                </a:extLst>
              </p:cNvPr>
              <p:cNvSpPr txBox="1">
                <a:spLocks noChangeAspect="1" noChangeArrowheads="1"/>
              </p:cNvSpPr>
              <p:nvPr/>
            </p:nvSpPr>
            <p:spPr bwMode="auto">
              <a:xfrm>
                <a:off x="-320392" y="2333630"/>
                <a:ext cx="461978" cy="246217"/>
              </a:xfrm>
              <a:prstGeom prst="rect">
                <a:avLst/>
              </a:prstGeom>
              <a:noFill/>
              <a:ln w="9525">
                <a:noFill/>
                <a:miter lim="800000"/>
                <a:headEnd/>
                <a:tailEnd/>
              </a:ln>
            </p:spPr>
            <p:txBody>
              <a:bodyPr wrap="none" lIns="91436" tIns="45718" rIns="91436" bIns="45718">
                <a:spAutoFit/>
              </a:bodyPr>
              <a:lstStyle/>
              <a:p>
                <a:pPr eaLnBrk="1" hangingPunct="1"/>
                <a:r>
                  <a:rPr lang="en-US" sz="1000" dirty="0" err="1">
                    <a:solidFill>
                      <a:srgbClr val="FFFF00"/>
                    </a:solidFill>
                    <a:latin typeface="Neo Sans Intel Medium" pitchFamily="34" charset="0"/>
                    <a:cs typeface="Arial" pitchFamily="34" charset="0"/>
                  </a:rPr>
                  <a:t>TiAlN</a:t>
                </a:r>
                <a:endParaRPr lang="en-US" sz="1000" dirty="0">
                  <a:solidFill>
                    <a:srgbClr val="FFFF00"/>
                  </a:solidFill>
                  <a:latin typeface="Neo Sans Intel Medium" pitchFamily="34" charset="0"/>
                  <a:cs typeface="Arial" pitchFamily="34" charset="0"/>
                </a:endParaRPr>
              </a:p>
            </p:txBody>
          </p:sp>
          <p:sp>
            <p:nvSpPr>
              <p:cNvPr id="87" name="Text Box 15">
                <a:extLst>
                  <a:ext uri="{FF2B5EF4-FFF2-40B4-BE49-F238E27FC236}">
                    <a16:creationId xmlns:a16="http://schemas.microsoft.com/office/drawing/2014/main" id="{C2274F30-464B-A54A-AC25-66C48957EEBB}"/>
                  </a:ext>
                </a:extLst>
              </p:cNvPr>
              <p:cNvSpPr txBox="1">
                <a:spLocks noChangeArrowheads="1"/>
              </p:cNvSpPr>
              <p:nvPr/>
            </p:nvSpPr>
            <p:spPr bwMode="auto">
              <a:xfrm>
                <a:off x="-1361761" y="2985181"/>
                <a:ext cx="698072" cy="22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00" b="1" dirty="0">
                    <a:solidFill>
                      <a:srgbClr val="FFFF00"/>
                    </a:solidFill>
                    <a:latin typeface="Verdana" panose="020B0604030504040204" pitchFamily="34" charset="0"/>
                    <a:cs typeface="Arial" panose="020B0604020202020204" pitchFamily="34" charset="0"/>
                  </a:rPr>
                  <a:t>SXP cell</a:t>
                </a:r>
              </a:p>
            </p:txBody>
          </p:sp>
        </p:grpSp>
        <p:sp>
          <p:nvSpPr>
            <p:cNvPr id="14" name="Rounded Rectangle 13">
              <a:extLst>
                <a:ext uri="{FF2B5EF4-FFF2-40B4-BE49-F238E27FC236}">
                  <a16:creationId xmlns:a16="http://schemas.microsoft.com/office/drawing/2014/main" id="{5BB08523-568C-464E-B36D-A2B56D252BF1}"/>
                </a:ext>
              </a:extLst>
            </p:cNvPr>
            <p:cNvSpPr/>
            <p:nvPr/>
          </p:nvSpPr>
          <p:spPr>
            <a:xfrm>
              <a:off x="194737" y="838200"/>
              <a:ext cx="2976890" cy="240800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5C8151F-96BA-6B46-B68D-5DF6D5858739}"/>
              </a:ext>
            </a:extLst>
          </p:cNvPr>
          <p:cNvGrpSpPr/>
          <p:nvPr/>
        </p:nvGrpSpPr>
        <p:grpSpPr>
          <a:xfrm>
            <a:off x="3260489" y="838199"/>
            <a:ext cx="3126542" cy="2408007"/>
            <a:chOff x="3286061" y="838199"/>
            <a:chExt cx="3126542" cy="2408007"/>
          </a:xfrm>
        </p:grpSpPr>
        <p:sp>
          <p:nvSpPr>
            <p:cNvPr id="49" name="TextBox 48"/>
            <p:cNvSpPr txBox="1"/>
            <p:nvPr/>
          </p:nvSpPr>
          <p:spPr>
            <a:xfrm>
              <a:off x="3286061" y="1030069"/>
              <a:ext cx="3082756" cy="646331"/>
            </a:xfrm>
            <a:prstGeom prst="rect">
              <a:avLst/>
            </a:prstGeom>
            <a:noFill/>
          </p:spPr>
          <p:txBody>
            <a:bodyPr wrap="square" rtlCol="0">
              <a:spAutoFit/>
            </a:bodyPr>
            <a:lstStyle/>
            <a:p>
              <a:pPr algn="ctr"/>
              <a:r>
                <a:rPr lang="en-US" sz="1200" b="1" dirty="0">
                  <a:solidFill>
                    <a:srgbClr val="0070C0"/>
                  </a:solidFill>
                  <a:latin typeface="Calibri" panose="020F0502020204030204" pitchFamily="34" charset="0"/>
                  <a:cs typeface="Calibri" panose="020F0502020204030204" pitchFamily="34" charset="0"/>
                </a:rPr>
                <a:t>64Mb 180nm ½ Pitch 6-Mask </a:t>
              </a:r>
              <a:r>
                <a:rPr lang="en-US" sz="1200" b="1" dirty="0" err="1">
                  <a:solidFill>
                    <a:srgbClr val="0070C0"/>
                  </a:solidFill>
                  <a:latin typeface="Calibri" panose="020F0502020204030204" pitchFamily="34" charset="0"/>
                  <a:cs typeface="Calibri" panose="020F0502020204030204" pitchFamily="34" charset="0"/>
                </a:rPr>
                <a:t>Sublitho</a:t>
              </a:r>
              <a:r>
                <a:rPr lang="en-US" sz="1200" b="1" dirty="0">
                  <a:solidFill>
                    <a:srgbClr val="0070C0"/>
                  </a:solidFill>
                  <a:latin typeface="Calibri" panose="020F0502020204030204" pitchFamily="34" charset="0"/>
                  <a:cs typeface="Calibri" panose="020F0502020204030204" pitchFamily="34" charset="0"/>
                </a:rPr>
                <a:t> Heater Damascene PM, Subtractive SD</a:t>
              </a:r>
            </a:p>
            <a:p>
              <a:pPr algn="ctr"/>
              <a:r>
                <a:rPr lang="en-US" sz="1200" b="1" dirty="0">
                  <a:solidFill>
                    <a:srgbClr val="0070C0"/>
                  </a:solidFill>
                  <a:latin typeface="Calibri" panose="020F0502020204030204" pitchFamily="34" charset="0"/>
                  <a:cs typeface="Calibri" panose="020F0502020204030204" pitchFamily="34" charset="0"/>
                </a:rPr>
                <a:t>2007~2009    Santa Clara, CA</a:t>
              </a:r>
            </a:p>
          </p:txBody>
        </p:sp>
        <p:grpSp>
          <p:nvGrpSpPr>
            <p:cNvPr id="7" name="Group 6">
              <a:extLst>
                <a:ext uri="{FF2B5EF4-FFF2-40B4-BE49-F238E27FC236}">
                  <a16:creationId xmlns:a16="http://schemas.microsoft.com/office/drawing/2014/main" id="{D1CA8662-05C5-8843-8B1B-63EE3ECDDAB9}"/>
                </a:ext>
              </a:extLst>
            </p:cNvPr>
            <p:cNvGrpSpPr>
              <a:grpSpLocks noChangeAspect="1"/>
            </p:cNvGrpSpPr>
            <p:nvPr/>
          </p:nvGrpSpPr>
          <p:grpSpPr>
            <a:xfrm>
              <a:off x="3390139" y="1689990"/>
              <a:ext cx="3022464" cy="1397641"/>
              <a:chOff x="2286001" y="2250555"/>
              <a:chExt cx="4134508" cy="1911870"/>
            </a:xfrm>
          </p:grpSpPr>
          <p:pic>
            <p:nvPicPr>
              <p:cNvPr id="53" name="Picture 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1" y="2590800"/>
                <a:ext cx="1056769" cy="135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p:cNvGrpSpPr/>
              <p:nvPr/>
            </p:nvGrpSpPr>
            <p:grpSpPr>
              <a:xfrm>
                <a:off x="5562601" y="2971802"/>
                <a:ext cx="729112" cy="575845"/>
                <a:chOff x="2802199" y="2296292"/>
                <a:chExt cx="677791" cy="555763"/>
              </a:xfrm>
            </p:grpSpPr>
            <p:sp>
              <p:nvSpPr>
                <p:cNvPr id="4" name="Text Box 8"/>
                <p:cNvSpPr txBox="1">
                  <a:spLocks noChangeAspect="1" noChangeArrowheads="1"/>
                </p:cNvSpPr>
                <p:nvPr/>
              </p:nvSpPr>
              <p:spPr bwMode="auto">
                <a:xfrm>
                  <a:off x="3022980" y="2526994"/>
                  <a:ext cx="457010" cy="325061"/>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chemeClr val="folHlink"/>
                      </a:solidFill>
                      <a:latin typeface="Neo Sans Intel Medium" pitchFamily="34" charset="0"/>
                      <a:cs typeface="Arial" pitchFamily="34" charset="0"/>
                    </a:rPr>
                    <a:t>PM</a:t>
                  </a:r>
                </a:p>
              </p:txBody>
            </p:sp>
            <p:sp>
              <p:nvSpPr>
                <p:cNvPr id="5" name="Text Box 9"/>
                <p:cNvSpPr txBox="1">
                  <a:spLocks noChangeAspect="1" noChangeArrowheads="1"/>
                </p:cNvSpPr>
                <p:nvPr/>
              </p:nvSpPr>
              <p:spPr bwMode="auto">
                <a:xfrm>
                  <a:off x="3022980" y="2296292"/>
                  <a:ext cx="410125" cy="325061"/>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chemeClr val="folHlink"/>
                      </a:solidFill>
                      <a:latin typeface="Neo Sans Intel Medium" pitchFamily="34" charset="0"/>
                      <a:cs typeface="Arial" pitchFamily="34" charset="0"/>
                    </a:rPr>
                    <a:t>SD</a:t>
                  </a:r>
                </a:p>
              </p:txBody>
            </p:sp>
            <p:sp>
              <p:nvSpPr>
                <p:cNvPr id="6" name="Line 10"/>
                <p:cNvSpPr>
                  <a:spLocks noChangeAspect="1" noChangeShapeType="1"/>
                </p:cNvSpPr>
                <p:nvPr/>
              </p:nvSpPr>
              <p:spPr bwMode="auto">
                <a:xfrm flipH="1">
                  <a:off x="2802199" y="2649257"/>
                  <a:ext cx="250210" cy="0"/>
                </a:xfrm>
                <a:prstGeom prst="line">
                  <a:avLst/>
                </a:prstGeom>
                <a:noFill/>
                <a:ln w="9525">
                  <a:solidFill>
                    <a:schemeClr val="tx1"/>
                  </a:solidFill>
                  <a:round/>
                  <a:headEnd/>
                  <a:tailEnd type="triangle" w="med" len="med"/>
                </a:ln>
              </p:spPr>
              <p:txBody>
                <a:bodyPr/>
                <a:lstStyle/>
                <a:p>
                  <a:endParaRPr lang="en-US" sz="1000"/>
                </a:p>
              </p:txBody>
            </p:sp>
            <p:sp>
              <p:nvSpPr>
                <p:cNvPr id="8" name="Line 13"/>
                <p:cNvSpPr>
                  <a:spLocks noChangeAspect="1" noChangeShapeType="1"/>
                </p:cNvSpPr>
                <p:nvPr/>
              </p:nvSpPr>
              <p:spPr bwMode="auto">
                <a:xfrm flipH="1">
                  <a:off x="2802199" y="2419961"/>
                  <a:ext cx="250212" cy="0"/>
                </a:xfrm>
                <a:prstGeom prst="line">
                  <a:avLst/>
                </a:prstGeom>
                <a:noFill/>
                <a:ln w="9525">
                  <a:solidFill>
                    <a:schemeClr val="tx1"/>
                  </a:solidFill>
                  <a:round/>
                  <a:headEnd/>
                  <a:tailEnd type="triangle" w="med" len="med"/>
                </a:ln>
              </p:spPr>
              <p:txBody>
                <a:bodyPr/>
                <a:lstStyle/>
                <a:p>
                  <a:endParaRPr lang="en-US" sz="1000"/>
                </a:p>
              </p:txBody>
            </p:sp>
          </p:grpSp>
          <p:pic>
            <p:nvPicPr>
              <p:cNvPr id="9" name="Picture 16"/>
              <p:cNvPicPr>
                <a:picLocks noChangeAspect="1" noChangeArrowheads="1"/>
              </p:cNvPicPr>
              <p:nvPr/>
            </p:nvPicPr>
            <p:blipFill>
              <a:blip r:embed="rId4" cstate="print"/>
              <a:srcRect/>
              <a:stretch>
                <a:fillRect/>
              </a:stretch>
            </p:blipFill>
            <p:spPr bwMode="auto">
              <a:xfrm>
                <a:off x="2286001" y="2250555"/>
                <a:ext cx="2275325" cy="1911870"/>
              </a:xfrm>
              <a:prstGeom prst="rect">
                <a:avLst/>
              </a:prstGeom>
              <a:noFill/>
              <a:ln w="9525">
                <a:noFill/>
                <a:miter lim="800000"/>
                <a:headEnd/>
                <a:tailEnd/>
              </a:ln>
            </p:spPr>
          </p:pic>
          <p:sp>
            <p:nvSpPr>
              <p:cNvPr id="11" name="AutoShape 18"/>
              <p:cNvSpPr>
                <a:spLocks noChangeArrowheads="1"/>
              </p:cNvSpPr>
              <p:nvPr/>
            </p:nvSpPr>
            <p:spPr bwMode="auto">
              <a:xfrm>
                <a:off x="3276602" y="2714625"/>
                <a:ext cx="262908" cy="417904"/>
              </a:xfrm>
              <a:prstGeom prst="roundRect">
                <a:avLst>
                  <a:gd name="adj" fmla="val 16667"/>
                </a:avLst>
              </a:prstGeom>
              <a:noFill/>
              <a:ln w="22225">
                <a:solidFill>
                  <a:srgbClr val="FFFF00"/>
                </a:solidFill>
                <a:round/>
                <a:headEnd type="none" w="sm" len="sm"/>
                <a:tailEnd type="none" w="sm" len="sm"/>
              </a:ln>
            </p:spPr>
            <p:txBody>
              <a:bodyPr wrap="none" anchor="ctr"/>
              <a:lstStyle/>
              <a:p>
                <a:endParaRPr lang="en-US" sz="1000">
                  <a:cs typeface="Arial" pitchFamily="34" charset="0"/>
                </a:endParaRPr>
              </a:p>
            </p:txBody>
          </p:sp>
          <p:sp>
            <p:nvSpPr>
              <p:cNvPr id="12" name="AutoShape 19"/>
              <p:cNvSpPr>
                <a:spLocks noChangeArrowheads="1"/>
              </p:cNvSpPr>
              <p:nvPr/>
            </p:nvSpPr>
            <p:spPr bwMode="auto">
              <a:xfrm rot="10800000">
                <a:off x="3679487" y="2882183"/>
                <a:ext cx="983637" cy="236860"/>
              </a:xfrm>
              <a:prstGeom prst="notchedRightArrow">
                <a:avLst>
                  <a:gd name="adj1" fmla="val 50000"/>
                  <a:gd name="adj2" fmla="val 69565"/>
                </a:avLst>
              </a:prstGeom>
              <a:solidFill>
                <a:srgbClr val="FFFF00">
                  <a:alpha val="47842"/>
                </a:srgbClr>
              </a:solidFill>
              <a:ln w="12700">
                <a:solidFill>
                  <a:srgbClr val="339966"/>
                </a:solidFill>
                <a:miter lim="800000"/>
                <a:headEnd type="none" w="sm" len="sm"/>
                <a:tailEnd type="none" w="sm" len="sm"/>
              </a:ln>
            </p:spPr>
            <p:txBody>
              <a:bodyPr wrap="none" anchor="ctr"/>
              <a:lstStyle/>
              <a:p>
                <a:endParaRPr lang="en-US" sz="1000">
                  <a:cs typeface="Arial" pitchFamily="34" charset="0"/>
                </a:endParaRPr>
              </a:p>
            </p:txBody>
          </p:sp>
          <p:sp>
            <p:nvSpPr>
              <p:cNvPr id="44" name="Line 10">
                <a:extLst>
                  <a:ext uri="{FF2B5EF4-FFF2-40B4-BE49-F238E27FC236}">
                    <a16:creationId xmlns:a16="http://schemas.microsoft.com/office/drawing/2014/main" id="{CDDA6AA3-C8B9-FA45-A726-F0A9B77195F0}"/>
                  </a:ext>
                </a:extLst>
              </p:cNvPr>
              <p:cNvSpPr>
                <a:spLocks noChangeAspect="1" noChangeShapeType="1"/>
              </p:cNvSpPr>
              <p:nvPr/>
            </p:nvSpPr>
            <p:spPr bwMode="auto">
              <a:xfrm flipH="1">
                <a:off x="5428022" y="3655465"/>
                <a:ext cx="429347" cy="0"/>
              </a:xfrm>
              <a:prstGeom prst="line">
                <a:avLst/>
              </a:prstGeom>
              <a:noFill/>
              <a:ln w="9525">
                <a:solidFill>
                  <a:schemeClr val="tx1"/>
                </a:solidFill>
                <a:round/>
                <a:headEnd/>
                <a:tailEnd type="triangle" w="med" len="med"/>
              </a:ln>
            </p:spPr>
            <p:txBody>
              <a:bodyPr/>
              <a:lstStyle/>
              <a:p>
                <a:endParaRPr lang="en-US" sz="1000"/>
              </a:p>
            </p:txBody>
          </p:sp>
          <p:sp>
            <p:nvSpPr>
              <p:cNvPr id="54" name="Text Box 8">
                <a:extLst>
                  <a:ext uri="{FF2B5EF4-FFF2-40B4-BE49-F238E27FC236}">
                    <a16:creationId xmlns:a16="http://schemas.microsoft.com/office/drawing/2014/main" id="{19A8DFDF-F77E-104C-9852-73F02B6E3A5F}"/>
                  </a:ext>
                </a:extLst>
              </p:cNvPr>
              <p:cNvSpPr txBox="1">
                <a:spLocks noChangeAspect="1" noChangeArrowheads="1"/>
              </p:cNvSpPr>
              <p:nvPr/>
            </p:nvSpPr>
            <p:spPr bwMode="auto">
              <a:xfrm>
                <a:off x="5808294" y="3524419"/>
                <a:ext cx="612215" cy="336807"/>
              </a:xfrm>
              <a:prstGeom prst="rect">
                <a:avLst/>
              </a:prstGeom>
              <a:noFill/>
              <a:ln w="9525">
                <a:noFill/>
                <a:miter lim="800000"/>
                <a:headEnd/>
                <a:tailEnd/>
              </a:ln>
            </p:spPr>
            <p:txBody>
              <a:bodyPr wrap="none" lIns="91436" tIns="45718" rIns="91436" bIns="45718">
                <a:spAutoFit/>
              </a:bodyPr>
              <a:lstStyle/>
              <a:p>
                <a:pPr eaLnBrk="1" hangingPunct="1"/>
                <a:r>
                  <a:rPr lang="en-US" sz="1000" dirty="0" err="1">
                    <a:solidFill>
                      <a:schemeClr val="folHlink"/>
                    </a:solidFill>
                    <a:latin typeface="Neo Sans Intel Medium" pitchFamily="34" charset="0"/>
                    <a:cs typeface="Arial" pitchFamily="34" charset="0"/>
                  </a:rPr>
                  <a:t>TiSiN</a:t>
                </a:r>
                <a:endParaRPr lang="en-US" sz="1000" dirty="0">
                  <a:solidFill>
                    <a:schemeClr val="folHlink"/>
                  </a:solidFill>
                  <a:latin typeface="Neo Sans Intel Medium" pitchFamily="34" charset="0"/>
                  <a:cs typeface="Arial" pitchFamily="34" charset="0"/>
                </a:endParaRPr>
              </a:p>
            </p:txBody>
          </p:sp>
          <p:sp>
            <p:nvSpPr>
              <p:cNvPr id="55" name="Text Box 8">
                <a:extLst>
                  <a:ext uri="{FF2B5EF4-FFF2-40B4-BE49-F238E27FC236}">
                    <a16:creationId xmlns:a16="http://schemas.microsoft.com/office/drawing/2014/main" id="{CAABFD2C-D4BD-6E4C-99AA-A2D104EDF6C6}"/>
                  </a:ext>
                </a:extLst>
              </p:cNvPr>
              <p:cNvSpPr txBox="1">
                <a:spLocks noChangeAspect="1" noChangeArrowheads="1"/>
              </p:cNvSpPr>
              <p:nvPr/>
            </p:nvSpPr>
            <p:spPr bwMode="auto">
              <a:xfrm>
                <a:off x="6058549" y="3039557"/>
                <a:ext cx="346888" cy="336807"/>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chemeClr val="folHlink"/>
                    </a:solidFill>
                    <a:latin typeface="Neo Sans Intel Medium" pitchFamily="34" charset="0"/>
                    <a:cs typeface="Arial" pitchFamily="34" charset="0"/>
                  </a:rPr>
                  <a:t>C</a:t>
                </a:r>
              </a:p>
            </p:txBody>
          </p:sp>
          <p:sp>
            <p:nvSpPr>
              <p:cNvPr id="59" name="Line 10">
                <a:extLst>
                  <a:ext uri="{FF2B5EF4-FFF2-40B4-BE49-F238E27FC236}">
                    <a16:creationId xmlns:a16="http://schemas.microsoft.com/office/drawing/2014/main" id="{6B223874-DFBD-5C44-A6AD-EF167BA73ADF}"/>
                  </a:ext>
                </a:extLst>
              </p:cNvPr>
              <p:cNvSpPr>
                <a:spLocks noChangeAspect="1" noChangeShapeType="1"/>
              </p:cNvSpPr>
              <p:nvPr/>
            </p:nvSpPr>
            <p:spPr bwMode="auto">
              <a:xfrm flipH="1">
                <a:off x="5562600" y="3206490"/>
                <a:ext cx="495919" cy="0"/>
              </a:xfrm>
              <a:prstGeom prst="line">
                <a:avLst/>
              </a:prstGeom>
              <a:noFill/>
              <a:ln w="9525">
                <a:solidFill>
                  <a:schemeClr val="tx1"/>
                </a:solidFill>
                <a:round/>
                <a:headEnd/>
                <a:tailEnd type="triangle" w="med" len="med"/>
              </a:ln>
            </p:spPr>
            <p:txBody>
              <a:bodyPr/>
              <a:lstStyle/>
              <a:p>
                <a:endParaRPr lang="en-US" sz="1000"/>
              </a:p>
            </p:txBody>
          </p:sp>
          <p:sp>
            <p:nvSpPr>
              <p:cNvPr id="60" name="Line 10">
                <a:extLst>
                  <a:ext uri="{FF2B5EF4-FFF2-40B4-BE49-F238E27FC236}">
                    <a16:creationId xmlns:a16="http://schemas.microsoft.com/office/drawing/2014/main" id="{C90A2518-0395-074C-B09F-08C2E1659C82}"/>
                  </a:ext>
                </a:extLst>
              </p:cNvPr>
              <p:cNvSpPr>
                <a:spLocks noChangeAspect="1" noChangeShapeType="1"/>
              </p:cNvSpPr>
              <p:nvPr/>
            </p:nvSpPr>
            <p:spPr bwMode="auto">
              <a:xfrm flipH="1">
                <a:off x="5552139" y="2920702"/>
                <a:ext cx="495919" cy="0"/>
              </a:xfrm>
              <a:prstGeom prst="line">
                <a:avLst/>
              </a:prstGeom>
              <a:noFill/>
              <a:ln w="9525">
                <a:solidFill>
                  <a:schemeClr val="tx1"/>
                </a:solidFill>
                <a:round/>
                <a:headEnd/>
                <a:tailEnd type="triangle" w="med" len="med"/>
              </a:ln>
            </p:spPr>
            <p:txBody>
              <a:bodyPr/>
              <a:lstStyle/>
              <a:p>
                <a:endParaRPr lang="en-US" sz="1000"/>
              </a:p>
            </p:txBody>
          </p:sp>
          <p:sp>
            <p:nvSpPr>
              <p:cNvPr id="61" name="Text Box 8">
                <a:extLst>
                  <a:ext uri="{FF2B5EF4-FFF2-40B4-BE49-F238E27FC236}">
                    <a16:creationId xmlns:a16="http://schemas.microsoft.com/office/drawing/2014/main" id="{35F91949-7E66-4340-B2CC-498ED3234A33}"/>
                  </a:ext>
                </a:extLst>
              </p:cNvPr>
              <p:cNvSpPr txBox="1">
                <a:spLocks noChangeAspect="1" noChangeArrowheads="1"/>
              </p:cNvSpPr>
              <p:nvPr/>
            </p:nvSpPr>
            <p:spPr bwMode="auto">
              <a:xfrm>
                <a:off x="6058549" y="2790906"/>
                <a:ext cx="346888" cy="336807"/>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chemeClr val="folHlink"/>
                    </a:solidFill>
                    <a:latin typeface="Neo Sans Intel Medium" pitchFamily="34" charset="0"/>
                    <a:cs typeface="Arial" pitchFamily="34" charset="0"/>
                  </a:rPr>
                  <a:t>C</a:t>
                </a:r>
              </a:p>
            </p:txBody>
          </p:sp>
        </p:grpSp>
        <p:sp>
          <p:nvSpPr>
            <p:cNvPr id="88" name="Rounded Rectangle 87">
              <a:extLst>
                <a:ext uri="{FF2B5EF4-FFF2-40B4-BE49-F238E27FC236}">
                  <a16:creationId xmlns:a16="http://schemas.microsoft.com/office/drawing/2014/main" id="{5B2D1EA9-79E5-794E-814C-9E6082543D69}"/>
                </a:ext>
              </a:extLst>
            </p:cNvPr>
            <p:cNvSpPr/>
            <p:nvPr/>
          </p:nvSpPr>
          <p:spPr>
            <a:xfrm>
              <a:off x="3319267" y="838199"/>
              <a:ext cx="3050937" cy="240800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87EB218-809C-F64D-9752-A91174BA57DE}"/>
              </a:ext>
            </a:extLst>
          </p:cNvPr>
          <p:cNvGrpSpPr/>
          <p:nvPr/>
        </p:nvGrpSpPr>
        <p:grpSpPr>
          <a:xfrm>
            <a:off x="6516018" y="838198"/>
            <a:ext cx="2627982" cy="2408008"/>
            <a:chOff x="6516018" y="838198"/>
            <a:chExt cx="2627982" cy="2408008"/>
          </a:xfrm>
        </p:grpSpPr>
        <p:grpSp>
          <p:nvGrpSpPr>
            <p:cNvPr id="43" name="Group 42"/>
            <p:cNvGrpSpPr>
              <a:grpSpLocks noChangeAspect="1"/>
            </p:cNvGrpSpPr>
            <p:nvPr/>
          </p:nvGrpSpPr>
          <p:grpSpPr>
            <a:xfrm>
              <a:off x="6761205" y="1633667"/>
              <a:ext cx="2270866" cy="1510289"/>
              <a:chOff x="5045174" y="3581400"/>
              <a:chExt cx="3641626" cy="2555875"/>
            </a:xfrm>
          </p:grpSpPr>
          <p:pic>
            <p:nvPicPr>
              <p:cNvPr id="27" name="Picture 181" descr="1379608"/>
              <p:cNvPicPr>
                <a:picLocks noChangeAspect="1" noChangeArrowheads="1"/>
              </p:cNvPicPr>
              <p:nvPr/>
            </p:nvPicPr>
            <p:blipFill rotWithShape="1">
              <a:blip r:embed="rId5" cstate="print"/>
              <a:srcRect l="48734" t="-476" b="20395"/>
              <a:stretch/>
            </p:blipFill>
            <p:spPr bwMode="auto">
              <a:xfrm>
                <a:off x="5045174" y="3581400"/>
                <a:ext cx="2181124" cy="2555875"/>
              </a:xfrm>
              <a:prstGeom prst="rect">
                <a:avLst/>
              </a:prstGeom>
              <a:noFill/>
              <a:ln w="9525">
                <a:noFill/>
                <a:miter lim="800000"/>
                <a:headEnd/>
                <a:tailEnd/>
              </a:ln>
            </p:spPr>
          </p:pic>
          <p:cxnSp>
            <p:nvCxnSpPr>
              <p:cNvPr id="28" name="Straight Connector 27"/>
              <p:cNvCxnSpPr/>
              <p:nvPr/>
            </p:nvCxnSpPr>
            <p:spPr>
              <a:xfrm>
                <a:off x="5791200" y="3886200"/>
                <a:ext cx="466725" cy="95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47"/>
              <p:cNvSpPr txBox="1">
                <a:spLocks noChangeArrowheads="1"/>
              </p:cNvSpPr>
              <p:nvPr/>
            </p:nvSpPr>
            <p:spPr bwMode="auto">
              <a:xfrm>
                <a:off x="6324600" y="3657601"/>
                <a:ext cx="990602" cy="781280"/>
              </a:xfrm>
              <a:prstGeom prst="rect">
                <a:avLst/>
              </a:prstGeom>
              <a:noFill/>
              <a:ln w="9525">
                <a:noFill/>
                <a:miter lim="800000"/>
                <a:headEnd/>
                <a:tailEnd/>
              </a:ln>
            </p:spPr>
            <p:txBody>
              <a:bodyPr>
                <a:spAutoFit/>
              </a:bodyPr>
              <a:lstStyle/>
              <a:p>
                <a:pPr algn="ctr" eaLnBrk="1" hangingPunct="1"/>
                <a:r>
                  <a:rPr lang="en-US" sz="800">
                    <a:solidFill>
                      <a:schemeClr val="bg1"/>
                    </a:solidFill>
                    <a:latin typeface="Calibri" panose="020F0502020204030204" pitchFamily="34" charset="0"/>
                    <a:cs typeface="Calibri" panose="020F0502020204030204" pitchFamily="34" charset="0"/>
                  </a:rPr>
                  <a:t>X-section along ROW</a:t>
                </a:r>
              </a:p>
            </p:txBody>
          </p:sp>
          <p:grpSp>
            <p:nvGrpSpPr>
              <p:cNvPr id="30" name="Group 6"/>
              <p:cNvGrpSpPr>
                <a:grpSpLocks/>
              </p:cNvGrpSpPr>
              <p:nvPr/>
            </p:nvGrpSpPr>
            <p:grpSpPr bwMode="auto">
              <a:xfrm>
                <a:off x="6096000" y="3581400"/>
                <a:ext cx="2590800" cy="2555875"/>
                <a:chOff x="3997" y="2456"/>
                <a:chExt cx="1632" cy="1610"/>
              </a:xfrm>
            </p:grpSpPr>
            <p:pic>
              <p:nvPicPr>
                <p:cNvPr id="31" name="Picture 4"/>
                <p:cNvPicPr>
                  <a:picLocks noChangeAspect="1" noChangeArrowheads="1"/>
                </p:cNvPicPr>
                <p:nvPr/>
              </p:nvPicPr>
              <p:blipFill>
                <a:blip r:embed="rId6" cstate="print"/>
                <a:srcRect/>
                <a:stretch>
                  <a:fillRect/>
                </a:stretch>
              </p:blipFill>
              <p:spPr bwMode="auto">
                <a:xfrm>
                  <a:off x="4713" y="2456"/>
                  <a:ext cx="916" cy="1610"/>
                </a:xfrm>
                <a:prstGeom prst="rect">
                  <a:avLst/>
                </a:prstGeom>
                <a:noFill/>
                <a:ln w="9525">
                  <a:noFill/>
                  <a:miter lim="800000"/>
                  <a:headEnd/>
                  <a:tailEnd/>
                </a:ln>
              </p:spPr>
            </p:pic>
            <p:sp>
              <p:nvSpPr>
                <p:cNvPr id="32" name="TextBox 10"/>
                <p:cNvSpPr txBox="1">
                  <a:spLocks noChangeArrowheads="1"/>
                </p:cNvSpPr>
                <p:nvPr/>
              </p:nvSpPr>
              <p:spPr bwMode="auto">
                <a:xfrm>
                  <a:off x="4254" y="2880"/>
                  <a:ext cx="294" cy="269"/>
                </a:xfrm>
                <a:prstGeom prst="rect">
                  <a:avLst/>
                </a:prstGeom>
                <a:noFill/>
                <a:ln w="9525">
                  <a:noFill/>
                  <a:miter lim="800000"/>
                  <a:headEnd/>
                  <a:tailEnd/>
                </a:ln>
              </p:spPr>
              <p:txBody>
                <a:bodyPr wrap="none" lIns="82058" tIns="41029" rIns="82058" bIns="41029">
                  <a:spAutoFit/>
                </a:bodyPr>
                <a:lstStyle/>
                <a:p>
                  <a:pPr eaLnBrk="1" hangingPunct="1"/>
                  <a:r>
                    <a:rPr lang="en-US" sz="1050">
                      <a:solidFill>
                        <a:schemeClr val="bg1"/>
                      </a:solidFill>
                      <a:latin typeface="Calibri" panose="020F0502020204030204" pitchFamily="34" charset="0"/>
                      <a:cs typeface="Calibri" panose="020F0502020204030204" pitchFamily="34" charset="0"/>
                    </a:rPr>
                    <a:t>W</a:t>
                  </a:r>
                </a:p>
              </p:txBody>
            </p:sp>
            <p:sp>
              <p:nvSpPr>
                <p:cNvPr id="33" name="TextBox 11"/>
                <p:cNvSpPr txBox="1">
                  <a:spLocks noChangeArrowheads="1"/>
                </p:cNvSpPr>
                <p:nvPr/>
              </p:nvSpPr>
              <p:spPr bwMode="auto">
                <a:xfrm>
                  <a:off x="4254" y="3031"/>
                  <a:ext cx="244" cy="269"/>
                </a:xfrm>
                <a:prstGeom prst="rect">
                  <a:avLst/>
                </a:prstGeom>
                <a:noFill/>
                <a:ln w="9525">
                  <a:noFill/>
                  <a:miter lim="800000"/>
                  <a:headEnd/>
                  <a:tailEnd/>
                </a:ln>
              </p:spPr>
              <p:txBody>
                <a:bodyPr wrap="none" lIns="82058" tIns="41029" rIns="82058" bIns="41029">
                  <a:spAutoFit/>
                </a:bodyPr>
                <a:lstStyle/>
                <a:p>
                  <a:pPr eaLnBrk="1" hangingPunct="1"/>
                  <a:r>
                    <a:rPr lang="en-US" sz="1050">
                      <a:solidFill>
                        <a:schemeClr val="bg1"/>
                      </a:solidFill>
                      <a:latin typeface="Calibri" panose="020F0502020204030204" pitchFamily="34" charset="0"/>
                      <a:cs typeface="Calibri" panose="020F0502020204030204" pitchFamily="34" charset="0"/>
                    </a:rPr>
                    <a:t>C</a:t>
                  </a:r>
                </a:p>
              </p:txBody>
            </p:sp>
            <p:sp>
              <p:nvSpPr>
                <p:cNvPr id="34" name="TextBox 12"/>
                <p:cNvSpPr txBox="1">
                  <a:spLocks noChangeArrowheads="1"/>
                </p:cNvSpPr>
                <p:nvPr/>
              </p:nvSpPr>
              <p:spPr bwMode="auto">
                <a:xfrm>
                  <a:off x="4214" y="3134"/>
                  <a:ext cx="320" cy="269"/>
                </a:xfrm>
                <a:prstGeom prst="rect">
                  <a:avLst/>
                </a:prstGeom>
                <a:noFill/>
                <a:ln w="9525">
                  <a:noFill/>
                  <a:miter lim="800000"/>
                  <a:headEnd/>
                  <a:tailEnd/>
                </a:ln>
              </p:spPr>
              <p:txBody>
                <a:bodyPr wrap="none" lIns="82058" tIns="41029" rIns="82058" bIns="41029">
                  <a:spAutoFit/>
                </a:bodyPr>
                <a:lstStyle/>
                <a:p>
                  <a:pPr eaLnBrk="1" hangingPunct="1"/>
                  <a:r>
                    <a:rPr lang="en-US" sz="1050" dirty="0">
                      <a:solidFill>
                        <a:schemeClr val="bg1"/>
                      </a:solidFill>
                      <a:latin typeface="Calibri" panose="020F0502020204030204" pitchFamily="34" charset="0"/>
                      <a:cs typeface="Calibri" panose="020F0502020204030204" pitchFamily="34" charset="0"/>
                    </a:rPr>
                    <a:t>SD</a:t>
                  </a:r>
                </a:p>
              </p:txBody>
            </p:sp>
            <p:sp>
              <p:nvSpPr>
                <p:cNvPr id="35" name="TextBox 13"/>
                <p:cNvSpPr txBox="1">
                  <a:spLocks noChangeArrowheads="1"/>
                </p:cNvSpPr>
                <p:nvPr/>
              </p:nvSpPr>
              <p:spPr bwMode="auto">
                <a:xfrm>
                  <a:off x="4224" y="3515"/>
                  <a:ext cx="362" cy="269"/>
                </a:xfrm>
                <a:prstGeom prst="rect">
                  <a:avLst/>
                </a:prstGeom>
                <a:noFill/>
                <a:ln w="9525">
                  <a:noFill/>
                  <a:miter lim="800000"/>
                  <a:headEnd/>
                  <a:tailEnd/>
                </a:ln>
              </p:spPr>
              <p:txBody>
                <a:bodyPr wrap="none" lIns="82058" tIns="41029" rIns="82058" bIns="41029">
                  <a:spAutoFit/>
                </a:bodyPr>
                <a:lstStyle/>
                <a:p>
                  <a:pPr eaLnBrk="1" hangingPunct="1"/>
                  <a:r>
                    <a:rPr lang="en-US" sz="1050" dirty="0">
                      <a:solidFill>
                        <a:schemeClr val="bg1"/>
                      </a:solidFill>
                      <a:latin typeface="Calibri" panose="020F0502020204030204" pitchFamily="34" charset="0"/>
                      <a:cs typeface="Calibri" panose="020F0502020204030204" pitchFamily="34" charset="0"/>
                    </a:rPr>
                    <a:t>PM</a:t>
                  </a:r>
                </a:p>
              </p:txBody>
            </p:sp>
            <p:sp>
              <p:nvSpPr>
                <p:cNvPr id="36" name="TextBox 14"/>
                <p:cNvSpPr txBox="1">
                  <a:spLocks noChangeArrowheads="1"/>
                </p:cNvSpPr>
                <p:nvPr/>
              </p:nvSpPr>
              <p:spPr bwMode="auto">
                <a:xfrm>
                  <a:off x="3997" y="3327"/>
                  <a:ext cx="1034" cy="269"/>
                </a:xfrm>
                <a:prstGeom prst="rect">
                  <a:avLst/>
                </a:prstGeom>
                <a:noFill/>
                <a:ln w="9525">
                  <a:noFill/>
                  <a:miter lim="800000"/>
                  <a:headEnd/>
                  <a:tailEnd/>
                </a:ln>
              </p:spPr>
              <p:txBody>
                <a:bodyPr wrap="none" lIns="82058" tIns="41029" rIns="82058" bIns="41029">
                  <a:spAutoFit/>
                </a:bodyPr>
                <a:lstStyle/>
                <a:p>
                  <a:pPr eaLnBrk="1" hangingPunct="1"/>
                  <a:r>
                    <a:rPr lang="en-US" sz="1050" dirty="0">
                      <a:solidFill>
                        <a:schemeClr val="bg1"/>
                      </a:solidFill>
                      <a:latin typeface="Calibri" panose="020F0502020204030204" pitchFamily="34" charset="0"/>
                      <a:cs typeface="Calibri" panose="020F0502020204030204" pitchFamily="34" charset="0"/>
                    </a:rPr>
                    <a:t>Mid Electrodes</a:t>
                  </a:r>
                </a:p>
              </p:txBody>
            </p:sp>
            <p:cxnSp>
              <p:nvCxnSpPr>
                <p:cNvPr id="37" name="Straight Arrow Connector 18"/>
                <p:cNvCxnSpPr>
                  <a:cxnSpLocks noChangeShapeType="1"/>
                  <a:stCxn id="32" idx="3"/>
                </p:cNvCxnSpPr>
                <p:nvPr/>
              </p:nvCxnSpPr>
              <p:spPr bwMode="auto">
                <a:xfrm flipV="1">
                  <a:off x="4548" y="2965"/>
                  <a:ext cx="535" cy="50"/>
                </a:xfrm>
                <a:prstGeom prst="straightConnector1">
                  <a:avLst/>
                </a:prstGeom>
                <a:noFill/>
                <a:ln w="9525" algn="ctr">
                  <a:solidFill>
                    <a:srgbClr val="FF0000"/>
                  </a:solidFill>
                  <a:round/>
                  <a:headEnd/>
                  <a:tailEnd type="arrow" w="med" len="med"/>
                </a:ln>
              </p:spPr>
            </p:cxnSp>
            <p:cxnSp>
              <p:nvCxnSpPr>
                <p:cNvPr id="38" name="Straight Arrow Connector 22"/>
                <p:cNvCxnSpPr>
                  <a:cxnSpLocks noChangeShapeType="1"/>
                  <a:stCxn id="33" idx="3"/>
                </p:cNvCxnSpPr>
                <p:nvPr/>
              </p:nvCxnSpPr>
              <p:spPr bwMode="auto">
                <a:xfrm flipV="1">
                  <a:off x="4498" y="3134"/>
                  <a:ext cx="541" cy="31"/>
                </a:xfrm>
                <a:prstGeom prst="straightConnector1">
                  <a:avLst/>
                </a:prstGeom>
                <a:noFill/>
                <a:ln w="9525" algn="ctr">
                  <a:solidFill>
                    <a:srgbClr val="FF0000"/>
                  </a:solidFill>
                  <a:round/>
                  <a:headEnd/>
                  <a:tailEnd type="arrow" w="med" len="med"/>
                </a:ln>
              </p:spPr>
            </p:cxnSp>
            <p:cxnSp>
              <p:nvCxnSpPr>
                <p:cNvPr id="39" name="Straight Arrow Connector 26"/>
                <p:cNvCxnSpPr>
                  <a:cxnSpLocks noChangeShapeType="1"/>
                  <a:stCxn id="34" idx="3"/>
                </p:cNvCxnSpPr>
                <p:nvPr/>
              </p:nvCxnSpPr>
              <p:spPr bwMode="auto">
                <a:xfrm flipV="1">
                  <a:off x="4534" y="3261"/>
                  <a:ext cx="549" cy="7"/>
                </a:xfrm>
                <a:prstGeom prst="straightConnector1">
                  <a:avLst/>
                </a:prstGeom>
                <a:noFill/>
                <a:ln w="9525" algn="ctr">
                  <a:solidFill>
                    <a:srgbClr val="FF0000"/>
                  </a:solidFill>
                  <a:round/>
                  <a:headEnd/>
                  <a:tailEnd type="arrow" w="med" len="med"/>
                </a:ln>
              </p:spPr>
            </p:cxnSp>
            <p:cxnSp>
              <p:nvCxnSpPr>
                <p:cNvPr id="40" name="Straight Arrow Connector 26"/>
                <p:cNvCxnSpPr>
                  <a:cxnSpLocks noChangeShapeType="1"/>
                  <a:stCxn id="36" idx="3"/>
                </p:cNvCxnSpPr>
                <p:nvPr/>
              </p:nvCxnSpPr>
              <p:spPr bwMode="auto">
                <a:xfrm flipV="1">
                  <a:off x="5031" y="3431"/>
                  <a:ext cx="64" cy="30"/>
                </a:xfrm>
                <a:prstGeom prst="straightConnector1">
                  <a:avLst/>
                </a:prstGeom>
                <a:noFill/>
                <a:ln w="9525" algn="ctr">
                  <a:solidFill>
                    <a:srgbClr val="FF0000"/>
                  </a:solidFill>
                  <a:round/>
                  <a:headEnd/>
                  <a:tailEnd type="arrow" w="med" len="med"/>
                </a:ln>
              </p:spPr>
            </p:cxnSp>
            <p:cxnSp>
              <p:nvCxnSpPr>
                <p:cNvPr id="41" name="Straight Arrow Connector 26"/>
                <p:cNvCxnSpPr>
                  <a:cxnSpLocks noChangeShapeType="1"/>
                  <a:stCxn id="35" idx="3"/>
                </p:cNvCxnSpPr>
                <p:nvPr/>
              </p:nvCxnSpPr>
              <p:spPr bwMode="auto">
                <a:xfrm flipV="1">
                  <a:off x="4586" y="3642"/>
                  <a:ext cx="497" cy="7"/>
                </a:xfrm>
                <a:prstGeom prst="straightConnector1">
                  <a:avLst/>
                </a:prstGeom>
                <a:noFill/>
                <a:ln w="9525" algn="ctr">
                  <a:solidFill>
                    <a:srgbClr val="FF0000"/>
                  </a:solidFill>
                  <a:round/>
                  <a:headEnd/>
                  <a:tailEnd type="arrow" w="med" len="med"/>
                </a:ln>
              </p:spPr>
            </p:cxnSp>
          </p:grpSp>
        </p:grpSp>
        <p:sp>
          <p:nvSpPr>
            <p:cNvPr id="50" name="TextBox 49"/>
            <p:cNvSpPr txBox="1"/>
            <p:nvPr/>
          </p:nvSpPr>
          <p:spPr>
            <a:xfrm>
              <a:off x="6649845" y="990600"/>
              <a:ext cx="2423315" cy="646331"/>
            </a:xfrm>
            <a:prstGeom prst="rect">
              <a:avLst/>
            </a:prstGeom>
            <a:noFill/>
          </p:spPr>
          <p:txBody>
            <a:bodyPr wrap="square" rtlCol="0">
              <a:spAutoFit/>
            </a:bodyPr>
            <a:lstStyle/>
            <a:p>
              <a:pPr algn="ctr"/>
              <a:r>
                <a:rPr lang="en-US" sz="1200" b="1" dirty="0">
                  <a:solidFill>
                    <a:srgbClr val="0070C0"/>
                  </a:solidFill>
                  <a:latin typeface="Calibri" panose="020F0502020204030204" pitchFamily="34" charset="0"/>
                  <a:cs typeface="Calibri" panose="020F0502020204030204" pitchFamily="34" charset="0"/>
                </a:rPr>
                <a:t>64Mb 100nm feature, 2-Mask</a:t>
              </a:r>
            </a:p>
            <a:p>
              <a:pPr algn="ctr"/>
              <a:r>
                <a:rPr lang="en-US" sz="1200" b="1" dirty="0">
                  <a:solidFill>
                    <a:srgbClr val="0070C0"/>
                  </a:solidFill>
                  <a:latin typeface="Calibri" panose="020F0502020204030204" pitchFamily="34" charset="0"/>
                  <a:cs typeface="Calibri" panose="020F0502020204030204" pitchFamily="34" charset="0"/>
                </a:rPr>
                <a:t>Self-Aligned, Subtractive Cell</a:t>
              </a:r>
            </a:p>
            <a:p>
              <a:pPr algn="ctr"/>
              <a:r>
                <a:rPr lang="en-US" sz="1200" b="1" dirty="0">
                  <a:solidFill>
                    <a:srgbClr val="0070C0"/>
                  </a:solidFill>
                  <a:latin typeface="Calibri" panose="020F0502020204030204" pitchFamily="34" charset="0"/>
                  <a:cs typeface="Calibri" panose="020F0502020204030204" pitchFamily="34" charset="0"/>
                </a:rPr>
                <a:t>2010~2011   </a:t>
              </a:r>
              <a:r>
                <a:rPr lang="en-US" sz="1200" b="1" dirty="0" err="1">
                  <a:solidFill>
                    <a:srgbClr val="0070C0"/>
                  </a:solidFill>
                  <a:latin typeface="Calibri" panose="020F0502020204030204" pitchFamily="34" charset="0"/>
                  <a:cs typeface="Calibri" panose="020F0502020204030204" pitchFamily="34" charset="0"/>
                </a:rPr>
                <a:t>Agrate</a:t>
              </a:r>
              <a:r>
                <a:rPr lang="en-US" sz="1200" b="1" dirty="0">
                  <a:solidFill>
                    <a:srgbClr val="0070C0"/>
                  </a:solidFill>
                  <a:latin typeface="Calibri" panose="020F0502020204030204" pitchFamily="34" charset="0"/>
                  <a:cs typeface="Calibri" panose="020F0502020204030204" pitchFamily="34" charset="0"/>
                </a:rPr>
                <a:t>, Italy</a:t>
              </a:r>
            </a:p>
          </p:txBody>
        </p:sp>
        <p:sp>
          <p:nvSpPr>
            <p:cNvPr id="89" name="Rounded Rectangle 88">
              <a:extLst>
                <a:ext uri="{FF2B5EF4-FFF2-40B4-BE49-F238E27FC236}">
                  <a16:creationId xmlns:a16="http://schemas.microsoft.com/office/drawing/2014/main" id="{7C4949C2-BE56-5040-83F1-85EDD50699C5}"/>
                </a:ext>
              </a:extLst>
            </p:cNvPr>
            <p:cNvSpPr/>
            <p:nvPr/>
          </p:nvSpPr>
          <p:spPr>
            <a:xfrm>
              <a:off x="6516018" y="838198"/>
              <a:ext cx="2627982" cy="24080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289446B-4B8A-5842-9B30-D09726998B99}"/>
              </a:ext>
            </a:extLst>
          </p:cNvPr>
          <p:cNvGrpSpPr/>
          <p:nvPr/>
        </p:nvGrpSpPr>
        <p:grpSpPr>
          <a:xfrm>
            <a:off x="9220200" y="838198"/>
            <a:ext cx="2819400" cy="2408008"/>
            <a:chOff x="9220200" y="838198"/>
            <a:chExt cx="2819400" cy="2408008"/>
          </a:xfrm>
        </p:grpSpPr>
        <p:pic>
          <p:nvPicPr>
            <p:cNvPr id="45" name="Picture 2"/>
            <p:cNvPicPr>
              <a:picLocks noChangeAspect="1" noChangeArrowheads="1"/>
            </p:cNvPicPr>
            <p:nvPr/>
          </p:nvPicPr>
          <p:blipFill rotWithShape="1">
            <a:blip r:embed="rId7" cstate="print"/>
            <a:srcRect b="11398"/>
            <a:stretch/>
          </p:blipFill>
          <p:spPr bwMode="auto">
            <a:xfrm>
              <a:off x="9361880" y="1626167"/>
              <a:ext cx="2480431" cy="1437801"/>
            </a:xfrm>
            <a:prstGeom prst="rect">
              <a:avLst/>
            </a:prstGeom>
            <a:noFill/>
            <a:ln w="12700" cap="flat" cmpd="sng">
              <a:noFill/>
              <a:prstDash val="solid"/>
              <a:miter lim="800000"/>
              <a:headEnd type="none" w="sm" len="sm"/>
              <a:tailEnd type="none" w="sm" len="sm"/>
            </a:ln>
          </p:spPr>
        </p:pic>
        <p:sp>
          <p:nvSpPr>
            <p:cNvPr id="51" name="TextBox 50"/>
            <p:cNvSpPr txBox="1"/>
            <p:nvPr/>
          </p:nvSpPr>
          <p:spPr>
            <a:xfrm>
              <a:off x="9220200" y="990600"/>
              <a:ext cx="2819400" cy="646331"/>
            </a:xfrm>
            <a:prstGeom prst="rect">
              <a:avLst/>
            </a:prstGeom>
            <a:noFill/>
          </p:spPr>
          <p:txBody>
            <a:bodyPr wrap="square" rtlCol="0">
              <a:spAutoFit/>
            </a:bodyPr>
            <a:lstStyle/>
            <a:p>
              <a:pPr algn="ctr"/>
              <a:r>
                <a:rPr lang="en-US" sz="1200" b="1" dirty="0">
                  <a:solidFill>
                    <a:srgbClr val="0070C0"/>
                  </a:solidFill>
                  <a:latin typeface="Calibri" panose="020F0502020204030204" pitchFamily="34" charset="0"/>
                  <a:cs typeface="Calibri" panose="020F0502020204030204" pitchFamily="34" charset="0"/>
                </a:rPr>
                <a:t>64Mb 50nm ½ Pitch, 2-Mask</a:t>
              </a:r>
            </a:p>
            <a:p>
              <a:pPr algn="ctr"/>
              <a:r>
                <a:rPr lang="en-US" sz="1200" b="1" dirty="0">
                  <a:solidFill>
                    <a:srgbClr val="0070C0"/>
                  </a:solidFill>
                  <a:latin typeface="Calibri" panose="020F0502020204030204" pitchFamily="34" charset="0"/>
                  <a:cs typeface="Calibri" panose="020F0502020204030204" pitchFamily="34" charset="0"/>
                </a:rPr>
                <a:t>Dual Deck, Self Aligned Subtractive Cell</a:t>
              </a:r>
            </a:p>
            <a:p>
              <a:pPr algn="ctr"/>
              <a:r>
                <a:rPr lang="en-US" sz="1200" b="1" dirty="0">
                  <a:solidFill>
                    <a:srgbClr val="0070C0"/>
                  </a:solidFill>
                  <a:latin typeface="Calibri" panose="020F0502020204030204" pitchFamily="34" charset="0"/>
                  <a:cs typeface="Calibri" panose="020F0502020204030204" pitchFamily="34" charset="0"/>
                </a:rPr>
                <a:t> 2012~2013  </a:t>
              </a:r>
              <a:r>
                <a:rPr lang="en-US" sz="1200" b="1" dirty="0" err="1">
                  <a:solidFill>
                    <a:srgbClr val="0070C0"/>
                  </a:solidFill>
                  <a:latin typeface="Calibri" panose="020F0502020204030204" pitchFamily="34" charset="0"/>
                  <a:cs typeface="Calibri" panose="020F0502020204030204" pitchFamily="34" charset="0"/>
                </a:rPr>
                <a:t>Agrate</a:t>
              </a:r>
              <a:r>
                <a:rPr lang="en-US" sz="1200" b="1" dirty="0">
                  <a:solidFill>
                    <a:srgbClr val="0070C0"/>
                  </a:solidFill>
                  <a:latin typeface="Calibri" panose="020F0502020204030204" pitchFamily="34" charset="0"/>
                  <a:cs typeface="Calibri" panose="020F0502020204030204" pitchFamily="34" charset="0"/>
                </a:rPr>
                <a:t>, Italy</a:t>
              </a:r>
            </a:p>
          </p:txBody>
        </p:sp>
        <p:sp>
          <p:nvSpPr>
            <p:cNvPr id="90" name="Rounded Rectangle 89">
              <a:extLst>
                <a:ext uri="{FF2B5EF4-FFF2-40B4-BE49-F238E27FC236}">
                  <a16:creationId xmlns:a16="http://schemas.microsoft.com/office/drawing/2014/main" id="{0FD9E232-28E7-7C48-A9D8-720EC2AC2868}"/>
                </a:ext>
              </a:extLst>
            </p:cNvPr>
            <p:cNvSpPr/>
            <p:nvPr/>
          </p:nvSpPr>
          <p:spPr>
            <a:xfrm>
              <a:off x="9291201" y="838198"/>
              <a:ext cx="2661982" cy="24080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81D2D94-F9C2-7D43-845D-512BBF693A3E}"/>
              </a:ext>
            </a:extLst>
          </p:cNvPr>
          <p:cNvGrpSpPr/>
          <p:nvPr/>
        </p:nvGrpSpPr>
        <p:grpSpPr>
          <a:xfrm>
            <a:off x="228600" y="3388792"/>
            <a:ext cx="3036723" cy="2935808"/>
            <a:chOff x="925676" y="3388792"/>
            <a:chExt cx="3036723" cy="2935808"/>
          </a:xfrm>
        </p:grpSpPr>
        <p:pic>
          <p:nvPicPr>
            <p:cNvPr id="47" name="23" descr="image002"/>
            <p:cNvPicPr>
              <a:picLocks noChangeAspect="1" noChangeArrowheads="1"/>
            </p:cNvPicPr>
            <p:nvPr/>
          </p:nvPicPr>
          <p:blipFill>
            <a:blip r:embed="rId8" cstate="print"/>
            <a:srcRect/>
            <a:stretch>
              <a:fillRect/>
            </a:stretch>
          </p:blipFill>
          <p:spPr bwMode="auto">
            <a:xfrm>
              <a:off x="1071880" y="4150079"/>
              <a:ext cx="2743113" cy="1958975"/>
            </a:xfrm>
            <a:prstGeom prst="rect">
              <a:avLst/>
            </a:prstGeom>
            <a:noFill/>
            <a:ln w="9525">
              <a:noFill/>
              <a:miter lim="800000"/>
              <a:headEnd/>
              <a:tailEnd/>
            </a:ln>
          </p:spPr>
        </p:pic>
        <p:sp>
          <p:nvSpPr>
            <p:cNvPr id="52" name="TextBox 51"/>
            <p:cNvSpPr txBox="1"/>
            <p:nvPr/>
          </p:nvSpPr>
          <p:spPr>
            <a:xfrm>
              <a:off x="1071880" y="3468469"/>
              <a:ext cx="2743114" cy="646331"/>
            </a:xfrm>
            <a:prstGeom prst="rect">
              <a:avLst/>
            </a:prstGeom>
            <a:noFill/>
          </p:spPr>
          <p:txBody>
            <a:bodyPr wrap="square" rtlCol="0">
              <a:spAutoFit/>
            </a:bodyPr>
            <a:lstStyle/>
            <a:p>
              <a:pPr algn="ctr"/>
              <a:r>
                <a:rPr lang="en-US" sz="1200" b="1" dirty="0">
                  <a:solidFill>
                    <a:srgbClr val="0070C0"/>
                  </a:solidFill>
                  <a:latin typeface="Calibri" panose="020F0502020204030204" pitchFamily="34" charset="0"/>
                  <a:cs typeface="Calibri" panose="020F0502020204030204" pitchFamily="34" charset="0"/>
                </a:rPr>
                <a:t>128Gb 20nm ½ Pitch 7-Mask </a:t>
              </a:r>
            </a:p>
            <a:p>
              <a:pPr algn="ctr"/>
              <a:r>
                <a:rPr lang="en-US" sz="1200" b="1" dirty="0">
                  <a:solidFill>
                    <a:srgbClr val="0070C0"/>
                  </a:solidFill>
                  <a:latin typeface="Calibri" panose="020F0502020204030204" pitchFamily="34" charset="0"/>
                  <a:cs typeface="Calibri" panose="020F0502020204030204" pitchFamily="34" charset="0"/>
                </a:rPr>
                <a:t>Dual Deck Self Aligned Subtractive Cell </a:t>
              </a:r>
            </a:p>
            <a:p>
              <a:pPr algn="ctr"/>
              <a:r>
                <a:rPr lang="en-US" sz="1200" b="1" dirty="0">
                  <a:solidFill>
                    <a:srgbClr val="0070C0"/>
                  </a:solidFill>
                  <a:latin typeface="Calibri" panose="020F0502020204030204" pitchFamily="34" charset="0"/>
                  <a:cs typeface="Calibri" panose="020F0502020204030204" pitchFamily="34" charset="0"/>
                </a:rPr>
                <a:t>2013~2018   Boise, ID</a:t>
              </a:r>
            </a:p>
          </p:txBody>
        </p:sp>
        <p:sp>
          <p:nvSpPr>
            <p:cNvPr id="91" name="Rounded Rectangle 90">
              <a:extLst>
                <a:ext uri="{FF2B5EF4-FFF2-40B4-BE49-F238E27FC236}">
                  <a16:creationId xmlns:a16="http://schemas.microsoft.com/office/drawing/2014/main" id="{B8E76D45-95E3-064D-B7F5-77F92B6DFE55}"/>
                </a:ext>
              </a:extLst>
            </p:cNvPr>
            <p:cNvSpPr/>
            <p:nvPr/>
          </p:nvSpPr>
          <p:spPr>
            <a:xfrm>
              <a:off x="925676" y="3388792"/>
              <a:ext cx="3036723" cy="29358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57F47B7-47CF-464F-8ACC-922C7065EF39}"/>
              </a:ext>
            </a:extLst>
          </p:cNvPr>
          <p:cNvGrpSpPr/>
          <p:nvPr/>
        </p:nvGrpSpPr>
        <p:grpSpPr>
          <a:xfrm>
            <a:off x="3368667" y="3394156"/>
            <a:ext cx="3108333" cy="2935808"/>
            <a:chOff x="4541833" y="3394156"/>
            <a:chExt cx="3108333" cy="2935808"/>
          </a:xfrm>
        </p:grpSpPr>
        <p:pic>
          <p:nvPicPr>
            <p:cNvPr id="48" name="Picture 47">
              <a:extLst>
                <a:ext uri="{FF2B5EF4-FFF2-40B4-BE49-F238E27FC236}">
                  <a16:creationId xmlns:a16="http://schemas.microsoft.com/office/drawing/2014/main" id="{8A0287D6-B279-2B40-8FB1-52FB4E250E8F}"/>
                </a:ext>
              </a:extLst>
            </p:cNvPr>
            <p:cNvPicPr>
              <a:picLocks noChangeAspect="1"/>
            </p:cNvPicPr>
            <p:nvPr/>
          </p:nvPicPr>
          <p:blipFill rotWithShape="1">
            <a:blip r:embed="rId9"/>
            <a:srcRect t="4554" b="4545"/>
            <a:stretch/>
          </p:blipFill>
          <p:spPr>
            <a:xfrm>
              <a:off x="4859306" y="4150078"/>
              <a:ext cx="2350974" cy="1958975"/>
            </a:xfrm>
            <a:prstGeom prst="rect">
              <a:avLst/>
            </a:prstGeom>
          </p:spPr>
        </p:pic>
        <p:sp>
          <p:nvSpPr>
            <p:cNvPr id="56" name="TextBox 55">
              <a:extLst>
                <a:ext uri="{FF2B5EF4-FFF2-40B4-BE49-F238E27FC236}">
                  <a16:creationId xmlns:a16="http://schemas.microsoft.com/office/drawing/2014/main" id="{D4C55062-3A52-9E4C-98BF-3C6D65D96695}"/>
                </a:ext>
              </a:extLst>
            </p:cNvPr>
            <p:cNvSpPr txBox="1"/>
            <p:nvPr/>
          </p:nvSpPr>
          <p:spPr>
            <a:xfrm>
              <a:off x="4541833" y="3468469"/>
              <a:ext cx="3108333" cy="646331"/>
            </a:xfrm>
            <a:prstGeom prst="rect">
              <a:avLst/>
            </a:prstGeom>
            <a:noFill/>
          </p:spPr>
          <p:txBody>
            <a:bodyPr wrap="square" rtlCol="0">
              <a:spAutoFit/>
            </a:bodyPr>
            <a:lstStyle/>
            <a:p>
              <a:pPr algn="ctr"/>
              <a:r>
                <a:rPr lang="en-US" sz="1200" b="1" dirty="0">
                  <a:solidFill>
                    <a:srgbClr val="0070C0"/>
                  </a:solidFill>
                  <a:latin typeface="Calibri" panose="020F0502020204030204" pitchFamily="34" charset="0"/>
                  <a:cs typeface="Calibri" panose="020F0502020204030204" pitchFamily="34" charset="0"/>
                </a:rPr>
                <a:t>256Gb 20nm ½ Pitch 13-Mask </a:t>
              </a:r>
            </a:p>
            <a:p>
              <a:pPr algn="ctr"/>
              <a:r>
                <a:rPr lang="en-US" sz="1200" b="1" dirty="0">
                  <a:solidFill>
                    <a:srgbClr val="0070C0"/>
                  </a:solidFill>
                  <a:latin typeface="Calibri" panose="020F0502020204030204" pitchFamily="34" charset="0"/>
                  <a:cs typeface="Calibri" panose="020F0502020204030204" pitchFamily="34" charset="0"/>
                </a:rPr>
                <a:t>Quad Deck Self Aligned Subtractive Cell </a:t>
              </a:r>
            </a:p>
            <a:p>
              <a:pPr algn="ctr"/>
              <a:r>
                <a:rPr lang="en-US" sz="1200" b="1" dirty="0">
                  <a:solidFill>
                    <a:srgbClr val="0070C0"/>
                  </a:solidFill>
                  <a:latin typeface="Calibri" panose="020F0502020204030204" pitchFamily="34" charset="0"/>
                  <a:cs typeface="Calibri" panose="020F0502020204030204" pitchFamily="34" charset="0"/>
                </a:rPr>
                <a:t>2015~2020  Lehi, UT &amp; Rio Rancho, NM</a:t>
              </a:r>
            </a:p>
          </p:txBody>
        </p:sp>
        <p:sp>
          <p:nvSpPr>
            <p:cNvPr id="92" name="Rounded Rectangle 91">
              <a:extLst>
                <a:ext uri="{FF2B5EF4-FFF2-40B4-BE49-F238E27FC236}">
                  <a16:creationId xmlns:a16="http://schemas.microsoft.com/office/drawing/2014/main" id="{655945FB-AD89-B241-B2B7-4E9F4165FA55}"/>
                </a:ext>
              </a:extLst>
            </p:cNvPr>
            <p:cNvSpPr/>
            <p:nvPr/>
          </p:nvSpPr>
          <p:spPr>
            <a:xfrm>
              <a:off x="4553439" y="3394156"/>
              <a:ext cx="3036723" cy="29358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075368C-51FE-4D44-B884-14A62C29E4A4}"/>
              </a:ext>
            </a:extLst>
          </p:cNvPr>
          <p:cNvGrpSpPr/>
          <p:nvPr/>
        </p:nvGrpSpPr>
        <p:grpSpPr>
          <a:xfrm>
            <a:off x="6553200" y="3394156"/>
            <a:ext cx="3036723" cy="2935808"/>
            <a:chOff x="8183637" y="3394156"/>
            <a:chExt cx="3036723" cy="2935808"/>
          </a:xfrm>
        </p:grpSpPr>
        <p:pic>
          <p:nvPicPr>
            <p:cNvPr id="57" name="Picture 56">
              <a:extLst>
                <a:ext uri="{FF2B5EF4-FFF2-40B4-BE49-F238E27FC236}">
                  <a16:creationId xmlns:a16="http://schemas.microsoft.com/office/drawing/2014/main" id="{B6D67CFE-A255-D748-ACC5-B597C9BB9361}"/>
                </a:ext>
              </a:extLst>
            </p:cNvPr>
            <p:cNvPicPr>
              <a:picLocks noChangeAspect="1"/>
            </p:cNvPicPr>
            <p:nvPr/>
          </p:nvPicPr>
          <p:blipFill rotWithShape="1">
            <a:blip r:embed="rId10"/>
            <a:srcRect t="564" b="773"/>
            <a:stretch/>
          </p:blipFill>
          <p:spPr>
            <a:xfrm>
              <a:off x="8933614" y="4150078"/>
              <a:ext cx="1676400" cy="2081750"/>
            </a:xfrm>
            <a:prstGeom prst="rect">
              <a:avLst/>
            </a:prstGeom>
          </p:spPr>
        </p:pic>
        <p:sp>
          <p:nvSpPr>
            <p:cNvPr id="58" name="TextBox 57">
              <a:extLst>
                <a:ext uri="{FF2B5EF4-FFF2-40B4-BE49-F238E27FC236}">
                  <a16:creationId xmlns:a16="http://schemas.microsoft.com/office/drawing/2014/main" id="{45E70571-01BF-AA48-A2AD-A698A746DFD7}"/>
                </a:ext>
              </a:extLst>
            </p:cNvPr>
            <p:cNvSpPr txBox="1"/>
            <p:nvPr/>
          </p:nvSpPr>
          <p:spPr>
            <a:xfrm>
              <a:off x="8377005" y="3505200"/>
              <a:ext cx="2789619" cy="646331"/>
            </a:xfrm>
            <a:prstGeom prst="rect">
              <a:avLst/>
            </a:prstGeom>
            <a:noFill/>
          </p:spPr>
          <p:txBody>
            <a:bodyPr wrap="square" rtlCol="0">
              <a:spAutoFit/>
            </a:bodyPr>
            <a:lstStyle/>
            <a:p>
              <a:pPr algn="ctr"/>
              <a:r>
                <a:rPr lang="en-US" sz="1200" b="1" dirty="0">
                  <a:solidFill>
                    <a:srgbClr val="0070C0"/>
                  </a:solidFill>
                  <a:latin typeface="Calibri" panose="020F0502020204030204" pitchFamily="34" charset="0"/>
                  <a:cs typeface="Calibri" panose="020F0502020204030204" pitchFamily="34" charset="0"/>
                </a:rPr>
                <a:t>256Gb 17nm ½ Pitch 13-Mask </a:t>
              </a:r>
            </a:p>
            <a:p>
              <a:pPr algn="ctr"/>
              <a:r>
                <a:rPr lang="en-US" sz="1200" b="1" dirty="0">
                  <a:solidFill>
                    <a:srgbClr val="0070C0"/>
                  </a:solidFill>
                  <a:latin typeface="Calibri" panose="020F0502020204030204" pitchFamily="34" charset="0"/>
                  <a:cs typeface="Calibri" panose="020F0502020204030204" pitchFamily="34" charset="0"/>
                </a:rPr>
                <a:t>Quad Deck Self Aligned Subtractive Cell </a:t>
              </a:r>
            </a:p>
            <a:p>
              <a:pPr algn="ctr"/>
              <a:r>
                <a:rPr lang="en-US" sz="1200" b="1" dirty="0">
                  <a:solidFill>
                    <a:srgbClr val="0070C0"/>
                  </a:solidFill>
                  <a:latin typeface="Calibri" panose="020F0502020204030204" pitchFamily="34" charset="0"/>
                  <a:cs typeface="Calibri" panose="020F0502020204030204" pitchFamily="34" charset="0"/>
                </a:rPr>
                <a:t>2020~2022   Rio Rancho, NM</a:t>
              </a:r>
            </a:p>
          </p:txBody>
        </p:sp>
        <p:sp>
          <p:nvSpPr>
            <p:cNvPr id="93" name="Rounded Rectangle 92">
              <a:extLst>
                <a:ext uri="{FF2B5EF4-FFF2-40B4-BE49-F238E27FC236}">
                  <a16:creationId xmlns:a16="http://schemas.microsoft.com/office/drawing/2014/main" id="{FAB45DA6-0761-714A-9DB6-487F8E714890}"/>
                </a:ext>
              </a:extLst>
            </p:cNvPr>
            <p:cNvSpPr/>
            <p:nvPr/>
          </p:nvSpPr>
          <p:spPr>
            <a:xfrm>
              <a:off x="8183637" y="3394156"/>
              <a:ext cx="3036723" cy="29358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B11BCAED-8FE6-CE44-B773-0880EC39FD2C}"/>
              </a:ext>
            </a:extLst>
          </p:cNvPr>
          <p:cNvGrpSpPr/>
          <p:nvPr/>
        </p:nvGrpSpPr>
        <p:grpSpPr>
          <a:xfrm>
            <a:off x="9717394" y="3388793"/>
            <a:ext cx="1962021" cy="2935808"/>
            <a:chOff x="9717394" y="3388793"/>
            <a:chExt cx="1962021" cy="2935808"/>
          </a:xfrm>
        </p:grpSpPr>
        <p:pic>
          <p:nvPicPr>
            <p:cNvPr id="73" name="Picture 72">
              <a:extLst>
                <a:ext uri="{FF2B5EF4-FFF2-40B4-BE49-F238E27FC236}">
                  <a16:creationId xmlns:a16="http://schemas.microsoft.com/office/drawing/2014/main" id="{59568BB5-7395-F249-A485-86771BA1E5DD}"/>
                </a:ext>
              </a:extLst>
            </p:cNvPr>
            <p:cNvPicPr>
              <a:picLocks noChangeAspect="1"/>
            </p:cNvPicPr>
            <p:nvPr/>
          </p:nvPicPr>
          <p:blipFill>
            <a:blip r:embed="rId11"/>
            <a:stretch>
              <a:fillRect/>
            </a:stretch>
          </p:blipFill>
          <p:spPr>
            <a:xfrm>
              <a:off x="10602095" y="4394900"/>
              <a:ext cx="510108" cy="1701100"/>
            </a:xfrm>
            <a:prstGeom prst="rect">
              <a:avLst/>
            </a:prstGeom>
          </p:spPr>
        </p:pic>
        <p:sp>
          <p:nvSpPr>
            <p:cNvPr id="3" name="Notched Right Arrow 2">
              <a:extLst>
                <a:ext uri="{FF2B5EF4-FFF2-40B4-BE49-F238E27FC236}">
                  <a16:creationId xmlns:a16="http://schemas.microsoft.com/office/drawing/2014/main" id="{26E8C49D-36F7-9B4C-9CF9-3C773B5B692B}"/>
                </a:ext>
              </a:extLst>
            </p:cNvPr>
            <p:cNvSpPr/>
            <p:nvPr/>
          </p:nvSpPr>
          <p:spPr>
            <a:xfrm>
              <a:off x="9829801" y="4902767"/>
              <a:ext cx="662506" cy="583633"/>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a:extLst>
                <a:ext uri="{FF2B5EF4-FFF2-40B4-BE49-F238E27FC236}">
                  <a16:creationId xmlns:a16="http://schemas.microsoft.com/office/drawing/2014/main" id="{579669ED-A738-344E-A346-138D4B787D91}"/>
                </a:ext>
              </a:extLst>
            </p:cNvPr>
            <p:cNvSpPr/>
            <p:nvPr/>
          </p:nvSpPr>
          <p:spPr>
            <a:xfrm>
              <a:off x="9726127" y="3388793"/>
              <a:ext cx="1953288" cy="29358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1BCD0FC9-2292-5F43-B6F1-E575DF125737}"/>
                </a:ext>
              </a:extLst>
            </p:cNvPr>
            <p:cNvSpPr txBox="1"/>
            <p:nvPr/>
          </p:nvSpPr>
          <p:spPr>
            <a:xfrm>
              <a:off x="9717394" y="3468468"/>
              <a:ext cx="1953288" cy="830997"/>
            </a:xfrm>
            <a:prstGeom prst="rect">
              <a:avLst/>
            </a:prstGeom>
            <a:noFill/>
          </p:spPr>
          <p:txBody>
            <a:bodyPr wrap="square" lIns="0" rIns="0" rtlCol="0">
              <a:spAutoFit/>
            </a:bodyPr>
            <a:lstStyle/>
            <a:p>
              <a:pPr algn="ctr"/>
              <a:r>
                <a:rPr lang="en-US" sz="1200" b="1" dirty="0">
                  <a:solidFill>
                    <a:srgbClr val="0070C0"/>
                  </a:solidFill>
                  <a:latin typeface="Calibri" panose="020F0502020204030204" pitchFamily="34" charset="0"/>
                  <a:cs typeface="Calibri" panose="020F0502020204030204" pitchFamily="34" charset="0"/>
                </a:rPr>
                <a:t>512Gb 14nm ½ Pitch</a:t>
              </a:r>
            </a:p>
            <a:p>
              <a:pPr algn="ctr"/>
              <a:r>
                <a:rPr lang="en-US" sz="1200" b="1" dirty="0">
                  <a:solidFill>
                    <a:srgbClr val="0070C0"/>
                  </a:solidFill>
                  <a:latin typeface="Calibri" panose="020F0502020204030204" pitchFamily="34" charset="0"/>
                  <a:cs typeface="Calibri" panose="020F0502020204030204" pitchFamily="34" charset="0"/>
                </a:rPr>
                <a:t>Quad Deck </a:t>
              </a:r>
              <a:r>
                <a:rPr lang="en-US" sz="1200" b="1" dirty="0" err="1">
                  <a:solidFill>
                    <a:srgbClr val="0070C0"/>
                  </a:solidFill>
                  <a:latin typeface="Calibri" panose="020F0502020204030204" pitchFamily="34" charset="0"/>
                  <a:cs typeface="Calibri" panose="020F0502020204030204" pitchFamily="34" charset="0"/>
                </a:rPr>
                <a:t>BiSM</a:t>
              </a:r>
              <a:endParaRPr lang="en-US" sz="1200" b="1" dirty="0">
                <a:solidFill>
                  <a:srgbClr val="0070C0"/>
                </a:solidFill>
                <a:latin typeface="Calibri" panose="020F0502020204030204" pitchFamily="34" charset="0"/>
                <a:cs typeface="Calibri" panose="020F0502020204030204" pitchFamily="34" charset="0"/>
              </a:endParaRPr>
            </a:p>
            <a:p>
              <a:pPr algn="ctr"/>
              <a:r>
                <a:rPr lang="en-US" sz="1200" b="1" dirty="0">
                  <a:solidFill>
                    <a:srgbClr val="0070C0"/>
                  </a:solidFill>
                  <a:latin typeface="Calibri" panose="020F0502020204030204" pitchFamily="34" charset="0"/>
                  <a:cs typeface="Calibri" panose="020F0502020204030204" pitchFamily="34" charset="0"/>
                </a:rPr>
                <a:t>2020~2022, Rio Rancho, NM</a:t>
              </a:r>
            </a:p>
            <a:p>
              <a:pPr algn="ctr"/>
              <a:r>
                <a:rPr lang="en-US" sz="1200" b="1" dirty="0">
                  <a:solidFill>
                    <a:srgbClr val="0070C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54087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05DF29-3AB8-E447-A4D8-AAE26D8CB75B}"/>
              </a:ext>
            </a:extLst>
          </p:cNvPr>
          <p:cNvSpPr>
            <a:spLocks noGrp="1"/>
          </p:cNvSpPr>
          <p:nvPr>
            <p:ph idx="1"/>
          </p:nvPr>
        </p:nvSpPr>
        <p:spPr/>
        <p:txBody>
          <a:bodyPr/>
          <a:lstStyle/>
          <a:p>
            <a:pPr marL="0" indent="0" algn="ctr">
              <a:buNone/>
            </a:pPr>
            <a:r>
              <a:rPr lang="en-US" sz="2800" dirty="0">
                <a:solidFill>
                  <a:schemeClr val="accent5"/>
                </a:solidFill>
              </a:rPr>
              <a:t>Incumbent Technology </a:t>
            </a:r>
          </a:p>
          <a:p>
            <a:pPr marL="0" indent="0" algn="ctr">
              <a:buNone/>
            </a:pPr>
            <a:r>
              <a:rPr lang="en-US" sz="2800" dirty="0">
                <a:solidFill>
                  <a:schemeClr val="accent5"/>
                </a:solidFill>
              </a:rPr>
              <a:t>Introduction to </a:t>
            </a:r>
            <a:r>
              <a:rPr lang="en-US" sz="2800" dirty="0" err="1">
                <a:solidFill>
                  <a:schemeClr val="accent5"/>
                </a:solidFill>
              </a:rPr>
              <a:t>BiSM</a:t>
            </a:r>
            <a:endParaRPr lang="en-US" sz="2800" dirty="0">
              <a:solidFill>
                <a:schemeClr val="accent5"/>
              </a:solidFill>
            </a:endParaRPr>
          </a:p>
          <a:p>
            <a:pPr marL="0" indent="0" algn="ctr">
              <a:buNone/>
            </a:pPr>
            <a:r>
              <a:rPr lang="en-US" sz="2800" dirty="0">
                <a:solidFill>
                  <a:schemeClr val="accent5"/>
                </a:solidFill>
              </a:rPr>
              <a:t>Cell Technology</a:t>
            </a:r>
          </a:p>
          <a:p>
            <a:pPr marL="0" indent="0" algn="ctr">
              <a:buNone/>
            </a:pPr>
            <a:r>
              <a:rPr lang="en-US" sz="2800" dirty="0">
                <a:solidFill>
                  <a:schemeClr val="accent5"/>
                </a:solidFill>
              </a:rPr>
              <a:t>Memory Switching Physics</a:t>
            </a:r>
          </a:p>
          <a:p>
            <a:pPr marL="0" indent="0" algn="ctr">
              <a:buNone/>
            </a:pPr>
            <a:r>
              <a:rPr lang="en-US" sz="2800" dirty="0"/>
              <a:t>Array Architecture</a:t>
            </a:r>
          </a:p>
          <a:p>
            <a:pPr marL="0" indent="0" algn="ctr">
              <a:buNone/>
            </a:pPr>
            <a:r>
              <a:rPr lang="en-US" sz="2800" dirty="0">
                <a:solidFill>
                  <a:schemeClr val="accent5"/>
                </a:solidFill>
              </a:rPr>
              <a:t>Critical Path to </a:t>
            </a:r>
            <a:r>
              <a:rPr lang="en-US" sz="2800" dirty="0">
                <a:solidFill>
                  <a:schemeClr val="accent5"/>
                </a:solidFill>
                <a:latin typeface="Symbol" pitchFamily="2" charset="2"/>
              </a:rPr>
              <a:t>a</a:t>
            </a:r>
            <a:r>
              <a:rPr lang="en-US" sz="2800" dirty="0">
                <a:solidFill>
                  <a:schemeClr val="accent5"/>
                </a:solidFill>
              </a:rPr>
              <a:t>-Product Definition</a:t>
            </a:r>
          </a:p>
        </p:txBody>
      </p:sp>
    </p:spTree>
    <p:extLst>
      <p:ext uri="{BB962C8B-B14F-4D97-AF65-F5344CB8AC3E}">
        <p14:creationId xmlns:p14="http://schemas.microsoft.com/office/powerpoint/2010/main" val="182421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Unipolar vs. Bipolar</a:t>
            </a:r>
          </a:p>
        </p:txBody>
      </p:sp>
      <p:pic>
        <p:nvPicPr>
          <p:cNvPr id="3" name="Picture 2"/>
          <p:cNvPicPr>
            <a:picLocks noChangeAspect="1"/>
          </p:cNvPicPr>
          <p:nvPr/>
        </p:nvPicPr>
        <p:blipFill>
          <a:blip r:embed="rId2"/>
          <a:stretch>
            <a:fillRect/>
          </a:stretch>
        </p:blipFill>
        <p:spPr>
          <a:xfrm>
            <a:off x="1360566" y="2057400"/>
            <a:ext cx="4049634" cy="3352800"/>
          </a:xfrm>
          <a:prstGeom prst="rect">
            <a:avLst/>
          </a:prstGeom>
        </p:spPr>
      </p:pic>
      <p:sp>
        <p:nvSpPr>
          <p:cNvPr id="5" name="TextBox 4"/>
          <p:cNvSpPr txBox="1"/>
          <p:nvPr/>
        </p:nvSpPr>
        <p:spPr>
          <a:xfrm>
            <a:off x="2696291" y="1120280"/>
            <a:ext cx="1478290" cy="523092"/>
          </a:xfrm>
          <a:prstGeom prst="rect">
            <a:avLst/>
          </a:prstGeom>
          <a:noFill/>
        </p:spPr>
        <p:txBody>
          <a:bodyPr wrap="none" rtlCol="0">
            <a:spAutoFit/>
          </a:bodyPr>
          <a:lstStyle/>
          <a:p>
            <a:r>
              <a:rPr lang="en-US" sz="2799" b="1" dirty="0">
                <a:latin typeface="Calibri" panose="020F0502020204030204" pitchFamily="34" charset="0"/>
              </a:rPr>
              <a:t>Unipolar</a:t>
            </a:r>
          </a:p>
        </p:txBody>
      </p:sp>
      <p:pic>
        <p:nvPicPr>
          <p:cNvPr id="7" name="Picture 6"/>
          <p:cNvPicPr>
            <a:picLocks noChangeAspect="1"/>
          </p:cNvPicPr>
          <p:nvPr/>
        </p:nvPicPr>
        <p:blipFill>
          <a:blip r:embed="rId3"/>
          <a:stretch>
            <a:fillRect/>
          </a:stretch>
        </p:blipFill>
        <p:spPr>
          <a:xfrm>
            <a:off x="7078508" y="1981200"/>
            <a:ext cx="2903692" cy="3725248"/>
          </a:xfrm>
          <a:prstGeom prst="rect">
            <a:avLst/>
          </a:prstGeom>
        </p:spPr>
      </p:pic>
      <p:sp>
        <p:nvSpPr>
          <p:cNvPr id="6" name="TextBox 5"/>
          <p:cNvSpPr txBox="1"/>
          <p:nvPr/>
        </p:nvSpPr>
        <p:spPr>
          <a:xfrm>
            <a:off x="8042531" y="1235481"/>
            <a:ext cx="1253869" cy="523092"/>
          </a:xfrm>
          <a:prstGeom prst="rect">
            <a:avLst/>
          </a:prstGeom>
          <a:noFill/>
        </p:spPr>
        <p:txBody>
          <a:bodyPr wrap="none" rtlCol="0">
            <a:spAutoFit/>
          </a:bodyPr>
          <a:lstStyle/>
          <a:p>
            <a:r>
              <a:rPr lang="en-US" sz="2799" b="1" dirty="0">
                <a:latin typeface="Calibri" panose="020F0502020204030204" pitchFamily="34" charset="0"/>
              </a:rPr>
              <a:t>Bipolar</a:t>
            </a:r>
          </a:p>
        </p:txBody>
      </p:sp>
    </p:spTree>
    <p:extLst>
      <p:ext uri="{BB962C8B-B14F-4D97-AF65-F5344CB8AC3E}">
        <p14:creationId xmlns:p14="http://schemas.microsoft.com/office/powerpoint/2010/main" val="1062967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Challenge in Decoder Size &amp; Energy  </a:t>
            </a:r>
          </a:p>
        </p:txBody>
      </p:sp>
      <p:graphicFrame>
        <p:nvGraphicFramePr>
          <p:cNvPr id="3" name="Table 2"/>
          <p:cNvGraphicFramePr>
            <a:graphicFrameLocks noGrp="1"/>
          </p:cNvGraphicFramePr>
          <p:nvPr/>
        </p:nvGraphicFramePr>
        <p:xfrm>
          <a:off x="538579" y="1135294"/>
          <a:ext cx="11114842" cy="5079238"/>
        </p:xfrm>
        <a:graphic>
          <a:graphicData uri="http://schemas.openxmlformats.org/drawingml/2006/table">
            <a:tbl>
              <a:tblPr/>
              <a:tblGrid>
                <a:gridCol w="1569017">
                  <a:extLst>
                    <a:ext uri="{9D8B030D-6E8A-4147-A177-3AD203B41FA5}">
                      <a16:colId xmlns:a16="http://schemas.microsoft.com/office/drawing/2014/main" val="20000"/>
                    </a:ext>
                  </a:extLst>
                </a:gridCol>
                <a:gridCol w="2885080">
                  <a:extLst>
                    <a:ext uri="{9D8B030D-6E8A-4147-A177-3AD203B41FA5}">
                      <a16:colId xmlns:a16="http://schemas.microsoft.com/office/drawing/2014/main" val="20001"/>
                    </a:ext>
                  </a:extLst>
                </a:gridCol>
                <a:gridCol w="4782821">
                  <a:extLst>
                    <a:ext uri="{9D8B030D-6E8A-4147-A177-3AD203B41FA5}">
                      <a16:colId xmlns:a16="http://schemas.microsoft.com/office/drawing/2014/main" val="20002"/>
                    </a:ext>
                  </a:extLst>
                </a:gridCol>
                <a:gridCol w="1877924">
                  <a:extLst>
                    <a:ext uri="{9D8B030D-6E8A-4147-A177-3AD203B41FA5}">
                      <a16:colId xmlns:a16="http://schemas.microsoft.com/office/drawing/2014/main" val="20003"/>
                    </a:ext>
                  </a:extLst>
                </a:gridCol>
              </a:tblGrid>
              <a:tr h="433070">
                <a:tc>
                  <a:txBody>
                    <a:bodyPr/>
                    <a:lstStyle/>
                    <a:p>
                      <a:pPr marL="0" marR="0" fontAlgn="b">
                        <a:lnSpc>
                          <a:spcPct val="115000"/>
                        </a:lnSpc>
                        <a:spcBef>
                          <a:spcPts val="0"/>
                        </a:spcBef>
                        <a:spcAft>
                          <a:spcPts val="0"/>
                        </a:spcAft>
                      </a:pPr>
                      <a:r>
                        <a:rPr lang="en-US" sz="18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Invention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fontAlgn="ctr">
                        <a:lnSpc>
                          <a:spcPct val="115000"/>
                        </a:lnSpc>
                        <a:spcBef>
                          <a:spcPts val="0"/>
                        </a:spcBef>
                        <a:spcAft>
                          <a:spcPts val="0"/>
                        </a:spcAft>
                      </a:pPr>
                      <a:r>
                        <a:rPr lang="en-US" sz="1800" b="1" kern="12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Architecture &amp;</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15000"/>
                        </a:lnSpc>
                        <a:spcBef>
                          <a:spcPts val="0"/>
                        </a:spcBef>
                        <a:spcAft>
                          <a:spcPts val="0"/>
                        </a:spcAft>
                      </a:pPr>
                      <a:r>
                        <a:rPr lang="en-US" sz="1800" b="1" kern="12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Key Features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fontAlgn="ctr">
                        <a:lnSpc>
                          <a:spcPct val="115000"/>
                        </a:lnSpc>
                        <a:spcBef>
                          <a:spcPts val="0"/>
                        </a:spcBef>
                        <a:spcAft>
                          <a:spcPts val="0"/>
                        </a:spcAft>
                      </a:pPr>
                      <a:r>
                        <a:rPr lang="en-US" sz="1800" b="1" kern="12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Problem addressed</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fontAlgn="ctr">
                        <a:lnSpc>
                          <a:spcPct val="115000"/>
                        </a:lnSpc>
                        <a:spcBef>
                          <a:spcPts val="0"/>
                        </a:spcBef>
                        <a:spcAft>
                          <a:spcPts val="0"/>
                        </a:spcAft>
                      </a:pPr>
                      <a:r>
                        <a:rPr lang="en-US" sz="1800" b="1" kern="12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Embodiments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15265">
                <a:tc>
                  <a:txBody>
                    <a:bodyPr/>
                    <a:lstStyle/>
                    <a:p>
                      <a:pPr marL="0" marR="0" fontAlgn="b">
                        <a:lnSpc>
                          <a:spcPct val="115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Current Art of Unipolar Architecture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One MOSFET to select or inhibit in each of global decoder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Best Known Architecture for most compact decoder (die size) and lowest operation energy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S26A</a:t>
                      </a:r>
                      <a:r>
                        <a:rPr lang="en-US" sz="1800" kern="1200" baseline="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5265">
                <a:tc>
                  <a:txBody>
                    <a:bodyPr/>
                    <a:lstStyle/>
                    <a:p>
                      <a:pPr marL="0" marR="0" fontAlgn="b">
                        <a:lnSpc>
                          <a:spcPct val="115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Current Art of Bipolar Architecture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Inverters for global select and inhibit bias for bipolar operation, one inverter for each polarity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To address bipolar bias for wordline and bitline potential but double transistor count for global decoder &amp; higher operating energy required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SR71</a:t>
                      </a:r>
                      <a:r>
                        <a:rPr lang="en-US" sz="1800" kern="1200" baseline="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POR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15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S24S POR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5265">
                <a:tc>
                  <a:txBody>
                    <a:bodyPr/>
                    <a:lstStyle/>
                    <a:p>
                      <a:pPr marL="0" marR="0" fontAlgn="b">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Idea #1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Global bipolar select bias and one MOSFET for global inhibit bias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To reduce global decoder footprint and reduce energy from current art of bipolar architecture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Embodiment #1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15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Embodiment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265">
                <a:tc>
                  <a:txBody>
                    <a:bodyPr/>
                    <a:lstStyle/>
                    <a:p>
                      <a:pPr marL="0" marR="0" fontAlgn="b">
                        <a:lnSpc>
                          <a:spcPct val="115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Idea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Global bipolar select bias and one MOSFET for global inhibit bias with additional high voltage MOSFET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To further reduce operating energy of idea #1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And reduce address transition sequencing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15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Embodiment </a:t>
                      </a:r>
                      <a:r>
                        <a:rPr lang="en-US" sz="1800" dirty="0">
                          <a:effectLst/>
                          <a:latin typeface="Calibri" panose="020F0502020204030204" pitchFamily="34" charset="0"/>
                          <a:ea typeface="Times New Roman" panose="02020603050405020304" pitchFamily="18" charset="0"/>
                          <a:cs typeface="Arial" panose="020B0604020202020204" pitchFamily="34" charset="0"/>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15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Embodiment </a:t>
                      </a:r>
                      <a:r>
                        <a:rPr lang="en-US" sz="1800" dirty="0">
                          <a:effectLst/>
                          <a:latin typeface="Calibri" panose="020F0502020204030204" pitchFamily="34" charset="0"/>
                          <a:ea typeface="Times New Roman" panose="02020603050405020304" pitchFamily="18" charset="0"/>
                          <a:cs typeface="Arial" panose="020B0604020202020204" pitchFamily="34"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15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Embodiment </a:t>
                      </a:r>
                      <a:r>
                        <a:rPr lang="en-US" sz="1800" dirty="0">
                          <a:effectLst/>
                          <a:latin typeface="Calibri" panose="020F0502020204030204" pitchFamily="34" charset="0"/>
                          <a:ea typeface="Times New Roman" panose="02020603050405020304" pitchFamily="18" charset="0"/>
                          <a:cs typeface="Arial" panose="020B0604020202020204" pitchFamily="34" charset="0"/>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15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Embodiment </a:t>
                      </a:r>
                      <a:r>
                        <a:rPr lang="en-US" sz="1800" dirty="0">
                          <a:effectLst/>
                          <a:latin typeface="Calibri" panose="020F0502020204030204" pitchFamily="34" charset="0"/>
                          <a:ea typeface="Times New Roman" panose="02020603050405020304" pitchFamily="18" charset="0"/>
                          <a:cs typeface="Arial" panose="020B0604020202020204" pitchFamily="34" charset="0"/>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44354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07"/>
            <a:ext cx="5295569" cy="353682"/>
          </a:xfrm>
        </p:spPr>
        <p:txBody>
          <a:bodyPr>
            <a:noAutofit/>
          </a:bodyPr>
          <a:lstStyle/>
          <a:p>
            <a:r>
              <a:rPr lang="en-US" sz="2800" dirty="0"/>
              <a:t>Embodiments of Bipolar Decoder</a:t>
            </a:r>
          </a:p>
        </p:txBody>
      </p:sp>
      <p:sp>
        <p:nvSpPr>
          <p:cNvPr id="28" name="TextBox 27"/>
          <p:cNvSpPr txBox="1"/>
          <p:nvPr/>
        </p:nvSpPr>
        <p:spPr>
          <a:xfrm>
            <a:off x="7617200" y="5874279"/>
            <a:ext cx="2229368" cy="261610"/>
          </a:xfrm>
          <a:prstGeom prst="rect">
            <a:avLst/>
          </a:prstGeom>
          <a:noFill/>
        </p:spPr>
        <p:txBody>
          <a:bodyPr wrap="square" rtlCol="0">
            <a:spAutoFit/>
          </a:bodyPr>
          <a:lstStyle/>
          <a:p>
            <a:r>
              <a:rPr lang="en-US" sz="1100" b="1" dirty="0"/>
              <a:t>“TO” </a:t>
            </a:r>
            <a:r>
              <a:rPr lang="en-US" sz="1100" b="1" dirty="0">
                <a:sym typeface="Wingdings" panose="05000000000000000000" pitchFamily="2" charset="2"/>
              </a:rPr>
              <a:t> HV Transistor</a:t>
            </a:r>
            <a:endParaRPr lang="en-US" sz="1100" b="1" dirty="0"/>
          </a:p>
        </p:txBody>
      </p:sp>
      <p:grpSp>
        <p:nvGrpSpPr>
          <p:cNvPr id="31" name="Group 30"/>
          <p:cNvGrpSpPr/>
          <p:nvPr/>
        </p:nvGrpSpPr>
        <p:grpSpPr>
          <a:xfrm>
            <a:off x="42738" y="410288"/>
            <a:ext cx="11370284" cy="6423741"/>
            <a:chOff x="68036" y="410288"/>
            <a:chExt cx="11319060" cy="6423741"/>
          </a:xfrm>
        </p:grpSpPr>
        <p:pic>
          <p:nvPicPr>
            <p:cNvPr id="12" name="Picture 11"/>
            <p:cNvPicPr>
              <a:picLocks noChangeAspect="1"/>
            </p:cNvPicPr>
            <p:nvPr/>
          </p:nvPicPr>
          <p:blipFill>
            <a:blip r:embed="rId3"/>
            <a:stretch>
              <a:fillRect/>
            </a:stretch>
          </p:blipFill>
          <p:spPr>
            <a:xfrm>
              <a:off x="4808846" y="3602790"/>
              <a:ext cx="2449955" cy="3231239"/>
            </a:xfrm>
            <a:prstGeom prst="rect">
              <a:avLst/>
            </a:prstGeom>
          </p:spPr>
        </p:pic>
        <p:pic>
          <p:nvPicPr>
            <p:cNvPr id="13" name="Picture 12"/>
            <p:cNvPicPr>
              <a:picLocks noChangeAspect="1"/>
            </p:cNvPicPr>
            <p:nvPr/>
          </p:nvPicPr>
          <p:blipFill>
            <a:blip r:embed="rId4"/>
            <a:stretch>
              <a:fillRect/>
            </a:stretch>
          </p:blipFill>
          <p:spPr>
            <a:xfrm>
              <a:off x="2590763" y="412288"/>
              <a:ext cx="2175871" cy="3140908"/>
            </a:xfrm>
            <a:prstGeom prst="rect">
              <a:avLst/>
            </a:prstGeom>
          </p:spPr>
        </p:pic>
        <p:pic>
          <p:nvPicPr>
            <p:cNvPr id="25" name="Picture 24"/>
            <p:cNvPicPr>
              <a:picLocks noChangeAspect="1"/>
            </p:cNvPicPr>
            <p:nvPr/>
          </p:nvPicPr>
          <p:blipFill>
            <a:blip r:embed="rId5"/>
            <a:stretch>
              <a:fillRect/>
            </a:stretch>
          </p:blipFill>
          <p:spPr>
            <a:xfrm>
              <a:off x="2273121" y="3640966"/>
              <a:ext cx="2269667" cy="3143130"/>
            </a:xfrm>
            <a:prstGeom prst="rect">
              <a:avLst/>
            </a:prstGeom>
          </p:spPr>
        </p:pic>
        <p:sp>
          <p:nvSpPr>
            <p:cNvPr id="8" name="TextBox 7"/>
            <p:cNvSpPr txBox="1"/>
            <p:nvPr/>
          </p:nvSpPr>
          <p:spPr>
            <a:xfrm>
              <a:off x="992043" y="976581"/>
              <a:ext cx="1513043" cy="369332"/>
            </a:xfrm>
            <a:prstGeom prst="rect">
              <a:avLst/>
            </a:prstGeom>
            <a:noFill/>
          </p:spPr>
          <p:txBody>
            <a:bodyPr wrap="none" rtlCol="0">
              <a:spAutoFit/>
            </a:bodyPr>
            <a:lstStyle/>
            <a:p>
              <a:r>
                <a:rPr lang="en-US" dirty="0"/>
                <a:t>Embodiment1</a:t>
              </a:r>
            </a:p>
          </p:txBody>
        </p:sp>
        <p:sp>
          <p:nvSpPr>
            <p:cNvPr id="9" name="TextBox 8"/>
            <p:cNvSpPr txBox="1"/>
            <p:nvPr/>
          </p:nvSpPr>
          <p:spPr>
            <a:xfrm>
              <a:off x="3318837" y="989468"/>
              <a:ext cx="1513043" cy="369332"/>
            </a:xfrm>
            <a:prstGeom prst="rect">
              <a:avLst/>
            </a:prstGeom>
            <a:noFill/>
          </p:spPr>
          <p:txBody>
            <a:bodyPr wrap="none" rtlCol="0">
              <a:spAutoFit/>
            </a:bodyPr>
            <a:lstStyle/>
            <a:p>
              <a:r>
                <a:rPr lang="en-US" dirty="0"/>
                <a:t>Embodiment2</a:t>
              </a:r>
            </a:p>
          </p:txBody>
        </p:sp>
        <p:sp>
          <p:nvSpPr>
            <p:cNvPr id="11" name="TextBox 10"/>
            <p:cNvSpPr txBox="1"/>
            <p:nvPr/>
          </p:nvSpPr>
          <p:spPr>
            <a:xfrm>
              <a:off x="5611216" y="935835"/>
              <a:ext cx="1513043" cy="369332"/>
            </a:xfrm>
            <a:prstGeom prst="rect">
              <a:avLst/>
            </a:prstGeom>
            <a:noFill/>
          </p:spPr>
          <p:txBody>
            <a:bodyPr wrap="none" rtlCol="0">
              <a:spAutoFit/>
            </a:bodyPr>
            <a:lstStyle/>
            <a:p>
              <a:r>
                <a:rPr lang="en-US" dirty="0"/>
                <a:t>Embodiment3</a:t>
              </a:r>
            </a:p>
          </p:txBody>
        </p:sp>
        <p:sp>
          <p:nvSpPr>
            <p:cNvPr id="14" name="TextBox 13"/>
            <p:cNvSpPr txBox="1"/>
            <p:nvPr/>
          </p:nvSpPr>
          <p:spPr>
            <a:xfrm>
              <a:off x="5495724" y="4225688"/>
              <a:ext cx="1513043" cy="369332"/>
            </a:xfrm>
            <a:prstGeom prst="rect">
              <a:avLst/>
            </a:prstGeom>
            <a:noFill/>
          </p:spPr>
          <p:txBody>
            <a:bodyPr wrap="none" rtlCol="0">
              <a:spAutoFit/>
            </a:bodyPr>
            <a:lstStyle/>
            <a:p>
              <a:r>
                <a:rPr lang="en-US" dirty="0"/>
                <a:t>Embodiment4</a:t>
              </a:r>
            </a:p>
          </p:txBody>
        </p:sp>
        <p:sp>
          <p:nvSpPr>
            <p:cNvPr id="16" name="TextBox 15"/>
            <p:cNvSpPr txBox="1"/>
            <p:nvPr/>
          </p:nvSpPr>
          <p:spPr>
            <a:xfrm>
              <a:off x="3086003" y="4185069"/>
              <a:ext cx="1513043" cy="369332"/>
            </a:xfrm>
            <a:prstGeom prst="rect">
              <a:avLst/>
            </a:prstGeom>
            <a:noFill/>
          </p:spPr>
          <p:txBody>
            <a:bodyPr wrap="none" rtlCol="0">
              <a:spAutoFit/>
            </a:bodyPr>
            <a:lstStyle/>
            <a:p>
              <a:r>
                <a:rPr lang="en-US" dirty="0"/>
                <a:t>Embodiment5</a:t>
              </a:r>
            </a:p>
          </p:txBody>
        </p:sp>
        <p:sp>
          <p:nvSpPr>
            <p:cNvPr id="18" name="TextBox 17"/>
            <p:cNvSpPr txBox="1"/>
            <p:nvPr/>
          </p:nvSpPr>
          <p:spPr>
            <a:xfrm>
              <a:off x="820498" y="4185069"/>
              <a:ext cx="1513043" cy="369332"/>
            </a:xfrm>
            <a:prstGeom prst="rect">
              <a:avLst/>
            </a:prstGeom>
            <a:noFill/>
          </p:spPr>
          <p:txBody>
            <a:bodyPr wrap="none" rtlCol="0">
              <a:spAutoFit/>
            </a:bodyPr>
            <a:lstStyle/>
            <a:p>
              <a:r>
                <a:rPr lang="en-US" dirty="0"/>
                <a:t>Embodiment6</a:t>
              </a:r>
            </a:p>
          </p:txBody>
        </p:sp>
        <p:sp>
          <p:nvSpPr>
            <p:cNvPr id="20" name="TextBox 19"/>
            <p:cNvSpPr txBox="1"/>
            <p:nvPr/>
          </p:nvSpPr>
          <p:spPr>
            <a:xfrm>
              <a:off x="7815983" y="566503"/>
              <a:ext cx="1543439" cy="427938"/>
            </a:xfrm>
            <a:prstGeom prst="rect">
              <a:avLst/>
            </a:prstGeom>
            <a:noFill/>
          </p:spPr>
          <p:txBody>
            <a:bodyPr wrap="none" rtlCol="0">
              <a:spAutoFit/>
            </a:bodyPr>
            <a:lstStyle/>
            <a:p>
              <a:r>
                <a:rPr lang="en-US" dirty="0"/>
                <a:t>S24S POR</a:t>
              </a:r>
            </a:p>
          </p:txBody>
        </p:sp>
        <p:pic>
          <p:nvPicPr>
            <p:cNvPr id="23" name="Picture 22"/>
            <p:cNvPicPr>
              <a:picLocks noChangeAspect="1"/>
            </p:cNvPicPr>
            <p:nvPr/>
          </p:nvPicPr>
          <p:blipFill>
            <a:blip r:embed="rId6"/>
            <a:stretch>
              <a:fillRect/>
            </a:stretch>
          </p:blipFill>
          <p:spPr>
            <a:xfrm>
              <a:off x="211592" y="410288"/>
              <a:ext cx="2160671" cy="3116863"/>
            </a:xfrm>
            <a:prstGeom prst="rect">
              <a:avLst/>
            </a:prstGeom>
          </p:spPr>
        </p:pic>
        <p:pic>
          <p:nvPicPr>
            <p:cNvPr id="24" name="Picture 23"/>
            <p:cNvPicPr>
              <a:picLocks noChangeAspect="1"/>
            </p:cNvPicPr>
            <p:nvPr/>
          </p:nvPicPr>
          <p:blipFill>
            <a:blip r:embed="rId7"/>
            <a:stretch>
              <a:fillRect/>
            </a:stretch>
          </p:blipFill>
          <p:spPr>
            <a:xfrm>
              <a:off x="4919492" y="410288"/>
              <a:ext cx="2204767" cy="3116863"/>
            </a:xfrm>
            <a:prstGeom prst="rect">
              <a:avLst/>
            </a:prstGeom>
          </p:spPr>
        </p:pic>
        <p:pic>
          <p:nvPicPr>
            <p:cNvPr id="26" name="Picture 25"/>
            <p:cNvPicPr>
              <a:picLocks noChangeAspect="1"/>
            </p:cNvPicPr>
            <p:nvPr/>
          </p:nvPicPr>
          <p:blipFill>
            <a:blip r:embed="rId8"/>
            <a:stretch>
              <a:fillRect/>
            </a:stretch>
          </p:blipFill>
          <p:spPr>
            <a:xfrm>
              <a:off x="68036" y="3602789"/>
              <a:ext cx="2183458" cy="3023745"/>
            </a:xfrm>
            <a:prstGeom prst="rect">
              <a:avLst/>
            </a:prstGeom>
          </p:spPr>
        </p:pic>
        <p:pic>
          <p:nvPicPr>
            <p:cNvPr id="15" name="Picture 14"/>
            <p:cNvPicPr>
              <a:picLocks noChangeAspect="1"/>
            </p:cNvPicPr>
            <p:nvPr/>
          </p:nvPicPr>
          <p:blipFill>
            <a:blip r:embed="rId9"/>
            <a:stretch>
              <a:fillRect/>
            </a:stretch>
          </p:blipFill>
          <p:spPr>
            <a:xfrm>
              <a:off x="9803558" y="1120501"/>
              <a:ext cx="1444800" cy="1691967"/>
            </a:xfrm>
            <a:prstGeom prst="rect">
              <a:avLst/>
            </a:prstGeom>
          </p:spPr>
        </p:pic>
        <p:sp>
          <p:nvSpPr>
            <p:cNvPr id="27" name="TextBox 26"/>
            <p:cNvSpPr txBox="1"/>
            <p:nvPr/>
          </p:nvSpPr>
          <p:spPr>
            <a:xfrm>
              <a:off x="9827699" y="586173"/>
              <a:ext cx="1559397" cy="427938"/>
            </a:xfrm>
            <a:prstGeom prst="rect">
              <a:avLst/>
            </a:prstGeom>
            <a:noFill/>
          </p:spPr>
          <p:txBody>
            <a:bodyPr wrap="none" rtlCol="0">
              <a:spAutoFit/>
            </a:bodyPr>
            <a:lstStyle/>
            <a:p>
              <a:r>
                <a:rPr lang="en-US" dirty="0"/>
                <a:t>SR71 POR</a:t>
              </a:r>
            </a:p>
          </p:txBody>
        </p:sp>
        <p:pic>
          <p:nvPicPr>
            <p:cNvPr id="17" name="Picture 16"/>
            <p:cNvPicPr>
              <a:picLocks noChangeAspect="1"/>
            </p:cNvPicPr>
            <p:nvPr/>
          </p:nvPicPr>
          <p:blipFill>
            <a:blip r:embed="rId10"/>
            <a:stretch>
              <a:fillRect/>
            </a:stretch>
          </p:blipFill>
          <p:spPr>
            <a:xfrm>
              <a:off x="8649020" y="3713260"/>
              <a:ext cx="2173650" cy="1807767"/>
            </a:xfrm>
            <a:prstGeom prst="rect">
              <a:avLst/>
            </a:prstGeom>
          </p:spPr>
        </p:pic>
        <p:sp>
          <p:nvSpPr>
            <p:cNvPr id="29" name="TextBox 28"/>
            <p:cNvSpPr txBox="1"/>
            <p:nvPr/>
          </p:nvSpPr>
          <p:spPr>
            <a:xfrm>
              <a:off x="8585371" y="3220391"/>
              <a:ext cx="1528057" cy="427938"/>
            </a:xfrm>
            <a:prstGeom prst="rect">
              <a:avLst/>
            </a:prstGeom>
            <a:noFill/>
          </p:spPr>
          <p:txBody>
            <a:bodyPr wrap="none" rtlCol="0">
              <a:spAutoFit/>
            </a:bodyPr>
            <a:lstStyle/>
            <a:p>
              <a:r>
                <a:rPr lang="en-US" dirty="0"/>
                <a:t>S26A POR</a:t>
              </a:r>
            </a:p>
          </p:txBody>
        </p:sp>
        <p:pic>
          <p:nvPicPr>
            <p:cNvPr id="22" name="Picture 21"/>
            <p:cNvPicPr>
              <a:picLocks noChangeAspect="1"/>
            </p:cNvPicPr>
            <p:nvPr/>
          </p:nvPicPr>
          <p:blipFill>
            <a:blip r:embed="rId11"/>
            <a:stretch>
              <a:fillRect/>
            </a:stretch>
          </p:blipFill>
          <p:spPr>
            <a:xfrm>
              <a:off x="7824529" y="1096158"/>
              <a:ext cx="1302900" cy="1679100"/>
            </a:xfrm>
            <a:prstGeom prst="rect">
              <a:avLst/>
            </a:prstGeom>
          </p:spPr>
        </p:pic>
      </p:grpSp>
    </p:spTree>
    <p:extLst>
      <p:ext uri="{BB962C8B-B14F-4D97-AF65-F5344CB8AC3E}">
        <p14:creationId xmlns:p14="http://schemas.microsoft.com/office/powerpoint/2010/main" val="2928593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6410" y="47080"/>
            <a:ext cx="5446642" cy="1248320"/>
          </a:xfrm>
        </p:spPr>
        <p:txBody>
          <a:bodyPr>
            <a:normAutofit/>
          </a:bodyPr>
          <a:lstStyle/>
          <a:p>
            <a:r>
              <a:rPr lang="en-US" dirty="0"/>
              <a:t>S24S decoder</a:t>
            </a:r>
          </a:p>
        </p:txBody>
      </p:sp>
      <p:grpSp>
        <p:nvGrpSpPr>
          <p:cNvPr id="2" name="Group 1"/>
          <p:cNvGrpSpPr/>
          <p:nvPr/>
        </p:nvGrpSpPr>
        <p:grpSpPr>
          <a:xfrm>
            <a:off x="985952" y="272910"/>
            <a:ext cx="9443384" cy="5903467"/>
            <a:chOff x="985952" y="272910"/>
            <a:chExt cx="9443384" cy="5903467"/>
          </a:xfrm>
        </p:grpSpPr>
        <p:pic>
          <p:nvPicPr>
            <p:cNvPr id="3" name="Picture 2"/>
            <p:cNvPicPr>
              <a:picLocks noChangeAspect="1"/>
            </p:cNvPicPr>
            <p:nvPr/>
          </p:nvPicPr>
          <p:blipFill>
            <a:blip r:embed="rId2"/>
            <a:stretch>
              <a:fillRect/>
            </a:stretch>
          </p:blipFill>
          <p:spPr>
            <a:xfrm>
              <a:off x="5041494" y="272910"/>
              <a:ext cx="5387842" cy="5903467"/>
            </a:xfrm>
            <a:prstGeom prst="rect">
              <a:avLst/>
            </a:prstGeom>
          </p:spPr>
        </p:pic>
        <p:sp>
          <p:nvSpPr>
            <p:cNvPr id="10" name="TextBox 9"/>
            <p:cNvSpPr txBox="1"/>
            <p:nvPr/>
          </p:nvSpPr>
          <p:spPr>
            <a:xfrm>
              <a:off x="1181131" y="4918518"/>
              <a:ext cx="3007987" cy="923330"/>
            </a:xfrm>
            <a:prstGeom prst="rect">
              <a:avLst/>
            </a:prstGeom>
            <a:noFill/>
          </p:spPr>
          <p:txBody>
            <a:bodyPr wrap="square" rtlCol="0">
              <a:spAutoFit/>
            </a:bodyPr>
            <a:lstStyle/>
            <a:p>
              <a:pPr marL="285750" indent="-285750">
                <a:buFont typeface="Arial" panose="020B0604020202020204" pitchFamily="34" charset="0"/>
                <a:buChar char="•"/>
              </a:pPr>
              <a:r>
                <a:rPr lang="en-US" dirty="0"/>
                <a:t>Uses separate paths to support positive and negative polarity biases.</a:t>
              </a:r>
            </a:p>
          </p:txBody>
        </p:sp>
        <p:pic>
          <p:nvPicPr>
            <p:cNvPr id="12" name="Picture 11"/>
            <p:cNvPicPr>
              <a:picLocks noChangeAspect="1"/>
            </p:cNvPicPr>
            <p:nvPr/>
          </p:nvPicPr>
          <p:blipFill>
            <a:blip r:embed="rId3"/>
            <a:stretch>
              <a:fillRect/>
            </a:stretch>
          </p:blipFill>
          <p:spPr>
            <a:xfrm>
              <a:off x="985952" y="1388947"/>
              <a:ext cx="3119441" cy="4076746"/>
            </a:xfrm>
            <a:prstGeom prst="rect">
              <a:avLst/>
            </a:prstGeom>
          </p:spPr>
        </p:pic>
      </p:grpSp>
    </p:spTree>
    <p:extLst>
      <p:ext uri="{BB962C8B-B14F-4D97-AF65-F5344CB8AC3E}">
        <p14:creationId xmlns:p14="http://schemas.microsoft.com/office/powerpoint/2010/main" val="1328412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2" y="17430"/>
            <a:ext cx="5588165" cy="562839"/>
          </a:xfrm>
        </p:spPr>
        <p:txBody>
          <a:bodyPr/>
          <a:lstStyle/>
          <a:p>
            <a:r>
              <a:rPr lang="en-US" dirty="0"/>
              <a:t>Voltage Stress</a:t>
            </a:r>
          </a:p>
        </p:txBody>
      </p:sp>
      <p:grpSp>
        <p:nvGrpSpPr>
          <p:cNvPr id="11" name="Group 10"/>
          <p:cNvGrpSpPr/>
          <p:nvPr/>
        </p:nvGrpSpPr>
        <p:grpSpPr>
          <a:xfrm>
            <a:off x="268066" y="430577"/>
            <a:ext cx="11923934" cy="5890363"/>
            <a:chOff x="268066" y="430577"/>
            <a:chExt cx="11923934" cy="5890363"/>
          </a:xfrm>
        </p:grpSpPr>
        <p:sp>
          <p:nvSpPr>
            <p:cNvPr id="21" name="TextBox 20"/>
            <p:cNvSpPr txBox="1"/>
            <p:nvPr/>
          </p:nvSpPr>
          <p:spPr>
            <a:xfrm>
              <a:off x="3684422" y="1123753"/>
              <a:ext cx="3193362"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Oxide Stress MAX (purple)</a:t>
              </a:r>
            </a:p>
            <a:p>
              <a:pPr marL="742950" lvl="1" indent="-285750">
                <a:buFont typeface="Arial" panose="020B0604020202020204" pitchFamily="34" charset="0"/>
                <a:buChar char="•"/>
              </a:pPr>
              <a:r>
                <a:rPr lang="en-US" sz="1400" dirty="0"/>
                <a:t>VPP or |VNN|</a:t>
              </a:r>
            </a:p>
            <a:p>
              <a:pPr marL="285750" indent="-285750">
                <a:buFont typeface="Arial" panose="020B0604020202020204" pitchFamily="34" charset="0"/>
                <a:buChar char="•"/>
              </a:pPr>
              <a:r>
                <a:rPr lang="en-US" sz="1400" dirty="0"/>
                <a:t>Jn Stress MAX (green)</a:t>
              </a:r>
            </a:p>
            <a:p>
              <a:pPr marL="742950" lvl="1" indent="-285750">
                <a:buFont typeface="Arial" panose="020B0604020202020204" pitchFamily="34" charset="0"/>
                <a:buChar char="•"/>
              </a:pPr>
              <a:r>
                <a:rPr lang="en-US" sz="1400" dirty="0"/>
                <a:t>VPP-VNN </a:t>
              </a:r>
              <a:br>
                <a:rPr lang="en-US" sz="1400" dirty="0"/>
              </a:br>
              <a:endParaRPr lang="en-US" sz="1400" dirty="0"/>
            </a:p>
          </p:txBody>
        </p:sp>
        <p:pic>
          <p:nvPicPr>
            <p:cNvPr id="3" name="Picture 2"/>
            <p:cNvPicPr>
              <a:picLocks noChangeAspect="1"/>
            </p:cNvPicPr>
            <p:nvPr/>
          </p:nvPicPr>
          <p:blipFill>
            <a:blip r:embed="rId3"/>
            <a:stretch>
              <a:fillRect/>
            </a:stretch>
          </p:blipFill>
          <p:spPr>
            <a:xfrm>
              <a:off x="6269247" y="714924"/>
              <a:ext cx="2188643" cy="3049670"/>
            </a:xfrm>
            <a:prstGeom prst="rect">
              <a:avLst/>
            </a:prstGeom>
            <a:noFill/>
            <a:ln w="38100">
              <a:headEnd type="none" w="med" len="med"/>
              <a:tailEnd type="arrow" w="med" len="med"/>
            </a:ln>
          </p:spPr>
        </p:pic>
        <p:sp>
          <p:nvSpPr>
            <p:cNvPr id="12" name="TextBox 11"/>
            <p:cNvSpPr txBox="1"/>
            <p:nvPr/>
          </p:nvSpPr>
          <p:spPr>
            <a:xfrm>
              <a:off x="6963112" y="432829"/>
              <a:ext cx="2592990" cy="369332"/>
            </a:xfrm>
            <a:prstGeom prst="rect">
              <a:avLst/>
            </a:prstGeom>
            <a:noFill/>
          </p:spPr>
          <p:txBody>
            <a:bodyPr wrap="square" rtlCol="0">
              <a:spAutoFit/>
            </a:bodyPr>
            <a:lstStyle/>
            <a:p>
              <a:r>
                <a:rPr lang="en-US" sz="1800" dirty="0"/>
                <a:t>POSITIVE POLARITY </a:t>
              </a:r>
            </a:p>
          </p:txBody>
        </p:sp>
        <p:pic>
          <p:nvPicPr>
            <p:cNvPr id="2" name="Picture 1"/>
            <p:cNvPicPr>
              <a:picLocks noChangeAspect="1"/>
            </p:cNvPicPr>
            <p:nvPr/>
          </p:nvPicPr>
          <p:blipFill>
            <a:blip r:embed="rId4"/>
            <a:stretch>
              <a:fillRect/>
            </a:stretch>
          </p:blipFill>
          <p:spPr>
            <a:xfrm>
              <a:off x="8786619" y="775250"/>
              <a:ext cx="2146998" cy="2991639"/>
            </a:xfrm>
            <a:prstGeom prst="rect">
              <a:avLst/>
            </a:prstGeom>
            <a:noFill/>
            <a:ln w="38100">
              <a:headEnd type="none" w="med" len="med"/>
              <a:tailEnd type="arrow" w="med" len="med"/>
            </a:ln>
          </p:spPr>
        </p:pic>
        <p:sp>
          <p:nvSpPr>
            <p:cNvPr id="20" name="TextBox 19"/>
            <p:cNvSpPr txBox="1"/>
            <p:nvPr/>
          </p:nvSpPr>
          <p:spPr>
            <a:xfrm>
              <a:off x="9556102" y="430577"/>
              <a:ext cx="2635898" cy="369332"/>
            </a:xfrm>
            <a:prstGeom prst="rect">
              <a:avLst/>
            </a:prstGeom>
            <a:noFill/>
          </p:spPr>
          <p:txBody>
            <a:bodyPr wrap="square" rtlCol="0">
              <a:spAutoFit/>
            </a:bodyPr>
            <a:lstStyle/>
            <a:p>
              <a:r>
                <a:rPr lang="en-US" sz="1800" dirty="0"/>
                <a:t>POSITIVE POLARITY </a:t>
              </a:r>
            </a:p>
          </p:txBody>
        </p:sp>
        <p:sp>
          <p:nvSpPr>
            <p:cNvPr id="22" name="Freeform 21"/>
            <p:cNvSpPr/>
            <p:nvPr/>
          </p:nvSpPr>
          <p:spPr>
            <a:xfrm>
              <a:off x="7466391" y="1973499"/>
              <a:ext cx="608073" cy="221484"/>
            </a:xfrm>
            <a:custGeom>
              <a:avLst/>
              <a:gdLst>
                <a:gd name="connsiteX0" fmla="*/ 0 w 898358"/>
                <a:gd name="connsiteY0" fmla="*/ 368969 h 368969"/>
                <a:gd name="connsiteX1" fmla="*/ 513347 w 898358"/>
                <a:gd name="connsiteY1" fmla="*/ 256674 h 368969"/>
                <a:gd name="connsiteX2" fmla="*/ 898358 w 898358"/>
                <a:gd name="connsiteY2" fmla="*/ 0 h 368969"/>
              </a:gdLst>
              <a:ahLst/>
              <a:cxnLst>
                <a:cxn ang="0">
                  <a:pos x="connsiteX0" y="connsiteY0"/>
                </a:cxn>
                <a:cxn ang="0">
                  <a:pos x="connsiteX1" y="connsiteY1"/>
                </a:cxn>
                <a:cxn ang="0">
                  <a:pos x="connsiteX2" y="connsiteY2"/>
                </a:cxn>
              </a:cxnLst>
              <a:rect l="l" t="t" r="r" b="b"/>
              <a:pathLst>
                <a:path w="898358" h="368969">
                  <a:moveTo>
                    <a:pt x="0" y="368969"/>
                  </a:moveTo>
                  <a:cubicBezTo>
                    <a:pt x="181810" y="343569"/>
                    <a:pt x="363621" y="318169"/>
                    <a:pt x="513347" y="256674"/>
                  </a:cubicBezTo>
                  <a:cubicBezTo>
                    <a:pt x="663073" y="195179"/>
                    <a:pt x="780715" y="97589"/>
                    <a:pt x="898358" y="0"/>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7857295" y="986452"/>
              <a:ext cx="238886" cy="173335"/>
            </a:xfrm>
            <a:custGeom>
              <a:avLst/>
              <a:gdLst>
                <a:gd name="connsiteX0" fmla="*/ 0 w 352926"/>
                <a:gd name="connsiteY0" fmla="*/ 0 h 288758"/>
                <a:gd name="connsiteX1" fmla="*/ 352926 w 352926"/>
                <a:gd name="connsiteY1" fmla="*/ 288758 h 288758"/>
              </a:gdLst>
              <a:ahLst/>
              <a:cxnLst>
                <a:cxn ang="0">
                  <a:pos x="connsiteX0" y="connsiteY0"/>
                </a:cxn>
                <a:cxn ang="0">
                  <a:pos x="connsiteX1" y="connsiteY1"/>
                </a:cxn>
              </a:cxnLst>
              <a:rect l="l" t="t" r="r" b="b"/>
              <a:pathLst>
                <a:path w="352926" h="288758">
                  <a:moveTo>
                    <a:pt x="0" y="0"/>
                  </a:moveTo>
                  <a:lnTo>
                    <a:pt x="352926" y="288758"/>
                  </a:ln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8068970" y="1064275"/>
              <a:ext cx="834455" cy="261610"/>
            </a:xfrm>
            <a:prstGeom prst="rect">
              <a:avLst/>
            </a:prstGeom>
            <a:noFill/>
          </p:spPr>
          <p:txBody>
            <a:bodyPr wrap="square" rtlCol="0">
              <a:spAutoFit/>
            </a:bodyPr>
            <a:lstStyle/>
            <a:p>
              <a:r>
                <a:rPr lang="en-US" sz="1100" b="1" dirty="0">
                  <a:solidFill>
                    <a:srgbClr val="00B050"/>
                  </a:solidFill>
                </a:rPr>
                <a:t>VSS</a:t>
              </a:r>
            </a:p>
          </p:txBody>
        </p:sp>
        <p:sp>
          <p:nvSpPr>
            <p:cNvPr id="27" name="Freeform 26"/>
            <p:cNvSpPr/>
            <p:nvPr/>
          </p:nvSpPr>
          <p:spPr>
            <a:xfrm>
              <a:off x="9963834" y="2238317"/>
              <a:ext cx="570069" cy="187780"/>
            </a:xfrm>
            <a:custGeom>
              <a:avLst/>
              <a:gdLst>
                <a:gd name="connsiteX0" fmla="*/ 0 w 842211"/>
                <a:gd name="connsiteY0" fmla="*/ 0 h 312821"/>
                <a:gd name="connsiteX1" fmla="*/ 842211 w 842211"/>
                <a:gd name="connsiteY1" fmla="*/ 312821 h 312821"/>
              </a:gdLst>
              <a:ahLst/>
              <a:cxnLst>
                <a:cxn ang="0">
                  <a:pos x="connsiteX0" y="connsiteY0"/>
                </a:cxn>
                <a:cxn ang="0">
                  <a:pos x="connsiteX1" y="connsiteY1"/>
                </a:cxn>
              </a:cxnLst>
              <a:rect l="l" t="t" r="r" b="b"/>
              <a:pathLst>
                <a:path w="842211" h="312821">
                  <a:moveTo>
                    <a:pt x="0" y="0"/>
                  </a:moveTo>
                  <a:lnTo>
                    <a:pt x="842211" y="312821"/>
                  </a:ln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10354738" y="2859435"/>
              <a:ext cx="184594" cy="158891"/>
            </a:xfrm>
            <a:custGeom>
              <a:avLst/>
              <a:gdLst>
                <a:gd name="connsiteX0" fmla="*/ 0 w 272716"/>
                <a:gd name="connsiteY0" fmla="*/ 0 h 264695"/>
                <a:gd name="connsiteX1" fmla="*/ 272716 w 272716"/>
                <a:gd name="connsiteY1" fmla="*/ 264695 h 264695"/>
              </a:gdLst>
              <a:ahLst/>
              <a:cxnLst>
                <a:cxn ang="0">
                  <a:pos x="connsiteX0" y="connsiteY0"/>
                </a:cxn>
                <a:cxn ang="0">
                  <a:pos x="connsiteX1" y="connsiteY1"/>
                </a:cxn>
              </a:cxnLst>
              <a:rect l="l" t="t" r="r" b="b"/>
              <a:pathLst>
                <a:path w="272716" h="264695">
                  <a:moveTo>
                    <a:pt x="0" y="0"/>
                  </a:moveTo>
                  <a:lnTo>
                    <a:pt x="272716" y="264695"/>
                  </a:ln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10539332" y="3032730"/>
              <a:ext cx="723011" cy="261610"/>
            </a:xfrm>
            <a:prstGeom prst="rect">
              <a:avLst/>
            </a:prstGeom>
            <a:noFill/>
          </p:spPr>
          <p:txBody>
            <a:bodyPr wrap="square" rtlCol="0">
              <a:spAutoFit/>
            </a:bodyPr>
            <a:lstStyle/>
            <a:p>
              <a:r>
                <a:rPr lang="en-US" sz="1100" b="1" dirty="0">
                  <a:solidFill>
                    <a:srgbClr val="00B050"/>
                  </a:solidFill>
                </a:rPr>
                <a:t>VPP</a:t>
              </a:r>
            </a:p>
          </p:txBody>
        </p:sp>
        <p:cxnSp>
          <p:nvCxnSpPr>
            <p:cNvPr id="31" name="Straight Arrow Connector 30"/>
            <p:cNvCxnSpPr/>
            <p:nvPr/>
          </p:nvCxnSpPr>
          <p:spPr>
            <a:xfrm flipH="1">
              <a:off x="7026624" y="2329800"/>
              <a:ext cx="222598" cy="96297"/>
            </a:xfrm>
            <a:prstGeom prst="straightConnector1">
              <a:avLst/>
            </a:prstGeom>
            <a:noFill/>
            <a:ln w="38100">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Arrow Connector 32"/>
            <p:cNvCxnSpPr/>
            <p:nvPr/>
          </p:nvCxnSpPr>
          <p:spPr>
            <a:xfrm>
              <a:off x="5580144" y="2107426"/>
              <a:ext cx="1728983" cy="2356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36243" y="4439371"/>
              <a:ext cx="2682145" cy="427938"/>
            </a:xfrm>
            <a:prstGeom prst="rect">
              <a:avLst/>
            </a:prstGeom>
            <a:noFill/>
          </p:spPr>
          <p:txBody>
            <a:bodyPr wrap="none" rtlCol="0">
              <a:spAutoFit/>
            </a:bodyPr>
            <a:lstStyle/>
            <a:p>
              <a:r>
                <a:rPr lang="en-US" dirty="0"/>
                <a:t>“Uses S26S CMOS”</a:t>
              </a:r>
            </a:p>
          </p:txBody>
        </p:sp>
        <p:grpSp>
          <p:nvGrpSpPr>
            <p:cNvPr id="24" name="Group 23"/>
            <p:cNvGrpSpPr/>
            <p:nvPr/>
          </p:nvGrpSpPr>
          <p:grpSpPr>
            <a:xfrm>
              <a:off x="268066" y="2545454"/>
              <a:ext cx="6368177" cy="3634862"/>
              <a:chOff x="3460751" y="96400"/>
              <a:chExt cx="8932991" cy="5789693"/>
            </a:xfrm>
          </p:grpSpPr>
          <p:pic>
            <p:nvPicPr>
              <p:cNvPr id="30" name="Picture 29"/>
              <p:cNvPicPr>
                <a:picLocks noChangeAspect="1"/>
              </p:cNvPicPr>
              <p:nvPr/>
            </p:nvPicPr>
            <p:blipFill>
              <a:blip r:embed="rId5"/>
              <a:stretch>
                <a:fillRect/>
              </a:stretch>
            </p:blipFill>
            <p:spPr>
              <a:xfrm>
                <a:off x="3460751" y="603849"/>
                <a:ext cx="3379995" cy="5282244"/>
              </a:xfrm>
              <a:prstGeom prst="rect">
                <a:avLst/>
              </a:prstGeom>
              <a:noFill/>
              <a:ln w="38100">
                <a:headEnd type="none" w="med" len="med"/>
                <a:tailEnd type="arrow" w="med" len="med"/>
              </a:ln>
            </p:spPr>
          </p:pic>
          <p:pic>
            <p:nvPicPr>
              <p:cNvPr id="32" name="Picture 31"/>
              <p:cNvPicPr>
                <a:picLocks noChangeAspect="1"/>
              </p:cNvPicPr>
              <p:nvPr/>
            </p:nvPicPr>
            <p:blipFill>
              <a:blip r:embed="rId6"/>
              <a:stretch>
                <a:fillRect/>
              </a:stretch>
            </p:blipFill>
            <p:spPr>
              <a:xfrm>
                <a:off x="7166449" y="603849"/>
                <a:ext cx="3375030" cy="5274485"/>
              </a:xfrm>
              <a:prstGeom prst="rect">
                <a:avLst/>
              </a:prstGeom>
              <a:noFill/>
              <a:ln w="38100">
                <a:headEnd type="none" w="med" len="med"/>
                <a:tailEnd type="arrow" w="med" len="med"/>
              </a:ln>
            </p:spPr>
          </p:pic>
          <p:sp>
            <p:nvSpPr>
              <p:cNvPr id="35" name="TextBox 34"/>
              <p:cNvSpPr txBox="1"/>
              <p:nvPr/>
            </p:nvSpPr>
            <p:spPr>
              <a:xfrm>
                <a:off x="4606504" y="96400"/>
                <a:ext cx="3562985" cy="588281"/>
              </a:xfrm>
              <a:prstGeom prst="rect">
                <a:avLst/>
              </a:prstGeom>
              <a:noFill/>
            </p:spPr>
            <p:txBody>
              <a:bodyPr wrap="none" rtlCol="0">
                <a:spAutoFit/>
              </a:bodyPr>
              <a:lstStyle/>
              <a:p>
                <a:r>
                  <a:rPr lang="en-US" sz="1800" dirty="0"/>
                  <a:t>NEGATIVE POLARITY</a:t>
                </a:r>
              </a:p>
            </p:txBody>
          </p:sp>
          <p:sp>
            <p:nvSpPr>
              <p:cNvPr id="36" name="TextBox 35"/>
              <p:cNvSpPr txBox="1"/>
              <p:nvPr/>
            </p:nvSpPr>
            <p:spPr>
              <a:xfrm>
                <a:off x="8374810" y="96400"/>
                <a:ext cx="4018932" cy="588281"/>
              </a:xfrm>
              <a:prstGeom prst="rect">
                <a:avLst/>
              </a:prstGeom>
              <a:noFill/>
            </p:spPr>
            <p:txBody>
              <a:bodyPr wrap="square" rtlCol="0">
                <a:spAutoFit/>
              </a:bodyPr>
              <a:lstStyle/>
              <a:p>
                <a:r>
                  <a:rPr lang="en-US" sz="1800" dirty="0"/>
                  <a:t>NEGATIVE POLARITY</a:t>
                </a:r>
              </a:p>
            </p:txBody>
          </p:sp>
          <p:sp>
            <p:nvSpPr>
              <p:cNvPr id="37" name="Freeform 36"/>
              <p:cNvSpPr/>
              <p:nvPr/>
            </p:nvSpPr>
            <p:spPr>
              <a:xfrm>
                <a:off x="5229726" y="3858126"/>
                <a:ext cx="946485" cy="320842"/>
              </a:xfrm>
              <a:custGeom>
                <a:avLst/>
                <a:gdLst>
                  <a:gd name="connsiteX0" fmla="*/ 0 w 946485"/>
                  <a:gd name="connsiteY0" fmla="*/ 320842 h 320842"/>
                  <a:gd name="connsiteX1" fmla="*/ 481263 w 946485"/>
                  <a:gd name="connsiteY1" fmla="*/ 136358 h 320842"/>
                  <a:gd name="connsiteX2" fmla="*/ 946485 w 946485"/>
                  <a:gd name="connsiteY2" fmla="*/ 0 h 320842"/>
                </a:gdLst>
                <a:ahLst/>
                <a:cxnLst>
                  <a:cxn ang="0">
                    <a:pos x="connsiteX0" y="connsiteY0"/>
                  </a:cxn>
                  <a:cxn ang="0">
                    <a:pos x="connsiteX1" y="connsiteY1"/>
                  </a:cxn>
                  <a:cxn ang="0">
                    <a:pos x="connsiteX2" y="connsiteY2"/>
                  </a:cxn>
                </a:cxnLst>
                <a:rect l="l" t="t" r="r" b="b"/>
                <a:pathLst>
                  <a:path w="946485" h="320842">
                    <a:moveTo>
                      <a:pt x="0" y="320842"/>
                    </a:moveTo>
                    <a:cubicBezTo>
                      <a:pt x="161758" y="255337"/>
                      <a:pt x="323516" y="189832"/>
                      <a:pt x="481263" y="136358"/>
                    </a:cubicBezTo>
                    <a:cubicBezTo>
                      <a:pt x="639011" y="82884"/>
                      <a:pt x="792748" y="41442"/>
                      <a:pt x="946485" y="0"/>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301916" y="3320716"/>
                <a:ext cx="834189" cy="256673"/>
              </a:xfrm>
              <a:custGeom>
                <a:avLst/>
                <a:gdLst>
                  <a:gd name="connsiteX0" fmla="*/ 0 w 834189"/>
                  <a:gd name="connsiteY0" fmla="*/ 0 h 256673"/>
                  <a:gd name="connsiteX1" fmla="*/ 393031 w 834189"/>
                  <a:gd name="connsiteY1" fmla="*/ 184484 h 256673"/>
                  <a:gd name="connsiteX2" fmla="*/ 834189 w 834189"/>
                  <a:gd name="connsiteY2" fmla="*/ 256673 h 256673"/>
                </a:gdLst>
                <a:ahLst/>
                <a:cxnLst>
                  <a:cxn ang="0">
                    <a:pos x="connsiteX0" y="connsiteY0"/>
                  </a:cxn>
                  <a:cxn ang="0">
                    <a:pos x="connsiteX1" y="connsiteY1"/>
                  </a:cxn>
                  <a:cxn ang="0">
                    <a:pos x="connsiteX2" y="connsiteY2"/>
                  </a:cxn>
                </a:cxnLst>
                <a:rect l="l" t="t" r="r" b="b"/>
                <a:pathLst>
                  <a:path w="834189" h="256673">
                    <a:moveTo>
                      <a:pt x="0" y="0"/>
                    </a:moveTo>
                    <a:cubicBezTo>
                      <a:pt x="127000" y="70852"/>
                      <a:pt x="254000" y="141705"/>
                      <a:pt x="393031" y="184484"/>
                    </a:cubicBezTo>
                    <a:cubicBezTo>
                      <a:pt x="532062" y="227263"/>
                      <a:pt x="683125" y="241968"/>
                      <a:pt x="834189" y="256673"/>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895474" y="4973053"/>
                <a:ext cx="360947" cy="248652"/>
              </a:xfrm>
              <a:custGeom>
                <a:avLst/>
                <a:gdLst>
                  <a:gd name="connsiteX0" fmla="*/ 0 w 360947"/>
                  <a:gd name="connsiteY0" fmla="*/ 248652 h 248652"/>
                  <a:gd name="connsiteX1" fmla="*/ 360947 w 360947"/>
                  <a:gd name="connsiteY1" fmla="*/ 0 h 248652"/>
                  <a:gd name="connsiteX2" fmla="*/ 360947 w 360947"/>
                  <a:gd name="connsiteY2" fmla="*/ 0 h 248652"/>
                </a:gdLst>
                <a:ahLst/>
                <a:cxnLst>
                  <a:cxn ang="0">
                    <a:pos x="connsiteX0" y="connsiteY0"/>
                  </a:cxn>
                  <a:cxn ang="0">
                    <a:pos x="connsiteX1" y="connsiteY1"/>
                  </a:cxn>
                  <a:cxn ang="0">
                    <a:pos x="connsiteX2" y="connsiteY2"/>
                  </a:cxn>
                </a:cxnLst>
                <a:rect l="l" t="t" r="r" b="b"/>
                <a:pathLst>
                  <a:path w="360947" h="248652">
                    <a:moveTo>
                      <a:pt x="0" y="248652"/>
                    </a:moveTo>
                    <a:lnTo>
                      <a:pt x="360947" y="0"/>
                    </a:lnTo>
                    <a:lnTo>
                      <a:pt x="360947" y="0"/>
                    </a:ln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8879305" y="2165684"/>
                <a:ext cx="729916" cy="336884"/>
              </a:xfrm>
              <a:custGeom>
                <a:avLst/>
                <a:gdLst>
                  <a:gd name="connsiteX0" fmla="*/ 0 w 729916"/>
                  <a:gd name="connsiteY0" fmla="*/ 0 h 336884"/>
                  <a:gd name="connsiteX1" fmla="*/ 312821 w 729916"/>
                  <a:gd name="connsiteY1" fmla="*/ 224590 h 336884"/>
                  <a:gd name="connsiteX2" fmla="*/ 729916 w 729916"/>
                  <a:gd name="connsiteY2" fmla="*/ 336884 h 336884"/>
                </a:gdLst>
                <a:ahLst/>
                <a:cxnLst>
                  <a:cxn ang="0">
                    <a:pos x="connsiteX0" y="connsiteY0"/>
                  </a:cxn>
                  <a:cxn ang="0">
                    <a:pos x="connsiteX1" y="connsiteY1"/>
                  </a:cxn>
                  <a:cxn ang="0">
                    <a:pos x="connsiteX2" y="connsiteY2"/>
                  </a:cxn>
                </a:cxnLst>
                <a:rect l="l" t="t" r="r" b="b"/>
                <a:pathLst>
                  <a:path w="729916" h="336884">
                    <a:moveTo>
                      <a:pt x="0" y="0"/>
                    </a:moveTo>
                    <a:cubicBezTo>
                      <a:pt x="95584" y="84221"/>
                      <a:pt x="191168" y="168443"/>
                      <a:pt x="312821" y="224590"/>
                    </a:cubicBezTo>
                    <a:cubicBezTo>
                      <a:pt x="434474" y="280737"/>
                      <a:pt x="582195" y="308810"/>
                      <a:pt x="729916" y="336884"/>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899689" y="1374190"/>
                <a:ext cx="955339" cy="416699"/>
              </a:xfrm>
              <a:prstGeom prst="rect">
                <a:avLst/>
              </a:prstGeom>
              <a:noFill/>
            </p:spPr>
            <p:txBody>
              <a:bodyPr wrap="square" rtlCol="0">
                <a:spAutoFit/>
              </a:bodyPr>
              <a:lstStyle/>
              <a:p>
                <a:r>
                  <a:rPr lang="en-US" sz="1100" b="1" dirty="0">
                    <a:solidFill>
                      <a:srgbClr val="00B050"/>
                    </a:solidFill>
                  </a:rPr>
                  <a:t>VPP</a:t>
                </a:r>
              </a:p>
            </p:txBody>
          </p:sp>
          <p:sp>
            <p:nvSpPr>
              <p:cNvPr id="42" name="Freeform 41"/>
              <p:cNvSpPr/>
              <p:nvPr/>
            </p:nvSpPr>
            <p:spPr>
              <a:xfrm>
                <a:off x="9416716" y="1700463"/>
                <a:ext cx="545431" cy="264695"/>
              </a:xfrm>
              <a:custGeom>
                <a:avLst/>
                <a:gdLst>
                  <a:gd name="connsiteX0" fmla="*/ 0 w 545431"/>
                  <a:gd name="connsiteY0" fmla="*/ 264695 h 264695"/>
                  <a:gd name="connsiteX1" fmla="*/ 545431 w 545431"/>
                  <a:gd name="connsiteY1" fmla="*/ 0 h 264695"/>
                </a:gdLst>
                <a:ahLst/>
                <a:cxnLst>
                  <a:cxn ang="0">
                    <a:pos x="connsiteX0" y="connsiteY0"/>
                  </a:cxn>
                  <a:cxn ang="0">
                    <a:pos x="connsiteX1" y="connsiteY1"/>
                  </a:cxn>
                </a:cxnLst>
                <a:rect l="l" t="t" r="r" b="b"/>
                <a:pathLst>
                  <a:path w="545431" h="264695">
                    <a:moveTo>
                      <a:pt x="0" y="264695"/>
                    </a:moveTo>
                    <a:lnTo>
                      <a:pt x="545431" y="0"/>
                    </a:ln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218509" y="4603720"/>
                <a:ext cx="947940" cy="416699"/>
              </a:xfrm>
              <a:prstGeom prst="rect">
                <a:avLst/>
              </a:prstGeom>
              <a:noFill/>
            </p:spPr>
            <p:txBody>
              <a:bodyPr wrap="square" rtlCol="0">
                <a:spAutoFit/>
              </a:bodyPr>
              <a:lstStyle/>
              <a:p>
                <a:r>
                  <a:rPr lang="en-US" sz="1100" b="1" dirty="0">
                    <a:solidFill>
                      <a:srgbClr val="00B050"/>
                    </a:solidFill>
                  </a:rPr>
                  <a:t>VSS</a:t>
                </a:r>
                <a:endParaRPr lang="en-US" sz="1800" b="1" dirty="0">
                  <a:solidFill>
                    <a:srgbClr val="00B050"/>
                  </a:solidFill>
                </a:endParaRPr>
              </a:p>
            </p:txBody>
          </p:sp>
        </p:grpSp>
        <p:sp>
          <p:nvSpPr>
            <p:cNvPr id="45" name="Freeform 44"/>
            <p:cNvSpPr/>
            <p:nvPr/>
          </p:nvSpPr>
          <p:spPr>
            <a:xfrm>
              <a:off x="7363568" y="1579249"/>
              <a:ext cx="520345" cy="211501"/>
            </a:xfrm>
            <a:custGeom>
              <a:avLst/>
              <a:gdLst>
                <a:gd name="connsiteX0" fmla="*/ 0 w 729916"/>
                <a:gd name="connsiteY0" fmla="*/ 0 h 336884"/>
                <a:gd name="connsiteX1" fmla="*/ 312821 w 729916"/>
                <a:gd name="connsiteY1" fmla="*/ 224590 h 336884"/>
                <a:gd name="connsiteX2" fmla="*/ 729916 w 729916"/>
                <a:gd name="connsiteY2" fmla="*/ 336884 h 336884"/>
              </a:gdLst>
              <a:ahLst/>
              <a:cxnLst>
                <a:cxn ang="0">
                  <a:pos x="connsiteX0" y="connsiteY0"/>
                </a:cxn>
                <a:cxn ang="0">
                  <a:pos x="connsiteX1" y="connsiteY1"/>
                </a:cxn>
                <a:cxn ang="0">
                  <a:pos x="connsiteX2" y="connsiteY2"/>
                </a:cxn>
              </a:cxnLst>
              <a:rect l="l" t="t" r="r" b="b"/>
              <a:pathLst>
                <a:path w="729916" h="336884">
                  <a:moveTo>
                    <a:pt x="0" y="0"/>
                  </a:moveTo>
                  <a:cubicBezTo>
                    <a:pt x="95584" y="84221"/>
                    <a:pt x="191168" y="168443"/>
                    <a:pt x="312821" y="224590"/>
                  </a:cubicBezTo>
                  <a:cubicBezTo>
                    <a:pt x="434474" y="280737"/>
                    <a:pt x="582195" y="308810"/>
                    <a:pt x="729916" y="336884"/>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7094465" y="3744744"/>
              <a:ext cx="4013246" cy="289302"/>
              <a:chOff x="7094465" y="3744744"/>
              <a:chExt cx="4013246" cy="289302"/>
            </a:xfrm>
          </p:grpSpPr>
          <p:sp>
            <p:nvSpPr>
              <p:cNvPr id="13" name="TextBox 12"/>
              <p:cNvSpPr txBox="1"/>
              <p:nvPr/>
            </p:nvSpPr>
            <p:spPr>
              <a:xfrm>
                <a:off x="7094465" y="3744744"/>
                <a:ext cx="1165116" cy="261610"/>
              </a:xfrm>
              <a:prstGeom prst="rect">
                <a:avLst/>
              </a:prstGeom>
              <a:noFill/>
            </p:spPr>
            <p:txBody>
              <a:bodyPr wrap="square" rtlCol="0">
                <a:spAutoFit/>
              </a:bodyPr>
              <a:lstStyle/>
              <a:p>
                <a:r>
                  <a:rPr lang="en-US" sz="1100" b="1" i="1" dirty="0">
                    <a:solidFill>
                      <a:srgbClr val="00B050"/>
                    </a:solidFill>
                  </a:rPr>
                  <a:t>Selected decoder</a:t>
                </a:r>
              </a:p>
            </p:txBody>
          </p:sp>
          <p:sp>
            <p:nvSpPr>
              <p:cNvPr id="44" name="TextBox 43"/>
              <p:cNvSpPr txBox="1"/>
              <p:nvPr/>
            </p:nvSpPr>
            <p:spPr>
              <a:xfrm>
                <a:off x="9749322" y="3772436"/>
                <a:ext cx="1358389" cy="261610"/>
              </a:xfrm>
              <a:prstGeom prst="rect">
                <a:avLst/>
              </a:prstGeom>
              <a:noFill/>
            </p:spPr>
            <p:txBody>
              <a:bodyPr wrap="square" rtlCol="0">
                <a:spAutoFit/>
              </a:bodyPr>
              <a:lstStyle/>
              <a:p>
                <a:r>
                  <a:rPr lang="en-US" sz="1100" b="1" i="1" dirty="0">
                    <a:solidFill>
                      <a:srgbClr val="00B050"/>
                    </a:solidFill>
                  </a:rPr>
                  <a:t>Deselected decoder</a:t>
                </a:r>
              </a:p>
            </p:txBody>
          </p:sp>
        </p:grpSp>
        <p:grpSp>
          <p:nvGrpSpPr>
            <p:cNvPr id="48" name="Group 47"/>
            <p:cNvGrpSpPr/>
            <p:nvPr/>
          </p:nvGrpSpPr>
          <p:grpSpPr>
            <a:xfrm>
              <a:off x="1333246" y="6031638"/>
              <a:ext cx="4013246" cy="289302"/>
              <a:chOff x="7094465" y="3744744"/>
              <a:chExt cx="4013246" cy="289302"/>
            </a:xfrm>
          </p:grpSpPr>
          <p:sp>
            <p:nvSpPr>
              <p:cNvPr id="49" name="TextBox 48"/>
              <p:cNvSpPr txBox="1"/>
              <p:nvPr/>
            </p:nvSpPr>
            <p:spPr>
              <a:xfrm>
                <a:off x="7094465" y="3744744"/>
                <a:ext cx="1165116" cy="261610"/>
              </a:xfrm>
              <a:prstGeom prst="rect">
                <a:avLst/>
              </a:prstGeom>
              <a:noFill/>
            </p:spPr>
            <p:txBody>
              <a:bodyPr wrap="square" rtlCol="0">
                <a:spAutoFit/>
              </a:bodyPr>
              <a:lstStyle/>
              <a:p>
                <a:r>
                  <a:rPr lang="en-US" sz="1100" b="1" i="1" dirty="0">
                    <a:solidFill>
                      <a:srgbClr val="00B050"/>
                    </a:solidFill>
                  </a:rPr>
                  <a:t>Selected decoder</a:t>
                </a:r>
              </a:p>
            </p:txBody>
          </p:sp>
          <p:sp>
            <p:nvSpPr>
              <p:cNvPr id="50" name="TextBox 49"/>
              <p:cNvSpPr txBox="1"/>
              <p:nvPr/>
            </p:nvSpPr>
            <p:spPr>
              <a:xfrm>
                <a:off x="9749322" y="3772436"/>
                <a:ext cx="1358389" cy="261610"/>
              </a:xfrm>
              <a:prstGeom prst="rect">
                <a:avLst/>
              </a:prstGeom>
              <a:noFill/>
            </p:spPr>
            <p:txBody>
              <a:bodyPr wrap="square" rtlCol="0">
                <a:spAutoFit/>
              </a:bodyPr>
              <a:lstStyle/>
              <a:p>
                <a:r>
                  <a:rPr lang="en-US" sz="1100" b="1" i="1" dirty="0">
                    <a:solidFill>
                      <a:srgbClr val="00B050"/>
                    </a:solidFill>
                  </a:rPr>
                  <a:t>Deselected decoder</a:t>
                </a:r>
              </a:p>
            </p:txBody>
          </p:sp>
        </p:grpSp>
      </p:grpSp>
    </p:spTree>
    <p:extLst>
      <p:ext uri="{BB962C8B-B14F-4D97-AF65-F5344CB8AC3E}">
        <p14:creationId xmlns:p14="http://schemas.microsoft.com/office/powerpoint/2010/main" val="3454913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4910" y="62700"/>
            <a:ext cx="6164993" cy="1133091"/>
          </a:xfrm>
        </p:spPr>
        <p:txBody>
          <a:bodyPr>
            <a:normAutofit fontScale="90000"/>
          </a:bodyPr>
          <a:lstStyle/>
          <a:p>
            <a:r>
              <a:rPr lang="en-US" dirty="0"/>
              <a:t>Why S24S decoder has higher energy?</a:t>
            </a:r>
          </a:p>
        </p:txBody>
      </p:sp>
      <p:grpSp>
        <p:nvGrpSpPr>
          <p:cNvPr id="20" name="Group 19"/>
          <p:cNvGrpSpPr/>
          <p:nvPr/>
        </p:nvGrpSpPr>
        <p:grpSpPr>
          <a:xfrm>
            <a:off x="317375" y="163980"/>
            <a:ext cx="11354797" cy="5897602"/>
            <a:chOff x="317375" y="163980"/>
            <a:chExt cx="11354797" cy="5897602"/>
          </a:xfrm>
        </p:grpSpPr>
        <p:sp>
          <p:nvSpPr>
            <p:cNvPr id="26" name="Rounded Rectangle 25"/>
            <p:cNvSpPr/>
            <p:nvPr/>
          </p:nvSpPr>
          <p:spPr>
            <a:xfrm>
              <a:off x="317375" y="4219731"/>
              <a:ext cx="6216641" cy="900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021893" y="1240714"/>
              <a:ext cx="4412470" cy="2004348"/>
              <a:chOff x="5613927" y="2471842"/>
              <a:chExt cx="5432256" cy="2474114"/>
            </a:xfrm>
          </p:grpSpPr>
          <p:pic>
            <p:nvPicPr>
              <p:cNvPr id="11" name="Picture 10"/>
              <p:cNvPicPr>
                <a:picLocks noChangeAspect="1"/>
              </p:cNvPicPr>
              <p:nvPr/>
            </p:nvPicPr>
            <p:blipFill>
              <a:blip r:embed="rId3"/>
              <a:stretch>
                <a:fillRect/>
              </a:stretch>
            </p:blipFill>
            <p:spPr>
              <a:xfrm>
                <a:off x="8734608" y="3215796"/>
                <a:ext cx="2311575" cy="1730160"/>
              </a:xfrm>
              <a:prstGeom prst="rect">
                <a:avLst/>
              </a:prstGeom>
            </p:spPr>
          </p:pic>
          <p:pic>
            <p:nvPicPr>
              <p:cNvPr id="12" name="Picture 11"/>
              <p:cNvPicPr>
                <a:picLocks noChangeAspect="1"/>
              </p:cNvPicPr>
              <p:nvPr/>
            </p:nvPicPr>
            <p:blipFill>
              <a:blip r:embed="rId4"/>
              <a:stretch>
                <a:fillRect/>
              </a:stretch>
            </p:blipFill>
            <p:spPr>
              <a:xfrm>
                <a:off x="5613927" y="3215796"/>
                <a:ext cx="2297517" cy="1730160"/>
              </a:xfrm>
              <a:prstGeom prst="rect">
                <a:avLst/>
              </a:prstGeom>
            </p:spPr>
          </p:pic>
          <p:sp>
            <p:nvSpPr>
              <p:cNvPr id="13" name="Right Arrow 12"/>
              <p:cNvSpPr/>
              <p:nvPr/>
            </p:nvSpPr>
            <p:spPr>
              <a:xfrm>
                <a:off x="8173166" y="3999268"/>
                <a:ext cx="428367" cy="428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7464643" y="2471842"/>
                <a:ext cx="2777612" cy="785782"/>
              </a:xfrm>
              <a:custGeom>
                <a:avLst/>
                <a:gdLst>
                  <a:gd name="connsiteX0" fmla="*/ 0 w 3509318"/>
                  <a:gd name="connsiteY0" fmla="*/ 766346 h 832249"/>
                  <a:gd name="connsiteX1" fmla="*/ 1540475 w 3509318"/>
                  <a:gd name="connsiteY1" fmla="*/ 227 h 832249"/>
                  <a:gd name="connsiteX2" fmla="*/ 3509318 w 3509318"/>
                  <a:gd name="connsiteY2" fmla="*/ 832249 h 832249"/>
                </a:gdLst>
                <a:ahLst/>
                <a:cxnLst>
                  <a:cxn ang="0">
                    <a:pos x="connsiteX0" y="connsiteY0"/>
                  </a:cxn>
                  <a:cxn ang="0">
                    <a:pos x="connsiteX1" y="connsiteY1"/>
                  </a:cxn>
                  <a:cxn ang="0">
                    <a:pos x="connsiteX2" y="connsiteY2"/>
                  </a:cxn>
                </a:cxnLst>
                <a:rect l="l" t="t" r="r" b="b"/>
                <a:pathLst>
                  <a:path w="3509318" h="832249">
                    <a:moveTo>
                      <a:pt x="0" y="766346"/>
                    </a:moveTo>
                    <a:cubicBezTo>
                      <a:pt x="477794" y="377794"/>
                      <a:pt x="955589" y="-10757"/>
                      <a:pt x="1540475" y="227"/>
                    </a:cubicBezTo>
                    <a:cubicBezTo>
                      <a:pt x="2125361" y="11211"/>
                      <a:pt x="2817339" y="421730"/>
                      <a:pt x="3509318" y="832249"/>
                    </a:cubicBezTo>
                  </a:path>
                </a:pathLst>
              </a:custGeom>
              <a:noFill/>
              <a:ln w="762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p:cNvSpPr txBox="1"/>
            <p:nvPr/>
          </p:nvSpPr>
          <p:spPr>
            <a:xfrm>
              <a:off x="529965" y="3400405"/>
              <a:ext cx="5775976" cy="1412823"/>
            </a:xfrm>
            <a:prstGeom prst="rect">
              <a:avLst/>
            </a:prstGeom>
            <a:noFill/>
          </p:spPr>
          <p:txBody>
            <a:bodyPr wrap="square" rtlCol="0">
              <a:spAutoFit/>
            </a:bodyPr>
            <a:lstStyle/>
            <a:p>
              <a:pPr marL="285750" indent="-285750">
                <a:buFont typeface="Arial" panose="020B0604020202020204" pitchFamily="34" charset="0"/>
                <a:buChar char="•"/>
              </a:pPr>
              <a:r>
                <a:rPr lang="en-US" sz="1800" dirty="0"/>
                <a:t>Deselects gates need to toggle from VPP </a:t>
              </a:r>
              <a:r>
                <a:rPr lang="en-US" sz="1800" dirty="0">
                  <a:sym typeface="Wingdings" panose="05000000000000000000" pitchFamily="2" charset="2"/>
                </a:rPr>
                <a:t> VNN</a:t>
              </a:r>
            </a:p>
            <a:p>
              <a:r>
                <a:rPr lang="en-US" sz="1800" dirty="0">
                  <a:sym typeface="Wingdings" panose="05000000000000000000" pitchFamily="2" charset="2"/>
                </a:rPr>
                <a:t> or VNN  VPP when switching polarity.</a:t>
              </a:r>
            </a:p>
            <a:p>
              <a:endParaRPr lang="en-US" dirty="0">
                <a:sym typeface="Wingdings" panose="05000000000000000000" pitchFamily="2" charset="2"/>
              </a:endParaRPr>
            </a:p>
            <a:p>
              <a:r>
                <a:rPr lang="en-US" sz="1400" dirty="0">
                  <a:sym typeface="Wingdings" panose="05000000000000000000" pitchFamily="2" charset="2"/>
                </a:rPr>
                <a:t>This node has high </a:t>
              </a:r>
              <a:r>
                <a:rPr lang="en-US" sz="1400" dirty="0" err="1">
                  <a:sym typeface="Wingdings" panose="05000000000000000000" pitchFamily="2" charset="2"/>
                </a:rPr>
                <a:t>fanout</a:t>
              </a:r>
              <a:r>
                <a:rPr lang="en-US" sz="1400" dirty="0">
                  <a:sym typeface="Wingdings" panose="05000000000000000000" pitchFamily="2" charset="2"/>
                </a:rPr>
                <a:t> causing a large CV^2 component of energy when compared with the POR S26A. ~50% higher.</a:t>
              </a:r>
            </a:p>
          </p:txBody>
        </p:sp>
        <p:grpSp>
          <p:nvGrpSpPr>
            <p:cNvPr id="8" name="Group 7"/>
            <p:cNvGrpSpPr/>
            <p:nvPr/>
          </p:nvGrpSpPr>
          <p:grpSpPr>
            <a:xfrm>
              <a:off x="6305941" y="163980"/>
              <a:ext cx="5366231" cy="5897602"/>
              <a:chOff x="6316540" y="365125"/>
              <a:chExt cx="5366231" cy="5897602"/>
            </a:xfrm>
          </p:grpSpPr>
          <p:pic>
            <p:nvPicPr>
              <p:cNvPr id="9" name="Picture 8"/>
              <p:cNvPicPr>
                <a:picLocks noChangeAspect="1"/>
              </p:cNvPicPr>
              <p:nvPr/>
            </p:nvPicPr>
            <p:blipFill>
              <a:blip r:embed="rId5"/>
              <a:stretch>
                <a:fillRect/>
              </a:stretch>
            </p:blipFill>
            <p:spPr>
              <a:xfrm>
                <a:off x="6316540" y="365125"/>
                <a:ext cx="5366231" cy="5897602"/>
              </a:xfrm>
              <a:prstGeom prst="rect">
                <a:avLst/>
              </a:prstGeom>
            </p:spPr>
          </p:pic>
          <p:sp>
            <p:nvSpPr>
              <p:cNvPr id="2" name="Oval 1"/>
              <p:cNvSpPr/>
              <p:nvPr/>
            </p:nvSpPr>
            <p:spPr>
              <a:xfrm>
                <a:off x="8376249" y="1250830"/>
                <a:ext cx="379562" cy="10371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376249" y="4232694"/>
                <a:ext cx="379562" cy="10371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438425" y="4232694"/>
                <a:ext cx="379562" cy="10371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10438425" y="1265754"/>
                <a:ext cx="379562" cy="10371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rot="5400000">
                <a:off x="9673310" y="3054605"/>
                <a:ext cx="2727783" cy="426353"/>
              </a:xfrm>
              <a:custGeom>
                <a:avLst/>
                <a:gdLst>
                  <a:gd name="connsiteX0" fmla="*/ 0 w 3509318"/>
                  <a:gd name="connsiteY0" fmla="*/ 766346 h 832249"/>
                  <a:gd name="connsiteX1" fmla="*/ 1540475 w 3509318"/>
                  <a:gd name="connsiteY1" fmla="*/ 227 h 832249"/>
                  <a:gd name="connsiteX2" fmla="*/ 3509318 w 3509318"/>
                  <a:gd name="connsiteY2" fmla="*/ 832249 h 832249"/>
                </a:gdLst>
                <a:ahLst/>
                <a:cxnLst>
                  <a:cxn ang="0">
                    <a:pos x="connsiteX0" y="connsiteY0"/>
                  </a:cxn>
                  <a:cxn ang="0">
                    <a:pos x="connsiteX1" y="connsiteY1"/>
                  </a:cxn>
                  <a:cxn ang="0">
                    <a:pos x="connsiteX2" y="connsiteY2"/>
                  </a:cxn>
                </a:cxnLst>
                <a:rect l="l" t="t" r="r" b="b"/>
                <a:pathLst>
                  <a:path w="3509318" h="832249">
                    <a:moveTo>
                      <a:pt x="0" y="766346"/>
                    </a:moveTo>
                    <a:cubicBezTo>
                      <a:pt x="477794" y="377794"/>
                      <a:pt x="955589" y="-10757"/>
                      <a:pt x="1540475" y="227"/>
                    </a:cubicBezTo>
                    <a:cubicBezTo>
                      <a:pt x="2125361" y="11211"/>
                      <a:pt x="2817339" y="421730"/>
                      <a:pt x="3509318" y="832249"/>
                    </a:cubicBezTo>
                  </a:path>
                </a:pathLst>
              </a:custGeom>
              <a:noFill/>
              <a:ln w="762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reeform 30"/>
            <p:cNvSpPr/>
            <p:nvPr/>
          </p:nvSpPr>
          <p:spPr>
            <a:xfrm flipV="1">
              <a:off x="1397089" y="3126960"/>
              <a:ext cx="2256177" cy="299021"/>
            </a:xfrm>
            <a:custGeom>
              <a:avLst/>
              <a:gdLst>
                <a:gd name="connsiteX0" fmla="*/ 0 w 3509318"/>
                <a:gd name="connsiteY0" fmla="*/ 766346 h 832249"/>
                <a:gd name="connsiteX1" fmla="*/ 1540475 w 3509318"/>
                <a:gd name="connsiteY1" fmla="*/ 227 h 832249"/>
                <a:gd name="connsiteX2" fmla="*/ 3509318 w 3509318"/>
                <a:gd name="connsiteY2" fmla="*/ 832249 h 832249"/>
              </a:gdLst>
              <a:ahLst/>
              <a:cxnLst>
                <a:cxn ang="0">
                  <a:pos x="connsiteX0" y="connsiteY0"/>
                </a:cxn>
                <a:cxn ang="0">
                  <a:pos x="connsiteX1" y="connsiteY1"/>
                </a:cxn>
                <a:cxn ang="0">
                  <a:pos x="connsiteX2" y="connsiteY2"/>
                </a:cxn>
              </a:cxnLst>
              <a:rect l="l" t="t" r="r" b="b"/>
              <a:pathLst>
                <a:path w="3509318" h="832249">
                  <a:moveTo>
                    <a:pt x="0" y="766346"/>
                  </a:moveTo>
                  <a:cubicBezTo>
                    <a:pt x="477794" y="377794"/>
                    <a:pt x="955589" y="-10757"/>
                    <a:pt x="1540475" y="227"/>
                  </a:cubicBezTo>
                  <a:cubicBezTo>
                    <a:pt x="2125361" y="11211"/>
                    <a:pt x="2817339" y="421730"/>
                    <a:pt x="3509318" y="832249"/>
                  </a:cubicBezTo>
                </a:path>
              </a:pathLst>
            </a:custGeom>
            <a:noFill/>
            <a:ln w="762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50229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878-184A-5342-B508-6C6EAFB7A3AB}"/>
              </a:ext>
            </a:extLst>
          </p:cNvPr>
          <p:cNvSpPr>
            <a:spLocks noGrp="1"/>
          </p:cNvSpPr>
          <p:nvPr>
            <p:ph type="title"/>
          </p:nvPr>
        </p:nvSpPr>
        <p:spPr>
          <a:xfrm>
            <a:off x="914400" y="304800"/>
            <a:ext cx="10363200" cy="386794"/>
          </a:xfrm>
        </p:spPr>
        <p:txBody>
          <a:bodyPr/>
          <a:lstStyle/>
          <a:p>
            <a:r>
              <a:rPr lang="en-US" sz="3200" dirty="0"/>
              <a:t>Bipolar decoder architecture – Selected BL Path Shown</a:t>
            </a:r>
          </a:p>
        </p:txBody>
      </p:sp>
      <p:sp>
        <p:nvSpPr>
          <p:cNvPr id="3" name="Content Placeholder 2">
            <a:extLst>
              <a:ext uri="{FF2B5EF4-FFF2-40B4-BE49-F238E27FC236}">
                <a16:creationId xmlns:a16="http://schemas.microsoft.com/office/drawing/2014/main" id="{DEFE7729-5041-7A40-BF27-D2C5EAAF1237}"/>
              </a:ext>
            </a:extLst>
          </p:cNvPr>
          <p:cNvSpPr>
            <a:spLocks noGrp="1"/>
          </p:cNvSpPr>
          <p:nvPr>
            <p:ph idx="1"/>
          </p:nvPr>
        </p:nvSpPr>
        <p:spPr>
          <a:xfrm>
            <a:off x="1452043" y="4808839"/>
            <a:ext cx="2412176" cy="709045"/>
          </a:xfrm>
        </p:spPr>
        <p:txBody>
          <a:bodyPr/>
          <a:lstStyle/>
          <a:p>
            <a:pPr marL="342900" indent="-342900">
              <a:buFont typeface="Arial" panose="020B0604020202020204" pitchFamily="34" charset="0"/>
              <a:buChar char="•"/>
            </a:pPr>
            <a:r>
              <a:rPr lang="en-US" sz="1600" dirty="0"/>
              <a:t>Unipolar</a:t>
            </a:r>
          </a:p>
          <a:p>
            <a:pPr marL="342900" indent="-342900">
              <a:buFont typeface="Arial" panose="020B0604020202020204" pitchFamily="34" charset="0"/>
              <a:buChar char="•"/>
            </a:pPr>
            <a:r>
              <a:rPr lang="en-US" sz="1600" dirty="0"/>
              <a:t>110Å TWN + P</a:t>
            </a:r>
          </a:p>
          <a:p>
            <a:endParaRPr lang="en-US" sz="1600" dirty="0"/>
          </a:p>
        </p:txBody>
      </p:sp>
      <p:grpSp>
        <p:nvGrpSpPr>
          <p:cNvPr id="4" name="Group 3">
            <a:extLst>
              <a:ext uri="{FF2B5EF4-FFF2-40B4-BE49-F238E27FC236}">
                <a16:creationId xmlns:a16="http://schemas.microsoft.com/office/drawing/2014/main" id="{98DF2D6C-2FDC-9249-AB15-9D46C422D1AE}"/>
              </a:ext>
            </a:extLst>
          </p:cNvPr>
          <p:cNvGrpSpPr/>
          <p:nvPr/>
        </p:nvGrpSpPr>
        <p:grpSpPr>
          <a:xfrm>
            <a:off x="1242499" y="1058902"/>
            <a:ext cx="2449967" cy="2965938"/>
            <a:chOff x="858312" y="1463791"/>
            <a:chExt cx="2449967" cy="2965938"/>
          </a:xfrm>
        </p:grpSpPr>
        <p:grpSp>
          <p:nvGrpSpPr>
            <p:cNvPr id="5" name="Group 4">
              <a:extLst>
                <a:ext uri="{FF2B5EF4-FFF2-40B4-BE49-F238E27FC236}">
                  <a16:creationId xmlns:a16="http://schemas.microsoft.com/office/drawing/2014/main" id="{59CCDEC3-1D93-BD4E-8E5B-638035F484C1}"/>
                </a:ext>
              </a:extLst>
            </p:cNvPr>
            <p:cNvGrpSpPr/>
            <p:nvPr/>
          </p:nvGrpSpPr>
          <p:grpSpPr>
            <a:xfrm>
              <a:off x="1969144" y="3628513"/>
              <a:ext cx="457200" cy="609600"/>
              <a:chOff x="5638800" y="2819400"/>
              <a:chExt cx="457200" cy="609600"/>
            </a:xfrm>
          </p:grpSpPr>
          <p:cxnSp>
            <p:nvCxnSpPr>
              <p:cNvPr id="34" name="Straight Connector 33">
                <a:extLst>
                  <a:ext uri="{FF2B5EF4-FFF2-40B4-BE49-F238E27FC236}">
                    <a16:creationId xmlns:a16="http://schemas.microsoft.com/office/drawing/2014/main" id="{DFFD3314-492E-DF43-AA2F-8C84314BABAC}"/>
                  </a:ext>
                </a:extLst>
              </p:cNvPr>
              <p:cNvCxnSpPr/>
              <p:nvPr/>
            </p:nvCxnSpPr>
            <p:spPr>
              <a:xfrm flipV="1">
                <a:off x="6096000" y="32766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5F9FA22-2064-9543-A651-A059B3904B14}"/>
                  </a:ext>
                </a:extLst>
              </p:cNvPr>
              <p:cNvCxnSpPr/>
              <p:nvPr/>
            </p:nvCxnSpPr>
            <p:spPr>
              <a:xfrm flipH="1">
                <a:off x="5943600" y="32766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1F2A21-6B07-C649-AA59-DECFB9B45882}"/>
                  </a:ext>
                </a:extLst>
              </p:cNvPr>
              <p:cNvCxnSpPr/>
              <p:nvPr/>
            </p:nvCxnSpPr>
            <p:spPr>
              <a:xfrm flipV="1">
                <a:off x="59436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738E188-8713-9A46-A96E-EAC3A13975D9}"/>
                  </a:ext>
                </a:extLst>
              </p:cNvPr>
              <p:cNvCxnSpPr/>
              <p:nvPr/>
            </p:nvCxnSpPr>
            <p:spPr>
              <a:xfrm flipH="1">
                <a:off x="5943600" y="29718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DC5046-C60A-FA48-AFDC-8F32B5530A19}"/>
                  </a:ext>
                </a:extLst>
              </p:cNvPr>
              <p:cNvCxnSpPr/>
              <p:nvPr/>
            </p:nvCxnSpPr>
            <p:spPr>
              <a:xfrm flipV="1">
                <a:off x="6096000" y="2819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5E514A2-BBD8-9949-83D1-5878D0748103}"/>
                  </a:ext>
                </a:extLst>
              </p:cNvPr>
              <p:cNvCxnSpPr/>
              <p:nvPr/>
            </p:nvCxnSpPr>
            <p:spPr>
              <a:xfrm flipV="1">
                <a:off x="58674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E2690-5062-B14E-AB7D-BBF37A00820B}"/>
                  </a:ext>
                </a:extLst>
              </p:cNvPr>
              <p:cNvCxnSpPr/>
              <p:nvPr/>
            </p:nvCxnSpPr>
            <p:spPr>
              <a:xfrm flipH="1">
                <a:off x="5638800" y="31242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B2C4595-3D76-534E-97AC-59184ACA6474}"/>
                </a:ext>
              </a:extLst>
            </p:cNvPr>
            <p:cNvGrpSpPr/>
            <p:nvPr/>
          </p:nvGrpSpPr>
          <p:grpSpPr>
            <a:xfrm>
              <a:off x="1969144" y="2420775"/>
              <a:ext cx="457200" cy="609600"/>
              <a:chOff x="5638800" y="1916460"/>
              <a:chExt cx="457200" cy="609600"/>
            </a:xfrm>
          </p:grpSpPr>
          <p:grpSp>
            <p:nvGrpSpPr>
              <p:cNvPr id="25" name="Group 24">
                <a:extLst>
                  <a:ext uri="{FF2B5EF4-FFF2-40B4-BE49-F238E27FC236}">
                    <a16:creationId xmlns:a16="http://schemas.microsoft.com/office/drawing/2014/main" id="{F4E2588E-DB3A-C74C-9049-5E77FADE7F59}"/>
                  </a:ext>
                </a:extLst>
              </p:cNvPr>
              <p:cNvGrpSpPr/>
              <p:nvPr/>
            </p:nvGrpSpPr>
            <p:grpSpPr>
              <a:xfrm>
                <a:off x="5638800" y="1916460"/>
                <a:ext cx="457200" cy="609600"/>
                <a:chOff x="5638800" y="2819400"/>
                <a:chExt cx="457200" cy="609600"/>
              </a:xfrm>
            </p:grpSpPr>
            <p:cxnSp>
              <p:nvCxnSpPr>
                <p:cNvPr id="27" name="Straight Connector 26">
                  <a:extLst>
                    <a:ext uri="{FF2B5EF4-FFF2-40B4-BE49-F238E27FC236}">
                      <a16:creationId xmlns:a16="http://schemas.microsoft.com/office/drawing/2014/main" id="{1D5FEC3F-7420-2842-992F-96B9CF14C895}"/>
                    </a:ext>
                  </a:extLst>
                </p:cNvPr>
                <p:cNvCxnSpPr/>
                <p:nvPr/>
              </p:nvCxnSpPr>
              <p:spPr>
                <a:xfrm flipV="1">
                  <a:off x="6096000" y="32766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0494EF-1DC3-A84F-80CC-2BD4CCA85476}"/>
                    </a:ext>
                  </a:extLst>
                </p:cNvPr>
                <p:cNvCxnSpPr/>
                <p:nvPr/>
              </p:nvCxnSpPr>
              <p:spPr>
                <a:xfrm flipH="1">
                  <a:off x="5943600" y="32766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688527D-A6F5-5443-BD17-369AC754ECBB}"/>
                    </a:ext>
                  </a:extLst>
                </p:cNvPr>
                <p:cNvCxnSpPr/>
                <p:nvPr/>
              </p:nvCxnSpPr>
              <p:spPr>
                <a:xfrm flipV="1">
                  <a:off x="59436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93FA66-A2FD-5143-8A10-4793A98DDB9C}"/>
                    </a:ext>
                  </a:extLst>
                </p:cNvPr>
                <p:cNvCxnSpPr/>
                <p:nvPr/>
              </p:nvCxnSpPr>
              <p:spPr>
                <a:xfrm flipH="1">
                  <a:off x="5943600" y="29718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EEEE803-D4CE-D349-8A4A-977406A7DC9A}"/>
                    </a:ext>
                  </a:extLst>
                </p:cNvPr>
                <p:cNvCxnSpPr/>
                <p:nvPr/>
              </p:nvCxnSpPr>
              <p:spPr>
                <a:xfrm flipV="1">
                  <a:off x="6096000" y="2819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E7067D7-76B4-A743-9418-04CCBC72D46F}"/>
                    </a:ext>
                  </a:extLst>
                </p:cNvPr>
                <p:cNvCxnSpPr/>
                <p:nvPr/>
              </p:nvCxnSpPr>
              <p:spPr>
                <a:xfrm flipV="1">
                  <a:off x="58674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3A1C18F-F938-5F44-A12F-7FBF5829E612}"/>
                    </a:ext>
                  </a:extLst>
                </p:cNvPr>
                <p:cNvCxnSpPr/>
                <p:nvPr/>
              </p:nvCxnSpPr>
              <p:spPr>
                <a:xfrm flipH="1">
                  <a:off x="5638800" y="31242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E5CF1E90-0907-8E45-BF62-8F81D57EF71E}"/>
                  </a:ext>
                </a:extLst>
              </p:cNvPr>
              <p:cNvSpPr/>
              <p:nvPr/>
            </p:nvSpPr>
            <p:spPr>
              <a:xfrm>
                <a:off x="5769453" y="2170968"/>
                <a:ext cx="97947" cy="10058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B95FF169-55D6-2244-B125-49F524ADAD9A}"/>
                </a:ext>
              </a:extLst>
            </p:cNvPr>
            <p:cNvGrpSpPr/>
            <p:nvPr/>
          </p:nvGrpSpPr>
          <p:grpSpPr>
            <a:xfrm>
              <a:off x="1435744" y="1657640"/>
              <a:ext cx="990600" cy="609595"/>
              <a:chOff x="3124200" y="1306866"/>
              <a:chExt cx="990600" cy="609595"/>
            </a:xfrm>
          </p:grpSpPr>
          <p:cxnSp>
            <p:nvCxnSpPr>
              <p:cNvPr id="21" name="Straight Connector 20">
                <a:extLst>
                  <a:ext uri="{FF2B5EF4-FFF2-40B4-BE49-F238E27FC236}">
                    <a16:creationId xmlns:a16="http://schemas.microsoft.com/office/drawing/2014/main" id="{195A2CB4-95A3-D74C-AB83-39E667174F11}"/>
                  </a:ext>
                </a:extLst>
              </p:cNvPr>
              <p:cNvCxnSpPr>
                <a:cxnSpLocks/>
              </p:cNvCxnSpPr>
              <p:nvPr/>
            </p:nvCxnSpPr>
            <p:spPr>
              <a:xfrm flipV="1">
                <a:off x="3505200" y="1306866"/>
                <a:ext cx="0" cy="6095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F41CA4A-CB80-104A-A7C7-453BEAC9FC60}"/>
                  </a:ext>
                </a:extLst>
              </p:cNvPr>
              <p:cNvCxnSpPr/>
              <p:nvPr/>
            </p:nvCxnSpPr>
            <p:spPr>
              <a:xfrm flipH="1">
                <a:off x="3124200" y="1611663"/>
                <a:ext cx="990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Isosceles Triangle 78">
                <a:extLst>
                  <a:ext uri="{FF2B5EF4-FFF2-40B4-BE49-F238E27FC236}">
                    <a16:creationId xmlns:a16="http://schemas.microsoft.com/office/drawing/2014/main" id="{EEF2981F-3765-1449-BB5A-FB467C2997CF}"/>
                  </a:ext>
                </a:extLst>
              </p:cNvPr>
              <p:cNvSpPr/>
              <p:nvPr/>
            </p:nvSpPr>
            <p:spPr>
              <a:xfrm rot="5400000">
                <a:off x="3282265" y="1377401"/>
                <a:ext cx="609594" cy="46852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189BCEE-C9FB-7B4E-A74D-2EAC9F4AF4FA}"/>
                  </a:ext>
                </a:extLst>
              </p:cNvPr>
              <p:cNvSpPr/>
              <p:nvPr/>
            </p:nvSpPr>
            <p:spPr>
              <a:xfrm>
                <a:off x="3821325" y="1561371"/>
                <a:ext cx="97947" cy="10058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9C1529A3-6872-584D-8C42-1D84B5B97AA4}"/>
                </a:ext>
              </a:extLst>
            </p:cNvPr>
            <p:cNvSpPr txBox="1"/>
            <p:nvPr/>
          </p:nvSpPr>
          <p:spPr>
            <a:xfrm>
              <a:off x="1620218" y="2254681"/>
              <a:ext cx="415498" cy="230832"/>
            </a:xfrm>
            <a:prstGeom prst="rect">
              <a:avLst/>
            </a:prstGeom>
            <a:noFill/>
          </p:spPr>
          <p:txBody>
            <a:bodyPr wrap="none" rtlCol="0">
              <a:spAutoFit/>
            </a:bodyPr>
            <a:lstStyle/>
            <a:p>
              <a:r>
                <a:rPr lang="en-US" sz="900" i="1" dirty="0"/>
                <a:t>VSS</a:t>
              </a:r>
            </a:p>
          </p:txBody>
        </p:sp>
        <p:cxnSp>
          <p:nvCxnSpPr>
            <p:cNvPr id="9" name="Straight Connector 8">
              <a:extLst>
                <a:ext uri="{FF2B5EF4-FFF2-40B4-BE49-F238E27FC236}">
                  <a16:creationId xmlns:a16="http://schemas.microsoft.com/office/drawing/2014/main" id="{7CD2BFFB-F4A2-4740-8DB6-C5C0D9EC7FB6}"/>
                </a:ext>
              </a:extLst>
            </p:cNvPr>
            <p:cNvCxnSpPr/>
            <p:nvPr/>
          </p:nvCxnSpPr>
          <p:spPr>
            <a:xfrm flipV="1">
              <a:off x="2426344" y="3030375"/>
              <a:ext cx="0" cy="598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1EBBFE-1D8F-1446-95AA-8CE2A69EC1BD}"/>
                </a:ext>
              </a:extLst>
            </p:cNvPr>
            <p:cNvCxnSpPr/>
            <p:nvPr/>
          </p:nvCxnSpPr>
          <p:spPr>
            <a:xfrm>
              <a:off x="2426344" y="3323713"/>
              <a:ext cx="381000" cy="0"/>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5D39F7-FBD7-9F46-A0C5-C0D6177CD0A7}"/>
                </a:ext>
              </a:extLst>
            </p:cNvPr>
            <p:cNvCxnSpPr>
              <a:cxnSpLocks/>
            </p:cNvCxnSpPr>
            <p:nvPr/>
          </p:nvCxnSpPr>
          <p:spPr>
            <a:xfrm flipV="1">
              <a:off x="2426344" y="1952113"/>
              <a:ext cx="0" cy="4686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A7EA626-AB21-5A4E-A400-67B449785C1A}"/>
                </a:ext>
              </a:extLst>
            </p:cNvPr>
            <p:cNvSpPr txBox="1"/>
            <p:nvPr/>
          </p:nvSpPr>
          <p:spPr>
            <a:xfrm>
              <a:off x="1620218" y="1463791"/>
              <a:ext cx="777777" cy="230832"/>
            </a:xfrm>
            <a:prstGeom prst="rect">
              <a:avLst/>
            </a:prstGeom>
            <a:noFill/>
          </p:spPr>
          <p:txBody>
            <a:bodyPr wrap="none" rtlCol="0">
              <a:spAutoFit/>
            </a:bodyPr>
            <a:lstStyle/>
            <a:p>
              <a:r>
                <a:rPr lang="en-US" sz="900" i="1" dirty="0"/>
                <a:t>AXN=VPPs</a:t>
              </a:r>
            </a:p>
          </p:txBody>
        </p:sp>
        <p:sp>
          <p:nvSpPr>
            <p:cNvPr id="13" name="TextBox 12">
              <a:extLst>
                <a:ext uri="{FF2B5EF4-FFF2-40B4-BE49-F238E27FC236}">
                  <a16:creationId xmlns:a16="http://schemas.microsoft.com/office/drawing/2014/main" id="{214215F8-88FB-0D46-8730-9A2852AF5D62}"/>
                </a:ext>
              </a:extLst>
            </p:cNvPr>
            <p:cNvSpPr txBox="1"/>
            <p:nvPr/>
          </p:nvSpPr>
          <p:spPr>
            <a:xfrm>
              <a:off x="2218595" y="4198897"/>
              <a:ext cx="415498" cy="230832"/>
            </a:xfrm>
            <a:prstGeom prst="rect">
              <a:avLst/>
            </a:prstGeom>
            <a:noFill/>
          </p:spPr>
          <p:txBody>
            <a:bodyPr wrap="none" rtlCol="0">
              <a:spAutoFit/>
            </a:bodyPr>
            <a:lstStyle/>
            <a:p>
              <a:r>
                <a:rPr lang="en-US" sz="900" i="1" dirty="0"/>
                <a:t>VSS</a:t>
              </a:r>
            </a:p>
          </p:txBody>
        </p:sp>
        <p:sp>
          <p:nvSpPr>
            <p:cNvPr id="14" name="TextBox 13">
              <a:extLst>
                <a:ext uri="{FF2B5EF4-FFF2-40B4-BE49-F238E27FC236}">
                  <a16:creationId xmlns:a16="http://schemas.microsoft.com/office/drawing/2014/main" id="{E92AF3F5-2920-E543-B2F9-2147C8AB662D}"/>
                </a:ext>
              </a:extLst>
            </p:cNvPr>
            <p:cNvSpPr txBox="1"/>
            <p:nvPr/>
          </p:nvSpPr>
          <p:spPr>
            <a:xfrm>
              <a:off x="1574498" y="3817897"/>
              <a:ext cx="415498" cy="230832"/>
            </a:xfrm>
            <a:prstGeom prst="rect">
              <a:avLst/>
            </a:prstGeom>
            <a:noFill/>
          </p:spPr>
          <p:txBody>
            <a:bodyPr wrap="none" rtlCol="0">
              <a:spAutoFit/>
            </a:bodyPr>
            <a:lstStyle/>
            <a:p>
              <a:r>
                <a:rPr lang="en-US" sz="900" i="1" dirty="0"/>
                <a:t>VSS</a:t>
              </a:r>
            </a:p>
          </p:txBody>
        </p:sp>
        <p:sp>
          <p:nvSpPr>
            <p:cNvPr id="15" name="TextBox 14">
              <a:extLst>
                <a:ext uri="{FF2B5EF4-FFF2-40B4-BE49-F238E27FC236}">
                  <a16:creationId xmlns:a16="http://schemas.microsoft.com/office/drawing/2014/main" id="{8F3A2DEC-7F38-3A4D-990E-67B79AAC381D}"/>
                </a:ext>
              </a:extLst>
            </p:cNvPr>
            <p:cNvSpPr txBox="1"/>
            <p:nvPr/>
          </p:nvSpPr>
          <p:spPr>
            <a:xfrm>
              <a:off x="1620218" y="2615917"/>
              <a:ext cx="415498" cy="230832"/>
            </a:xfrm>
            <a:prstGeom prst="rect">
              <a:avLst/>
            </a:prstGeom>
            <a:noFill/>
          </p:spPr>
          <p:txBody>
            <a:bodyPr wrap="none" rtlCol="0">
              <a:spAutoFit/>
            </a:bodyPr>
            <a:lstStyle/>
            <a:p>
              <a:r>
                <a:rPr lang="en-US" sz="900" i="1" dirty="0"/>
                <a:t>VSS</a:t>
              </a:r>
            </a:p>
          </p:txBody>
        </p:sp>
        <p:sp>
          <p:nvSpPr>
            <p:cNvPr id="16" name="TextBox 15">
              <a:extLst>
                <a:ext uri="{FF2B5EF4-FFF2-40B4-BE49-F238E27FC236}">
                  <a16:creationId xmlns:a16="http://schemas.microsoft.com/office/drawing/2014/main" id="{F2CEA718-305D-7E46-A47D-D495CAF53DDD}"/>
                </a:ext>
              </a:extLst>
            </p:cNvPr>
            <p:cNvSpPr txBox="1"/>
            <p:nvPr/>
          </p:nvSpPr>
          <p:spPr>
            <a:xfrm>
              <a:off x="2414704" y="3117673"/>
              <a:ext cx="473206" cy="230832"/>
            </a:xfrm>
            <a:prstGeom prst="rect">
              <a:avLst/>
            </a:prstGeom>
            <a:noFill/>
          </p:spPr>
          <p:txBody>
            <a:bodyPr wrap="none" rtlCol="0">
              <a:spAutoFit/>
            </a:bodyPr>
            <a:lstStyle/>
            <a:p>
              <a:r>
                <a:rPr lang="en-US" sz="900" i="1" dirty="0"/>
                <a:t>VPPs</a:t>
              </a:r>
            </a:p>
          </p:txBody>
        </p:sp>
        <p:sp>
          <p:nvSpPr>
            <p:cNvPr id="17" name="TextBox 16">
              <a:extLst>
                <a:ext uri="{FF2B5EF4-FFF2-40B4-BE49-F238E27FC236}">
                  <a16:creationId xmlns:a16="http://schemas.microsoft.com/office/drawing/2014/main" id="{F851E157-AB38-DD4C-AB29-AE4D685DE233}"/>
                </a:ext>
              </a:extLst>
            </p:cNvPr>
            <p:cNvSpPr txBox="1"/>
            <p:nvPr/>
          </p:nvSpPr>
          <p:spPr>
            <a:xfrm>
              <a:off x="1063613" y="1847021"/>
              <a:ext cx="415498" cy="230832"/>
            </a:xfrm>
            <a:prstGeom prst="rect">
              <a:avLst/>
            </a:prstGeom>
            <a:noFill/>
          </p:spPr>
          <p:txBody>
            <a:bodyPr wrap="none" rtlCol="0">
              <a:spAutoFit/>
            </a:bodyPr>
            <a:lstStyle/>
            <a:p>
              <a:r>
                <a:rPr lang="en-US" sz="900" i="1" dirty="0"/>
                <a:t>VSS</a:t>
              </a:r>
            </a:p>
          </p:txBody>
        </p:sp>
        <p:sp>
          <p:nvSpPr>
            <p:cNvPr id="18" name="TextBox 17">
              <a:extLst>
                <a:ext uri="{FF2B5EF4-FFF2-40B4-BE49-F238E27FC236}">
                  <a16:creationId xmlns:a16="http://schemas.microsoft.com/office/drawing/2014/main" id="{630E9499-02F8-7D42-B386-57C7BE17285F}"/>
                </a:ext>
              </a:extLst>
            </p:cNvPr>
            <p:cNvSpPr txBox="1"/>
            <p:nvPr/>
          </p:nvSpPr>
          <p:spPr>
            <a:xfrm>
              <a:off x="858312" y="3973764"/>
              <a:ext cx="809837" cy="338554"/>
            </a:xfrm>
            <a:prstGeom prst="rect">
              <a:avLst/>
            </a:prstGeom>
            <a:noFill/>
          </p:spPr>
          <p:txBody>
            <a:bodyPr wrap="none" rtlCol="0">
              <a:spAutoFit/>
            </a:bodyPr>
            <a:lstStyle/>
            <a:p>
              <a:r>
                <a:rPr lang="en-US" sz="1600" b="1" i="1" dirty="0">
                  <a:solidFill>
                    <a:srgbClr val="0E5EFE"/>
                  </a:solidFill>
                </a:rPr>
                <a:t>ALF32</a:t>
              </a:r>
            </a:p>
          </p:txBody>
        </p:sp>
        <p:sp>
          <p:nvSpPr>
            <p:cNvPr id="19" name="TextBox 18">
              <a:extLst>
                <a:ext uri="{FF2B5EF4-FFF2-40B4-BE49-F238E27FC236}">
                  <a16:creationId xmlns:a16="http://schemas.microsoft.com/office/drawing/2014/main" id="{822D5BEE-075A-DC43-8D86-0410DF88A1A1}"/>
                </a:ext>
              </a:extLst>
            </p:cNvPr>
            <p:cNvSpPr txBox="1"/>
            <p:nvPr/>
          </p:nvSpPr>
          <p:spPr>
            <a:xfrm>
              <a:off x="2376993" y="1930047"/>
              <a:ext cx="473206" cy="230832"/>
            </a:xfrm>
            <a:prstGeom prst="rect">
              <a:avLst/>
            </a:prstGeom>
            <a:noFill/>
          </p:spPr>
          <p:txBody>
            <a:bodyPr wrap="none" rtlCol="0">
              <a:spAutoFit/>
            </a:bodyPr>
            <a:lstStyle/>
            <a:p>
              <a:r>
                <a:rPr lang="en-US" sz="900" i="1" dirty="0"/>
                <a:t>VPPs</a:t>
              </a:r>
            </a:p>
          </p:txBody>
        </p:sp>
        <p:sp>
          <p:nvSpPr>
            <p:cNvPr id="20" name="TextBox 19">
              <a:extLst>
                <a:ext uri="{FF2B5EF4-FFF2-40B4-BE49-F238E27FC236}">
                  <a16:creationId xmlns:a16="http://schemas.microsoft.com/office/drawing/2014/main" id="{40D8780B-03B4-6C40-8302-6AD9E0F8BB47}"/>
                </a:ext>
              </a:extLst>
            </p:cNvPr>
            <p:cNvSpPr txBox="1"/>
            <p:nvPr/>
          </p:nvSpPr>
          <p:spPr>
            <a:xfrm>
              <a:off x="2775761" y="3113874"/>
              <a:ext cx="532518" cy="307777"/>
            </a:xfrm>
            <a:prstGeom prst="rect">
              <a:avLst/>
            </a:prstGeom>
            <a:noFill/>
          </p:spPr>
          <p:txBody>
            <a:bodyPr wrap="none" rtlCol="0">
              <a:spAutoFit/>
            </a:bodyPr>
            <a:lstStyle/>
            <a:p>
              <a:r>
                <a:rPr lang="en-US" sz="1400" b="1" dirty="0">
                  <a:solidFill>
                    <a:srgbClr val="92D050"/>
                  </a:solidFill>
                </a:rPr>
                <a:t>LBL</a:t>
              </a:r>
            </a:p>
          </p:txBody>
        </p:sp>
      </p:grpSp>
      <p:grpSp>
        <p:nvGrpSpPr>
          <p:cNvPr id="41" name="Group 40">
            <a:extLst>
              <a:ext uri="{FF2B5EF4-FFF2-40B4-BE49-F238E27FC236}">
                <a16:creationId xmlns:a16="http://schemas.microsoft.com/office/drawing/2014/main" id="{1C107255-D243-E94D-A447-4EEFB467C66D}"/>
              </a:ext>
            </a:extLst>
          </p:cNvPr>
          <p:cNvGrpSpPr/>
          <p:nvPr/>
        </p:nvGrpSpPr>
        <p:grpSpPr>
          <a:xfrm>
            <a:off x="4315441" y="1042911"/>
            <a:ext cx="3150074" cy="3748510"/>
            <a:chOff x="3931254" y="1447800"/>
            <a:chExt cx="3150074" cy="3748510"/>
          </a:xfrm>
        </p:grpSpPr>
        <p:grpSp>
          <p:nvGrpSpPr>
            <p:cNvPr id="42" name="Group 41">
              <a:extLst>
                <a:ext uri="{FF2B5EF4-FFF2-40B4-BE49-F238E27FC236}">
                  <a16:creationId xmlns:a16="http://schemas.microsoft.com/office/drawing/2014/main" id="{15A53A71-9C47-AB4A-ADAA-51C43DCA4361}"/>
                </a:ext>
              </a:extLst>
            </p:cNvPr>
            <p:cNvGrpSpPr/>
            <p:nvPr/>
          </p:nvGrpSpPr>
          <p:grpSpPr>
            <a:xfrm>
              <a:off x="4940910" y="2404784"/>
              <a:ext cx="1286278" cy="1817338"/>
              <a:chOff x="7080611" y="1619077"/>
              <a:chExt cx="1286278" cy="1817338"/>
            </a:xfrm>
          </p:grpSpPr>
          <p:grpSp>
            <p:nvGrpSpPr>
              <p:cNvPr id="67" name="Group 66">
                <a:extLst>
                  <a:ext uri="{FF2B5EF4-FFF2-40B4-BE49-F238E27FC236}">
                    <a16:creationId xmlns:a16="http://schemas.microsoft.com/office/drawing/2014/main" id="{10ECF4DA-58F2-4044-BC69-0F92020AC7F8}"/>
                  </a:ext>
                </a:extLst>
              </p:cNvPr>
              <p:cNvGrpSpPr/>
              <p:nvPr/>
            </p:nvGrpSpPr>
            <p:grpSpPr>
              <a:xfrm>
                <a:off x="7464832" y="2826815"/>
                <a:ext cx="457200" cy="609600"/>
                <a:chOff x="5638800" y="2819400"/>
                <a:chExt cx="457200" cy="609600"/>
              </a:xfrm>
            </p:grpSpPr>
            <p:cxnSp>
              <p:nvCxnSpPr>
                <p:cNvPr id="83" name="Straight Connector 82">
                  <a:extLst>
                    <a:ext uri="{FF2B5EF4-FFF2-40B4-BE49-F238E27FC236}">
                      <a16:creationId xmlns:a16="http://schemas.microsoft.com/office/drawing/2014/main" id="{80408A12-4901-824D-8C03-1D830E5A594A}"/>
                    </a:ext>
                  </a:extLst>
                </p:cNvPr>
                <p:cNvCxnSpPr/>
                <p:nvPr/>
              </p:nvCxnSpPr>
              <p:spPr>
                <a:xfrm flipV="1">
                  <a:off x="6096000" y="32766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2FF77BE-3471-CC4E-A82E-C2C33333E3C8}"/>
                    </a:ext>
                  </a:extLst>
                </p:cNvPr>
                <p:cNvCxnSpPr/>
                <p:nvPr/>
              </p:nvCxnSpPr>
              <p:spPr>
                <a:xfrm flipH="1">
                  <a:off x="5943600" y="32766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63EE04A-6882-1044-821E-051F36715640}"/>
                    </a:ext>
                  </a:extLst>
                </p:cNvPr>
                <p:cNvCxnSpPr/>
                <p:nvPr/>
              </p:nvCxnSpPr>
              <p:spPr>
                <a:xfrm flipV="1">
                  <a:off x="59436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BD769A8-0E8F-4A4A-8D2A-E06F068D3640}"/>
                    </a:ext>
                  </a:extLst>
                </p:cNvPr>
                <p:cNvCxnSpPr/>
                <p:nvPr/>
              </p:nvCxnSpPr>
              <p:spPr>
                <a:xfrm flipH="1">
                  <a:off x="5943600" y="29718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7DAE87D-7A47-B242-969F-0553810C5DBB}"/>
                    </a:ext>
                  </a:extLst>
                </p:cNvPr>
                <p:cNvCxnSpPr/>
                <p:nvPr/>
              </p:nvCxnSpPr>
              <p:spPr>
                <a:xfrm flipV="1">
                  <a:off x="6096000" y="2819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ABD6822-4CA0-ED47-B04D-44F1CD753592}"/>
                    </a:ext>
                  </a:extLst>
                </p:cNvPr>
                <p:cNvCxnSpPr/>
                <p:nvPr/>
              </p:nvCxnSpPr>
              <p:spPr>
                <a:xfrm flipV="1">
                  <a:off x="58674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E8A6202-EDAC-DF47-A149-EE37D9D1D484}"/>
                    </a:ext>
                  </a:extLst>
                </p:cNvPr>
                <p:cNvCxnSpPr/>
                <p:nvPr/>
              </p:nvCxnSpPr>
              <p:spPr>
                <a:xfrm flipH="1">
                  <a:off x="5638800" y="31242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DAF8B8B-2FA0-5441-9916-437F03102DEF}"/>
                  </a:ext>
                </a:extLst>
              </p:cNvPr>
              <p:cNvGrpSpPr/>
              <p:nvPr/>
            </p:nvGrpSpPr>
            <p:grpSpPr>
              <a:xfrm>
                <a:off x="7464832" y="1619077"/>
                <a:ext cx="457200" cy="609600"/>
                <a:chOff x="5638800" y="1916460"/>
                <a:chExt cx="457200" cy="609600"/>
              </a:xfrm>
            </p:grpSpPr>
            <p:grpSp>
              <p:nvGrpSpPr>
                <p:cNvPr id="74" name="Group 73">
                  <a:extLst>
                    <a:ext uri="{FF2B5EF4-FFF2-40B4-BE49-F238E27FC236}">
                      <a16:creationId xmlns:a16="http://schemas.microsoft.com/office/drawing/2014/main" id="{4FDCD9AA-42C9-6A48-9753-7F5A503A992E}"/>
                    </a:ext>
                  </a:extLst>
                </p:cNvPr>
                <p:cNvGrpSpPr/>
                <p:nvPr/>
              </p:nvGrpSpPr>
              <p:grpSpPr>
                <a:xfrm>
                  <a:off x="5638800" y="1916460"/>
                  <a:ext cx="457200" cy="609600"/>
                  <a:chOff x="5638800" y="2819400"/>
                  <a:chExt cx="457200" cy="609600"/>
                </a:xfrm>
              </p:grpSpPr>
              <p:cxnSp>
                <p:nvCxnSpPr>
                  <p:cNvPr id="76" name="Straight Connector 75">
                    <a:extLst>
                      <a:ext uri="{FF2B5EF4-FFF2-40B4-BE49-F238E27FC236}">
                        <a16:creationId xmlns:a16="http://schemas.microsoft.com/office/drawing/2014/main" id="{00117888-D7EF-214F-92E5-D3CE802FB31E}"/>
                      </a:ext>
                    </a:extLst>
                  </p:cNvPr>
                  <p:cNvCxnSpPr/>
                  <p:nvPr/>
                </p:nvCxnSpPr>
                <p:spPr>
                  <a:xfrm flipV="1">
                    <a:off x="6096000" y="32766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7B51696-9756-E64C-9373-C34FFFA70D49}"/>
                      </a:ext>
                    </a:extLst>
                  </p:cNvPr>
                  <p:cNvCxnSpPr/>
                  <p:nvPr/>
                </p:nvCxnSpPr>
                <p:spPr>
                  <a:xfrm flipH="1">
                    <a:off x="5943600" y="32766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1FB8195-FDD1-6647-8034-682F564C8A9E}"/>
                      </a:ext>
                    </a:extLst>
                  </p:cNvPr>
                  <p:cNvCxnSpPr/>
                  <p:nvPr/>
                </p:nvCxnSpPr>
                <p:spPr>
                  <a:xfrm flipV="1">
                    <a:off x="59436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B38F92E-B9DC-EE4E-8B94-F48163716008}"/>
                      </a:ext>
                    </a:extLst>
                  </p:cNvPr>
                  <p:cNvCxnSpPr/>
                  <p:nvPr/>
                </p:nvCxnSpPr>
                <p:spPr>
                  <a:xfrm flipH="1">
                    <a:off x="5943600" y="29718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FD1D27F-9231-F94D-BCE3-440B981050BB}"/>
                      </a:ext>
                    </a:extLst>
                  </p:cNvPr>
                  <p:cNvCxnSpPr/>
                  <p:nvPr/>
                </p:nvCxnSpPr>
                <p:spPr>
                  <a:xfrm flipV="1">
                    <a:off x="6096000" y="2819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1FAC78F-0F74-9148-9890-2BE93DDB4B69}"/>
                      </a:ext>
                    </a:extLst>
                  </p:cNvPr>
                  <p:cNvCxnSpPr/>
                  <p:nvPr/>
                </p:nvCxnSpPr>
                <p:spPr>
                  <a:xfrm flipV="1">
                    <a:off x="58674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2BEA1A-10AC-784A-9E9E-A3C4C915599B}"/>
                      </a:ext>
                    </a:extLst>
                  </p:cNvPr>
                  <p:cNvCxnSpPr/>
                  <p:nvPr/>
                </p:nvCxnSpPr>
                <p:spPr>
                  <a:xfrm flipH="1">
                    <a:off x="5638800" y="31242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Oval 74">
                  <a:extLst>
                    <a:ext uri="{FF2B5EF4-FFF2-40B4-BE49-F238E27FC236}">
                      <a16:creationId xmlns:a16="http://schemas.microsoft.com/office/drawing/2014/main" id="{E96301A1-63A4-1643-BE74-0BE6CB533C49}"/>
                    </a:ext>
                  </a:extLst>
                </p:cNvPr>
                <p:cNvSpPr/>
                <p:nvPr/>
              </p:nvSpPr>
              <p:spPr>
                <a:xfrm>
                  <a:off x="5769453" y="2170968"/>
                  <a:ext cx="97947" cy="10058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9" name="Straight Connector 68">
                <a:extLst>
                  <a:ext uri="{FF2B5EF4-FFF2-40B4-BE49-F238E27FC236}">
                    <a16:creationId xmlns:a16="http://schemas.microsoft.com/office/drawing/2014/main" id="{131BE073-CF58-AD4F-93D5-7964166222F4}"/>
                  </a:ext>
                </a:extLst>
              </p:cNvPr>
              <p:cNvCxnSpPr/>
              <p:nvPr/>
            </p:nvCxnSpPr>
            <p:spPr>
              <a:xfrm flipV="1">
                <a:off x="7922032" y="2228677"/>
                <a:ext cx="0" cy="598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0493148-F191-7545-9DE3-14B1FBE4DE19}"/>
                  </a:ext>
                </a:extLst>
              </p:cNvPr>
              <p:cNvCxnSpPr/>
              <p:nvPr/>
            </p:nvCxnSpPr>
            <p:spPr>
              <a:xfrm>
                <a:off x="7922032" y="2522015"/>
                <a:ext cx="381000" cy="0"/>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F1C4225-A482-E546-9BF8-472B22E1C314}"/>
                  </a:ext>
                </a:extLst>
              </p:cNvPr>
              <p:cNvSpPr txBox="1"/>
              <p:nvPr/>
            </p:nvSpPr>
            <p:spPr>
              <a:xfrm>
                <a:off x="7080611" y="3036356"/>
                <a:ext cx="415498" cy="230832"/>
              </a:xfrm>
              <a:prstGeom prst="rect">
                <a:avLst/>
              </a:prstGeom>
              <a:noFill/>
            </p:spPr>
            <p:txBody>
              <a:bodyPr wrap="none" rtlCol="0">
                <a:spAutoFit/>
              </a:bodyPr>
              <a:lstStyle/>
              <a:p>
                <a:r>
                  <a:rPr lang="en-US" sz="900" i="1" dirty="0"/>
                  <a:t>VSS</a:t>
                </a:r>
              </a:p>
            </p:txBody>
          </p:sp>
          <p:sp>
            <p:nvSpPr>
              <p:cNvPr id="72" name="TextBox 71">
                <a:extLst>
                  <a:ext uri="{FF2B5EF4-FFF2-40B4-BE49-F238E27FC236}">
                    <a16:creationId xmlns:a16="http://schemas.microsoft.com/office/drawing/2014/main" id="{068028A7-F924-4B4B-A046-DADDFDCEEE38}"/>
                  </a:ext>
                </a:extLst>
              </p:cNvPr>
              <p:cNvSpPr txBox="1"/>
              <p:nvPr/>
            </p:nvSpPr>
            <p:spPr>
              <a:xfrm>
                <a:off x="7095054" y="1817971"/>
                <a:ext cx="415498" cy="230832"/>
              </a:xfrm>
              <a:prstGeom prst="rect">
                <a:avLst/>
              </a:prstGeom>
              <a:noFill/>
            </p:spPr>
            <p:txBody>
              <a:bodyPr wrap="none" rtlCol="0">
                <a:spAutoFit/>
              </a:bodyPr>
              <a:lstStyle/>
              <a:p>
                <a:r>
                  <a:rPr lang="en-US" sz="900" i="1" dirty="0"/>
                  <a:t>VSS</a:t>
                </a:r>
              </a:p>
            </p:txBody>
          </p:sp>
          <p:sp>
            <p:nvSpPr>
              <p:cNvPr id="73" name="TextBox 72">
                <a:extLst>
                  <a:ext uri="{FF2B5EF4-FFF2-40B4-BE49-F238E27FC236}">
                    <a16:creationId xmlns:a16="http://schemas.microsoft.com/office/drawing/2014/main" id="{3624235A-49F8-AB48-A953-A753A707742D}"/>
                  </a:ext>
                </a:extLst>
              </p:cNvPr>
              <p:cNvSpPr txBox="1"/>
              <p:nvPr/>
            </p:nvSpPr>
            <p:spPr>
              <a:xfrm>
                <a:off x="7893683" y="2328167"/>
                <a:ext cx="473206" cy="230832"/>
              </a:xfrm>
              <a:prstGeom prst="rect">
                <a:avLst/>
              </a:prstGeom>
              <a:noFill/>
            </p:spPr>
            <p:txBody>
              <a:bodyPr wrap="none" rtlCol="0">
                <a:spAutoFit/>
              </a:bodyPr>
              <a:lstStyle/>
              <a:p>
                <a:r>
                  <a:rPr lang="en-US" sz="900" i="1" dirty="0"/>
                  <a:t>VPPs</a:t>
                </a:r>
              </a:p>
            </p:txBody>
          </p:sp>
        </p:grpSp>
        <p:grpSp>
          <p:nvGrpSpPr>
            <p:cNvPr id="43" name="Group 42">
              <a:extLst>
                <a:ext uri="{FF2B5EF4-FFF2-40B4-BE49-F238E27FC236}">
                  <a16:creationId xmlns:a16="http://schemas.microsoft.com/office/drawing/2014/main" id="{C8C1258F-C8F4-AB48-871D-847E6A49C1AA}"/>
                </a:ext>
              </a:extLst>
            </p:cNvPr>
            <p:cNvGrpSpPr/>
            <p:nvPr/>
          </p:nvGrpSpPr>
          <p:grpSpPr>
            <a:xfrm>
              <a:off x="4419600" y="1447800"/>
              <a:ext cx="1362731" cy="1021722"/>
              <a:chOff x="6559301" y="662093"/>
              <a:chExt cx="1362731" cy="1021722"/>
            </a:xfrm>
          </p:grpSpPr>
          <p:grpSp>
            <p:nvGrpSpPr>
              <p:cNvPr id="58" name="Group 57">
                <a:extLst>
                  <a:ext uri="{FF2B5EF4-FFF2-40B4-BE49-F238E27FC236}">
                    <a16:creationId xmlns:a16="http://schemas.microsoft.com/office/drawing/2014/main" id="{7093966D-81C3-994A-A5E5-1F8DC7995F25}"/>
                  </a:ext>
                </a:extLst>
              </p:cNvPr>
              <p:cNvGrpSpPr/>
              <p:nvPr/>
            </p:nvGrpSpPr>
            <p:grpSpPr>
              <a:xfrm>
                <a:off x="6931432" y="855942"/>
                <a:ext cx="990600" cy="609595"/>
                <a:chOff x="3124200" y="1306866"/>
                <a:chExt cx="990600" cy="609595"/>
              </a:xfrm>
            </p:grpSpPr>
            <p:cxnSp>
              <p:nvCxnSpPr>
                <p:cNvPr id="63" name="Straight Connector 62">
                  <a:extLst>
                    <a:ext uri="{FF2B5EF4-FFF2-40B4-BE49-F238E27FC236}">
                      <a16:creationId xmlns:a16="http://schemas.microsoft.com/office/drawing/2014/main" id="{337472F2-B240-9D40-A7F1-50ADB49B5490}"/>
                    </a:ext>
                  </a:extLst>
                </p:cNvPr>
                <p:cNvCxnSpPr>
                  <a:cxnSpLocks/>
                </p:cNvCxnSpPr>
                <p:nvPr/>
              </p:nvCxnSpPr>
              <p:spPr>
                <a:xfrm flipV="1">
                  <a:off x="3505200" y="1306866"/>
                  <a:ext cx="0" cy="6095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438C5C8-7F69-1649-8BBC-BFFE56728D0E}"/>
                    </a:ext>
                  </a:extLst>
                </p:cNvPr>
                <p:cNvCxnSpPr/>
                <p:nvPr/>
              </p:nvCxnSpPr>
              <p:spPr>
                <a:xfrm flipH="1">
                  <a:off x="3124200" y="1611663"/>
                  <a:ext cx="990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Isosceles Triangle 124">
                  <a:extLst>
                    <a:ext uri="{FF2B5EF4-FFF2-40B4-BE49-F238E27FC236}">
                      <a16:creationId xmlns:a16="http://schemas.microsoft.com/office/drawing/2014/main" id="{E09F16F1-3D43-AB42-967D-5B6AEA569C9D}"/>
                    </a:ext>
                  </a:extLst>
                </p:cNvPr>
                <p:cNvSpPr/>
                <p:nvPr/>
              </p:nvSpPr>
              <p:spPr>
                <a:xfrm rot="5400000">
                  <a:off x="3282265" y="1377401"/>
                  <a:ext cx="609594" cy="46852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085EE50-276A-344E-AE69-2BD40867C766}"/>
                    </a:ext>
                  </a:extLst>
                </p:cNvPr>
                <p:cNvSpPr/>
                <p:nvPr/>
              </p:nvSpPr>
              <p:spPr>
                <a:xfrm>
                  <a:off x="3821325" y="1561371"/>
                  <a:ext cx="97947" cy="10058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DE6D3516-17C8-D74D-A5EE-EA015B016B1E}"/>
                  </a:ext>
                </a:extLst>
              </p:cNvPr>
              <p:cNvSpPr txBox="1"/>
              <p:nvPr/>
            </p:nvSpPr>
            <p:spPr>
              <a:xfrm>
                <a:off x="7115906" y="1452983"/>
                <a:ext cx="415498" cy="230832"/>
              </a:xfrm>
              <a:prstGeom prst="rect">
                <a:avLst/>
              </a:prstGeom>
              <a:noFill/>
            </p:spPr>
            <p:txBody>
              <a:bodyPr wrap="none" rtlCol="0">
                <a:spAutoFit/>
              </a:bodyPr>
              <a:lstStyle/>
              <a:p>
                <a:r>
                  <a:rPr lang="en-US" sz="900" i="1" dirty="0"/>
                  <a:t>VSS</a:t>
                </a:r>
              </a:p>
            </p:txBody>
          </p:sp>
          <p:cxnSp>
            <p:nvCxnSpPr>
              <p:cNvPr id="60" name="Straight Connector 59">
                <a:extLst>
                  <a:ext uri="{FF2B5EF4-FFF2-40B4-BE49-F238E27FC236}">
                    <a16:creationId xmlns:a16="http://schemas.microsoft.com/office/drawing/2014/main" id="{4EF041CB-4A94-CD47-8C0A-FE7610567A9B}"/>
                  </a:ext>
                </a:extLst>
              </p:cNvPr>
              <p:cNvCxnSpPr>
                <a:cxnSpLocks/>
              </p:cNvCxnSpPr>
              <p:nvPr/>
            </p:nvCxnSpPr>
            <p:spPr>
              <a:xfrm flipV="1">
                <a:off x="7922032" y="1150415"/>
                <a:ext cx="0" cy="4686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B1A046C-4887-8042-98BA-F0B875788F1B}"/>
                  </a:ext>
                </a:extLst>
              </p:cNvPr>
              <p:cNvSpPr txBox="1"/>
              <p:nvPr/>
            </p:nvSpPr>
            <p:spPr>
              <a:xfrm>
                <a:off x="7115906" y="662093"/>
                <a:ext cx="777777" cy="230832"/>
              </a:xfrm>
              <a:prstGeom prst="rect">
                <a:avLst/>
              </a:prstGeom>
              <a:noFill/>
            </p:spPr>
            <p:txBody>
              <a:bodyPr wrap="none" rtlCol="0">
                <a:spAutoFit/>
              </a:bodyPr>
              <a:lstStyle/>
              <a:p>
                <a:r>
                  <a:rPr lang="en-US" sz="900" i="1" dirty="0"/>
                  <a:t>AXN=VPPs</a:t>
                </a:r>
              </a:p>
            </p:txBody>
          </p:sp>
          <p:sp>
            <p:nvSpPr>
              <p:cNvPr id="62" name="TextBox 61">
                <a:extLst>
                  <a:ext uri="{FF2B5EF4-FFF2-40B4-BE49-F238E27FC236}">
                    <a16:creationId xmlns:a16="http://schemas.microsoft.com/office/drawing/2014/main" id="{E77A33C5-9306-3145-9B39-55E2B20352EC}"/>
                  </a:ext>
                </a:extLst>
              </p:cNvPr>
              <p:cNvSpPr txBox="1"/>
              <p:nvPr/>
            </p:nvSpPr>
            <p:spPr>
              <a:xfrm>
                <a:off x="6559301" y="1045323"/>
                <a:ext cx="415498" cy="230832"/>
              </a:xfrm>
              <a:prstGeom prst="rect">
                <a:avLst/>
              </a:prstGeom>
              <a:noFill/>
            </p:spPr>
            <p:txBody>
              <a:bodyPr wrap="none" rtlCol="0">
                <a:spAutoFit/>
              </a:bodyPr>
              <a:lstStyle/>
              <a:p>
                <a:r>
                  <a:rPr lang="en-US" sz="900" i="1" dirty="0"/>
                  <a:t>VSS</a:t>
                </a:r>
              </a:p>
            </p:txBody>
          </p:sp>
        </p:grpSp>
        <p:grpSp>
          <p:nvGrpSpPr>
            <p:cNvPr id="44" name="Group 43">
              <a:extLst>
                <a:ext uri="{FF2B5EF4-FFF2-40B4-BE49-F238E27FC236}">
                  <a16:creationId xmlns:a16="http://schemas.microsoft.com/office/drawing/2014/main" id="{DE623387-40C3-F743-A8F8-D93D0F9786B9}"/>
                </a:ext>
              </a:extLst>
            </p:cNvPr>
            <p:cNvGrpSpPr/>
            <p:nvPr/>
          </p:nvGrpSpPr>
          <p:grpSpPr>
            <a:xfrm>
              <a:off x="4419600" y="4174588"/>
              <a:ext cx="1362731" cy="1021722"/>
              <a:chOff x="6559301" y="662093"/>
              <a:chExt cx="1362731" cy="1021722"/>
            </a:xfrm>
          </p:grpSpPr>
          <p:grpSp>
            <p:nvGrpSpPr>
              <p:cNvPr id="49" name="Group 48">
                <a:extLst>
                  <a:ext uri="{FF2B5EF4-FFF2-40B4-BE49-F238E27FC236}">
                    <a16:creationId xmlns:a16="http://schemas.microsoft.com/office/drawing/2014/main" id="{68BBDE19-136B-8A4A-880D-7130AD772B59}"/>
                  </a:ext>
                </a:extLst>
              </p:cNvPr>
              <p:cNvGrpSpPr/>
              <p:nvPr/>
            </p:nvGrpSpPr>
            <p:grpSpPr>
              <a:xfrm>
                <a:off x="6931432" y="855942"/>
                <a:ext cx="990600" cy="609595"/>
                <a:chOff x="3124200" y="1306866"/>
                <a:chExt cx="990600" cy="609595"/>
              </a:xfrm>
            </p:grpSpPr>
            <p:cxnSp>
              <p:nvCxnSpPr>
                <p:cNvPr id="54" name="Straight Connector 53">
                  <a:extLst>
                    <a:ext uri="{FF2B5EF4-FFF2-40B4-BE49-F238E27FC236}">
                      <a16:creationId xmlns:a16="http://schemas.microsoft.com/office/drawing/2014/main" id="{CABC1870-4C90-0B4A-BA32-B1F7310839FE}"/>
                    </a:ext>
                  </a:extLst>
                </p:cNvPr>
                <p:cNvCxnSpPr>
                  <a:cxnSpLocks/>
                </p:cNvCxnSpPr>
                <p:nvPr/>
              </p:nvCxnSpPr>
              <p:spPr>
                <a:xfrm flipV="1">
                  <a:off x="3505200" y="1306866"/>
                  <a:ext cx="0" cy="6095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C92B2CF-1B44-844B-8403-568917DACA07}"/>
                    </a:ext>
                  </a:extLst>
                </p:cNvPr>
                <p:cNvCxnSpPr/>
                <p:nvPr/>
              </p:nvCxnSpPr>
              <p:spPr>
                <a:xfrm flipH="1">
                  <a:off x="3124200" y="1611663"/>
                  <a:ext cx="990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Isosceles Triangle 152">
                  <a:extLst>
                    <a:ext uri="{FF2B5EF4-FFF2-40B4-BE49-F238E27FC236}">
                      <a16:creationId xmlns:a16="http://schemas.microsoft.com/office/drawing/2014/main" id="{21265526-4CD6-E440-A543-7030E4F653A8}"/>
                    </a:ext>
                  </a:extLst>
                </p:cNvPr>
                <p:cNvSpPr/>
                <p:nvPr/>
              </p:nvSpPr>
              <p:spPr>
                <a:xfrm rot="5400000">
                  <a:off x="3282265" y="1377401"/>
                  <a:ext cx="609594" cy="46852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343F473-8D5F-B040-942F-D96F7AE76420}"/>
                    </a:ext>
                  </a:extLst>
                </p:cNvPr>
                <p:cNvSpPr/>
                <p:nvPr/>
              </p:nvSpPr>
              <p:spPr>
                <a:xfrm>
                  <a:off x="3821325" y="1561371"/>
                  <a:ext cx="97947" cy="10058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TextBox 49">
                <a:extLst>
                  <a:ext uri="{FF2B5EF4-FFF2-40B4-BE49-F238E27FC236}">
                    <a16:creationId xmlns:a16="http://schemas.microsoft.com/office/drawing/2014/main" id="{05A2D90D-B3C4-A643-A005-B2DFD1724AD2}"/>
                  </a:ext>
                </a:extLst>
              </p:cNvPr>
              <p:cNvSpPr txBox="1"/>
              <p:nvPr/>
            </p:nvSpPr>
            <p:spPr>
              <a:xfrm>
                <a:off x="7115906" y="1452983"/>
                <a:ext cx="601447" cy="230832"/>
              </a:xfrm>
              <a:prstGeom prst="rect">
                <a:avLst/>
              </a:prstGeom>
              <a:noFill/>
            </p:spPr>
            <p:txBody>
              <a:bodyPr wrap="none" rtlCol="0">
                <a:spAutoFit/>
              </a:bodyPr>
              <a:lstStyle/>
              <a:p>
                <a:r>
                  <a:rPr lang="en-US" sz="900" i="1" dirty="0"/>
                  <a:t>HNREG</a:t>
                </a:r>
              </a:p>
            </p:txBody>
          </p:sp>
          <p:cxnSp>
            <p:nvCxnSpPr>
              <p:cNvPr id="51" name="Straight Connector 50">
                <a:extLst>
                  <a:ext uri="{FF2B5EF4-FFF2-40B4-BE49-F238E27FC236}">
                    <a16:creationId xmlns:a16="http://schemas.microsoft.com/office/drawing/2014/main" id="{F4916CD6-2DD0-6349-88B5-65E4221D4BD9}"/>
                  </a:ext>
                </a:extLst>
              </p:cNvPr>
              <p:cNvCxnSpPr>
                <a:cxnSpLocks/>
              </p:cNvCxnSpPr>
              <p:nvPr/>
            </p:nvCxnSpPr>
            <p:spPr>
              <a:xfrm>
                <a:off x="7922032" y="662093"/>
                <a:ext cx="0" cy="4883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BB809B5-8622-C74E-9021-20A4DA304D08}"/>
                  </a:ext>
                </a:extLst>
              </p:cNvPr>
              <p:cNvSpPr txBox="1"/>
              <p:nvPr/>
            </p:nvSpPr>
            <p:spPr>
              <a:xfrm>
                <a:off x="7115906" y="662093"/>
                <a:ext cx="415498" cy="230832"/>
              </a:xfrm>
              <a:prstGeom prst="rect">
                <a:avLst/>
              </a:prstGeom>
              <a:noFill/>
            </p:spPr>
            <p:txBody>
              <a:bodyPr wrap="none" rtlCol="0">
                <a:spAutoFit/>
              </a:bodyPr>
              <a:lstStyle/>
              <a:p>
                <a:r>
                  <a:rPr lang="en-US" sz="900" i="1" dirty="0"/>
                  <a:t>VSS</a:t>
                </a:r>
              </a:p>
            </p:txBody>
          </p:sp>
          <p:sp>
            <p:nvSpPr>
              <p:cNvPr id="53" name="TextBox 52">
                <a:extLst>
                  <a:ext uri="{FF2B5EF4-FFF2-40B4-BE49-F238E27FC236}">
                    <a16:creationId xmlns:a16="http://schemas.microsoft.com/office/drawing/2014/main" id="{46A10B53-6CE4-BC46-9C0D-A9FBC7267F04}"/>
                  </a:ext>
                </a:extLst>
              </p:cNvPr>
              <p:cNvSpPr txBox="1"/>
              <p:nvPr/>
            </p:nvSpPr>
            <p:spPr>
              <a:xfrm>
                <a:off x="6559301" y="1045323"/>
                <a:ext cx="428322" cy="230832"/>
              </a:xfrm>
              <a:prstGeom prst="rect">
                <a:avLst/>
              </a:prstGeom>
              <a:noFill/>
            </p:spPr>
            <p:txBody>
              <a:bodyPr wrap="none" rtlCol="0">
                <a:spAutoFit/>
              </a:bodyPr>
              <a:lstStyle/>
              <a:p>
                <a:r>
                  <a:rPr lang="en-US" sz="900" i="1" dirty="0"/>
                  <a:t>VNN</a:t>
                </a:r>
              </a:p>
            </p:txBody>
          </p:sp>
        </p:grpSp>
        <p:sp>
          <p:nvSpPr>
            <p:cNvPr id="45" name="TextBox 44">
              <a:extLst>
                <a:ext uri="{FF2B5EF4-FFF2-40B4-BE49-F238E27FC236}">
                  <a16:creationId xmlns:a16="http://schemas.microsoft.com/office/drawing/2014/main" id="{1C5A7452-3C8E-8549-A358-FD0A60B85DA5}"/>
                </a:ext>
              </a:extLst>
            </p:cNvPr>
            <p:cNvSpPr txBox="1"/>
            <p:nvPr/>
          </p:nvSpPr>
          <p:spPr>
            <a:xfrm>
              <a:off x="3931254" y="4018030"/>
              <a:ext cx="684803" cy="338554"/>
            </a:xfrm>
            <a:prstGeom prst="rect">
              <a:avLst/>
            </a:prstGeom>
            <a:noFill/>
          </p:spPr>
          <p:txBody>
            <a:bodyPr wrap="none" rtlCol="0">
              <a:spAutoFit/>
            </a:bodyPr>
            <a:lstStyle/>
            <a:p>
              <a:r>
                <a:rPr lang="en-US" sz="1600" b="1" i="1" dirty="0">
                  <a:solidFill>
                    <a:srgbClr val="0E5EFE"/>
                  </a:solidFill>
                </a:rPr>
                <a:t>S24S</a:t>
              </a:r>
            </a:p>
          </p:txBody>
        </p:sp>
        <p:sp>
          <p:nvSpPr>
            <p:cNvPr id="46" name="TextBox 45">
              <a:extLst>
                <a:ext uri="{FF2B5EF4-FFF2-40B4-BE49-F238E27FC236}">
                  <a16:creationId xmlns:a16="http://schemas.microsoft.com/office/drawing/2014/main" id="{5921968E-C78F-3E46-83E9-619E96A55A51}"/>
                </a:ext>
              </a:extLst>
            </p:cNvPr>
            <p:cNvSpPr txBox="1"/>
            <p:nvPr/>
          </p:nvSpPr>
          <p:spPr>
            <a:xfrm>
              <a:off x="5734782" y="1882324"/>
              <a:ext cx="473206" cy="230832"/>
            </a:xfrm>
            <a:prstGeom prst="rect">
              <a:avLst/>
            </a:prstGeom>
            <a:noFill/>
          </p:spPr>
          <p:txBody>
            <a:bodyPr wrap="none" rtlCol="0">
              <a:spAutoFit/>
            </a:bodyPr>
            <a:lstStyle/>
            <a:p>
              <a:r>
                <a:rPr lang="en-US" sz="900" i="1" dirty="0"/>
                <a:t>VPPs</a:t>
              </a:r>
            </a:p>
          </p:txBody>
        </p:sp>
        <p:sp>
          <p:nvSpPr>
            <p:cNvPr id="47" name="TextBox 46">
              <a:extLst>
                <a:ext uri="{FF2B5EF4-FFF2-40B4-BE49-F238E27FC236}">
                  <a16:creationId xmlns:a16="http://schemas.microsoft.com/office/drawing/2014/main" id="{17996020-D9EA-5546-A6FA-075615993FC9}"/>
                </a:ext>
              </a:extLst>
            </p:cNvPr>
            <p:cNvSpPr txBox="1"/>
            <p:nvPr/>
          </p:nvSpPr>
          <p:spPr>
            <a:xfrm>
              <a:off x="5763636" y="4490117"/>
              <a:ext cx="415498" cy="230832"/>
            </a:xfrm>
            <a:prstGeom prst="rect">
              <a:avLst/>
            </a:prstGeom>
            <a:noFill/>
          </p:spPr>
          <p:txBody>
            <a:bodyPr wrap="none" rtlCol="0">
              <a:spAutoFit/>
            </a:bodyPr>
            <a:lstStyle/>
            <a:p>
              <a:r>
                <a:rPr lang="en-US" sz="900" i="1" dirty="0"/>
                <a:t>VSS</a:t>
              </a:r>
            </a:p>
          </p:txBody>
        </p:sp>
        <p:sp>
          <p:nvSpPr>
            <p:cNvPr id="48" name="TextBox 47">
              <a:extLst>
                <a:ext uri="{FF2B5EF4-FFF2-40B4-BE49-F238E27FC236}">
                  <a16:creationId xmlns:a16="http://schemas.microsoft.com/office/drawing/2014/main" id="{B0DD6FF1-7470-2E4A-BEBF-AC2004A967D3}"/>
                </a:ext>
              </a:extLst>
            </p:cNvPr>
            <p:cNvSpPr txBox="1"/>
            <p:nvPr/>
          </p:nvSpPr>
          <p:spPr>
            <a:xfrm>
              <a:off x="6121065" y="3093753"/>
              <a:ext cx="960263" cy="307777"/>
            </a:xfrm>
            <a:prstGeom prst="rect">
              <a:avLst/>
            </a:prstGeom>
            <a:noFill/>
          </p:spPr>
          <p:txBody>
            <a:bodyPr wrap="none" rtlCol="0">
              <a:spAutoFit/>
            </a:bodyPr>
            <a:lstStyle/>
            <a:p>
              <a:r>
                <a:rPr lang="en-US" sz="1400" b="1" dirty="0">
                  <a:solidFill>
                    <a:srgbClr val="92D050"/>
                  </a:solidFill>
                </a:rPr>
                <a:t>LBL/LWL</a:t>
              </a:r>
            </a:p>
          </p:txBody>
        </p:sp>
      </p:grpSp>
      <p:grpSp>
        <p:nvGrpSpPr>
          <p:cNvPr id="90" name="Group 89">
            <a:extLst>
              <a:ext uri="{FF2B5EF4-FFF2-40B4-BE49-F238E27FC236}">
                <a16:creationId xmlns:a16="http://schemas.microsoft.com/office/drawing/2014/main" id="{1455D65D-3C36-1442-927B-FA2AD4996540}"/>
              </a:ext>
            </a:extLst>
          </p:cNvPr>
          <p:cNvGrpSpPr/>
          <p:nvPr/>
        </p:nvGrpSpPr>
        <p:grpSpPr>
          <a:xfrm>
            <a:off x="7453366" y="1061868"/>
            <a:ext cx="3681075" cy="3173495"/>
            <a:chOff x="7069681" y="1261474"/>
            <a:chExt cx="3681075" cy="3173495"/>
          </a:xfrm>
        </p:grpSpPr>
        <p:sp>
          <p:nvSpPr>
            <p:cNvPr id="91" name="TextBox 90">
              <a:extLst>
                <a:ext uri="{FF2B5EF4-FFF2-40B4-BE49-F238E27FC236}">
                  <a16:creationId xmlns:a16="http://schemas.microsoft.com/office/drawing/2014/main" id="{E4E5E1C5-767D-654E-89D4-5F04CCCCB439}"/>
                </a:ext>
              </a:extLst>
            </p:cNvPr>
            <p:cNvSpPr txBox="1"/>
            <p:nvPr/>
          </p:nvSpPr>
          <p:spPr>
            <a:xfrm>
              <a:off x="7337447" y="3809010"/>
              <a:ext cx="925253" cy="338554"/>
            </a:xfrm>
            <a:prstGeom prst="rect">
              <a:avLst/>
            </a:prstGeom>
            <a:noFill/>
          </p:spPr>
          <p:txBody>
            <a:bodyPr wrap="none" rtlCol="0">
              <a:spAutoFit/>
            </a:bodyPr>
            <a:lstStyle/>
            <a:p>
              <a:r>
                <a:rPr lang="en-US" sz="1600" b="1" i="1" dirty="0">
                  <a:solidFill>
                    <a:srgbClr val="0E5EFE"/>
                  </a:solidFill>
                </a:rPr>
                <a:t>BiSM32</a:t>
              </a:r>
            </a:p>
          </p:txBody>
        </p:sp>
        <p:grpSp>
          <p:nvGrpSpPr>
            <p:cNvPr id="92" name="Group 91">
              <a:extLst>
                <a:ext uri="{FF2B5EF4-FFF2-40B4-BE49-F238E27FC236}">
                  <a16:creationId xmlns:a16="http://schemas.microsoft.com/office/drawing/2014/main" id="{8FDA1A59-3C58-A048-B667-1DB1DD310CBD}"/>
                </a:ext>
              </a:extLst>
            </p:cNvPr>
            <p:cNvGrpSpPr/>
            <p:nvPr/>
          </p:nvGrpSpPr>
          <p:grpSpPr>
            <a:xfrm>
              <a:off x="7069681" y="1261474"/>
              <a:ext cx="2817944" cy="3173495"/>
              <a:chOff x="7069681" y="1261474"/>
              <a:chExt cx="2817944" cy="3173495"/>
            </a:xfrm>
          </p:grpSpPr>
          <p:cxnSp>
            <p:nvCxnSpPr>
              <p:cNvPr id="96" name="Straight Connector 95">
                <a:extLst>
                  <a:ext uri="{FF2B5EF4-FFF2-40B4-BE49-F238E27FC236}">
                    <a16:creationId xmlns:a16="http://schemas.microsoft.com/office/drawing/2014/main" id="{F751EB68-0639-2541-B977-E7F83FB3C22D}"/>
                  </a:ext>
                </a:extLst>
              </p:cNvPr>
              <p:cNvCxnSpPr/>
              <p:nvPr/>
            </p:nvCxnSpPr>
            <p:spPr>
              <a:xfrm flipV="1">
                <a:off x="9443273" y="3025225"/>
                <a:ext cx="0" cy="598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DF8D2A1-60FE-9243-8397-D83EF60F06AC}"/>
                  </a:ext>
                </a:extLst>
              </p:cNvPr>
              <p:cNvCxnSpPr/>
              <p:nvPr/>
            </p:nvCxnSpPr>
            <p:spPr>
              <a:xfrm>
                <a:off x="9443273" y="3318563"/>
                <a:ext cx="381000" cy="0"/>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CAE938DE-D314-9A4F-8BC6-7A561CD78AFD}"/>
                  </a:ext>
                </a:extLst>
              </p:cNvPr>
              <p:cNvSpPr txBox="1"/>
              <p:nvPr/>
            </p:nvSpPr>
            <p:spPr>
              <a:xfrm>
                <a:off x="8591427" y="3812747"/>
                <a:ext cx="415498" cy="230832"/>
              </a:xfrm>
              <a:prstGeom prst="rect">
                <a:avLst/>
              </a:prstGeom>
              <a:noFill/>
            </p:spPr>
            <p:txBody>
              <a:bodyPr wrap="none" rtlCol="0">
                <a:spAutoFit/>
              </a:bodyPr>
              <a:lstStyle/>
              <a:p>
                <a:r>
                  <a:rPr lang="en-US" sz="900" i="1" dirty="0"/>
                  <a:t>VPP</a:t>
                </a:r>
              </a:p>
            </p:txBody>
          </p:sp>
          <p:sp>
            <p:nvSpPr>
              <p:cNvPr id="99" name="TextBox 98">
                <a:extLst>
                  <a:ext uri="{FF2B5EF4-FFF2-40B4-BE49-F238E27FC236}">
                    <a16:creationId xmlns:a16="http://schemas.microsoft.com/office/drawing/2014/main" id="{B72F1CE8-13AF-DD4F-8256-D22CBB132B77}"/>
                  </a:ext>
                </a:extLst>
              </p:cNvPr>
              <p:cNvSpPr txBox="1"/>
              <p:nvPr/>
            </p:nvSpPr>
            <p:spPr>
              <a:xfrm>
                <a:off x="8637147" y="2610767"/>
                <a:ext cx="415498" cy="230832"/>
              </a:xfrm>
              <a:prstGeom prst="rect">
                <a:avLst/>
              </a:prstGeom>
              <a:noFill/>
            </p:spPr>
            <p:txBody>
              <a:bodyPr wrap="none" rtlCol="0">
                <a:spAutoFit/>
              </a:bodyPr>
              <a:lstStyle/>
              <a:p>
                <a:r>
                  <a:rPr lang="en-US" sz="900" i="1" dirty="0"/>
                  <a:t>VPP</a:t>
                </a:r>
              </a:p>
            </p:txBody>
          </p:sp>
          <p:sp>
            <p:nvSpPr>
              <p:cNvPr id="100" name="TextBox 99">
                <a:extLst>
                  <a:ext uri="{FF2B5EF4-FFF2-40B4-BE49-F238E27FC236}">
                    <a16:creationId xmlns:a16="http://schemas.microsoft.com/office/drawing/2014/main" id="{C8953D14-2CFC-4043-A3B5-4BEE157EDA08}"/>
                  </a:ext>
                </a:extLst>
              </p:cNvPr>
              <p:cNvSpPr txBox="1"/>
              <p:nvPr/>
            </p:nvSpPr>
            <p:spPr>
              <a:xfrm>
                <a:off x="9414419" y="3113874"/>
                <a:ext cx="473206" cy="230832"/>
              </a:xfrm>
              <a:prstGeom prst="rect">
                <a:avLst/>
              </a:prstGeom>
              <a:noFill/>
            </p:spPr>
            <p:txBody>
              <a:bodyPr wrap="none" rtlCol="0">
                <a:spAutoFit/>
              </a:bodyPr>
              <a:lstStyle/>
              <a:p>
                <a:r>
                  <a:rPr lang="en-US" sz="900" i="1" dirty="0"/>
                  <a:t>VPPs</a:t>
                </a:r>
              </a:p>
            </p:txBody>
          </p:sp>
          <p:grpSp>
            <p:nvGrpSpPr>
              <p:cNvPr id="101" name="Group 100">
                <a:extLst>
                  <a:ext uri="{FF2B5EF4-FFF2-40B4-BE49-F238E27FC236}">
                    <a16:creationId xmlns:a16="http://schemas.microsoft.com/office/drawing/2014/main" id="{2BFB2EDF-F284-B049-9AAC-58259C13C5A0}"/>
                  </a:ext>
                </a:extLst>
              </p:cNvPr>
              <p:cNvGrpSpPr/>
              <p:nvPr/>
            </p:nvGrpSpPr>
            <p:grpSpPr>
              <a:xfrm>
                <a:off x="8452673" y="1463792"/>
                <a:ext cx="990600" cy="636866"/>
                <a:chOff x="3124200" y="1289766"/>
                <a:chExt cx="990600" cy="636866"/>
              </a:xfrm>
            </p:grpSpPr>
            <p:cxnSp>
              <p:nvCxnSpPr>
                <p:cNvPr id="132" name="Straight Connector 131">
                  <a:extLst>
                    <a:ext uri="{FF2B5EF4-FFF2-40B4-BE49-F238E27FC236}">
                      <a16:creationId xmlns:a16="http://schemas.microsoft.com/office/drawing/2014/main" id="{1775188B-E144-E04E-AFAF-6D01ACB9E7BD}"/>
                    </a:ext>
                  </a:extLst>
                </p:cNvPr>
                <p:cNvCxnSpPr>
                  <a:cxnSpLocks/>
                </p:cNvCxnSpPr>
                <p:nvPr/>
              </p:nvCxnSpPr>
              <p:spPr>
                <a:xfrm flipV="1">
                  <a:off x="3505200" y="1289766"/>
                  <a:ext cx="0" cy="636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79998CE-99B8-CA42-82A7-303CFFF96B2F}"/>
                    </a:ext>
                  </a:extLst>
                </p:cNvPr>
                <p:cNvCxnSpPr/>
                <p:nvPr/>
              </p:nvCxnSpPr>
              <p:spPr>
                <a:xfrm flipH="1">
                  <a:off x="3124200" y="1611663"/>
                  <a:ext cx="990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Isosceles Triangle 177">
                  <a:extLst>
                    <a:ext uri="{FF2B5EF4-FFF2-40B4-BE49-F238E27FC236}">
                      <a16:creationId xmlns:a16="http://schemas.microsoft.com/office/drawing/2014/main" id="{59E1DBE4-0062-B945-9C0E-75F8E24D2CEA}"/>
                    </a:ext>
                  </a:extLst>
                </p:cNvPr>
                <p:cNvSpPr/>
                <p:nvPr/>
              </p:nvSpPr>
              <p:spPr>
                <a:xfrm rot="5400000">
                  <a:off x="3282265" y="1377401"/>
                  <a:ext cx="609594" cy="46852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BD645136-0AED-A443-844A-466C2970D9C8}"/>
                    </a:ext>
                  </a:extLst>
                </p:cNvPr>
                <p:cNvSpPr/>
                <p:nvPr/>
              </p:nvSpPr>
              <p:spPr>
                <a:xfrm>
                  <a:off x="3821325" y="1561371"/>
                  <a:ext cx="97947" cy="10058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2" name="TextBox 101">
                <a:extLst>
                  <a:ext uri="{FF2B5EF4-FFF2-40B4-BE49-F238E27FC236}">
                    <a16:creationId xmlns:a16="http://schemas.microsoft.com/office/drawing/2014/main" id="{E1CF8A78-78D8-1949-9151-7F344DD87CEE}"/>
                  </a:ext>
                </a:extLst>
              </p:cNvPr>
              <p:cNvSpPr txBox="1"/>
              <p:nvPr/>
            </p:nvSpPr>
            <p:spPr>
              <a:xfrm>
                <a:off x="8625924" y="1261474"/>
                <a:ext cx="415498" cy="230832"/>
              </a:xfrm>
              <a:prstGeom prst="rect">
                <a:avLst/>
              </a:prstGeom>
              <a:noFill/>
            </p:spPr>
            <p:txBody>
              <a:bodyPr wrap="none" rtlCol="0">
                <a:spAutoFit/>
              </a:bodyPr>
              <a:lstStyle/>
              <a:p>
                <a:r>
                  <a:rPr lang="en-US" sz="900" i="1" dirty="0"/>
                  <a:t>VSS</a:t>
                </a:r>
              </a:p>
            </p:txBody>
          </p:sp>
          <p:cxnSp>
            <p:nvCxnSpPr>
              <p:cNvPr id="103" name="Straight Connector 102">
                <a:extLst>
                  <a:ext uri="{FF2B5EF4-FFF2-40B4-BE49-F238E27FC236}">
                    <a16:creationId xmlns:a16="http://schemas.microsoft.com/office/drawing/2014/main" id="{5F409B7A-87A8-644E-B44B-488758C9DFD4}"/>
                  </a:ext>
                </a:extLst>
              </p:cNvPr>
              <p:cNvCxnSpPr>
                <a:cxnSpLocks/>
              </p:cNvCxnSpPr>
              <p:nvPr/>
            </p:nvCxnSpPr>
            <p:spPr>
              <a:xfrm flipV="1">
                <a:off x="9443273" y="1785689"/>
                <a:ext cx="0" cy="62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56BEFD96-2913-C149-8150-67FB1FCA8356}"/>
                  </a:ext>
                </a:extLst>
              </p:cNvPr>
              <p:cNvSpPr txBox="1"/>
              <p:nvPr/>
            </p:nvSpPr>
            <p:spPr>
              <a:xfrm>
                <a:off x="8059452" y="1670273"/>
                <a:ext cx="415498" cy="230832"/>
              </a:xfrm>
              <a:prstGeom prst="rect">
                <a:avLst/>
              </a:prstGeom>
              <a:noFill/>
            </p:spPr>
            <p:txBody>
              <a:bodyPr wrap="none" rtlCol="0">
                <a:spAutoFit/>
              </a:bodyPr>
              <a:lstStyle/>
              <a:p>
                <a:r>
                  <a:rPr lang="en-US" sz="900" i="1" dirty="0"/>
                  <a:t>VPP</a:t>
                </a:r>
              </a:p>
            </p:txBody>
          </p:sp>
          <p:grpSp>
            <p:nvGrpSpPr>
              <p:cNvPr id="105" name="Group 104">
                <a:extLst>
                  <a:ext uri="{FF2B5EF4-FFF2-40B4-BE49-F238E27FC236}">
                    <a16:creationId xmlns:a16="http://schemas.microsoft.com/office/drawing/2014/main" id="{6CCE5C27-F730-D040-AFD1-02C58FBB5881}"/>
                  </a:ext>
                </a:extLst>
              </p:cNvPr>
              <p:cNvGrpSpPr/>
              <p:nvPr/>
            </p:nvGrpSpPr>
            <p:grpSpPr>
              <a:xfrm>
                <a:off x="8986073" y="3614369"/>
                <a:ext cx="457200" cy="609600"/>
                <a:chOff x="5638800" y="1916460"/>
                <a:chExt cx="457200" cy="609600"/>
              </a:xfrm>
            </p:grpSpPr>
            <p:grpSp>
              <p:nvGrpSpPr>
                <p:cNvPr id="123" name="Group 122">
                  <a:extLst>
                    <a:ext uri="{FF2B5EF4-FFF2-40B4-BE49-F238E27FC236}">
                      <a16:creationId xmlns:a16="http://schemas.microsoft.com/office/drawing/2014/main" id="{1C8EA03F-062C-A64E-90C0-E1F4168B5CF9}"/>
                    </a:ext>
                  </a:extLst>
                </p:cNvPr>
                <p:cNvGrpSpPr/>
                <p:nvPr/>
              </p:nvGrpSpPr>
              <p:grpSpPr>
                <a:xfrm>
                  <a:off x="5638800" y="1916460"/>
                  <a:ext cx="457200" cy="609600"/>
                  <a:chOff x="5638800" y="2819400"/>
                  <a:chExt cx="457200" cy="609600"/>
                </a:xfrm>
              </p:grpSpPr>
              <p:cxnSp>
                <p:nvCxnSpPr>
                  <p:cNvPr id="125" name="Straight Connector 124">
                    <a:extLst>
                      <a:ext uri="{FF2B5EF4-FFF2-40B4-BE49-F238E27FC236}">
                        <a16:creationId xmlns:a16="http://schemas.microsoft.com/office/drawing/2014/main" id="{280B1266-0565-2A45-A0DC-5CCBAB62BBBC}"/>
                      </a:ext>
                    </a:extLst>
                  </p:cNvPr>
                  <p:cNvCxnSpPr/>
                  <p:nvPr/>
                </p:nvCxnSpPr>
                <p:spPr>
                  <a:xfrm flipV="1">
                    <a:off x="6096000" y="32766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9B0B457-5254-0043-8BB3-AD3FC8C57176}"/>
                      </a:ext>
                    </a:extLst>
                  </p:cNvPr>
                  <p:cNvCxnSpPr/>
                  <p:nvPr/>
                </p:nvCxnSpPr>
                <p:spPr>
                  <a:xfrm flipH="1">
                    <a:off x="5943600" y="32766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0095DF6-4AFA-D84A-806A-C7E56CEADFDF}"/>
                      </a:ext>
                    </a:extLst>
                  </p:cNvPr>
                  <p:cNvCxnSpPr/>
                  <p:nvPr/>
                </p:nvCxnSpPr>
                <p:spPr>
                  <a:xfrm flipV="1">
                    <a:off x="59436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6840006-279F-7A41-86C1-A31142EA1B30}"/>
                      </a:ext>
                    </a:extLst>
                  </p:cNvPr>
                  <p:cNvCxnSpPr/>
                  <p:nvPr/>
                </p:nvCxnSpPr>
                <p:spPr>
                  <a:xfrm flipH="1">
                    <a:off x="5943600" y="29718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67DC153-D1A9-4A4D-9657-96C3E21A4CDA}"/>
                      </a:ext>
                    </a:extLst>
                  </p:cNvPr>
                  <p:cNvCxnSpPr/>
                  <p:nvPr/>
                </p:nvCxnSpPr>
                <p:spPr>
                  <a:xfrm flipV="1">
                    <a:off x="6096000" y="2819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8BB8A26-0F13-F744-A52C-F5B82BBAC95A}"/>
                      </a:ext>
                    </a:extLst>
                  </p:cNvPr>
                  <p:cNvCxnSpPr/>
                  <p:nvPr/>
                </p:nvCxnSpPr>
                <p:spPr>
                  <a:xfrm flipV="1">
                    <a:off x="58674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726CCF9-D7AB-6145-8161-D96B7A8B21E4}"/>
                      </a:ext>
                    </a:extLst>
                  </p:cNvPr>
                  <p:cNvCxnSpPr/>
                  <p:nvPr/>
                </p:nvCxnSpPr>
                <p:spPr>
                  <a:xfrm flipH="1">
                    <a:off x="5638800" y="31242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4" name="Oval 123">
                  <a:extLst>
                    <a:ext uri="{FF2B5EF4-FFF2-40B4-BE49-F238E27FC236}">
                      <a16:creationId xmlns:a16="http://schemas.microsoft.com/office/drawing/2014/main" id="{2555ED2C-4386-6045-B9D7-30A95259070A}"/>
                    </a:ext>
                  </a:extLst>
                </p:cNvPr>
                <p:cNvSpPr/>
                <p:nvPr/>
              </p:nvSpPr>
              <p:spPr>
                <a:xfrm>
                  <a:off x="5769453" y="2170968"/>
                  <a:ext cx="97947" cy="10058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C0D52449-B1B5-0240-AFFD-2C523247ADBD}"/>
                  </a:ext>
                </a:extLst>
              </p:cNvPr>
              <p:cNvGrpSpPr/>
              <p:nvPr/>
            </p:nvGrpSpPr>
            <p:grpSpPr>
              <a:xfrm>
                <a:off x="8986073" y="2418120"/>
                <a:ext cx="457200" cy="609600"/>
                <a:chOff x="5638800" y="2819400"/>
                <a:chExt cx="457200" cy="609600"/>
              </a:xfrm>
            </p:grpSpPr>
            <p:cxnSp>
              <p:nvCxnSpPr>
                <p:cNvPr id="116" name="Straight Connector 115">
                  <a:extLst>
                    <a:ext uri="{FF2B5EF4-FFF2-40B4-BE49-F238E27FC236}">
                      <a16:creationId xmlns:a16="http://schemas.microsoft.com/office/drawing/2014/main" id="{2B0FF2E5-9CA1-6445-9E43-17C0790673EE}"/>
                    </a:ext>
                  </a:extLst>
                </p:cNvPr>
                <p:cNvCxnSpPr/>
                <p:nvPr/>
              </p:nvCxnSpPr>
              <p:spPr>
                <a:xfrm flipV="1">
                  <a:off x="6096000" y="32766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8014D83-6D0E-774C-8F00-1B5BCCBBE5A0}"/>
                    </a:ext>
                  </a:extLst>
                </p:cNvPr>
                <p:cNvCxnSpPr/>
                <p:nvPr/>
              </p:nvCxnSpPr>
              <p:spPr>
                <a:xfrm flipH="1">
                  <a:off x="5943600" y="32766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DE2A554-8BC8-264A-A1F6-1E1813E175B7}"/>
                    </a:ext>
                  </a:extLst>
                </p:cNvPr>
                <p:cNvCxnSpPr/>
                <p:nvPr/>
              </p:nvCxnSpPr>
              <p:spPr>
                <a:xfrm flipV="1">
                  <a:off x="59436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1190845-D2ED-2E43-AE7C-BF53EBF77D14}"/>
                    </a:ext>
                  </a:extLst>
                </p:cNvPr>
                <p:cNvCxnSpPr/>
                <p:nvPr/>
              </p:nvCxnSpPr>
              <p:spPr>
                <a:xfrm flipH="1">
                  <a:off x="5943600" y="29718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4D55914-61DE-804A-9709-D2F437F9A14B}"/>
                    </a:ext>
                  </a:extLst>
                </p:cNvPr>
                <p:cNvCxnSpPr/>
                <p:nvPr/>
              </p:nvCxnSpPr>
              <p:spPr>
                <a:xfrm flipV="1">
                  <a:off x="6096000" y="2819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2BF81AD-83A1-5646-95D0-346A8FF99A55}"/>
                    </a:ext>
                  </a:extLst>
                </p:cNvPr>
                <p:cNvCxnSpPr/>
                <p:nvPr/>
              </p:nvCxnSpPr>
              <p:spPr>
                <a:xfrm flipV="1">
                  <a:off x="5867400" y="29718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AA7CE87-AD5F-BC45-B2B2-4011558B438E}"/>
                    </a:ext>
                  </a:extLst>
                </p:cNvPr>
                <p:cNvCxnSpPr/>
                <p:nvPr/>
              </p:nvCxnSpPr>
              <p:spPr>
                <a:xfrm flipH="1">
                  <a:off x="5638800" y="31242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60FC936C-3044-9645-9BD3-FE0D8F5092DB}"/>
                  </a:ext>
                </a:extLst>
              </p:cNvPr>
              <p:cNvSpPr txBox="1"/>
              <p:nvPr/>
            </p:nvSpPr>
            <p:spPr>
              <a:xfrm>
                <a:off x="9235524" y="4204137"/>
                <a:ext cx="415498" cy="230832"/>
              </a:xfrm>
              <a:prstGeom prst="rect">
                <a:avLst/>
              </a:prstGeom>
              <a:noFill/>
            </p:spPr>
            <p:txBody>
              <a:bodyPr wrap="none" rtlCol="0">
                <a:spAutoFit/>
              </a:bodyPr>
              <a:lstStyle/>
              <a:p>
                <a:r>
                  <a:rPr lang="en-US" sz="900" i="1" dirty="0"/>
                  <a:t>VSS</a:t>
                </a:r>
              </a:p>
            </p:txBody>
          </p:sp>
          <p:grpSp>
            <p:nvGrpSpPr>
              <p:cNvPr id="108" name="Group 107">
                <a:extLst>
                  <a:ext uri="{FF2B5EF4-FFF2-40B4-BE49-F238E27FC236}">
                    <a16:creationId xmlns:a16="http://schemas.microsoft.com/office/drawing/2014/main" id="{F760E5A7-1CFF-5A4C-8E83-D45A5FB36546}"/>
                  </a:ext>
                </a:extLst>
              </p:cNvPr>
              <p:cNvGrpSpPr/>
              <p:nvPr/>
            </p:nvGrpSpPr>
            <p:grpSpPr>
              <a:xfrm rot="16200000">
                <a:off x="7365666" y="1732313"/>
                <a:ext cx="645117" cy="1237088"/>
                <a:chOff x="8529357" y="82408"/>
                <a:chExt cx="645117" cy="1237088"/>
              </a:xfrm>
            </p:grpSpPr>
            <p:sp>
              <p:nvSpPr>
                <p:cNvPr id="111" name="Trapezoid 110">
                  <a:extLst>
                    <a:ext uri="{FF2B5EF4-FFF2-40B4-BE49-F238E27FC236}">
                      <a16:creationId xmlns:a16="http://schemas.microsoft.com/office/drawing/2014/main" id="{5A4A5A94-1B24-A04A-BB20-8A9ABFFBA00B}"/>
                    </a:ext>
                  </a:extLst>
                </p:cNvPr>
                <p:cNvSpPr/>
                <p:nvPr/>
              </p:nvSpPr>
              <p:spPr>
                <a:xfrm rot="10800000">
                  <a:off x="8531309" y="928175"/>
                  <a:ext cx="609596" cy="391321"/>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6CF63AF8-F415-1941-A189-2C2E1A8ED7E1}"/>
                    </a:ext>
                  </a:extLst>
                </p:cNvPr>
                <p:cNvSpPr txBox="1"/>
                <p:nvPr/>
              </p:nvSpPr>
              <p:spPr>
                <a:xfrm rot="5400000">
                  <a:off x="8758334" y="450706"/>
                  <a:ext cx="601447" cy="230832"/>
                </a:xfrm>
                <a:prstGeom prst="rect">
                  <a:avLst/>
                </a:prstGeom>
                <a:noFill/>
              </p:spPr>
              <p:txBody>
                <a:bodyPr wrap="none" rtlCol="0">
                  <a:spAutoFit/>
                </a:bodyPr>
                <a:lstStyle/>
                <a:p>
                  <a:r>
                    <a:rPr lang="en-US" sz="900" i="1" dirty="0"/>
                    <a:t>HNREG</a:t>
                  </a:r>
                </a:p>
              </p:txBody>
            </p:sp>
            <p:sp>
              <p:nvSpPr>
                <p:cNvPr id="113" name="TextBox 112">
                  <a:extLst>
                    <a:ext uri="{FF2B5EF4-FFF2-40B4-BE49-F238E27FC236}">
                      <a16:creationId xmlns:a16="http://schemas.microsoft.com/office/drawing/2014/main" id="{08E3E5EF-50E9-D74A-8E7A-3F6AE822CD82}"/>
                    </a:ext>
                  </a:extLst>
                </p:cNvPr>
                <p:cNvSpPr txBox="1"/>
                <p:nvPr/>
              </p:nvSpPr>
              <p:spPr>
                <a:xfrm rot="5400000">
                  <a:off x="8255884" y="355881"/>
                  <a:ext cx="777777" cy="230832"/>
                </a:xfrm>
                <a:prstGeom prst="rect">
                  <a:avLst/>
                </a:prstGeom>
                <a:noFill/>
              </p:spPr>
              <p:txBody>
                <a:bodyPr wrap="none" rtlCol="0">
                  <a:spAutoFit/>
                </a:bodyPr>
                <a:lstStyle/>
                <a:p>
                  <a:r>
                    <a:rPr lang="en-US" sz="900" i="1" dirty="0"/>
                    <a:t>AXN=VPPs</a:t>
                  </a:r>
                </a:p>
              </p:txBody>
            </p:sp>
            <p:cxnSp>
              <p:nvCxnSpPr>
                <p:cNvPr id="114" name="Straight Connector 113">
                  <a:extLst>
                    <a:ext uri="{FF2B5EF4-FFF2-40B4-BE49-F238E27FC236}">
                      <a16:creationId xmlns:a16="http://schemas.microsoft.com/office/drawing/2014/main" id="{1300E8D5-FA31-2544-81D5-DCF91E4F7410}"/>
                    </a:ext>
                  </a:extLst>
                </p:cNvPr>
                <p:cNvCxnSpPr/>
                <p:nvPr/>
              </p:nvCxnSpPr>
              <p:spPr>
                <a:xfrm flipV="1">
                  <a:off x="8637147" y="794966"/>
                  <a:ext cx="0" cy="1332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9A88592-D1ED-DD43-9800-6FE895BAC3FB}"/>
                    </a:ext>
                  </a:extLst>
                </p:cNvPr>
                <p:cNvCxnSpPr/>
                <p:nvPr/>
              </p:nvCxnSpPr>
              <p:spPr>
                <a:xfrm flipV="1">
                  <a:off x="9049869" y="794966"/>
                  <a:ext cx="0" cy="1332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9" name="Straight Connector 108">
                <a:extLst>
                  <a:ext uri="{FF2B5EF4-FFF2-40B4-BE49-F238E27FC236}">
                    <a16:creationId xmlns:a16="http://schemas.microsoft.com/office/drawing/2014/main" id="{1EEED105-5727-004E-8757-935E2A825714}"/>
                  </a:ext>
                </a:extLst>
              </p:cNvPr>
              <p:cNvCxnSpPr>
                <a:stCxn id="111" idx="0"/>
              </p:cNvCxnSpPr>
              <p:nvPr/>
            </p:nvCxnSpPr>
            <p:spPr>
              <a:xfrm flipV="1">
                <a:off x="8306768" y="2360652"/>
                <a:ext cx="526905" cy="60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B8A20DE-703A-984C-AF2A-746F92C4511F}"/>
                  </a:ext>
                </a:extLst>
              </p:cNvPr>
              <p:cNvCxnSpPr/>
              <p:nvPr/>
            </p:nvCxnSpPr>
            <p:spPr>
              <a:xfrm>
                <a:off x="8833673" y="2090487"/>
                <a:ext cx="0" cy="2701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96DE4644-9FD7-DB41-9EFE-6542E3AEC177}"/>
                </a:ext>
              </a:extLst>
            </p:cNvPr>
            <p:cNvSpPr txBox="1"/>
            <p:nvPr/>
          </p:nvSpPr>
          <p:spPr>
            <a:xfrm>
              <a:off x="8382000" y="2133600"/>
              <a:ext cx="473206" cy="230832"/>
            </a:xfrm>
            <a:prstGeom prst="rect">
              <a:avLst/>
            </a:prstGeom>
            <a:noFill/>
          </p:spPr>
          <p:txBody>
            <a:bodyPr wrap="none" rtlCol="0">
              <a:spAutoFit/>
            </a:bodyPr>
            <a:lstStyle/>
            <a:p>
              <a:r>
                <a:rPr lang="en-US" sz="900" i="1" dirty="0"/>
                <a:t>VPPs</a:t>
              </a:r>
            </a:p>
          </p:txBody>
        </p:sp>
        <p:sp>
          <p:nvSpPr>
            <p:cNvPr id="94" name="TextBox 93">
              <a:extLst>
                <a:ext uri="{FF2B5EF4-FFF2-40B4-BE49-F238E27FC236}">
                  <a16:creationId xmlns:a16="http://schemas.microsoft.com/office/drawing/2014/main" id="{11CE2BE2-B3D7-7A47-8B5B-509D19DC4301}"/>
                </a:ext>
              </a:extLst>
            </p:cNvPr>
            <p:cNvSpPr txBox="1"/>
            <p:nvPr/>
          </p:nvSpPr>
          <p:spPr>
            <a:xfrm>
              <a:off x="9397170" y="1758550"/>
              <a:ext cx="473206" cy="230832"/>
            </a:xfrm>
            <a:prstGeom prst="rect">
              <a:avLst/>
            </a:prstGeom>
            <a:noFill/>
          </p:spPr>
          <p:txBody>
            <a:bodyPr wrap="none" rtlCol="0">
              <a:spAutoFit/>
            </a:bodyPr>
            <a:lstStyle/>
            <a:p>
              <a:r>
                <a:rPr lang="en-US" sz="900" i="1" dirty="0"/>
                <a:t>VPPs</a:t>
              </a:r>
            </a:p>
          </p:txBody>
        </p:sp>
        <p:sp>
          <p:nvSpPr>
            <p:cNvPr id="95" name="TextBox 94">
              <a:extLst>
                <a:ext uri="{FF2B5EF4-FFF2-40B4-BE49-F238E27FC236}">
                  <a16:creationId xmlns:a16="http://schemas.microsoft.com/office/drawing/2014/main" id="{2D4C02B2-82B9-5F47-81F2-00F981E68B22}"/>
                </a:ext>
              </a:extLst>
            </p:cNvPr>
            <p:cNvSpPr txBox="1"/>
            <p:nvPr/>
          </p:nvSpPr>
          <p:spPr>
            <a:xfrm>
              <a:off x="9790493" y="3112328"/>
              <a:ext cx="960263" cy="307777"/>
            </a:xfrm>
            <a:prstGeom prst="rect">
              <a:avLst/>
            </a:prstGeom>
            <a:noFill/>
          </p:spPr>
          <p:txBody>
            <a:bodyPr wrap="none" rtlCol="0">
              <a:spAutoFit/>
            </a:bodyPr>
            <a:lstStyle/>
            <a:p>
              <a:r>
                <a:rPr lang="en-US" sz="1400" b="1" dirty="0">
                  <a:solidFill>
                    <a:srgbClr val="92D050"/>
                  </a:solidFill>
                </a:rPr>
                <a:t>LBL/LWL</a:t>
              </a:r>
            </a:p>
          </p:txBody>
        </p:sp>
      </p:grpSp>
      <p:sp>
        <p:nvSpPr>
          <p:cNvPr id="136" name="Content Placeholder 2">
            <a:extLst>
              <a:ext uri="{FF2B5EF4-FFF2-40B4-BE49-F238E27FC236}">
                <a16:creationId xmlns:a16="http://schemas.microsoft.com/office/drawing/2014/main" id="{B7A9AA5F-D5B0-3C44-875F-FDAE2F06CB6F}"/>
              </a:ext>
            </a:extLst>
          </p:cNvPr>
          <p:cNvSpPr txBox="1">
            <a:spLocks/>
          </p:cNvSpPr>
          <p:nvPr/>
        </p:nvSpPr>
        <p:spPr bwMode="auto">
          <a:xfrm>
            <a:off x="4509246" y="4767037"/>
            <a:ext cx="3257845" cy="70904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342900" indent="-342900" defTabSz="914400">
              <a:buFont typeface="Arial" panose="020B0604020202020204" pitchFamily="34" charset="0"/>
              <a:buChar char="•"/>
            </a:pPr>
            <a:r>
              <a:rPr lang="en-US" sz="1600" kern="0" dirty="0"/>
              <a:t>Bipolar</a:t>
            </a:r>
          </a:p>
          <a:p>
            <a:pPr marL="342900" indent="-342900" defTabSz="914400">
              <a:buFont typeface="Arial" panose="020B0604020202020204" pitchFamily="34" charset="0"/>
              <a:buChar char="•"/>
            </a:pPr>
            <a:r>
              <a:rPr lang="en-US" sz="1600" kern="0" dirty="0"/>
              <a:t>110</a:t>
            </a:r>
            <a:r>
              <a:rPr lang="en-US" sz="1600" dirty="0"/>
              <a:t>Å</a:t>
            </a:r>
            <a:r>
              <a:rPr lang="en-US" sz="1600" kern="0" dirty="0"/>
              <a:t> TWN + P</a:t>
            </a:r>
          </a:p>
          <a:p>
            <a:pPr marL="342900" indent="-342900" defTabSz="914400">
              <a:buFont typeface="Arial" panose="020B0604020202020204" pitchFamily="34" charset="0"/>
              <a:buChar char="•"/>
            </a:pPr>
            <a:r>
              <a:rPr lang="en-US" sz="1600" kern="0" dirty="0"/>
              <a:t>2 extra global </a:t>
            </a:r>
            <a:r>
              <a:rPr lang="en-US" sz="1600" kern="0" dirty="0" err="1"/>
              <a:t>Xtrs</a:t>
            </a:r>
            <a:r>
              <a:rPr lang="en-US" sz="1600" kern="0" dirty="0"/>
              <a:t>.</a:t>
            </a:r>
          </a:p>
          <a:p>
            <a:pPr marL="342900" indent="-342900" defTabSz="914400">
              <a:buFont typeface="Arial" panose="020B0604020202020204" pitchFamily="34" charset="0"/>
              <a:buChar char="•"/>
            </a:pPr>
            <a:r>
              <a:rPr lang="en-US" sz="1600" kern="0" dirty="0"/>
              <a:t>Extra </a:t>
            </a:r>
            <a:r>
              <a:rPr lang="en-US" sz="1600" kern="0" dirty="0" err="1"/>
              <a:t>Xtrs</a:t>
            </a:r>
            <a:r>
              <a:rPr lang="en-US" sz="1600" kern="0" dirty="0"/>
              <a:t>. in tile </a:t>
            </a:r>
            <a:r>
              <a:rPr lang="en-US" sz="1600" kern="0" dirty="0" err="1"/>
              <a:t>predec</a:t>
            </a:r>
            <a:endParaRPr lang="en-US" sz="1600" kern="0" dirty="0"/>
          </a:p>
          <a:p>
            <a:pPr marL="342900" indent="-342900" defTabSz="914400">
              <a:buFont typeface="Arial" panose="020B0604020202020204" pitchFamily="34" charset="0"/>
              <a:buChar char="•"/>
            </a:pPr>
            <a:endParaRPr lang="en-US" sz="1600" kern="0" dirty="0"/>
          </a:p>
          <a:p>
            <a:pPr defTabSz="914400"/>
            <a:endParaRPr lang="en-US" sz="1600" kern="0" dirty="0"/>
          </a:p>
        </p:txBody>
      </p:sp>
      <p:sp>
        <p:nvSpPr>
          <p:cNvPr id="137" name="Content Placeholder 2">
            <a:extLst>
              <a:ext uri="{FF2B5EF4-FFF2-40B4-BE49-F238E27FC236}">
                <a16:creationId xmlns:a16="http://schemas.microsoft.com/office/drawing/2014/main" id="{AE5F86C2-D584-254A-9EF3-2B6636FAD115}"/>
              </a:ext>
            </a:extLst>
          </p:cNvPr>
          <p:cNvSpPr txBox="1">
            <a:spLocks/>
          </p:cNvSpPr>
          <p:nvPr/>
        </p:nvSpPr>
        <p:spPr bwMode="auto">
          <a:xfrm>
            <a:off x="8153400" y="4635976"/>
            <a:ext cx="3461847" cy="70904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342900" indent="-342900" defTabSz="914400">
              <a:buFont typeface="Arial" panose="020B0604020202020204" pitchFamily="34" charset="0"/>
              <a:buChar char="•"/>
            </a:pPr>
            <a:r>
              <a:rPr lang="en-US" sz="1600" kern="0" dirty="0"/>
              <a:t>Bipolar</a:t>
            </a:r>
          </a:p>
          <a:p>
            <a:pPr marL="342900" indent="-342900" defTabSz="914400">
              <a:buFont typeface="Arial" panose="020B0604020202020204" pitchFamily="34" charset="0"/>
              <a:buChar char="•"/>
            </a:pPr>
            <a:r>
              <a:rPr lang="en-US" sz="1600" kern="0" dirty="0"/>
              <a:t>160</a:t>
            </a:r>
            <a:r>
              <a:rPr lang="en-US" sz="1600" dirty="0"/>
              <a:t>Å</a:t>
            </a:r>
            <a:r>
              <a:rPr lang="en-US" sz="1600" kern="0" dirty="0"/>
              <a:t> TWN + </a:t>
            </a:r>
            <a:r>
              <a:rPr lang="en-US" sz="1600" kern="0" dirty="0" err="1"/>
              <a:t>tgP</a:t>
            </a:r>
            <a:endParaRPr lang="en-US" sz="1600" kern="0" dirty="0"/>
          </a:p>
          <a:p>
            <a:pPr marL="342900" indent="-342900" defTabSz="914400">
              <a:buFont typeface="Arial" panose="020B0604020202020204" pitchFamily="34" charset="0"/>
              <a:buChar char="•"/>
            </a:pPr>
            <a:r>
              <a:rPr lang="en-US" sz="1600" kern="0" dirty="0"/>
              <a:t>VT: 1.2V @ 9.3 VB for TWN</a:t>
            </a:r>
          </a:p>
          <a:p>
            <a:pPr marL="342900" indent="-342900" defTabSz="914400">
              <a:buFont typeface="Arial" panose="020B0604020202020204" pitchFamily="34" charset="0"/>
              <a:buChar char="•"/>
            </a:pPr>
            <a:r>
              <a:rPr lang="en-US" sz="1600" kern="0" dirty="0"/>
              <a:t>9.6V compliant DR</a:t>
            </a:r>
          </a:p>
          <a:p>
            <a:pPr marL="342900" indent="-342900" defTabSz="914400">
              <a:buFont typeface="Arial" panose="020B0604020202020204" pitchFamily="34" charset="0"/>
              <a:buChar char="•"/>
            </a:pPr>
            <a:r>
              <a:rPr lang="en-US" sz="1600" kern="0" dirty="0"/>
              <a:t>AXN/HNREG Mux/tile</a:t>
            </a:r>
          </a:p>
          <a:p>
            <a:pPr marL="342900" indent="-342900" defTabSz="914400">
              <a:buFont typeface="Arial" panose="020B0604020202020204" pitchFamily="34" charset="0"/>
              <a:buChar char="•"/>
            </a:pPr>
            <a:endParaRPr lang="en-US" sz="1600" kern="0" dirty="0"/>
          </a:p>
          <a:p>
            <a:pPr defTabSz="914400"/>
            <a:endParaRPr lang="en-US" sz="1600" kern="0" dirty="0"/>
          </a:p>
        </p:txBody>
      </p:sp>
    </p:spTree>
    <p:extLst>
      <p:ext uri="{BB962C8B-B14F-4D97-AF65-F5344CB8AC3E}">
        <p14:creationId xmlns:p14="http://schemas.microsoft.com/office/powerpoint/2010/main" val="31054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fade">
                                      <p:cBhvr>
                                        <p:cTn id="10" dur="500"/>
                                        <p:tgtEl>
                                          <p:spTgt spid="1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7"/>
                                        </p:tgtEl>
                                        <p:attrNameLst>
                                          <p:attrName>style.visibility</p:attrName>
                                        </p:attrNameLst>
                                      </p:cBhvr>
                                      <p:to>
                                        <p:strVal val="visible"/>
                                      </p:to>
                                    </p:set>
                                    <p:animEffect transition="in" filter="fade">
                                      <p:cBhvr>
                                        <p:cTn id="18"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DE8B59D-DE42-45B8-AD0B-6829F7169257}"/>
              </a:ext>
            </a:extLst>
          </p:cNvPr>
          <p:cNvGraphicFramePr>
            <a:graphicFrameLocks noGrp="1"/>
          </p:cNvGraphicFramePr>
          <p:nvPr/>
        </p:nvGraphicFramePr>
        <p:xfrm>
          <a:off x="969751" y="1371600"/>
          <a:ext cx="10252499" cy="1584960"/>
        </p:xfrm>
        <a:graphic>
          <a:graphicData uri="http://schemas.openxmlformats.org/drawingml/2006/table">
            <a:tbl>
              <a:tblPr/>
              <a:tblGrid>
                <a:gridCol w="1240049">
                  <a:extLst>
                    <a:ext uri="{9D8B030D-6E8A-4147-A177-3AD203B41FA5}">
                      <a16:colId xmlns:a16="http://schemas.microsoft.com/office/drawing/2014/main" val="535820697"/>
                    </a:ext>
                  </a:extLst>
                </a:gridCol>
                <a:gridCol w="1066800">
                  <a:extLst>
                    <a:ext uri="{9D8B030D-6E8A-4147-A177-3AD203B41FA5}">
                      <a16:colId xmlns:a16="http://schemas.microsoft.com/office/drawing/2014/main" val="2575307174"/>
                    </a:ext>
                  </a:extLst>
                </a:gridCol>
                <a:gridCol w="1676400">
                  <a:extLst>
                    <a:ext uri="{9D8B030D-6E8A-4147-A177-3AD203B41FA5}">
                      <a16:colId xmlns:a16="http://schemas.microsoft.com/office/drawing/2014/main" val="1041352832"/>
                    </a:ext>
                  </a:extLst>
                </a:gridCol>
                <a:gridCol w="1044875">
                  <a:extLst>
                    <a:ext uri="{9D8B030D-6E8A-4147-A177-3AD203B41FA5}">
                      <a16:colId xmlns:a16="http://schemas.microsoft.com/office/drawing/2014/main" val="4098312101"/>
                    </a:ext>
                  </a:extLst>
                </a:gridCol>
                <a:gridCol w="1044875">
                  <a:extLst>
                    <a:ext uri="{9D8B030D-6E8A-4147-A177-3AD203B41FA5}">
                      <a16:colId xmlns:a16="http://schemas.microsoft.com/office/drawing/2014/main" val="2922316970"/>
                    </a:ext>
                  </a:extLst>
                </a:gridCol>
                <a:gridCol w="1044875">
                  <a:extLst>
                    <a:ext uri="{9D8B030D-6E8A-4147-A177-3AD203B41FA5}">
                      <a16:colId xmlns:a16="http://schemas.microsoft.com/office/drawing/2014/main" val="4179605236"/>
                    </a:ext>
                  </a:extLst>
                </a:gridCol>
                <a:gridCol w="1044875">
                  <a:extLst>
                    <a:ext uri="{9D8B030D-6E8A-4147-A177-3AD203B41FA5}">
                      <a16:colId xmlns:a16="http://schemas.microsoft.com/office/drawing/2014/main" val="3413504829"/>
                    </a:ext>
                  </a:extLst>
                </a:gridCol>
                <a:gridCol w="1044875">
                  <a:extLst>
                    <a:ext uri="{9D8B030D-6E8A-4147-A177-3AD203B41FA5}">
                      <a16:colId xmlns:a16="http://schemas.microsoft.com/office/drawing/2014/main" val="2309507645"/>
                    </a:ext>
                  </a:extLst>
                </a:gridCol>
                <a:gridCol w="1044875">
                  <a:extLst>
                    <a:ext uri="{9D8B030D-6E8A-4147-A177-3AD203B41FA5}">
                      <a16:colId xmlns:a16="http://schemas.microsoft.com/office/drawing/2014/main" val="956357058"/>
                    </a:ext>
                  </a:extLst>
                </a:gridCol>
              </a:tblGrid>
              <a:tr h="280416">
                <a:tc rowSpan="2">
                  <a:txBody>
                    <a:bodyPr/>
                    <a:lstStyle/>
                    <a:p>
                      <a:pPr algn="l" rtl="0" fontAlgn="ctr"/>
                      <a:r>
                        <a:rPr lang="en-US" sz="1600" b="1" i="0" u="none" strike="noStrike" dirty="0">
                          <a:solidFill>
                            <a:schemeClr val="bg1"/>
                          </a:solidFill>
                          <a:effectLst/>
                          <a:latin typeface="Calibri" panose="020F0502020204030204" pitchFamily="34" charset="0"/>
                          <a:cs typeface="Calibri" panose="020F0502020204030204" pitchFamily="34" charset="0"/>
                        </a:rPr>
                        <a:t>Architecture</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rowSpan="2">
                  <a:txBody>
                    <a:bodyPr/>
                    <a:lstStyle/>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Decoder</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rowSpan="2">
                  <a:txBody>
                    <a:bodyPr/>
                    <a:lstStyle/>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CMOS and Interconnect</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rowSpan="2">
                  <a:txBody>
                    <a:bodyPr/>
                    <a:lstStyle/>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Density</a:t>
                      </a:r>
                    </a:p>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[Gb/mm</a:t>
                      </a:r>
                      <a:r>
                        <a:rPr lang="en-US" sz="1600" b="1" i="0" u="none" strike="noStrike" baseline="30000" dirty="0">
                          <a:solidFill>
                            <a:schemeClr val="bg1"/>
                          </a:solidFill>
                          <a:effectLst/>
                          <a:latin typeface="Calibri" panose="020F0502020204030204" pitchFamily="34" charset="0"/>
                          <a:cs typeface="Calibri" panose="020F0502020204030204" pitchFamily="34" charset="0"/>
                        </a:rPr>
                        <a:t>2</a:t>
                      </a:r>
                      <a:r>
                        <a:rPr lang="en-US" sz="1600" b="1" i="0" u="none" strike="noStrike" dirty="0">
                          <a:solidFill>
                            <a:schemeClr val="bg1"/>
                          </a:solidFill>
                          <a:effectLst/>
                          <a:latin typeface="Calibri" panose="020F0502020204030204" pitchFamily="34" charset="0"/>
                          <a:cs typeface="Calibri" panose="020F0502020204030204" pitchFamily="34" charset="0"/>
                        </a:rPr>
                        <a:t>]</a:t>
                      </a:r>
                      <a:endParaRPr lang="en-US" sz="1600" b="1" i="0" u="none" strike="noStrike" baseline="30000" dirty="0">
                        <a:solidFill>
                          <a:schemeClr val="bg1"/>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rowSpan="2">
                  <a:txBody>
                    <a:bodyPr/>
                    <a:lstStyle/>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Write</a:t>
                      </a:r>
                    </a:p>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a:t>
                      </a:r>
                      <a:r>
                        <a:rPr lang="en-US" sz="1600" b="1" i="0" u="none" strike="noStrike" dirty="0" err="1">
                          <a:solidFill>
                            <a:schemeClr val="bg1"/>
                          </a:solidFill>
                          <a:effectLst/>
                          <a:latin typeface="Calibri" panose="020F0502020204030204" pitchFamily="34" charset="0"/>
                          <a:cs typeface="Calibri" panose="020F0502020204030204" pitchFamily="34" charset="0"/>
                        </a:rPr>
                        <a:t>pJ</a:t>
                      </a:r>
                      <a:r>
                        <a:rPr lang="en-US" sz="1600" b="1" i="0" u="none" strike="noStrike" dirty="0">
                          <a:solidFill>
                            <a:schemeClr val="bg1"/>
                          </a:solidFill>
                          <a:effectLst/>
                          <a:latin typeface="Calibri" panose="020F0502020204030204" pitchFamily="34" charset="0"/>
                          <a:cs typeface="Calibri" panose="020F0502020204030204" pitchFamily="34" charset="0"/>
                        </a:rPr>
                        <a:t>/b]</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rowSpan="2">
                  <a:txBody>
                    <a:bodyPr/>
                    <a:lstStyle/>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Read</a:t>
                      </a:r>
                    </a:p>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a:t>
                      </a:r>
                      <a:r>
                        <a:rPr lang="en-US" sz="1600" b="1" i="0" u="none" strike="noStrike" dirty="0" err="1">
                          <a:solidFill>
                            <a:schemeClr val="bg1"/>
                          </a:solidFill>
                          <a:effectLst/>
                          <a:latin typeface="Calibri" panose="020F0502020204030204" pitchFamily="34" charset="0"/>
                          <a:cs typeface="Calibri" panose="020F0502020204030204" pitchFamily="34" charset="0"/>
                        </a:rPr>
                        <a:t>pJ</a:t>
                      </a:r>
                      <a:r>
                        <a:rPr lang="en-US" sz="1600" b="1" i="0" u="none" strike="noStrike" dirty="0">
                          <a:solidFill>
                            <a:schemeClr val="bg1"/>
                          </a:solidFill>
                          <a:effectLst/>
                          <a:latin typeface="Calibri" panose="020F0502020204030204" pitchFamily="34" charset="0"/>
                          <a:cs typeface="Calibri" panose="020F0502020204030204" pitchFamily="34" charset="0"/>
                        </a:rPr>
                        <a:t>/b]</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gridSpan="3">
                  <a:txBody>
                    <a:bodyPr/>
                    <a:lstStyle/>
                    <a:p>
                      <a:pPr algn="ctr"/>
                      <a:r>
                        <a:rPr lang="en-US" sz="1600" b="1" dirty="0">
                          <a:solidFill>
                            <a:schemeClr val="bg1"/>
                          </a:solidFill>
                          <a:latin typeface="Calibri" panose="020F0502020204030204" pitchFamily="34" charset="0"/>
                          <a:cs typeface="Calibri" panose="020F0502020204030204" pitchFamily="34" charset="0"/>
                        </a:rPr>
                        <a:t>Gap [%]</a:t>
                      </a:r>
                      <a:endParaRPr lang="en-US" b="1" dirty="0">
                        <a:solidFill>
                          <a:schemeClr val="bg1"/>
                        </a:solidFill>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hMerge="1">
                  <a:txBody>
                    <a:bodyPr/>
                    <a:lstStyle/>
                    <a:p>
                      <a:endParaRPr lang="en-US" dirty="0"/>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hMerge="1">
                  <a:txBody>
                    <a:bodyPr/>
                    <a:lstStyle/>
                    <a:p>
                      <a:endParaRPr lang="en-US" dirty="0"/>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extLst>
                  <a:ext uri="{0D108BD9-81ED-4DB2-BD59-A6C34878D82A}">
                    <a16:rowId xmlns:a16="http://schemas.microsoft.com/office/drawing/2014/main" val="3396690263"/>
                  </a:ext>
                </a:extLst>
              </a:tr>
              <a:tr h="28041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Density</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Write</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rtl="0" fontAlgn="ctr"/>
                      <a:r>
                        <a:rPr lang="en-US" sz="1600" b="1" i="0" u="none" strike="noStrike" dirty="0">
                          <a:solidFill>
                            <a:schemeClr val="bg1"/>
                          </a:solidFill>
                          <a:effectLst/>
                          <a:latin typeface="Calibri" panose="020F0502020204030204" pitchFamily="34" charset="0"/>
                          <a:cs typeface="Calibri" panose="020F0502020204030204" pitchFamily="34" charset="0"/>
                        </a:rPr>
                        <a:t>Read</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573142567"/>
                  </a:ext>
                </a:extLst>
              </a:tr>
              <a:tr h="0">
                <a:tc>
                  <a:txBody>
                    <a:bodyPr/>
                    <a:lstStyle/>
                    <a:p>
                      <a:pPr algn="l" rtl="0" fontAlgn="ctr"/>
                      <a:r>
                        <a:rPr lang="en-US" sz="1600" b="0" i="0" u="none" strike="noStrike" dirty="0">
                          <a:solidFill>
                            <a:srgbClr val="000000"/>
                          </a:solidFill>
                          <a:effectLst/>
                          <a:latin typeface="Calibri" panose="020F0502020204030204" pitchFamily="34" charset="0"/>
                          <a:cs typeface="Calibri" panose="020F0502020204030204" pitchFamily="34" charset="0"/>
                        </a:rPr>
                        <a:t>ALF32 (POR)</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Unipolar</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P1240.0</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1.28</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104</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44</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110807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cs typeface="Calibri" panose="020F0502020204030204" pitchFamily="34" charset="0"/>
                        </a:rPr>
                        <a:t> </a:t>
                      </a:r>
                      <a:endParaRPr lang="en-US" sz="1600" b="1" i="0" u="none" strike="noStrike" baseline="30000" dirty="0">
                        <a:solidFill>
                          <a:schemeClr val="bg1"/>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a:txBody>
                    <a:bodyPr/>
                    <a:lstStyle/>
                    <a:p>
                      <a:pPr algn="ctr" rtl="0" fontAlgn="ct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a:txBody>
                    <a:bodyPr/>
                    <a:lstStyle/>
                    <a:p>
                      <a:pPr algn="ctr" rtl="0" fontAlgn="ct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extLst>
                  <a:ext uri="{0D108BD9-81ED-4DB2-BD59-A6C34878D82A}">
                    <a16:rowId xmlns:a16="http://schemas.microsoft.com/office/drawing/2014/main" val="3646996286"/>
                  </a:ext>
                </a:extLst>
              </a:tr>
              <a:tr h="0">
                <a:tc>
                  <a:txBody>
                    <a:bodyPr/>
                    <a:lstStyle/>
                    <a:p>
                      <a:pPr algn="l" rtl="0" fontAlgn="ctr"/>
                      <a:r>
                        <a:rPr lang="en-US" sz="1600" b="0" i="0" u="none" strike="noStrike">
                          <a:solidFill>
                            <a:srgbClr val="000000"/>
                          </a:solidFill>
                          <a:effectLst/>
                          <a:latin typeface="Calibri" panose="020F0502020204030204" pitchFamily="34" charset="0"/>
                          <a:cs typeface="Calibri" panose="020F0502020204030204" pitchFamily="34" charset="0"/>
                        </a:rPr>
                        <a:t>S24S</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Bipolar</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P1240.0</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1.16</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154</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cs typeface="Calibri" panose="020F0502020204030204" pitchFamily="34" charset="0"/>
                        </a:rPr>
                        <a:t>55</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9%</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48%</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25%</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35183148"/>
                  </a:ext>
                </a:extLst>
              </a:tr>
              <a:tr h="0">
                <a:tc>
                  <a:txBody>
                    <a:bodyPr/>
                    <a:lstStyle/>
                    <a:p>
                      <a:pPr algn="l" rtl="0" fontAlgn="ctr"/>
                      <a:r>
                        <a:rPr lang="en-US" sz="1600" b="0" i="0" u="none" strike="noStrike" dirty="0">
                          <a:solidFill>
                            <a:srgbClr val="000000"/>
                          </a:solidFill>
                          <a:effectLst/>
                          <a:latin typeface="Calibri" panose="020F0502020204030204" pitchFamily="34" charset="0"/>
                          <a:cs typeface="Calibri" panose="020F0502020204030204" pitchFamily="34" charset="0"/>
                        </a:rPr>
                        <a:t>BiSM32</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Bipolar</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P1240.0+TGcMOST</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1.00</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107</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47</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23%</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3%</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7%</a:t>
                      </a:r>
                    </a:p>
                  </a:txBody>
                  <a:tcPr marL="36576" marR="36576" marT="36576" marB="36576"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67729948"/>
                  </a:ext>
                </a:extLst>
              </a:tr>
            </a:tbl>
          </a:graphicData>
        </a:graphic>
      </p:graphicFrame>
      <p:sp>
        <p:nvSpPr>
          <p:cNvPr id="4" name="Title 3">
            <a:extLst>
              <a:ext uri="{FF2B5EF4-FFF2-40B4-BE49-F238E27FC236}">
                <a16:creationId xmlns:a16="http://schemas.microsoft.com/office/drawing/2014/main" id="{1E8C36BE-37E4-104D-8818-7736B848C6B9}"/>
              </a:ext>
            </a:extLst>
          </p:cNvPr>
          <p:cNvSpPr>
            <a:spLocks noGrp="1"/>
          </p:cNvSpPr>
          <p:nvPr>
            <p:ph type="title"/>
          </p:nvPr>
        </p:nvSpPr>
        <p:spPr/>
        <p:txBody>
          <a:bodyPr/>
          <a:lstStyle/>
          <a:p>
            <a:r>
              <a:rPr lang="en-US" sz="3600" dirty="0"/>
              <a:t>Die Size and Energy Assessment</a:t>
            </a:r>
          </a:p>
        </p:txBody>
      </p:sp>
      <p:sp>
        <p:nvSpPr>
          <p:cNvPr id="5" name="Content Placeholder 4">
            <a:extLst>
              <a:ext uri="{FF2B5EF4-FFF2-40B4-BE49-F238E27FC236}">
                <a16:creationId xmlns:a16="http://schemas.microsoft.com/office/drawing/2014/main" id="{F902AFDC-4FC2-A34E-B595-47BF2C0618BA}"/>
              </a:ext>
            </a:extLst>
          </p:cNvPr>
          <p:cNvSpPr>
            <a:spLocks noGrp="1"/>
          </p:cNvSpPr>
          <p:nvPr>
            <p:ph idx="1"/>
          </p:nvPr>
        </p:nvSpPr>
        <p:spPr>
          <a:xfrm>
            <a:off x="914400" y="3505200"/>
            <a:ext cx="10363200" cy="2590800"/>
          </a:xfrm>
        </p:spPr>
        <p:txBody>
          <a:bodyPr/>
          <a:lstStyle/>
          <a:p>
            <a:pPr marL="285750" indent="-285750">
              <a:spcBef>
                <a:spcPts val="1200"/>
              </a:spcBef>
              <a:buFont typeface="Arial" panose="020B0604020202020204" pitchFamily="34" charset="0"/>
              <a:buChar char="•"/>
            </a:pPr>
            <a:r>
              <a:rPr lang="en-US" sz="2400" dirty="0"/>
              <a:t>S24S decoder creates big energy gap and lowers density </a:t>
            </a:r>
          </a:p>
          <a:p>
            <a:pPr marL="285750" indent="-285750">
              <a:spcBef>
                <a:spcPts val="1200"/>
              </a:spcBef>
              <a:buFont typeface="Arial" panose="020B0604020202020204" pitchFamily="34" charset="0"/>
              <a:buChar char="•"/>
            </a:pPr>
            <a:r>
              <a:rPr lang="en-US" sz="2400" dirty="0">
                <a:sym typeface="Wingdings" panose="05000000000000000000" pitchFamily="2" charset="2"/>
              </a:rPr>
              <a:t>BiSM32 decoder Arch bridges the energy gap, but reduces density further.</a:t>
            </a:r>
          </a:p>
          <a:p>
            <a:pPr marL="285750" indent="-285750">
              <a:spcBef>
                <a:spcPts val="1200"/>
              </a:spcBef>
              <a:buFont typeface="Arial" panose="020B0604020202020204" pitchFamily="34" charset="0"/>
              <a:buChar char="•"/>
            </a:pPr>
            <a:r>
              <a:rPr lang="en-US" sz="2400" dirty="0">
                <a:sym typeface="Wingdings" panose="05000000000000000000" pitchFamily="2" charset="2"/>
              </a:rPr>
              <a:t>Density gap of BiSM32 can be recovered by improving CMOS performance.</a:t>
            </a:r>
            <a:endParaRPr lang="en-US" sz="2400" dirty="0"/>
          </a:p>
        </p:txBody>
      </p:sp>
    </p:spTree>
    <p:extLst>
      <p:ext uri="{BB962C8B-B14F-4D97-AF65-F5344CB8AC3E}">
        <p14:creationId xmlns:p14="http://schemas.microsoft.com/office/powerpoint/2010/main" val="269647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05DF29-3AB8-E447-A4D8-AAE26D8CB75B}"/>
              </a:ext>
            </a:extLst>
          </p:cNvPr>
          <p:cNvSpPr>
            <a:spLocks noGrp="1"/>
          </p:cNvSpPr>
          <p:nvPr>
            <p:ph idx="1"/>
          </p:nvPr>
        </p:nvSpPr>
        <p:spPr/>
        <p:txBody>
          <a:bodyPr/>
          <a:lstStyle/>
          <a:p>
            <a:pPr marL="0" indent="0" algn="ctr">
              <a:buNone/>
            </a:pPr>
            <a:r>
              <a:rPr lang="en-US" sz="2800" dirty="0">
                <a:solidFill>
                  <a:schemeClr val="accent5"/>
                </a:solidFill>
              </a:rPr>
              <a:t>Incumbent Technology </a:t>
            </a:r>
          </a:p>
          <a:p>
            <a:pPr marL="0" indent="0" algn="ctr">
              <a:buNone/>
            </a:pPr>
            <a:r>
              <a:rPr lang="en-US" sz="2800" dirty="0">
                <a:solidFill>
                  <a:schemeClr val="accent5"/>
                </a:solidFill>
              </a:rPr>
              <a:t>Introduction to </a:t>
            </a:r>
            <a:r>
              <a:rPr lang="en-US" sz="2800" dirty="0" err="1">
                <a:solidFill>
                  <a:schemeClr val="accent5"/>
                </a:solidFill>
              </a:rPr>
              <a:t>BiSM</a:t>
            </a:r>
            <a:endParaRPr lang="en-US" sz="2800" dirty="0">
              <a:solidFill>
                <a:schemeClr val="accent5"/>
              </a:solidFill>
            </a:endParaRPr>
          </a:p>
          <a:p>
            <a:pPr marL="0" indent="0" algn="ctr">
              <a:buNone/>
            </a:pPr>
            <a:r>
              <a:rPr lang="en-US" sz="2800" dirty="0">
                <a:solidFill>
                  <a:schemeClr val="accent5"/>
                </a:solidFill>
              </a:rPr>
              <a:t>Cell Technology</a:t>
            </a:r>
          </a:p>
          <a:p>
            <a:pPr marL="0" indent="0" algn="ctr">
              <a:buNone/>
            </a:pPr>
            <a:r>
              <a:rPr lang="en-US" sz="2800" dirty="0">
                <a:solidFill>
                  <a:schemeClr val="accent5"/>
                </a:solidFill>
              </a:rPr>
              <a:t>Memory Switching Physics</a:t>
            </a:r>
          </a:p>
          <a:p>
            <a:pPr marL="0" indent="0" algn="ctr">
              <a:buNone/>
            </a:pPr>
            <a:r>
              <a:rPr lang="en-US" sz="2800" dirty="0">
                <a:solidFill>
                  <a:schemeClr val="accent5"/>
                </a:solidFill>
              </a:rPr>
              <a:t>Array Architecture</a:t>
            </a:r>
          </a:p>
          <a:p>
            <a:pPr marL="0" indent="0" algn="ctr">
              <a:buNone/>
            </a:pPr>
            <a:r>
              <a:rPr lang="en-US" sz="2800" dirty="0"/>
              <a:t>Critical Path to </a:t>
            </a:r>
            <a:r>
              <a:rPr lang="en-US" sz="2800" dirty="0">
                <a:latin typeface="Symbol" pitchFamily="2" charset="2"/>
              </a:rPr>
              <a:t>a</a:t>
            </a:r>
            <a:r>
              <a:rPr lang="en-US" sz="2800" dirty="0"/>
              <a:t>-Product Definition</a:t>
            </a:r>
          </a:p>
        </p:txBody>
      </p:sp>
    </p:spTree>
    <p:extLst>
      <p:ext uri="{BB962C8B-B14F-4D97-AF65-F5344CB8AC3E}">
        <p14:creationId xmlns:p14="http://schemas.microsoft.com/office/powerpoint/2010/main" val="944275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335F19FE-F85E-2E4B-8B17-0DCD5FDDC6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419" b="-898"/>
          <a:stretch/>
        </p:blipFill>
        <p:spPr>
          <a:xfrm>
            <a:off x="7096139" y="2138423"/>
            <a:ext cx="3038461" cy="1726216"/>
          </a:xfrm>
          <a:prstGeom prst="rect">
            <a:avLst/>
          </a:prstGeom>
        </p:spPr>
      </p:pic>
      <p:sp>
        <p:nvSpPr>
          <p:cNvPr id="2" name="Title 1">
            <a:extLst>
              <a:ext uri="{FF2B5EF4-FFF2-40B4-BE49-F238E27FC236}">
                <a16:creationId xmlns:a16="http://schemas.microsoft.com/office/drawing/2014/main" id="{5ADAE38F-DA61-9A4C-B3B6-3F45F64B82DC}"/>
              </a:ext>
            </a:extLst>
          </p:cNvPr>
          <p:cNvSpPr>
            <a:spLocks noGrp="1"/>
          </p:cNvSpPr>
          <p:nvPr>
            <p:ph type="title"/>
          </p:nvPr>
        </p:nvSpPr>
        <p:spPr>
          <a:xfrm>
            <a:off x="914400" y="152400"/>
            <a:ext cx="10363200" cy="578207"/>
          </a:xfrm>
        </p:spPr>
        <p:txBody>
          <a:bodyPr/>
          <a:lstStyle/>
          <a:p>
            <a:r>
              <a:rPr lang="en-US" sz="3600" dirty="0"/>
              <a:t>How SXP cell works</a:t>
            </a:r>
          </a:p>
        </p:txBody>
      </p:sp>
      <p:sp>
        <p:nvSpPr>
          <p:cNvPr id="3" name="Content Placeholder 2">
            <a:extLst>
              <a:ext uri="{FF2B5EF4-FFF2-40B4-BE49-F238E27FC236}">
                <a16:creationId xmlns:a16="http://schemas.microsoft.com/office/drawing/2014/main" id="{1E312E40-41A1-A64A-90A2-C3FCFF6043D9}"/>
              </a:ext>
            </a:extLst>
          </p:cNvPr>
          <p:cNvSpPr>
            <a:spLocks noGrp="1"/>
          </p:cNvSpPr>
          <p:nvPr>
            <p:ph idx="1"/>
          </p:nvPr>
        </p:nvSpPr>
        <p:spPr>
          <a:xfrm>
            <a:off x="891852" y="990024"/>
            <a:ext cx="4360176" cy="354438"/>
          </a:xfrm>
        </p:spPr>
        <p:txBody>
          <a:bodyPr/>
          <a:lstStyle/>
          <a:p>
            <a:pPr marL="0" indent="0">
              <a:buNone/>
            </a:pPr>
            <a:r>
              <a:rPr lang="en-US" sz="1800" b="0" dirty="0"/>
              <a:t>Demarcation Read on Quasi-static I-V curves  </a:t>
            </a:r>
          </a:p>
          <a:p>
            <a:pPr marL="0" indent="0">
              <a:buNone/>
            </a:pPr>
            <a:endParaRPr lang="en-US" sz="1800" dirty="0"/>
          </a:p>
        </p:txBody>
      </p:sp>
      <p:grpSp>
        <p:nvGrpSpPr>
          <p:cNvPr id="16" name="Group 15">
            <a:extLst>
              <a:ext uri="{FF2B5EF4-FFF2-40B4-BE49-F238E27FC236}">
                <a16:creationId xmlns:a16="http://schemas.microsoft.com/office/drawing/2014/main" id="{09241202-8D70-E049-A392-3A3D52541E96}"/>
              </a:ext>
            </a:extLst>
          </p:cNvPr>
          <p:cNvGrpSpPr/>
          <p:nvPr/>
        </p:nvGrpSpPr>
        <p:grpSpPr>
          <a:xfrm>
            <a:off x="914400" y="4295545"/>
            <a:ext cx="4360176" cy="2220195"/>
            <a:chOff x="7631538" y="1791001"/>
            <a:chExt cx="4360176" cy="2220195"/>
          </a:xfrm>
        </p:grpSpPr>
        <p:pic>
          <p:nvPicPr>
            <p:cNvPr id="17" name="Picture 16">
              <a:extLst>
                <a:ext uri="{FF2B5EF4-FFF2-40B4-BE49-F238E27FC236}">
                  <a16:creationId xmlns:a16="http://schemas.microsoft.com/office/drawing/2014/main" id="{D1FFF07F-7050-F340-8730-FE5C90DFF772}"/>
                </a:ext>
              </a:extLst>
            </p:cNvPr>
            <p:cNvPicPr>
              <a:picLocks noChangeAspect="1"/>
            </p:cNvPicPr>
            <p:nvPr/>
          </p:nvPicPr>
          <p:blipFill>
            <a:blip r:embed="rId4"/>
            <a:stretch>
              <a:fillRect/>
            </a:stretch>
          </p:blipFill>
          <p:spPr>
            <a:xfrm>
              <a:off x="7631538" y="1791001"/>
              <a:ext cx="4106653" cy="2152827"/>
            </a:xfrm>
            <a:prstGeom prst="rect">
              <a:avLst/>
            </a:prstGeom>
          </p:spPr>
        </p:pic>
        <p:sp>
          <p:nvSpPr>
            <p:cNvPr id="18" name="TextBox 17">
              <a:extLst>
                <a:ext uri="{FF2B5EF4-FFF2-40B4-BE49-F238E27FC236}">
                  <a16:creationId xmlns:a16="http://schemas.microsoft.com/office/drawing/2014/main" id="{45C499C8-7017-2B47-96F7-2332C70F8C25}"/>
                </a:ext>
              </a:extLst>
            </p:cNvPr>
            <p:cNvSpPr txBox="1"/>
            <p:nvPr/>
          </p:nvSpPr>
          <p:spPr>
            <a:xfrm>
              <a:off x="8123725" y="3294787"/>
              <a:ext cx="2760692" cy="261610"/>
            </a:xfrm>
            <a:prstGeom prst="rect">
              <a:avLst/>
            </a:prstGeom>
            <a:noFill/>
          </p:spPr>
          <p:txBody>
            <a:bodyPr wrap="none" rtlCol="0">
              <a:spAutoFit/>
            </a:bodyPr>
            <a:lstStyle/>
            <a:p>
              <a:r>
                <a:rPr lang="en-US" sz="1100" b="1" i="1" dirty="0">
                  <a:solidFill>
                    <a:srgbClr val="FFC000"/>
                  </a:solidFill>
                  <a:latin typeface="Calibri" panose="020F0502020204030204" pitchFamily="34" charset="0"/>
                  <a:cs typeface="Calibri" panose="020F0502020204030204" pitchFamily="34" charset="0"/>
                </a:rPr>
                <a:t>STEM-ADF: High throughput for </a:t>
              </a:r>
              <a:r>
                <a:rPr lang="en-US" sz="1100" b="1" i="1" dirty="0">
                  <a:solidFill>
                    <a:srgbClr val="FFC000"/>
                  </a:solidFill>
                  <a:latin typeface="Symbol" panose="05050102010706020507" pitchFamily="18" charset="2"/>
                  <a:cs typeface="Calibri" panose="020F0502020204030204" pitchFamily="34" charset="0"/>
                </a:rPr>
                <a:t>c</a:t>
              </a:r>
              <a:r>
                <a:rPr lang="en-US" sz="1100" b="1" i="1" dirty="0">
                  <a:solidFill>
                    <a:srgbClr val="FFC000"/>
                  </a:solidFill>
                  <a:latin typeface="Calibri" panose="020F0502020204030204" pitchFamily="34" charset="0"/>
                  <a:cs typeface="Calibri" panose="020F0502020204030204" pitchFamily="34" charset="0"/>
                </a:rPr>
                <a:t>/</a:t>
              </a:r>
              <a:r>
                <a:rPr lang="en-US" sz="1100" b="1" i="1" dirty="0">
                  <a:solidFill>
                    <a:srgbClr val="FFC000"/>
                  </a:solidFill>
                  <a:latin typeface="Symbol" panose="05050102010706020507" pitchFamily="18" charset="2"/>
                  <a:cs typeface="Calibri" panose="020F0502020204030204" pitchFamily="34" charset="0"/>
                </a:rPr>
                <a:t>a</a:t>
              </a:r>
              <a:r>
                <a:rPr lang="en-US" sz="1100" b="1" i="1" dirty="0">
                  <a:solidFill>
                    <a:srgbClr val="FFC000"/>
                  </a:solidFill>
                  <a:latin typeface="Calibri" panose="020F0502020204030204" pitchFamily="34" charset="0"/>
                  <a:cs typeface="Calibri" panose="020F0502020204030204" pitchFamily="34" charset="0"/>
                </a:rPr>
                <a:t> fraction</a:t>
              </a:r>
            </a:p>
          </p:txBody>
        </p:sp>
        <p:sp>
          <p:nvSpPr>
            <p:cNvPr id="19" name="Oval 18">
              <a:extLst>
                <a:ext uri="{FF2B5EF4-FFF2-40B4-BE49-F238E27FC236}">
                  <a16:creationId xmlns:a16="http://schemas.microsoft.com/office/drawing/2014/main" id="{D0513284-94C9-874F-A8C6-51D364B4570A}"/>
                </a:ext>
              </a:extLst>
            </p:cNvPr>
            <p:cNvSpPr/>
            <p:nvPr/>
          </p:nvSpPr>
          <p:spPr>
            <a:xfrm>
              <a:off x="11277600" y="3283227"/>
              <a:ext cx="381000" cy="533400"/>
            </a:xfrm>
            <a:prstGeom prst="ellipse">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E777133F-A075-F540-8A27-BE02E6E4079D}"/>
                </a:ext>
              </a:extLst>
            </p:cNvPr>
            <p:cNvSpPr/>
            <p:nvPr/>
          </p:nvSpPr>
          <p:spPr>
            <a:xfrm>
              <a:off x="10333890" y="1843242"/>
              <a:ext cx="381000" cy="533400"/>
            </a:xfrm>
            <a:prstGeom prst="ellipse">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02E3DAA-5023-4041-B193-25F1694BBC56}"/>
                </a:ext>
              </a:extLst>
            </p:cNvPr>
            <p:cNvSpPr txBox="1"/>
            <p:nvPr/>
          </p:nvSpPr>
          <p:spPr>
            <a:xfrm>
              <a:off x="10603991" y="2214826"/>
              <a:ext cx="1163375" cy="338554"/>
            </a:xfrm>
            <a:prstGeom prst="rect">
              <a:avLst/>
            </a:prstGeom>
            <a:noFill/>
          </p:spPr>
          <p:txBody>
            <a:bodyPr wrap="square" rtlCol="0">
              <a:spAutoFit/>
            </a:bodyPr>
            <a:lstStyle/>
            <a:p>
              <a:r>
                <a:rPr lang="en-US" sz="800" b="1" i="1" dirty="0">
                  <a:solidFill>
                    <a:srgbClr val="FFFF00"/>
                  </a:solidFill>
                </a:rPr>
                <a:t>Fully </a:t>
              </a:r>
              <a:br>
                <a:rPr lang="en-US" sz="800" b="1" i="1" dirty="0">
                  <a:solidFill>
                    <a:srgbClr val="FFFF00"/>
                  </a:solidFill>
                </a:rPr>
              </a:br>
              <a:r>
                <a:rPr lang="en-US" sz="800" b="1" i="1" dirty="0">
                  <a:solidFill>
                    <a:srgbClr val="FFFF00"/>
                  </a:solidFill>
                </a:rPr>
                <a:t>crystalline (</a:t>
              </a:r>
              <a:r>
                <a:rPr lang="en-US" sz="800" b="1" i="1" dirty="0">
                  <a:solidFill>
                    <a:srgbClr val="FFFF00"/>
                  </a:solidFill>
                  <a:latin typeface="Symbol" panose="05050102010706020507" pitchFamily="18" charset="2"/>
                  <a:cs typeface="Calibri" panose="020F0502020204030204" pitchFamily="34" charset="0"/>
                </a:rPr>
                <a:t>c</a:t>
              </a:r>
              <a:r>
                <a:rPr lang="en-US" sz="800" b="1" i="1" dirty="0">
                  <a:solidFill>
                    <a:srgbClr val="FFFF00"/>
                  </a:solidFill>
                  <a:latin typeface="Symbol" panose="05050102010706020507" pitchFamily="18" charset="2"/>
                  <a:cs typeface="Calibri" panose="020F0502020204030204" pitchFamily="34" charset="0"/>
                  <a:sym typeface="Symbol" panose="05050102010706020507" pitchFamily="18" charset="2"/>
                </a:rPr>
                <a:t></a:t>
              </a:r>
              <a:r>
                <a:rPr lang="en-US" sz="800" b="1" i="1" dirty="0">
                  <a:solidFill>
                    <a:srgbClr val="FFFF00"/>
                  </a:solidFill>
                </a:rPr>
                <a:t>1)</a:t>
              </a:r>
            </a:p>
          </p:txBody>
        </p:sp>
        <p:sp>
          <p:nvSpPr>
            <p:cNvPr id="23" name="Oval 22">
              <a:extLst>
                <a:ext uri="{FF2B5EF4-FFF2-40B4-BE49-F238E27FC236}">
                  <a16:creationId xmlns:a16="http://schemas.microsoft.com/office/drawing/2014/main" id="{DF354FFD-359E-5146-948E-573ABB7E8D95}"/>
                </a:ext>
              </a:extLst>
            </p:cNvPr>
            <p:cNvSpPr/>
            <p:nvPr/>
          </p:nvSpPr>
          <p:spPr>
            <a:xfrm>
              <a:off x="9440985" y="3548952"/>
              <a:ext cx="304800" cy="228600"/>
            </a:xfrm>
            <a:prstGeom prst="ellipse">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337764F4-7575-474C-AA06-29CF3A781B51}"/>
                </a:ext>
              </a:extLst>
            </p:cNvPr>
            <p:cNvSpPr txBox="1"/>
            <p:nvPr/>
          </p:nvSpPr>
          <p:spPr>
            <a:xfrm>
              <a:off x="9696971" y="3549531"/>
              <a:ext cx="914400" cy="461665"/>
            </a:xfrm>
            <a:prstGeom prst="rect">
              <a:avLst/>
            </a:prstGeom>
            <a:noFill/>
          </p:spPr>
          <p:txBody>
            <a:bodyPr wrap="square" rtlCol="0">
              <a:spAutoFit/>
            </a:bodyPr>
            <a:lstStyle/>
            <a:p>
              <a:r>
                <a:rPr lang="en-US" sz="800" b="1" dirty="0">
                  <a:solidFill>
                    <a:srgbClr val="FFC000"/>
                  </a:solidFill>
                  <a:latin typeface="Symbol" panose="05050102010706020507" pitchFamily="18" charset="2"/>
                </a:rPr>
                <a:t>a </a:t>
              </a:r>
              <a:r>
                <a:rPr lang="en-US" sz="800" b="1" dirty="0">
                  <a:solidFill>
                    <a:srgbClr val="FFC000"/>
                  </a:solidFill>
                </a:rPr>
                <a:t>corners</a:t>
              </a:r>
            </a:p>
            <a:p>
              <a:r>
                <a:rPr lang="en-US" sz="800" b="1" dirty="0">
                  <a:solidFill>
                    <a:srgbClr val="FFC000"/>
                  </a:solidFill>
                </a:rPr>
                <a:t>(</a:t>
              </a:r>
              <a:r>
                <a:rPr lang="en-US" sz="800" b="1" i="1" dirty="0">
                  <a:solidFill>
                    <a:srgbClr val="FFC000"/>
                  </a:solidFill>
                  <a:latin typeface="Symbol" panose="05050102010706020507" pitchFamily="18" charset="2"/>
                  <a:cs typeface="Calibri" panose="020F0502020204030204" pitchFamily="34" charset="0"/>
                </a:rPr>
                <a:t>c </a:t>
              </a:r>
              <a:r>
                <a:rPr lang="en-US" sz="800" b="1" i="1" dirty="0">
                  <a:solidFill>
                    <a:srgbClr val="FFC000"/>
                  </a:solidFill>
                  <a:latin typeface="Symbol" panose="05050102010706020507" pitchFamily="18" charset="2"/>
                  <a:cs typeface="Calibri" panose="020F0502020204030204" pitchFamily="34" charset="0"/>
                  <a:sym typeface="Symbol" panose="05050102010706020507" pitchFamily="18" charset="2"/>
                </a:rPr>
                <a:t> </a:t>
              </a:r>
              <a:r>
                <a:rPr lang="en-US" sz="800" b="1" i="1" dirty="0">
                  <a:solidFill>
                    <a:srgbClr val="FFC000"/>
                  </a:solidFill>
                </a:rPr>
                <a:t>0.85)</a:t>
              </a:r>
              <a:endParaRPr lang="en-US" sz="800" b="1" dirty="0">
                <a:solidFill>
                  <a:srgbClr val="FFC000"/>
                </a:solidFill>
              </a:endParaRPr>
            </a:p>
            <a:p>
              <a:endParaRPr lang="en-US" sz="800" b="1" dirty="0">
                <a:solidFill>
                  <a:srgbClr val="FFC000"/>
                </a:solidFill>
              </a:endParaRPr>
            </a:p>
          </p:txBody>
        </p:sp>
        <p:sp>
          <p:nvSpPr>
            <p:cNvPr id="25" name="TextBox 24">
              <a:extLst>
                <a:ext uri="{FF2B5EF4-FFF2-40B4-BE49-F238E27FC236}">
                  <a16:creationId xmlns:a16="http://schemas.microsoft.com/office/drawing/2014/main" id="{A00A2BAB-85AC-994C-8CBC-931AE07F093E}"/>
                </a:ext>
              </a:extLst>
            </p:cNvPr>
            <p:cNvSpPr txBox="1"/>
            <p:nvPr/>
          </p:nvSpPr>
          <p:spPr>
            <a:xfrm>
              <a:off x="10828339" y="3567957"/>
              <a:ext cx="1163375" cy="338554"/>
            </a:xfrm>
            <a:prstGeom prst="rect">
              <a:avLst/>
            </a:prstGeom>
            <a:noFill/>
          </p:spPr>
          <p:txBody>
            <a:bodyPr wrap="square" rtlCol="0">
              <a:spAutoFit/>
            </a:bodyPr>
            <a:lstStyle/>
            <a:p>
              <a:r>
                <a:rPr lang="en-US" sz="800" b="1" i="1" dirty="0">
                  <a:solidFill>
                    <a:srgbClr val="92D050"/>
                  </a:solidFill>
                </a:rPr>
                <a:t>Fully </a:t>
              </a:r>
              <a:r>
                <a:rPr lang="en-US" sz="800" b="1" i="1" dirty="0">
                  <a:solidFill>
                    <a:srgbClr val="92D050"/>
                  </a:solidFill>
                  <a:latin typeface="Symbol" panose="05050102010706020507" pitchFamily="18" charset="2"/>
                </a:rPr>
                <a:t>a</a:t>
              </a:r>
              <a:r>
                <a:rPr lang="en-US" sz="800" b="1" i="1" dirty="0">
                  <a:solidFill>
                    <a:srgbClr val="92D050"/>
                  </a:solidFill>
                </a:rPr>
                <a:t> </a:t>
              </a:r>
            </a:p>
            <a:p>
              <a:r>
                <a:rPr lang="en-US" sz="800" b="1" i="1" dirty="0">
                  <a:solidFill>
                    <a:srgbClr val="92D050"/>
                  </a:solidFill>
                </a:rPr>
                <a:t>(</a:t>
              </a:r>
              <a:r>
                <a:rPr lang="en-US" sz="800" b="1" i="1" dirty="0">
                  <a:solidFill>
                    <a:srgbClr val="92D050"/>
                  </a:solidFill>
                  <a:latin typeface="Symbol" panose="05050102010706020507" pitchFamily="18" charset="2"/>
                  <a:cs typeface="Calibri" panose="020F0502020204030204" pitchFamily="34" charset="0"/>
                </a:rPr>
                <a:t>c </a:t>
              </a:r>
              <a:r>
                <a:rPr lang="en-US" sz="800" b="1" i="1" dirty="0">
                  <a:solidFill>
                    <a:srgbClr val="92D050"/>
                  </a:solidFill>
                  <a:latin typeface="Symbol" panose="05050102010706020507" pitchFamily="18" charset="2"/>
                  <a:cs typeface="Calibri" panose="020F0502020204030204" pitchFamily="34" charset="0"/>
                  <a:sym typeface="Symbol" panose="05050102010706020507" pitchFamily="18" charset="2"/>
                </a:rPr>
                <a:t> </a:t>
              </a:r>
              <a:r>
                <a:rPr lang="en-US" sz="800" b="1" i="1" dirty="0">
                  <a:solidFill>
                    <a:srgbClr val="92D050"/>
                  </a:solidFill>
                </a:rPr>
                <a:t>0)</a:t>
              </a:r>
            </a:p>
          </p:txBody>
        </p:sp>
      </p:grpSp>
      <p:sp>
        <p:nvSpPr>
          <p:cNvPr id="26" name="Content Placeholder 2">
            <a:extLst>
              <a:ext uri="{FF2B5EF4-FFF2-40B4-BE49-F238E27FC236}">
                <a16:creationId xmlns:a16="http://schemas.microsoft.com/office/drawing/2014/main" id="{78BF0E38-7152-CE40-96DE-2F9DF14C9009}"/>
              </a:ext>
            </a:extLst>
          </p:cNvPr>
          <p:cNvSpPr txBox="1">
            <a:spLocks/>
          </p:cNvSpPr>
          <p:nvPr/>
        </p:nvSpPr>
        <p:spPr bwMode="auto">
          <a:xfrm>
            <a:off x="6324600" y="3840636"/>
            <a:ext cx="5334000" cy="11525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buNone/>
            </a:pPr>
            <a:r>
              <a:rPr lang="en-US" sz="1800" b="0" dirty="0"/>
              <a:t>Reset Operations : Melt-quench vitrification to produce glassy PM / high threshold switching state</a:t>
            </a:r>
          </a:p>
          <a:p>
            <a:pPr marL="0" indent="0">
              <a:buNone/>
            </a:pPr>
            <a:r>
              <a:rPr lang="en-US" sz="1800" b="0" kern="0" dirty="0"/>
              <a:t>Key attributes: I</a:t>
            </a:r>
            <a:r>
              <a:rPr lang="en-US" sz="1800" b="0" kern="0" baseline="-25000" dirty="0"/>
              <a:t>RESET</a:t>
            </a:r>
            <a:r>
              <a:rPr lang="en-US" sz="1800" b="0" kern="0" dirty="0"/>
              <a:t>, </a:t>
            </a:r>
            <a:r>
              <a:rPr lang="en-US" sz="1800" b="0" kern="0" dirty="0" err="1"/>
              <a:t>V</a:t>
            </a:r>
            <a:r>
              <a:rPr lang="en-US" sz="1800" b="0" kern="0" baseline="-25000" dirty="0" err="1"/>
              <a:t>t,RESET</a:t>
            </a:r>
            <a:endParaRPr lang="en-US" sz="1800" b="0" dirty="0"/>
          </a:p>
          <a:p>
            <a:pPr marL="0" indent="0" defTabSz="914400">
              <a:buNone/>
            </a:pPr>
            <a:endParaRPr lang="en-US" sz="1800" kern="0" dirty="0"/>
          </a:p>
        </p:txBody>
      </p:sp>
      <p:sp>
        <p:nvSpPr>
          <p:cNvPr id="43" name="Content Placeholder 2">
            <a:extLst>
              <a:ext uri="{FF2B5EF4-FFF2-40B4-BE49-F238E27FC236}">
                <a16:creationId xmlns:a16="http://schemas.microsoft.com/office/drawing/2014/main" id="{8D3A3FFF-10CD-AD49-983C-B3478A274464}"/>
              </a:ext>
            </a:extLst>
          </p:cNvPr>
          <p:cNvSpPr txBox="1">
            <a:spLocks/>
          </p:cNvSpPr>
          <p:nvPr/>
        </p:nvSpPr>
        <p:spPr bwMode="auto">
          <a:xfrm>
            <a:off x="6302188" y="870452"/>
            <a:ext cx="5356412" cy="120866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defTabSz="914400">
              <a:buFontTx/>
              <a:buNone/>
            </a:pPr>
            <a:r>
              <a:rPr lang="en-US" sz="1800" b="0" kern="0" dirty="0"/>
              <a:t>Set Operations: Solid-state recrystallization to produce crystalline PM / low threshold switching state</a:t>
            </a:r>
          </a:p>
          <a:p>
            <a:pPr marL="0" indent="0" defTabSz="914400">
              <a:buFontTx/>
              <a:buNone/>
            </a:pPr>
            <a:r>
              <a:rPr lang="en-US" sz="1800" b="0" kern="0" dirty="0"/>
              <a:t>Key attributes: I</a:t>
            </a:r>
            <a:r>
              <a:rPr lang="en-US" sz="1800" b="0" kern="0" baseline="-25000" dirty="0"/>
              <a:t>SET</a:t>
            </a:r>
            <a:r>
              <a:rPr lang="en-US" sz="1800" b="0" kern="0" dirty="0"/>
              <a:t>, </a:t>
            </a:r>
            <a:r>
              <a:rPr lang="en-US" sz="1800" b="0" kern="0" dirty="0" err="1"/>
              <a:t>V</a:t>
            </a:r>
            <a:r>
              <a:rPr lang="en-US" sz="1800" b="0" kern="0" baseline="-25000" dirty="0" err="1"/>
              <a:t>t,SET</a:t>
            </a:r>
            <a:r>
              <a:rPr lang="en-US" sz="1800" b="0" kern="0" dirty="0"/>
              <a:t>, 𝜏</a:t>
            </a:r>
            <a:r>
              <a:rPr lang="en-US" sz="1800" b="0" kern="0" baseline="-25000" dirty="0"/>
              <a:t>SET</a:t>
            </a:r>
          </a:p>
          <a:p>
            <a:pPr marL="0" indent="0" defTabSz="914400">
              <a:buFontTx/>
              <a:buNone/>
            </a:pPr>
            <a:endParaRPr lang="en-US" sz="1800" b="0" kern="0" dirty="0"/>
          </a:p>
        </p:txBody>
      </p:sp>
      <p:grpSp>
        <p:nvGrpSpPr>
          <p:cNvPr id="48" name="Group 47">
            <a:extLst>
              <a:ext uri="{FF2B5EF4-FFF2-40B4-BE49-F238E27FC236}">
                <a16:creationId xmlns:a16="http://schemas.microsoft.com/office/drawing/2014/main" id="{818A74A7-D4B7-4342-954F-F4B9D0F0E2D2}"/>
              </a:ext>
            </a:extLst>
          </p:cNvPr>
          <p:cNvGrpSpPr/>
          <p:nvPr/>
        </p:nvGrpSpPr>
        <p:grpSpPr>
          <a:xfrm>
            <a:off x="8256453" y="5105400"/>
            <a:ext cx="1344747" cy="1234553"/>
            <a:chOff x="7880317" y="4527745"/>
            <a:chExt cx="1344747" cy="1234553"/>
          </a:xfrm>
        </p:grpSpPr>
        <p:grpSp>
          <p:nvGrpSpPr>
            <p:cNvPr id="39" name="Group 38">
              <a:extLst>
                <a:ext uri="{FF2B5EF4-FFF2-40B4-BE49-F238E27FC236}">
                  <a16:creationId xmlns:a16="http://schemas.microsoft.com/office/drawing/2014/main" id="{CC1BD266-680D-BF4D-A3C5-C0D00756649B}"/>
                </a:ext>
              </a:extLst>
            </p:cNvPr>
            <p:cNvGrpSpPr/>
            <p:nvPr/>
          </p:nvGrpSpPr>
          <p:grpSpPr>
            <a:xfrm>
              <a:off x="7925610" y="4536715"/>
              <a:ext cx="1299454" cy="1225583"/>
              <a:chOff x="8228861" y="5211696"/>
              <a:chExt cx="1299454" cy="1225583"/>
            </a:xfrm>
          </p:grpSpPr>
          <p:pic>
            <p:nvPicPr>
              <p:cNvPr id="34" name="Picture 33">
                <a:extLst>
                  <a:ext uri="{FF2B5EF4-FFF2-40B4-BE49-F238E27FC236}">
                    <a16:creationId xmlns:a16="http://schemas.microsoft.com/office/drawing/2014/main" id="{B3A316E0-185F-DE4B-88CA-18622E723FB7}"/>
                  </a:ext>
                </a:extLst>
              </p:cNvPr>
              <p:cNvPicPr>
                <a:picLocks noChangeAspect="1"/>
              </p:cNvPicPr>
              <p:nvPr/>
            </p:nvPicPr>
            <p:blipFill>
              <a:blip r:embed="rId5"/>
              <a:stretch>
                <a:fillRect/>
              </a:stretch>
            </p:blipFill>
            <p:spPr>
              <a:xfrm>
                <a:off x="8228861" y="5211696"/>
                <a:ext cx="1299454" cy="1225583"/>
              </a:xfrm>
              <a:prstGeom prst="rect">
                <a:avLst/>
              </a:prstGeom>
            </p:spPr>
          </p:pic>
          <p:sp>
            <p:nvSpPr>
              <p:cNvPr id="36" name="TextBox 35">
                <a:extLst>
                  <a:ext uri="{FF2B5EF4-FFF2-40B4-BE49-F238E27FC236}">
                    <a16:creationId xmlns:a16="http://schemas.microsoft.com/office/drawing/2014/main" id="{ED7ECB59-1EFB-6842-A7D1-16CE0BEB9B3F}"/>
                  </a:ext>
                </a:extLst>
              </p:cNvPr>
              <p:cNvSpPr txBox="1"/>
              <p:nvPr/>
            </p:nvSpPr>
            <p:spPr>
              <a:xfrm>
                <a:off x="8312378" y="5239933"/>
                <a:ext cx="1141659" cy="253916"/>
              </a:xfrm>
              <a:prstGeom prst="rect">
                <a:avLst/>
              </a:prstGeom>
              <a:noFill/>
            </p:spPr>
            <p:txBody>
              <a:bodyPr wrap="none" rtlCol="0">
                <a:spAutoFit/>
              </a:bodyPr>
              <a:lstStyle/>
              <a:p>
                <a:r>
                  <a:rPr lang="en-US" sz="1050" b="1" dirty="0">
                    <a:solidFill>
                      <a:schemeClr val="bg1"/>
                    </a:solidFill>
                  </a:rPr>
                  <a:t>Amorphous (</a:t>
                </a:r>
                <a:r>
                  <a:rPr lang="en-US" sz="1050" b="1" dirty="0">
                    <a:solidFill>
                      <a:schemeClr val="bg1"/>
                    </a:solidFill>
                    <a:latin typeface="Symbol" panose="05050102010706020507" pitchFamily="18" charset="2"/>
                  </a:rPr>
                  <a:t>a</a:t>
                </a:r>
                <a:r>
                  <a:rPr lang="en-US" sz="1050" b="1" dirty="0">
                    <a:solidFill>
                      <a:schemeClr val="bg1"/>
                    </a:solidFill>
                  </a:rPr>
                  <a:t>)</a:t>
                </a:r>
              </a:p>
            </p:txBody>
          </p:sp>
        </p:grpSp>
        <p:pic>
          <p:nvPicPr>
            <p:cNvPr id="45" name="Picture 44">
              <a:extLst>
                <a:ext uri="{FF2B5EF4-FFF2-40B4-BE49-F238E27FC236}">
                  <a16:creationId xmlns:a16="http://schemas.microsoft.com/office/drawing/2014/main" id="{6D025F0E-D78D-F145-BD75-994B340C19CB}"/>
                </a:ext>
              </a:extLst>
            </p:cNvPr>
            <p:cNvPicPr>
              <a:picLocks noChangeAspect="1"/>
            </p:cNvPicPr>
            <p:nvPr/>
          </p:nvPicPr>
          <p:blipFill>
            <a:blip r:embed="rId5"/>
            <a:stretch>
              <a:fillRect/>
            </a:stretch>
          </p:blipFill>
          <p:spPr>
            <a:xfrm>
              <a:off x="7880317" y="4531373"/>
              <a:ext cx="1299454" cy="1225583"/>
            </a:xfrm>
            <a:prstGeom prst="rect">
              <a:avLst/>
            </a:prstGeom>
          </p:spPr>
        </p:pic>
        <p:sp>
          <p:nvSpPr>
            <p:cNvPr id="46" name="TextBox 45">
              <a:extLst>
                <a:ext uri="{FF2B5EF4-FFF2-40B4-BE49-F238E27FC236}">
                  <a16:creationId xmlns:a16="http://schemas.microsoft.com/office/drawing/2014/main" id="{A6795A2A-8548-3F4A-8EAC-A9A511C1338E}"/>
                </a:ext>
              </a:extLst>
            </p:cNvPr>
            <p:cNvSpPr txBox="1"/>
            <p:nvPr/>
          </p:nvSpPr>
          <p:spPr>
            <a:xfrm>
              <a:off x="8082064" y="4654829"/>
              <a:ext cx="939681" cy="253916"/>
            </a:xfrm>
            <a:prstGeom prst="rect">
              <a:avLst/>
            </a:prstGeom>
            <a:noFill/>
          </p:spPr>
          <p:txBody>
            <a:bodyPr wrap="none" rtlCol="0">
              <a:spAutoFit/>
            </a:bodyPr>
            <a:lstStyle/>
            <a:p>
              <a:r>
                <a:rPr lang="en-US" sz="1050" b="1" dirty="0">
                  <a:solidFill>
                    <a:schemeClr val="bg1"/>
                  </a:solidFill>
                </a:rPr>
                <a:t>Amorphous</a:t>
              </a:r>
            </a:p>
          </p:txBody>
        </p:sp>
        <p:sp>
          <p:nvSpPr>
            <p:cNvPr id="47" name="Oval 46">
              <a:extLst>
                <a:ext uri="{FF2B5EF4-FFF2-40B4-BE49-F238E27FC236}">
                  <a16:creationId xmlns:a16="http://schemas.microsoft.com/office/drawing/2014/main" id="{9244B2D7-F9F3-8A40-839D-EE94EA794ABE}"/>
                </a:ext>
              </a:extLst>
            </p:cNvPr>
            <p:cNvSpPr/>
            <p:nvPr/>
          </p:nvSpPr>
          <p:spPr>
            <a:xfrm>
              <a:off x="7936403" y="4527745"/>
              <a:ext cx="1216601" cy="1229212"/>
            </a:xfrm>
            <a:prstGeom prst="ellipse">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8ADF1E63-0832-B743-98C5-B28A47C7FB48}"/>
              </a:ext>
            </a:extLst>
          </p:cNvPr>
          <p:cNvGrpSpPr/>
          <p:nvPr/>
        </p:nvGrpSpPr>
        <p:grpSpPr>
          <a:xfrm>
            <a:off x="762000" y="959388"/>
            <a:ext cx="4553769" cy="3003012"/>
            <a:chOff x="497980" y="806988"/>
            <a:chExt cx="4553769" cy="3003012"/>
          </a:xfrm>
        </p:grpSpPr>
        <p:grpSp>
          <p:nvGrpSpPr>
            <p:cNvPr id="56" name="Group 55">
              <a:extLst>
                <a:ext uri="{FF2B5EF4-FFF2-40B4-BE49-F238E27FC236}">
                  <a16:creationId xmlns:a16="http://schemas.microsoft.com/office/drawing/2014/main" id="{C1664C6B-E024-1E4A-9F9D-755099B91418}"/>
                </a:ext>
              </a:extLst>
            </p:cNvPr>
            <p:cNvGrpSpPr/>
            <p:nvPr/>
          </p:nvGrpSpPr>
          <p:grpSpPr>
            <a:xfrm>
              <a:off x="1162743" y="1187116"/>
              <a:ext cx="2929524" cy="2597052"/>
              <a:chOff x="1162743" y="1187116"/>
              <a:chExt cx="2929524" cy="2597052"/>
            </a:xfrm>
          </p:grpSpPr>
          <p:pic>
            <p:nvPicPr>
              <p:cNvPr id="5" name="Picture 4">
                <a:extLst>
                  <a:ext uri="{FF2B5EF4-FFF2-40B4-BE49-F238E27FC236}">
                    <a16:creationId xmlns:a16="http://schemas.microsoft.com/office/drawing/2014/main" id="{2F00C81E-8A84-2047-B1B6-1E9759A25CD6}"/>
                  </a:ext>
                </a:extLst>
              </p:cNvPr>
              <p:cNvPicPr>
                <a:picLocks/>
              </p:cNvPicPr>
              <p:nvPr/>
            </p:nvPicPr>
            <p:blipFill>
              <a:blip r:embed="rId6"/>
              <a:stretch>
                <a:fillRect/>
              </a:stretch>
            </p:blipFill>
            <p:spPr>
              <a:xfrm>
                <a:off x="1162743" y="1190308"/>
                <a:ext cx="2929524" cy="2593860"/>
              </a:xfrm>
              <a:prstGeom prst="rect">
                <a:avLst/>
              </a:prstGeom>
            </p:spPr>
          </p:pic>
          <p:sp>
            <p:nvSpPr>
              <p:cNvPr id="6" name="TextBox 5">
                <a:extLst>
                  <a:ext uri="{FF2B5EF4-FFF2-40B4-BE49-F238E27FC236}">
                    <a16:creationId xmlns:a16="http://schemas.microsoft.com/office/drawing/2014/main" id="{A011ABCC-4D69-3C48-8640-7F5DAB337197}"/>
                  </a:ext>
                </a:extLst>
              </p:cNvPr>
              <p:cNvSpPr txBox="1"/>
              <p:nvPr/>
            </p:nvSpPr>
            <p:spPr>
              <a:xfrm>
                <a:off x="2609511" y="2051192"/>
                <a:ext cx="655787" cy="420222"/>
              </a:xfrm>
              <a:prstGeom prst="rect">
                <a:avLst/>
              </a:prstGeom>
              <a:noFill/>
            </p:spPr>
            <p:txBody>
              <a:bodyPr wrap="square" rtlCol="0">
                <a:spAutoFit/>
              </a:bodyPr>
              <a:lstStyle/>
              <a:p>
                <a:pPr algn="ctr"/>
                <a:r>
                  <a:rPr lang="en-US" sz="1200" b="1" dirty="0">
                    <a:solidFill>
                      <a:srgbClr val="C00000"/>
                    </a:solidFill>
                    <a:latin typeface="Calibri" panose="020F0502020204030204" pitchFamily="34" charset="0"/>
                    <a:cs typeface="Calibri" panose="020F0502020204030204" pitchFamily="34" charset="0"/>
                  </a:rPr>
                  <a:t>SET</a:t>
                </a:r>
              </a:p>
              <a:p>
                <a:pPr algn="ctr"/>
                <a:r>
                  <a:rPr lang="en-US" sz="1200" b="1" dirty="0">
                    <a:solidFill>
                      <a:srgbClr val="C00000"/>
                    </a:solidFill>
                    <a:latin typeface="Calibri" panose="020F0502020204030204" pitchFamily="34" charset="0"/>
                    <a:cs typeface="Calibri" panose="020F0502020204030204" pitchFamily="34" charset="0"/>
                  </a:rPr>
                  <a:t>State</a:t>
                </a:r>
              </a:p>
            </p:txBody>
          </p:sp>
          <p:sp>
            <p:nvSpPr>
              <p:cNvPr id="7" name="TextBox 6">
                <a:extLst>
                  <a:ext uri="{FF2B5EF4-FFF2-40B4-BE49-F238E27FC236}">
                    <a16:creationId xmlns:a16="http://schemas.microsoft.com/office/drawing/2014/main" id="{FEE4CAB1-4E69-7343-B359-716DF9ECCF51}"/>
                  </a:ext>
                </a:extLst>
              </p:cNvPr>
              <p:cNvSpPr txBox="1"/>
              <p:nvPr/>
            </p:nvSpPr>
            <p:spPr>
              <a:xfrm>
                <a:off x="3451366" y="2051960"/>
                <a:ext cx="478352" cy="420222"/>
              </a:xfrm>
              <a:prstGeom prst="rect">
                <a:avLst/>
              </a:prstGeom>
              <a:noFill/>
            </p:spPr>
            <p:txBody>
              <a:bodyPr wrap="none" rtlCol="0">
                <a:spAutoFit/>
              </a:bodyPr>
              <a:lstStyle/>
              <a:p>
                <a:pPr algn="ctr"/>
                <a:r>
                  <a:rPr lang="en-US" sz="1200" b="1" dirty="0">
                    <a:solidFill>
                      <a:srgbClr val="CC6600"/>
                    </a:solidFill>
                    <a:latin typeface="Calibri" panose="020F0502020204030204" pitchFamily="34" charset="0"/>
                    <a:cs typeface="Calibri" panose="020F0502020204030204" pitchFamily="34" charset="0"/>
                  </a:rPr>
                  <a:t>RST</a:t>
                </a:r>
              </a:p>
              <a:p>
                <a:pPr algn="ctr"/>
                <a:r>
                  <a:rPr lang="en-US" sz="1200" b="1" dirty="0">
                    <a:solidFill>
                      <a:srgbClr val="CC6600"/>
                    </a:solidFill>
                    <a:latin typeface="Calibri" panose="020F0502020204030204" pitchFamily="34" charset="0"/>
                    <a:cs typeface="Calibri" panose="020F0502020204030204" pitchFamily="34" charset="0"/>
                  </a:rPr>
                  <a:t>State</a:t>
                </a:r>
              </a:p>
            </p:txBody>
          </p:sp>
          <p:sp>
            <p:nvSpPr>
              <p:cNvPr id="8" name="TextBox 7">
                <a:extLst>
                  <a:ext uri="{FF2B5EF4-FFF2-40B4-BE49-F238E27FC236}">
                    <a16:creationId xmlns:a16="http://schemas.microsoft.com/office/drawing/2014/main" id="{B287D166-2923-D54D-A90E-C60A1D4897FF}"/>
                  </a:ext>
                </a:extLst>
              </p:cNvPr>
              <p:cNvSpPr txBox="1"/>
              <p:nvPr/>
            </p:nvSpPr>
            <p:spPr>
              <a:xfrm>
                <a:off x="2020173" y="1187116"/>
                <a:ext cx="1046470" cy="588311"/>
              </a:xfrm>
              <a:prstGeom prst="rect">
                <a:avLst/>
              </a:prstGeom>
              <a:noFill/>
            </p:spPr>
            <p:txBody>
              <a:bodyPr wrap="none" rtlCol="0">
                <a:spAutoFit/>
              </a:bodyPr>
              <a:lstStyle/>
              <a:p>
                <a:r>
                  <a:rPr lang="en-US" sz="1200" b="1" dirty="0">
                    <a:solidFill>
                      <a:schemeClr val="accent6"/>
                    </a:solidFill>
                    <a:latin typeface="Calibri" panose="020F0502020204030204" pitchFamily="34" charset="0"/>
                    <a:cs typeface="Calibri" panose="020F0502020204030204" pitchFamily="34" charset="0"/>
                  </a:rPr>
                  <a:t>On-bias</a:t>
                </a:r>
              </a:p>
              <a:p>
                <a:r>
                  <a:rPr lang="en-US" sz="1200" b="1" dirty="0">
                    <a:solidFill>
                      <a:schemeClr val="accent6"/>
                    </a:solidFill>
                    <a:latin typeface="Calibri" panose="020F0502020204030204" pitchFamily="34" charset="0"/>
                    <a:cs typeface="Calibri" panose="020F0502020204030204" pitchFamily="34" charset="0"/>
                  </a:rPr>
                  <a:t>a.k.a.</a:t>
                </a:r>
              </a:p>
              <a:p>
                <a:r>
                  <a:rPr lang="en-US" sz="1200" b="1" dirty="0">
                    <a:solidFill>
                      <a:schemeClr val="accent6"/>
                    </a:solidFill>
                    <a:latin typeface="Calibri" panose="020F0502020204030204" pitchFamily="34" charset="0"/>
                    <a:cs typeface="Calibri" panose="020F0502020204030204" pitchFamily="34" charset="0"/>
                  </a:rPr>
                  <a:t>Snapback NDR</a:t>
                </a:r>
              </a:p>
            </p:txBody>
          </p:sp>
          <p:sp>
            <p:nvSpPr>
              <p:cNvPr id="9" name="TextBox 8">
                <a:extLst>
                  <a:ext uri="{FF2B5EF4-FFF2-40B4-BE49-F238E27FC236}">
                    <a16:creationId xmlns:a16="http://schemas.microsoft.com/office/drawing/2014/main" id="{C515B326-A564-AE4B-A635-A715904C4C5E}"/>
                  </a:ext>
                </a:extLst>
              </p:cNvPr>
              <p:cNvSpPr txBox="1"/>
              <p:nvPr/>
            </p:nvSpPr>
            <p:spPr>
              <a:xfrm>
                <a:off x="2020173" y="2648479"/>
                <a:ext cx="643454" cy="588311"/>
              </a:xfrm>
              <a:prstGeom prst="rect">
                <a:avLst/>
              </a:prstGeom>
              <a:noFill/>
            </p:spPr>
            <p:txBody>
              <a:bodyPr wrap="none" rtlCol="0">
                <a:spAutoFit/>
              </a:bodyPr>
              <a:lstStyle/>
              <a:p>
                <a:r>
                  <a:rPr lang="en-US" sz="1200" b="1" dirty="0">
                    <a:solidFill>
                      <a:schemeClr val="accent6"/>
                    </a:solidFill>
                    <a:latin typeface="Calibri" panose="020F0502020204030204" pitchFamily="34" charset="0"/>
                    <a:cs typeface="Calibri" panose="020F0502020204030204" pitchFamily="34" charset="0"/>
                  </a:rPr>
                  <a:t>Off-bias</a:t>
                </a:r>
              </a:p>
              <a:p>
                <a:r>
                  <a:rPr lang="en-US" sz="1200" b="1" dirty="0">
                    <a:solidFill>
                      <a:schemeClr val="accent6"/>
                    </a:solidFill>
                    <a:latin typeface="Calibri" panose="020F0502020204030204" pitchFamily="34" charset="0"/>
                    <a:cs typeface="Calibri" panose="020F0502020204030204" pitchFamily="34" charset="0"/>
                  </a:rPr>
                  <a:t>a.k.a.</a:t>
                </a:r>
              </a:p>
              <a:p>
                <a:r>
                  <a:rPr lang="en-US" sz="1200" b="1" dirty="0" err="1">
                    <a:solidFill>
                      <a:schemeClr val="accent6"/>
                    </a:solidFill>
                    <a:latin typeface="Calibri" panose="020F0502020204030204" pitchFamily="34" charset="0"/>
                    <a:cs typeface="Calibri" panose="020F0502020204030204" pitchFamily="34" charset="0"/>
                  </a:rPr>
                  <a:t>SubVt</a:t>
                </a:r>
                <a:endParaRPr lang="en-US" sz="1200" b="1" dirty="0">
                  <a:solidFill>
                    <a:schemeClr val="accent6"/>
                  </a:solidFill>
                  <a:latin typeface="Calibri" panose="020F0502020204030204" pitchFamily="34" charset="0"/>
                  <a:cs typeface="Calibri" panose="020F0502020204030204" pitchFamily="34" charset="0"/>
                </a:endParaRPr>
              </a:p>
            </p:txBody>
          </p:sp>
          <p:sp>
            <p:nvSpPr>
              <p:cNvPr id="10" name="Line 10">
                <a:extLst>
                  <a:ext uri="{FF2B5EF4-FFF2-40B4-BE49-F238E27FC236}">
                    <a16:creationId xmlns:a16="http://schemas.microsoft.com/office/drawing/2014/main" id="{9FA29F05-EDB9-DD43-8032-0B5A3F45C5A3}"/>
                  </a:ext>
                </a:extLst>
              </p:cNvPr>
              <p:cNvSpPr>
                <a:spLocks noChangeAspect="1" noChangeShapeType="1"/>
              </p:cNvSpPr>
              <p:nvPr/>
            </p:nvSpPr>
            <p:spPr bwMode="auto">
              <a:xfrm rot="16200000" flipH="1">
                <a:off x="2524228" y="3000859"/>
                <a:ext cx="1001529" cy="0"/>
              </a:xfrm>
              <a:prstGeom prst="line">
                <a:avLst/>
              </a:prstGeom>
              <a:noFill/>
              <a:ln w="9525">
                <a:solidFill>
                  <a:schemeClr val="tx1"/>
                </a:solidFill>
                <a:round/>
                <a:headEnd/>
                <a:tailEnd type="triangle" w="med" len="med"/>
              </a:ln>
            </p:spPr>
            <p:txBody>
              <a:bodyPr/>
              <a:lstStyle/>
              <a:p>
                <a:endParaRPr lang="en-US" sz="1200">
                  <a:latin typeface="Calibri" panose="020F0502020204030204" pitchFamily="34" charset="0"/>
                  <a:cs typeface="Calibri" panose="020F0502020204030204" pitchFamily="34" charset="0"/>
                </a:endParaRPr>
              </a:p>
            </p:txBody>
          </p:sp>
          <p:sp>
            <p:nvSpPr>
              <p:cNvPr id="11" name="Line 10">
                <a:extLst>
                  <a:ext uri="{FF2B5EF4-FFF2-40B4-BE49-F238E27FC236}">
                    <a16:creationId xmlns:a16="http://schemas.microsoft.com/office/drawing/2014/main" id="{F40CC0C7-E8AA-8D4B-B6E3-EB4DD8F2B639}"/>
                  </a:ext>
                </a:extLst>
              </p:cNvPr>
              <p:cNvSpPr>
                <a:spLocks noChangeAspect="1" noChangeShapeType="1"/>
              </p:cNvSpPr>
              <p:nvPr/>
            </p:nvSpPr>
            <p:spPr bwMode="auto">
              <a:xfrm rot="16200000" flipH="1">
                <a:off x="3197050" y="3000859"/>
                <a:ext cx="1001529" cy="0"/>
              </a:xfrm>
              <a:prstGeom prst="line">
                <a:avLst/>
              </a:prstGeom>
              <a:noFill/>
              <a:ln w="9525">
                <a:solidFill>
                  <a:schemeClr val="tx1"/>
                </a:solidFill>
                <a:round/>
                <a:headEnd/>
                <a:tailEnd type="triangle" w="med" len="med"/>
              </a:ln>
            </p:spPr>
            <p:txBody>
              <a:bodyPr/>
              <a:lstStyle/>
              <a:p>
                <a:endParaRPr lang="en-US" sz="1200">
                  <a:latin typeface="Calibri" panose="020F0502020204030204" pitchFamily="34" charset="0"/>
                  <a:cs typeface="Calibri" panose="020F0502020204030204" pitchFamily="34" charset="0"/>
                </a:endParaRPr>
              </a:p>
            </p:txBody>
          </p:sp>
          <p:sp>
            <p:nvSpPr>
              <p:cNvPr id="12" name="Line 10">
                <a:extLst>
                  <a:ext uri="{FF2B5EF4-FFF2-40B4-BE49-F238E27FC236}">
                    <a16:creationId xmlns:a16="http://schemas.microsoft.com/office/drawing/2014/main" id="{9616281F-BDB7-1A46-9469-A46013AD139A}"/>
                  </a:ext>
                </a:extLst>
              </p:cNvPr>
              <p:cNvSpPr>
                <a:spLocks noChangeAspect="1" noChangeShapeType="1"/>
              </p:cNvSpPr>
              <p:nvPr/>
            </p:nvSpPr>
            <p:spPr bwMode="auto">
              <a:xfrm rot="16200000" flipH="1">
                <a:off x="2625674" y="2776408"/>
                <a:ext cx="1450430" cy="0"/>
              </a:xfrm>
              <a:prstGeom prst="line">
                <a:avLst/>
              </a:prstGeom>
              <a:noFill/>
              <a:ln w="9525">
                <a:solidFill>
                  <a:schemeClr val="tx1"/>
                </a:solidFill>
                <a:round/>
                <a:headEnd/>
                <a:tailEnd type="triangle" w="med" len="med"/>
              </a:ln>
            </p:spPr>
            <p:txBody>
              <a:bodyPr/>
              <a:lstStyle/>
              <a:p>
                <a:endParaRPr lang="en-US" sz="12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DB7490F-CB58-D345-A676-FE883318685D}"/>
                  </a:ext>
                </a:extLst>
              </p:cNvPr>
              <p:cNvSpPr txBox="1"/>
              <p:nvPr/>
            </p:nvSpPr>
            <p:spPr>
              <a:xfrm>
                <a:off x="3180682" y="1771113"/>
                <a:ext cx="324886" cy="197557"/>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V</a:t>
                </a:r>
                <a:r>
                  <a:rPr lang="en-US" sz="1200" b="1" baseline="-25000" dirty="0">
                    <a:solidFill>
                      <a:srgbClr val="C00000"/>
                    </a:solidFill>
                    <a:latin typeface="Calibri" panose="020F0502020204030204" pitchFamily="34" charset="0"/>
                    <a:cs typeface="Calibri" panose="020F0502020204030204" pitchFamily="34" charset="0"/>
                  </a:rPr>
                  <a:t>DM</a:t>
                </a:r>
              </a:p>
            </p:txBody>
          </p:sp>
        </p:grpSp>
        <p:sp>
          <p:nvSpPr>
            <p:cNvPr id="53" name="Rounded Rectangle 52">
              <a:extLst>
                <a:ext uri="{FF2B5EF4-FFF2-40B4-BE49-F238E27FC236}">
                  <a16:creationId xmlns:a16="http://schemas.microsoft.com/office/drawing/2014/main" id="{C9FB43DE-003C-3B40-B76B-5807115EC5B8}"/>
                </a:ext>
              </a:extLst>
            </p:cNvPr>
            <p:cNvSpPr/>
            <p:nvPr/>
          </p:nvSpPr>
          <p:spPr>
            <a:xfrm>
              <a:off x="497980" y="806988"/>
              <a:ext cx="4553769" cy="3003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Freeform 60">
            <a:extLst>
              <a:ext uri="{FF2B5EF4-FFF2-40B4-BE49-F238E27FC236}">
                <a16:creationId xmlns:a16="http://schemas.microsoft.com/office/drawing/2014/main" id="{CA2807B9-80D9-FD4B-9426-7EDB0EB92E5B}"/>
              </a:ext>
            </a:extLst>
          </p:cNvPr>
          <p:cNvSpPr/>
          <p:nvPr/>
        </p:nvSpPr>
        <p:spPr>
          <a:xfrm>
            <a:off x="4957482" y="5818094"/>
            <a:ext cx="3281083" cy="394355"/>
          </a:xfrm>
          <a:custGeom>
            <a:avLst/>
            <a:gdLst>
              <a:gd name="connsiteX0" fmla="*/ 0 w 3281083"/>
              <a:gd name="connsiteY0" fmla="*/ 233082 h 394355"/>
              <a:gd name="connsiteX1" fmla="*/ 1676400 w 3281083"/>
              <a:gd name="connsiteY1" fmla="*/ 385482 h 394355"/>
              <a:gd name="connsiteX2" fmla="*/ 3281083 w 3281083"/>
              <a:gd name="connsiteY2" fmla="*/ 0 h 394355"/>
            </a:gdLst>
            <a:ahLst/>
            <a:cxnLst>
              <a:cxn ang="0">
                <a:pos x="connsiteX0" y="connsiteY0"/>
              </a:cxn>
              <a:cxn ang="0">
                <a:pos x="connsiteX1" y="connsiteY1"/>
              </a:cxn>
              <a:cxn ang="0">
                <a:pos x="connsiteX2" y="connsiteY2"/>
              </a:cxn>
            </a:cxnLst>
            <a:rect l="l" t="t" r="r" b="b"/>
            <a:pathLst>
              <a:path w="3281083" h="394355">
                <a:moveTo>
                  <a:pt x="0" y="233082"/>
                </a:moveTo>
                <a:cubicBezTo>
                  <a:pt x="564776" y="328705"/>
                  <a:pt x="1129553" y="424329"/>
                  <a:pt x="1676400" y="385482"/>
                </a:cubicBezTo>
                <a:cubicBezTo>
                  <a:pt x="2223247" y="346635"/>
                  <a:pt x="2752165" y="173317"/>
                  <a:pt x="3281083" y="0"/>
                </a:cubicBezTo>
              </a:path>
            </a:pathLst>
          </a:custGeom>
          <a:noFill/>
          <a:ln>
            <a:solidFill>
              <a:srgbClr val="92D05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B9A272CF-6F87-DA45-A4E1-1CA9F60E6044}"/>
              </a:ext>
            </a:extLst>
          </p:cNvPr>
          <p:cNvSpPr/>
          <p:nvPr/>
        </p:nvSpPr>
        <p:spPr>
          <a:xfrm>
            <a:off x="3997752" y="3546993"/>
            <a:ext cx="4765248" cy="933283"/>
          </a:xfrm>
          <a:custGeom>
            <a:avLst/>
            <a:gdLst>
              <a:gd name="connsiteX0" fmla="*/ 0 w 4618653"/>
              <a:gd name="connsiteY0" fmla="*/ 1034338 h 1034338"/>
              <a:gd name="connsiteX1" fmla="*/ 195943 w 4618653"/>
              <a:gd name="connsiteY1" fmla="*/ 959693 h 1034338"/>
              <a:gd name="connsiteX2" fmla="*/ 2724539 w 4618653"/>
              <a:gd name="connsiteY2" fmla="*/ 138599 h 1034338"/>
              <a:gd name="connsiteX3" fmla="*/ 4618653 w 4618653"/>
              <a:gd name="connsiteY3" fmla="*/ 7970 h 1034338"/>
            </a:gdLst>
            <a:ahLst/>
            <a:cxnLst>
              <a:cxn ang="0">
                <a:pos x="connsiteX0" y="connsiteY0"/>
              </a:cxn>
              <a:cxn ang="0">
                <a:pos x="connsiteX1" y="connsiteY1"/>
              </a:cxn>
              <a:cxn ang="0">
                <a:pos x="connsiteX2" y="connsiteY2"/>
              </a:cxn>
              <a:cxn ang="0">
                <a:pos x="connsiteX3" y="connsiteY3"/>
              </a:cxn>
            </a:cxnLst>
            <a:rect l="l" t="t" r="r" b="b"/>
            <a:pathLst>
              <a:path w="4618653" h="1034338">
                <a:moveTo>
                  <a:pt x="0" y="1034338"/>
                </a:moveTo>
                <a:lnTo>
                  <a:pt x="195943" y="959693"/>
                </a:lnTo>
                <a:cubicBezTo>
                  <a:pt x="650033" y="810403"/>
                  <a:pt x="1987421" y="297219"/>
                  <a:pt x="2724539" y="138599"/>
                </a:cubicBezTo>
                <a:cubicBezTo>
                  <a:pt x="3461657" y="-20021"/>
                  <a:pt x="4040155" y="-6026"/>
                  <a:pt x="4618653" y="7970"/>
                </a:cubicBezTo>
              </a:path>
            </a:pathLst>
          </a:custGeom>
          <a:noFill/>
          <a:ln>
            <a:solidFill>
              <a:srgbClr val="FFFF0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Freeform 14">
            <a:extLst>
              <a:ext uri="{FF2B5EF4-FFF2-40B4-BE49-F238E27FC236}">
                <a16:creationId xmlns:a16="http://schemas.microsoft.com/office/drawing/2014/main" id="{30B3C4DB-B9A5-A145-A156-34E25943B4C5}"/>
              </a:ext>
            </a:extLst>
          </p:cNvPr>
          <p:cNvSpPr/>
          <p:nvPr/>
        </p:nvSpPr>
        <p:spPr>
          <a:xfrm>
            <a:off x="4560462" y="3534864"/>
            <a:ext cx="3874411" cy="767650"/>
          </a:xfrm>
          <a:custGeom>
            <a:avLst/>
            <a:gdLst>
              <a:gd name="connsiteX0" fmla="*/ 0 w 4441371"/>
              <a:gd name="connsiteY0" fmla="*/ 943830 h 943830"/>
              <a:gd name="connsiteX1" fmla="*/ 2649894 w 4441371"/>
              <a:gd name="connsiteY1" fmla="*/ 132067 h 943830"/>
              <a:gd name="connsiteX2" fmla="*/ 4441371 w 4441371"/>
              <a:gd name="connsiteY2" fmla="*/ 10769 h 943830"/>
            </a:gdLst>
            <a:ahLst/>
            <a:cxnLst>
              <a:cxn ang="0">
                <a:pos x="connsiteX0" y="connsiteY0"/>
              </a:cxn>
              <a:cxn ang="0">
                <a:pos x="connsiteX1" y="connsiteY1"/>
              </a:cxn>
              <a:cxn ang="0">
                <a:pos x="connsiteX2" y="connsiteY2"/>
              </a:cxn>
            </a:cxnLst>
            <a:rect l="l" t="t" r="r" b="b"/>
            <a:pathLst>
              <a:path w="4441371" h="943830">
                <a:moveTo>
                  <a:pt x="0" y="943830"/>
                </a:moveTo>
                <a:cubicBezTo>
                  <a:pt x="954833" y="615703"/>
                  <a:pt x="1909666" y="287577"/>
                  <a:pt x="2649894" y="132067"/>
                </a:cubicBezTo>
                <a:cubicBezTo>
                  <a:pt x="3390123" y="-23443"/>
                  <a:pt x="3915747" y="-6337"/>
                  <a:pt x="4441371" y="10769"/>
                </a:cubicBezTo>
              </a:path>
            </a:pathLst>
          </a:cu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694068BD-F479-1340-A487-DC3CB91669CF}"/>
              </a:ext>
            </a:extLst>
          </p:cNvPr>
          <p:cNvPicPr>
            <a:picLocks noChangeAspect="1"/>
          </p:cNvPicPr>
          <p:nvPr/>
        </p:nvPicPr>
        <p:blipFill rotWithShape="1">
          <a:blip r:embed="rId7">
            <a:extLst>
              <a:ext uri="{28A0092B-C50C-407E-A947-70E740481C1C}">
                <a14:useLocalDpi xmlns:a14="http://schemas.microsoft.com/office/drawing/2010/main" val="0"/>
              </a:ext>
            </a:extLst>
          </a:blip>
          <a:srcRect l="35212" r="36079" b="35928"/>
          <a:stretch/>
        </p:blipFill>
        <p:spPr>
          <a:xfrm>
            <a:off x="1219200" y="4168081"/>
            <a:ext cx="816814" cy="889843"/>
          </a:xfrm>
          <a:prstGeom prst="rect">
            <a:avLst/>
          </a:prstGeom>
        </p:spPr>
      </p:pic>
    </p:spTree>
    <p:extLst>
      <p:ext uri="{BB962C8B-B14F-4D97-AF65-F5344CB8AC3E}">
        <p14:creationId xmlns:p14="http://schemas.microsoft.com/office/powerpoint/2010/main" val="1118198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CB3539-BFC6-BB4C-8B0C-DF7E231E9C60}"/>
              </a:ext>
            </a:extLst>
          </p:cNvPr>
          <p:cNvSpPr>
            <a:spLocks noGrp="1"/>
          </p:cNvSpPr>
          <p:nvPr>
            <p:ph type="title"/>
          </p:nvPr>
        </p:nvSpPr>
        <p:spPr/>
        <p:txBody>
          <a:bodyPr/>
          <a:lstStyle/>
          <a:p>
            <a:r>
              <a:rPr lang="en-US" sz="3200" dirty="0"/>
              <a:t>Assessment &amp; Critical Path to </a:t>
            </a:r>
            <a:r>
              <a:rPr lang="en-US" sz="3200" dirty="0">
                <a:latin typeface="Symbol" pitchFamily="2" charset="2"/>
              </a:rPr>
              <a:t>a</a:t>
            </a:r>
            <a:r>
              <a:rPr lang="en-US" sz="3200" dirty="0"/>
              <a:t>-Product Definition </a:t>
            </a:r>
          </a:p>
        </p:txBody>
      </p:sp>
      <p:sp>
        <p:nvSpPr>
          <p:cNvPr id="9" name="Content Placeholder 8">
            <a:extLst>
              <a:ext uri="{FF2B5EF4-FFF2-40B4-BE49-F238E27FC236}">
                <a16:creationId xmlns:a16="http://schemas.microsoft.com/office/drawing/2014/main" id="{4EF818FE-EB39-9A47-9396-F339139F5499}"/>
              </a:ext>
            </a:extLst>
          </p:cNvPr>
          <p:cNvSpPr>
            <a:spLocks noGrp="1"/>
          </p:cNvSpPr>
          <p:nvPr>
            <p:ph idx="1"/>
          </p:nvPr>
        </p:nvSpPr>
        <p:spPr>
          <a:xfrm>
            <a:off x="914400" y="1143000"/>
            <a:ext cx="10363200" cy="5334000"/>
          </a:xfrm>
        </p:spPr>
        <p:txBody>
          <a:bodyPr/>
          <a:lstStyle/>
          <a:p>
            <a:r>
              <a:rPr lang="en-US" sz="1800" dirty="0" err="1"/>
              <a:t>BiSM</a:t>
            </a:r>
            <a:r>
              <a:rPr lang="en-US" sz="1800" dirty="0"/>
              <a:t> technology presents an opportunity for higher speed SCM with simplified manufacturing without obvious technology showstopper.  It solves known 3DXP issues, likely introduces others which we are yet to fully see.   Scaling is yet to be demonstrated.</a:t>
            </a:r>
          </a:p>
          <a:p>
            <a:r>
              <a:rPr lang="en-US" sz="1800" dirty="0" err="1"/>
              <a:t>Optane</a:t>
            </a:r>
            <a:r>
              <a:rPr lang="en-US" sz="1800" dirty="0"/>
              <a:t>™ Memory Media has Circuit Under the Array (CUA) to reduce die size. The bidirectional circuit topology of </a:t>
            </a:r>
            <a:r>
              <a:rPr lang="en-US" sz="1800" dirty="0" err="1"/>
              <a:t>BiSM</a:t>
            </a:r>
            <a:r>
              <a:rPr lang="en-US" sz="1800" dirty="0"/>
              <a:t> is a key constraint of CUA for its ability to match or to beat present </a:t>
            </a:r>
            <a:r>
              <a:rPr lang="en-US" sz="1800" dirty="0" err="1"/>
              <a:t>Optane</a:t>
            </a:r>
            <a:r>
              <a:rPr lang="en-US" sz="1800" dirty="0"/>
              <a:t>™ product cost, despite the improved write latency. Currently die size is prohibitive with the speculative </a:t>
            </a:r>
            <a:r>
              <a:rPr lang="en-US" sz="1800" dirty="0" err="1"/>
              <a:t>TGcMOST</a:t>
            </a:r>
            <a:r>
              <a:rPr lang="en-US" sz="1800" dirty="0"/>
              <a:t> design rule.  Efficient tile design is a key challenge to product viability.</a:t>
            </a:r>
          </a:p>
          <a:p>
            <a:r>
              <a:rPr lang="en-US" sz="1800" dirty="0"/>
              <a:t>Besides developing a smaller footprint transistor and/or inventing new bipolar decoding scheme,  a more fundamental issue is high voltage supply rail constraint, which is driven by (voltage) window budget.   Integrating new material and/or read/write algorithm to reduce </a:t>
            </a:r>
            <a:r>
              <a:rPr lang="en-US" sz="1800" dirty="0" err="1"/>
              <a:t>BiSM</a:t>
            </a:r>
            <a:r>
              <a:rPr lang="en-US" sz="1800" dirty="0"/>
              <a:t> V</a:t>
            </a:r>
            <a:r>
              <a:rPr lang="en-US" sz="1800" baseline="-25000" dirty="0"/>
              <a:t>T</a:t>
            </a:r>
            <a:r>
              <a:rPr lang="en-US" sz="1800" dirty="0"/>
              <a:t> sigma, drift and shift are the key enablers for voltage reduction.</a:t>
            </a:r>
          </a:p>
          <a:p>
            <a:r>
              <a:rPr lang="en-US" sz="1800" dirty="0"/>
              <a:t>Competitive landscape – We believe that Micron is pursuing this technology at a priority over the current </a:t>
            </a:r>
            <a:r>
              <a:rPr lang="en-US" sz="1800" dirty="0" err="1"/>
              <a:t>Optane</a:t>
            </a:r>
            <a:r>
              <a:rPr lang="en-US" sz="1800" dirty="0"/>
              <a:t>™ approach.   Also, in the research segment of atomistic switches (intel sponsored or public domain), discussions and disclosures on the sighting of similar behavior are merging.   </a:t>
            </a:r>
          </a:p>
          <a:p>
            <a:endParaRPr lang="en-US" sz="1800" dirty="0"/>
          </a:p>
        </p:txBody>
      </p:sp>
    </p:spTree>
    <p:extLst>
      <p:ext uri="{BB962C8B-B14F-4D97-AF65-F5344CB8AC3E}">
        <p14:creationId xmlns:p14="http://schemas.microsoft.com/office/powerpoint/2010/main" val="314751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B03EA2-B534-F34F-A428-D40EED4DE807}"/>
              </a:ext>
            </a:extLst>
          </p:cNvPr>
          <p:cNvSpPr>
            <a:spLocks noGrp="1"/>
          </p:cNvSpPr>
          <p:nvPr>
            <p:ph type="title"/>
          </p:nvPr>
        </p:nvSpPr>
        <p:spPr/>
        <p:txBody>
          <a:bodyPr/>
          <a:lstStyle/>
          <a:p>
            <a:r>
              <a:rPr lang="en-US" dirty="0"/>
              <a:t>Backup Materials</a:t>
            </a:r>
          </a:p>
        </p:txBody>
      </p:sp>
      <p:sp>
        <p:nvSpPr>
          <p:cNvPr id="6" name="Text Placeholder 5">
            <a:extLst>
              <a:ext uri="{FF2B5EF4-FFF2-40B4-BE49-F238E27FC236}">
                <a16:creationId xmlns:a16="http://schemas.microsoft.com/office/drawing/2014/main" id="{6AEF46F3-AD2F-7244-A4E7-EF37F58B6F1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21710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31426"/>
            <a:ext cx="10363200" cy="4876800"/>
          </a:xfrm>
        </p:spPr>
        <p:txBody>
          <a:bodyPr/>
          <a:lstStyle/>
          <a:p>
            <a:r>
              <a:rPr lang="en-US" sz="2000" dirty="0"/>
              <a:t>Output traces subject to input and prior history in a cyclic loop</a:t>
            </a:r>
            <a:br>
              <a:rPr lang="en-US" sz="2000" dirty="0"/>
            </a:br>
            <a:br>
              <a:rPr lang="en-US" sz="2000" dirty="0"/>
            </a:br>
            <a:br>
              <a:rPr lang="en-US" sz="2000" dirty="0"/>
            </a:br>
            <a:br>
              <a:rPr lang="en-US" sz="2000" dirty="0"/>
            </a:br>
            <a:br>
              <a:rPr lang="en-US" sz="2000" dirty="0"/>
            </a:br>
            <a:r>
              <a:rPr lang="en-US" sz="2000" dirty="0"/>
              <a:t>               </a:t>
            </a:r>
            <a:r>
              <a:rPr lang="en-US" sz="2000" dirty="0">
                <a:solidFill>
                  <a:schemeClr val="accent2"/>
                </a:solidFill>
              </a:rPr>
              <a:t>SRAM</a:t>
            </a:r>
            <a:r>
              <a:rPr lang="en-US" sz="2000" dirty="0"/>
              <a:t>                                                                       </a:t>
            </a:r>
            <a:r>
              <a:rPr lang="en-US" sz="2000" dirty="0">
                <a:solidFill>
                  <a:schemeClr val="accent2"/>
                </a:solidFill>
              </a:rPr>
              <a:t>PCM</a:t>
            </a:r>
            <a:endParaRPr lang="en-US" sz="2000" dirty="0"/>
          </a:p>
          <a:p>
            <a:pPr marL="0" indent="0">
              <a:buNone/>
            </a:pPr>
            <a:endParaRPr lang="en-US" sz="2000" dirty="0"/>
          </a:p>
          <a:p>
            <a:r>
              <a:rPr lang="en-US" sz="2000" dirty="0"/>
              <a:t>Input (WRITE) metrology actuates the switching mechanism</a:t>
            </a:r>
          </a:p>
          <a:p>
            <a:r>
              <a:rPr lang="en-US" sz="2000" dirty="0"/>
              <a:t>Output (READ) metrology manifests the switched physics</a:t>
            </a:r>
          </a:p>
          <a:p>
            <a:r>
              <a:rPr lang="en-US" sz="2000" dirty="0"/>
              <a:t>It’s a phenomenological  “duck test”.  Using abductive reasoning to prioritize possible switching mechanism for SSM risk assessment – also to eliminate unlike mechanisms.</a:t>
            </a:r>
          </a:p>
          <a:p>
            <a:r>
              <a:rPr lang="en-US" sz="2000" dirty="0"/>
              <a:t>It can also serve for inductive reasoning to derive physics from specific observations – assumptions will be called out for additional tests. </a:t>
            </a:r>
          </a:p>
        </p:txBody>
      </p:sp>
      <p:sp>
        <p:nvSpPr>
          <p:cNvPr id="2" name="Title 1"/>
          <p:cNvSpPr>
            <a:spLocks noGrp="1"/>
          </p:cNvSpPr>
          <p:nvPr>
            <p:ph type="title"/>
          </p:nvPr>
        </p:nvSpPr>
        <p:spPr/>
        <p:txBody>
          <a:bodyPr/>
          <a:lstStyle/>
          <a:p>
            <a:r>
              <a:rPr lang="en-US" sz="3200" dirty="0"/>
              <a:t>“Hysteresis” of Transfer characteristics</a:t>
            </a:r>
          </a:p>
        </p:txBody>
      </p:sp>
      <p:grpSp>
        <p:nvGrpSpPr>
          <p:cNvPr id="132" name="Group 131"/>
          <p:cNvGrpSpPr/>
          <p:nvPr/>
        </p:nvGrpSpPr>
        <p:grpSpPr>
          <a:xfrm>
            <a:off x="1685495" y="1675203"/>
            <a:ext cx="4094873" cy="1971456"/>
            <a:chOff x="1479755" y="2573668"/>
            <a:chExt cx="4094873" cy="1971456"/>
          </a:xfrm>
        </p:grpSpPr>
        <p:grpSp>
          <p:nvGrpSpPr>
            <p:cNvPr id="116" name="Group 115"/>
            <p:cNvGrpSpPr/>
            <p:nvPr/>
          </p:nvGrpSpPr>
          <p:grpSpPr>
            <a:xfrm>
              <a:off x="3954448" y="2573668"/>
              <a:ext cx="1620180" cy="1620180"/>
              <a:chOff x="6492044" y="2176061"/>
              <a:chExt cx="1620180" cy="1620180"/>
            </a:xfrm>
          </p:grpSpPr>
          <p:cxnSp>
            <p:nvCxnSpPr>
              <p:cNvPr id="117" name="Straight Arrow Connector 116"/>
              <p:cNvCxnSpPr/>
              <p:nvPr/>
            </p:nvCxnSpPr>
            <p:spPr>
              <a:xfrm flipV="1">
                <a:off x="6492044" y="2176061"/>
                <a:ext cx="0" cy="16201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5400000" flipV="1">
                <a:off x="7302134" y="2986151"/>
                <a:ext cx="0" cy="16201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Group 120"/>
              <p:cNvGrpSpPr/>
              <p:nvPr/>
            </p:nvGrpSpPr>
            <p:grpSpPr>
              <a:xfrm>
                <a:off x="6621662" y="2536272"/>
                <a:ext cx="1102074" cy="1131275"/>
                <a:chOff x="6483927" y="2500680"/>
                <a:chExt cx="1497023" cy="1120745"/>
              </a:xfrm>
            </p:grpSpPr>
            <p:sp>
              <p:nvSpPr>
                <p:cNvPr id="127" name="Freeform 126"/>
                <p:cNvSpPr/>
                <p:nvPr/>
              </p:nvSpPr>
              <p:spPr>
                <a:xfrm>
                  <a:off x="6483927" y="2500680"/>
                  <a:ext cx="1497023" cy="1117225"/>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Arrow Connector 127"/>
                <p:cNvCxnSpPr/>
                <p:nvPr/>
              </p:nvCxnSpPr>
              <p:spPr>
                <a:xfrm>
                  <a:off x="7145292" y="2913761"/>
                  <a:ext cx="72519" cy="10972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6621836" y="2500681"/>
                  <a:ext cx="122747" cy="7039"/>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7739065" y="3614386"/>
                  <a:ext cx="122747" cy="7039"/>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rot="16200000" flipH="1">
                <a:off x="6614656" y="2528350"/>
                <a:ext cx="1102074" cy="1131275"/>
                <a:chOff x="6483927" y="2500681"/>
                <a:chExt cx="1497023" cy="1120745"/>
              </a:xfrm>
            </p:grpSpPr>
            <p:sp>
              <p:nvSpPr>
                <p:cNvPr id="123" name="Freeform 122"/>
                <p:cNvSpPr/>
                <p:nvPr/>
              </p:nvSpPr>
              <p:spPr>
                <a:xfrm>
                  <a:off x="6483927" y="2500681"/>
                  <a:ext cx="1497023" cy="1117225"/>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Arrow Connector 123"/>
                <p:cNvCxnSpPr/>
                <p:nvPr/>
              </p:nvCxnSpPr>
              <p:spPr>
                <a:xfrm rot="16200000" flipV="1">
                  <a:off x="7057651" y="2773691"/>
                  <a:ext cx="88811" cy="4215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10800000" flipV="1">
                  <a:off x="6621835" y="2500681"/>
                  <a:ext cx="122748" cy="703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10800000" flipV="1">
                  <a:off x="7739065" y="3614387"/>
                  <a:ext cx="122748" cy="703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8" name="Group 37"/>
            <p:cNvGrpSpPr/>
            <p:nvPr/>
          </p:nvGrpSpPr>
          <p:grpSpPr>
            <a:xfrm>
              <a:off x="1479755" y="2953234"/>
              <a:ext cx="2082520" cy="684076"/>
              <a:chOff x="4453510" y="2132856"/>
              <a:chExt cx="2082520" cy="684076"/>
            </a:xfrm>
          </p:grpSpPr>
          <p:grpSp>
            <p:nvGrpSpPr>
              <p:cNvPr id="34" name="Group 33"/>
              <p:cNvGrpSpPr/>
              <p:nvPr/>
            </p:nvGrpSpPr>
            <p:grpSpPr>
              <a:xfrm rot="5400000">
                <a:off x="5141313" y="1844824"/>
                <a:ext cx="684076" cy="1260140"/>
                <a:chOff x="7104112" y="1841376"/>
                <a:chExt cx="360040" cy="795536"/>
              </a:xfrm>
            </p:grpSpPr>
            <p:sp>
              <p:nvSpPr>
                <p:cNvPr id="4" name="Isosceles Triangle 3"/>
                <p:cNvSpPr/>
                <p:nvPr/>
              </p:nvSpPr>
              <p:spPr>
                <a:xfrm>
                  <a:off x="7104112" y="2133600"/>
                  <a:ext cx="144016" cy="22860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135924" y="2057400"/>
                  <a:ext cx="76200" cy="76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4" idx="3"/>
                </p:cNvCxnSpPr>
                <p:nvPr/>
              </p:nvCxnSpPr>
              <p:spPr>
                <a:xfrm flipH="1">
                  <a:off x="7174024" y="2362200"/>
                  <a:ext cx="2096" cy="17014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174024" y="1949388"/>
                  <a:ext cx="0" cy="108012"/>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flipV="1">
                  <a:off x="7318040" y="1949387"/>
                  <a:ext cx="146112" cy="582962"/>
                  <a:chOff x="7252320" y="2101787"/>
                  <a:chExt cx="146112" cy="582962"/>
                </a:xfrm>
              </p:grpSpPr>
              <p:sp>
                <p:nvSpPr>
                  <p:cNvPr id="9" name="Isosceles Triangle 8"/>
                  <p:cNvSpPr/>
                  <p:nvPr/>
                </p:nvSpPr>
                <p:spPr>
                  <a:xfrm>
                    <a:off x="7252320" y="2347831"/>
                    <a:ext cx="146112" cy="21528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88324" y="2267626"/>
                    <a:ext cx="76200" cy="76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9" idx="3"/>
                  </p:cNvCxnSpPr>
                  <p:nvPr/>
                </p:nvCxnSpPr>
                <p:spPr>
                  <a:xfrm rot="5400000" flipV="1">
                    <a:off x="7265081" y="2623406"/>
                    <a:ext cx="121638" cy="1047"/>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0" idx="0"/>
                  </p:cNvCxnSpPr>
                  <p:nvPr/>
                </p:nvCxnSpPr>
                <p:spPr>
                  <a:xfrm rot="5400000" flipV="1">
                    <a:off x="7242981" y="2184183"/>
                    <a:ext cx="165839" cy="104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flipH="1">
                  <a:off x="7174024" y="1949388"/>
                  <a:ext cx="21812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174024" y="2528900"/>
                  <a:ext cx="21812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84132" y="1841376"/>
                  <a:ext cx="0" cy="108012"/>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284132" y="2528900"/>
                  <a:ext cx="0" cy="108012"/>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4453510" y="2291222"/>
                <a:ext cx="293350" cy="307777"/>
              </a:xfrm>
              <a:prstGeom prst="rect">
                <a:avLst/>
              </a:prstGeom>
              <a:noFill/>
            </p:spPr>
            <p:txBody>
              <a:bodyPr wrap="none" lIns="0" tIns="0" rIns="0" bIns="0" rtlCol="0">
                <a:spAutoFit/>
              </a:bodyPr>
              <a:lstStyle/>
              <a:p>
                <a:r>
                  <a:rPr lang="en-US" sz="2000" dirty="0" err="1">
                    <a:latin typeface="Calibri" panose="020F0502020204030204" pitchFamily="34" charset="0"/>
                    <a:ea typeface="Cambria Math" panose="02040503050406030204" pitchFamily="18" charset="0"/>
                  </a:rPr>
                  <a:t>i</a:t>
                </a:r>
                <a:r>
                  <a:rPr lang="en-US" sz="2000" dirty="0">
                    <a:latin typeface="Calibri" panose="020F0502020204030204" pitchFamily="34" charset="0"/>
                    <a:ea typeface="Cambria Math" panose="02040503050406030204" pitchFamily="18" charset="0"/>
                  </a:rPr>
                  <a:t>/p</a:t>
                </a:r>
                <a:endParaRPr lang="en-US" sz="2000" dirty="0">
                  <a:latin typeface="Calibri" panose="020F0502020204030204" pitchFamily="34" charset="0"/>
                </a:endParaRPr>
              </a:p>
            </p:txBody>
          </p:sp>
          <p:sp>
            <p:nvSpPr>
              <p:cNvPr id="37" name="TextBox 36"/>
              <p:cNvSpPr txBox="1"/>
              <p:nvPr/>
            </p:nvSpPr>
            <p:spPr>
              <a:xfrm>
                <a:off x="6167339" y="2299950"/>
                <a:ext cx="368691"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o/p</a:t>
                </a:r>
                <a:endParaRPr lang="en-US" sz="2000" dirty="0">
                  <a:latin typeface="Calibri" panose="020F0502020204030204" pitchFamily="34" charset="0"/>
                </a:endParaRPr>
              </a:p>
            </p:txBody>
          </p:sp>
        </p:grpSp>
        <p:sp>
          <p:nvSpPr>
            <p:cNvPr id="42" name="TextBox 41"/>
            <p:cNvSpPr txBox="1"/>
            <p:nvPr/>
          </p:nvSpPr>
          <p:spPr>
            <a:xfrm>
              <a:off x="4932371" y="4237347"/>
              <a:ext cx="623569" cy="307777"/>
            </a:xfrm>
            <a:prstGeom prst="rect">
              <a:avLst/>
            </a:prstGeom>
            <a:noFill/>
          </p:spPr>
          <p:txBody>
            <a:bodyPr wrap="none" lIns="0" tIns="0" rIns="0" bIns="0" rtlCol="0">
              <a:spAutoFit/>
            </a:bodyPr>
            <a:lstStyle/>
            <a:p>
              <a:r>
                <a:rPr lang="en-US" sz="2000" dirty="0" err="1">
                  <a:latin typeface="Calibri" panose="020F0502020204030204" pitchFamily="34" charset="0"/>
                  <a:ea typeface="Cambria Math" panose="02040503050406030204" pitchFamily="18" charset="0"/>
                </a:rPr>
                <a:t>i</a:t>
              </a:r>
              <a:r>
                <a:rPr lang="en-US" sz="2000" dirty="0">
                  <a:latin typeface="Calibri" panose="020F0502020204030204" pitchFamily="34" charset="0"/>
                  <a:ea typeface="Cambria Math" panose="02040503050406030204" pitchFamily="18" charset="0"/>
                </a:rPr>
                <a:t>/p [v]</a:t>
              </a:r>
              <a:endParaRPr lang="en-US" sz="2000" dirty="0">
                <a:latin typeface="Calibri" panose="020F0502020204030204" pitchFamily="34" charset="0"/>
              </a:endParaRPr>
            </a:p>
          </p:txBody>
        </p:sp>
        <p:sp>
          <p:nvSpPr>
            <p:cNvPr id="43" name="TextBox 42"/>
            <p:cNvSpPr txBox="1"/>
            <p:nvPr/>
          </p:nvSpPr>
          <p:spPr>
            <a:xfrm rot="16200000">
              <a:off x="3360408" y="2781641"/>
              <a:ext cx="69890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o/p [v]</a:t>
              </a:r>
              <a:endParaRPr lang="en-US" sz="2000" dirty="0">
                <a:latin typeface="Calibri" panose="020F0502020204030204" pitchFamily="34" charset="0"/>
              </a:endParaRPr>
            </a:p>
          </p:txBody>
        </p:sp>
      </p:grpSp>
      <p:grpSp>
        <p:nvGrpSpPr>
          <p:cNvPr id="149" name="Group 148"/>
          <p:cNvGrpSpPr/>
          <p:nvPr/>
        </p:nvGrpSpPr>
        <p:grpSpPr>
          <a:xfrm>
            <a:off x="6964989" y="1651082"/>
            <a:ext cx="2701535" cy="2002669"/>
            <a:chOff x="6964989" y="1651082"/>
            <a:chExt cx="2701535" cy="2002669"/>
          </a:xfrm>
        </p:grpSpPr>
        <p:grpSp>
          <p:nvGrpSpPr>
            <p:cNvPr id="52" name="Group 51"/>
            <p:cNvGrpSpPr/>
            <p:nvPr/>
          </p:nvGrpSpPr>
          <p:grpSpPr>
            <a:xfrm flipH="1">
              <a:off x="8151993" y="2012923"/>
              <a:ext cx="1102076" cy="1127791"/>
              <a:chOff x="6483944" y="2500728"/>
              <a:chExt cx="1497030" cy="1117246"/>
            </a:xfrm>
          </p:grpSpPr>
          <p:sp>
            <p:nvSpPr>
              <p:cNvPr id="44" name="Freeform 43"/>
              <p:cNvSpPr/>
              <p:nvPr/>
            </p:nvSpPr>
            <p:spPr>
              <a:xfrm>
                <a:off x="6483944" y="2500728"/>
                <a:ext cx="1497027" cy="1117246"/>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H="1" flipV="1">
                <a:off x="7109670" y="2835053"/>
                <a:ext cx="108159" cy="21073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6532852" y="2500730"/>
                <a:ext cx="122748" cy="7039"/>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7871808" y="3617169"/>
                <a:ext cx="109166" cy="80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flipH="1">
              <a:off x="8151994" y="2018728"/>
              <a:ext cx="1102074" cy="1127722"/>
              <a:chOff x="6483927" y="2500681"/>
              <a:chExt cx="1497023" cy="1117225"/>
            </a:xfrm>
          </p:grpSpPr>
          <p:sp>
            <p:nvSpPr>
              <p:cNvPr id="62" name="Freeform 61"/>
              <p:cNvSpPr/>
              <p:nvPr/>
            </p:nvSpPr>
            <p:spPr>
              <a:xfrm>
                <a:off x="6483927" y="2500681"/>
                <a:ext cx="1497023" cy="1117225"/>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a:off x="7217810" y="3040018"/>
                <a:ext cx="48624" cy="1102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10800000" flipH="1" flipV="1">
                <a:off x="6703526" y="2500681"/>
                <a:ext cx="122748" cy="703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62" idx="4"/>
              </p:cNvCxnSpPr>
              <p:nvPr/>
            </p:nvCxnSpPr>
            <p:spPr>
              <a:xfrm>
                <a:off x="7540393" y="3528755"/>
                <a:ext cx="132347" cy="6419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7600658" y="1651082"/>
              <a:ext cx="2065866" cy="2002669"/>
              <a:chOff x="6046358" y="2176061"/>
              <a:chExt cx="2065866" cy="2002669"/>
            </a:xfrm>
          </p:grpSpPr>
          <p:cxnSp>
            <p:nvCxnSpPr>
              <p:cNvPr id="91" name="Straight Arrow Connector 90"/>
              <p:cNvCxnSpPr/>
              <p:nvPr/>
            </p:nvCxnSpPr>
            <p:spPr>
              <a:xfrm flipV="1">
                <a:off x="6492044" y="2176061"/>
                <a:ext cx="0" cy="16201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5400000" flipV="1">
                <a:off x="7302134" y="2986151"/>
                <a:ext cx="0" cy="16201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015692" y="3870953"/>
                <a:ext cx="1061188"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Pulse [</a:t>
                </a:r>
                <a:r>
                  <a:rPr lang="el-GR" sz="2000" dirty="0">
                    <a:latin typeface="Cambria Math" panose="02040503050406030204" pitchFamily="18" charset="0"/>
                    <a:ea typeface="Cambria Math" panose="02040503050406030204" pitchFamily="18" charset="0"/>
                  </a:rPr>
                  <a:t>μ</a:t>
                </a:r>
                <a:r>
                  <a:rPr lang="en-US" sz="2000" dirty="0">
                    <a:latin typeface="Calibri" panose="020F0502020204030204" pitchFamily="34" charset="0"/>
                    <a:ea typeface="Cambria Math" panose="02040503050406030204" pitchFamily="18" charset="0"/>
                  </a:rPr>
                  <a:t>A]</a:t>
                </a:r>
                <a:endParaRPr lang="en-US" sz="2000" dirty="0">
                  <a:latin typeface="Calibri" panose="020F0502020204030204" pitchFamily="34" charset="0"/>
                </a:endParaRPr>
              </a:p>
            </p:txBody>
          </p:sp>
          <p:sp>
            <p:nvSpPr>
              <p:cNvPr id="94" name="TextBox 93"/>
              <p:cNvSpPr txBox="1"/>
              <p:nvPr/>
            </p:nvSpPr>
            <p:spPr>
              <a:xfrm rot="16200000">
                <a:off x="5920522" y="2374098"/>
                <a:ext cx="55944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V</a:t>
                </a:r>
                <a:r>
                  <a:rPr lang="en-US" sz="2000" baseline="-25000" dirty="0">
                    <a:latin typeface="Calibri" panose="020F0502020204030204" pitchFamily="34" charset="0"/>
                    <a:ea typeface="Cambria Math" panose="02040503050406030204" pitchFamily="18" charset="0"/>
                  </a:rPr>
                  <a:t>T</a:t>
                </a:r>
                <a:r>
                  <a:rPr lang="en-US" sz="2000" dirty="0">
                    <a:latin typeface="Calibri" panose="020F0502020204030204" pitchFamily="34" charset="0"/>
                    <a:ea typeface="Cambria Math" panose="02040503050406030204" pitchFamily="18" charset="0"/>
                  </a:rPr>
                  <a:t> [v]</a:t>
                </a:r>
                <a:endParaRPr lang="en-US" sz="2000" dirty="0">
                  <a:latin typeface="Calibri" panose="020F0502020204030204" pitchFamily="34" charset="0"/>
                </a:endParaRPr>
              </a:p>
            </p:txBody>
          </p:sp>
        </p:grpSp>
        <p:grpSp>
          <p:nvGrpSpPr>
            <p:cNvPr id="148" name="Group 147"/>
            <p:cNvGrpSpPr/>
            <p:nvPr/>
          </p:nvGrpSpPr>
          <p:grpSpPr>
            <a:xfrm>
              <a:off x="6964989" y="2031909"/>
              <a:ext cx="429280" cy="684077"/>
              <a:chOff x="6902714" y="1831839"/>
              <a:chExt cx="576064" cy="1052867"/>
            </a:xfrm>
          </p:grpSpPr>
          <p:sp>
            <p:nvSpPr>
              <p:cNvPr id="74" name="Oval 73"/>
              <p:cNvSpPr/>
              <p:nvPr/>
            </p:nvSpPr>
            <p:spPr>
              <a:xfrm>
                <a:off x="6902714" y="2052585"/>
                <a:ext cx="576064" cy="6054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a:stCxn id="74" idx="2"/>
                <a:endCxn id="74" idx="6"/>
              </p:cNvCxnSpPr>
              <p:nvPr/>
            </p:nvCxnSpPr>
            <p:spPr>
              <a:xfrm>
                <a:off x="6902714" y="2355301"/>
                <a:ext cx="5760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4" idx="3"/>
                <a:endCxn id="74" idx="7"/>
              </p:cNvCxnSpPr>
              <p:nvPr/>
            </p:nvCxnSpPr>
            <p:spPr>
              <a:xfrm flipV="1">
                <a:off x="6987077" y="2141248"/>
                <a:ext cx="407338" cy="428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7382040" y="2118547"/>
                <a:ext cx="12375" cy="2558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74" idx="3"/>
              </p:cNvCxnSpPr>
              <p:nvPr/>
            </p:nvCxnSpPr>
            <p:spPr>
              <a:xfrm flipV="1">
                <a:off x="6987077" y="2360362"/>
                <a:ext cx="9938" cy="208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74" idx="0"/>
              </p:cNvCxnSpPr>
              <p:nvPr/>
            </p:nvCxnSpPr>
            <p:spPr>
              <a:xfrm flipV="1">
                <a:off x="7190746" y="1831839"/>
                <a:ext cx="0" cy="220746"/>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74" idx="4"/>
              </p:cNvCxnSpPr>
              <p:nvPr/>
            </p:nvCxnSpPr>
            <p:spPr>
              <a:xfrm flipV="1">
                <a:off x="7187298" y="2658017"/>
                <a:ext cx="3448" cy="22668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42216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5386918" cy="437630"/>
          </a:xfrm>
        </p:spPr>
        <p:txBody>
          <a:bodyPr/>
          <a:lstStyle/>
          <a:p>
            <a:pPr algn="l"/>
            <a:r>
              <a:rPr lang="en-US" sz="2400" dirty="0"/>
              <a:t>Atomistic memory switching</a:t>
            </a:r>
          </a:p>
        </p:txBody>
      </p:sp>
      <p:sp>
        <p:nvSpPr>
          <p:cNvPr id="5" name="Text Placeholder 4"/>
          <p:cNvSpPr>
            <a:spLocks noGrp="1"/>
          </p:cNvSpPr>
          <p:nvPr>
            <p:ph type="body" idx="1"/>
          </p:nvPr>
        </p:nvSpPr>
        <p:spPr>
          <a:xfrm>
            <a:off x="609600" y="543714"/>
            <a:ext cx="5386918" cy="639763"/>
          </a:xfrm>
        </p:spPr>
        <p:txBody>
          <a:bodyPr/>
          <a:lstStyle/>
          <a:p>
            <a:r>
              <a:rPr lang="en-US" sz="2000" dirty="0"/>
              <a:t>2-T NVM (focus on memory element)</a:t>
            </a:r>
          </a:p>
        </p:txBody>
      </p:sp>
      <p:sp>
        <p:nvSpPr>
          <p:cNvPr id="3" name="Content Placeholder 2"/>
          <p:cNvSpPr>
            <a:spLocks noGrp="1"/>
          </p:cNvSpPr>
          <p:nvPr>
            <p:ph sz="half" idx="2"/>
          </p:nvPr>
        </p:nvSpPr>
        <p:spPr>
          <a:xfrm>
            <a:off x="609600" y="1183474"/>
            <a:ext cx="5386918" cy="5457958"/>
          </a:xfrm>
        </p:spPr>
        <p:txBody>
          <a:bodyPr/>
          <a:lstStyle/>
          <a:p>
            <a:r>
              <a:rPr lang="en-US" sz="1600" dirty="0"/>
              <a:t>PCM (Samsung, Micron, IBM/</a:t>
            </a:r>
            <a:r>
              <a:rPr lang="en-US" sz="1600" dirty="0" err="1"/>
              <a:t>Macronix</a:t>
            </a:r>
            <a:r>
              <a:rPr lang="en-US" sz="1600" dirty="0"/>
              <a:t>)</a:t>
            </a:r>
          </a:p>
          <a:p>
            <a:r>
              <a:rPr lang="en-US" sz="1600" dirty="0"/>
              <a:t>SSM (Intel/Micron)</a:t>
            </a:r>
          </a:p>
          <a:p>
            <a:r>
              <a:rPr lang="en-US" sz="1600" dirty="0"/>
              <a:t>VMCO/</a:t>
            </a:r>
            <a:r>
              <a:rPr lang="en-US" sz="1600" dirty="0" err="1"/>
              <a:t>CMOx</a:t>
            </a:r>
            <a:r>
              <a:rPr lang="en-US" sz="1600" dirty="0"/>
              <a:t> (IMEC, Unity)</a:t>
            </a:r>
          </a:p>
          <a:p>
            <a:pPr lvl="1"/>
            <a:r>
              <a:rPr lang="en-US" sz="1400" dirty="0"/>
              <a:t>4DS: PCMO (</a:t>
            </a:r>
            <a:r>
              <a:rPr lang="en-US" sz="1400" dirty="0" err="1"/>
              <a:t>CMOSx</a:t>
            </a:r>
            <a:r>
              <a:rPr lang="en-US" sz="1400" dirty="0"/>
              <a:t>) with HGST/WD partnership? </a:t>
            </a:r>
          </a:p>
          <a:p>
            <a:pPr lvl="1"/>
            <a:r>
              <a:rPr lang="en-US" sz="1400" dirty="0"/>
              <a:t>WD/Toshiba: Binary conductive oxide instead of PCMO</a:t>
            </a:r>
          </a:p>
          <a:p>
            <a:pPr lvl="1"/>
            <a:r>
              <a:rPr lang="en-US" sz="1400" dirty="0"/>
              <a:t>IMEC: VMCO</a:t>
            </a:r>
          </a:p>
          <a:p>
            <a:pPr lvl="1"/>
            <a:r>
              <a:rPr lang="en-US" sz="1400" dirty="0" err="1"/>
              <a:t>CMOx</a:t>
            </a:r>
            <a:r>
              <a:rPr lang="en-US" sz="1400" dirty="0"/>
              <a:t>: Unity (Rambus)</a:t>
            </a:r>
          </a:p>
          <a:p>
            <a:r>
              <a:rPr lang="en-US" sz="1600" dirty="0"/>
              <a:t>V</a:t>
            </a:r>
            <a:r>
              <a:rPr lang="en-US" sz="1600" baseline="-25000" dirty="0"/>
              <a:t>O</a:t>
            </a:r>
            <a:r>
              <a:rPr lang="en-US" sz="1600" dirty="0"/>
              <a:t>RAM/CBRAM (Redox)</a:t>
            </a:r>
          </a:p>
          <a:p>
            <a:pPr lvl="1"/>
            <a:r>
              <a:rPr lang="en-US" sz="1400" dirty="0" err="1"/>
              <a:t>Weebit</a:t>
            </a:r>
            <a:r>
              <a:rPr lang="en-US" sz="1400" dirty="0"/>
              <a:t>: Porous </a:t>
            </a:r>
            <a:r>
              <a:rPr lang="en-US" sz="1400" dirty="0" err="1"/>
              <a:t>SiO</a:t>
            </a:r>
            <a:r>
              <a:rPr lang="en-US" sz="1400" dirty="0"/>
              <a:t>, </a:t>
            </a:r>
            <a:r>
              <a:rPr lang="en-US" sz="1400" dirty="0" err="1"/>
              <a:t>TaO</a:t>
            </a:r>
            <a:endParaRPr lang="en-US" sz="1400" dirty="0"/>
          </a:p>
          <a:p>
            <a:pPr lvl="1"/>
            <a:r>
              <a:rPr lang="en-US" sz="1400" b="1" dirty="0">
                <a:solidFill>
                  <a:srgbClr val="C00000"/>
                </a:solidFill>
              </a:rPr>
              <a:t>Panasonic</a:t>
            </a:r>
            <a:r>
              <a:rPr lang="en-US" sz="1400" dirty="0"/>
              <a:t>/Fujitsu/HP: </a:t>
            </a:r>
            <a:r>
              <a:rPr lang="en-US" sz="1400" dirty="0" err="1"/>
              <a:t>TaO</a:t>
            </a:r>
            <a:endParaRPr lang="en-US" sz="1400" dirty="0"/>
          </a:p>
          <a:p>
            <a:pPr lvl="1"/>
            <a:r>
              <a:rPr lang="en-US" sz="1400" dirty="0"/>
              <a:t>TSMC/ITRI: </a:t>
            </a:r>
            <a:r>
              <a:rPr lang="en-US" sz="1400" dirty="0" err="1"/>
              <a:t>HfO</a:t>
            </a:r>
            <a:endParaRPr lang="en-US" sz="1400" dirty="0"/>
          </a:p>
          <a:p>
            <a:pPr lvl="1"/>
            <a:r>
              <a:rPr lang="en-US" sz="1400" dirty="0" err="1"/>
              <a:t>Macronix</a:t>
            </a:r>
            <a:r>
              <a:rPr lang="en-US" sz="1400" dirty="0"/>
              <a:t>: WO </a:t>
            </a:r>
          </a:p>
          <a:p>
            <a:pPr lvl="1"/>
            <a:r>
              <a:rPr lang="en-US" sz="1400" b="1" dirty="0" err="1">
                <a:solidFill>
                  <a:srgbClr val="C00000"/>
                </a:solidFill>
              </a:rPr>
              <a:t>Adesto</a:t>
            </a:r>
            <a:r>
              <a:rPr lang="en-US" sz="1400" dirty="0"/>
              <a:t>: </a:t>
            </a:r>
            <a:r>
              <a:rPr lang="en-US" sz="1400" dirty="0" err="1"/>
              <a:t>Te</a:t>
            </a:r>
            <a:r>
              <a:rPr lang="en-US" sz="1400" dirty="0"/>
              <a:t> in </a:t>
            </a:r>
            <a:r>
              <a:rPr lang="en-US" sz="1400" dirty="0" err="1"/>
              <a:t>AlO</a:t>
            </a:r>
            <a:endParaRPr lang="en-US" sz="1400" dirty="0"/>
          </a:p>
          <a:p>
            <a:pPr lvl="1"/>
            <a:r>
              <a:rPr lang="en-US" sz="1400" dirty="0"/>
              <a:t>Micron/Sony: Cu in </a:t>
            </a:r>
            <a:r>
              <a:rPr lang="en-US" sz="1400" dirty="0" err="1"/>
              <a:t>GdO</a:t>
            </a:r>
            <a:endParaRPr lang="en-US" sz="1400" dirty="0"/>
          </a:p>
          <a:p>
            <a:pPr lvl="1"/>
            <a:r>
              <a:rPr lang="en-US" sz="1400" dirty="0"/>
              <a:t>NEC: Cu in oxide(?) – targeting FPGA</a:t>
            </a:r>
          </a:p>
          <a:p>
            <a:pPr lvl="1"/>
            <a:r>
              <a:rPr lang="en-US" sz="1400" dirty="0"/>
              <a:t>Crossbar: Ag/Cu in </a:t>
            </a:r>
            <a:r>
              <a:rPr lang="el-GR" sz="1400" dirty="0">
                <a:latin typeface="Cambria Math" panose="02040503050406030204" pitchFamily="18" charset="0"/>
                <a:ea typeface="Cambria Math" panose="02040503050406030204" pitchFamily="18" charset="0"/>
              </a:rPr>
              <a:t>α</a:t>
            </a:r>
            <a:r>
              <a:rPr lang="en-US" sz="1400" dirty="0">
                <a:latin typeface="Cambria Math" panose="02040503050406030204" pitchFamily="18" charset="0"/>
                <a:ea typeface="Cambria Math" panose="02040503050406030204" pitchFamily="18" charset="0"/>
              </a:rPr>
              <a:t>-</a:t>
            </a:r>
            <a:r>
              <a:rPr lang="en-US" sz="1400" dirty="0"/>
              <a:t>Si (with Si/</a:t>
            </a:r>
            <a:r>
              <a:rPr lang="en-US" sz="1400" dirty="0" err="1"/>
              <a:t>SiO</a:t>
            </a:r>
            <a:r>
              <a:rPr lang="en-US" sz="1400" dirty="0"/>
              <a:t> diode)</a:t>
            </a:r>
          </a:p>
          <a:p>
            <a:r>
              <a:rPr lang="en-US" sz="1600" dirty="0"/>
              <a:t>STT (too many)</a:t>
            </a:r>
          </a:p>
          <a:p>
            <a:r>
              <a:rPr lang="en-US" sz="1600" dirty="0"/>
              <a:t>FTJ</a:t>
            </a:r>
            <a:endParaRPr lang="en-US" sz="1400" dirty="0"/>
          </a:p>
          <a:p>
            <a:pPr lvl="1"/>
            <a:r>
              <a:rPr lang="en-US" sz="1400" dirty="0"/>
              <a:t>Toshiba: </a:t>
            </a:r>
            <a:r>
              <a:rPr lang="en-US" sz="1400" dirty="0" err="1"/>
              <a:t>HfO</a:t>
            </a:r>
            <a:r>
              <a:rPr lang="en-US" sz="1400" dirty="0"/>
              <a:t> + interface layer</a:t>
            </a:r>
          </a:p>
          <a:p>
            <a:pPr lvl="1"/>
            <a:r>
              <a:rPr lang="en-US" sz="1400" dirty="0"/>
              <a:t>AIST consortium: </a:t>
            </a:r>
            <a:r>
              <a:rPr lang="en-US" sz="1400" dirty="0" err="1"/>
              <a:t>UoTokyo</a:t>
            </a:r>
            <a:r>
              <a:rPr lang="en-US" sz="1400" dirty="0"/>
              <a:t> and </a:t>
            </a:r>
            <a:r>
              <a:rPr lang="en-US" sz="1400" dirty="0" err="1"/>
              <a:t>etc</a:t>
            </a:r>
            <a:endParaRPr lang="en-US" sz="1400" dirty="0"/>
          </a:p>
          <a:p>
            <a:endParaRPr lang="en-US" sz="1600" dirty="0"/>
          </a:p>
        </p:txBody>
      </p:sp>
      <p:sp>
        <p:nvSpPr>
          <p:cNvPr id="6" name="Text Placeholder 5"/>
          <p:cNvSpPr>
            <a:spLocks noGrp="1"/>
          </p:cNvSpPr>
          <p:nvPr>
            <p:ph type="body" sz="quarter" idx="3"/>
          </p:nvPr>
        </p:nvSpPr>
        <p:spPr>
          <a:xfrm>
            <a:off x="6193371" y="543714"/>
            <a:ext cx="5389034" cy="639763"/>
          </a:xfrm>
        </p:spPr>
        <p:txBody>
          <a:bodyPr/>
          <a:lstStyle/>
          <a:p>
            <a:r>
              <a:rPr lang="en-US" sz="2000" dirty="0"/>
              <a:t>Other NVMs</a:t>
            </a:r>
          </a:p>
        </p:txBody>
      </p:sp>
      <p:sp>
        <p:nvSpPr>
          <p:cNvPr id="7" name="Content Placeholder 6"/>
          <p:cNvSpPr>
            <a:spLocks noGrp="1"/>
          </p:cNvSpPr>
          <p:nvPr>
            <p:ph sz="quarter" idx="4"/>
          </p:nvPr>
        </p:nvSpPr>
        <p:spPr>
          <a:xfrm>
            <a:off x="6193371" y="1183474"/>
            <a:ext cx="5389034" cy="5457958"/>
          </a:xfrm>
        </p:spPr>
        <p:txBody>
          <a:bodyPr/>
          <a:lstStyle/>
          <a:p>
            <a:r>
              <a:rPr lang="en-US" sz="1600" dirty="0"/>
              <a:t>SXP-like (1S1R)</a:t>
            </a:r>
          </a:p>
          <a:p>
            <a:pPr lvl="1"/>
            <a:r>
              <a:rPr lang="en-US" sz="1600" dirty="0"/>
              <a:t>Intel</a:t>
            </a:r>
          </a:p>
          <a:p>
            <a:pPr lvl="1"/>
            <a:r>
              <a:rPr lang="en-US" sz="1600" dirty="0"/>
              <a:t>Micron</a:t>
            </a:r>
          </a:p>
          <a:p>
            <a:pPr lvl="1"/>
            <a:r>
              <a:rPr lang="en-US" sz="1600" dirty="0" err="1"/>
              <a:t>Macronix</a:t>
            </a:r>
            <a:r>
              <a:rPr lang="en-US" sz="1600" dirty="0"/>
              <a:t>/IBM: Si-STAG + N doped 225</a:t>
            </a:r>
          </a:p>
          <a:p>
            <a:pPr lvl="1"/>
            <a:r>
              <a:rPr lang="en-US" sz="1600" dirty="0"/>
              <a:t>Hynix: As doped </a:t>
            </a:r>
            <a:r>
              <a:rPr lang="en-US" sz="1600" dirty="0" err="1"/>
              <a:t>SiO</a:t>
            </a:r>
            <a:r>
              <a:rPr lang="en-US" sz="1600" dirty="0"/>
              <a:t> + ReRAM(?)</a:t>
            </a:r>
          </a:p>
          <a:p>
            <a:pPr lvl="1"/>
            <a:r>
              <a:rPr lang="en-US" sz="1600" dirty="0"/>
              <a:t>IMEC: N doped </a:t>
            </a:r>
            <a:r>
              <a:rPr lang="en-US" sz="1600" dirty="0" err="1"/>
              <a:t>GeSe</a:t>
            </a:r>
            <a:r>
              <a:rPr lang="en-US" sz="1600" dirty="0"/>
              <a:t> (selector only)</a:t>
            </a:r>
          </a:p>
          <a:p>
            <a:pPr lvl="1"/>
            <a:r>
              <a:rPr lang="en-US" sz="1600" dirty="0"/>
              <a:t>LETI: </a:t>
            </a:r>
            <a:r>
              <a:rPr lang="en-US" sz="1600" dirty="0" err="1"/>
              <a:t>GeSe</a:t>
            </a:r>
            <a:r>
              <a:rPr lang="en-US" sz="1600" dirty="0"/>
              <a:t> + </a:t>
            </a:r>
            <a:r>
              <a:rPr lang="en-US" sz="1600" dirty="0" err="1"/>
              <a:t>HfO</a:t>
            </a:r>
            <a:endParaRPr lang="en-US" sz="1600" dirty="0"/>
          </a:p>
          <a:p>
            <a:r>
              <a:rPr lang="en-US" sz="1600" dirty="0"/>
              <a:t>FECAP as in 1T1C</a:t>
            </a:r>
          </a:p>
          <a:p>
            <a:pPr lvl="1"/>
            <a:r>
              <a:rPr lang="en-US" sz="1600" dirty="0"/>
              <a:t>IMEC, NAMLAB (GF), MFC, Hynix/LAM :  </a:t>
            </a:r>
            <a:r>
              <a:rPr lang="en-US" sz="1600" dirty="0" err="1"/>
              <a:t>HfO</a:t>
            </a:r>
            <a:endParaRPr lang="en-US" sz="1600" dirty="0"/>
          </a:p>
          <a:p>
            <a:pPr lvl="1"/>
            <a:r>
              <a:rPr lang="en-US" sz="1600" dirty="0"/>
              <a:t>TI: PZT in production/ research </a:t>
            </a:r>
            <a:r>
              <a:rPr lang="en-US" sz="1600" dirty="0" err="1"/>
              <a:t>HfO</a:t>
            </a:r>
            <a:endParaRPr lang="en-US" sz="1600" dirty="0"/>
          </a:p>
          <a:p>
            <a:pPr lvl="1"/>
            <a:r>
              <a:rPr lang="en-US" sz="1600" dirty="0"/>
              <a:t>Panasonic: PZT in production</a:t>
            </a:r>
          </a:p>
          <a:p>
            <a:pPr lvl="1"/>
            <a:r>
              <a:rPr lang="en-US" sz="1600" dirty="0"/>
              <a:t>Sony: SBT in production</a:t>
            </a:r>
          </a:p>
          <a:p>
            <a:r>
              <a:rPr lang="en-US" sz="1600" dirty="0"/>
              <a:t>FEFET</a:t>
            </a:r>
          </a:p>
          <a:p>
            <a:r>
              <a:rPr lang="en-US" sz="1600" dirty="0"/>
              <a:t>NRAM (</a:t>
            </a:r>
            <a:r>
              <a:rPr lang="en-US" sz="1600" dirty="0" err="1"/>
              <a:t>Nantero</a:t>
            </a:r>
            <a:r>
              <a:rPr lang="en-US" sz="1600" dirty="0"/>
              <a:t>)</a:t>
            </a:r>
          </a:p>
          <a:p>
            <a:r>
              <a:rPr lang="en-US" sz="1600" dirty="0"/>
              <a:t>Charge trap</a:t>
            </a:r>
          </a:p>
        </p:txBody>
      </p:sp>
    </p:spTree>
    <p:extLst>
      <p:ext uri="{BB962C8B-B14F-4D97-AF65-F5344CB8AC3E}">
        <p14:creationId xmlns:p14="http://schemas.microsoft.com/office/powerpoint/2010/main" val="2839822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37" y="94301"/>
            <a:ext cx="10363200" cy="838200"/>
          </a:xfrm>
        </p:spPr>
        <p:txBody>
          <a:bodyPr/>
          <a:lstStyle/>
          <a:p>
            <a:r>
              <a:rPr lang="en-US" sz="4000" dirty="0">
                <a:solidFill>
                  <a:schemeClr val="bg1"/>
                </a:solidFill>
              </a:rPr>
              <a:t>Transfer </a:t>
            </a:r>
            <a:r>
              <a:rPr lang="en-US" sz="4000" dirty="0" err="1">
                <a:solidFill>
                  <a:schemeClr val="bg1"/>
                </a:solidFill>
              </a:rPr>
              <a:t>Charx</a:t>
            </a:r>
            <a:r>
              <a:rPr lang="en-US" sz="4000" dirty="0">
                <a:solidFill>
                  <a:schemeClr val="bg1"/>
                </a:solidFill>
              </a:rPr>
              <a:t> Summary</a:t>
            </a:r>
          </a:p>
        </p:txBody>
      </p:sp>
      <p:pic>
        <p:nvPicPr>
          <p:cNvPr id="4" name="Picture 3"/>
          <p:cNvPicPr>
            <a:picLocks noChangeAspect="1"/>
          </p:cNvPicPr>
          <p:nvPr/>
        </p:nvPicPr>
        <p:blipFill rotWithShape="1">
          <a:blip r:embed="rId2"/>
          <a:srcRect l="13222" r="13298" b="40056"/>
          <a:stretch/>
        </p:blipFill>
        <p:spPr>
          <a:xfrm>
            <a:off x="566057" y="0"/>
            <a:ext cx="3145972" cy="3243943"/>
          </a:xfrm>
          <a:prstGeom prst="rect">
            <a:avLst/>
          </a:prstGeom>
        </p:spPr>
      </p:pic>
      <p:grpSp>
        <p:nvGrpSpPr>
          <p:cNvPr id="5" name="Group 4"/>
          <p:cNvGrpSpPr/>
          <p:nvPr/>
        </p:nvGrpSpPr>
        <p:grpSpPr>
          <a:xfrm>
            <a:off x="542609" y="100217"/>
            <a:ext cx="3196155" cy="3190048"/>
            <a:chOff x="7869677" y="1450046"/>
            <a:chExt cx="3196155" cy="3190048"/>
          </a:xfrm>
        </p:grpSpPr>
        <p:grpSp>
          <p:nvGrpSpPr>
            <p:cNvPr id="6" name="Group 5"/>
            <p:cNvGrpSpPr/>
            <p:nvPr/>
          </p:nvGrpSpPr>
          <p:grpSpPr>
            <a:xfrm>
              <a:off x="7869677" y="1450046"/>
              <a:ext cx="3196155" cy="3190048"/>
              <a:chOff x="4916069" y="2164364"/>
              <a:chExt cx="3196155" cy="3190048"/>
            </a:xfrm>
          </p:grpSpPr>
          <p:cxnSp>
            <p:nvCxnSpPr>
              <p:cNvPr id="54" name="Straight Arrow Connector 53"/>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916069" y="3791501"/>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15692" y="3870953"/>
                <a:ext cx="1061188"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Pulse [</a:t>
                </a:r>
                <a:r>
                  <a:rPr lang="el-GR" sz="2000" dirty="0">
                    <a:latin typeface="Cambria Math" panose="02040503050406030204" pitchFamily="18" charset="0"/>
                    <a:ea typeface="Cambria Math" panose="02040503050406030204" pitchFamily="18" charset="0"/>
                  </a:rPr>
                  <a:t>μ</a:t>
                </a:r>
                <a:r>
                  <a:rPr lang="en-US" sz="2000" dirty="0">
                    <a:latin typeface="Calibri" panose="020F0502020204030204" pitchFamily="34" charset="0"/>
                    <a:ea typeface="Cambria Math" panose="02040503050406030204" pitchFamily="18" charset="0"/>
                  </a:rPr>
                  <a:t>A]</a:t>
                </a:r>
                <a:endParaRPr lang="en-US" sz="2000" dirty="0">
                  <a:latin typeface="Calibri" panose="020F0502020204030204" pitchFamily="34" charset="0"/>
                </a:endParaRPr>
              </a:p>
            </p:txBody>
          </p:sp>
          <p:sp>
            <p:nvSpPr>
              <p:cNvPr id="57" name="TextBox 56"/>
              <p:cNvSpPr txBox="1"/>
              <p:nvPr/>
            </p:nvSpPr>
            <p:spPr>
              <a:xfrm>
                <a:off x="5149177" y="2164364"/>
                <a:ext cx="1282402"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Log(I@0.4V]</a:t>
                </a:r>
                <a:endParaRPr lang="en-US" sz="2000" dirty="0">
                  <a:latin typeface="Calibri" panose="020F0502020204030204" pitchFamily="34" charset="0"/>
                </a:endParaRPr>
              </a:p>
            </p:txBody>
          </p:sp>
        </p:grpSp>
        <p:grpSp>
          <p:nvGrpSpPr>
            <p:cNvPr id="7" name="Group 6"/>
            <p:cNvGrpSpPr/>
            <p:nvPr/>
          </p:nvGrpSpPr>
          <p:grpSpPr>
            <a:xfrm>
              <a:off x="8358018" y="3149698"/>
              <a:ext cx="2211282" cy="1150656"/>
              <a:chOff x="8184044" y="1695248"/>
              <a:chExt cx="2211282" cy="1150656"/>
            </a:xfrm>
          </p:grpSpPr>
          <p:grpSp>
            <p:nvGrpSpPr>
              <p:cNvPr id="34" name="Group 33"/>
              <p:cNvGrpSpPr/>
              <p:nvPr/>
            </p:nvGrpSpPr>
            <p:grpSpPr>
              <a:xfrm flipH="1">
                <a:off x="9293250" y="1709330"/>
                <a:ext cx="1102076" cy="1127791"/>
                <a:chOff x="6483944" y="2500728"/>
                <a:chExt cx="1497030" cy="1117246"/>
              </a:xfrm>
            </p:grpSpPr>
            <p:sp>
              <p:nvSpPr>
                <p:cNvPr id="50" name="Freeform 49"/>
                <p:cNvSpPr/>
                <p:nvPr/>
              </p:nvSpPr>
              <p:spPr>
                <a:xfrm>
                  <a:off x="6483944" y="2500728"/>
                  <a:ext cx="1497027" cy="1117246"/>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p:nvPr/>
              </p:nvCxnSpPr>
              <p:spPr>
                <a:xfrm flipH="1" flipV="1">
                  <a:off x="7109670" y="2835053"/>
                  <a:ext cx="108159" cy="21073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6532852" y="2500730"/>
                  <a:ext cx="122748" cy="7039"/>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7871808" y="3617169"/>
                  <a:ext cx="109166" cy="80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flipH="1">
                <a:off x="9293252" y="1695248"/>
                <a:ext cx="1102074" cy="1127722"/>
                <a:chOff x="6483927" y="2500681"/>
                <a:chExt cx="1497023" cy="1117225"/>
              </a:xfrm>
            </p:grpSpPr>
            <p:sp>
              <p:nvSpPr>
                <p:cNvPr id="46" name="Freeform 45"/>
                <p:cNvSpPr/>
                <p:nvPr/>
              </p:nvSpPr>
              <p:spPr>
                <a:xfrm>
                  <a:off x="6483927" y="2500681"/>
                  <a:ext cx="1497023" cy="1117225"/>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a:off x="7217810" y="3040018"/>
                  <a:ext cx="48624" cy="1102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0800000" flipH="1" flipV="1">
                  <a:off x="6703526" y="2500681"/>
                  <a:ext cx="122748" cy="703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6" idx="4"/>
                </p:cNvCxnSpPr>
                <p:nvPr/>
              </p:nvCxnSpPr>
              <p:spPr>
                <a:xfrm>
                  <a:off x="7540393" y="3528755"/>
                  <a:ext cx="132347" cy="6419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8184046" y="1709330"/>
                <a:ext cx="1102076" cy="1127791"/>
                <a:chOff x="6483944" y="2500728"/>
                <a:chExt cx="1497030" cy="1117246"/>
              </a:xfrm>
            </p:grpSpPr>
            <p:sp>
              <p:nvSpPr>
                <p:cNvPr id="42" name="Freeform 41"/>
                <p:cNvSpPr/>
                <p:nvPr/>
              </p:nvSpPr>
              <p:spPr>
                <a:xfrm>
                  <a:off x="6483944" y="2500728"/>
                  <a:ext cx="1497027" cy="1117246"/>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H="1" flipV="1">
                  <a:off x="7109670" y="2835053"/>
                  <a:ext cx="108159" cy="21073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6532852" y="2500730"/>
                  <a:ext cx="122748" cy="7039"/>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7871808" y="3617169"/>
                  <a:ext cx="109166" cy="80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8184044" y="1718182"/>
                <a:ext cx="1102074" cy="1127722"/>
                <a:chOff x="6483927" y="2500681"/>
                <a:chExt cx="1497023" cy="1117225"/>
              </a:xfrm>
            </p:grpSpPr>
            <p:sp>
              <p:nvSpPr>
                <p:cNvPr id="38" name="Freeform 37"/>
                <p:cNvSpPr/>
                <p:nvPr/>
              </p:nvSpPr>
              <p:spPr>
                <a:xfrm>
                  <a:off x="6483927" y="2500681"/>
                  <a:ext cx="1497023" cy="1117225"/>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7217810" y="3040018"/>
                  <a:ext cx="48624" cy="110252"/>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0800000" flipH="1" flipV="1">
                  <a:off x="6703526" y="2500681"/>
                  <a:ext cx="122748" cy="7039"/>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38" idx="4"/>
                </p:cNvCxnSpPr>
                <p:nvPr/>
              </p:nvCxnSpPr>
              <p:spPr>
                <a:xfrm>
                  <a:off x="7540393" y="3528755"/>
                  <a:ext cx="132347" cy="6419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8" name="Group 7"/>
            <p:cNvGrpSpPr/>
            <p:nvPr/>
          </p:nvGrpSpPr>
          <p:grpSpPr>
            <a:xfrm>
              <a:off x="8347975" y="1811670"/>
              <a:ext cx="2211282" cy="1150656"/>
              <a:chOff x="8176910" y="3001140"/>
              <a:chExt cx="2211282" cy="1150656"/>
            </a:xfrm>
          </p:grpSpPr>
          <p:grpSp>
            <p:nvGrpSpPr>
              <p:cNvPr id="14" name="Group 13"/>
              <p:cNvGrpSpPr/>
              <p:nvPr/>
            </p:nvGrpSpPr>
            <p:grpSpPr>
              <a:xfrm flipH="1" flipV="1">
                <a:off x="9286116" y="3015222"/>
                <a:ext cx="1102076" cy="1127791"/>
                <a:chOff x="6483944" y="2500728"/>
                <a:chExt cx="1497030" cy="1117246"/>
              </a:xfrm>
            </p:grpSpPr>
            <p:sp>
              <p:nvSpPr>
                <p:cNvPr id="30" name="Freeform 29"/>
                <p:cNvSpPr/>
                <p:nvPr/>
              </p:nvSpPr>
              <p:spPr>
                <a:xfrm>
                  <a:off x="6483944" y="2500728"/>
                  <a:ext cx="1497027" cy="1117246"/>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flipV="1">
                  <a:off x="7109670" y="2835053"/>
                  <a:ext cx="108159" cy="21073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532852" y="2500730"/>
                  <a:ext cx="122748" cy="7039"/>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7871808" y="3617169"/>
                  <a:ext cx="109166" cy="80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flipH="1" flipV="1">
                <a:off x="9286118" y="3001140"/>
                <a:ext cx="1102074" cy="1127722"/>
                <a:chOff x="6483927" y="2500681"/>
                <a:chExt cx="1497023" cy="1117225"/>
              </a:xfrm>
            </p:grpSpPr>
            <p:sp>
              <p:nvSpPr>
                <p:cNvPr id="26" name="Freeform 25"/>
                <p:cNvSpPr/>
                <p:nvPr/>
              </p:nvSpPr>
              <p:spPr>
                <a:xfrm>
                  <a:off x="6483927" y="2500681"/>
                  <a:ext cx="1497023" cy="1117225"/>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7217810" y="3040018"/>
                  <a:ext cx="48624" cy="1102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flipH="1" flipV="1">
                  <a:off x="6703526" y="2500681"/>
                  <a:ext cx="122748" cy="703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6" idx="4"/>
                </p:cNvCxnSpPr>
                <p:nvPr/>
              </p:nvCxnSpPr>
              <p:spPr>
                <a:xfrm>
                  <a:off x="7540393" y="3528755"/>
                  <a:ext cx="132347" cy="6419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flipV="1">
                <a:off x="8176912" y="3015222"/>
                <a:ext cx="1102076" cy="1127791"/>
                <a:chOff x="6483944" y="2500728"/>
                <a:chExt cx="1497030" cy="1117246"/>
              </a:xfrm>
            </p:grpSpPr>
            <p:sp>
              <p:nvSpPr>
                <p:cNvPr id="22" name="Freeform 21"/>
                <p:cNvSpPr/>
                <p:nvPr/>
              </p:nvSpPr>
              <p:spPr>
                <a:xfrm>
                  <a:off x="6483944" y="2500728"/>
                  <a:ext cx="1497027" cy="1117246"/>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flipV="1">
                  <a:off x="7109670" y="2835053"/>
                  <a:ext cx="108159" cy="21073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532852" y="2500730"/>
                  <a:ext cx="122748" cy="7039"/>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7871808" y="3617169"/>
                  <a:ext cx="109166" cy="80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flipV="1">
                <a:off x="8176910" y="3024074"/>
                <a:ext cx="1102074" cy="1127722"/>
                <a:chOff x="6483927" y="2500681"/>
                <a:chExt cx="1497023" cy="1117225"/>
              </a:xfrm>
            </p:grpSpPr>
            <p:sp>
              <p:nvSpPr>
                <p:cNvPr id="18" name="Freeform 17"/>
                <p:cNvSpPr/>
                <p:nvPr/>
              </p:nvSpPr>
              <p:spPr>
                <a:xfrm>
                  <a:off x="6483927" y="2500681"/>
                  <a:ext cx="1497023" cy="1117225"/>
                </a:xfrm>
                <a:custGeom>
                  <a:avLst/>
                  <a:gdLst>
                    <a:gd name="connsiteX0" fmla="*/ 0 w 1884218"/>
                    <a:gd name="connsiteY0" fmla="*/ 11610 h 1117225"/>
                    <a:gd name="connsiteX1" fmla="*/ 535709 w 1884218"/>
                    <a:gd name="connsiteY1" fmla="*/ 30083 h 1117225"/>
                    <a:gd name="connsiteX2" fmla="*/ 748146 w 1884218"/>
                    <a:gd name="connsiteY2" fmla="*/ 270228 h 1117225"/>
                    <a:gd name="connsiteX3" fmla="*/ 1173018 w 1884218"/>
                    <a:gd name="connsiteY3" fmla="*/ 898301 h 1117225"/>
                    <a:gd name="connsiteX4" fmla="*/ 1496291 w 1884218"/>
                    <a:gd name="connsiteY4" fmla="*/ 1092264 h 1117225"/>
                    <a:gd name="connsiteX5" fmla="*/ 1884218 w 1884218"/>
                    <a:gd name="connsiteY5" fmla="*/ 1110737 h 11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218" h="1117225">
                      <a:moveTo>
                        <a:pt x="0" y="11610"/>
                      </a:moveTo>
                      <a:cubicBezTo>
                        <a:pt x="205509" y="-705"/>
                        <a:pt x="411018" y="-13020"/>
                        <a:pt x="535709" y="30083"/>
                      </a:cubicBezTo>
                      <a:cubicBezTo>
                        <a:pt x="660400" y="73186"/>
                        <a:pt x="641928" y="125525"/>
                        <a:pt x="748146" y="270228"/>
                      </a:cubicBezTo>
                      <a:cubicBezTo>
                        <a:pt x="854364" y="414931"/>
                        <a:pt x="1048327" y="761295"/>
                        <a:pt x="1173018" y="898301"/>
                      </a:cubicBezTo>
                      <a:cubicBezTo>
                        <a:pt x="1297709" y="1035307"/>
                        <a:pt x="1377758" y="1056858"/>
                        <a:pt x="1496291" y="1092264"/>
                      </a:cubicBezTo>
                      <a:cubicBezTo>
                        <a:pt x="1614824" y="1127670"/>
                        <a:pt x="1808788" y="1116894"/>
                        <a:pt x="1884218" y="1110737"/>
                      </a:cubicBezTo>
                    </a:path>
                  </a:pathLst>
                </a:cu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7217810" y="3040018"/>
                  <a:ext cx="48624" cy="110252"/>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H="1" flipV="1">
                  <a:off x="6703526" y="2500681"/>
                  <a:ext cx="122748" cy="7039"/>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8" idx="4"/>
                </p:cNvCxnSpPr>
                <p:nvPr/>
              </p:nvCxnSpPr>
              <p:spPr>
                <a:xfrm>
                  <a:off x="7540393" y="3528755"/>
                  <a:ext cx="132347" cy="6419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sp>
          <p:nvSpPr>
            <p:cNvPr id="9" name="TextBox 8"/>
            <p:cNvSpPr txBox="1"/>
            <p:nvPr/>
          </p:nvSpPr>
          <p:spPr>
            <a:xfrm>
              <a:off x="9967941" y="1923825"/>
              <a:ext cx="556563" cy="427938"/>
            </a:xfrm>
            <a:prstGeom prst="rect">
              <a:avLst/>
            </a:prstGeom>
            <a:noFill/>
          </p:spPr>
          <p:txBody>
            <a:bodyPr wrap="none" rtlCol="0">
              <a:spAutoFit/>
            </a:bodyPr>
            <a:lstStyle/>
            <a:p>
              <a:r>
                <a:rPr lang="en-US" dirty="0">
                  <a:solidFill>
                    <a:srgbClr val="C00000"/>
                  </a:solidFill>
                  <a:latin typeface="Calibri" panose="020F0502020204030204" pitchFamily="34" charset="0"/>
                </a:rPr>
                <a:t>❷</a:t>
              </a:r>
              <a:endParaRPr lang="en-US" dirty="0">
                <a:solidFill>
                  <a:srgbClr val="C00000"/>
                </a:solidFill>
              </a:endParaRPr>
            </a:p>
          </p:txBody>
        </p:sp>
        <p:sp>
          <p:nvSpPr>
            <p:cNvPr id="10" name="TextBox 9"/>
            <p:cNvSpPr txBox="1"/>
            <p:nvPr/>
          </p:nvSpPr>
          <p:spPr>
            <a:xfrm>
              <a:off x="9636883" y="2519886"/>
              <a:ext cx="556563" cy="427938"/>
            </a:xfrm>
            <a:prstGeom prst="rect">
              <a:avLst/>
            </a:prstGeom>
            <a:noFill/>
          </p:spPr>
          <p:txBody>
            <a:bodyPr wrap="none" rtlCol="0">
              <a:spAutoFit/>
            </a:bodyPr>
            <a:lstStyle/>
            <a:p>
              <a:r>
                <a:rPr lang="en-US" dirty="0">
                  <a:solidFill>
                    <a:srgbClr val="0070C0"/>
                  </a:solidFill>
                  <a:latin typeface="Calibri" panose="020F0502020204030204" pitchFamily="34" charset="0"/>
                </a:rPr>
                <a:t>❶</a:t>
              </a:r>
              <a:endParaRPr lang="en-US" dirty="0">
                <a:solidFill>
                  <a:srgbClr val="0070C0"/>
                </a:solidFill>
              </a:endParaRPr>
            </a:p>
          </p:txBody>
        </p:sp>
        <p:sp>
          <p:nvSpPr>
            <p:cNvPr id="11" name="TextBox 10"/>
            <p:cNvSpPr txBox="1"/>
            <p:nvPr/>
          </p:nvSpPr>
          <p:spPr>
            <a:xfrm>
              <a:off x="8451170" y="2015747"/>
              <a:ext cx="556563" cy="427938"/>
            </a:xfrm>
            <a:prstGeom prst="rect">
              <a:avLst/>
            </a:prstGeom>
            <a:noFill/>
          </p:spPr>
          <p:txBody>
            <a:bodyPr wrap="none" rtlCol="0">
              <a:spAutoFit/>
            </a:bodyPr>
            <a:lstStyle/>
            <a:p>
              <a:r>
                <a:rPr lang="en-US" dirty="0">
                  <a:solidFill>
                    <a:srgbClr val="00B050"/>
                  </a:solidFill>
                  <a:latin typeface="Calibri" panose="020F0502020204030204" pitchFamily="34" charset="0"/>
                </a:rPr>
                <a:t>❸</a:t>
              </a:r>
              <a:endParaRPr lang="en-US" dirty="0">
                <a:solidFill>
                  <a:srgbClr val="00B050"/>
                </a:solidFill>
              </a:endParaRPr>
            </a:p>
          </p:txBody>
        </p:sp>
        <p:sp>
          <p:nvSpPr>
            <p:cNvPr id="12" name="TextBox 11"/>
            <p:cNvSpPr txBox="1"/>
            <p:nvPr/>
          </p:nvSpPr>
          <p:spPr>
            <a:xfrm>
              <a:off x="8898286" y="2513911"/>
              <a:ext cx="556563" cy="427938"/>
            </a:xfrm>
            <a:prstGeom prst="rect">
              <a:avLst/>
            </a:prstGeom>
            <a:noFill/>
          </p:spPr>
          <p:txBody>
            <a:bodyPr wrap="none" rtlCol="0">
              <a:spAutoFit/>
            </a:bodyPr>
            <a:lstStyle/>
            <a:p>
              <a:r>
                <a:rPr lang="en-US" dirty="0">
                  <a:solidFill>
                    <a:srgbClr val="7030A0"/>
                  </a:solidFill>
                  <a:latin typeface="Calibri" panose="020F0502020204030204" pitchFamily="34" charset="0"/>
                </a:rPr>
                <a:t>❹</a:t>
              </a:r>
              <a:endParaRPr lang="en-US" dirty="0">
                <a:solidFill>
                  <a:srgbClr val="7030A0"/>
                </a:solidFill>
              </a:endParaRPr>
            </a:p>
          </p:txBody>
        </p:sp>
      </p:grpSp>
      <p:pic>
        <p:nvPicPr>
          <p:cNvPr id="60" name="Picture 59"/>
          <p:cNvPicPr>
            <a:picLocks noChangeAspect="1"/>
          </p:cNvPicPr>
          <p:nvPr/>
        </p:nvPicPr>
        <p:blipFill rotWithShape="1">
          <a:blip r:embed="rId2"/>
          <a:srcRect l="13222" r="13298" b="40056"/>
          <a:stretch/>
        </p:blipFill>
        <p:spPr>
          <a:xfrm>
            <a:off x="4516508" y="0"/>
            <a:ext cx="3145972" cy="3243943"/>
          </a:xfrm>
          <a:prstGeom prst="rect">
            <a:avLst/>
          </a:prstGeom>
        </p:spPr>
      </p:pic>
      <p:pic>
        <p:nvPicPr>
          <p:cNvPr id="61" name="Picture 60"/>
          <p:cNvPicPr>
            <a:picLocks noChangeAspect="1"/>
          </p:cNvPicPr>
          <p:nvPr/>
        </p:nvPicPr>
        <p:blipFill rotWithShape="1">
          <a:blip r:embed="rId2"/>
          <a:srcRect l="13222" r="13298" b="40056"/>
          <a:stretch/>
        </p:blipFill>
        <p:spPr>
          <a:xfrm>
            <a:off x="8466959" y="0"/>
            <a:ext cx="3145972" cy="3243943"/>
          </a:xfrm>
          <a:prstGeom prst="rect">
            <a:avLst/>
          </a:prstGeom>
        </p:spPr>
      </p:pic>
      <p:pic>
        <p:nvPicPr>
          <p:cNvPr id="115" name="Picture 114"/>
          <p:cNvPicPr>
            <a:picLocks noChangeAspect="1"/>
          </p:cNvPicPr>
          <p:nvPr/>
        </p:nvPicPr>
        <p:blipFill rotWithShape="1">
          <a:blip r:embed="rId2"/>
          <a:srcRect l="13222" r="13298" b="40056"/>
          <a:stretch/>
        </p:blipFill>
        <p:spPr>
          <a:xfrm>
            <a:off x="4539956" y="3267177"/>
            <a:ext cx="3145972" cy="3243943"/>
          </a:xfrm>
          <a:prstGeom prst="rect">
            <a:avLst/>
          </a:prstGeom>
        </p:spPr>
      </p:pic>
      <p:pic>
        <p:nvPicPr>
          <p:cNvPr id="116" name="Picture 115"/>
          <p:cNvPicPr>
            <a:picLocks noChangeAspect="1"/>
          </p:cNvPicPr>
          <p:nvPr/>
        </p:nvPicPr>
        <p:blipFill rotWithShape="1">
          <a:blip r:embed="rId2"/>
          <a:srcRect l="13222" r="13298" b="40056"/>
          <a:stretch/>
        </p:blipFill>
        <p:spPr>
          <a:xfrm>
            <a:off x="8490407" y="3267177"/>
            <a:ext cx="3145972" cy="3243943"/>
          </a:xfrm>
          <a:prstGeom prst="rect">
            <a:avLst/>
          </a:prstGeom>
        </p:spPr>
      </p:pic>
      <p:pic>
        <p:nvPicPr>
          <p:cNvPr id="117" name="Picture 116"/>
          <p:cNvPicPr>
            <a:picLocks noChangeAspect="1"/>
          </p:cNvPicPr>
          <p:nvPr/>
        </p:nvPicPr>
        <p:blipFill rotWithShape="1">
          <a:blip r:embed="rId2"/>
          <a:srcRect l="13222" r="13298" b="40056"/>
          <a:stretch/>
        </p:blipFill>
        <p:spPr>
          <a:xfrm>
            <a:off x="566057" y="3267176"/>
            <a:ext cx="3145972" cy="3243943"/>
          </a:xfrm>
          <a:prstGeom prst="rect">
            <a:avLst/>
          </a:prstGeom>
        </p:spPr>
      </p:pic>
      <p:grpSp>
        <p:nvGrpSpPr>
          <p:cNvPr id="118" name="Group 117"/>
          <p:cNvGrpSpPr/>
          <p:nvPr/>
        </p:nvGrpSpPr>
        <p:grpSpPr>
          <a:xfrm>
            <a:off x="4505622" y="573996"/>
            <a:ext cx="3196155" cy="2124468"/>
            <a:chOff x="7873215" y="4545688"/>
            <a:chExt cx="3196155" cy="2124468"/>
          </a:xfrm>
        </p:grpSpPr>
        <p:grpSp>
          <p:nvGrpSpPr>
            <p:cNvPr id="119" name="Group 118"/>
            <p:cNvGrpSpPr/>
            <p:nvPr/>
          </p:nvGrpSpPr>
          <p:grpSpPr>
            <a:xfrm>
              <a:off x="7873215" y="4545688"/>
              <a:ext cx="3196155" cy="2124468"/>
              <a:chOff x="4916069" y="1893995"/>
              <a:chExt cx="3196155" cy="3460417"/>
            </a:xfrm>
          </p:grpSpPr>
          <p:cxnSp>
            <p:nvCxnSpPr>
              <p:cNvPr id="166" name="Straight Arrow Connector 165"/>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4916069" y="3746307"/>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7038687" y="3223470"/>
                <a:ext cx="1061188"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Pulse [</a:t>
                </a:r>
                <a:r>
                  <a:rPr lang="el-GR" sz="2000" dirty="0">
                    <a:latin typeface="Cambria Math" panose="02040503050406030204" pitchFamily="18" charset="0"/>
                    <a:ea typeface="Cambria Math" panose="02040503050406030204" pitchFamily="18" charset="0"/>
                  </a:rPr>
                  <a:t>μ</a:t>
                </a:r>
                <a:r>
                  <a:rPr lang="en-US" sz="2000" dirty="0">
                    <a:latin typeface="Calibri" panose="020F0502020204030204" pitchFamily="34" charset="0"/>
                    <a:ea typeface="Cambria Math" panose="02040503050406030204" pitchFamily="18" charset="0"/>
                  </a:rPr>
                  <a:t>A]</a:t>
                </a:r>
                <a:endParaRPr lang="en-US" sz="2000" dirty="0">
                  <a:latin typeface="Calibri" panose="020F0502020204030204" pitchFamily="34" charset="0"/>
                </a:endParaRPr>
              </a:p>
            </p:txBody>
          </p:sp>
          <p:sp>
            <p:nvSpPr>
              <p:cNvPr id="169" name="TextBox 168"/>
              <p:cNvSpPr txBox="1"/>
              <p:nvPr/>
            </p:nvSpPr>
            <p:spPr>
              <a:xfrm>
                <a:off x="5154808" y="1893995"/>
                <a:ext cx="1282402" cy="501319"/>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Log(I@3.5V)</a:t>
                </a:r>
                <a:endParaRPr lang="en-US" sz="2000" dirty="0">
                  <a:latin typeface="Calibri" panose="020F0502020204030204" pitchFamily="34" charset="0"/>
                </a:endParaRPr>
              </a:p>
            </p:txBody>
          </p:sp>
        </p:grpSp>
        <p:grpSp>
          <p:nvGrpSpPr>
            <p:cNvPr id="120" name="Group 119"/>
            <p:cNvGrpSpPr/>
            <p:nvPr/>
          </p:nvGrpSpPr>
          <p:grpSpPr>
            <a:xfrm flipV="1">
              <a:off x="8105790" y="4953028"/>
              <a:ext cx="2698918" cy="670726"/>
              <a:chOff x="8142347" y="3318967"/>
              <a:chExt cx="2698918" cy="670726"/>
            </a:xfrm>
          </p:grpSpPr>
          <p:grpSp>
            <p:nvGrpSpPr>
              <p:cNvPr id="144" name="Group 143"/>
              <p:cNvGrpSpPr/>
              <p:nvPr/>
            </p:nvGrpSpPr>
            <p:grpSpPr>
              <a:xfrm flipV="1">
                <a:off x="9598619" y="3985331"/>
                <a:ext cx="1242646" cy="4362"/>
                <a:chOff x="9441396" y="2651706"/>
                <a:chExt cx="1242646" cy="4362"/>
              </a:xfrm>
            </p:grpSpPr>
            <p:cxnSp>
              <p:nvCxnSpPr>
                <p:cNvPr id="162" name="Straight Connector 161"/>
                <p:cNvCxnSpPr/>
                <p:nvPr/>
              </p:nvCxnSpPr>
              <p:spPr>
                <a:xfrm>
                  <a:off x="9441396" y="2656068"/>
                  <a:ext cx="124264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9649019" y="2651707"/>
                  <a:ext cx="93436" cy="198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10114583" y="2651706"/>
                  <a:ext cx="84389"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10535621" y="2651706"/>
                  <a:ext cx="67594"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flipV="1">
                <a:off x="9598619" y="3979587"/>
                <a:ext cx="1242646" cy="9356"/>
                <a:chOff x="9593796" y="2802475"/>
                <a:chExt cx="1242646" cy="9356"/>
              </a:xfrm>
            </p:grpSpPr>
            <p:cxnSp>
              <p:nvCxnSpPr>
                <p:cNvPr id="158" name="Straight Connector 157"/>
                <p:cNvCxnSpPr/>
                <p:nvPr/>
              </p:nvCxnSpPr>
              <p:spPr>
                <a:xfrm>
                  <a:off x="9593796" y="2808468"/>
                  <a:ext cx="1242646" cy="3363"/>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flipH="1" flipV="1">
                  <a:off x="9951789" y="2802475"/>
                  <a:ext cx="62036" cy="5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flipH="1" flipV="1">
                  <a:off x="10433491" y="2808232"/>
                  <a:ext cx="62036" cy="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flipH="1">
                  <a:off x="10767038" y="2808476"/>
                  <a:ext cx="63468" cy="33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flipH="1" flipV="1">
                <a:off x="8142347" y="3318967"/>
                <a:ext cx="1242646" cy="33055"/>
                <a:chOff x="9441396" y="2656068"/>
                <a:chExt cx="1242646" cy="33055"/>
              </a:xfrm>
            </p:grpSpPr>
            <p:cxnSp>
              <p:nvCxnSpPr>
                <p:cNvPr id="154" name="Straight Connector 153"/>
                <p:cNvCxnSpPr/>
                <p:nvPr/>
              </p:nvCxnSpPr>
              <p:spPr>
                <a:xfrm>
                  <a:off x="9441396" y="2656068"/>
                  <a:ext cx="1242646" cy="2794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9650901" y="2658391"/>
                  <a:ext cx="84153" cy="715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10127231" y="2665548"/>
                  <a:ext cx="93865" cy="231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flipV="1">
                  <a:off x="10494095" y="2675282"/>
                  <a:ext cx="90364" cy="1384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flipH="1" flipV="1">
                <a:off x="8148511" y="3324080"/>
                <a:ext cx="1241305" cy="28953"/>
                <a:chOff x="9593796" y="2808468"/>
                <a:chExt cx="1241305" cy="28953"/>
              </a:xfrm>
            </p:grpSpPr>
            <p:cxnSp>
              <p:nvCxnSpPr>
                <p:cNvPr id="150" name="Straight Connector 149"/>
                <p:cNvCxnSpPr/>
                <p:nvPr/>
              </p:nvCxnSpPr>
              <p:spPr>
                <a:xfrm>
                  <a:off x="9593796" y="2808468"/>
                  <a:ext cx="1241305" cy="25602"/>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H="1" flipV="1">
                  <a:off x="9978854" y="2819646"/>
                  <a:ext cx="62036" cy="54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H="1" flipV="1">
                  <a:off x="10454519" y="2823450"/>
                  <a:ext cx="62036" cy="22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a:off x="10768151" y="2834076"/>
                  <a:ext cx="63468" cy="334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148" name="Freeform 147"/>
              <p:cNvSpPr/>
              <p:nvPr/>
            </p:nvSpPr>
            <p:spPr>
              <a:xfrm>
                <a:off x="9403976" y="3349699"/>
                <a:ext cx="190500" cy="612701"/>
              </a:xfrm>
              <a:custGeom>
                <a:avLst/>
                <a:gdLst>
                  <a:gd name="connsiteX0" fmla="*/ 0 w 190500"/>
                  <a:gd name="connsiteY0" fmla="*/ 5342 h 612701"/>
                  <a:gd name="connsiteX1" fmla="*/ 58271 w 190500"/>
                  <a:gd name="connsiteY1" fmla="*/ 860 h 612701"/>
                  <a:gd name="connsiteX2" fmla="*/ 114300 w 190500"/>
                  <a:gd name="connsiteY2" fmla="*/ 7583 h 612701"/>
                  <a:gd name="connsiteX3" fmla="*/ 152400 w 190500"/>
                  <a:gd name="connsiteY3" fmla="*/ 70336 h 612701"/>
                  <a:gd name="connsiteX4" fmla="*/ 177053 w 190500"/>
                  <a:gd name="connsiteY4" fmla="*/ 319107 h 612701"/>
                  <a:gd name="connsiteX5" fmla="*/ 190500 w 190500"/>
                  <a:gd name="connsiteY5" fmla="*/ 612701 h 61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612701">
                    <a:moveTo>
                      <a:pt x="0" y="5342"/>
                    </a:moveTo>
                    <a:cubicBezTo>
                      <a:pt x="19610" y="2914"/>
                      <a:pt x="39221" y="486"/>
                      <a:pt x="58271" y="860"/>
                    </a:cubicBezTo>
                    <a:cubicBezTo>
                      <a:pt x="77321" y="1233"/>
                      <a:pt x="98612" y="-3996"/>
                      <a:pt x="114300" y="7583"/>
                    </a:cubicBezTo>
                    <a:cubicBezTo>
                      <a:pt x="129988" y="19162"/>
                      <a:pt x="141941" y="18415"/>
                      <a:pt x="152400" y="70336"/>
                    </a:cubicBezTo>
                    <a:cubicBezTo>
                      <a:pt x="162859" y="122257"/>
                      <a:pt x="170703" y="228713"/>
                      <a:pt x="177053" y="319107"/>
                    </a:cubicBezTo>
                    <a:cubicBezTo>
                      <a:pt x="183403" y="409501"/>
                      <a:pt x="187885" y="564142"/>
                      <a:pt x="190500" y="612701"/>
                    </a:cubicBezTo>
                  </a:path>
                </a:pathLst>
              </a:custGeom>
              <a:noFill/>
              <a:ln>
                <a:solidFill>
                  <a:srgbClr val="7030A0">
                    <a:alpha val="34118"/>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p:cNvSpPr/>
              <p:nvPr/>
            </p:nvSpPr>
            <p:spPr>
              <a:xfrm>
                <a:off x="9383806" y="3370729"/>
                <a:ext cx="192741" cy="614083"/>
              </a:xfrm>
              <a:custGeom>
                <a:avLst/>
                <a:gdLst>
                  <a:gd name="connsiteX0" fmla="*/ 192741 w 192741"/>
                  <a:gd name="connsiteY0" fmla="*/ 614083 h 614083"/>
                  <a:gd name="connsiteX1" fmla="*/ 125506 w 192741"/>
                  <a:gd name="connsiteY1" fmla="*/ 609600 h 614083"/>
                  <a:gd name="connsiteX2" fmla="*/ 40341 w 192741"/>
                  <a:gd name="connsiteY2" fmla="*/ 593912 h 614083"/>
                  <a:gd name="connsiteX3" fmla="*/ 15688 w 192741"/>
                  <a:gd name="connsiteY3" fmla="*/ 515471 h 614083"/>
                  <a:gd name="connsiteX4" fmla="*/ 11206 w 192741"/>
                  <a:gd name="connsiteY4" fmla="*/ 358589 h 614083"/>
                  <a:gd name="connsiteX5" fmla="*/ 0 w 192741"/>
                  <a:gd name="connsiteY5" fmla="*/ 0 h 61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41" h="614083">
                    <a:moveTo>
                      <a:pt x="192741" y="614083"/>
                    </a:moveTo>
                    <a:cubicBezTo>
                      <a:pt x="171823" y="613522"/>
                      <a:pt x="150906" y="612962"/>
                      <a:pt x="125506" y="609600"/>
                    </a:cubicBezTo>
                    <a:cubicBezTo>
                      <a:pt x="100106" y="606238"/>
                      <a:pt x="58644" y="609600"/>
                      <a:pt x="40341" y="593912"/>
                    </a:cubicBezTo>
                    <a:cubicBezTo>
                      <a:pt x="22038" y="578224"/>
                      <a:pt x="20544" y="554691"/>
                      <a:pt x="15688" y="515471"/>
                    </a:cubicBezTo>
                    <a:cubicBezTo>
                      <a:pt x="10832" y="476250"/>
                      <a:pt x="13821" y="444501"/>
                      <a:pt x="11206" y="358589"/>
                    </a:cubicBezTo>
                    <a:cubicBezTo>
                      <a:pt x="8591" y="272677"/>
                      <a:pt x="4295" y="136338"/>
                      <a:pt x="0" y="0"/>
                    </a:cubicBezTo>
                  </a:path>
                </a:pathLst>
              </a:custGeom>
              <a:noFill/>
              <a:ln>
                <a:solidFill>
                  <a:srgbClr val="FF0000">
                    <a:alpha val="34118"/>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flipV="1">
              <a:off x="8115436" y="5787356"/>
              <a:ext cx="2698918" cy="670726"/>
              <a:chOff x="8142347" y="3318967"/>
              <a:chExt cx="2698918" cy="670726"/>
            </a:xfrm>
          </p:grpSpPr>
          <p:grpSp>
            <p:nvGrpSpPr>
              <p:cNvPr id="122" name="Group 121"/>
              <p:cNvGrpSpPr/>
              <p:nvPr/>
            </p:nvGrpSpPr>
            <p:grpSpPr>
              <a:xfrm flipV="1">
                <a:off x="9598619" y="3985331"/>
                <a:ext cx="1242646" cy="4362"/>
                <a:chOff x="9441396" y="2651706"/>
                <a:chExt cx="1242646" cy="4362"/>
              </a:xfrm>
            </p:grpSpPr>
            <p:cxnSp>
              <p:nvCxnSpPr>
                <p:cNvPr id="140" name="Straight Connector 139"/>
                <p:cNvCxnSpPr/>
                <p:nvPr/>
              </p:nvCxnSpPr>
              <p:spPr>
                <a:xfrm>
                  <a:off x="9441396" y="2656068"/>
                  <a:ext cx="124264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9649019" y="2651707"/>
                  <a:ext cx="93436" cy="198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10114583" y="2651706"/>
                  <a:ext cx="84389"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10535621" y="2651706"/>
                  <a:ext cx="67594"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flipV="1">
                <a:off x="9598619" y="3979587"/>
                <a:ext cx="1242646" cy="9356"/>
                <a:chOff x="9593796" y="2802475"/>
                <a:chExt cx="1242646" cy="9356"/>
              </a:xfrm>
            </p:grpSpPr>
            <p:cxnSp>
              <p:nvCxnSpPr>
                <p:cNvPr id="136" name="Straight Connector 135"/>
                <p:cNvCxnSpPr/>
                <p:nvPr/>
              </p:nvCxnSpPr>
              <p:spPr>
                <a:xfrm>
                  <a:off x="9593796" y="2808468"/>
                  <a:ext cx="1242646" cy="3363"/>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flipV="1">
                  <a:off x="9951789" y="2802475"/>
                  <a:ext cx="62036" cy="5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flipV="1">
                  <a:off x="10433491" y="2808232"/>
                  <a:ext cx="62036" cy="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10767038" y="2808476"/>
                  <a:ext cx="63468" cy="33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flipH="1" flipV="1">
                <a:off x="8142347" y="3318967"/>
                <a:ext cx="1242646" cy="33055"/>
                <a:chOff x="9441396" y="2656068"/>
                <a:chExt cx="1242646" cy="33055"/>
              </a:xfrm>
            </p:grpSpPr>
            <p:cxnSp>
              <p:nvCxnSpPr>
                <p:cNvPr id="132" name="Straight Connector 131"/>
                <p:cNvCxnSpPr/>
                <p:nvPr/>
              </p:nvCxnSpPr>
              <p:spPr>
                <a:xfrm>
                  <a:off x="9441396" y="2656068"/>
                  <a:ext cx="1242646" cy="2794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9650901" y="2658391"/>
                  <a:ext cx="84153" cy="715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10127231" y="2665548"/>
                  <a:ext cx="93865" cy="231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V="1">
                  <a:off x="10494095" y="2675282"/>
                  <a:ext cx="90364" cy="1384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flipH="1" flipV="1">
                <a:off x="8148511" y="3324080"/>
                <a:ext cx="1241305" cy="28953"/>
                <a:chOff x="9593796" y="2808468"/>
                <a:chExt cx="1241305" cy="28953"/>
              </a:xfrm>
            </p:grpSpPr>
            <p:cxnSp>
              <p:nvCxnSpPr>
                <p:cNvPr id="128" name="Straight Connector 127"/>
                <p:cNvCxnSpPr/>
                <p:nvPr/>
              </p:nvCxnSpPr>
              <p:spPr>
                <a:xfrm>
                  <a:off x="9593796" y="2808468"/>
                  <a:ext cx="1241305" cy="25602"/>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flipV="1">
                  <a:off x="9978854" y="2819646"/>
                  <a:ext cx="62036" cy="54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flipV="1">
                  <a:off x="10454519" y="2823450"/>
                  <a:ext cx="62036" cy="22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a:off x="10768151" y="2834076"/>
                  <a:ext cx="63468" cy="334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126" name="Freeform 125"/>
              <p:cNvSpPr/>
              <p:nvPr/>
            </p:nvSpPr>
            <p:spPr>
              <a:xfrm>
                <a:off x="9403976" y="3349699"/>
                <a:ext cx="190500" cy="612701"/>
              </a:xfrm>
              <a:custGeom>
                <a:avLst/>
                <a:gdLst>
                  <a:gd name="connsiteX0" fmla="*/ 0 w 190500"/>
                  <a:gd name="connsiteY0" fmla="*/ 5342 h 612701"/>
                  <a:gd name="connsiteX1" fmla="*/ 58271 w 190500"/>
                  <a:gd name="connsiteY1" fmla="*/ 860 h 612701"/>
                  <a:gd name="connsiteX2" fmla="*/ 114300 w 190500"/>
                  <a:gd name="connsiteY2" fmla="*/ 7583 h 612701"/>
                  <a:gd name="connsiteX3" fmla="*/ 152400 w 190500"/>
                  <a:gd name="connsiteY3" fmla="*/ 70336 h 612701"/>
                  <a:gd name="connsiteX4" fmla="*/ 177053 w 190500"/>
                  <a:gd name="connsiteY4" fmla="*/ 319107 h 612701"/>
                  <a:gd name="connsiteX5" fmla="*/ 190500 w 190500"/>
                  <a:gd name="connsiteY5" fmla="*/ 612701 h 61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612701">
                    <a:moveTo>
                      <a:pt x="0" y="5342"/>
                    </a:moveTo>
                    <a:cubicBezTo>
                      <a:pt x="19610" y="2914"/>
                      <a:pt x="39221" y="486"/>
                      <a:pt x="58271" y="860"/>
                    </a:cubicBezTo>
                    <a:cubicBezTo>
                      <a:pt x="77321" y="1233"/>
                      <a:pt x="98612" y="-3996"/>
                      <a:pt x="114300" y="7583"/>
                    </a:cubicBezTo>
                    <a:cubicBezTo>
                      <a:pt x="129988" y="19162"/>
                      <a:pt x="141941" y="18415"/>
                      <a:pt x="152400" y="70336"/>
                    </a:cubicBezTo>
                    <a:cubicBezTo>
                      <a:pt x="162859" y="122257"/>
                      <a:pt x="170703" y="228713"/>
                      <a:pt x="177053" y="319107"/>
                    </a:cubicBezTo>
                    <a:cubicBezTo>
                      <a:pt x="183403" y="409501"/>
                      <a:pt x="187885" y="564142"/>
                      <a:pt x="190500" y="612701"/>
                    </a:cubicBezTo>
                  </a:path>
                </a:pathLst>
              </a:custGeom>
              <a:noFill/>
              <a:ln>
                <a:solidFill>
                  <a:srgbClr val="7030A0">
                    <a:alpha val="34118"/>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a:off x="9383806" y="3370729"/>
                <a:ext cx="192741" cy="614083"/>
              </a:xfrm>
              <a:custGeom>
                <a:avLst/>
                <a:gdLst>
                  <a:gd name="connsiteX0" fmla="*/ 192741 w 192741"/>
                  <a:gd name="connsiteY0" fmla="*/ 614083 h 614083"/>
                  <a:gd name="connsiteX1" fmla="*/ 125506 w 192741"/>
                  <a:gd name="connsiteY1" fmla="*/ 609600 h 614083"/>
                  <a:gd name="connsiteX2" fmla="*/ 40341 w 192741"/>
                  <a:gd name="connsiteY2" fmla="*/ 593912 h 614083"/>
                  <a:gd name="connsiteX3" fmla="*/ 15688 w 192741"/>
                  <a:gd name="connsiteY3" fmla="*/ 515471 h 614083"/>
                  <a:gd name="connsiteX4" fmla="*/ 11206 w 192741"/>
                  <a:gd name="connsiteY4" fmla="*/ 358589 h 614083"/>
                  <a:gd name="connsiteX5" fmla="*/ 0 w 192741"/>
                  <a:gd name="connsiteY5" fmla="*/ 0 h 61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41" h="614083">
                    <a:moveTo>
                      <a:pt x="192741" y="614083"/>
                    </a:moveTo>
                    <a:cubicBezTo>
                      <a:pt x="171823" y="613522"/>
                      <a:pt x="150906" y="612962"/>
                      <a:pt x="125506" y="609600"/>
                    </a:cubicBezTo>
                    <a:cubicBezTo>
                      <a:pt x="100106" y="606238"/>
                      <a:pt x="58644" y="609600"/>
                      <a:pt x="40341" y="593912"/>
                    </a:cubicBezTo>
                    <a:cubicBezTo>
                      <a:pt x="22038" y="578224"/>
                      <a:pt x="20544" y="554691"/>
                      <a:pt x="15688" y="515471"/>
                    </a:cubicBezTo>
                    <a:cubicBezTo>
                      <a:pt x="10832" y="476250"/>
                      <a:pt x="13821" y="444501"/>
                      <a:pt x="11206" y="358589"/>
                    </a:cubicBezTo>
                    <a:cubicBezTo>
                      <a:pt x="8591" y="272677"/>
                      <a:pt x="4295" y="136338"/>
                      <a:pt x="0" y="0"/>
                    </a:cubicBezTo>
                  </a:path>
                </a:pathLst>
              </a:custGeom>
              <a:noFill/>
              <a:ln>
                <a:solidFill>
                  <a:srgbClr val="FF0000">
                    <a:alpha val="34118"/>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219"/>
          <p:cNvGrpSpPr/>
          <p:nvPr/>
        </p:nvGrpSpPr>
        <p:grpSpPr>
          <a:xfrm>
            <a:off x="542609" y="3517558"/>
            <a:ext cx="3712711" cy="2494510"/>
            <a:chOff x="7869677" y="1113359"/>
            <a:chExt cx="3712711" cy="2494510"/>
          </a:xfrm>
        </p:grpSpPr>
        <p:grpSp>
          <p:nvGrpSpPr>
            <p:cNvPr id="221" name="Group 220"/>
            <p:cNvGrpSpPr/>
            <p:nvPr/>
          </p:nvGrpSpPr>
          <p:grpSpPr>
            <a:xfrm>
              <a:off x="7869677" y="1113359"/>
              <a:ext cx="3712711" cy="2494510"/>
              <a:chOff x="4916069" y="1827677"/>
              <a:chExt cx="3712711" cy="2494510"/>
            </a:xfrm>
          </p:grpSpPr>
          <p:cxnSp>
            <p:nvCxnSpPr>
              <p:cNvPr id="244" name="Straight Arrow Connector 243"/>
              <p:cNvCxnSpPr/>
              <p:nvPr/>
            </p:nvCxnSpPr>
            <p:spPr>
              <a:xfrm flipH="1" flipV="1">
                <a:off x="6492045" y="2176062"/>
                <a:ext cx="13772" cy="21461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4916069" y="3271737"/>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6" name="TextBox 245"/>
              <p:cNvSpPr txBox="1"/>
              <p:nvPr/>
            </p:nvSpPr>
            <p:spPr>
              <a:xfrm>
                <a:off x="7711862" y="3322344"/>
                <a:ext cx="916918"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Pulse [V]</a:t>
                </a:r>
                <a:endParaRPr lang="en-US" sz="2000" dirty="0">
                  <a:latin typeface="Calibri" panose="020F0502020204030204" pitchFamily="34" charset="0"/>
                </a:endParaRPr>
              </a:p>
            </p:txBody>
          </p:sp>
          <p:sp>
            <p:nvSpPr>
              <p:cNvPr id="247" name="TextBox 246"/>
              <p:cNvSpPr txBox="1"/>
              <p:nvPr/>
            </p:nvSpPr>
            <p:spPr>
              <a:xfrm>
                <a:off x="5833078" y="1827677"/>
                <a:ext cx="1282402"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Log(I@0.5V)</a:t>
                </a:r>
                <a:endParaRPr lang="en-US" sz="2000" dirty="0">
                  <a:latin typeface="Calibri" panose="020F0502020204030204" pitchFamily="34" charset="0"/>
                </a:endParaRPr>
              </a:p>
            </p:txBody>
          </p:sp>
        </p:grpSp>
        <p:grpSp>
          <p:nvGrpSpPr>
            <p:cNvPr id="222" name="Group 221"/>
            <p:cNvGrpSpPr/>
            <p:nvPr/>
          </p:nvGrpSpPr>
          <p:grpSpPr>
            <a:xfrm>
              <a:off x="8476804" y="2017898"/>
              <a:ext cx="2008293" cy="428147"/>
              <a:chOff x="8324404" y="1865498"/>
              <a:chExt cx="2008293" cy="428147"/>
            </a:xfrm>
          </p:grpSpPr>
          <p:cxnSp>
            <p:nvCxnSpPr>
              <p:cNvPr id="236" name="Straight Arrow Connector 235"/>
              <p:cNvCxnSpPr/>
              <p:nvPr/>
            </p:nvCxnSpPr>
            <p:spPr>
              <a:xfrm flipV="1">
                <a:off x="9307025" y="2290587"/>
                <a:ext cx="512836" cy="30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flipV="1">
                <a:off x="9819861" y="1865498"/>
                <a:ext cx="0" cy="42508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V="1">
                <a:off x="9819861" y="1881488"/>
                <a:ext cx="512836" cy="30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flipH="1" flipV="1">
                <a:off x="9671474" y="1880778"/>
                <a:ext cx="589036" cy="3247"/>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flipH="1" flipV="1">
                <a:off x="9307025" y="1880257"/>
                <a:ext cx="364448" cy="1"/>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flipH="1" flipV="1">
                <a:off x="8825948" y="1879737"/>
                <a:ext cx="476229" cy="521"/>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2" name="Freeform 241"/>
              <p:cNvSpPr/>
              <p:nvPr/>
            </p:nvSpPr>
            <p:spPr>
              <a:xfrm>
                <a:off x="8324404" y="1883847"/>
                <a:ext cx="498486" cy="406740"/>
              </a:xfrm>
              <a:custGeom>
                <a:avLst/>
                <a:gdLst>
                  <a:gd name="connsiteX0" fmla="*/ 498486 w 498486"/>
                  <a:gd name="connsiteY0" fmla="*/ 0 h 367252"/>
                  <a:gd name="connsiteX1" fmla="*/ 431205 w 498486"/>
                  <a:gd name="connsiteY1" fmla="*/ 73397 h 367252"/>
                  <a:gd name="connsiteX2" fmla="*/ 400623 w 498486"/>
                  <a:gd name="connsiteY2" fmla="*/ 119270 h 367252"/>
                  <a:gd name="connsiteX3" fmla="*/ 357809 w 498486"/>
                  <a:gd name="connsiteY3" fmla="*/ 91746 h 367252"/>
                  <a:gd name="connsiteX4" fmla="*/ 324169 w 498486"/>
                  <a:gd name="connsiteY4" fmla="*/ 140677 h 367252"/>
                  <a:gd name="connsiteX5" fmla="*/ 284412 w 498486"/>
                  <a:gd name="connsiteY5" fmla="*/ 122328 h 367252"/>
                  <a:gd name="connsiteX6" fmla="*/ 247714 w 498486"/>
                  <a:gd name="connsiteY6" fmla="*/ 171259 h 367252"/>
                  <a:gd name="connsiteX7" fmla="*/ 198783 w 498486"/>
                  <a:gd name="connsiteY7" fmla="*/ 152910 h 367252"/>
                  <a:gd name="connsiteX8" fmla="*/ 159026 w 498486"/>
                  <a:gd name="connsiteY8" fmla="*/ 223249 h 367252"/>
                  <a:gd name="connsiteX9" fmla="*/ 110095 w 498486"/>
                  <a:gd name="connsiteY9" fmla="*/ 211016 h 367252"/>
                  <a:gd name="connsiteX10" fmla="*/ 85629 w 498486"/>
                  <a:gd name="connsiteY10" fmla="*/ 278296 h 367252"/>
                  <a:gd name="connsiteX11" fmla="*/ 27524 w 498486"/>
                  <a:gd name="connsiteY11" fmla="*/ 253831 h 367252"/>
                  <a:gd name="connsiteX12" fmla="*/ 12233 w 498486"/>
                  <a:gd name="connsiteY12" fmla="*/ 351693 h 367252"/>
                  <a:gd name="connsiteX13" fmla="*/ 0 w 498486"/>
                  <a:gd name="connsiteY13" fmla="*/ 366984 h 36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8486" h="367252">
                    <a:moveTo>
                      <a:pt x="498486" y="0"/>
                    </a:moveTo>
                    <a:cubicBezTo>
                      <a:pt x="473000" y="26759"/>
                      <a:pt x="447515" y="53519"/>
                      <a:pt x="431205" y="73397"/>
                    </a:cubicBezTo>
                    <a:cubicBezTo>
                      <a:pt x="414895" y="93275"/>
                      <a:pt x="412856" y="116212"/>
                      <a:pt x="400623" y="119270"/>
                    </a:cubicBezTo>
                    <a:cubicBezTo>
                      <a:pt x="388390" y="122328"/>
                      <a:pt x="370551" y="88178"/>
                      <a:pt x="357809" y="91746"/>
                    </a:cubicBezTo>
                    <a:cubicBezTo>
                      <a:pt x="345067" y="95314"/>
                      <a:pt x="336402" y="135580"/>
                      <a:pt x="324169" y="140677"/>
                    </a:cubicBezTo>
                    <a:cubicBezTo>
                      <a:pt x="311936" y="145774"/>
                      <a:pt x="297154" y="117231"/>
                      <a:pt x="284412" y="122328"/>
                    </a:cubicBezTo>
                    <a:cubicBezTo>
                      <a:pt x="271669" y="127425"/>
                      <a:pt x="261985" y="166162"/>
                      <a:pt x="247714" y="171259"/>
                    </a:cubicBezTo>
                    <a:cubicBezTo>
                      <a:pt x="233442" y="176356"/>
                      <a:pt x="213564" y="144245"/>
                      <a:pt x="198783" y="152910"/>
                    </a:cubicBezTo>
                    <a:cubicBezTo>
                      <a:pt x="184002" y="161575"/>
                      <a:pt x="173807" y="213565"/>
                      <a:pt x="159026" y="223249"/>
                    </a:cubicBezTo>
                    <a:cubicBezTo>
                      <a:pt x="144245" y="232933"/>
                      <a:pt x="122328" y="201842"/>
                      <a:pt x="110095" y="211016"/>
                    </a:cubicBezTo>
                    <a:cubicBezTo>
                      <a:pt x="97862" y="220190"/>
                      <a:pt x="99391" y="271160"/>
                      <a:pt x="85629" y="278296"/>
                    </a:cubicBezTo>
                    <a:cubicBezTo>
                      <a:pt x="71867" y="285432"/>
                      <a:pt x="39757" y="241598"/>
                      <a:pt x="27524" y="253831"/>
                    </a:cubicBezTo>
                    <a:cubicBezTo>
                      <a:pt x="15291" y="266064"/>
                      <a:pt x="16820" y="332834"/>
                      <a:pt x="12233" y="351693"/>
                    </a:cubicBezTo>
                    <a:cubicBezTo>
                      <a:pt x="7646" y="370552"/>
                      <a:pt x="0" y="366984"/>
                      <a:pt x="0" y="36698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Arrow Connector 242"/>
              <p:cNvCxnSpPr/>
              <p:nvPr/>
            </p:nvCxnSpPr>
            <p:spPr>
              <a:xfrm flipV="1">
                <a:off x="8324404" y="2289190"/>
                <a:ext cx="975735" cy="305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p:nvGrpSpPr>
          <p:grpSpPr>
            <a:xfrm flipV="1">
              <a:off x="8476804" y="2654855"/>
              <a:ext cx="2008293" cy="428147"/>
              <a:chOff x="8324404" y="1865498"/>
              <a:chExt cx="2008293" cy="428147"/>
            </a:xfrm>
          </p:grpSpPr>
          <p:cxnSp>
            <p:nvCxnSpPr>
              <p:cNvPr id="228" name="Straight Arrow Connector 227"/>
              <p:cNvCxnSpPr/>
              <p:nvPr/>
            </p:nvCxnSpPr>
            <p:spPr>
              <a:xfrm flipV="1">
                <a:off x="9307025" y="2290587"/>
                <a:ext cx="512836" cy="30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V="1">
                <a:off x="9819861" y="1865498"/>
                <a:ext cx="0" cy="42508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V="1">
                <a:off x="9819861" y="1881488"/>
                <a:ext cx="512836" cy="30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flipH="1" flipV="1">
                <a:off x="9671474" y="1880778"/>
                <a:ext cx="589036" cy="3247"/>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H="1" flipV="1">
                <a:off x="9307025" y="1880257"/>
                <a:ext cx="364448" cy="1"/>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H="1" flipV="1">
                <a:off x="8825948" y="1879737"/>
                <a:ext cx="476229" cy="521"/>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4" name="Freeform 233"/>
              <p:cNvSpPr/>
              <p:nvPr/>
            </p:nvSpPr>
            <p:spPr>
              <a:xfrm>
                <a:off x="8324404" y="1883847"/>
                <a:ext cx="498486" cy="406740"/>
              </a:xfrm>
              <a:custGeom>
                <a:avLst/>
                <a:gdLst>
                  <a:gd name="connsiteX0" fmla="*/ 498486 w 498486"/>
                  <a:gd name="connsiteY0" fmla="*/ 0 h 367252"/>
                  <a:gd name="connsiteX1" fmla="*/ 431205 w 498486"/>
                  <a:gd name="connsiteY1" fmla="*/ 73397 h 367252"/>
                  <a:gd name="connsiteX2" fmla="*/ 400623 w 498486"/>
                  <a:gd name="connsiteY2" fmla="*/ 119270 h 367252"/>
                  <a:gd name="connsiteX3" fmla="*/ 357809 w 498486"/>
                  <a:gd name="connsiteY3" fmla="*/ 91746 h 367252"/>
                  <a:gd name="connsiteX4" fmla="*/ 324169 w 498486"/>
                  <a:gd name="connsiteY4" fmla="*/ 140677 h 367252"/>
                  <a:gd name="connsiteX5" fmla="*/ 284412 w 498486"/>
                  <a:gd name="connsiteY5" fmla="*/ 122328 h 367252"/>
                  <a:gd name="connsiteX6" fmla="*/ 247714 w 498486"/>
                  <a:gd name="connsiteY6" fmla="*/ 171259 h 367252"/>
                  <a:gd name="connsiteX7" fmla="*/ 198783 w 498486"/>
                  <a:gd name="connsiteY7" fmla="*/ 152910 h 367252"/>
                  <a:gd name="connsiteX8" fmla="*/ 159026 w 498486"/>
                  <a:gd name="connsiteY8" fmla="*/ 223249 h 367252"/>
                  <a:gd name="connsiteX9" fmla="*/ 110095 w 498486"/>
                  <a:gd name="connsiteY9" fmla="*/ 211016 h 367252"/>
                  <a:gd name="connsiteX10" fmla="*/ 85629 w 498486"/>
                  <a:gd name="connsiteY10" fmla="*/ 278296 h 367252"/>
                  <a:gd name="connsiteX11" fmla="*/ 27524 w 498486"/>
                  <a:gd name="connsiteY11" fmla="*/ 253831 h 367252"/>
                  <a:gd name="connsiteX12" fmla="*/ 12233 w 498486"/>
                  <a:gd name="connsiteY12" fmla="*/ 351693 h 367252"/>
                  <a:gd name="connsiteX13" fmla="*/ 0 w 498486"/>
                  <a:gd name="connsiteY13" fmla="*/ 366984 h 36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8486" h="367252">
                    <a:moveTo>
                      <a:pt x="498486" y="0"/>
                    </a:moveTo>
                    <a:cubicBezTo>
                      <a:pt x="473000" y="26759"/>
                      <a:pt x="447515" y="53519"/>
                      <a:pt x="431205" y="73397"/>
                    </a:cubicBezTo>
                    <a:cubicBezTo>
                      <a:pt x="414895" y="93275"/>
                      <a:pt x="412856" y="116212"/>
                      <a:pt x="400623" y="119270"/>
                    </a:cubicBezTo>
                    <a:cubicBezTo>
                      <a:pt x="388390" y="122328"/>
                      <a:pt x="370551" y="88178"/>
                      <a:pt x="357809" y="91746"/>
                    </a:cubicBezTo>
                    <a:cubicBezTo>
                      <a:pt x="345067" y="95314"/>
                      <a:pt x="336402" y="135580"/>
                      <a:pt x="324169" y="140677"/>
                    </a:cubicBezTo>
                    <a:cubicBezTo>
                      <a:pt x="311936" y="145774"/>
                      <a:pt x="297154" y="117231"/>
                      <a:pt x="284412" y="122328"/>
                    </a:cubicBezTo>
                    <a:cubicBezTo>
                      <a:pt x="271669" y="127425"/>
                      <a:pt x="261985" y="166162"/>
                      <a:pt x="247714" y="171259"/>
                    </a:cubicBezTo>
                    <a:cubicBezTo>
                      <a:pt x="233442" y="176356"/>
                      <a:pt x="213564" y="144245"/>
                      <a:pt x="198783" y="152910"/>
                    </a:cubicBezTo>
                    <a:cubicBezTo>
                      <a:pt x="184002" y="161575"/>
                      <a:pt x="173807" y="213565"/>
                      <a:pt x="159026" y="223249"/>
                    </a:cubicBezTo>
                    <a:cubicBezTo>
                      <a:pt x="144245" y="232933"/>
                      <a:pt x="122328" y="201842"/>
                      <a:pt x="110095" y="211016"/>
                    </a:cubicBezTo>
                    <a:cubicBezTo>
                      <a:pt x="97862" y="220190"/>
                      <a:pt x="99391" y="271160"/>
                      <a:pt x="85629" y="278296"/>
                    </a:cubicBezTo>
                    <a:cubicBezTo>
                      <a:pt x="71867" y="285432"/>
                      <a:pt x="39757" y="241598"/>
                      <a:pt x="27524" y="253831"/>
                    </a:cubicBezTo>
                    <a:cubicBezTo>
                      <a:pt x="15291" y="266064"/>
                      <a:pt x="16820" y="332834"/>
                      <a:pt x="12233" y="351693"/>
                    </a:cubicBezTo>
                    <a:cubicBezTo>
                      <a:pt x="7646" y="370552"/>
                      <a:pt x="0" y="366984"/>
                      <a:pt x="0" y="36698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5" name="Straight Arrow Connector 234"/>
              <p:cNvCxnSpPr/>
              <p:nvPr/>
            </p:nvCxnSpPr>
            <p:spPr>
              <a:xfrm flipV="1">
                <a:off x="8324404" y="2289190"/>
                <a:ext cx="975735" cy="305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224" name="TextBox 223"/>
            <p:cNvSpPr txBox="1"/>
            <p:nvPr/>
          </p:nvSpPr>
          <p:spPr>
            <a:xfrm>
              <a:off x="9481197" y="1643256"/>
              <a:ext cx="556563" cy="427938"/>
            </a:xfrm>
            <a:prstGeom prst="rect">
              <a:avLst/>
            </a:prstGeom>
            <a:noFill/>
          </p:spPr>
          <p:txBody>
            <a:bodyPr wrap="none" rtlCol="0">
              <a:spAutoFit/>
            </a:bodyPr>
            <a:lstStyle/>
            <a:p>
              <a:r>
                <a:rPr lang="en-US" dirty="0">
                  <a:solidFill>
                    <a:srgbClr val="C00000"/>
                  </a:solidFill>
                  <a:latin typeface="Calibri" panose="020F0502020204030204" pitchFamily="34" charset="0"/>
                </a:rPr>
                <a:t>❷</a:t>
              </a:r>
              <a:endParaRPr lang="en-US" dirty="0">
                <a:solidFill>
                  <a:srgbClr val="C00000"/>
                </a:solidFill>
              </a:endParaRPr>
            </a:p>
          </p:txBody>
        </p:sp>
        <p:sp>
          <p:nvSpPr>
            <p:cNvPr id="225" name="TextBox 224"/>
            <p:cNvSpPr txBox="1"/>
            <p:nvPr/>
          </p:nvSpPr>
          <p:spPr>
            <a:xfrm>
              <a:off x="9420228" y="2352394"/>
              <a:ext cx="556563" cy="427938"/>
            </a:xfrm>
            <a:prstGeom prst="rect">
              <a:avLst/>
            </a:prstGeom>
            <a:noFill/>
          </p:spPr>
          <p:txBody>
            <a:bodyPr wrap="none" rtlCol="0">
              <a:spAutoFit/>
            </a:bodyPr>
            <a:lstStyle/>
            <a:p>
              <a:r>
                <a:rPr lang="en-US" dirty="0">
                  <a:solidFill>
                    <a:srgbClr val="0070C0"/>
                  </a:solidFill>
                  <a:latin typeface="Calibri" panose="020F0502020204030204" pitchFamily="34" charset="0"/>
                </a:rPr>
                <a:t>❶</a:t>
              </a:r>
              <a:endParaRPr lang="en-US" dirty="0">
                <a:solidFill>
                  <a:srgbClr val="0070C0"/>
                </a:solidFill>
              </a:endParaRPr>
            </a:p>
          </p:txBody>
        </p:sp>
        <p:sp>
          <p:nvSpPr>
            <p:cNvPr id="226" name="TextBox 225"/>
            <p:cNvSpPr txBox="1"/>
            <p:nvPr/>
          </p:nvSpPr>
          <p:spPr>
            <a:xfrm>
              <a:off x="8924320" y="1645056"/>
              <a:ext cx="556563" cy="427938"/>
            </a:xfrm>
            <a:prstGeom prst="rect">
              <a:avLst/>
            </a:prstGeom>
            <a:noFill/>
          </p:spPr>
          <p:txBody>
            <a:bodyPr wrap="none" rtlCol="0">
              <a:spAutoFit/>
            </a:bodyPr>
            <a:lstStyle/>
            <a:p>
              <a:r>
                <a:rPr lang="en-US" dirty="0">
                  <a:solidFill>
                    <a:srgbClr val="00B050"/>
                  </a:solidFill>
                  <a:latin typeface="Calibri" panose="020F0502020204030204" pitchFamily="34" charset="0"/>
                </a:rPr>
                <a:t>❸</a:t>
              </a:r>
              <a:endParaRPr lang="en-US" dirty="0">
                <a:solidFill>
                  <a:srgbClr val="00B050"/>
                </a:solidFill>
              </a:endParaRPr>
            </a:p>
          </p:txBody>
        </p:sp>
        <p:sp>
          <p:nvSpPr>
            <p:cNvPr id="227" name="TextBox 226"/>
            <p:cNvSpPr txBox="1"/>
            <p:nvPr/>
          </p:nvSpPr>
          <p:spPr>
            <a:xfrm>
              <a:off x="8743468" y="2352596"/>
              <a:ext cx="556563" cy="427938"/>
            </a:xfrm>
            <a:prstGeom prst="rect">
              <a:avLst/>
            </a:prstGeom>
            <a:noFill/>
          </p:spPr>
          <p:txBody>
            <a:bodyPr wrap="none" rtlCol="0">
              <a:spAutoFit/>
            </a:bodyPr>
            <a:lstStyle/>
            <a:p>
              <a:r>
                <a:rPr lang="en-US" dirty="0">
                  <a:solidFill>
                    <a:srgbClr val="7030A0"/>
                  </a:solidFill>
                  <a:latin typeface="Calibri" panose="020F0502020204030204" pitchFamily="34" charset="0"/>
                </a:rPr>
                <a:t>❹</a:t>
              </a:r>
              <a:endParaRPr lang="en-US" dirty="0">
                <a:solidFill>
                  <a:srgbClr val="7030A0"/>
                </a:solidFill>
              </a:endParaRPr>
            </a:p>
          </p:txBody>
        </p:sp>
      </p:grpSp>
      <p:grpSp>
        <p:nvGrpSpPr>
          <p:cNvPr id="248" name="Group 247"/>
          <p:cNvGrpSpPr/>
          <p:nvPr/>
        </p:nvGrpSpPr>
        <p:grpSpPr>
          <a:xfrm>
            <a:off x="4516508" y="3356003"/>
            <a:ext cx="3196155" cy="3178351"/>
            <a:chOff x="7869677" y="1461743"/>
            <a:chExt cx="3196155" cy="3178351"/>
          </a:xfrm>
        </p:grpSpPr>
        <p:grpSp>
          <p:nvGrpSpPr>
            <p:cNvPr id="249" name="Group 248"/>
            <p:cNvGrpSpPr/>
            <p:nvPr/>
          </p:nvGrpSpPr>
          <p:grpSpPr>
            <a:xfrm>
              <a:off x="7869677" y="1461743"/>
              <a:ext cx="3196155" cy="3178351"/>
              <a:chOff x="4916069" y="2176061"/>
              <a:chExt cx="3196155" cy="3178351"/>
            </a:xfrm>
          </p:grpSpPr>
          <p:cxnSp>
            <p:nvCxnSpPr>
              <p:cNvPr id="269" name="Straight Arrow Connector 268"/>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a:off x="4916069" y="3791501"/>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1" name="TextBox 270"/>
              <p:cNvSpPr txBox="1"/>
              <p:nvPr/>
            </p:nvSpPr>
            <p:spPr>
              <a:xfrm>
                <a:off x="7115480" y="3764487"/>
                <a:ext cx="916918"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Pulse [V]</a:t>
                </a:r>
                <a:endParaRPr lang="en-US" sz="2000" dirty="0">
                  <a:latin typeface="Calibri" panose="020F0502020204030204" pitchFamily="34" charset="0"/>
                </a:endParaRPr>
              </a:p>
            </p:txBody>
          </p:sp>
          <p:sp>
            <p:nvSpPr>
              <p:cNvPr id="272" name="TextBox 271"/>
              <p:cNvSpPr txBox="1"/>
              <p:nvPr/>
            </p:nvSpPr>
            <p:spPr>
              <a:xfrm>
                <a:off x="5705712" y="2240602"/>
                <a:ext cx="76302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I@0.1V</a:t>
                </a:r>
                <a:endParaRPr lang="en-US" sz="2000" dirty="0">
                  <a:latin typeface="Calibri" panose="020F0502020204030204" pitchFamily="34" charset="0"/>
                </a:endParaRPr>
              </a:p>
            </p:txBody>
          </p:sp>
        </p:grpSp>
        <p:cxnSp>
          <p:nvCxnSpPr>
            <p:cNvPr id="250" name="Straight Arrow Connector 249"/>
            <p:cNvCxnSpPr/>
            <p:nvPr/>
          </p:nvCxnSpPr>
          <p:spPr>
            <a:xfrm flipV="1">
              <a:off x="9459425" y="2799122"/>
              <a:ext cx="512836" cy="30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flipV="1">
              <a:off x="9972261" y="2196885"/>
              <a:ext cx="0" cy="60223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p:nvPr/>
          </p:nvCxnSpPr>
          <p:spPr>
            <a:xfrm flipV="1">
              <a:off x="9965690" y="2198868"/>
              <a:ext cx="512836" cy="30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p:nvPr/>
          </p:nvCxnSpPr>
          <p:spPr>
            <a:xfrm flipH="1" flipV="1">
              <a:off x="9972261" y="2193828"/>
              <a:ext cx="425279" cy="6305"/>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flipH="1" flipV="1">
              <a:off x="9459425" y="2197464"/>
              <a:ext cx="519408" cy="1404"/>
            </a:xfrm>
            <a:prstGeom prst="straightConnector1">
              <a:avLst/>
            </a:prstGeom>
            <a:ln w="285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p:nvPr/>
          </p:nvCxnSpPr>
          <p:spPr>
            <a:xfrm flipH="1" flipV="1">
              <a:off x="8966137" y="2196885"/>
              <a:ext cx="476229" cy="521"/>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p:nvPr/>
          </p:nvCxnSpPr>
          <p:spPr>
            <a:xfrm flipV="1">
              <a:off x="8476804" y="2797725"/>
              <a:ext cx="975735" cy="305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p:nvPr/>
          </p:nvCxnSpPr>
          <p:spPr>
            <a:xfrm flipH="1">
              <a:off x="8972919" y="2195858"/>
              <a:ext cx="1" cy="586532"/>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flipH="1" flipV="1">
              <a:off x="8494943" y="2795669"/>
              <a:ext cx="476229" cy="521"/>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59" name="Group 258"/>
            <p:cNvGrpSpPr/>
            <p:nvPr/>
          </p:nvGrpSpPr>
          <p:grpSpPr>
            <a:xfrm flipV="1">
              <a:off x="8494454" y="3347255"/>
              <a:ext cx="2001722" cy="608352"/>
              <a:chOff x="8476804" y="2193828"/>
              <a:chExt cx="2001722" cy="608352"/>
            </a:xfrm>
          </p:grpSpPr>
          <p:cxnSp>
            <p:nvCxnSpPr>
              <p:cNvPr id="260" name="Straight Arrow Connector 259"/>
              <p:cNvCxnSpPr/>
              <p:nvPr/>
            </p:nvCxnSpPr>
            <p:spPr>
              <a:xfrm flipV="1">
                <a:off x="9459425" y="2799122"/>
                <a:ext cx="512836" cy="30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flipV="1">
                <a:off x="9972261" y="2196885"/>
                <a:ext cx="0" cy="60223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flipV="1">
                <a:off x="9965690" y="2198868"/>
                <a:ext cx="512836" cy="30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H="1" flipV="1">
                <a:off x="9972261" y="2193828"/>
                <a:ext cx="425279" cy="6305"/>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flipH="1" flipV="1">
                <a:off x="9459425" y="2197464"/>
                <a:ext cx="519408" cy="1404"/>
              </a:xfrm>
              <a:prstGeom prst="straightConnector1">
                <a:avLst/>
              </a:prstGeom>
              <a:ln w="285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H="1" flipV="1">
                <a:off x="8966137" y="2196885"/>
                <a:ext cx="476229" cy="521"/>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flipV="1">
                <a:off x="8476804" y="2797725"/>
                <a:ext cx="975735" cy="305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p:nvPr/>
            </p:nvCxnSpPr>
            <p:spPr>
              <a:xfrm flipH="1">
                <a:off x="8972919" y="2195858"/>
                <a:ext cx="1" cy="586532"/>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p:nvPr/>
            </p:nvCxnSpPr>
            <p:spPr>
              <a:xfrm flipH="1" flipV="1">
                <a:off x="8494943" y="2795669"/>
                <a:ext cx="476229" cy="521"/>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grpSp>
        <p:nvGrpSpPr>
          <p:cNvPr id="273" name="Group 272"/>
          <p:cNvGrpSpPr/>
          <p:nvPr/>
        </p:nvGrpSpPr>
        <p:grpSpPr>
          <a:xfrm>
            <a:off x="8454085" y="3345803"/>
            <a:ext cx="3233708" cy="3178351"/>
            <a:chOff x="7869677" y="1461743"/>
            <a:chExt cx="3233708" cy="3178351"/>
          </a:xfrm>
        </p:grpSpPr>
        <p:grpSp>
          <p:nvGrpSpPr>
            <p:cNvPr id="274" name="Group 273"/>
            <p:cNvGrpSpPr/>
            <p:nvPr/>
          </p:nvGrpSpPr>
          <p:grpSpPr>
            <a:xfrm>
              <a:off x="7869677" y="1461743"/>
              <a:ext cx="3233708" cy="3178351"/>
              <a:chOff x="4916069" y="2176061"/>
              <a:chExt cx="3233708" cy="3178351"/>
            </a:xfrm>
          </p:grpSpPr>
          <p:cxnSp>
            <p:nvCxnSpPr>
              <p:cNvPr id="321" name="Straight Arrow Connector 320"/>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a:off x="4916069" y="3791501"/>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3" name="TextBox 322"/>
              <p:cNvSpPr txBox="1"/>
              <p:nvPr/>
            </p:nvSpPr>
            <p:spPr>
              <a:xfrm>
                <a:off x="7232859" y="3909206"/>
                <a:ext cx="916918"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Pulse [V]</a:t>
                </a:r>
                <a:endParaRPr lang="en-US" sz="2000" dirty="0">
                  <a:latin typeface="Calibri" panose="020F0502020204030204" pitchFamily="34" charset="0"/>
                </a:endParaRPr>
              </a:p>
            </p:txBody>
          </p:sp>
          <p:sp>
            <p:nvSpPr>
              <p:cNvPr id="324" name="TextBox 323"/>
              <p:cNvSpPr txBox="1"/>
              <p:nvPr/>
            </p:nvSpPr>
            <p:spPr>
              <a:xfrm>
                <a:off x="5370264" y="2220971"/>
                <a:ext cx="108843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Log(I@3V)</a:t>
                </a:r>
                <a:endParaRPr lang="en-US" sz="2000" dirty="0">
                  <a:latin typeface="Calibri" panose="020F0502020204030204" pitchFamily="34" charset="0"/>
                </a:endParaRPr>
              </a:p>
            </p:txBody>
          </p:sp>
        </p:grpSp>
        <p:grpSp>
          <p:nvGrpSpPr>
            <p:cNvPr id="275" name="Group 274"/>
            <p:cNvGrpSpPr/>
            <p:nvPr/>
          </p:nvGrpSpPr>
          <p:grpSpPr>
            <a:xfrm flipV="1">
              <a:off x="8053320" y="3147597"/>
              <a:ext cx="2817377" cy="65592"/>
              <a:chOff x="7884197" y="1864961"/>
              <a:chExt cx="2817377" cy="897222"/>
            </a:xfrm>
          </p:grpSpPr>
          <p:grpSp>
            <p:nvGrpSpPr>
              <p:cNvPr id="302" name="Group 301"/>
              <p:cNvGrpSpPr/>
              <p:nvPr/>
            </p:nvGrpSpPr>
            <p:grpSpPr>
              <a:xfrm>
                <a:off x="9293252" y="1871420"/>
                <a:ext cx="1408322" cy="890763"/>
                <a:chOff x="9347502" y="1871420"/>
                <a:chExt cx="1408322" cy="890763"/>
              </a:xfrm>
            </p:grpSpPr>
            <p:sp>
              <p:nvSpPr>
                <p:cNvPr id="313" name="Freeform 312"/>
                <p:cNvSpPr/>
                <p:nvPr/>
              </p:nvSpPr>
              <p:spPr>
                <a:xfrm>
                  <a:off x="9349353" y="1871420"/>
                  <a:ext cx="1406471" cy="875655"/>
                </a:xfrm>
                <a:custGeom>
                  <a:avLst/>
                  <a:gdLst>
                    <a:gd name="connsiteX0" fmla="*/ 0 w 1406471"/>
                    <a:gd name="connsiteY0" fmla="*/ 0 h 666427"/>
                    <a:gd name="connsiteX1" fmla="*/ 166606 w 1406471"/>
                    <a:gd name="connsiteY1" fmla="*/ 3875 h 666427"/>
                    <a:gd name="connsiteX2" fmla="*/ 344837 w 1406471"/>
                    <a:gd name="connsiteY2" fmla="*/ 23248 h 666427"/>
                    <a:gd name="connsiteX3" fmla="*/ 565688 w 1406471"/>
                    <a:gd name="connsiteY3" fmla="*/ 116238 h 666427"/>
                    <a:gd name="connsiteX4" fmla="*/ 902776 w 1406471"/>
                    <a:gd name="connsiteY4" fmla="*/ 309966 h 666427"/>
                    <a:gd name="connsiteX5" fmla="*/ 1406471 w 1406471"/>
                    <a:gd name="connsiteY5" fmla="*/ 666427 h 66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471" h="666427">
                      <a:moveTo>
                        <a:pt x="0" y="0"/>
                      </a:moveTo>
                      <a:cubicBezTo>
                        <a:pt x="54566" y="0"/>
                        <a:pt x="109133" y="0"/>
                        <a:pt x="166606" y="3875"/>
                      </a:cubicBezTo>
                      <a:cubicBezTo>
                        <a:pt x="224079" y="7750"/>
                        <a:pt x="278323" y="4521"/>
                        <a:pt x="344837" y="23248"/>
                      </a:cubicBezTo>
                      <a:cubicBezTo>
                        <a:pt x="411351" y="41975"/>
                        <a:pt x="472698" y="68452"/>
                        <a:pt x="565688" y="116238"/>
                      </a:cubicBezTo>
                      <a:cubicBezTo>
                        <a:pt x="658678" y="164024"/>
                        <a:pt x="762646" y="218268"/>
                        <a:pt x="902776" y="309966"/>
                      </a:cubicBezTo>
                      <a:cubicBezTo>
                        <a:pt x="1042906" y="401664"/>
                        <a:pt x="1298629" y="597330"/>
                        <a:pt x="1406471" y="666427"/>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4" name="Straight Arrow Connector 313"/>
                <p:cNvCxnSpPr/>
                <p:nvPr/>
              </p:nvCxnSpPr>
              <p:spPr>
                <a:xfrm>
                  <a:off x="9379687" y="1879094"/>
                  <a:ext cx="90364" cy="436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a:off x="9941052" y="2047620"/>
                  <a:ext cx="111536" cy="6391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a:endCxn id="313" idx="5"/>
                </p:cNvCxnSpPr>
                <p:nvPr/>
              </p:nvCxnSpPr>
              <p:spPr>
                <a:xfrm>
                  <a:off x="10589397" y="2605429"/>
                  <a:ext cx="166427" cy="14164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a:stCxn id="313" idx="5"/>
                </p:cNvCxnSpPr>
                <p:nvPr/>
              </p:nvCxnSpPr>
              <p:spPr>
                <a:xfrm flipH="1">
                  <a:off x="9347502" y="2747075"/>
                  <a:ext cx="1408322" cy="76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8" name="Straight Arrow Connector 317"/>
                <p:cNvCxnSpPr/>
                <p:nvPr/>
              </p:nvCxnSpPr>
              <p:spPr>
                <a:xfrm flipH="1">
                  <a:off x="10513197" y="2744651"/>
                  <a:ext cx="109750" cy="1009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flipH="1" flipV="1">
                  <a:off x="9986389" y="2756185"/>
                  <a:ext cx="103982" cy="43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0" name="Straight Arrow Connector 319"/>
                <p:cNvCxnSpPr/>
                <p:nvPr/>
              </p:nvCxnSpPr>
              <p:spPr>
                <a:xfrm flipH="1" flipV="1">
                  <a:off x="9504336" y="2757858"/>
                  <a:ext cx="103982" cy="43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03" name="Group 302"/>
              <p:cNvGrpSpPr/>
              <p:nvPr/>
            </p:nvGrpSpPr>
            <p:grpSpPr>
              <a:xfrm>
                <a:off x="7884197" y="1880069"/>
                <a:ext cx="1406471" cy="875655"/>
                <a:chOff x="7884197" y="1880069"/>
                <a:chExt cx="1406471" cy="875655"/>
              </a:xfrm>
            </p:grpSpPr>
            <p:sp>
              <p:nvSpPr>
                <p:cNvPr id="309" name="Freeform 308"/>
                <p:cNvSpPr/>
                <p:nvPr/>
              </p:nvSpPr>
              <p:spPr>
                <a:xfrm flipH="1" flipV="1">
                  <a:off x="7884197" y="1880069"/>
                  <a:ext cx="1406471" cy="875655"/>
                </a:xfrm>
                <a:custGeom>
                  <a:avLst/>
                  <a:gdLst>
                    <a:gd name="connsiteX0" fmla="*/ 0 w 1406471"/>
                    <a:gd name="connsiteY0" fmla="*/ 0 h 666427"/>
                    <a:gd name="connsiteX1" fmla="*/ 166606 w 1406471"/>
                    <a:gd name="connsiteY1" fmla="*/ 3875 h 666427"/>
                    <a:gd name="connsiteX2" fmla="*/ 344837 w 1406471"/>
                    <a:gd name="connsiteY2" fmla="*/ 23248 h 666427"/>
                    <a:gd name="connsiteX3" fmla="*/ 565688 w 1406471"/>
                    <a:gd name="connsiteY3" fmla="*/ 116238 h 666427"/>
                    <a:gd name="connsiteX4" fmla="*/ 902776 w 1406471"/>
                    <a:gd name="connsiteY4" fmla="*/ 309966 h 666427"/>
                    <a:gd name="connsiteX5" fmla="*/ 1406471 w 1406471"/>
                    <a:gd name="connsiteY5" fmla="*/ 666427 h 66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471" h="666427">
                      <a:moveTo>
                        <a:pt x="0" y="0"/>
                      </a:moveTo>
                      <a:cubicBezTo>
                        <a:pt x="54566" y="0"/>
                        <a:pt x="109133" y="0"/>
                        <a:pt x="166606" y="3875"/>
                      </a:cubicBezTo>
                      <a:cubicBezTo>
                        <a:pt x="224079" y="7750"/>
                        <a:pt x="278323" y="4521"/>
                        <a:pt x="344837" y="23248"/>
                      </a:cubicBezTo>
                      <a:cubicBezTo>
                        <a:pt x="411351" y="41975"/>
                        <a:pt x="472698" y="68452"/>
                        <a:pt x="565688" y="116238"/>
                      </a:cubicBezTo>
                      <a:cubicBezTo>
                        <a:pt x="658678" y="164024"/>
                        <a:pt x="762646" y="218268"/>
                        <a:pt x="902776" y="309966"/>
                      </a:cubicBezTo>
                      <a:cubicBezTo>
                        <a:pt x="1042906" y="401664"/>
                        <a:pt x="1298629" y="597330"/>
                        <a:pt x="1406471" y="666427"/>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0" name="Straight Arrow Connector 309"/>
                <p:cNvCxnSpPr/>
                <p:nvPr/>
              </p:nvCxnSpPr>
              <p:spPr>
                <a:xfrm flipH="1" flipV="1">
                  <a:off x="9169970" y="2743688"/>
                  <a:ext cx="90364" cy="43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H="1" flipV="1">
                  <a:off x="8587433" y="2515612"/>
                  <a:ext cx="111536" cy="6391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a:endCxn id="309" idx="5"/>
                </p:cNvCxnSpPr>
                <p:nvPr/>
              </p:nvCxnSpPr>
              <p:spPr>
                <a:xfrm flipH="1" flipV="1">
                  <a:off x="7884197" y="1880069"/>
                  <a:ext cx="166427" cy="14164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304" name="Group 303"/>
              <p:cNvGrpSpPr/>
              <p:nvPr/>
            </p:nvGrpSpPr>
            <p:grpSpPr>
              <a:xfrm>
                <a:off x="7884197" y="1864961"/>
                <a:ext cx="1408322" cy="17532"/>
                <a:chOff x="7884197" y="1864961"/>
                <a:chExt cx="1408322" cy="17532"/>
              </a:xfrm>
            </p:grpSpPr>
            <p:cxnSp>
              <p:nvCxnSpPr>
                <p:cNvPr id="305" name="Straight Connector 304"/>
                <p:cNvCxnSpPr>
                  <a:stCxn id="309" idx="5"/>
                </p:cNvCxnSpPr>
                <p:nvPr/>
              </p:nvCxnSpPr>
              <p:spPr>
                <a:xfrm flipV="1">
                  <a:off x="7884197" y="1872395"/>
                  <a:ext cx="1408322" cy="767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flipV="1">
                  <a:off x="8017074" y="1872395"/>
                  <a:ext cx="109750" cy="1009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a:off x="8549650" y="1866634"/>
                  <a:ext cx="103982" cy="432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a:off x="9031703" y="1864961"/>
                  <a:ext cx="103982" cy="432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76" name="Group 275"/>
            <p:cNvGrpSpPr/>
            <p:nvPr/>
          </p:nvGrpSpPr>
          <p:grpSpPr>
            <a:xfrm>
              <a:off x="8036597" y="2017361"/>
              <a:ext cx="2817377" cy="905048"/>
              <a:chOff x="7884197" y="1864961"/>
              <a:chExt cx="2817377" cy="905048"/>
            </a:xfrm>
          </p:grpSpPr>
          <p:grpSp>
            <p:nvGrpSpPr>
              <p:cNvPr id="277" name="Group 276"/>
              <p:cNvGrpSpPr/>
              <p:nvPr/>
            </p:nvGrpSpPr>
            <p:grpSpPr>
              <a:xfrm>
                <a:off x="9293252" y="1871420"/>
                <a:ext cx="1408322" cy="890763"/>
                <a:chOff x="9347502" y="1871420"/>
                <a:chExt cx="1408322" cy="890763"/>
              </a:xfrm>
            </p:grpSpPr>
            <p:sp>
              <p:nvSpPr>
                <p:cNvPr id="294" name="Freeform 293"/>
                <p:cNvSpPr/>
                <p:nvPr/>
              </p:nvSpPr>
              <p:spPr>
                <a:xfrm>
                  <a:off x="9349353" y="1871420"/>
                  <a:ext cx="1406471" cy="875655"/>
                </a:xfrm>
                <a:custGeom>
                  <a:avLst/>
                  <a:gdLst>
                    <a:gd name="connsiteX0" fmla="*/ 0 w 1406471"/>
                    <a:gd name="connsiteY0" fmla="*/ 0 h 666427"/>
                    <a:gd name="connsiteX1" fmla="*/ 166606 w 1406471"/>
                    <a:gd name="connsiteY1" fmla="*/ 3875 h 666427"/>
                    <a:gd name="connsiteX2" fmla="*/ 344837 w 1406471"/>
                    <a:gd name="connsiteY2" fmla="*/ 23248 h 666427"/>
                    <a:gd name="connsiteX3" fmla="*/ 565688 w 1406471"/>
                    <a:gd name="connsiteY3" fmla="*/ 116238 h 666427"/>
                    <a:gd name="connsiteX4" fmla="*/ 902776 w 1406471"/>
                    <a:gd name="connsiteY4" fmla="*/ 309966 h 666427"/>
                    <a:gd name="connsiteX5" fmla="*/ 1406471 w 1406471"/>
                    <a:gd name="connsiteY5" fmla="*/ 666427 h 66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471" h="666427">
                      <a:moveTo>
                        <a:pt x="0" y="0"/>
                      </a:moveTo>
                      <a:cubicBezTo>
                        <a:pt x="54566" y="0"/>
                        <a:pt x="109133" y="0"/>
                        <a:pt x="166606" y="3875"/>
                      </a:cubicBezTo>
                      <a:cubicBezTo>
                        <a:pt x="224079" y="7750"/>
                        <a:pt x="278323" y="4521"/>
                        <a:pt x="344837" y="23248"/>
                      </a:cubicBezTo>
                      <a:cubicBezTo>
                        <a:pt x="411351" y="41975"/>
                        <a:pt x="472698" y="68452"/>
                        <a:pt x="565688" y="116238"/>
                      </a:cubicBezTo>
                      <a:cubicBezTo>
                        <a:pt x="658678" y="164024"/>
                        <a:pt x="762646" y="218268"/>
                        <a:pt x="902776" y="309966"/>
                      </a:cubicBezTo>
                      <a:cubicBezTo>
                        <a:pt x="1042906" y="401664"/>
                        <a:pt x="1298629" y="597330"/>
                        <a:pt x="1406471" y="666427"/>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5" name="Straight Arrow Connector 294"/>
                <p:cNvCxnSpPr/>
                <p:nvPr/>
              </p:nvCxnSpPr>
              <p:spPr>
                <a:xfrm>
                  <a:off x="9379687" y="1879094"/>
                  <a:ext cx="90364" cy="436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a:off x="9941052" y="2047620"/>
                  <a:ext cx="111536" cy="6391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a:endCxn id="294" idx="5"/>
                </p:cNvCxnSpPr>
                <p:nvPr/>
              </p:nvCxnSpPr>
              <p:spPr>
                <a:xfrm>
                  <a:off x="10589397" y="2605429"/>
                  <a:ext cx="166427" cy="14164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a:stCxn id="294" idx="5"/>
                </p:cNvCxnSpPr>
                <p:nvPr/>
              </p:nvCxnSpPr>
              <p:spPr>
                <a:xfrm flipH="1">
                  <a:off x="9347502" y="2747075"/>
                  <a:ext cx="1408322" cy="76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H="1">
                  <a:off x="10513197" y="2744651"/>
                  <a:ext cx="109750" cy="1009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flipH="1" flipV="1">
                  <a:off x="9986389" y="2756185"/>
                  <a:ext cx="103982" cy="43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flipH="1" flipV="1">
                  <a:off x="9504336" y="2757858"/>
                  <a:ext cx="103982" cy="43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p:nvGrpSpPr>
            <p:grpSpPr>
              <a:xfrm>
                <a:off x="7884197" y="1880068"/>
                <a:ext cx="1376137" cy="875655"/>
                <a:chOff x="7884197" y="1880068"/>
                <a:chExt cx="1376137" cy="875655"/>
              </a:xfrm>
            </p:grpSpPr>
            <p:sp>
              <p:nvSpPr>
                <p:cNvPr id="290" name="Freeform 289"/>
                <p:cNvSpPr/>
                <p:nvPr/>
              </p:nvSpPr>
              <p:spPr>
                <a:xfrm flipH="1" flipV="1">
                  <a:off x="7884197" y="1880068"/>
                  <a:ext cx="428308" cy="875655"/>
                </a:xfrm>
                <a:custGeom>
                  <a:avLst/>
                  <a:gdLst>
                    <a:gd name="connsiteX0" fmla="*/ 0 w 1406471"/>
                    <a:gd name="connsiteY0" fmla="*/ 0 h 666427"/>
                    <a:gd name="connsiteX1" fmla="*/ 166606 w 1406471"/>
                    <a:gd name="connsiteY1" fmla="*/ 3875 h 666427"/>
                    <a:gd name="connsiteX2" fmla="*/ 344837 w 1406471"/>
                    <a:gd name="connsiteY2" fmla="*/ 23248 h 666427"/>
                    <a:gd name="connsiteX3" fmla="*/ 565688 w 1406471"/>
                    <a:gd name="connsiteY3" fmla="*/ 116238 h 666427"/>
                    <a:gd name="connsiteX4" fmla="*/ 902776 w 1406471"/>
                    <a:gd name="connsiteY4" fmla="*/ 309966 h 666427"/>
                    <a:gd name="connsiteX5" fmla="*/ 1406471 w 1406471"/>
                    <a:gd name="connsiteY5" fmla="*/ 666427 h 66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471" h="666427">
                      <a:moveTo>
                        <a:pt x="0" y="0"/>
                      </a:moveTo>
                      <a:cubicBezTo>
                        <a:pt x="54566" y="0"/>
                        <a:pt x="109133" y="0"/>
                        <a:pt x="166606" y="3875"/>
                      </a:cubicBezTo>
                      <a:cubicBezTo>
                        <a:pt x="224079" y="7750"/>
                        <a:pt x="278323" y="4521"/>
                        <a:pt x="344837" y="23248"/>
                      </a:cubicBezTo>
                      <a:cubicBezTo>
                        <a:pt x="411351" y="41975"/>
                        <a:pt x="472698" y="68452"/>
                        <a:pt x="565688" y="116238"/>
                      </a:cubicBezTo>
                      <a:cubicBezTo>
                        <a:pt x="658678" y="164024"/>
                        <a:pt x="762646" y="218268"/>
                        <a:pt x="902776" y="309966"/>
                      </a:cubicBezTo>
                      <a:cubicBezTo>
                        <a:pt x="1042906" y="401664"/>
                        <a:pt x="1298629" y="597330"/>
                        <a:pt x="1406471" y="666427"/>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1" name="Straight Arrow Connector 290"/>
                <p:cNvCxnSpPr/>
                <p:nvPr/>
              </p:nvCxnSpPr>
              <p:spPr>
                <a:xfrm flipH="1" flipV="1">
                  <a:off x="9169970" y="2743688"/>
                  <a:ext cx="90364" cy="43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flipH="1" flipV="1">
                  <a:off x="7980276" y="2173898"/>
                  <a:ext cx="23856" cy="7870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a:endCxn id="290" idx="5"/>
                </p:cNvCxnSpPr>
                <p:nvPr/>
              </p:nvCxnSpPr>
              <p:spPr>
                <a:xfrm flipH="1" flipV="1">
                  <a:off x="7884197" y="1880068"/>
                  <a:ext cx="60520" cy="20534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p:nvGrpSpPr>
            <p:grpSpPr>
              <a:xfrm>
                <a:off x="7884197" y="1864961"/>
                <a:ext cx="1408322" cy="17532"/>
                <a:chOff x="7884197" y="1864961"/>
                <a:chExt cx="1408322" cy="17532"/>
              </a:xfrm>
            </p:grpSpPr>
            <p:cxnSp>
              <p:nvCxnSpPr>
                <p:cNvPr id="286" name="Straight Connector 285"/>
                <p:cNvCxnSpPr>
                  <a:stCxn id="290" idx="5"/>
                </p:cNvCxnSpPr>
                <p:nvPr/>
              </p:nvCxnSpPr>
              <p:spPr>
                <a:xfrm flipV="1">
                  <a:off x="7884197" y="1872396"/>
                  <a:ext cx="1408322" cy="767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flipV="1">
                  <a:off x="8017074" y="1872395"/>
                  <a:ext cx="109750" cy="1009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a:off x="8549650" y="1866634"/>
                  <a:ext cx="103982" cy="432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a:off x="9031703" y="1864961"/>
                  <a:ext cx="103982" cy="432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280" name="TextBox 279"/>
              <p:cNvSpPr txBox="1"/>
              <p:nvPr/>
            </p:nvSpPr>
            <p:spPr>
              <a:xfrm>
                <a:off x="9539077" y="2342071"/>
                <a:ext cx="556563" cy="427938"/>
              </a:xfrm>
              <a:prstGeom prst="rect">
                <a:avLst/>
              </a:prstGeom>
              <a:noFill/>
            </p:spPr>
            <p:txBody>
              <a:bodyPr wrap="none" rtlCol="0">
                <a:spAutoFit/>
              </a:bodyPr>
              <a:lstStyle/>
              <a:p>
                <a:r>
                  <a:rPr lang="en-US" dirty="0">
                    <a:solidFill>
                      <a:srgbClr val="C00000"/>
                    </a:solidFill>
                    <a:latin typeface="Calibri" panose="020F0502020204030204" pitchFamily="34" charset="0"/>
                  </a:rPr>
                  <a:t>❷</a:t>
                </a:r>
                <a:endParaRPr lang="en-US" dirty="0">
                  <a:solidFill>
                    <a:srgbClr val="C00000"/>
                  </a:solidFill>
                </a:endParaRPr>
              </a:p>
            </p:txBody>
          </p:sp>
          <p:sp>
            <p:nvSpPr>
              <p:cNvPr id="281" name="TextBox 280"/>
              <p:cNvSpPr txBox="1"/>
              <p:nvPr/>
            </p:nvSpPr>
            <p:spPr>
              <a:xfrm>
                <a:off x="10048039" y="1911666"/>
                <a:ext cx="556563" cy="427938"/>
              </a:xfrm>
              <a:prstGeom prst="rect">
                <a:avLst/>
              </a:prstGeom>
              <a:noFill/>
            </p:spPr>
            <p:txBody>
              <a:bodyPr wrap="none" rtlCol="0">
                <a:spAutoFit/>
              </a:bodyPr>
              <a:lstStyle/>
              <a:p>
                <a:r>
                  <a:rPr lang="en-US" dirty="0">
                    <a:solidFill>
                      <a:srgbClr val="0070C0"/>
                    </a:solidFill>
                    <a:latin typeface="Calibri" panose="020F0502020204030204" pitchFamily="34" charset="0"/>
                  </a:rPr>
                  <a:t>❶</a:t>
                </a:r>
                <a:endParaRPr lang="en-US" dirty="0">
                  <a:solidFill>
                    <a:srgbClr val="0070C0"/>
                  </a:solidFill>
                </a:endParaRPr>
              </a:p>
            </p:txBody>
          </p:sp>
          <p:sp>
            <p:nvSpPr>
              <p:cNvPr id="282" name="TextBox 281"/>
              <p:cNvSpPr txBox="1"/>
              <p:nvPr/>
            </p:nvSpPr>
            <p:spPr>
              <a:xfrm>
                <a:off x="8035680" y="2268708"/>
                <a:ext cx="556563" cy="427938"/>
              </a:xfrm>
              <a:prstGeom prst="rect">
                <a:avLst/>
              </a:prstGeom>
              <a:noFill/>
            </p:spPr>
            <p:txBody>
              <a:bodyPr wrap="none" rtlCol="0">
                <a:spAutoFit/>
              </a:bodyPr>
              <a:lstStyle/>
              <a:p>
                <a:r>
                  <a:rPr lang="en-US" dirty="0">
                    <a:solidFill>
                      <a:srgbClr val="00B050"/>
                    </a:solidFill>
                    <a:latin typeface="Calibri" panose="020F0502020204030204" pitchFamily="34" charset="0"/>
                  </a:rPr>
                  <a:t>❸</a:t>
                </a:r>
                <a:endParaRPr lang="en-US" dirty="0">
                  <a:solidFill>
                    <a:srgbClr val="00B050"/>
                  </a:solidFill>
                </a:endParaRPr>
              </a:p>
            </p:txBody>
          </p:sp>
          <p:sp>
            <p:nvSpPr>
              <p:cNvPr id="283" name="TextBox 282"/>
              <p:cNvSpPr txBox="1"/>
              <p:nvPr/>
            </p:nvSpPr>
            <p:spPr>
              <a:xfrm>
                <a:off x="8501099" y="1867450"/>
                <a:ext cx="556563" cy="427938"/>
              </a:xfrm>
              <a:prstGeom prst="rect">
                <a:avLst/>
              </a:prstGeom>
              <a:noFill/>
            </p:spPr>
            <p:txBody>
              <a:bodyPr wrap="none" rtlCol="0">
                <a:spAutoFit/>
              </a:bodyPr>
              <a:lstStyle/>
              <a:p>
                <a:r>
                  <a:rPr lang="en-US" dirty="0">
                    <a:solidFill>
                      <a:srgbClr val="7030A0"/>
                    </a:solidFill>
                    <a:latin typeface="Calibri" panose="020F0502020204030204" pitchFamily="34" charset="0"/>
                  </a:rPr>
                  <a:t>❹</a:t>
                </a:r>
                <a:endParaRPr lang="en-US" dirty="0">
                  <a:solidFill>
                    <a:srgbClr val="7030A0"/>
                  </a:solidFill>
                </a:endParaRPr>
              </a:p>
            </p:txBody>
          </p:sp>
          <p:cxnSp>
            <p:nvCxnSpPr>
              <p:cNvPr id="284" name="Straight Connector 283"/>
              <p:cNvCxnSpPr/>
              <p:nvPr/>
            </p:nvCxnSpPr>
            <p:spPr>
              <a:xfrm flipV="1">
                <a:off x="8309328" y="2753515"/>
                <a:ext cx="983558" cy="97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a:xfrm flipH="1" flipV="1">
                <a:off x="8579991" y="2757839"/>
                <a:ext cx="90364" cy="43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sp>
        <p:nvSpPr>
          <p:cNvPr id="325" name="TextBox 324"/>
          <p:cNvSpPr txBox="1"/>
          <p:nvPr/>
        </p:nvSpPr>
        <p:spPr>
          <a:xfrm>
            <a:off x="632998" y="2896612"/>
            <a:ext cx="496931"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3" action="ppaction://hlinksldjump"/>
              </a:rPr>
              <a:t>PCM</a:t>
            </a:r>
            <a:endParaRPr lang="en-US" sz="2000" b="1" dirty="0">
              <a:solidFill>
                <a:srgbClr val="C00000"/>
              </a:solidFill>
              <a:latin typeface="Calibri" panose="020F0502020204030204" pitchFamily="34" charset="0"/>
            </a:endParaRPr>
          </a:p>
        </p:txBody>
      </p:sp>
      <p:sp>
        <p:nvSpPr>
          <p:cNvPr id="326" name="TextBox 325"/>
          <p:cNvSpPr txBox="1"/>
          <p:nvPr/>
        </p:nvSpPr>
        <p:spPr>
          <a:xfrm>
            <a:off x="4576415" y="2898978"/>
            <a:ext cx="468077"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4" action="ppaction://hlinksldjump"/>
              </a:rPr>
              <a:t>SSM</a:t>
            </a:r>
            <a:endParaRPr lang="en-US" sz="2000" b="1" dirty="0">
              <a:solidFill>
                <a:srgbClr val="C00000"/>
              </a:solidFill>
              <a:latin typeface="Calibri" panose="020F0502020204030204" pitchFamily="34" charset="0"/>
            </a:endParaRPr>
          </a:p>
        </p:txBody>
      </p:sp>
      <p:sp>
        <p:nvSpPr>
          <p:cNvPr id="327" name="TextBox 326"/>
          <p:cNvSpPr txBox="1"/>
          <p:nvPr/>
        </p:nvSpPr>
        <p:spPr>
          <a:xfrm>
            <a:off x="8524559" y="2903948"/>
            <a:ext cx="1445524"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5" action="ppaction://hlinksldjump"/>
              </a:rPr>
              <a:t>VMCO/</a:t>
            </a:r>
            <a:r>
              <a:rPr lang="en-US" sz="2000" b="1" dirty="0" err="1">
                <a:solidFill>
                  <a:srgbClr val="C00000"/>
                </a:solidFill>
                <a:latin typeface="Calibri" panose="020F0502020204030204" pitchFamily="34" charset="0"/>
                <a:ea typeface="Cambria Math" panose="02040503050406030204" pitchFamily="18" charset="0"/>
                <a:hlinkClick r:id="rId5" action="ppaction://hlinksldjump"/>
              </a:rPr>
              <a:t>CMOx</a:t>
            </a:r>
            <a:endParaRPr lang="en-US" sz="2000" b="1" dirty="0">
              <a:solidFill>
                <a:srgbClr val="C00000"/>
              </a:solidFill>
              <a:latin typeface="Calibri" panose="020F0502020204030204" pitchFamily="34" charset="0"/>
            </a:endParaRPr>
          </a:p>
        </p:txBody>
      </p:sp>
      <p:sp>
        <p:nvSpPr>
          <p:cNvPr id="328" name="TextBox 327"/>
          <p:cNvSpPr txBox="1"/>
          <p:nvPr/>
        </p:nvSpPr>
        <p:spPr>
          <a:xfrm>
            <a:off x="603499" y="6223429"/>
            <a:ext cx="1702197"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6" action="ppaction://hlinksldjump"/>
              </a:rPr>
              <a:t>V</a:t>
            </a:r>
            <a:r>
              <a:rPr lang="en-US" sz="2000" b="1" baseline="-25000" dirty="0">
                <a:solidFill>
                  <a:srgbClr val="C00000"/>
                </a:solidFill>
                <a:latin typeface="Calibri" panose="020F0502020204030204" pitchFamily="34" charset="0"/>
                <a:ea typeface="Cambria Math" panose="02040503050406030204" pitchFamily="18" charset="0"/>
                <a:hlinkClick r:id="rId6" action="ppaction://hlinksldjump"/>
              </a:rPr>
              <a:t>O</a:t>
            </a:r>
            <a:r>
              <a:rPr lang="en-US" sz="2000" b="1" dirty="0">
                <a:solidFill>
                  <a:srgbClr val="C00000"/>
                </a:solidFill>
                <a:latin typeface="Calibri" panose="020F0502020204030204" pitchFamily="34" charset="0"/>
                <a:ea typeface="Cambria Math" panose="02040503050406030204" pitchFamily="18" charset="0"/>
                <a:hlinkClick r:id="rId6" action="ppaction://hlinksldjump"/>
              </a:rPr>
              <a:t>RAM/CBRAM</a:t>
            </a:r>
            <a:endParaRPr lang="en-US" sz="2000" b="1" dirty="0">
              <a:solidFill>
                <a:srgbClr val="C00000"/>
              </a:solidFill>
              <a:latin typeface="Calibri" panose="020F0502020204030204" pitchFamily="34" charset="0"/>
            </a:endParaRPr>
          </a:p>
        </p:txBody>
      </p:sp>
      <p:sp>
        <p:nvSpPr>
          <p:cNvPr id="329" name="TextBox 328"/>
          <p:cNvSpPr txBox="1"/>
          <p:nvPr/>
        </p:nvSpPr>
        <p:spPr>
          <a:xfrm>
            <a:off x="4546916" y="6225795"/>
            <a:ext cx="375744"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7" action="ppaction://hlinksldjump"/>
              </a:rPr>
              <a:t>STT</a:t>
            </a:r>
            <a:endParaRPr lang="en-US" sz="2000" b="1" dirty="0">
              <a:solidFill>
                <a:srgbClr val="C00000"/>
              </a:solidFill>
              <a:latin typeface="Calibri" panose="020F0502020204030204" pitchFamily="34" charset="0"/>
            </a:endParaRPr>
          </a:p>
        </p:txBody>
      </p:sp>
      <p:sp>
        <p:nvSpPr>
          <p:cNvPr id="330" name="TextBox 329"/>
          <p:cNvSpPr txBox="1"/>
          <p:nvPr/>
        </p:nvSpPr>
        <p:spPr>
          <a:xfrm>
            <a:off x="8495060" y="6230765"/>
            <a:ext cx="319446"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8" action="ppaction://hlinksldjump"/>
              </a:rPr>
              <a:t>FTJ</a:t>
            </a:r>
            <a:endParaRPr lang="en-US" sz="2000" b="1" dirty="0">
              <a:solidFill>
                <a:srgbClr val="C00000"/>
              </a:solidFill>
              <a:latin typeface="Calibri" panose="020F0502020204030204" pitchFamily="34" charset="0"/>
            </a:endParaRPr>
          </a:p>
        </p:txBody>
      </p:sp>
      <p:sp>
        <p:nvSpPr>
          <p:cNvPr id="335" name="TextBox 334"/>
          <p:cNvSpPr txBox="1"/>
          <p:nvPr/>
        </p:nvSpPr>
        <p:spPr>
          <a:xfrm>
            <a:off x="6110909" y="3660028"/>
            <a:ext cx="556563" cy="427938"/>
          </a:xfrm>
          <a:prstGeom prst="rect">
            <a:avLst/>
          </a:prstGeom>
          <a:noFill/>
        </p:spPr>
        <p:txBody>
          <a:bodyPr wrap="none" rtlCol="0">
            <a:spAutoFit/>
          </a:bodyPr>
          <a:lstStyle/>
          <a:p>
            <a:r>
              <a:rPr lang="en-US" dirty="0">
                <a:solidFill>
                  <a:srgbClr val="C00000"/>
                </a:solidFill>
                <a:latin typeface="Calibri" panose="020F0502020204030204" pitchFamily="34" charset="0"/>
              </a:rPr>
              <a:t>❷</a:t>
            </a:r>
            <a:endParaRPr lang="en-US" dirty="0">
              <a:solidFill>
                <a:srgbClr val="C00000"/>
              </a:solidFill>
            </a:endParaRPr>
          </a:p>
        </p:txBody>
      </p:sp>
      <p:sp>
        <p:nvSpPr>
          <p:cNvPr id="336" name="TextBox 335"/>
          <p:cNvSpPr txBox="1"/>
          <p:nvPr/>
        </p:nvSpPr>
        <p:spPr>
          <a:xfrm>
            <a:off x="6651681" y="4297124"/>
            <a:ext cx="556563" cy="427938"/>
          </a:xfrm>
          <a:prstGeom prst="rect">
            <a:avLst/>
          </a:prstGeom>
          <a:noFill/>
        </p:spPr>
        <p:txBody>
          <a:bodyPr wrap="none" rtlCol="0">
            <a:spAutoFit/>
          </a:bodyPr>
          <a:lstStyle/>
          <a:p>
            <a:r>
              <a:rPr lang="en-US" dirty="0">
                <a:solidFill>
                  <a:srgbClr val="0070C0"/>
                </a:solidFill>
                <a:latin typeface="Calibri" panose="020F0502020204030204" pitchFamily="34" charset="0"/>
              </a:rPr>
              <a:t>❶</a:t>
            </a:r>
            <a:endParaRPr lang="en-US" dirty="0">
              <a:solidFill>
                <a:srgbClr val="0070C0"/>
              </a:solidFill>
            </a:endParaRPr>
          </a:p>
        </p:txBody>
      </p:sp>
      <p:sp>
        <p:nvSpPr>
          <p:cNvPr id="337" name="TextBox 336"/>
          <p:cNvSpPr txBox="1"/>
          <p:nvPr/>
        </p:nvSpPr>
        <p:spPr>
          <a:xfrm>
            <a:off x="5054264" y="4091486"/>
            <a:ext cx="556563" cy="427938"/>
          </a:xfrm>
          <a:prstGeom prst="rect">
            <a:avLst/>
          </a:prstGeom>
          <a:noFill/>
        </p:spPr>
        <p:txBody>
          <a:bodyPr wrap="none" rtlCol="0">
            <a:spAutoFit/>
          </a:bodyPr>
          <a:lstStyle/>
          <a:p>
            <a:r>
              <a:rPr lang="en-US" dirty="0">
                <a:solidFill>
                  <a:srgbClr val="00B050"/>
                </a:solidFill>
                <a:latin typeface="Calibri" panose="020F0502020204030204" pitchFamily="34" charset="0"/>
              </a:rPr>
              <a:t>❸</a:t>
            </a:r>
            <a:endParaRPr lang="en-US" dirty="0">
              <a:solidFill>
                <a:srgbClr val="00B050"/>
              </a:solidFill>
            </a:endParaRPr>
          </a:p>
        </p:txBody>
      </p:sp>
      <p:sp>
        <p:nvSpPr>
          <p:cNvPr id="338" name="TextBox 337"/>
          <p:cNvSpPr txBox="1"/>
          <p:nvPr/>
        </p:nvSpPr>
        <p:spPr>
          <a:xfrm>
            <a:off x="5471509" y="4656033"/>
            <a:ext cx="556563" cy="427938"/>
          </a:xfrm>
          <a:prstGeom prst="rect">
            <a:avLst/>
          </a:prstGeom>
          <a:noFill/>
        </p:spPr>
        <p:txBody>
          <a:bodyPr wrap="none" rtlCol="0">
            <a:spAutoFit/>
          </a:bodyPr>
          <a:lstStyle/>
          <a:p>
            <a:r>
              <a:rPr lang="en-US" dirty="0">
                <a:solidFill>
                  <a:srgbClr val="7030A0"/>
                </a:solidFill>
                <a:latin typeface="Calibri" panose="020F0502020204030204" pitchFamily="34" charset="0"/>
              </a:rPr>
              <a:t>❹</a:t>
            </a:r>
            <a:endParaRPr lang="en-US" dirty="0">
              <a:solidFill>
                <a:srgbClr val="7030A0"/>
              </a:solidFill>
            </a:endParaRPr>
          </a:p>
        </p:txBody>
      </p:sp>
      <p:sp>
        <p:nvSpPr>
          <p:cNvPr id="339" name="TextBox 338"/>
          <p:cNvSpPr txBox="1"/>
          <p:nvPr/>
        </p:nvSpPr>
        <p:spPr>
          <a:xfrm>
            <a:off x="6329610" y="534526"/>
            <a:ext cx="556563" cy="427938"/>
          </a:xfrm>
          <a:prstGeom prst="rect">
            <a:avLst/>
          </a:prstGeom>
          <a:noFill/>
        </p:spPr>
        <p:txBody>
          <a:bodyPr wrap="none" rtlCol="0">
            <a:spAutoFit/>
          </a:bodyPr>
          <a:lstStyle/>
          <a:p>
            <a:r>
              <a:rPr lang="en-US" dirty="0">
                <a:solidFill>
                  <a:srgbClr val="C00000"/>
                </a:solidFill>
                <a:latin typeface="Calibri" panose="020F0502020204030204" pitchFamily="34" charset="0"/>
              </a:rPr>
              <a:t>❷</a:t>
            </a:r>
            <a:endParaRPr lang="en-US" dirty="0">
              <a:solidFill>
                <a:srgbClr val="C00000"/>
              </a:solidFill>
            </a:endParaRPr>
          </a:p>
        </p:txBody>
      </p:sp>
      <p:sp>
        <p:nvSpPr>
          <p:cNvPr id="340" name="TextBox 339"/>
          <p:cNvSpPr txBox="1"/>
          <p:nvPr/>
        </p:nvSpPr>
        <p:spPr>
          <a:xfrm>
            <a:off x="7026696" y="997201"/>
            <a:ext cx="556563" cy="427938"/>
          </a:xfrm>
          <a:prstGeom prst="rect">
            <a:avLst/>
          </a:prstGeom>
          <a:noFill/>
        </p:spPr>
        <p:txBody>
          <a:bodyPr wrap="none" rtlCol="0">
            <a:spAutoFit/>
          </a:bodyPr>
          <a:lstStyle/>
          <a:p>
            <a:r>
              <a:rPr lang="en-US" dirty="0">
                <a:solidFill>
                  <a:srgbClr val="0070C0"/>
                </a:solidFill>
                <a:latin typeface="Calibri" panose="020F0502020204030204" pitchFamily="34" charset="0"/>
              </a:rPr>
              <a:t>❶</a:t>
            </a:r>
            <a:endParaRPr lang="en-US" dirty="0">
              <a:solidFill>
                <a:srgbClr val="0070C0"/>
              </a:solidFill>
            </a:endParaRPr>
          </a:p>
        </p:txBody>
      </p:sp>
      <p:sp>
        <p:nvSpPr>
          <p:cNvPr id="341" name="TextBox 340"/>
          <p:cNvSpPr txBox="1"/>
          <p:nvPr/>
        </p:nvSpPr>
        <p:spPr>
          <a:xfrm>
            <a:off x="5442077" y="1092788"/>
            <a:ext cx="556563" cy="427938"/>
          </a:xfrm>
          <a:prstGeom prst="rect">
            <a:avLst/>
          </a:prstGeom>
          <a:noFill/>
        </p:spPr>
        <p:txBody>
          <a:bodyPr wrap="none" rtlCol="0">
            <a:spAutoFit/>
          </a:bodyPr>
          <a:lstStyle/>
          <a:p>
            <a:r>
              <a:rPr lang="en-US" dirty="0">
                <a:solidFill>
                  <a:srgbClr val="00B050"/>
                </a:solidFill>
                <a:latin typeface="Calibri" panose="020F0502020204030204" pitchFamily="34" charset="0"/>
              </a:rPr>
              <a:t>❸</a:t>
            </a:r>
            <a:endParaRPr lang="en-US" dirty="0">
              <a:solidFill>
                <a:srgbClr val="00B050"/>
              </a:solidFill>
            </a:endParaRPr>
          </a:p>
        </p:txBody>
      </p:sp>
      <p:sp>
        <p:nvSpPr>
          <p:cNvPr id="342" name="TextBox 341"/>
          <p:cNvSpPr txBox="1"/>
          <p:nvPr/>
        </p:nvSpPr>
        <p:spPr>
          <a:xfrm>
            <a:off x="4723947" y="1701088"/>
            <a:ext cx="556563" cy="427938"/>
          </a:xfrm>
          <a:prstGeom prst="rect">
            <a:avLst/>
          </a:prstGeom>
          <a:noFill/>
        </p:spPr>
        <p:txBody>
          <a:bodyPr wrap="none" rtlCol="0">
            <a:spAutoFit/>
          </a:bodyPr>
          <a:lstStyle/>
          <a:p>
            <a:r>
              <a:rPr lang="en-US" dirty="0">
                <a:solidFill>
                  <a:srgbClr val="7030A0"/>
                </a:solidFill>
                <a:latin typeface="Calibri" panose="020F0502020204030204" pitchFamily="34" charset="0"/>
              </a:rPr>
              <a:t>❹</a:t>
            </a:r>
            <a:endParaRPr lang="en-US" dirty="0">
              <a:solidFill>
                <a:srgbClr val="7030A0"/>
              </a:solidFill>
            </a:endParaRPr>
          </a:p>
        </p:txBody>
      </p:sp>
      <p:grpSp>
        <p:nvGrpSpPr>
          <p:cNvPr id="389" name="Group 388"/>
          <p:cNvGrpSpPr/>
          <p:nvPr/>
        </p:nvGrpSpPr>
        <p:grpSpPr>
          <a:xfrm>
            <a:off x="8452970" y="82110"/>
            <a:ext cx="3196155" cy="3178351"/>
            <a:chOff x="7869677" y="1461743"/>
            <a:chExt cx="3196155" cy="3178351"/>
          </a:xfrm>
        </p:grpSpPr>
        <p:grpSp>
          <p:nvGrpSpPr>
            <p:cNvPr id="390" name="Group 389"/>
            <p:cNvGrpSpPr/>
            <p:nvPr/>
          </p:nvGrpSpPr>
          <p:grpSpPr>
            <a:xfrm>
              <a:off x="7869677" y="1461743"/>
              <a:ext cx="3196155" cy="3178351"/>
              <a:chOff x="4916069" y="2176061"/>
              <a:chExt cx="3196155" cy="3178351"/>
            </a:xfrm>
          </p:grpSpPr>
          <p:cxnSp>
            <p:nvCxnSpPr>
              <p:cNvPr id="435" name="Straight Arrow Connector 434"/>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Straight Arrow Connector 435"/>
              <p:cNvCxnSpPr/>
              <p:nvPr/>
            </p:nvCxnSpPr>
            <p:spPr>
              <a:xfrm>
                <a:off x="4916069" y="3791501"/>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7" name="TextBox 436"/>
              <p:cNvSpPr txBox="1"/>
              <p:nvPr/>
            </p:nvSpPr>
            <p:spPr>
              <a:xfrm>
                <a:off x="7111942" y="3870953"/>
                <a:ext cx="916918"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Pulse [V]</a:t>
                </a:r>
                <a:endParaRPr lang="en-US" sz="2000" dirty="0">
                  <a:latin typeface="Calibri" panose="020F0502020204030204" pitchFamily="34" charset="0"/>
                </a:endParaRPr>
              </a:p>
            </p:txBody>
          </p:sp>
          <p:sp>
            <p:nvSpPr>
              <p:cNvPr id="438" name="TextBox 437"/>
              <p:cNvSpPr txBox="1"/>
              <p:nvPr/>
            </p:nvSpPr>
            <p:spPr>
              <a:xfrm>
                <a:off x="5395507" y="2212247"/>
                <a:ext cx="108843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Log(I@3V)</a:t>
                </a:r>
                <a:endParaRPr lang="en-US" sz="2000" dirty="0">
                  <a:latin typeface="Calibri" panose="020F0502020204030204" pitchFamily="34" charset="0"/>
                </a:endParaRPr>
              </a:p>
            </p:txBody>
          </p:sp>
        </p:grpSp>
        <p:grpSp>
          <p:nvGrpSpPr>
            <p:cNvPr id="391" name="Group 390"/>
            <p:cNvGrpSpPr/>
            <p:nvPr/>
          </p:nvGrpSpPr>
          <p:grpSpPr>
            <a:xfrm>
              <a:off x="8484357" y="2017361"/>
              <a:ext cx="2369617" cy="905048"/>
              <a:chOff x="8331957" y="1864961"/>
              <a:chExt cx="2369617" cy="905048"/>
            </a:xfrm>
          </p:grpSpPr>
          <p:grpSp>
            <p:nvGrpSpPr>
              <p:cNvPr id="412" name="Group 411"/>
              <p:cNvGrpSpPr/>
              <p:nvPr/>
            </p:nvGrpSpPr>
            <p:grpSpPr>
              <a:xfrm>
                <a:off x="9293252" y="1871420"/>
                <a:ext cx="1408322" cy="890763"/>
                <a:chOff x="9347502" y="1871420"/>
                <a:chExt cx="1408322" cy="890763"/>
              </a:xfrm>
            </p:grpSpPr>
            <p:sp>
              <p:nvSpPr>
                <p:cNvPr id="427" name="Freeform 426"/>
                <p:cNvSpPr/>
                <p:nvPr/>
              </p:nvSpPr>
              <p:spPr>
                <a:xfrm>
                  <a:off x="9349353" y="1871420"/>
                  <a:ext cx="1406471" cy="875655"/>
                </a:xfrm>
                <a:custGeom>
                  <a:avLst/>
                  <a:gdLst>
                    <a:gd name="connsiteX0" fmla="*/ 0 w 1406471"/>
                    <a:gd name="connsiteY0" fmla="*/ 0 h 666427"/>
                    <a:gd name="connsiteX1" fmla="*/ 166606 w 1406471"/>
                    <a:gd name="connsiteY1" fmla="*/ 3875 h 666427"/>
                    <a:gd name="connsiteX2" fmla="*/ 344837 w 1406471"/>
                    <a:gd name="connsiteY2" fmla="*/ 23248 h 666427"/>
                    <a:gd name="connsiteX3" fmla="*/ 565688 w 1406471"/>
                    <a:gd name="connsiteY3" fmla="*/ 116238 h 666427"/>
                    <a:gd name="connsiteX4" fmla="*/ 902776 w 1406471"/>
                    <a:gd name="connsiteY4" fmla="*/ 309966 h 666427"/>
                    <a:gd name="connsiteX5" fmla="*/ 1406471 w 1406471"/>
                    <a:gd name="connsiteY5" fmla="*/ 666427 h 66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471" h="666427">
                      <a:moveTo>
                        <a:pt x="0" y="0"/>
                      </a:moveTo>
                      <a:cubicBezTo>
                        <a:pt x="54566" y="0"/>
                        <a:pt x="109133" y="0"/>
                        <a:pt x="166606" y="3875"/>
                      </a:cubicBezTo>
                      <a:cubicBezTo>
                        <a:pt x="224079" y="7750"/>
                        <a:pt x="278323" y="4521"/>
                        <a:pt x="344837" y="23248"/>
                      </a:cubicBezTo>
                      <a:cubicBezTo>
                        <a:pt x="411351" y="41975"/>
                        <a:pt x="472698" y="68452"/>
                        <a:pt x="565688" y="116238"/>
                      </a:cubicBezTo>
                      <a:cubicBezTo>
                        <a:pt x="658678" y="164024"/>
                        <a:pt x="762646" y="218268"/>
                        <a:pt x="902776" y="309966"/>
                      </a:cubicBezTo>
                      <a:cubicBezTo>
                        <a:pt x="1042906" y="401664"/>
                        <a:pt x="1298629" y="597330"/>
                        <a:pt x="1406471" y="666427"/>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8" name="Straight Arrow Connector 427"/>
                <p:cNvCxnSpPr/>
                <p:nvPr/>
              </p:nvCxnSpPr>
              <p:spPr>
                <a:xfrm>
                  <a:off x="9379687" y="1879094"/>
                  <a:ext cx="90364" cy="436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29" name="Straight Arrow Connector 428"/>
                <p:cNvCxnSpPr/>
                <p:nvPr/>
              </p:nvCxnSpPr>
              <p:spPr>
                <a:xfrm>
                  <a:off x="9941052" y="2047620"/>
                  <a:ext cx="111536" cy="6391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30" name="Straight Arrow Connector 429"/>
                <p:cNvCxnSpPr>
                  <a:endCxn id="427" idx="5"/>
                </p:cNvCxnSpPr>
                <p:nvPr/>
              </p:nvCxnSpPr>
              <p:spPr>
                <a:xfrm>
                  <a:off x="10589397" y="2605429"/>
                  <a:ext cx="166427" cy="14164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a:stCxn id="427" idx="5"/>
                </p:cNvCxnSpPr>
                <p:nvPr/>
              </p:nvCxnSpPr>
              <p:spPr>
                <a:xfrm flipH="1">
                  <a:off x="9347502" y="2747075"/>
                  <a:ext cx="1408322" cy="76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2" name="Straight Arrow Connector 431"/>
                <p:cNvCxnSpPr/>
                <p:nvPr/>
              </p:nvCxnSpPr>
              <p:spPr>
                <a:xfrm flipH="1">
                  <a:off x="10513197" y="2744651"/>
                  <a:ext cx="109750" cy="1009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3" name="Straight Arrow Connector 432"/>
                <p:cNvCxnSpPr/>
                <p:nvPr/>
              </p:nvCxnSpPr>
              <p:spPr>
                <a:xfrm flipH="1" flipV="1">
                  <a:off x="9986389" y="2756185"/>
                  <a:ext cx="103982" cy="43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4" name="Straight Arrow Connector 433"/>
                <p:cNvCxnSpPr/>
                <p:nvPr/>
              </p:nvCxnSpPr>
              <p:spPr>
                <a:xfrm flipH="1" flipV="1">
                  <a:off x="9504336" y="2757858"/>
                  <a:ext cx="103982" cy="43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13" name="Group 412"/>
              <p:cNvGrpSpPr/>
              <p:nvPr/>
            </p:nvGrpSpPr>
            <p:grpSpPr>
              <a:xfrm>
                <a:off x="8490130" y="1880068"/>
                <a:ext cx="800537" cy="875655"/>
                <a:chOff x="8490130" y="1880068"/>
                <a:chExt cx="800537" cy="875655"/>
              </a:xfrm>
            </p:grpSpPr>
            <p:sp>
              <p:nvSpPr>
                <p:cNvPr id="423" name="Freeform 422"/>
                <p:cNvSpPr/>
                <p:nvPr/>
              </p:nvSpPr>
              <p:spPr>
                <a:xfrm flipH="1" flipV="1">
                  <a:off x="8490130" y="1880068"/>
                  <a:ext cx="800537" cy="875655"/>
                </a:xfrm>
                <a:custGeom>
                  <a:avLst/>
                  <a:gdLst>
                    <a:gd name="connsiteX0" fmla="*/ 0 w 1406471"/>
                    <a:gd name="connsiteY0" fmla="*/ 0 h 666427"/>
                    <a:gd name="connsiteX1" fmla="*/ 166606 w 1406471"/>
                    <a:gd name="connsiteY1" fmla="*/ 3875 h 666427"/>
                    <a:gd name="connsiteX2" fmla="*/ 344837 w 1406471"/>
                    <a:gd name="connsiteY2" fmla="*/ 23248 h 666427"/>
                    <a:gd name="connsiteX3" fmla="*/ 565688 w 1406471"/>
                    <a:gd name="connsiteY3" fmla="*/ 116238 h 666427"/>
                    <a:gd name="connsiteX4" fmla="*/ 902776 w 1406471"/>
                    <a:gd name="connsiteY4" fmla="*/ 309966 h 666427"/>
                    <a:gd name="connsiteX5" fmla="*/ 1406471 w 1406471"/>
                    <a:gd name="connsiteY5" fmla="*/ 666427 h 66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471" h="666427">
                      <a:moveTo>
                        <a:pt x="0" y="0"/>
                      </a:moveTo>
                      <a:cubicBezTo>
                        <a:pt x="54566" y="0"/>
                        <a:pt x="109133" y="0"/>
                        <a:pt x="166606" y="3875"/>
                      </a:cubicBezTo>
                      <a:cubicBezTo>
                        <a:pt x="224079" y="7750"/>
                        <a:pt x="278323" y="4521"/>
                        <a:pt x="344837" y="23248"/>
                      </a:cubicBezTo>
                      <a:cubicBezTo>
                        <a:pt x="411351" y="41975"/>
                        <a:pt x="472698" y="68452"/>
                        <a:pt x="565688" y="116238"/>
                      </a:cubicBezTo>
                      <a:cubicBezTo>
                        <a:pt x="658678" y="164024"/>
                        <a:pt x="762646" y="218268"/>
                        <a:pt x="902776" y="309966"/>
                      </a:cubicBezTo>
                      <a:cubicBezTo>
                        <a:pt x="1042906" y="401664"/>
                        <a:pt x="1298629" y="597330"/>
                        <a:pt x="1406471" y="666427"/>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4" name="Straight Arrow Connector 423"/>
                <p:cNvCxnSpPr/>
                <p:nvPr/>
              </p:nvCxnSpPr>
              <p:spPr>
                <a:xfrm flipH="1" flipV="1">
                  <a:off x="9169970" y="2743688"/>
                  <a:ext cx="90364" cy="43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25" name="Straight Arrow Connector 424"/>
                <p:cNvCxnSpPr/>
                <p:nvPr/>
              </p:nvCxnSpPr>
              <p:spPr>
                <a:xfrm flipH="1" flipV="1">
                  <a:off x="8806138" y="2397437"/>
                  <a:ext cx="74975" cy="11209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26" name="Straight Arrow Connector 425"/>
                <p:cNvCxnSpPr>
                  <a:endCxn id="423" idx="5"/>
                </p:cNvCxnSpPr>
                <p:nvPr/>
              </p:nvCxnSpPr>
              <p:spPr>
                <a:xfrm flipH="1" flipV="1">
                  <a:off x="8490130" y="1880068"/>
                  <a:ext cx="145656" cy="2286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414" name="Group 413"/>
              <p:cNvGrpSpPr/>
              <p:nvPr/>
            </p:nvGrpSpPr>
            <p:grpSpPr>
              <a:xfrm>
                <a:off x="8490130" y="1864961"/>
                <a:ext cx="802389" cy="22399"/>
                <a:chOff x="8490130" y="1864961"/>
                <a:chExt cx="802389" cy="22399"/>
              </a:xfrm>
            </p:grpSpPr>
            <p:cxnSp>
              <p:nvCxnSpPr>
                <p:cNvPr id="419" name="Straight Connector 418"/>
                <p:cNvCxnSpPr>
                  <a:stCxn id="423" idx="5"/>
                </p:cNvCxnSpPr>
                <p:nvPr/>
              </p:nvCxnSpPr>
              <p:spPr>
                <a:xfrm flipV="1">
                  <a:off x="8490130" y="1872396"/>
                  <a:ext cx="802389" cy="767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0" name="Straight Arrow Connector 419"/>
                <p:cNvCxnSpPr/>
                <p:nvPr/>
              </p:nvCxnSpPr>
              <p:spPr>
                <a:xfrm flipV="1">
                  <a:off x="8605877" y="1877262"/>
                  <a:ext cx="109750" cy="1009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21" name="Straight Arrow Connector 420"/>
                <p:cNvCxnSpPr/>
                <p:nvPr/>
              </p:nvCxnSpPr>
              <p:spPr>
                <a:xfrm>
                  <a:off x="8835338" y="1881856"/>
                  <a:ext cx="103982" cy="432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22" name="Straight Arrow Connector 421"/>
                <p:cNvCxnSpPr/>
                <p:nvPr/>
              </p:nvCxnSpPr>
              <p:spPr>
                <a:xfrm>
                  <a:off x="9031703" y="1864961"/>
                  <a:ext cx="103982" cy="432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415" name="TextBox 414"/>
              <p:cNvSpPr txBox="1"/>
              <p:nvPr/>
            </p:nvSpPr>
            <p:spPr>
              <a:xfrm>
                <a:off x="9539077" y="2342071"/>
                <a:ext cx="556563" cy="427938"/>
              </a:xfrm>
              <a:prstGeom prst="rect">
                <a:avLst/>
              </a:prstGeom>
              <a:noFill/>
            </p:spPr>
            <p:txBody>
              <a:bodyPr wrap="none" rtlCol="0">
                <a:spAutoFit/>
              </a:bodyPr>
              <a:lstStyle/>
              <a:p>
                <a:r>
                  <a:rPr lang="en-US" dirty="0">
                    <a:solidFill>
                      <a:srgbClr val="C00000"/>
                    </a:solidFill>
                    <a:latin typeface="Calibri" panose="020F0502020204030204" pitchFamily="34" charset="0"/>
                  </a:rPr>
                  <a:t>❷</a:t>
                </a:r>
                <a:endParaRPr lang="en-US" dirty="0">
                  <a:solidFill>
                    <a:srgbClr val="C00000"/>
                  </a:solidFill>
                </a:endParaRPr>
              </a:p>
            </p:txBody>
          </p:sp>
          <p:sp>
            <p:nvSpPr>
              <p:cNvPr id="416" name="TextBox 415"/>
              <p:cNvSpPr txBox="1"/>
              <p:nvPr/>
            </p:nvSpPr>
            <p:spPr>
              <a:xfrm>
                <a:off x="10048039" y="1911666"/>
                <a:ext cx="556563" cy="427938"/>
              </a:xfrm>
              <a:prstGeom prst="rect">
                <a:avLst/>
              </a:prstGeom>
              <a:noFill/>
            </p:spPr>
            <p:txBody>
              <a:bodyPr wrap="none" rtlCol="0">
                <a:spAutoFit/>
              </a:bodyPr>
              <a:lstStyle/>
              <a:p>
                <a:r>
                  <a:rPr lang="en-US" dirty="0">
                    <a:solidFill>
                      <a:srgbClr val="0070C0"/>
                    </a:solidFill>
                    <a:latin typeface="Calibri" panose="020F0502020204030204" pitchFamily="34" charset="0"/>
                  </a:rPr>
                  <a:t>❶</a:t>
                </a:r>
                <a:endParaRPr lang="en-US" dirty="0">
                  <a:solidFill>
                    <a:srgbClr val="0070C0"/>
                  </a:solidFill>
                </a:endParaRPr>
              </a:p>
            </p:txBody>
          </p:sp>
          <p:sp>
            <p:nvSpPr>
              <p:cNvPr id="417" name="TextBox 416"/>
              <p:cNvSpPr txBox="1"/>
              <p:nvPr/>
            </p:nvSpPr>
            <p:spPr>
              <a:xfrm>
                <a:off x="8331957" y="2292713"/>
                <a:ext cx="556563" cy="427938"/>
              </a:xfrm>
              <a:prstGeom prst="rect">
                <a:avLst/>
              </a:prstGeom>
              <a:noFill/>
            </p:spPr>
            <p:txBody>
              <a:bodyPr wrap="none" rtlCol="0">
                <a:spAutoFit/>
              </a:bodyPr>
              <a:lstStyle/>
              <a:p>
                <a:r>
                  <a:rPr lang="en-US" dirty="0">
                    <a:solidFill>
                      <a:srgbClr val="00B050"/>
                    </a:solidFill>
                    <a:latin typeface="Calibri" panose="020F0502020204030204" pitchFamily="34" charset="0"/>
                  </a:rPr>
                  <a:t>❸</a:t>
                </a:r>
                <a:endParaRPr lang="en-US" dirty="0">
                  <a:solidFill>
                    <a:srgbClr val="00B050"/>
                  </a:solidFill>
                </a:endParaRPr>
              </a:p>
            </p:txBody>
          </p:sp>
          <p:sp>
            <p:nvSpPr>
              <p:cNvPr id="418" name="TextBox 417"/>
              <p:cNvSpPr txBox="1"/>
              <p:nvPr/>
            </p:nvSpPr>
            <p:spPr>
              <a:xfrm>
                <a:off x="8727565" y="1867123"/>
                <a:ext cx="556563" cy="427938"/>
              </a:xfrm>
              <a:prstGeom prst="rect">
                <a:avLst/>
              </a:prstGeom>
              <a:noFill/>
            </p:spPr>
            <p:txBody>
              <a:bodyPr wrap="none" rtlCol="0">
                <a:spAutoFit/>
              </a:bodyPr>
              <a:lstStyle/>
              <a:p>
                <a:r>
                  <a:rPr lang="en-US" dirty="0">
                    <a:solidFill>
                      <a:srgbClr val="7030A0"/>
                    </a:solidFill>
                    <a:latin typeface="Calibri" panose="020F0502020204030204" pitchFamily="34" charset="0"/>
                  </a:rPr>
                  <a:t>❹</a:t>
                </a:r>
                <a:endParaRPr lang="en-US" dirty="0">
                  <a:solidFill>
                    <a:srgbClr val="7030A0"/>
                  </a:solidFill>
                </a:endParaRPr>
              </a:p>
            </p:txBody>
          </p:sp>
        </p:grpSp>
        <p:grpSp>
          <p:nvGrpSpPr>
            <p:cNvPr id="392" name="Group 391"/>
            <p:cNvGrpSpPr/>
            <p:nvPr/>
          </p:nvGrpSpPr>
          <p:grpSpPr>
            <a:xfrm flipV="1">
              <a:off x="8610600" y="3624290"/>
              <a:ext cx="2260097" cy="122209"/>
              <a:chOff x="8441477" y="1797744"/>
              <a:chExt cx="2260097" cy="964439"/>
            </a:xfrm>
          </p:grpSpPr>
          <p:grpSp>
            <p:nvGrpSpPr>
              <p:cNvPr id="393" name="Group 392"/>
              <p:cNvGrpSpPr/>
              <p:nvPr/>
            </p:nvGrpSpPr>
            <p:grpSpPr>
              <a:xfrm>
                <a:off x="9293252" y="1871420"/>
                <a:ext cx="1408322" cy="890763"/>
                <a:chOff x="9347502" y="1871420"/>
                <a:chExt cx="1408322" cy="890763"/>
              </a:xfrm>
            </p:grpSpPr>
            <p:sp>
              <p:nvSpPr>
                <p:cNvPr id="404" name="Freeform 403"/>
                <p:cNvSpPr/>
                <p:nvPr/>
              </p:nvSpPr>
              <p:spPr>
                <a:xfrm>
                  <a:off x="9349353" y="1871420"/>
                  <a:ext cx="1406471" cy="875655"/>
                </a:xfrm>
                <a:custGeom>
                  <a:avLst/>
                  <a:gdLst>
                    <a:gd name="connsiteX0" fmla="*/ 0 w 1406471"/>
                    <a:gd name="connsiteY0" fmla="*/ 0 h 666427"/>
                    <a:gd name="connsiteX1" fmla="*/ 166606 w 1406471"/>
                    <a:gd name="connsiteY1" fmla="*/ 3875 h 666427"/>
                    <a:gd name="connsiteX2" fmla="*/ 344837 w 1406471"/>
                    <a:gd name="connsiteY2" fmla="*/ 23248 h 666427"/>
                    <a:gd name="connsiteX3" fmla="*/ 565688 w 1406471"/>
                    <a:gd name="connsiteY3" fmla="*/ 116238 h 666427"/>
                    <a:gd name="connsiteX4" fmla="*/ 902776 w 1406471"/>
                    <a:gd name="connsiteY4" fmla="*/ 309966 h 666427"/>
                    <a:gd name="connsiteX5" fmla="*/ 1406471 w 1406471"/>
                    <a:gd name="connsiteY5" fmla="*/ 666427 h 66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471" h="666427">
                      <a:moveTo>
                        <a:pt x="0" y="0"/>
                      </a:moveTo>
                      <a:cubicBezTo>
                        <a:pt x="54566" y="0"/>
                        <a:pt x="109133" y="0"/>
                        <a:pt x="166606" y="3875"/>
                      </a:cubicBezTo>
                      <a:cubicBezTo>
                        <a:pt x="224079" y="7750"/>
                        <a:pt x="278323" y="4521"/>
                        <a:pt x="344837" y="23248"/>
                      </a:cubicBezTo>
                      <a:cubicBezTo>
                        <a:pt x="411351" y="41975"/>
                        <a:pt x="472698" y="68452"/>
                        <a:pt x="565688" y="116238"/>
                      </a:cubicBezTo>
                      <a:cubicBezTo>
                        <a:pt x="658678" y="164024"/>
                        <a:pt x="762646" y="218268"/>
                        <a:pt x="902776" y="309966"/>
                      </a:cubicBezTo>
                      <a:cubicBezTo>
                        <a:pt x="1042906" y="401664"/>
                        <a:pt x="1298629" y="597330"/>
                        <a:pt x="1406471" y="666427"/>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5" name="Straight Arrow Connector 404"/>
                <p:cNvCxnSpPr/>
                <p:nvPr/>
              </p:nvCxnSpPr>
              <p:spPr>
                <a:xfrm>
                  <a:off x="9379687" y="1879094"/>
                  <a:ext cx="90364" cy="436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p:nvPr/>
              </p:nvCxnSpPr>
              <p:spPr>
                <a:xfrm>
                  <a:off x="9941052" y="2047620"/>
                  <a:ext cx="111536" cy="6391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a:endCxn id="404" idx="5"/>
                </p:cNvCxnSpPr>
                <p:nvPr/>
              </p:nvCxnSpPr>
              <p:spPr>
                <a:xfrm>
                  <a:off x="10589397" y="2605429"/>
                  <a:ext cx="166427" cy="14164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a:stCxn id="404" idx="5"/>
                </p:cNvCxnSpPr>
                <p:nvPr/>
              </p:nvCxnSpPr>
              <p:spPr>
                <a:xfrm flipH="1">
                  <a:off x="9347502" y="2747075"/>
                  <a:ext cx="1408322" cy="76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9" name="Straight Arrow Connector 408"/>
                <p:cNvCxnSpPr/>
                <p:nvPr/>
              </p:nvCxnSpPr>
              <p:spPr>
                <a:xfrm flipH="1">
                  <a:off x="10513197" y="2744651"/>
                  <a:ext cx="109750" cy="1009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0" name="Straight Arrow Connector 409"/>
                <p:cNvCxnSpPr/>
                <p:nvPr/>
              </p:nvCxnSpPr>
              <p:spPr>
                <a:xfrm flipH="1" flipV="1">
                  <a:off x="9986389" y="2756185"/>
                  <a:ext cx="103982" cy="43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1" name="Straight Arrow Connector 410"/>
                <p:cNvCxnSpPr/>
                <p:nvPr/>
              </p:nvCxnSpPr>
              <p:spPr>
                <a:xfrm flipH="1" flipV="1">
                  <a:off x="9504336" y="2757858"/>
                  <a:ext cx="103982" cy="43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94" name="Group 393"/>
              <p:cNvGrpSpPr/>
              <p:nvPr/>
            </p:nvGrpSpPr>
            <p:grpSpPr>
              <a:xfrm>
                <a:off x="8441477" y="1880069"/>
                <a:ext cx="849190" cy="875655"/>
                <a:chOff x="8441477" y="1880069"/>
                <a:chExt cx="849190" cy="875655"/>
              </a:xfrm>
            </p:grpSpPr>
            <p:sp>
              <p:nvSpPr>
                <p:cNvPr id="400" name="Freeform 399"/>
                <p:cNvSpPr/>
                <p:nvPr/>
              </p:nvSpPr>
              <p:spPr>
                <a:xfrm flipH="1" flipV="1">
                  <a:off x="8441477" y="1880069"/>
                  <a:ext cx="849190" cy="875655"/>
                </a:xfrm>
                <a:custGeom>
                  <a:avLst/>
                  <a:gdLst>
                    <a:gd name="connsiteX0" fmla="*/ 0 w 1406471"/>
                    <a:gd name="connsiteY0" fmla="*/ 0 h 666427"/>
                    <a:gd name="connsiteX1" fmla="*/ 166606 w 1406471"/>
                    <a:gd name="connsiteY1" fmla="*/ 3875 h 666427"/>
                    <a:gd name="connsiteX2" fmla="*/ 344837 w 1406471"/>
                    <a:gd name="connsiteY2" fmla="*/ 23248 h 666427"/>
                    <a:gd name="connsiteX3" fmla="*/ 565688 w 1406471"/>
                    <a:gd name="connsiteY3" fmla="*/ 116238 h 666427"/>
                    <a:gd name="connsiteX4" fmla="*/ 902776 w 1406471"/>
                    <a:gd name="connsiteY4" fmla="*/ 309966 h 666427"/>
                    <a:gd name="connsiteX5" fmla="*/ 1406471 w 1406471"/>
                    <a:gd name="connsiteY5" fmla="*/ 666427 h 66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471" h="666427">
                      <a:moveTo>
                        <a:pt x="0" y="0"/>
                      </a:moveTo>
                      <a:cubicBezTo>
                        <a:pt x="54566" y="0"/>
                        <a:pt x="109133" y="0"/>
                        <a:pt x="166606" y="3875"/>
                      </a:cubicBezTo>
                      <a:cubicBezTo>
                        <a:pt x="224079" y="7750"/>
                        <a:pt x="278323" y="4521"/>
                        <a:pt x="344837" y="23248"/>
                      </a:cubicBezTo>
                      <a:cubicBezTo>
                        <a:pt x="411351" y="41975"/>
                        <a:pt x="472698" y="68452"/>
                        <a:pt x="565688" y="116238"/>
                      </a:cubicBezTo>
                      <a:cubicBezTo>
                        <a:pt x="658678" y="164024"/>
                        <a:pt x="762646" y="218268"/>
                        <a:pt x="902776" y="309966"/>
                      </a:cubicBezTo>
                      <a:cubicBezTo>
                        <a:pt x="1042906" y="401664"/>
                        <a:pt x="1298629" y="597330"/>
                        <a:pt x="1406471" y="666427"/>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1" name="Straight Arrow Connector 400"/>
                <p:cNvCxnSpPr/>
                <p:nvPr/>
              </p:nvCxnSpPr>
              <p:spPr>
                <a:xfrm flipH="1" flipV="1">
                  <a:off x="9169970" y="2743688"/>
                  <a:ext cx="90364" cy="43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02" name="Straight Arrow Connector 401"/>
                <p:cNvCxnSpPr/>
                <p:nvPr/>
              </p:nvCxnSpPr>
              <p:spPr>
                <a:xfrm flipH="1" flipV="1">
                  <a:off x="8905942" y="2539657"/>
                  <a:ext cx="111536" cy="6391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03" name="Straight Arrow Connector 402"/>
                <p:cNvCxnSpPr>
                  <a:stCxn id="400" idx="4"/>
                  <a:endCxn id="400" idx="5"/>
                </p:cNvCxnSpPr>
                <p:nvPr/>
              </p:nvCxnSpPr>
              <p:spPr>
                <a:xfrm flipH="1" flipV="1">
                  <a:off x="8441477" y="1880069"/>
                  <a:ext cx="304118" cy="46837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395" name="Group 394"/>
              <p:cNvGrpSpPr/>
              <p:nvPr/>
            </p:nvGrpSpPr>
            <p:grpSpPr>
              <a:xfrm>
                <a:off x="8441477" y="1797744"/>
                <a:ext cx="851042" cy="82327"/>
                <a:chOff x="8441477" y="1797744"/>
                <a:chExt cx="851042" cy="82327"/>
              </a:xfrm>
            </p:grpSpPr>
            <p:cxnSp>
              <p:nvCxnSpPr>
                <p:cNvPr id="396" name="Straight Connector 395"/>
                <p:cNvCxnSpPr>
                  <a:stCxn id="400" idx="5"/>
                </p:cNvCxnSpPr>
                <p:nvPr/>
              </p:nvCxnSpPr>
              <p:spPr>
                <a:xfrm flipV="1">
                  <a:off x="8441477" y="1872394"/>
                  <a:ext cx="851042" cy="767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7" name="Straight Arrow Connector 396"/>
                <p:cNvCxnSpPr/>
                <p:nvPr/>
              </p:nvCxnSpPr>
              <p:spPr>
                <a:xfrm flipV="1">
                  <a:off x="8596554" y="1805407"/>
                  <a:ext cx="109750" cy="10101"/>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98" name="Straight Arrow Connector 397"/>
                <p:cNvCxnSpPr/>
                <p:nvPr/>
              </p:nvCxnSpPr>
              <p:spPr>
                <a:xfrm>
                  <a:off x="8864390" y="1797744"/>
                  <a:ext cx="103982" cy="432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99" name="Straight Arrow Connector 398"/>
                <p:cNvCxnSpPr/>
                <p:nvPr/>
              </p:nvCxnSpPr>
              <p:spPr>
                <a:xfrm>
                  <a:off x="9131364" y="1812888"/>
                  <a:ext cx="103982" cy="432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552890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37" y="94301"/>
            <a:ext cx="10363200" cy="838200"/>
          </a:xfrm>
        </p:spPr>
        <p:txBody>
          <a:bodyPr/>
          <a:lstStyle/>
          <a:p>
            <a:r>
              <a:rPr lang="en-US" sz="4000" dirty="0">
                <a:solidFill>
                  <a:schemeClr val="bg1"/>
                </a:solidFill>
              </a:rPr>
              <a:t>Transfer </a:t>
            </a:r>
            <a:r>
              <a:rPr lang="en-US" sz="4000" dirty="0" err="1">
                <a:solidFill>
                  <a:schemeClr val="bg1"/>
                </a:solidFill>
              </a:rPr>
              <a:t>Charx</a:t>
            </a:r>
            <a:r>
              <a:rPr lang="en-US" sz="4000" dirty="0">
                <a:solidFill>
                  <a:schemeClr val="bg1"/>
                </a:solidFill>
              </a:rPr>
              <a:t> Summary</a:t>
            </a:r>
          </a:p>
        </p:txBody>
      </p:sp>
      <p:pic>
        <p:nvPicPr>
          <p:cNvPr id="4" name="Picture 3"/>
          <p:cNvPicPr>
            <a:picLocks noChangeAspect="1"/>
          </p:cNvPicPr>
          <p:nvPr/>
        </p:nvPicPr>
        <p:blipFill rotWithShape="1">
          <a:blip r:embed="rId3"/>
          <a:srcRect l="13222" r="13298" b="40056"/>
          <a:stretch/>
        </p:blipFill>
        <p:spPr>
          <a:xfrm>
            <a:off x="566057" y="0"/>
            <a:ext cx="3145972" cy="3243943"/>
          </a:xfrm>
          <a:prstGeom prst="rect">
            <a:avLst/>
          </a:prstGeom>
        </p:spPr>
      </p:pic>
      <p:grpSp>
        <p:nvGrpSpPr>
          <p:cNvPr id="6" name="Group 5"/>
          <p:cNvGrpSpPr/>
          <p:nvPr/>
        </p:nvGrpSpPr>
        <p:grpSpPr>
          <a:xfrm>
            <a:off x="534279" y="100217"/>
            <a:ext cx="3196155" cy="3190048"/>
            <a:chOff x="4907739" y="2164364"/>
            <a:chExt cx="3196155" cy="3190048"/>
          </a:xfrm>
        </p:grpSpPr>
        <p:cxnSp>
          <p:nvCxnSpPr>
            <p:cNvPr id="54" name="Straight Arrow Connector 53"/>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907739" y="4822062"/>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787164" y="3152478"/>
              <a:ext cx="33207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Set</a:t>
              </a:r>
              <a:endParaRPr lang="en-US" sz="2000" dirty="0">
                <a:latin typeface="Calibri" panose="020F0502020204030204" pitchFamily="34" charset="0"/>
              </a:endParaRPr>
            </a:p>
          </p:txBody>
        </p:sp>
        <p:sp>
          <p:nvSpPr>
            <p:cNvPr id="57" name="TextBox 56"/>
            <p:cNvSpPr txBox="1"/>
            <p:nvPr/>
          </p:nvSpPr>
          <p:spPr>
            <a:xfrm>
              <a:off x="5149177" y="2164364"/>
              <a:ext cx="65" cy="307777"/>
            </a:xfrm>
            <a:prstGeom prst="rect">
              <a:avLst/>
            </a:prstGeom>
            <a:noFill/>
          </p:spPr>
          <p:txBody>
            <a:bodyPr wrap="none" lIns="0" tIns="0" rIns="0" bIns="0" rtlCol="0">
              <a:spAutoFit/>
            </a:bodyPr>
            <a:lstStyle/>
            <a:p>
              <a:endParaRPr lang="en-US" sz="2000" dirty="0">
                <a:latin typeface="Calibri" panose="020F0502020204030204" pitchFamily="34" charset="0"/>
              </a:endParaRPr>
            </a:p>
          </p:txBody>
        </p:sp>
      </p:grpSp>
      <p:sp>
        <p:nvSpPr>
          <p:cNvPr id="9" name="TextBox 8"/>
          <p:cNvSpPr txBox="1"/>
          <p:nvPr/>
        </p:nvSpPr>
        <p:spPr>
          <a:xfrm>
            <a:off x="3860852" y="4858638"/>
            <a:ext cx="556563" cy="427938"/>
          </a:xfrm>
          <a:prstGeom prst="rect">
            <a:avLst/>
          </a:prstGeom>
          <a:noFill/>
        </p:spPr>
        <p:txBody>
          <a:bodyPr wrap="none" rtlCol="0">
            <a:spAutoFit/>
          </a:bodyPr>
          <a:lstStyle/>
          <a:p>
            <a:r>
              <a:rPr lang="en-US" dirty="0">
                <a:solidFill>
                  <a:srgbClr val="C00000"/>
                </a:solidFill>
                <a:latin typeface="Calibri" panose="020F0502020204030204" pitchFamily="34" charset="0"/>
              </a:rPr>
              <a:t>❷</a:t>
            </a:r>
            <a:endParaRPr lang="en-US" dirty="0">
              <a:solidFill>
                <a:srgbClr val="C00000"/>
              </a:solidFill>
            </a:endParaRPr>
          </a:p>
        </p:txBody>
      </p:sp>
      <p:sp>
        <p:nvSpPr>
          <p:cNvPr id="10" name="TextBox 9"/>
          <p:cNvSpPr txBox="1"/>
          <p:nvPr/>
        </p:nvSpPr>
        <p:spPr>
          <a:xfrm>
            <a:off x="3860852" y="5311130"/>
            <a:ext cx="556563" cy="427938"/>
          </a:xfrm>
          <a:prstGeom prst="rect">
            <a:avLst/>
          </a:prstGeom>
          <a:noFill/>
        </p:spPr>
        <p:txBody>
          <a:bodyPr wrap="none" rtlCol="0">
            <a:spAutoFit/>
          </a:bodyPr>
          <a:lstStyle/>
          <a:p>
            <a:r>
              <a:rPr lang="en-US" dirty="0">
                <a:solidFill>
                  <a:srgbClr val="0070C0"/>
                </a:solidFill>
                <a:latin typeface="Calibri" panose="020F0502020204030204" pitchFamily="34" charset="0"/>
              </a:rPr>
              <a:t>❶</a:t>
            </a:r>
            <a:endParaRPr lang="en-US" dirty="0">
              <a:solidFill>
                <a:srgbClr val="0070C0"/>
              </a:solidFill>
            </a:endParaRPr>
          </a:p>
        </p:txBody>
      </p:sp>
      <p:sp>
        <p:nvSpPr>
          <p:cNvPr id="11" name="TextBox 10"/>
          <p:cNvSpPr txBox="1"/>
          <p:nvPr/>
        </p:nvSpPr>
        <p:spPr>
          <a:xfrm>
            <a:off x="3814081" y="3909270"/>
            <a:ext cx="556563" cy="427938"/>
          </a:xfrm>
          <a:prstGeom prst="rect">
            <a:avLst/>
          </a:prstGeom>
          <a:noFill/>
        </p:spPr>
        <p:txBody>
          <a:bodyPr wrap="none" rtlCol="0">
            <a:spAutoFit/>
          </a:bodyPr>
          <a:lstStyle/>
          <a:p>
            <a:r>
              <a:rPr lang="en-US" dirty="0">
                <a:solidFill>
                  <a:srgbClr val="00B050"/>
                </a:solidFill>
                <a:latin typeface="Calibri" panose="020F0502020204030204" pitchFamily="34" charset="0"/>
              </a:rPr>
              <a:t>❸</a:t>
            </a:r>
            <a:endParaRPr lang="en-US" dirty="0">
              <a:solidFill>
                <a:srgbClr val="00B050"/>
              </a:solidFill>
            </a:endParaRPr>
          </a:p>
        </p:txBody>
      </p:sp>
      <p:sp>
        <p:nvSpPr>
          <p:cNvPr id="12" name="TextBox 11"/>
          <p:cNvSpPr txBox="1"/>
          <p:nvPr/>
        </p:nvSpPr>
        <p:spPr>
          <a:xfrm>
            <a:off x="3894870" y="4368914"/>
            <a:ext cx="556563" cy="427938"/>
          </a:xfrm>
          <a:prstGeom prst="rect">
            <a:avLst/>
          </a:prstGeom>
          <a:noFill/>
        </p:spPr>
        <p:txBody>
          <a:bodyPr wrap="none" rtlCol="0">
            <a:spAutoFit/>
          </a:bodyPr>
          <a:lstStyle/>
          <a:p>
            <a:r>
              <a:rPr lang="en-US" dirty="0">
                <a:solidFill>
                  <a:srgbClr val="7030A0"/>
                </a:solidFill>
                <a:latin typeface="Calibri" panose="020F0502020204030204" pitchFamily="34" charset="0"/>
              </a:rPr>
              <a:t>❹</a:t>
            </a:r>
            <a:endParaRPr lang="en-US" dirty="0">
              <a:solidFill>
                <a:srgbClr val="7030A0"/>
              </a:solidFill>
            </a:endParaRPr>
          </a:p>
        </p:txBody>
      </p:sp>
      <p:pic>
        <p:nvPicPr>
          <p:cNvPr id="61" name="Picture 60"/>
          <p:cNvPicPr>
            <a:picLocks noChangeAspect="1"/>
          </p:cNvPicPr>
          <p:nvPr/>
        </p:nvPicPr>
        <p:blipFill rotWithShape="1">
          <a:blip r:embed="rId3"/>
          <a:srcRect l="13222" r="13298" b="40056"/>
          <a:stretch/>
        </p:blipFill>
        <p:spPr>
          <a:xfrm>
            <a:off x="8466959" y="0"/>
            <a:ext cx="3145972" cy="3243943"/>
          </a:xfrm>
          <a:prstGeom prst="rect">
            <a:avLst/>
          </a:prstGeom>
        </p:spPr>
      </p:pic>
      <p:pic>
        <p:nvPicPr>
          <p:cNvPr id="115" name="Picture 114"/>
          <p:cNvPicPr>
            <a:picLocks noChangeAspect="1"/>
          </p:cNvPicPr>
          <p:nvPr/>
        </p:nvPicPr>
        <p:blipFill rotWithShape="1">
          <a:blip r:embed="rId3"/>
          <a:srcRect l="13222" r="13298" b="40056"/>
          <a:stretch/>
        </p:blipFill>
        <p:spPr>
          <a:xfrm>
            <a:off x="4539956" y="3267177"/>
            <a:ext cx="3145972" cy="3243943"/>
          </a:xfrm>
          <a:prstGeom prst="rect">
            <a:avLst/>
          </a:prstGeom>
        </p:spPr>
      </p:pic>
      <p:pic>
        <p:nvPicPr>
          <p:cNvPr id="116" name="Picture 115"/>
          <p:cNvPicPr>
            <a:picLocks noChangeAspect="1"/>
          </p:cNvPicPr>
          <p:nvPr/>
        </p:nvPicPr>
        <p:blipFill rotWithShape="1">
          <a:blip r:embed="rId3"/>
          <a:srcRect l="13222" r="13298" b="40056"/>
          <a:stretch/>
        </p:blipFill>
        <p:spPr>
          <a:xfrm>
            <a:off x="8490407" y="3267177"/>
            <a:ext cx="3145972" cy="3243943"/>
          </a:xfrm>
          <a:prstGeom prst="rect">
            <a:avLst/>
          </a:prstGeom>
        </p:spPr>
      </p:pic>
      <p:pic>
        <p:nvPicPr>
          <p:cNvPr id="117" name="Picture 116"/>
          <p:cNvPicPr>
            <a:picLocks noChangeAspect="1"/>
          </p:cNvPicPr>
          <p:nvPr/>
        </p:nvPicPr>
        <p:blipFill rotWithShape="1">
          <a:blip r:embed="rId3"/>
          <a:srcRect l="13222" r="13298" b="40056"/>
          <a:stretch/>
        </p:blipFill>
        <p:spPr>
          <a:xfrm>
            <a:off x="566057" y="3267176"/>
            <a:ext cx="3145972" cy="3243943"/>
          </a:xfrm>
          <a:prstGeom prst="rect">
            <a:avLst/>
          </a:prstGeom>
        </p:spPr>
      </p:pic>
      <p:sp>
        <p:nvSpPr>
          <p:cNvPr id="325" name="TextBox 324"/>
          <p:cNvSpPr txBox="1"/>
          <p:nvPr/>
        </p:nvSpPr>
        <p:spPr>
          <a:xfrm>
            <a:off x="632998" y="2896612"/>
            <a:ext cx="396775"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rPr>
              <a:t>SXP</a:t>
            </a:r>
            <a:endParaRPr lang="en-US" sz="2000" b="1" dirty="0">
              <a:solidFill>
                <a:srgbClr val="C00000"/>
              </a:solidFill>
              <a:latin typeface="Calibri" panose="020F0502020204030204" pitchFamily="34" charset="0"/>
            </a:endParaRPr>
          </a:p>
        </p:txBody>
      </p:sp>
      <p:sp>
        <p:nvSpPr>
          <p:cNvPr id="327" name="TextBox 326"/>
          <p:cNvSpPr txBox="1"/>
          <p:nvPr/>
        </p:nvSpPr>
        <p:spPr>
          <a:xfrm>
            <a:off x="8524559" y="2903948"/>
            <a:ext cx="1445524"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4" action="ppaction://hlinksldjump"/>
              </a:rPr>
              <a:t>VMCO/</a:t>
            </a:r>
            <a:r>
              <a:rPr lang="en-US" sz="2000" b="1" dirty="0" err="1">
                <a:solidFill>
                  <a:srgbClr val="C00000"/>
                </a:solidFill>
                <a:latin typeface="Calibri" panose="020F0502020204030204" pitchFamily="34" charset="0"/>
                <a:ea typeface="Cambria Math" panose="02040503050406030204" pitchFamily="18" charset="0"/>
                <a:hlinkClick r:id="rId4" action="ppaction://hlinksldjump"/>
              </a:rPr>
              <a:t>CMOx</a:t>
            </a:r>
            <a:endParaRPr lang="en-US" sz="2000" b="1" dirty="0">
              <a:solidFill>
                <a:srgbClr val="C00000"/>
              </a:solidFill>
              <a:latin typeface="Calibri" panose="020F0502020204030204" pitchFamily="34" charset="0"/>
            </a:endParaRPr>
          </a:p>
        </p:txBody>
      </p:sp>
      <p:sp>
        <p:nvSpPr>
          <p:cNvPr id="328" name="TextBox 327"/>
          <p:cNvSpPr txBox="1"/>
          <p:nvPr/>
        </p:nvSpPr>
        <p:spPr>
          <a:xfrm>
            <a:off x="603499" y="6223429"/>
            <a:ext cx="1702197"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5" action="ppaction://hlinksldjump"/>
              </a:rPr>
              <a:t>V</a:t>
            </a:r>
            <a:r>
              <a:rPr lang="en-US" sz="2000" b="1" baseline="-25000" dirty="0">
                <a:solidFill>
                  <a:srgbClr val="C00000"/>
                </a:solidFill>
                <a:latin typeface="Calibri" panose="020F0502020204030204" pitchFamily="34" charset="0"/>
                <a:ea typeface="Cambria Math" panose="02040503050406030204" pitchFamily="18" charset="0"/>
                <a:hlinkClick r:id="rId5" action="ppaction://hlinksldjump"/>
              </a:rPr>
              <a:t>O</a:t>
            </a:r>
            <a:r>
              <a:rPr lang="en-US" sz="2000" b="1" dirty="0">
                <a:solidFill>
                  <a:srgbClr val="C00000"/>
                </a:solidFill>
                <a:latin typeface="Calibri" panose="020F0502020204030204" pitchFamily="34" charset="0"/>
                <a:ea typeface="Cambria Math" panose="02040503050406030204" pitchFamily="18" charset="0"/>
                <a:hlinkClick r:id="rId5" action="ppaction://hlinksldjump"/>
              </a:rPr>
              <a:t>RAM/CBRAM</a:t>
            </a:r>
            <a:endParaRPr lang="en-US" sz="2000" b="1" dirty="0">
              <a:solidFill>
                <a:srgbClr val="C00000"/>
              </a:solidFill>
              <a:latin typeface="Calibri" panose="020F0502020204030204" pitchFamily="34" charset="0"/>
            </a:endParaRPr>
          </a:p>
        </p:txBody>
      </p:sp>
      <p:sp>
        <p:nvSpPr>
          <p:cNvPr id="329" name="TextBox 328"/>
          <p:cNvSpPr txBox="1"/>
          <p:nvPr/>
        </p:nvSpPr>
        <p:spPr>
          <a:xfrm>
            <a:off x="4546916" y="6225795"/>
            <a:ext cx="375744"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6" action="ppaction://hlinksldjump"/>
              </a:rPr>
              <a:t>STT</a:t>
            </a:r>
            <a:endParaRPr lang="en-US" sz="2000" b="1" dirty="0">
              <a:solidFill>
                <a:srgbClr val="C00000"/>
              </a:solidFill>
              <a:latin typeface="Calibri" panose="020F0502020204030204" pitchFamily="34" charset="0"/>
            </a:endParaRPr>
          </a:p>
        </p:txBody>
      </p:sp>
      <p:sp>
        <p:nvSpPr>
          <p:cNvPr id="330" name="TextBox 329"/>
          <p:cNvSpPr txBox="1"/>
          <p:nvPr/>
        </p:nvSpPr>
        <p:spPr>
          <a:xfrm>
            <a:off x="8495060" y="6230765"/>
            <a:ext cx="319446"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7" action="ppaction://hlinksldjump"/>
              </a:rPr>
              <a:t>FTJ</a:t>
            </a:r>
            <a:endParaRPr lang="en-US" sz="2000" b="1" dirty="0">
              <a:solidFill>
                <a:srgbClr val="C00000"/>
              </a:solidFill>
              <a:latin typeface="Calibri" panose="020F0502020204030204" pitchFamily="34" charset="0"/>
            </a:endParaRPr>
          </a:p>
        </p:txBody>
      </p:sp>
      <p:grpSp>
        <p:nvGrpSpPr>
          <p:cNvPr id="344" name="Group 343"/>
          <p:cNvGrpSpPr/>
          <p:nvPr/>
        </p:nvGrpSpPr>
        <p:grpSpPr>
          <a:xfrm>
            <a:off x="8440966" y="100217"/>
            <a:ext cx="3196155" cy="3190048"/>
            <a:chOff x="4907739" y="2164364"/>
            <a:chExt cx="3196155" cy="3190048"/>
          </a:xfrm>
        </p:grpSpPr>
        <p:cxnSp>
          <p:nvCxnSpPr>
            <p:cNvPr id="345" name="Straight Arrow Connector 344"/>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p:nvPr/>
          </p:nvCxnSpPr>
          <p:spPr>
            <a:xfrm>
              <a:off x="4907739" y="4822062"/>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7" name="TextBox 346"/>
            <p:cNvSpPr txBox="1"/>
            <p:nvPr/>
          </p:nvSpPr>
          <p:spPr>
            <a:xfrm>
              <a:off x="7706566" y="4885605"/>
              <a:ext cx="125034"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E</a:t>
              </a:r>
              <a:endParaRPr lang="en-US" sz="2000" dirty="0">
                <a:latin typeface="Calibri" panose="020F0502020204030204" pitchFamily="34" charset="0"/>
              </a:endParaRPr>
            </a:p>
          </p:txBody>
        </p:sp>
        <p:sp>
          <p:nvSpPr>
            <p:cNvPr id="348" name="TextBox 347"/>
            <p:cNvSpPr txBox="1"/>
            <p:nvPr/>
          </p:nvSpPr>
          <p:spPr>
            <a:xfrm>
              <a:off x="5149177" y="2164364"/>
              <a:ext cx="65" cy="307777"/>
            </a:xfrm>
            <a:prstGeom prst="rect">
              <a:avLst/>
            </a:prstGeom>
            <a:noFill/>
          </p:spPr>
          <p:txBody>
            <a:bodyPr wrap="none" lIns="0" tIns="0" rIns="0" bIns="0" rtlCol="0">
              <a:spAutoFit/>
            </a:bodyPr>
            <a:lstStyle/>
            <a:p>
              <a:endParaRPr lang="en-US" sz="2000" dirty="0">
                <a:latin typeface="Calibri" panose="020F0502020204030204" pitchFamily="34" charset="0"/>
              </a:endParaRPr>
            </a:p>
          </p:txBody>
        </p:sp>
      </p:grpSp>
      <p:grpSp>
        <p:nvGrpSpPr>
          <p:cNvPr id="349" name="Group 348"/>
          <p:cNvGrpSpPr/>
          <p:nvPr/>
        </p:nvGrpSpPr>
        <p:grpSpPr>
          <a:xfrm>
            <a:off x="534279" y="3359354"/>
            <a:ext cx="3196155" cy="3190048"/>
            <a:chOff x="4907739" y="2164364"/>
            <a:chExt cx="3196155" cy="3190048"/>
          </a:xfrm>
        </p:grpSpPr>
        <p:cxnSp>
          <p:nvCxnSpPr>
            <p:cNvPr id="350" name="Straight Arrow Connector 349"/>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Arrow Connector 350"/>
            <p:cNvCxnSpPr/>
            <p:nvPr/>
          </p:nvCxnSpPr>
          <p:spPr>
            <a:xfrm>
              <a:off x="4907739" y="4822062"/>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3" name="TextBox 352"/>
            <p:cNvSpPr txBox="1"/>
            <p:nvPr/>
          </p:nvSpPr>
          <p:spPr>
            <a:xfrm>
              <a:off x="5149177" y="2164364"/>
              <a:ext cx="65" cy="307777"/>
            </a:xfrm>
            <a:prstGeom prst="rect">
              <a:avLst/>
            </a:prstGeom>
            <a:noFill/>
          </p:spPr>
          <p:txBody>
            <a:bodyPr wrap="none" lIns="0" tIns="0" rIns="0" bIns="0" rtlCol="0">
              <a:spAutoFit/>
            </a:bodyPr>
            <a:lstStyle/>
            <a:p>
              <a:endParaRPr lang="en-US" sz="2000" dirty="0">
                <a:latin typeface="Calibri" panose="020F0502020204030204" pitchFamily="34" charset="0"/>
              </a:endParaRPr>
            </a:p>
          </p:txBody>
        </p:sp>
      </p:grpSp>
      <p:grpSp>
        <p:nvGrpSpPr>
          <p:cNvPr id="354" name="Group 353"/>
          <p:cNvGrpSpPr/>
          <p:nvPr/>
        </p:nvGrpSpPr>
        <p:grpSpPr>
          <a:xfrm>
            <a:off x="4508177" y="3359354"/>
            <a:ext cx="3196155" cy="3190048"/>
            <a:chOff x="4907739" y="2164364"/>
            <a:chExt cx="3196155" cy="3190048"/>
          </a:xfrm>
        </p:grpSpPr>
        <p:cxnSp>
          <p:nvCxnSpPr>
            <p:cNvPr id="355" name="Straight Arrow Connector 354"/>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p:cNvCxnSpPr/>
            <p:nvPr/>
          </p:nvCxnSpPr>
          <p:spPr>
            <a:xfrm>
              <a:off x="4907739" y="4822062"/>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8" name="TextBox 357"/>
            <p:cNvSpPr txBox="1"/>
            <p:nvPr/>
          </p:nvSpPr>
          <p:spPr>
            <a:xfrm>
              <a:off x="5149177" y="2164364"/>
              <a:ext cx="65" cy="307777"/>
            </a:xfrm>
            <a:prstGeom prst="rect">
              <a:avLst/>
            </a:prstGeom>
            <a:noFill/>
          </p:spPr>
          <p:txBody>
            <a:bodyPr wrap="none" lIns="0" tIns="0" rIns="0" bIns="0" rtlCol="0">
              <a:spAutoFit/>
            </a:bodyPr>
            <a:lstStyle/>
            <a:p>
              <a:endParaRPr lang="en-US" sz="2000" dirty="0">
                <a:latin typeface="Calibri" panose="020F0502020204030204" pitchFamily="34" charset="0"/>
              </a:endParaRPr>
            </a:p>
          </p:txBody>
        </p:sp>
      </p:grpSp>
      <p:grpSp>
        <p:nvGrpSpPr>
          <p:cNvPr id="359" name="Group 358"/>
          <p:cNvGrpSpPr/>
          <p:nvPr/>
        </p:nvGrpSpPr>
        <p:grpSpPr>
          <a:xfrm>
            <a:off x="8458023" y="3370500"/>
            <a:ext cx="3196155" cy="3190048"/>
            <a:chOff x="4907739" y="2164364"/>
            <a:chExt cx="3196155" cy="3190048"/>
          </a:xfrm>
        </p:grpSpPr>
        <p:cxnSp>
          <p:nvCxnSpPr>
            <p:cNvPr id="360" name="Straight Arrow Connector 359"/>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p:nvPr/>
          </p:nvCxnSpPr>
          <p:spPr>
            <a:xfrm>
              <a:off x="4907739" y="4822062"/>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2" name="TextBox 361"/>
            <p:cNvSpPr txBox="1"/>
            <p:nvPr/>
          </p:nvSpPr>
          <p:spPr>
            <a:xfrm>
              <a:off x="7706566" y="4885605"/>
              <a:ext cx="125034"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E</a:t>
              </a:r>
              <a:endParaRPr lang="en-US" sz="2000" dirty="0">
                <a:latin typeface="Calibri" panose="020F0502020204030204" pitchFamily="34" charset="0"/>
              </a:endParaRPr>
            </a:p>
          </p:txBody>
        </p:sp>
        <p:sp>
          <p:nvSpPr>
            <p:cNvPr id="363" name="TextBox 362"/>
            <p:cNvSpPr txBox="1"/>
            <p:nvPr/>
          </p:nvSpPr>
          <p:spPr>
            <a:xfrm>
              <a:off x="5149177" y="2164364"/>
              <a:ext cx="65" cy="307777"/>
            </a:xfrm>
            <a:prstGeom prst="rect">
              <a:avLst/>
            </a:prstGeom>
            <a:noFill/>
          </p:spPr>
          <p:txBody>
            <a:bodyPr wrap="none" lIns="0" tIns="0" rIns="0" bIns="0" rtlCol="0">
              <a:spAutoFit/>
            </a:bodyPr>
            <a:lstStyle/>
            <a:p>
              <a:endParaRPr lang="en-US" sz="2000" dirty="0">
                <a:latin typeface="Calibri" panose="020F0502020204030204" pitchFamily="34" charset="0"/>
              </a:endParaRPr>
            </a:p>
          </p:txBody>
        </p:sp>
      </p:grpSp>
      <p:sp>
        <p:nvSpPr>
          <p:cNvPr id="58" name="Freeform 57"/>
          <p:cNvSpPr/>
          <p:nvPr/>
        </p:nvSpPr>
        <p:spPr>
          <a:xfrm>
            <a:off x="2133600" y="968188"/>
            <a:ext cx="1039906" cy="1783977"/>
          </a:xfrm>
          <a:custGeom>
            <a:avLst/>
            <a:gdLst>
              <a:gd name="connsiteX0" fmla="*/ 0 w 1039906"/>
              <a:gd name="connsiteY0" fmla="*/ 1783977 h 1783977"/>
              <a:gd name="connsiteX1" fmla="*/ 277906 w 1039906"/>
              <a:gd name="connsiteY1" fmla="*/ 753036 h 1783977"/>
              <a:gd name="connsiteX2" fmla="*/ 1039906 w 1039906"/>
              <a:gd name="connsiteY2" fmla="*/ 0 h 1783977"/>
              <a:gd name="connsiteX3" fmla="*/ 1039906 w 1039906"/>
              <a:gd name="connsiteY3" fmla="*/ 0 h 1783977"/>
            </a:gdLst>
            <a:ahLst/>
            <a:cxnLst>
              <a:cxn ang="0">
                <a:pos x="connsiteX0" y="connsiteY0"/>
              </a:cxn>
              <a:cxn ang="0">
                <a:pos x="connsiteX1" y="connsiteY1"/>
              </a:cxn>
              <a:cxn ang="0">
                <a:pos x="connsiteX2" y="connsiteY2"/>
              </a:cxn>
              <a:cxn ang="0">
                <a:pos x="connsiteX3" y="connsiteY3"/>
              </a:cxn>
            </a:cxnLst>
            <a:rect l="l" t="t" r="r" b="b"/>
            <a:pathLst>
              <a:path w="1039906" h="1783977">
                <a:moveTo>
                  <a:pt x="0" y="1783977"/>
                </a:moveTo>
                <a:cubicBezTo>
                  <a:pt x="52294" y="1417171"/>
                  <a:pt x="104588" y="1050365"/>
                  <a:pt x="277906" y="753036"/>
                </a:cubicBezTo>
                <a:cubicBezTo>
                  <a:pt x="451224" y="455707"/>
                  <a:pt x="1039906" y="0"/>
                  <a:pt x="1039906" y="0"/>
                </a:cubicBezTo>
                <a:lnTo>
                  <a:pt x="1039906"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2662186" y="349624"/>
            <a:ext cx="72049" cy="403411"/>
          </a:xfrm>
          <a:custGeom>
            <a:avLst/>
            <a:gdLst>
              <a:gd name="connsiteX0" fmla="*/ 72049 w 72049"/>
              <a:gd name="connsiteY0" fmla="*/ 403411 h 403411"/>
              <a:gd name="connsiteX1" fmla="*/ 9296 w 72049"/>
              <a:gd name="connsiteY1" fmla="*/ 161364 h 403411"/>
              <a:gd name="connsiteX2" fmla="*/ 332 w 72049"/>
              <a:gd name="connsiteY2" fmla="*/ 0 h 403411"/>
            </a:gdLst>
            <a:ahLst/>
            <a:cxnLst>
              <a:cxn ang="0">
                <a:pos x="connsiteX0" y="connsiteY0"/>
              </a:cxn>
              <a:cxn ang="0">
                <a:pos x="connsiteX1" y="connsiteY1"/>
              </a:cxn>
              <a:cxn ang="0">
                <a:pos x="connsiteX2" y="connsiteY2"/>
              </a:cxn>
            </a:cxnLst>
            <a:rect l="l" t="t" r="r" b="b"/>
            <a:pathLst>
              <a:path w="72049" h="403411">
                <a:moveTo>
                  <a:pt x="72049" y="403411"/>
                </a:moveTo>
                <a:cubicBezTo>
                  <a:pt x="46649" y="316005"/>
                  <a:pt x="21249" y="228599"/>
                  <a:pt x="9296" y="161364"/>
                </a:cubicBezTo>
                <a:cubicBezTo>
                  <a:pt x="-2657" y="94129"/>
                  <a:pt x="332" y="0"/>
                  <a:pt x="332" y="0"/>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2649935" y="344774"/>
            <a:ext cx="144232" cy="566628"/>
          </a:xfrm>
          <a:custGeom>
            <a:avLst/>
            <a:gdLst>
              <a:gd name="connsiteX0" fmla="*/ 3324 w 144232"/>
              <a:gd name="connsiteY0" fmla="*/ 0 h 566628"/>
              <a:gd name="connsiteX1" fmla="*/ 18314 w 144232"/>
              <a:gd name="connsiteY1" fmla="*/ 167890 h 566628"/>
              <a:gd name="connsiteX2" fmla="*/ 144232 w 144232"/>
              <a:gd name="connsiteY2" fmla="*/ 566628 h 566628"/>
            </a:gdLst>
            <a:ahLst/>
            <a:cxnLst>
              <a:cxn ang="0">
                <a:pos x="connsiteX0" y="connsiteY0"/>
              </a:cxn>
              <a:cxn ang="0">
                <a:pos x="connsiteX1" y="connsiteY1"/>
              </a:cxn>
              <a:cxn ang="0">
                <a:pos x="connsiteX2" y="connsiteY2"/>
              </a:cxn>
            </a:cxnLst>
            <a:rect l="l" t="t" r="r" b="b"/>
            <a:pathLst>
              <a:path w="144232" h="566628">
                <a:moveTo>
                  <a:pt x="3324" y="0"/>
                </a:moveTo>
                <a:cubicBezTo>
                  <a:pt x="-924" y="36726"/>
                  <a:pt x="-5171" y="73452"/>
                  <a:pt x="18314" y="167890"/>
                </a:cubicBezTo>
                <a:cubicBezTo>
                  <a:pt x="41799" y="262328"/>
                  <a:pt x="112253" y="496674"/>
                  <a:pt x="144232" y="566628"/>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2134599" y="1208207"/>
            <a:ext cx="737516" cy="1546985"/>
          </a:xfrm>
          <a:custGeom>
            <a:avLst/>
            <a:gdLst>
              <a:gd name="connsiteX0" fmla="*/ 0 w 737516"/>
              <a:gd name="connsiteY0" fmla="*/ 1546985 h 1546985"/>
              <a:gd name="connsiteX1" fmla="*/ 95937 w 737516"/>
              <a:gd name="connsiteY1" fmla="*/ 956373 h 1546985"/>
              <a:gd name="connsiteX2" fmla="*/ 284813 w 737516"/>
              <a:gd name="connsiteY2" fmla="*/ 476687 h 1546985"/>
              <a:gd name="connsiteX3" fmla="*/ 737516 w 737516"/>
              <a:gd name="connsiteY3" fmla="*/ 0 h 1546985"/>
            </a:gdLst>
            <a:ahLst/>
            <a:cxnLst>
              <a:cxn ang="0">
                <a:pos x="connsiteX0" y="connsiteY0"/>
              </a:cxn>
              <a:cxn ang="0">
                <a:pos x="connsiteX1" y="connsiteY1"/>
              </a:cxn>
              <a:cxn ang="0">
                <a:pos x="connsiteX2" y="connsiteY2"/>
              </a:cxn>
              <a:cxn ang="0">
                <a:pos x="connsiteX3" y="connsiteY3"/>
              </a:cxn>
            </a:cxnLst>
            <a:rect l="l" t="t" r="r" b="b"/>
            <a:pathLst>
              <a:path w="737516" h="1546985">
                <a:moveTo>
                  <a:pt x="0" y="1546985"/>
                </a:moveTo>
                <a:cubicBezTo>
                  <a:pt x="24234" y="1340870"/>
                  <a:pt x="48468" y="1134756"/>
                  <a:pt x="95937" y="956373"/>
                </a:cubicBezTo>
                <a:cubicBezTo>
                  <a:pt x="143406" y="777990"/>
                  <a:pt x="177883" y="636082"/>
                  <a:pt x="284813" y="476687"/>
                </a:cubicBezTo>
                <a:cubicBezTo>
                  <a:pt x="391743" y="317292"/>
                  <a:pt x="662066" y="78448"/>
                  <a:pt x="737516" y="0"/>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9" name="Straight Arrow Connector 368"/>
          <p:cNvCxnSpPr>
            <a:stCxn id="63" idx="1"/>
          </p:cNvCxnSpPr>
          <p:nvPr/>
        </p:nvCxnSpPr>
        <p:spPr>
          <a:xfrm flipV="1">
            <a:off x="2230536" y="1887112"/>
            <a:ext cx="97154" cy="27746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70" name="Straight Arrow Connector 369"/>
          <p:cNvCxnSpPr/>
          <p:nvPr/>
        </p:nvCxnSpPr>
        <p:spPr>
          <a:xfrm flipV="1">
            <a:off x="2714202" y="1117054"/>
            <a:ext cx="270073" cy="238543"/>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71" name="Straight Arrow Connector 370"/>
          <p:cNvCxnSpPr/>
          <p:nvPr/>
        </p:nvCxnSpPr>
        <p:spPr>
          <a:xfrm flipH="1" flipV="1">
            <a:off x="2669216" y="525625"/>
            <a:ext cx="40394" cy="13754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72" name="Straight Arrow Connector 371"/>
          <p:cNvCxnSpPr/>
          <p:nvPr/>
        </p:nvCxnSpPr>
        <p:spPr>
          <a:xfrm>
            <a:off x="2721906" y="714251"/>
            <a:ext cx="35324" cy="7756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3" name="Straight Arrow Connector 372"/>
          <p:cNvCxnSpPr/>
          <p:nvPr/>
        </p:nvCxnSpPr>
        <p:spPr>
          <a:xfrm flipH="1">
            <a:off x="2695797" y="1311699"/>
            <a:ext cx="54613" cy="5761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4" name="Straight Arrow Connector 373"/>
          <p:cNvCxnSpPr/>
          <p:nvPr/>
        </p:nvCxnSpPr>
        <p:spPr>
          <a:xfrm flipH="1">
            <a:off x="2377067" y="1685899"/>
            <a:ext cx="54613" cy="5761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615925" y="339024"/>
            <a:ext cx="144232" cy="566628"/>
            <a:chOff x="5462985" y="319374"/>
            <a:chExt cx="144232" cy="566628"/>
          </a:xfrm>
        </p:grpSpPr>
        <p:sp>
          <p:nvSpPr>
            <p:cNvPr id="376" name="Freeform 375"/>
            <p:cNvSpPr/>
            <p:nvPr/>
          </p:nvSpPr>
          <p:spPr>
            <a:xfrm>
              <a:off x="5475236" y="324224"/>
              <a:ext cx="72049" cy="403411"/>
            </a:xfrm>
            <a:custGeom>
              <a:avLst/>
              <a:gdLst>
                <a:gd name="connsiteX0" fmla="*/ 72049 w 72049"/>
                <a:gd name="connsiteY0" fmla="*/ 403411 h 403411"/>
                <a:gd name="connsiteX1" fmla="*/ 9296 w 72049"/>
                <a:gd name="connsiteY1" fmla="*/ 161364 h 403411"/>
                <a:gd name="connsiteX2" fmla="*/ 332 w 72049"/>
                <a:gd name="connsiteY2" fmla="*/ 0 h 403411"/>
              </a:gdLst>
              <a:ahLst/>
              <a:cxnLst>
                <a:cxn ang="0">
                  <a:pos x="connsiteX0" y="connsiteY0"/>
                </a:cxn>
                <a:cxn ang="0">
                  <a:pos x="connsiteX1" y="connsiteY1"/>
                </a:cxn>
                <a:cxn ang="0">
                  <a:pos x="connsiteX2" y="connsiteY2"/>
                </a:cxn>
              </a:cxnLst>
              <a:rect l="l" t="t" r="r" b="b"/>
              <a:pathLst>
                <a:path w="72049" h="403411">
                  <a:moveTo>
                    <a:pt x="72049" y="403411"/>
                  </a:moveTo>
                  <a:cubicBezTo>
                    <a:pt x="46649" y="316005"/>
                    <a:pt x="21249" y="228599"/>
                    <a:pt x="9296" y="161364"/>
                  </a:cubicBezTo>
                  <a:cubicBezTo>
                    <a:pt x="-2657" y="94129"/>
                    <a:pt x="332" y="0"/>
                    <a:pt x="332" y="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Freeform 376"/>
            <p:cNvSpPr/>
            <p:nvPr/>
          </p:nvSpPr>
          <p:spPr>
            <a:xfrm>
              <a:off x="5462985" y="319374"/>
              <a:ext cx="144232" cy="566628"/>
            </a:xfrm>
            <a:custGeom>
              <a:avLst/>
              <a:gdLst>
                <a:gd name="connsiteX0" fmla="*/ 3324 w 144232"/>
                <a:gd name="connsiteY0" fmla="*/ 0 h 566628"/>
                <a:gd name="connsiteX1" fmla="*/ 18314 w 144232"/>
                <a:gd name="connsiteY1" fmla="*/ 167890 h 566628"/>
                <a:gd name="connsiteX2" fmla="*/ 144232 w 144232"/>
                <a:gd name="connsiteY2" fmla="*/ 566628 h 566628"/>
              </a:gdLst>
              <a:ahLst/>
              <a:cxnLst>
                <a:cxn ang="0">
                  <a:pos x="connsiteX0" y="connsiteY0"/>
                </a:cxn>
                <a:cxn ang="0">
                  <a:pos x="connsiteX1" y="connsiteY1"/>
                </a:cxn>
                <a:cxn ang="0">
                  <a:pos x="connsiteX2" y="connsiteY2"/>
                </a:cxn>
              </a:cxnLst>
              <a:rect l="l" t="t" r="r" b="b"/>
              <a:pathLst>
                <a:path w="144232" h="566628">
                  <a:moveTo>
                    <a:pt x="3324" y="0"/>
                  </a:moveTo>
                  <a:cubicBezTo>
                    <a:pt x="-924" y="36726"/>
                    <a:pt x="-5171" y="73452"/>
                    <a:pt x="18314" y="167890"/>
                  </a:cubicBezTo>
                  <a:cubicBezTo>
                    <a:pt x="41799" y="262328"/>
                    <a:pt x="112253" y="496674"/>
                    <a:pt x="144232" y="566628"/>
                  </a:cubicBezTo>
                </a:path>
              </a:pathLst>
            </a:cu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1" name="Straight Arrow Connector 380"/>
            <p:cNvCxnSpPr/>
            <p:nvPr/>
          </p:nvCxnSpPr>
          <p:spPr>
            <a:xfrm flipH="1" flipV="1">
              <a:off x="5482266" y="500225"/>
              <a:ext cx="40394" cy="13754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2" name="Straight Arrow Connector 381"/>
            <p:cNvCxnSpPr/>
            <p:nvPr/>
          </p:nvCxnSpPr>
          <p:spPr>
            <a:xfrm>
              <a:off x="5534956" y="688851"/>
              <a:ext cx="35324" cy="7756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2128526" y="974259"/>
            <a:ext cx="1601907" cy="1787004"/>
            <a:chOff x="4946650" y="942788"/>
            <a:chExt cx="1039906" cy="1787004"/>
          </a:xfrm>
        </p:grpSpPr>
        <p:sp>
          <p:nvSpPr>
            <p:cNvPr id="375" name="Freeform 374"/>
            <p:cNvSpPr/>
            <p:nvPr/>
          </p:nvSpPr>
          <p:spPr>
            <a:xfrm>
              <a:off x="4946650" y="942788"/>
              <a:ext cx="1039906" cy="1783977"/>
            </a:xfrm>
            <a:custGeom>
              <a:avLst/>
              <a:gdLst>
                <a:gd name="connsiteX0" fmla="*/ 0 w 1039906"/>
                <a:gd name="connsiteY0" fmla="*/ 1783977 h 1783977"/>
                <a:gd name="connsiteX1" fmla="*/ 277906 w 1039906"/>
                <a:gd name="connsiteY1" fmla="*/ 753036 h 1783977"/>
                <a:gd name="connsiteX2" fmla="*/ 1039906 w 1039906"/>
                <a:gd name="connsiteY2" fmla="*/ 0 h 1783977"/>
                <a:gd name="connsiteX3" fmla="*/ 1039906 w 1039906"/>
                <a:gd name="connsiteY3" fmla="*/ 0 h 1783977"/>
              </a:gdLst>
              <a:ahLst/>
              <a:cxnLst>
                <a:cxn ang="0">
                  <a:pos x="connsiteX0" y="connsiteY0"/>
                </a:cxn>
                <a:cxn ang="0">
                  <a:pos x="connsiteX1" y="connsiteY1"/>
                </a:cxn>
                <a:cxn ang="0">
                  <a:pos x="connsiteX2" y="connsiteY2"/>
                </a:cxn>
                <a:cxn ang="0">
                  <a:pos x="connsiteX3" y="connsiteY3"/>
                </a:cxn>
              </a:cxnLst>
              <a:rect l="l" t="t" r="r" b="b"/>
              <a:pathLst>
                <a:path w="1039906" h="1783977">
                  <a:moveTo>
                    <a:pt x="0" y="1783977"/>
                  </a:moveTo>
                  <a:cubicBezTo>
                    <a:pt x="52294" y="1417171"/>
                    <a:pt x="104588" y="1050365"/>
                    <a:pt x="277906" y="753036"/>
                  </a:cubicBezTo>
                  <a:cubicBezTo>
                    <a:pt x="451224" y="455707"/>
                    <a:pt x="1039906" y="0"/>
                    <a:pt x="1039906" y="0"/>
                  </a:cubicBezTo>
                  <a:lnTo>
                    <a:pt x="1039906" y="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Freeform 377"/>
            <p:cNvSpPr/>
            <p:nvPr/>
          </p:nvSpPr>
          <p:spPr>
            <a:xfrm>
              <a:off x="4963714" y="1427146"/>
              <a:ext cx="463637" cy="1302646"/>
            </a:xfrm>
            <a:custGeom>
              <a:avLst/>
              <a:gdLst>
                <a:gd name="connsiteX0" fmla="*/ 0 w 737516"/>
                <a:gd name="connsiteY0" fmla="*/ 1546985 h 1546985"/>
                <a:gd name="connsiteX1" fmla="*/ 95937 w 737516"/>
                <a:gd name="connsiteY1" fmla="*/ 956373 h 1546985"/>
                <a:gd name="connsiteX2" fmla="*/ 284813 w 737516"/>
                <a:gd name="connsiteY2" fmla="*/ 476687 h 1546985"/>
                <a:gd name="connsiteX3" fmla="*/ 737516 w 737516"/>
                <a:gd name="connsiteY3" fmla="*/ 0 h 1546985"/>
              </a:gdLst>
              <a:ahLst/>
              <a:cxnLst>
                <a:cxn ang="0">
                  <a:pos x="connsiteX0" y="connsiteY0"/>
                </a:cxn>
                <a:cxn ang="0">
                  <a:pos x="connsiteX1" y="connsiteY1"/>
                </a:cxn>
                <a:cxn ang="0">
                  <a:pos x="connsiteX2" y="connsiteY2"/>
                </a:cxn>
                <a:cxn ang="0">
                  <a:pos x="connsiteX3" y="connsiteY3"/>
                </a:cxn>
              </a:cxnLst>
              <a:rect l="l" t="t" r="r" b="b"/>
              <a:pathLst>
                <a:path w="737516" h="1546985">
                  <a:moveTo>
                    <a:pt x="0" y="1546985"/>
                  </a:moveTo>
                  <a:cubicBezTo>
                    <a:pt x="24234" y="1340870"/>
                    <a:pt x="48468" y="1134756"/>
                    <a:pt x="95937" y="956373"/>
                  </a:cubicBezTo>
                  <a:cubicBezTo>
                    <a:pt x="143406" y="777990"/>
                    <a:pt x="177883" y="636082"/>
                    <a:pt x="284813" y="476687"/>
                  </a:cubicBezTo>
                  <a:cubicBezTo>
                    <a:pt x="391743" y="317292"/>
                    <a:pt x="662066" y="78448"/>
                    <a:pt x="737516" y="0"/>
                  </a:cubicBezTo>
                </a:path>
              </a:pathLst>
            </a:cu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9" name="Straight Arrow Connector 378"/>
            <p:cNvCxnSpPr>
              <a:stCxn id="378" idx="1"/>
            </p:cNvCxnSpPr>
            <p:nvPr/>
          </p:nvCxnSpPr>
          <p:spPr>
            <a:xfrm flipV="1">
              <a:off x="5024024" y="1861712"/>
              <a:ext cx="116716" cy="37075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0" name="Straight Arrow Connector 379"/>
            <p:cNvCxnSpPr/>
            <p:nvPr/>
          </p:nvCxnSpPr>
          <p:spPr>
            <a:xfrm flipV="1">
              <a:off x="5527252" y="1091654"/>
              <a:ext cx="270073" cy="238543"/>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3" name="Straight Arrow Connector 382"/>
            <p:cNvCxnSpPr/>
            <p:nvPr/>
          </p:nvCxnSpPr>
          <p:spPr>
            <a:xfrm flipH="1">
              <a:off x="5354784" y="1427204"/>
              <a:ext cx="74580" cy="9121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p:nvPr/>
          </p:nvCxnSpPr>
          <p:spPr>
            <a:xfrm flipH="1">
              <a:off x="5190117" y="1660499"/>
              <a:ext cx="54613" cy="57617"/>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flipH="1">
            <a:off x="534676" y="319974"/>
            <a:ext cx="1601907" cy="2422239"/>
            <a:chOff x="2280926" y="491424"/>
            <a:chExt cx="1601907" cy="2422239"/>
          </a:xfrm>
        </p:grpSpPr>
        <p:sp>
          <p:nvSpPr>
            <p:cNvPr id="385" name="Freeform 384"/>
            <p:cNvSpPr/>
            <p:nvPr/>
          </p:nvSpPr>
          <p:spPr>
            <a:xfrm>
              <a:off x="2286000" y="1120588"/>
              <a:ext cx="1039906" cy="1783977"/>
            </a:xfrm>
            <a:custGeom>
              <a:avLst/>
              <a:gdLst>
                <a:gd name="connsiteX0" fmla="*/ 0 w 1039906"/>
                <a:gd name="connsiteY0" fmla="*/ 1783977 h 1783977"/>
                <a:gd name="connsiteX1" fmla="*/ 277906 w 1039906"/>
                <a:gd name="connsiteY1" fmla="*/ 753036 h 1783977"/>
                <a:gd name="connsiteX2" fmla="*/ 1039906 w 1039906"/>
                <a:gd name="connsiteY2" fmla="*/ 0 h 1783977"/>
                <a:gd name="connsiteX3" fmla="*/ 1039906 w 1039906"/>
                <a:gd name="connsiteY3" fmla="*/ 0 h 1783977"/>
              </a:gdLst>
              <a:ahLst/>
              <a:cxnLst>
                <a:cxn ang="0">
                  <a:pos x="connsiteX0" y="connsiteY0"/>
                </a:cxn>
                <a:cxn ang="0">
                  <a:pos x="connsiteX1" y="connsiteY1"/>
                </a:cxn>
                <a:cxn ang="0">
                  <a:pos x="connsiteX2" y="connsiteY2"/>
                </a:cxn>
                <a:cxn ang="0">
                  <a:pos x="connsiteX3" y="connsiteY3"/>
                </a:cxn>
              </a:cxnLst>
              <a:rect l="l" t="t" r="r" b="b"/>
              <a:pathLst>
                <a:path w="1039906" h="1783977">
                  <a:moveTo>
                    <a:pt x="0" y="1783977"/>
                  </a:moveTo>
                  <a:cubicBezTo>
                    <a:pt x="52294" y="1417171"/>
                    <a:pt x="104588" y="1050365"/>
                    <a:pt x="277906" y="753036"/>
                  </a:cubicBezTo>
                  <a:cubicBezTo>
                    <a:pt x="451224" y="455707"/>
                    <a:pt x="1039906" y="0"/>
                    <a:pt x="1039906" y="0"/>
                  </a:cubicBezTo>
                  <a:lnTo>
                    <a:pt x="1039906"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Freeform 385"/>
            <p:cNvSpPr/>
            <p:nvPr/>
          </p:nvSpPr>
          <p:spPr>
            <a:xfrm>
              <a:off x="2814586" y="502024"/>
              <a:ext cx="72049" cy="403411"/>
            </a:xfrm>
            <a:custGeom>
              <a:avLst/>
              <a:gdLst>
                <a:gd name="connsiteX0" fmla="*/ 72049 w 72049"/>
                <a:gd name="connsiteY0" fmla="*/ 403411 h 403411"/>
                <a:gd name="connsiteX1" fmla="*/ 9296 w 72049"/>
                <a:gd name="connsiteY1" fmla="*/ 161364 h 403411"/>
                <a:gd name="connsiteX2" fmla="*/ 332 w 72049"/>
                <a:gd name="connsiteY2" fmla="*/ 0 h 403411"/>
              </a:gdLst>
              <a:ahLst/>
              <a:cxnLst>
                <a:cxn ang="0">
                  <a:pos x="connsiteX0" y="connsiteY0"/>
                </a:cxn>
                <a:cxn ang="0">
                  <a:pos x="connsiteX1" y="connsiteY1"/>
                </a:cxn>
                <a:cxn ang="0">
                  <a:pos x="connsiteX2" y="connsiteY2"/>
                </a:cxn>
              </a:cxnLst>
              <a:rect l="l" t="t" r="r" b="b"/>
              <a:pathLst>
                <a:path w="72049" h="403411">
                  <a:moveTo>
                    <a:pt x="72049" y="403411"/>
                  </a:moveTo>
                  <a:cubicBezTo>
                    <a:pt x="46649" y="316005"/>
                    <a:pt x="21249" y="228599"/>
                    <a:pt x="9296" y="161364"/>
                  </a:cubicBezTo>
                  <a:cubicBezTo>
                    <a:pt x="-2657" y="94129"/>
                    <a:pt x="332" y="0"/>
                    <a:pt x="332" y="0"/>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Freeform 386"/>
            <p:cNvSpPr/>
            <p:nvPr/>
          </p:nvSpPr>
          <p:spPr>
            <a:xfrm>
              <a:off x="2802335" y="497174"/>
              <a:ext cx="144232" cy="566628"/>
            </a:xfrm>
            <a:custGeom>
              <a:avLst/>
              <a:gdLst>
                <a:gd name="connsiteX0" fmla="*/ 3324 w 144232"/>
                <a:gd name="connsiteY0" fmla="*/ 0 h 566628"/>
                <a:gd name="connsiteX1" fmla="*/ 18314 w 144232"/>
                <a:gd name="connsiteY1" fmla="*/ 167890 h 566628"/>
                <a:gd name="connsiteX2" fmla="*/ 144232 w 144232"/>
                <a:gd name="connsiteY2" fmla="*/ 566628 h 566628"/>
              </a:gdLst>
              <a:ahLst/>
              <a:cxnLst>
                <a:cxn ang="0">
                  <a:pos x="connsiteX0" y="connsiteY0"/>
                </a:cxn>
                <a:cxn ang="0">
                  <a:pos x="connsiteX1" y="connsiteY1"/>
                </a:cxn>
                <a:cxn ang="0">
                  <a:pos x="connsiteX2" y="connsiteY2"/>
                </a:cxn>
              </a:cxnLst>
              <a:rect l="l" t="t" r="r" b="b"/>
              <a:pathLst>
                <a:path w="144232" h="566628">
                  <a:moveTo>
                    <a:pt x="3324" y="0"/>
                  </a:moveTo>
                  <a:cubicBezTo>
                    <a:pt x="-924" y="36726"/>
                    <a:pt x="-5171" y="73452"/>
                    <a:pt x="18314" y="167890"/>
                  </a:cubicBezTo>
                  <a:cubicBezTo>
                    <a:pt x="41799" y="262328"/>
                    <a:pt x="112253" y="496674"/>
                    <a:pt x="144232" y="566628"/>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387"/>
            <p:cNvSpPr/>
            <p:nvPr/>
          </p:nvSpPr>
          <p:spPr>
            <a:xfrm>
              <a:off x="2286999" y="1360607"/>
              <a:ext cx="737516" cy="1546985"/>
            </a:xfrm>
            <a:custGeom>
              <a:avLst/>
              <a:gdLst>
                <a:gd name="connsiteX0" fmla="*/ 0 w 737516"/>
                <a:gd name="connsiteY0" fmla="*/ 1546985 h 1546985"/>
                <a:gd name="connsiteX1" fmla="*/ 95937 w 737516"/>
                <a:gd name="connsiteY1" fmla="*/ 956373 h 1546985"/>
                <a:gd name="connsiteX2" fmla="*/ 284813 w 737516"/>
                <a:gd name="connsiteY2" fmla="*/ 476687 h 1546985"/>
                <a:gd name="connsiteX3" fmla="*/ 737516 w 737516"/>
                <a:gd name="connsiteY3" fmla="*/ 0 h 1546985"/>
              </a:gdLst>
              <a:ahLst/>
              <a:cxnLst>
                <a:cxn ang="0">
                  <a:pos x="connsiteX0" y="connsiteY0"/>
                </a:cxn>
                <a:cxn ang="0">
                  <a:pos x="connsiteX1" y="connsiteY1"/>
                </a:cxn>
                <a:cxn ang="0">
                  <a:pos x="connsiteX2" y="connsiteY2"/>
                </a:cxn>
                <a:cxn ang="0">
                  <a:pos x="connsiteX3" y="connsiteY3"/>
                </a:cxn>
              </a:cxnLst>
              <a:rect l="l" t="t" r="r" b="b"/>
              <a:pathLst>
                <a:path w="737516" h="1546985">
                  <a:moveTo>
                    <a:pt x="0" y="1546985"/>
                  </a:moveTo>
                  <a:cubicBezTo>
                    <a:pt x="24234" y="1340870"/>
                    <a:pt x="48468" y="1134756"/>
                    <a:pt x="95937" y="956373"/>
                  </a:cubicBezTo>
                  <a:cubicBezTo>
                    <a:pt x="143406" y="777990"/>
                    <a:pt x="177883" y="636082"/>
                    <a:pt x="284813" y="476687"/>
                  </a:cubicBezTo>
                  <a:cubicBezTo>
                    <a:pt x="391743" y="317292"/>
                    <a:pt x="662066" y="78448"/>
                    <a:pt x="737516" y="0"/>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9" name="Straight Arrow Connector 438"/>
            <p:cNvCxnSpPr>
              <a:stCxn id="388" idx="1"/>
            </p:cNvCxnSpPr>
            <p:nvPr/>
          </p:nvCxnSpPr>
          <p:spPr>
            <a:xfrm flipV="1">
              <a:off x="2382936" y="2039512"/>
              <a:ext cx="97154" cy="27746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40" name="Straight Arrow Connector 439"/>
            <p:cNvCxnSpPr/>
            <p:nvPr/>
          </p:nvCxnSpPr>
          <p:spPr>
            <a:xfrm flipV="1">
              <a:off x="2866602" y="1269454"/>
              <a:ext cx="270073" cy="238543"/>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41" name="Straight Arrow Connector 440"/>
            <p:cNvCxnSpPr/>
            <p:nvPr/>
          </p:nvCxnSpPr>
          <p:spPr>
            <a:xfrm flipH="1" flipV="1">
              <a:off x="2821616" y="678025"/>
              <a:ext cx="40394" cy="13754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42" name="Straight Arrow Connector 441"/>
            <p:cNvCxnSpPr/>
            <p:nvPr/>
          </p:nvCxnSpPr>
          <p:spPr>
            <a:xfrm>
              <a:off x="2874306" y="866651"/>
              <a:ext cx="35324" cy="7756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3" name="Straight Arrow Connector 442"/>
            <p:cNvCxnSpPr/>
            <p:nvPr/>
          </p:nvCxnSpPr>
          <p:spPr>
            <a:xfrm flipH="1">
              <a:off x="2848197" y="1464099"/>
              <a:ext cx="54613" cy="5761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4" name="Straight Arrow Connector 443"/>
            <p:cNvCxnSpPr/>
            <p:nvPr/>
          </p:nvCxnSpPr>
          <p:spPr>
            <a:xfrm flipH="1">
              <a:off x="2529467" y="1838299"/>
              <a:ext cx="54613" cy="5761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445" name="Group 444"/>
            <p:cNvGrpSpPr/>
            <p:nvPr/>
          </p:nvGrpSpPr>
          <p:grpSpPr>
            <a:xfrm>
              <a:off x="2768325" y="491424"/>
              <a:ext cx="144232" cy="566628"/>
              <a:chOff x="5462985" y="319374"/>
              <a:chExt cx="144232" cy="566628"/>
            </a:xfrm>
          </p:grpSpPr>
          <p:sp>
            <p:nvSpPr>
              <p:cNvPr id="446" name="Freeform 445"/>
              <p:cNvSpPr/>
              <p:nvPr/>
            </p:nvSpPr>
            <p:spPr>
              <a:xfrm>
                <a:off x="5475236" y="324224"/>
                <a:ext cx="72049" cy="403411"/>
              </a:xfrm>
              <a:custGeom>
                <a:avLst/>
                <a:gdLst>
                  <a:gd name="connsiteX0" fmla="*/ 72049 w 72049"/>
                  <a:gd name="connsiteY0" fmla="*/ 403411 h 403411"/>
                  <a:gd name="connsiteX1" fmla="*/ 9296 w 72049"/>
                  <a:gd name="connsiteY1" fmla="*/ 161364 h 403411"/>
                  <a:gd name="connsiteX2" fmla="*/ 332 w 72049"/>
                  <a:gd name="connsiteY2" fmla="*/ 0 h 403411"/>
                </a:gdLst>
                <a:ahLst/>
                <a:cxnLst>
                  <a:cxn ang="0">
                    <a:pos x="connsiteX0" y="connsiteY0"/>
                  </a:cxn>
                  <a:cxn ang="0">
                    <a:pos x="connsiteX1" y="connsiteY1"/>
                  </a:cxn>
                  <a:cxn ang="0">
                    <a:pos x="connsiteX2" y="connsiteY2"/>
                  </a:cxn>
                </a:cxnLst>
                <a:rect l="l" t="t" r="r" b="b"/>
                <a:pathLst>
                  <a:path w="72049" h="403411">
                    <a:moveTo>
                      <a:pt x="72049" y="403411"/>
                    </a:moveTo>
                    <a:cubicBezTo>
                      <a:pt x="46649" y="316005"/>
                      <a:pt x="21249" y="228599"/>
                      <a:pt x="9296" y="161364"/>
                    </a:cubicBezTo>
                    <a:cubicBezTo>
                      <a:pt x="-2657" y="94129"/>
                      <a:pt x="332" y="0"/>
                      <a:pt x="332" y="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Freeform 446"/>
              <p:cNvSpPr/>
              <p:nvPr/>
            </p:nvSpPr>
            <p:spPr>
              <a:xfrm>
                <a:off x="5462985" y="319374"/>
                <a:ext cx="144232" cy="566628"/>
              </a:xfrm>
              <a:custGeom>
                <a:avLst/>
                <a:gdLst>
                  <a:gd name="connsiteX0" fmla="*/ 3324 w 144232"/>
                  <a:gd name="connsiteY0" fmla="*/ 0 h 566628"/>
                  <a:gd name="connsiteX1" fmla="*/ 18314 w 144232"/>
                  <a:gd name="connsiteY1" fmla="*/ 167890 h 566628"/>
                  <a:gd name="connsiteX2" fmla="*/ 144232 w 144232"/>
                  <a:gd name="connsiteY2" fmla="*/ 566628 h 566628"/>
                </a:gdLst>
                <a:ahLst/>
                <a:cxnLst>
                  <a:cxn ang="0">
                    <a:pos x="connsiteX0" y="connsiteY0"/>
                  </a:cxn>
                  <a:cxn ang="0">
                    <a:pos x="connsiteX1" y="connsiteY1"/>
                  </a:cxn>
                  <a:cxn ang="0">
                    <a:pos x="connsiteX2" y="connsiteY2"/>
                  </a:cxn>
                </a:cxnLst>
                <a:rect l="l" t="t" r="r" b="b"/>
                <a:pathLst>
                  <a:path w="144232" h="566628">
                    <a:moveTo>
                      <a:pt x="3324" y="0"/>
                    </a:moveTo>
                    <a:cubicBezTo>
                      <a:pt x="-924" y="36726"/>
                      <a:pt x="-5171" y="73452"/>
                      <a:pt x="18314" y="167890"/>
                    </a:cubicBezTo>
                    <a:cubicBezTo>
                      <a:pt x="41799" y="262328"/>
                      <a:pt x="112253" y="496674"/>
                      <a:pt x="144232" y="566628"/>
                    </a:cubicBezTo>
                  </a:path>
                </a:pathLst>
              </a:cu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8" name="Straight Arrow Connector 447"/>
              <p:cNvCxnSpPr/>
              <p:nvPr/>
            </p:nvCxnSpPr>
            <p:spPr>
              <a:xfrm flipH="1" flipV="1">
                <a:off x="5482266" y="500225"/>
                <a:ext cx="40394" cy="13754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49" name="Straight Arrow Connector 448"/>
              <p:cNvCxnSpPr/>
              <p:nvPr/>
            </p:nvCxnSpPr>
            <p:spPr>
              <a:xfrm>
                <a:off x="5534956" y="688851"/>
                <a:ext cx="35324" cy="7756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450" name="Group 449"/>
            <p:cNvGrpSpPr/>
            <p:nvPr/>
          </p:nvGrpSpPr>
          <p:grpSpPr>
            <a:xfrm>
              <a:off x="2280926" y="1126659"/>
              <a:ext cx="1601907" cy="1787004"/>
              <a:chOff x="4946650" y="942788"/>
              <a:chExt cx="1039906" cy="1787004"/>
            </a:xfrm>
          </p:grpSpPr>
          <p:sp>
            <p:nvSpPr>
              <p:cNvPr id="451" name="Freeform 450"/>
              <p:cNvSpPr/>
              <p:nvPr/>
            </p:nvSpPr>
            <p:spPr>
              <a:xfrm>
                <a:off x="4946650" y="942788"/>
                <a:ext cx="1039906" cy="1783977"/>
              </a:xfrm>
              <a:custGeom>
                <a:avLst/>
                <a:gdLst>
                  <a:gd name="connsiteX0" fmla="*/ 0 w 1039906"/>
                  <a:gd name="connsiteY0" fmla="*/ 1783977 h 1783977"/>
                  <a:gd name="connsiteX1" fmla="*/ 277906 w 1039906"/>
                  <a:gd name="connsiteY1" fmla="*/ 753036 h 1783977"/>
                  <a:gd name="connsiteX2" fmla="*/ 1039906 w 1039906"/>
                  <a:gd name="connsiteY2" fmla="*/ 0 h 1783977"/>
                  <a:gd name="connsiteX3" fmla="*/ 1039906 w 1039906"/>
                  <a:gd name="connsiteY3" fmla="*/ 0 h 1783977"/>
                </a:gdLst>
                <a:ahLst/>
                <a:cxnLst>
                  <a:cxn ang="0">
                    <a:pos x="connsiteX0" y="connsiteY0"/>
                  </a:cxn>
                  <a:cxn ang="0">
                    <a:pos x="connsiteX1" y="connsiteY1"/>
                  </a:cxn>
                  <a:cxn ang="0">
                    <a:pos x="connsiteX2" y="connsiteY2"/>
                  </a:cxn>
                  <a:cxn ang="0">
                    <a:pos x="connsiteX3" y="connsiteY3"/>
                  </a:cxn>
                </a:cxnLst>
                <a:rect l="l" t="t" r="r" b="b"/>
                <a:pathLst>
                  <a:path w="1039906" h="1783977">
                    <a:moveTo>
                      <a:pt x="0" y="1783977"/>
                    </a:moveTo>
                    <a:cubicBezTo>
                      <a:pt x="52294" y="1417171"/>
                      <a:pt x="104588" y="1050365"/>
                      <a:pt x="277906" y="753036"/>
                    </a:cubicBezTo>
                    <a:cubicBezTo>
                      <a:pt x="451224" y="455707"/>
                      <a:pt x="1039906" y="0"/>
                      <a:pt x="1039906" y="0"/>
                    </a:cubicBezTo>
                    <a:lnTo>
                      <a:pt x="1039906" y="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Freeform 451"/>
              <p:cNvSpPr/>
              <p:nvPr/>
            </p:nvSpPr>
            <p:spPr>
              <a:xfrm>
                <a:off x="4959692" y="1451895"/>
                <a:ext cx="459267" cy="1277897"/>
              </a:xfrm>
              <a:custGeom>
                <a:avLst/>
                <a:gdLst>
                  <a:gd name="connsiteX0" fmla="*/ 0 w 737516"/>
                  <a:gd name="connsiteY0" fmla="*/ 1546985 h 1546985"/>
                  <a:gd name="connsiteX1" fmla="*/ 95937 w 737516"/>
                  <a:gd name="connsiteY1" fmla="*/ 956373 h 1546985"/>
                  <a:gd name="connsiteX2" fmla="*/ 284813 w 737516"/>
                  <a:gd name="connsiteY2" fmla="*/ 476687 h 1546985"/>
                  <a:gd name="connsiteX3" fmla="*/ 737516 w 737516"/>
                  <a:gd name="connsiteY3" fmla="*/ 0 h 1546985"/>
                </a:gdLst>
                <a:ahLst/>
                <a:cxnLst>
                  <a:cxn ang="0">
                    <a:pos x="connsiteX0" y="connsiteY0"/>
                  </a:cxn>
                  <a:cxn ang="0">
                    <a:pos x="connsiteX1" y="connsiteY1"/>
                  </a:cxn>
                  <a:cxn ang="0">
                    <a:pos x="connsiteX2" y="connsiteY2"/>
                  </a:cxn>
                  <a:cxn ang="0">
                    <a:pos x="connsiteX3" y="connsiteY3"/>
                  </a:cxn>
                </a:cxnLst>
                <a:rect l="l" t="t" r="r" b="b"/>
                <a:pathLst>
                  <a:path w="737516" h="1546985">
                    <a:moveTo>
                      <a:pt x="0" y="1546985"/>
                    </a:moveTo>
                    <a:cubicBezTo>
                      <a:pt x="24234" y="1340870"/>
                      <a:pt x="48468" y="1134756"/>
                      <a:pt x="95937" y="956373"/>
                    </a:cubicBezTo>
                    <a:cubicBezTo>
                      <a:pt x="143406" y="777990"/>
                      <a:pt x="177883" y="636082"/>
                      <a:pt x="284813" y="476687"/>
                    </a:cubicBezTo>
                    <a:cubicBezTo>
                      <a:pt x="391743" y="317292"/>
                      <a:pt x="662066" y="78448"/>
                      <a:pt x="737516" y="0"/>
                    </a:cubicBezTo>
                  </a:path>
                </a:pathLst>
              </a:cu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3" name="Straight Arrow Connector 452"/>
              <p:cNvCxnSpPr>
                <a:stCxn id="452" idx="1"/>
              </p:cNvCxnSpPr>
              <p:nvPr/>
            </p:nvCxnSpPr>
            <p:spPr>
              <a:xfrm flipV="1">
                <a:off x="5019435" y="1861713"/>
                <a:ext cx="121305" cy="3802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5527252" y="1091654"/>
                <a:ext cx="270073" cy="238543"/>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a:off x="5323100" y="1453166"/>
                <a:ext cx="70337" cy="84303"/>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H="1">
                <a:off x="5190117" y="1660499"/>
                <a:ext cx="54613" cy="57617"/>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sp>
        <p:nvSpPr>
          <p:cNvPr id="457" name="TextBox 456"/>
          <p:cNvSpPr txBox="1"/>
          <p:nvPr/>
        </p:nvSpPr>
        <p:spPr>
          <a:xfrm>
            <a:off x="2839159" y="1444524"/>
            <a:ext cx="57765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Reset</a:t>
            </a:r>
            <a:endParaRPr lang="en-US" sz="2000" dirty="0">
              <a:latin typeface="Calibri" panose="020F0502020204030204" pitchFamily="34" charset="0"/>
            </a:endParaRPr>
          </a:p>
        </p:txBody>
      </p:sp>
      <p:sp>
        <p:nvSpPr>
          <p:cNvPr id="458" name="TextBox 457"/>
          <p:cNvSpPr txBox="1"/>
          <p:nvPr/>
        </p:nvSpPr>
        <p:spPr>
          <a:xfrm>
            <a:off x="1461562" y="986275"/>
            <a:ext cx="33207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Set</a:t>
            </a:r>
            <a:endParaRPr lang="en-US" sz="2000" dirty="0">
              <a:latin typeface="Calibri" panose="020F0502020204030204" pitchFamily="34" charset="0"/>
            </a:endParaRPr>
          </a:p>
        </p:txBody>
      </p:sp>
      <p:sp>
        <p:nvSpPr>
          <p:cNvPr id="482" name="TextBox 481"/>
          <p:cNvSpPr txBox="1"/>
          <p:nvPr/>
        </p:nvSpPr>
        <p:spPr>
          <a:xfrm>
            <a:off x="819682" y="1438185"/>
            <a:ext cx="57765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Reset</a:t>
            </a:r>
            <a:endParaRPr lang="en-US" sz="2000" dirty="0">
              <a:latin typeface="Calibri" panose="020F0502020204030204" pitchFamily="34" charset="0"/>
            </a:endParaRPr>
          </a:p>
        </p:txBody>
      </p:sp>
      <p:pic>
        <p:nvPicPr>
          <p:cNvPr id="556" name="Picture 555"/>
          <p:cNvPicPr>
            <a:picLocks noChangeAspect="1"/>
          </p:cNvPicPr>
          <p:nvPr/>
        </p:nvPicPr>
        <p:blipFill rotWithShape="1">
          <a:blip r:embed="rId8"/>
          <a:srcRect r="39407"/>
          <a:stretch/>
        </p:blipFill>
        <p:spPr>
          <a:xfrm>
            <a:off x="8312797" y="311011"/>
            <a:ext cx="3036540" cy="2374893"/>
          </a:xfrm>
          <a:prstGeom prst="rect">
            <a:avLst/>
          </a:prstGeom>
        </p:spPr>
      </p:pic>
      <p:pic>
        <p:nvPicPr>
          <p:cNvPr id="557" name="Picture 556"/>
          <p:cNvPicPr>
            <a:picLocks noChangeAspect="1"/>
          </p:cNvPicPr>
          <p:nvPr/>
        </p:nvPicPr>
        <p:blipFill>
          <a:blip r:embed="rId9"/>
          <a:stretch>
            <a:fillRect/>
          </a:stretch>
        </p:blipFill>
        <p:spPr>
          <a:xfrm>
            <a:off x="8244038" y="3741216"/>
            <a:ext cx="3079600" cy="2215270"/>
          </a:xfrm>
          <a:prstGeom prst="rect">
            <a:avLst/>
          </a:prstGeom>
        </p:spPr>
      </p:pic>
      <p:pic>
        <p:nvPicPr>
          <p:cNvPr id="148" name="Picture 352"/>
          <p:cNvPicPr>
            <a:picLocks noChangeAspect="1" noChangeArrowheads="1"/>
          </p:cNvPicPr>
          <p:nvPr/>
        </p:nvPicPr>
        <p:blipFill>
          <a:blip r:embed="rId10" cstate="print"/>
          <a:srcRect/>
          <a:stretch>
            <a:fillRect/>
          </a:stretch>
        </p:blipFill>
        <p:spPr bwMode="auto">
          <a:xfrm>
            <a:off x="651712" y="3529618"/>
            <a:ext cx="2953628" cy="2455863"/>
          </a:xfrm>
          <a:prstGeom prst="rect">
            <a:avLst/>
          </a:prstGeom>
          <a:noFill/>
          <a:ln w="9525">
            <a:noFill/>
            <a:miter lim="800000"/>
            <a:headEnd/>
            <a:tailEnd/>
          </a:ln>
        </p:spPr>
      </p:pic>
      <p:pic>
        <p:nvPicPr>
          <p:cNvPr id="3" name="Picture 2"/>
          <p:cNvPicPr>
            <a:picLocks noChangeAspect="1"/>
          </p:cNvPicPr>
          <p:nvPr/>
        </p:nvPicPr>
        <p:blipFill>
          <a:blip r:embed="rId11"/>
          <a:stretch>
            <a:fillRect/>
          </a:stretch>
        </p:blipFill>
        <p:spPr>
          <a:xfrm>
            <a:off x="4706594" y="3665461"/>
            <a:ext cx="2771775" cy="2268169"/>
          </a:xfrm>
          <a:prstGeom prst="rect">
            <a:avLst/>
          </a:prstGeom>
        </p:spPr>
      </p:pic>
      <p:pic>
        <p:nvPicPr>
          <p:cNvPr id="185" name="Picture 184"/>
          <p:cNvPicPr>
            <a:picLocks noChangeAspect="1"/>
          </p:cNvPicPr>
          <p:nvPr/>
        </p:nvPicPr>
        <p:blipFill rotWithShape="1">
          <a:blip r:embed="rId3"/>
          <a:srcRect l="13222" r="13298" b="40056"/>
          <a:stretch/>
        </p:blipFill>
        <p:spPr>
          <a:xfrm>
            <a:off x="4516508" y="0"/>
            <a:ext cx="3145972" cy="3243943"/>
          </a:xfrm>
          <a:prstGeom prst="rect">
            <a:avLst/>
          </a:prstGeom>
        </p:spPr>
      </p:pic>
      <p:sp>
        <p:nvSpPr>
          <p:cNvPr id="186" name="TextBox 185"/>
          <p:cNvSpPr txBox="1"/>
          <p:nvPr/>
        </p:nvSpPr>
        <p:spPr>
          <a:xfrm>
            <a:off x="4576415" y="2898978"/>
            <a:ext cx="468077" cy="307777"/>
          </a:xfrm>
          <a:prstGeom prst="rect">
            <a:avLst/>
          </a:prstGeom>
          <a:solidFill>
            <a:schemeClr val="accent2">
              <a:lumMod val="20000"/>
              <a:lumOff val="80000"/>
            </a:schemeClr>
          </a:solidFill>
        </p:spPr>
        <p:txBody>
          <a:bodyPr wrap="none" lIns="0" tIns="0" rIns="0" bIns="0" rtlCol="0">
            <a:spAutoFit/>
          </a:bodyPr>
          <a:lstStyle/>
          <a:p>
            <a:r>
              <a:rPr lang="en-US" sz="2000" b="1" dirty="0">
                <a:solidFill>
                  <a:srgbClr val="C00000"/>
                </a:solidFill>
                <a:latin typeface="Calibri" panose="020F0502020204030204" pitchFamily="34" charset="0"/>
                <a:ea typeface="Cambria Math" panose="02040503050406030204" pitchFamily="18" charset="0"/>
                <a:hlinkClick r:id="rId12" action="ppaction://hlinksldjump"/>
              </a:rPr>
              <a:t>SSM</a:t>
            </a:r>
            <a:endParaRPr lang="en-US" sz="2000" b="1" dirty="0">
              <a:solidFill>
                <a:srgbClr val="C00000"/>
              </a:solidFill>
              <a:latin typeface="Calibri" panose="020F0502020204030204" pitchFamily="34" charset="0"/>
            </a:endParaRPr>
          </a:p>
        </p:txBody>
      </p:sp>
      <p:grpSp>
        <p:nvGrpSpPr>
          <p:cNvPr id="187" name="Group 186"/>
          <p:cNvGrpSpPr/>
          <p:nvPr/>
        </p:nvGrpSpPr>
        <p:grpSpPr>
          <a:xfrm>
            <a:off x="4490248" y="92995"/>
            <a:ext cx="3196155" cy="3190048"/>
            <a:chOff x="4907739" y="2164364"/>
            <a:chExt cx="3196155" cy="3190048"/>
          </a:xfrm>
        </p:grpSpPr>
        <p:cxnSp>
          <p:nvCxnSpPr>
            <p:cNvPr id="188" name="Straight Arrow Connector 187"/>
            <p:cNvCxnSpPr/>
            <p:nvPr/>
          </p:nvCxnSpPr>
          <p:spPr>
            <a:xfrm flipH="1" flipV="1">
              <a:off x="6492044" y="2176061"/>
              <a:ext cx="10235" cy="3178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a:off x="4907739" y="4822062"/>
              <a:ext cx="3196155" cy="4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0" name="TextBox 189"/>
            <p:cNvSpPr txBox="1"/>
            <p:nvPr/>
          </p:nvSpPr>
          <p:spPr>
            <a:xfrm>
              <a:off x="5149177" y="2164364"/>
              <a:ext cx="65" cy="307777"/>
            </a:xfrm>
            <a:prstGeom prst="rect">
              <a:avLst/>
            </a:prstGeom>
            <a:noFill/>
          </p:spPr>
          <p:txBody>
            <a:bodyPr wrap="none" lIns="0" tIns="0" rIns="0" bIns="0" rtlCol="0">
              <a:spAutoFit/>
            </a:bodyPr>
            <a:lstStyle/>
            <a:p>
              <a:endParaRPr lang="en-US" sz="2000" dirty="0">
                <a:latin typeface="Calibri" panose="020F0502020204030204" pitchFamily="34" charset="0"/>
              </a:endParaRPr>
            </a:p>
          </p:txBody>
        </p:sp>
      </p:grpSp>
      <p:sp>
        <p:nvSpPr>
          <p:cNvPr id="191" name="Freeform 190"/>
          <p:cNvSpPr/>
          <p:nvPr/>
        </p:nvSpPr>
        <p:spPr>
          <a:xfrm>
            <a:off x="6096472" y="949138"/>
            <a:ext cx="1039906" cy="1783977"/>
          </a:xfrm>
          <a:custGeom>
            <a:avLst/>
            <a:gdLst>
              <a:gd name="connsiteX0" fmla="*/ 0 w 1039906"/>
              <a:gd name="connsiteY0" fmla="*/ 1783977 h 1783977"/>
              <a:gd name="connsiteX1" fmla="*/ 277906 w 1039906"/>
              <a:gd name="connsiteY1" fmla="*/ 753036 h 1783977"/>
              <a:gd name="connsiteX2" fmla="*/ 1039906 w 1039906"/>
              <a:gd name="connsiteY2" fmla="*/ 0 h 1783977"/>
              <a:gd name="connsiteX3" fmla="*/ 1039906 w 1039906"/>
              <a:gd name="connsiteY3" fmla="*/ 0 h 1783977"/>
            </a:gdLst>
            <a:ahLst/>
            <a:cxnLst>
              <a:cxn ang="0">
                <a:pos x="connsiteX0" y="connsiteY0"/>
              </a:cxn>
              <a:cxn ang="0">
                <a:pos x="connsiteX1" y="connsiteY1"/>
              </a:cxn>
              <a:cxn ang="0">
                <a:pos x="connsiteX2" y="connsiteY2"/>
              </a:cxn>
              <a:cxn ang="0">
                <a:pos x="connsiteX3" y="connsiteY3"/>
              </a:cxn>
            </a:cxnLst>
            <a:rect l="l" t="t" r="r" b="b"/>
            <a:pathLst>
              <a:path w="1039906" h="1783977">
                <a:moveTo>
                  <a:pt x="0" y="1783977"/>
                </a:moveTo>
                <a:cubicBezTo>
                  <a:pt x="52294" y="1417171"/>
                  <a:pt x="104588" y="1050365"/>
                  <a:pt x="277906" y="753036"/>
                </a:cubicBezTo>
                <a:cubicBezTo>
                  <a:pt x="451224" y="455707"/>
                  <a:pt x="1039906" y="0"/>
                  <a:pt x="1039906" y="0"/>
                </a:cubicBezTo>
                <a:lnTo>
                  <a:pt x="1039906"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a:off x="6625058" y="330574"/>
            <a:ext cx="72049" cy="403411"/>
          </a:xfrm>
          <a:custGeom>
            <a:avLst/>
            <a:gdLst>
              <a:gd name="connsiteX0" fmla="*/ 72049 w 72049"/>
              <a:gd name="connsiteY0" fmla="*/ 403411 h 403411"/>
              <a:gd name="connsiteX1" fmla="*/ 9296 w 72049"/>
              <a:gd name="connsiteY1" fmla="*/ 161364 h 403411"/>
              <a:gd name="connsiteX2" fmla="*/ 332 w 72049"/>
              <a:gd name="connsiteY2" fmla="*/ 0 h 403411"/>
            </a:gdLst>
            <a:ahLst/>
            <a:cxnLst>
              <a:cxn ang="0">
                <a:pos x="connsiteX0" y="connsiteY0"/>
              </a:cxn>
              <a:cxn ang="0">
                <a:pos x="connsiteX1" y="connsiteY1"/>
              </a:cxn>
              <a:cxn ang="0">
                <a:pos x="connsiteX2" y="connsiteY2"/>
              </a:cxn>
            </a:cxnLst>
            <a:rect l="l" t="t" r="r" b="b"/>
            <a:pathLst>
              <a:path w="72049" h="403411">
                <a:moveTo>
                  <a:pt x="72049" y="403411"/>
                </a:moveTo>
                <a:cubicBezTo>
                  <a:pt x="46649" y="316005"/>
                  <a:pt x="21249" y="228599"/>
                  <a:pt x="9296" y="161364"/>
                </a:cubicBezTo>
                <a:cubicBezTo>
                  <a:pt x="-2657" y="94129"/>
                  <a:pt x="332" y="0"/>
                  <a:pt x="332" y="0"/>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6612807" y="325724"/>
            <a:ext cx="144232" cy="566628"/>
          </a:xfrm>
          <a:custGeom>
            <a:avLst/>
            <a:gdLst>
              <a:gd name="connsiteX0" fmla="*/ 3324 w 144232"/>
              <a:gd name="connsiteY0" fmla="*/ 0 h 566628"/>
              <a:gd name="connsiteX1" fmla="*/ 18314 w 144232"/>
              <a:gd name="connsiteY1" fmla="*/ 167890 h 566628"/>
              <a:gd name="connsiteX2" fmla="*/ 144232 w 144232"/>
              <a:gd name="connsiteY2" fmla="*/ 566628 h 566628"/>
            </a:gdLst>
            <a:ahLst/>
            <a:cxnLst>
              <a:cxn ang="0">
                <a:pos x="connsiteX0" y="connsiteY0"/>
              </a:cxn>
              <a:cxn ang="0">
                <a:pos x="connsiteX1" y="connsiteY1"/>
              </a:cxn>
              <a:cxn ang="0">
                <a:pos x="connsiteX2" y="connsiteY2"/>
              </a:cxn>
            </a:cxnLst>
            <a:rect l="l" t="t" r="r" b="b"/>
            <a:pathLst>
              <a:path w="144232" h="566628">
                <a:moveTo>
                  <a:pt x="3324" y="0"/>
                </a:moveTo>
                <a:cubicBezTo>
                  <a:pt x="-924" y="36726"/>
                  <a:pt x="-5171" y="73452"/>
                  <a:pt x="18314" y="167890"/>
                </a:cubicBezTo>
                <a:cubicBezTo>
                  <a:pt x="41799" y="262328"/>
                  <a:pt x="112253" y="496674"/>
                  <a:pt x="144232" y="566628"/>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193"/>
          <p:cNvSpPr/>
          <p:nvPr/>
        </p:nvSpPr>
        <p:spPr>
          <a:xfrm>
            <a:off x="6097471" y="1189157"/>
            <a:ext cx="737516" cy="1546985"/>
          </a:xfrm>
          <a:custGeom>
            <a:avLst/>
            <a:gdLst>
              <a:gd name="connsiteX0" fmla="*/ 0 w 737516"/>
              <a:gd name="connsiteY0" fmla="*/ 1546985 h 1546985"/>
              <a:gd name="connsiteX1" fmla="*/ 95937 w 737516"/>
              <a:gd name="connsiteY1" fmla="*/ 956373 h 1546985"/>
              <a:gd name="connsiteX2" fmla="*/ 284813 w 737516"/>
              <a:gd name="connsiteY2" fmla="*/ 476687 h 1546985"/>
              <a:gd name="connsiteX3" fmla="*/ 737516 w 737516"/>
              <a:gd name="connsiteY3" fmla="*/ 0 h 1546985"/>
            </a:gdLst>
            <a:ahLst/>
            <a:cxnLst>
              <a:cxn ang="0">
                <a:pos x="connsiteX0" y="connsiteY0"/>
              </a:cxn>
              <a:cxn ang="0">
                <a:pos x="connsiteX1" y="connsiteY1"/>
              </a:cxn>
              <a:cxn ang="0">
                <a:pos x="connsiteX2" y="connsiteY2"/>
              </a:cxn>
              <a:cxn ang="0">
                <a:pos x="connsiteX3" y="connsiteY3"/>
              </a:cxn>
            </a:cxnLst>
            <a:rect l="l" t="t" r="r" b="b"/>
            <a:pathLst>
              <a:path w="737516" h="1546985">
                <a:moveTo>
                  <a:pt x="0" y="1546985"/>
                </a:moveTo>
                <a:cubicBezTo>
                  <a:pt x="24234" y="1340870"/>
                  <a:pt x="48468" y="1134756"/>
                  <a:pt x="95937" y="956373"/>
                </a:cubicBezTo>
                <a:cubicBezTo>
                  <a:pt x="143406" y="777990"/>
                  <a:pt x="177883" y="636082"/>
                  <a:pt x="284813" y="476687"/>
                </a:cubicBezTo>
                <a:cubicBezTo>
                  <a:pt x="391743" y="317292"/>
                  <a:pt x="662066" y="78448"/>
                  <a:pt x="737516" y="0"/>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Arrow Connector 194"/>
          <p:cNvCxnSpPr>
            <a:stCxn id="194" idx="1"/>
          </p:cNvCxnSpPr>
          <p:nvPr/>
        </p:nvCxnSpPr>
        <p:spPr>
          <a:xfrm flipV="1">
            <a:off x="6193408" y="1868062"/>
            <a:ext cx="97154" cy="27746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flipV="1">
            <a:off x="6677074" y="1098004"/>
            <a:ext cx="270073" cy="238543"/>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flipV="1">
            <a:off x="6632088" y="506575"/>
            <a:ext cx="40394" cy="13754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6684778" y="695201"/>
            <a:ext cx="35324" cy="7756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flipH="1">
            <a:off x="6658669" y="1292649"/>
            <a:ext cx="54613" cy="5761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H="1">
            <a:off x="6339939" y="1666849"/>
            <a:ext cx="54613" cy="5761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a:xfrm>
            <a:off x="6578797" y="319974"/>
            <a:ext cx="144232" cy="566628"/>
            <a:chOff x="5462985" y="319374"/>
            <a:chExt cx="144232" cy="566628"/>
          </a:xfrm>
        </p:grpSpPr>
        <p:sp>
          <p:nvSpPr>
            <p:cNvPr id="202" name="Freeform 201"/>
            <p:cNvSpPr/>
            <p:nvPr/>
          </p:nvSpPr>
          <p:spPr>
            <a:xfrm>
              <a:off x="5475236" y="324224"/>
              <a:ext cx="72049" cy="403411"/>
            </a:xfrm>
            <a:custGeom>
              <a:avLst/>
              <a:gdLst>
                <a:gd name="connsiteX0" fmla="*/ 72049 w 72049"/>
                <a:gd name="connsiteY0" fmla="*/ 403411 h 403411"/>
                <a:gd name="connsiteX1" fmla="*/ 9296 w 72049"/>
                <a:gd name="connsiteY1" fmla="*/ 161364 h 403411"/>
                <a:gd name="connsiteX2" fmla="*/ 332 w 72049"/>
                <a:gd name="connsiteY2" fmla="*/ 0 h 403411"/>
              </a:gdLst>
              <a:ahLst/>
              <a:cxnLst>
                <a:cxn ang="0">
                  <a:pos x="connsiteX0" y="connsiteY0"/>
                </a:cxn>
                <a:cxn ang="0">
                  <a:pos x="connsiteX1" y="connsiteY1"/>
                </a:cxn>
                <a:cxn ang="0">
                  <a:pos x="connsiteX2" y="connsiteY2"/>
                </a:cxn>
              </a:cxnLst>
              <a:rect l="l" t="t" r="r" b="b"/>
              <a:pathLst>
                <a:path w="72049" h="403411">
                  <a:moveTo>
                    <a:pt x="72049" y="403411"/>
                  </a:moveTo>
                  <a:cubicBezTo>
                    <a:pt x="46649" y="316005"/>
                    <a:pt x="21249" y="228599"/>
                    <a:pt x="9296" y="161364"/>
                  </a:cubicBezTo>
                  <a:cubicBezTo>
                    <a:pt x="-2657" y="94129"/>
                    <a:pt x="332" y="0"/>
                    <a:pt x="332" y="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202"/>
            <p:cNvSpPr/>
            <p:nvPr/>
          </p:nvSpPr>
          <p:spPr>
            <a:xfrm>
              <a:off x="5462985" y="319374"/>
              <a:ext cx="144232" cy="566628"/>
            </a:xfrm>
            <a:custGeom>
              <a:avLst/>
              <a:gdLst>
                <a:gd name="connsiteX0" fmla="*/ 3324 w 144232"/>
                <a:gd name="connsiteY0" fmla="*/ 0 h 566628"/>
                <a:gd name="connsiteX1" fmla="*/ 18314 w 144232"/>
                <a:gd name="connsiteY1" fmla="*/ 167890 h 566628"/>
                <a:gd name="connsiteX2" fmla="*/ 144232 w 144232"/>
                <a:gd name="connsiteY2" fmla="*/ 566628 h 566628"/>
              </a:gdLst>
              <a:ahLst/>
              <a:cxnLst>
                <a:cxn ang="0">
                  <a:pos x="connsiteX0" y="connsiteY0"/>
                </a:cxn>
                <a:cxn ang="0">
                  <a:pos x="connsiteX1" y="connsiteY1"/>
                </a:cxn>
                <a:cxn ang="0">
                  <a:pos x="connsiteX2" y="connsiteY2"/>
                </a:cxn>
              </a:cxnLst>
              <a:rect l="l" t="t" r="r" b="b"/>
              <a:pathLst>
                <a:path w="144232" h="566628">
                  <a:moveTo>
                    <a:pt x="3324" y="0"/>
                  </a:moveTo>
                  <a:cubicBezTo>
                    <a:pt x="-924" y="36726"/>
                    <a:pt x="-5171" y="73452"/>
                    <a:pt x="18314" y="167890"/>
                  </a:cubicBezTo>
                  <a:cubicBezTo>
                    <a:pt x="41799" y="262328"/>
                    <a:pt x="112253" y="496674"/>
                    <a:pt x="144232" y="566628"/>
                  </a:cubicBezTo>
                </a:path>
              </a:pathLst>
            </a:cu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 name="Straight Arrow Connector 203"/>
            <p:cNvCxnSpPr/>
            <p:nvPr/>
          </p:nvCxnSpPr>
          <p:spPr>
            <a:xfrm flipH="1" flipV="1">
              <a:off x="5482266" y="500225"/>
              <a:ext cx="40394" cy="13754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a:off x="5534956" y="688851"/>
              <a:ext cx="35324" cy="7756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p:nvGrpSpPr>
        <p:grpSpPr>
          <a:xfrm>
            <a:off x="6111418" y="955209"/>
            <a:ext cx="1574510" cy="1783977"/>
            <a:chOff x="4443160" y="942788"/>
            <a:chExt cx="1543396" cy="1783977"/>
          </a:xfrm>
        </p:grpSpPr>
        <p:sp>
          <p:nvSpPr>
            <p:cNvPr id="207" name="Freeform 206"/>
            <p:cNvSpPr/>
            <p:nvPr/>
          </p:nvSpPr>
          <p:spPr>
            <a:xfrm>
              <a:off x="4946650" y="942788"/>
              <a:ext cx="1039906" cy="1783977"/>
            </a:xfrm>
            <a:custGeom>
              <a:avLst/>
              <a:gdLst>
                <a:gd name="connsiteX0" fmla="*/ 0 w 1039906"/>
                <a:gd name="connsiteY0" fmla="*/ 1783977 h 1783977"/>
                <a:gd name="connsiteX1" fmla="*/ 277906 w 1039906"/>
                <a:gd name="connsiteY1" fmla="*/ 753036 h 1783977"/>
                <a:gd name="connsiteX2" fmla="*/ 1039906 w 1039906"/>
                <a:gd name="connsiteY2" fmla="*/ 0 h 1783977"/>
                <a:gd name="connsiteX3" fmla="*/ 1039906 w 1039906"/>
                <a:gd name="connsiteY3" fmla="*/ 0 h 1783977"/>
              </a:gdLst>
              <a:ahLst/>
              <a:cxnLst>
                <a:cxn ang="0">
                  <a:pos x="connsiteX0" y="connsiteY0"/>
                </a:cxn>
                <a:cxn ang="0">
                  <a:pos x="connsiteX1" y="connsiteY1"/>
                </a:cxn>
                <a:cxn ang="0">
                  <a:pos x="connsiteX2" y="connsiteY2"/>
                </a:cxn>
                <a:cxn ang="0">
                  <a:pos x="connsiteX3" y="connsiteY3"/>
                </a:cxn>
              </a:cxnLst>
              <a:rect l="l" t="t" r="r" b="b"/>
              <a:pathLst>
                <a:path w="1039906" h="1783977">
                  <a:moveTo>
                    <a:pt x="0" y="1783977"/>
                  </a:moveTo>
                  <a:cubicBezTo>
                    <a:pt x="52294" y="1417171"/>
                    <a:pt x="104588" y="1050365"/>
                    <a:pt x="277906" y="753036"/>
                  </a:cubicBezTo>
                  <a:cubicBezTo>
                    <a:pt x="451224" y="455707"/>
                    <a:pt x="1039906" y="0"/>
                    <a:pt x="1039906" y="0"/>
                  </a:cubicBezTo>
                  <a:lnTo>
                    <a:pt x="1039906" y="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207"/>
            <p:cNvSpPr/>
            <p:nvPr/>
          </p:nvSpPr>
          <p:spPr>
            <a:xfrm>
              <a:off x="4443160" y="1148561"/>
              <a:ext cx="737516" cy="1546985"/>
            </a:xfrm>
            <a:custGeom>
              <a:avLst/>
              <a:gdLst>
                <a:gd name="connsiteX0" fmla="*/ 0 w 737516"/>
                <a:gd name="connsiteY0" fmla="*/ 1546985 h 1546985"/>
                <a:gd name="connsiteX1" fmla="*/ 95937 w 737516"/>
                <a:gd name="connsiteY1" fmla="*/ 956373 h 1546985"/>
                <a:gd name="connsiteX2" fmla="*/ 284813 w 737516"/>
                <a:gd name="connsiteY2" fmla="*/ 476687 h 1546985"/>
                <a:gd name="connsiteX3" fmla="*/ 737516 w 737516"/>
                <a:gd name="connsiteY3" fmla="*/ 0 h 1546985"/>
              </a:gdLst>
              <a:ahLst/>
              <a:cxnLst>
                <a:cxn ang="0">
                  <a:pos x="connsiteX0" y="connsiteY0"/>
                </a:cxn>
                <a:cxn ang="0">
                  <a:pos x="connsiteX1" y="connsiteY1"/>
                </a:cxn>
                <a:cxn ang="0">
                  <a:pos x="connsiteX2" y="connsiteY2"/>
                </a:cxn>
                <a:cxn ang="0">
                  <a:pos x="connsiteX3" y="connsiteY3"/>
                </a:cxn>
              </a:cxnLst>
              <a:rect l="l" t="t" r="r" b="b"/>
              <a:pathLst>
                <a:path w="737516" h="1546985">
                  <a:moveTo>
                    <a:pt x="0" y="1546985"/>
                  </a:moveTo>
                  <a:cubicBezTo>
                    <a:pt x="24234" y="1340870"/>
                    <a:pt x="48468" y="1134756"/>
                    <a:pt x="95937" y="956373"/>
                  </a:cubicBezTo>
                  <a:cubicBezTo>
                    <a:pt x="143406" y="777990"/>
                    <a:pt x="177883" y="636082"/>
                    <a:pt x="284813" y="476687"/>
                  </a:cubicBezTo>
                  <a:cubicBezTo>
                    <a:pt x="391743" y="317292"/>
                    <a:pt x="662066" y="78448"/>
                    <a:pt x="737516" y="0"/>
                  </a:cubicBezTo>
                </a:path>
              </a:pathLst>
            </a:cu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Arrow Connector 208"/>
            <p:cNvCxnSpPr/>
            <p:nvPr/>
          </p:nvCxnSpPr>
          <p:spPr>
            <a:xfrm flipV="1">
              <a:off x="4993137" y="2166199"/>
              <a:ext cx="75288" cy="24213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flipV="1">
              <a:off x="5527252" y="1091654"/>
              <a:ext cx="270073" cy="238543"/>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H="1">
              <a:off x="4846655" y="1424324"/>
              <a:ext cx="54613" cy="57617"/>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endCxn id="208" idx="1"/>
            </p:cNvCxnSpPr>
            <p:nvPr/>
          </p:nvCxnSpPr>
          <p:spPr>
            <a:xfrm flipH="1">
              <a:off x="4539097" y="2053567"/>
              <a:ext cx="7152" cy="51367"/>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213" name="TextBox 212"/>
          <p:cNvSpPr txBox="1"/>
          <p:nvPr/>
        </p:nvSpPr>
        <p:spPr>
          <a:xfrm>
            <a:off x="6968419" y="1768938"/>
            <a:ext cx="57765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Reset</a:t>
            </a:r>
            <a:endParaRPr lang="en-US" sz="2000" dirty="0">
              <a:latin typeface="Calibri" panose="020F0502020204030204" pitchFamily="34" charset="0"/>
            </a:endParaRPr>
          </a:p>
        </p:txBody>
      </p:sp>
      <p:sp>
        <p:nvSpPr>
          <p:cNvPr id="214" name="TextBox 213"/>
          <p:cNvSpPr txBox="1"/>
          <p:nvPr/>
        </p:nvSpPr>
        <p:spPr>
          <a:xfrm>
            <a:off x="6223261" y="1157810"/>
            <a:ext cx="33207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Set</a:t>
            </a:r>
            <a:endParaRPr lang="en-US" sz="2000" dirty="0">
              <a:latin typeface="Calibri" panose="020F0502020204030204" pitchFamily="34" charset="0"/>
            </a:endParaRPr>
          </a:p>
        </p:txBody>
      </p:sp>
      <p:grpSp>
        <p:nvGrpSpPr>
          <p:cNvPr id="215" name="Group 214"/>
          <p:cNvGrpSpPr/>
          <p:nvPr/>
        </p:nvGrpSpPr>
        <p:grpSpPr>
          <a:xfrm flipH="1">
            <a:off x="5026108" y="955209"/>
            <a:ext cx="1061010" cy="1787004"/>
            <a:chOff x="4946650" y="942788"/>
            <a:chExt cx="1039906" cy="1787004"/>
          </a:xfrm>
        </p:grpSpPr>
        <p:sp>
          <p:nvSpPr>
            <p:cNvPr id="216" name="Freeform 215"/>
            <p:cNvSpPr/>
            <p:nvPr/>
          </p:nvSpPr>
          <p:spPr>
            <a:xfrm>
              <a:off x="4946650" y="942788"/>
              <a:ext cx="1039906" cy="1783977"/>
            </a:xfrm>
            <a:custGeom>
              <a:avLst/>
              <a:gdLst>
                <a:gd name="connsiteX0" fmla="*/ 0 w 1039906"/>
                <a:gd name="connsiteY0" fmla="*/ 1783977 h 1783977"/>
                <a:gd name="connsiteX1" fmla="*/ 277906 w 1039906"/>
                <a:gd name="connsiteY1" fmla="*/ 753036 h 1783977"/>
                <a:gd name="connsiteX2" fmla="*/ 1039906 w 1039906"/>
                <a:gd name="connsiteY2" fmla="*/ 0 h 1783977"/>
                <a:gd name="connsiteX3" fmla="*/ 1039906 w 1039906"/>
                <a:gd name="connsiteY3" fmla="*/ 0 h 1783977"/>
              </a:gdLst>
              <a:ahLst/>
              <a:cxnLst>
                <a:cxn ang="0">
                  <a:pos x="connsiteX0" y="connsiteY0"/>
                </a:cxn>
                <a:cxn ang="0">
                  <a:pos x="connsiteX1" y="connsiteY1"/>
                </a:cxn>
                <a:cxn ang="0">
                  <a:pos x="connsiteX2" y="connsiteY2"/>
                </a:cxn>
                <a:cxn ang="0">
                  <a:pos x="connsiteX3" y="connsiteY3"/>
                </a:cxn>
              </a:cxnLst>
              <a:rect l="l" t="t" r="r" b="b"/>
              <a:pathLst>
                <a:path w="1039906" h="1783977">
                  <a:moveTo>
                    <a:pt x="0" y="1783977"/>
                  </a:moveTo>
                  <a:cubicBezTo>
                    <a:pt x="52294" y="1417171"/>
                    <a:pt x="104588" y="1050365"/>
                    <a:pt x="277906" y="753036"/>
                  </a:cubicBezTo>
                  <a:cubicBezTo>
                    <a:pt x="451224" y="455707"/>
                    <a:pt x="1039906" y="0"/>
                    <a:pt x="1039906" y="0"/>
                  </a:cubicBezTo>
                  <a:lnTo>
                    <a:pt x="1039906" y="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reeform 216"/>
            <p:cNvSpPr/>
            <p:nvPr/>
          </p:nvSpPr>
          <p:spPr>
            <a:xfrm>
              <a:off x="4947649" y="1182807"/>
              <a:ext cx="737516" cy="1546985"/>
            </a:xfrm>
            <a:custGeom>
              <a:avLst/>
              <a:gdLst>
                <a:gd name="connsiteX0" fmla="*/ 0 w 737516"/>
                <a:gd name="connsiteY0" fmla="*/ 1546985 h 1546985"/>
                <a:gd name="connsiteX1" fmla="*/ 95937 w 737516"/>
                <a:gd name="connsiteY1" fmla="*/ 956373 h 1546985"/>
                <a:gd name="connsiteX2" fmla="*/ 284813 w 737516"/>
                <a:gd name="connsiteY2" fmla="*/ 476687 h 1546985"/>
                <a:gd name="connsiteX3" fmla="*/ 737516 w 737516"/>
                <a:gd name="connsiteY3" fmla="*/ 0 h 1546985"/>
              </a:gdLst>
              <a:ahLst/>
              <a:cxnLst>
                <a:cxn ang="0">
                  <a:pos x="connsiteX0" y="connsiteY0"/>
                </a:cxn>
                <a:cxn ang="0">
                  <a:pos x="connsiteX1" y="connsiteY1"/>
                </a:cxn>
                <a:cxn ang="0">
                  <a:pos x="connsiteX2" y="connsiteY2"/>
                </a:cxn>
                <a:cxn ang="0">
                  <a:pos x="connsiteX3" y="connsiteY3"/>
                </a:cxn>
              </a:cxnLst>
              <a:rect l="l" t="t" r="r" b="b"/>
              <a:pathLst>
                <a:path w="737516" h="1546985">
                  <a:moveTo>
                    <a:pt x="0" y="1546985"/>
                  </a:moveTo>
                  <a:cubicBezTo>
                    <a:pt x="24234" y="1340870"/>
                    <a:pt x="48468" y="1134756"/>
                    <a:pt x="95937" y="956373"/>
                  </a:cubicBezTo>
                  <a:cubicBezTo>
                    <a:pt x="143406" y="777990"/>
                    <a:pt x="177883" y="636082"/>
                    <a:pt x="284813" y="476687"/>
                  </a:cubicBezTo>
                  <a:cubicBezTo>
                    <a:pt x="391743" y="317292"/>
                    <a:pt x="662066" y="78448"/>
                    <a:pt x="737516" y="0"/>
                  </a:cubicBezTo>
                </a:path>
              </a:pathLst>
            </a:cu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Arrow Connector 217"/>
            <p:cNvCxnSpPr>
              <a:stCxn id="217" idx="1"/>
            </p:cNvCxnSpPr>
            <p:nvPr/>
          </p:nvCxnSpPr>
          <p:spPr>
            <a:xfrm flipV="1">
              <a:off x="5043586" y="1861712"/>
              <a:ext cx="97154" cy="27746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V="1">
              <a:off x="5527252" y="1091654"/>
              <a:ext cx="270073" cy="238543"/>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5508847" y="1286299"/>
              <a:ext cx="54613" cy="57617"/>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H="1">
              <a:off x="5190117" y="1660499"/>
              <a:ext cx="54613" cy="57617"/>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p:nvGrpSpPr>
        <p:grpSpPr>
          <a:xfrm flipH="1">
            <a:off x="4509359" y="993610"/>
            <a:ext cx="1566287" cy="1783977"/>
            <a:chOff x="5722491" y="1101538"/>
            <a:chExt cx="1566287" cy="1783977"/>
          </a:xfrm>
        </p:grpSpPr>
        <p:sp>
          <p:nvSpPr>
            <p:cNvPr id="223" name="Freeform 222"/>
            <p:cNvSpPr/>
            <p:nvPr/>
          </p:nvSpPr>
          <p:spPr>
            <a:xfrm>
              <a:off x="6248872" y="1101538"/>
              <a:ext cx="1039906" cy="1783977"/>
            </a:xfrm>
            <a:custGeom>
              <a:avLst/>
              <a:gdLst>
                <a:gd name="connsiteX0" fmla="*/ 0 w 1039906"/>
                <a:gd name="connsiteY0" fmla="*/ 1783977 h 1783977"/>
                <a:gd name="connsiteX1" fmla="*/ 277906 w 1039906"/>
                <a:gd name="connsiteY1" fmla="*/ 753036 h 1783977"/>
                <a:gd name="connsiteX2" fmla="*/ 1039906 w 1039906"/>
                <a:gd name="connsiteY2" fmla="*/ 0 h 1783977"/>
                <a:gd name="connsiteX3" fmla="*/ 1039906 w 1039906"/>
                <a:gd name="connsiteY3" fmla="*/ 0 h 1783977"/>
              </a:gdLst>
              <a:ahLst/>
              <a:cxnLst>
                <a:cxn ang="0">
                  <a:pos x="connsiteX0" y="connsiteY0"/>
                </a:cxn>
                <a:cxn ang="0">
                  <a:pos x="connsiteX1" y="connsiteY1"/>
                </a:cxn>
                <a:cxn ang="0">
                  <a:pos x="connsiteX2" y="connsiteY2"/>
                </a:cxn>
                <a:cxn ang="0">
                  <a:pos x="connsiteX3" y="connsiteY3"/>
                </a:cxn>
              </a:cxnLst>
              <a:rect l="l" t="t" r="r" b="b"/>
              <a:pathLst>
                <a:path w="1039906" h="1783977">
                  <a:moveTo>
                    <a:pt x="0" y="1783977"/>
                  </a:moveTo>
                  <a:cubicBezTo>
                    <a:pt x="52294" y="1417171"/>
                    <a:pt x="104588" y="1050365"/>
                    <a:pt x="277906" y="753036"/>
                  </a:cubicBezTo>
                  <a:cubicBezTo>
                    <a:pt x="451224" y="455707"/>
                    <a:pt x="1039906" y="0"/>
                    <a:pt x="1039906" y="0"/>
                  </a:cubicBezTo>
                  <a:lnTo>
                    <a:pt x="1039906"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eeform 223"/>
            <p:cNvSpPr/>
            <p:nvPr/>
          </p:nvSpPr>
          <p:spPr>
            <a:xfrm>
              <a:off x="5722491" y="1300019"/>
              <a:ext cx="737516" cy="1546985"/>
            </a:xfrm>
            <a:custGeom>
              <a:avLst/>
              <a:gdLst>
                <a:gd name="connsiteX0" fmla="*/ 0 w 737516"/>
                <a:gd name="connsiteY0" fmla="*/ 1546985 h 1546985"/>
                <a:gd name="connsiteX1" fmla="*/ 95937 w 737516"/>
                <a:gd name="connsiteY1" fmla="*/ 956373 h 1546985"/>
                <a:gd name="connsiteX2" fmla="*/ 284813 w 737516"/>
                <a:gd name="connsiteY2" fmla="*/ 476687 h 1546985"/>
                <a:gd name="connsiteX3" fmla="*/ 737516 w 737516"/>
                <a:gd name="connsiteY3" fmla="*/ 0 h 1546985"/>
              </a:gdLst>
              <a:ahLst/>
              <a:cxnLst>
                <a:cxn ang="0">
                  <a:pos x="connsiteX0" y="connsiteY0"/>
                </a:cxn>
                <a:cxn ang="0">
                  <a:pos x="connsiteX1" y="connsiteY1"/>
                </a:cxn>
                <a:cxn ang="0">
                  <a:pos x="connsiteX2" y="connsiteY2"/>
                </a:cxn>
                <a:cxn ang="0">
                  <a:pos x="connsiteX3" y="connsiteY3"/>
                </a:cxn>
              </a:cxnLst>
              <a:rect l="l" t="t" r="r" b="b"/>
              <a:pathLst>
                <a:path w="737516" h="1546985">
                  <a:moveTo>
                    <a:pt x="0" y="1546985"/>
                  </a:moveTo>
                  <a:cubicBezTo>
                    <a:pt x="24234" y="1340870"/>
                    <a:pt x="48468" y="1134756"/>
                    <a:pt x="95937" y="956373"/>
                  </a:cubicBezTo>
                  <a:cubicBezTo>
                    <a:pt x="143406" y="777990"/>
                    <a:pt x="177883" y="636082"/>
                    <a:pt x="284813" y="476687"/>
                  </a:cubicBezTo>
                  <a:cubicBezTo>
                    <a:pt x="391743" y="317292"/>
                    <a:pt x="662066" y="78448"/>
                    <a:pt x="737516" y="0"/>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 name="Straight Arrow Connector 224"/>
            <p:cNvCxnSpPr/>
            <p:nvPr/>
          </p:nvCxnSpPr>
          <p:spPr>
            <a:xfrm flipV="1">
              <a:off x="6352940" y="1980644"/>
              <a:ext cx="114810" cy="305904"/>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flipV="1">
              <a:off x="6829474" y="1250404"/>
              <a:ext cx="270073" cy="238543"/>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flipH="1">
              <a:off x="6137029" y="1568726"/>
              <a:ext cx="54613" cy="5761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H="1">
              <a:off x="5767458" y="2318068"/>
              <a:ext cx="54613" cy="5761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flipH="1">
            <a:off x="5423186" y="327599"/>
            <a:ext cx="178242" cy="572378"/>
            <a:chOff x="6731197" y="472374"/>
            <a:chExt cx="178242" cy="572378"/>
          </a:xfrm>
        </p:grpSpPr>
        <p:sp>
          <p:nvSpPr>
            <p:cNvPr id="230" name="Freeform 229"/>
            <p:cNvSpPr/>
            <p:nvPr/>
          </p:nvSpPr>
          <p:spPr>
            <a:xfrm>
              <a:off x="6777458" y="482974"/>
              <a:ext cx="72049" cy="403411"/>
            </a:xfrm>
            <a:custGeom>
              <a:avLst/>
              <a:gdLst>
                <a:gd name="connsiteX0" fmla="*/ 72049 w 72049"/>
                <a:gd name="connsiteY0" fmla="*/ 403411 h 403411"/>
                <a:gd name="connsiteX1" fmla="*/ 9296 w 72049"/>
                <a:gd name="connsiteY1" fmla="*/ 161364 h 403411"/>
                <a:gd name="connsiteX2" fmla="*/ 332 w 72049"/>
                <a:gd name="connsiteY2" fmla="*/ 0 h 403411"/>
              </a:gdLst>
              <a:ahLst/>
              <a:cxnLst>
                <a:cxn ang="0">
                  <a:pos x="connsiteX0" y="connsiteY0"/>
                </a:cxn>
                <a:cxn ang="0">
                  <a:pos x="connsiteX1" y="connsiteY1"/>
                </a:cxn>
                <a:cxn ang="0">
                  <a:pos x="connsiteX2" y="connsiteY2"/>
                </a:cxn>
              </a:cxnLst>
              <a:rect l="l" t="t" r="r" b="b"/>
              <a:pathLst>
                <a:path w="72049" h="403411">
                  <a:moveTo>
                    <a:pt x="72049" y="403411"/>
                  </a:moveTo>
                  <a:cubicBezTo>
                    <a:pt x="46649" y="316005"/>
                    <a:pt x="21249" y="228599"/>
                    <a:pt x="9296" y="161364"/>
                  </a:cubicBezTo>
                  <a:cubicBezTo>
                    <a:pt x="-2657" y="94129"/>
                    <a:pt x="332" y="0"/>
                    <a:pt x="332" y="0"/>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230"/>
            <p:cNvSpPr/>
            <p:nvPr/>
          </p:nvSpPr>
          <p:spPr>
            <a:xfrm>
              <a:off x="6765207" y="478124"/>
              <a:ext cx="144232" cy="566628"/>
            </a:xfrm>
            <a:custGeom>
              <a:avLst/>
              <a:gdLst>
                <a:gd name="connsiteX0" fmla="*/ 3324 w 144232"/>
                <a:gd name="connsiteY0" fmla="*/ 0 h 566628"/>
                <a:gd name="connsiteX1" fmla="*/ 18314 w 144232"/>
                <a:gd name="connsiteY1" fmla="*/ 167890 h 566628"/>
                <a:gd name="connsiteX2" fmla="*/ 144232 w 144232"/>
                <a:gd name="connsiteY2" fmla="*/ 566628 h 566628"/>
              </a:gdLst>
              <a:ahLst/>
              <a:cxnLst>
                <a:cxn ang="0">
                  <a:pos x="connsiteX0" y="connsiteY0"/>
                </a:cxn>
                <a:cxn ang="0">
                  <a:pos x="connsiteX1" y="connsiteY1"/>
                </a:cxn>
                <a:cxn ang="0">
                  <a:pos x="connsiteX2" y="connsiteY2"/>
                </a:cxn>
              </a:cxnLst>
              <a:rect l="l" t="t" r="r" b="b"/>
              <a:pathLst>
                <a:path w="144232" h="566628">
                  <a:moveTo>
                    <a:pt x="3324" y="0"/>
                  </a:moveTo>
                  <a:cubicBezTo>
                    <a:pt x="-924" y="36726"/>
                    <a:pt x="-5171" y="73452"/>
                    <a:pt x="18314" y="167890"/>
                  </a:cubicBezTo>
                  <a:cubicBezTo>
                    <a:pt x="41799" y="262328"/>
                    <a:pt x="112253" y="496674"/>
                    <a:pt x="144232" y="566628"/>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2" name="Straight Arrow Connector 231"/>
            <p:cNvCxnSpPr/>
            <p:nvPr/>
          </p:nvCxnSpPr>
          <p:spPr>
            <a:xfrm flipH="1" flipV="1">
              <a:off x="6784488" y="658975"/>
              <a:ext cx="40394" cy="13754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a:off x="6837178" y="847601"/>
              <a:ext cx="35324" cy="7756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34" name="Group 233"/>
            <p:cNvGrpSpPr/>
            <p:nvPr/>
          </p:nvGrpSpPr>
          <p:grpSpPr>
            <a:xfrm>
              <a:off x="6731197" y="472374"/>
              <a:ext cx="144232" cy="566628"/>
              <a:chOff x="5462985" y="319374"/>
              <a:chExt cx="144232" cy="566628"/>
            </a:xfrm>
          </p:grpSpPr>
          <p:sp>
            <p:nvSpPr>
              <p:cNvPr id="235" name="Freeform 234"/>
              <p:cNvSpPr/>
              <p:nvPr/>
            </p:nvSpPr>
            <p:spPr>
              <a:xfrm>
                <a:off x="5475236" y="324224"/>
                <a:ext cx="72049" cy="403411"/>
              </a:xfrm>
              <a:custGeom>
                <a:avLst/>
                <a:gdLst>
                  <a:gd name="connsiteX0" fmla="*/ 72049 w 72049"/>
                  <a:gd name="connsiteY0" fmla="*/ 403411 h 403411"/>
                  <a:gd name="connsiteX1" fmla="*/ 9296 w 72049"/>
                  <a:gd name="connsiteY1" fmla="*/ 161364 h 403411"/>
                  <a:gd name="connsiteX2" fmla="*/ 332 w 72049"/>
                  <a:gd name="connsiteY2" fmla="*/ 0 h 403411"/>
                </a:gdLst>
                <a:ahLst/>
                <a:cxnLst>
                  <a:cxn ang="0">
                    <a:pos x="connsiteX0" y="connsiteY0"/>
                  </a:cxn>
                  <a:cxn ang="0">
                    <a:pos x="connsiteX1" y="connsiteY1"/>
                  </a:cxn>
                  <a:cxn ang="0">
                    <a:pos x="connsiteX2" y="connsiteY2"/>
                  </a:cxn>
                </a:cxnLst>
                <a:rect l="l" t="t" r="r" b="b"/>
                <a:pathLst>
                  <a:path w="72049" h="403411">
                    <a:moveTo>
                      <a:pt x="72049" y="403411"/>
                    </a:moveTo>
                    <a:cubicBezTo>
                      <a:pt x="46649" y="316005"/>
                      <a:pt x="21249" y="228599"/>
                      <a:pt x="9296" y="161364"/>
                    </a:cubicBezTo>
                    <a:cubicBezTo>
                      <a:pt x="-2657" y="94129"/>
                      <a:pt x="332" y="0"/>
                      <a:pt x="332" y="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reeform 235"/>
              <p:cNvSpPr/>
              <p:nvPr/>
            </p:nvSpPr>
            <p:spPr>
              <a:xfrm>
                <a:off x="5462985" y="319374"/>
                <a:ext cx="144232" cy="566628"/>
              </a:xfrm>
              <a:custGeom>
                <a:avLst/>
                <a:gdLst>
                  <a:gd name="connsiteX0" fmla="*/ 3324 w 144232"/>
                  <a:gd name="connsiteY0" fmla="*/ 0 h 566628"/>
                  <a:gd name="connsiteX1" fmla="*/ 18314 w 144232"/>
                  <a:gd name="connsiteY1" fmla="*/ 167890 h 566628"/>
                  <a:gd name="connsiteX2" fmla="*/ 144232 w 144232"/>
                  <a:gd name="connsiteY2" fmla="*/ 566628 h 566628"/>
                </a:gdLst>
                <a:ahLst/>
                <a:cxnLst>
                  <a:cxn ang="0">
                    <a:pos x="connsiteX0" y="connsiteY0"/>
                  </a:cxn>
                  <a:cxn ang="0">
                    <a:pos x="connsiteX1" y="connsiteY1"/>
                  </a:cxn>
                  <a:cxn ang="0">
                    <a:pos x="connsiteX2" y="connsiteY2"/>
                  </a:cxn>
                </a:cxnLst>
                <a:rect l="l" t="t" r="r" b="b"/>
                <a:pathLst>
                  <a:path w="144232" h="566628">
                    <a:moveTo>
                      <a:pt x="3324" y="0"/>
                    </a:moveTo>
                    <a:cubicBezTo>
                      <a:pt x="-924" y="36726"/>
                      <a:pt x="-5171" y="73452"/>
                      <a:pt x="18314" y="167890"/>
                    </a:cubicBezTo>
                    <a:cubicBezTo>
                      <a:pt x="41799" y="262328"/>
                      <a:pt x="112253" y="496674"/>
                      <a:pt x="144232" y="566628"/>
                    </a:cubicBezTo>
                  </a:path>
                </a:pathLst>
              </a:cu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7" name="Straight Arrow Connector 236"/>
              <p:cNvCxnSpPr/>
              <p:nvPr/>
            </p:nvCxnSpPr>
            <p:spPr>
              <a:xfrm flipH="1" flipV="1">
                <a:off x="5482266" y="500225"/>
                <a:ext cx="40394" cy="13754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a:off x="5534956" y="688851"/>
                <a:ext cx="35324" cy="7756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sp>
        <p:nvSpPr>
          <p:cNvPr id="239" name="TextBox 238"/>
          <p:cNvSpPr txBox="1"/>
          <p:nvPr/>
        </p:nvSpPr>
        <p:spPr>
          <a:xfrm>
            <a:off x="4882612" y="1745962"/>
            <a:ext cx="33207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Set</a:t>
            </a:r>
            <a:endParaRPr lang="en-US" sz="2000" dirty="0">
              <a:latin typeface="Calibri" panose="020F0502020204030204" pitchFamily="34" charset="0"/>
            </a:endParaRPr>
          </a:p>
        </p:txBody>
      </p:sp>
      <p:sp>
        <p:nvSpPr>
          <p:cNvPr id="240" name="TextBox 239"/>
          <p:cNvSpPr txBox="1"/>
          <p:nvPr/>
        </p:nvSpPr>
        <p:spPr>
          <a:xfrm>
            <a:off x="5514823" y="1150898"/>
            <a:ext cx="577659"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Reset</a:t>
            </a:r>
            <a:endParaRPr lang="en-US" sz="2000" dirty="0">
              <a:latin typeface="Calibri" panose="020F0502020204030204" pitchFamily="34" charset="0"/>
            </a:endParaRPr>
          </a:p>
        </p:txBody>
      </p:sp>
      <p:sp>
        <p:nvSpPr>
          <p:cNvPr id="241" name="TextBox 240"/>
          <p:cNvSpPr txBox="1"/>
          <p:nvPr/>
        </p:nvSpPr>
        <p:spPr>
          <a:xfrm>
            <a:off x="6776060" y="370345"/>
            <a:ext cx="118622"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a:t>
            </a:r>
            <a:endParaRPr lang="en-US" sz="2000" dirty="0">
              <a:latin typeface="Calibri" panose="020F0502020204030204" pitchFamily="34" charset="0"/>
            </a:endParaRPr>
          </a:p>
        </p:txBody>
      </p:sp>
      <p:sp>
        <p:nvSpPr>
          <p:cNvPr id="242" name="TextBox 241"/>
          <p:cNvSpPr txBox="1"/>
          <p:nvPr/>
        </p:nvSpPr>
        <p:spPr>
          <a:xfrm>
            <a:off x="5353481" y="389710"/>
            <a:ext cx="118622" cy="307777"/>
          </a:xfrm>
          <a:prstGeom prst="rect">
            <a:avLst/>
          </a:prstGeom>
          <a:noFill/>
        </p:spPr>
        <p:txBody>
          <a:bodyPr wrap="none" lIns="0" tIns="0" rIns="0" bIns="0" rtlCol="0">
            <a:spAutoFit/>
          </a:bodyPr>
          <a:lstStyle/>
          <a:p>
            <a:r>
              <a:rPr lang="en-US" sz="2000">
                <a:latin typeface="Calibri" panose="020F0502020204030204" pitchFamily="34" charset="0"/>
                <a:ea typeface="Cambria Math" panose="02040503050406030204" pitchFamily="18" charset="0"/>
              </a:rPr>
              <a:t>?</a:t>
            </a:r>
            <a:endParaRPr lang="en-US" sz="2000" dirty="0">
              <a:latin typeface="Calibri" panose="020F0502020204030204" pitchFamily="34" charset="0"/>
            </a:endParaRPr>
          </a:p>
        </p:txBody>
      </p:sp>
      <p:sp>
        <p:nvSpPr>
          <p:cNvPr id="248" name="TextBox 247"/>
          <p:cNvSpPr txBox="1"/>
          <p:nvPr/>
        </p:nvSpPr>
        <p:spPr>
          <a:xfrm>
            <a:off x="2938732" y="2298780"/>
            <a:ext cx="774251"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Quad-1</a:t>
            </a:r>
            <a:endParaRPr lang="en-US" sz="2000" dirty="0">
              <a:latin typeface="Calibri" panose="020F0502020204030204" pitchFamily="34" charset="0"/>
            </a:endParaRPr>
          </a:p>
        </p:txBody>
      </p:sp>
      <p:sp>
        <p:nvSpPr>
          <p:cNvPr id="249" name="TextBox 248"/>
          <p:cNvSpPr txBox="1"/>
          <p:nvPr/>
        </p:nvSpPr>
        <p:spPr>
          <a:xfrm>
            <a:off x="595035" y="2301211"/>
            <a:ext cx="774251" cy="307777"/>
          </a:xfrm>
          <a:prstGeom prst="rect">
            <a:avLst/>
          </a:prstGeom>
          <a:noFill/>
        </p:spPr>
        <p:txBody>
          <a:bodyPr wrap="none" lIns="0" tIns="0" rIns="0" bIns="0" rtlCol="0">
            <a:spAutoFit/>
          </a:bodyPr>
          <a:lstStyle/>
          <a:p>
            <a:r>
              <a:rPr lang="en-US" sz="2000" dirty="0">
                <a:latin typeface="Calibri" panose="020F0502020204030204" pitchFamily="34" charset="0"/>
                <a:ea typeface="Cambria Math" panose="02040503050406030204" pitchFamily="18" charset="0"/>
              </a:rPr>
              <a:t>Quad-3</a:t>
            </a:r>
            <a:endParaRPr lang="en-US" sz="2000" dirty="0">
              <a:latin typeface="Calibri" panose="020F0502020204030204" pitchFamily="34" charset="0"/>
            </a:endParaRPr>
          </a:p>
        </p:txBody>
      </p:sp>
    </p:spTree>
    <p:extLst>
      <p:ext uri="{BB962C8B-B14F-4D97-AF65-F5344CB8AC3E}">
        <p14:creationId xmlns:p14="http://schemas.microsoft.com/office/powerpoint/2010/main" val="175642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4864" y="1203280"/>
            <a:ext cx="2748362" cy="1880343"/>
          </a:xfrm>
          <a:prstGeom prst="rect">
            <a:avLst/>
          </a:prstGeom>
        </p:spPr>
      </p:pic>
      <p:graphicFrame>
        <p:nvGraphicFramePr>
          <p:cNvPr id="69" name="Table 68"/>
          <p:cNvGraphicFramePr>
            <a:graphicFrameLocks noGrp="1"/>
          </p:cNvGraphicFramePr>
          <p:nvPr/>
        </p:nvGraphicFramePr>
        <p:xfrm>
          <a:off x="1524000" y="1138744"/>
          <a:ext cx="4196709" cy="5013453"/>
        </p:xfrm>
        <a:graphic>
          <a:graphicData uri="http://schemas.openxmlformats.org/drawingml/2006/table">
            <a:tbl>
              <a:tblPr firstRow="1" bandRow="1">
                <a:tableStyleId>{5C22544A-7EE6-4342-B048-85BDC9FD1C3A}</a:tableStyleId>
              </a:tblPr>
              <a:tblGrid>
                <a:gridCol w="458899">
                  <a:extLst>
                    <a:ext uri="{9D8B030D-6E8A-4147-A177-3AD203B41FA5}">
                      <a16:colId xmlns:a16="http://schemas.microsoft.com/office/drawing/2014/main" val="20000"/>
                    </a:ext>
                  </a:extLst>
                </a:gridCol>
                <a:gridCol w="3737810">
                  <a:extLst>
                    <a:ext uri="{9D8B030D-6E8A-4147-A177-3AD203B41FA5}">
                      <a16:colId xmlns:a16="http://schemas.microsoft.com/office/drawing/2014/main" val="20001"/>
                    </a:ext>
                  </a:extLst>
                </a:gridCol>
              </a:tblGrid>
              <a:tr h="2518856">
                <a:tc>
                  <a:txBody>
                    <a:bodyPr/>
                    <a:lstStyle/>
                    <a:p>
                      <a:endParaRPr lang="en-US" b="1" dirty="0">
                        <a:solidFill>
                          <a:schemeClr val="bg1"/>
                        </a:solidFill>
                      </a:endParaRPr>
                    </a:p>
                  </a:txBody>
                  <a:tcP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94597">
                <a:tc>
                  <a:txBody>
                    <a:bodyPr/>
                    <a:lstStyle/>
                    <a:p>
                      <a:endParaRPr lang="en-US" b="1" dirty="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3" name="Group 69"/>
          <p:cNvGrpSpPr/>
          <p:nvPr/>
        </p:nvGrpSpPr>
        <p:grpSpPr>
          <a:xfrm>
            <a:off x="6582996" y="3231085"/>
            <a:ext cx="3230792" cy="3098301"/>
            <a:chOff x="3219270" y="1198659"/>
            <a:chExt cx="3536379" cy="3449546"/>
          </a:xfrm>
        </p:grpSpPr>
        <p:pic>
          <p:nvPicPr>
            <p:cNvPr id="71" name="Picture 70" descr="n15_end_stress.png"/>
            <p:cNvPicPr>
              <a:picLocks noChangeAspect="1"/>
            </p:cNvPicPr>
            <p:nvPr/>
          </p:nvPicPr>
          <p:blipFill rotWithShape="1">
            <a:blip r:embed="rId4" cstate="print"/>
            <a:srcRect r="72200" b="50000"/>
            <a:stretch/>
          </p:blipFill>
          <p:spPr>
            <a:xfrm rot="5400000">
              <a:off x="4106119" y="2443175"/>
              <a:ext cx="1966220" cy="2443839"/>
            </a:xfrm>
            <a:prstGeom prst="rect">
              <a:avLst/>
            </a:prstGeom>
          </p:spPr>
        </p:pic>
        <p:pic>
          <p:nvPicPr>
            <p:cNvPr id="72" name="Picture 71" descr="n15_end_stress.png"/>
            <p:cNvPicPr>
              <a:picLocks noChangeAspect="1"/>
            </p:cNvPicPr>
            <p:nvPr/>
          </p:nvPicPr>
          <p:blipFill rotWithShape="1">
            <a:blip r:embed="rId4" cstate="print"/>
            <a:srcRect l="-70" t="50000" r="50070"/>
            <a:stretch/>
          </p:blipFill>
          <p:spPr>
            <a:xfrm>
              <a:off x="3219270" y="1198659"/>
              <a:ext cx="3536379" cy="2443839"/>
            </a:xfrm>
            <a:prstGeom prst="rect">
              <a:avLst/>
            </a:prstGeom>
          </p:spPr>
        </p:pic>
        <p:sp>
          <p:nvSpPr>
            <p:cNvPr id="73" name="Rectangle 72"/>
            <p:cNvSpPr/>
            <p:nvPr/>
          </p:nvSpPr>
          <p:spPr>
            <a:xfrm>
              <a:off x="5342049" y="2589651"/>
              <a:ext cx="252665" cy="205601"/>
            </a:xfrm>
            <a:prstGeom prst="rect">
              <a:avLst/>
            </a:prstGeom>
          </p:spPr>
          <p:txBody>
            <a:bodyPr wrap="none" lIns="0" tIns="0" rIns="0" bIns="0">
              <a:spAutoFit/>
            </a:bodyPr>
            <a:lstStyle/>
            <a:p>
              <a:r>
                <a:rPr lang="en-US" sz="1200" b="1" dirty="0">
                  <a:solidFill>
                    <a:schemeClr val="accent6"/>
                  </a:solidFill>
                </a:rPr>
                <a:t>PM</a:t>
              </a:r>
            </a:p>
          </p:txBody>
        </p:sp>
        <p:sp>
          <p:nvSpPr>
            <p:cNvPr id="74" name="Rectangle 73"/>
            <p:cNvSpPr/>
            <p:nvPr/>
          </p:nvSpPr>
          <p:spPr>
            <a:xfrm>
              <a:off x="4491819" y="2612560"/>
              <a:ext cx="233366" cy="205601"/>
            </a:xfrm>
            <a:prstGeom prst="rect">
              <a:avLst/>
            </a:prstGeom>
          </p:spPr>
          <p:txBody>
            <a:bodyPr wrap="none" lIns="0" tIns="0" rIns="0" bIns="0">
              <a:spAutoFit/>
            </a:bodyPr>
            <a:lstStyle/>
            <a:p>
              <a:r>
                <a:rPr lang="en-US" sz="1200" b="1" dirty="0">
                  <a:solidFill>
                    <a:schemeClr val="accent6"/>
                  </a:solidFill>
                </a:rPr>
                <a:t>SD</a:t>
              </a:r>
            </a:p>
          </p:txBody>
        </p:sp>
        <p:sp>
          <p:nvSpPr>
            <p:cNvPr id="75" name="Rectangle 74"/>
            <p:cNvSpPr/>
            <p:nvPr/>
          </p:nvSpPr>
          <p:spPr>
            <a:xfrm>
              <a:off x="5783208" y="3135083"/>
              <a:ext cx="215819" cy="205601"/>
            </a:xfrm>
            <a:prstGeom prst="rect">
              <a:avLst/>
            </a:prstGeom>
          </p:spPr>
          <p:txBody>
            <a:bodyPr wrap="none" lIns="0" tIns="0" rIns="0" bIns="0">
              <a:spAutoFit/>
            </a:bodyPr>
            <a:lstStyle/>
            <a:p>
              <a:r>
                <a:rPr lang="en-US" sz="1200" b="1" dirty="0">
                  <a:solidFill>
                    <a:schemeClr val="accent6"/>
                  </a:solidFill>
                </a:rPr>
                <a:t>TE</a:t>
              </a:r>
            </a:p>
          </p:txBody>
        </p:sp>
        <p:sp>
          <p:nvSpPr>
            <p:cNvPr id="76" name="Rectangle 75"/>
            <p:cNvSpPr/>
            <p:nvPr/>
          </p:nvSpPr>
          <p:spPr>
            <a:xfrm>
              <a:off x="4908920" y="3135083"/>
              <a:ext cx="252665" cy="205601"/>
            </a:xfrm>
            <a:prstGeom prst="rect">
              <a:avLst/>
            </a:prstGeom>
          </p:spPr>
          <p:txBody>
            <a:bodyPr wrap="none" lIns="0" tIns="0" rIns="0" bIns="0">
              <a:spAutoFit/>
            </a:bodyPr>
            <a:lstStyle/>
            <a:p>
              <a:r>
                <a:rPr lang="en-US" sz="1200" b="1" dirty="0">
                  <a:solidFill>
                    <a:schemeClr val="accent6"/>
                  </a:solidFill>
                </a:rPr>
                <a:t>ME</a:t>
              </a:r>
            </a:p>
          </p:txBody>
        </p:sp>
        <p:sp>
          <p:nvSpPr>
            <p:cNvPr id="77" name="Rectangle 76"/>
            <p:cNvSpPr/>
            <p:nvPr/>
          </p:nvSpPr>
          <p:spPr>
            <a:xfrm>
              <a:off x="4170976" y="3135083"/>
              <a:ext cx="233366" cy="205601"/>
            </a:xfrm>
            <a:prstGeom prst="rect">
              <a:avLst/>
            </a:prstGeom>
          </p:spPr>
          <p:txBody>
            <a:bodyPr wrap="none" lIns="0" tIns="0" rIns="0" bIns="0">
              <a:spAutoFit/>
            </a:bodyPr>
            <a:lstStyle/>
            <a:p>
              <a:r>
                <a:rPr lang="en-US" sz="1200" b="1" dirty="0">
                  <a:solidFill>
                    <a:schemeClr val="accent6"/>
                  </a:solidFill>
                </a:rPr>
                <a:t>BE</a:t>
              </a:r>
            </a:p>
          </p:txBody>
        </p:sp>
      </p:grpSp>
      <p:pic>
        <p:nvPicPr>
          <p:cNvPr id="131"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7463" y="1138744"/>
            <a:ext cx="1745258" cy="1919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Text Box 11"/>
          <p:cNvSpPr txBox="1">
            <a:spLocks noChangeArrowheads="1"/>
          </p:cNvSpPr>
          <p:nvPr/>
        </p:nvSpPr>
        <p:spPr bwMode="auto">
          <a:xfrm>
            <a:off x="6947683" y="2620591"/>
            <a:ext cx="291747" cy="169277"/>
          </a:xfrm>
          <a:prstGeom prst="rect">
            <a:avLst/>
          </a:prstGeom>
          <a:noFill/>
          <a:ln w="9525">
            <a:noFill/>
            <a:miter lim="800000"/>
            <a:headEnd/>
            <a:tailEnd/>
          </a:ln>
          <a:effectLst/>
        </p:spPr>
        <p:txBody>
          <a:bodyPr wrap="none" lIns="0" tIns="0" rIns="0" bIns="0">
            <a:spAutoFit/>
          </a:bodyPr>
          <a:lstStyle/>
          <a:p>
            <a:pPr eaLnBrk="1" hangingPunct="1"/>
            <a:r>
              <a:rPr lang="it-IT" sz="1100" b="1" dirty="0">
                <a:latin typeface="Arial" pitchFamily="34" charset="0"/>
              </a:rPr>
              <a:t>FCC</a:t>
            </a:r>
            <a:endParaRPr lang="it-IT" sz="1100" b="1" baseline="-25000" dirty="0">
              <a:latin typeface="Arial" pitchFamily="34" charset="0"/>
            </a:endParaRPr>
          </a:p>
        </p:txBody>
      </p:sp>
      <p:cxnSp>
        <p:nvCxnSpPr>
          <p:cNvPr id="64" name="Straight Arrow Connector 63"/>
          <p:cNvCxnSpPr>
            <a:stCxn id="60" idx="0"/>
          </p:cNvCxnSpPr>
          <p:nvPr/>
        </p:nvCxnSpPr>
        <p:spPr>
          <a:xfrm flipV="1">
            <a:off x="7093557" y="2403402"/>
            <a:ext cx="81481" cy="217189"/>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rot="16200000">
            <a:off x="859364" y="4446115"/>
            <a:ext cx="1757212" cy="427938"/>
          </a:xfrm>
          <a:prstGeom prst="rect">
            <a:avLst/>
          </a:prstGeom>
          <a:solidFill>
            <a:schemeClr val="accent2"/>
          </a:solidFill>
        </p:spPr>
        <p:txBody>
          <a:bodyPr wrap="none">
            <a:spAutoFit/>
          </a:bodyPr>
          <a:lstStyle/>
          <a:p>
            <a:r>
              <a:rPr lang="en-US" b="1" dirty="0">
                <a:solidFill>
                  <a:schemeClr val="bg1"/>
                </a:solidFill>
              </a:rPr>
              <a:t>Amorphous</a:t>
            </a:r>
          </a:p>
        </p:txBody>
      </p:sp>
      <p:sp>
        <p:nvSpPr>
          <p:cNvPr id="139" name="Rectangle 138"/>
          <p:cNvSpPr/>
          <p:nvPr/>
        </p:nvSpPr>
        <p:spPr>
          <a:xfrm rot="16200000">
            <a:off x="931499" y="2102407"/>
            <a:ext cx="1612942" cy="427938"/>
          </a:xfrm>
          <a:prstGeom prst="rect">
            <a:avLst/>
          </a:prstGeom>
          <a:solidFill>
            <a:schemeClr val="accent2"/>
          </a:solidFill>
        </p:spPr>
        <p:txBody>
          <a:bodyPr wrap="none">
            <a:spAutoFit/>
          </a:bodyPr>
          <a:lstStyle/>
          <a:p>
            <a:r>
              <a:rPr lang="en-US" b="1" dirty="0">
                <a:solidFill>
                  <a:schemeClr val="bg1"/>
                </a:solidFill>
              </a:rPr>
              <a:t>Crystalline</a:t>
            </a:r>
          </a:p>
        </p:txBody>
      </p:sp>
      <p:grpSp>
        <p:nvGrpSpPr>
          <p:cNvPr id="11" name="Group 10">
            <a:extLst>
              <a:ext uri="{FF2B5EF4-FFF2-40B4-BE49-F238E27FC236}">
                <a16:creationId xmlns:a16="http://schemas.microsoft.com/office/drawing/2014/main" id="{2BA62375-15C4-264F-8B73-2A0D80E2B249}"/>
              </a:ext>
            </a:extLst>
          </p:cNvPr>
          <p:cNvGrpSpPr/>
          <p:nvPr/>
        </p:nvGrpSpPr>
        <p:grpSpPr>
          <a:xfrm>
            <a:off x="2078682" y="1185198"/>
            <a:ext cx="3589421" cy="4910802"/>
            <a:chOff x="2354179" y="1185198"/>
            <a:chExt cx="3589421" cy="4910802"/>
          </a:xfrm>
        </p:grpSpPr>
        <p:sp>
          <p:nvSpPr>
            <p:cNvPr id="135" name="Rectangle 134"/>
            <p:cNvSpPr/>
            <p:nvPr/>
          </p:nvSpPr>
          <p:spPr>
            <a:xfrm>
              <a:off x="2354179" y="3242846"/>
              <a:ext cx="3589421" cy="338554"/>
            </a:xfrm>
            <a:prstGeom prst="rect">
              <a:avLst/>
            </a:prstGeom>
          </p:spPr>
          <p:txBody>
            <a:bodyPr wrap="square" lIns="0" tIns="0" rIns="0" bIns="0">
              <a:spAutoFit/>
            </a:bodyPr>
            <a:lstStyle/>
            <a:p>
              <a:r>
                <a:rPr lang="en-US" sz="1100" dirty="0">
                  <a:latin typeface="Calibri" panose="020F0502020204030204" pitchFamily="34" charset="0"/>
                  <a:cs typeface="Calibri" panose="020F0502020204030204" pitchFamily="34" charset="0"/>
                </a:rPr>
                <a:t>10% structural vacancies </a:t>
              </a:r>
              <a:r>
                <a:rPr lang="en-US" sz="1100" dirty="0">
                  <a:latin typeface="Calibri" panose="020F0502020204030204" pitchFamily="34" charset="0"/>
                  <a:cs typeface="Calibri" panose="020F0502020204030204" pitchFamily="34" charset="0"/>
                  <a:sym typeface="Wingdings" panose="05000000000000000000" pitchFamily="2" charset="2"/>
                </a:rPr>
                <a:t>result in l</a:t>
              </a:r>
              <a:r>
                <a:rPr lang="en-US" sz="1100" dirty="0">
                  <a:latin typeface="Calibri" panose="020F0502020204030204" pitchFamily="34" charset="0"/>
                  <a:cs typeface="Calibri" panose="020F0502020204030204" pitchFamily="34" charset="0"/>
                </a:rPr>
                <a:t>ocalized states near LP band, exhibiting p-type semiconducting characteristics</a:t>
              </a:r>
            </a:p>
          </p:txBody>
        </p:sp>
        <p:sp>
          <p:nvSpPr>
            <p:cNvPr id="137" name="Rectangle 136"/>
            <p:cNvSpPr/>
            <p:nvPr/>
          </p:nvSpPr>
          <p:spPr>
            <a:xfrm>
              <a:off x="2354179" y="5757446"/>
              <a:ext cx="3589421" cy="338554"/>
            </a:xfrm>
            <a:prstGeom prst="rect">
              <a:avLst/>
            </a:prstGeom>
          </p:spPr>
          <p:txBody>
            <a:bodyPr wrap="square" lIns="0" tIns="0" rIns="0" bIns="0">
              <a:spAutoFit/>
            </a:bodyPr>
            <a:lstStyle/>
            <a:p>
              <a:r>
                <a:rPr lang="en-US" sz="1100" dirty="0">
                  <a:latin typeface="Calibri" panose="020F0502020204030204" pitchFamily="34" charset="0"/>
                  <a:cs typeface="Calibri" panose="020F0502020204030204" pitchFamily="34" charset="0"/>
                </a:rPr>
                <a:t>Over- and under-coordinated Tellurium lead to defects/traps</a:t>
              </a:r>
            </a:p>
            <a:p>
              <a:r>
                <a:rPr lang="en-US" sz="1100" dirty="0">
                  <a:latin typeface="Calibri" panose="020F0502020204030204" pitchFamily="34" charset="0"/>
                  <a:cs typeface="Calibri" panose="020F0502020204030204" pitchFamily="34" charset="0"/>
                </a:rPr>
                <a:t>Glassy PM exhibits threshold switch characteristics </a:t>
              </a:r>
            </a:p>
          </p:txBody>
        </p:sp>
        <p:grpSp>
          <p:nvGrpSpPr>
            <p:cNvPr id="9" name="Group 8">
              <a:extLst>
                <a:ext uri="{FF2B5EF4-FFF2-40B4-BE49-F238E27FC236}">
                  <a16:creationId xmlns:a16="http://schemas.microsoft.com/office/drawing/2014/main" id="{B882EBAA-D250-B841-84D3-C7F12792E0FE}"/>
                </a:ext>
              </a:extLst>
            </p:cNvPr>
            <p:cNvGrpSpPr/>
            <p:nvPr/>
          </p:nvGrpSpPr>
          <p:grpSpPr>
            <a:xfrm>
              <a:off x="2667000" y="1185198"/>
              <a:ext cx="2982837" cy="2091402"/>
              <a:chOff x="2738702" y="1232770"/>
              <a:chExt cx="2982837" cy="2091402"/>
            </a:xfrm>
          </p:grpSpPr>
          <p:graphicFrame>
            <p:nvGraphicFramePr>
              <p:cNvPr id="133" name="Object 4"/>
              <p:cNvGraphicFramePr>
                <a:graphicFrameLocks noChangeAspect="1"/>
              </p:cNvGraphicFramePr>
              <p:nvPr/>
            </p:nvGraphicFramePr>
            <p:xfrm>
              <a:off x="4090989" y="1327023"/>
              <a:ext cx="1630550" cy="1997149"/>
            </p:xfrm>
            <a:graphic>
              <a:graphicData uri="http://schemas.openxmlformats.org/presentationml/2006/ole">
                <mc:AlternateContent xmlns:mc="http://schemas.openxmlformats.org/markup-compatibility/2006">
                  <mc:Choice xmlns:v="urn:schemas-microsoft-com:vml" Requires="v">
                    <p:oleObj spid="_x0000_s1049" name="CorelDRAW" r:id="rId6" imgW="4130040" imgH="5059680" progId="">
                      <p:embed/>
                    </p:oleObj>
                  </mc:Choice>
                  <mc:Fallback>
                    <p:oleObj name="CorelDRAW" r:id="rId6" imgW="4130040" imgH="5059680" progId="">
                      <p:embed/>
                      <p:pic>
                        <p:nvPicPr>
                          <p:cNvPr id="133"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0989" y="1327023"/>
                            <a:ext cx="1630550" cy="19971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
              <p:cNvGrpSpPr>
                <a:grpSpLocks/>
              </p:cNvGrpSpPr>
              <p:nvPr/>
            </p:nvGrpSpPr>
            <p:grpSpPr bwMode="auto">
              <a:xfrm>
                <a:off x="2738702" y="1383033"/>
                <a:ext cx="1149260" cy="1864690"/>
                <a:chOff x="192" y="1104"/>
                <a:chExt cx="1527" cy="2652"/>
              </a:xfrm>
            </p:grpSpPr>
            <p:sp>
              <p:nvSpPr>
                <p:cNvPr id="167" name="Line 6"/>
                <p:cNvSpPr>
                  <a:spLocks noChangeShapeType="1"/>
                </p:cNvSpPr>
                <p:nvPr/>
              </p:nvSpPr>
              <p:spPr bwMode="auto">
                <a:xfrm flipV="1">
                  <a:off x="492" y="1104"/>
                  <a:ext cx="0" cy="2652"/>
                </a:xfrm>
                <a:prstGeom prst="line">
                  <a:avLst/>
                </a:prstGeom>
                <a:noFill/>
                <a:ln w="38100">
                  <a:solidFill>
                    <a:schemeClr val="tx1"/>
                  </a:solidFill>
                  <a:miter lim="800000"/>
                  <a:headEnd/>
                  <a:tailEnd type="triangle" w="med" len="med"/>
                </a:ln>
                <a:effectLst/>
              </p:spPr>
              <p:txBody>
                <a:bodyPr/>
                <a:lstStyle/>
                <a:p>
                  <a:endParaRPr lang="en-US" sz="1000"/>
                </a:p>
              </p:txBody>
            </p:sp>
            <p:sp>
              <p:nvSpPr>
                <p:cNvPr id="168" name="Arc 7"/>
                <p:cNvSpPr>
                  <a:spLocks/>
                </p:cNvSpPr>
                <p:nvPr/>
              </p:nvSpPr>
              <p:spPr bwMode="auto">
                <a:xfrm flipV="1">
                  <a:off x="492" y="1248"/>
                  <a:ext cx="886" cy="81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miter lim="800000"/>
                  <a:headEnd/>
                  <a:tailEnd/>
                </a:ln>
                <a:effectLst/>
              </p:spPr>
              <p:txBody>
                <a:bodyPr wrap="none" anchor="ctr"/>
                <a:lstStyle/>
                <a:p>
                  <a:endParaRPr lang="en-US" sz="1000"/>
                </a:p>
              </p:txBody>
            </p:sp>
            <p:sp>
              <p:nvSpPr>
                <p:cNvPr id="169" name="Text Box 8"/>
                <p:cNvSpPr txBox="1">
                  <a:spLocks noChangeArrowheads="1"/>
                </p:cNvSpPr>
                <p:nvPr/>
              </p:nvSpPr>
              <p:spPr bwMode="auto">
                <a:xfrm>
                  <a:off x="192" y="1920"/>
                  <a:ext cx="196" cy="241"/>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r>
                    <a:rPr lang="it-IT" sz="1100" b="1" baseline="-25000" dirty="0">
                      <a:solidFill>
                        <a:srgbClr val="000000"/>
                      </a:solidFill>
                      <a:latin typeface="Arial" pitchFamily="34" charset="0"/>
                    </a:rPr>
                    <a:t>c</a:t>
                  </a:r>
                </a:p>
              </p:txBody>
            </p:sp>
            <p:sp>
              <p:nvSpPr>
                <p:cNvPr id="170" name="Text Box 9"/>
                <p:cNvSpPr txBox="1">
                  <a:spLocks noChangeArrowheads="1"/>
                </p:cNvSpPr>
                <p:nvPr/>
              </p:nvSpPr>
              <p:spPr bwMode="auto">
                <a:xfrm>
                  <a:off x="201" y="2640"/>
                  <a:ext cx="196" cy="241"/>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r>
                    <a:rPr lang="it-IT" sz="1100" b="1" baseline="-25000" dirty="0">
                      <a:solidFill>
                        <a:srgbClr val="000000"/>
                      </a:solidFill>
                      <a:latin typeface="Arial" pitchFamily="34" charset="0"/>
                    </a:rPr>
                    <a:t>v</a:t>
                  </a:r>
                </a:p>
              </p:txBody>
            </p:sp>
            <p:sp>
              <p:nvSpPr>
                <p:cNvPr id="171" name="Line 10"/>
                <p:cNvSpPr>
                  <a:spLocks noChangeShapeType="1"/>
                </p:cNvSpPr>
                <p:nvPr/>
              </p:nvSpPr>
              <p:spPr bwMode="auto">
                <a:xfrm>
                  <a:off x="492" y="2736"/>
                  <a:ext cx="975" cy="0"/>
                </a:xfrm>
                <a:prstGeom prst="line">
                  <a:avLst/>
                </a:prstGeom>
                <a:noFill/>
                <a:ln w="25400">
                  <a:solidFill>
                    <a:schemeClr val="tx1"/>
                  </a:solidFill>
                  <a:prstDash val="dash"/>
                  <a:miter lim="800000"/>
                  <a:headEnd/>
                  <a:tailEnd/>
                </a:ln>
                <a:effectLst/>
              </p:spPr>
              <p:txBody>
                <a:bodyPr/>
                <a:lstStyle/>
                <a:p>
                  <a:endParaRPr lang="en-US" sz="1000"/>
                </a:p>
              </p:txBody>
            </p:sp>
            <p:sp>
              <p:nvSpPr>
                <p:cNvPr id="172" name="Text Box 11"/>
                <p:cNvSpPr txBox="1">
                  <a:spLocks noChangeArrowheads="1"/>
                </p:cNvSpPr>
                <p:nvPr/>
              </p:nvSpPr>
              <p:spPr bwMode="auto">
                <a:xfrm>
                  <a:off x="1551" y="2735"/>
                  <a:ext cx="168" cy="241"/>
                </a:xfrm>
                <a:prstGeom prst="rect">
                  <a:avLst/>
                </a:prstGeom>
                <a:noFill/>
                <a:ln w="9525">
                  <a:noFill/>
                  <a:miter lim="800000"/>
                  <a:headEnd/>
                  <a:tailEnd/>
                </a:ln>
                <a:effectLst/>
              </p:spPr>
              <p:txBody>
                <a:bodyPr wrap="none" lIns="0" tIns="0" rIns="0" bIns="0">
                  <a:spAutoFit/>
                </a:bodyPr>
                <a:lstStyle/>
                <a:p>
                  <a:pPr eaLnBrk="1" hangingPunct="1"/>
                  <a:r>
                    <a:rPr lang="it-IT" sz="1100" b="1" dirty="0">
                      <a:latin typeface="Arial" pitchFamily="34" charset="0"/>
                    </a:rPr>
                    <a:t>E</a:t>
                  </a:r>
                  <a:r>
                    <a:rPr lang="it-IT" sz="1100" b="1" baseline="-25000" dirty="0">
                      <a:latin typeface="Arial" pitchFamily="34" charset="0"/>
                    </a:rPr>
                    <a:t>f</a:t>
                  </a:r>
                </a:p>
              </p:txBody>
            </p:sp>
            <p:sp>
              <p:nvSpPr>
                <p:cNvPr id="173" name="Text Box 12"/>
                <p:cNvSpPr txBox="1">
                  <a:spLocks noChangeArrowheads="1"/>
                </p:cNvSpPr>
                <p:nvPr/>
              </p:nvSpPr>
              <p:spPr bwMode="auto">
                <a:xfrm>
                  <a:off x="591" y="1194"/>
                  <a:ext cx="126" cy="241"/>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endParaRPr lang="it-IT" sz="1100" b="1" baseline="-25000" dirty="0">
                    <a:solidFill>
                      <a:srgbClr val="000000"/>
                    </a:solidFill>
                    <a:latin typeface="Arial" pitchFamily="34" charset="0"/>
                  </a:endParaRPr>
                </a:p>
              </p:txBody>
            </p:sp>
            <p:sp>
              <p:nvSpPr>
                <p:cNvPr id="174" name="Text Box 13"/>
                <p:cNvSpPr txBox="1">
                  <a:spLocks noChangeArrowheads="1"/>
                </p:cNvSpPr>
                <p:nvPr/>
              </p:nvSpPr>
              <p:spPr bwMode="auto">
                <a:xfrm>
                  <a:off x="536" y="1632"/>
                  <a:ext cx="273" cy="241"/>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CB</a:t>
                  </a:r>
                  <a:endParaRPr lang="it-IT" sz="1100" b="1" baseline="-25000" dirty="0">
                    <a:solidFill>
                      <a:srgbClr val="000000"/>
                    </a:solidFill>
                    <a:latin typeface="Arial" pitchFamily="34" charset="0"/>
                  </a:endParaRPr>
                </a:p>
              </p:txBody>
            </p:sp>
            <p:sp>
              <p:nvSpPr>
                <p:cNvPr id="175" name="Text Box 14"/>
                <p:cNvSpPr txBox="1">
                  <a:spLocks noChangeArrowheads="1"/>
                </p:cNvSpPr>
                <p:nvPr/>
              </p:nvSpPr>
              <p:spPr bwMode="auto">
                <a:xfrm>
                  <a:off x="536" y="2928"/>
                  <a:ext cx="262" cy="241"/>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VB</a:t>
                  </a:r>
                  <a:endParaRPr lang="it-IT" sz="1100" b="1" baseline="-25000" dirty="0">
                    <a:solidFill>
                      <a:srgbClr val="000000"/>
                    </a:solidFill>
                    <a:latin typeface="Arial" pitchFamily="34" charset="0"/>
                  </a:endParaRPr>
                </a:p>
              </p:txBody>
            </p:sp>
            <p:sp>
              <p:nvSpPr>
                <p:cNvPr id="176" name="Rectangle 15" descr="Diagonali chiare verso il basso"/>
                <p:cNvSpPr>
                  <a:spLocks noChangeArrowheads="1"/>
                </p:cNvSpPr>
                <p:nvPr/>
              </p:nvSpPr>
              <p:spPr bwMode="auto">
                <a:xfrm>
                  <a:off x="492" y="2640"/>
                  <a:ext cx="975" cy="48"/>
                </a:xfrm>
                <a:prstGeom prst="rect">
                  <a:avLst/>
                </a:prstGeom>
                <a:pattFill prst="ltDnDiag">
                  <a:fgClr>
                    <a:srgbClr val="FF0000"/>
                  </a:fgClr>
                  <a:bgClr>
                    <a:schemeClr val="bg1"/>
                  </a:bgClr>
                </a:pattFill>
                <a:ln w="9525">
                  <a:solidFill>
                    <a:schemeClr val="tx1"/>
                  </a:solidFill>
                  <a:miter lim="800000"/>
                  <a:headEnd/>
                  <a:tailEnd/>
                </a:ln>
                <a:effectLst/>
              </p:spPr>
              <p:txBody>
                <a:bodyPr wrap="none" anchor="ctr"/>
                <a:lstStyle/>
                <a:p>
                  <a:endParaRPr lang="en-US" sz="1000"/>
                </a:p>
              </p:txBody>
            </p:sp>
            <p:sp>
              <p:nvSpPr>
                <p:cNvPr id="177" name="Freeform 16"/>
                <p:cNvSpPr>
                  <a:spLocks/>
                </p:cNvSpPr>
                <p:nvPr/>
              </p:nvSpPr>
              <p:spPr bwMode="auto">
                <a:xfrm>
                  <a:off x="480" y="2784"/>
                  <a:ext cx="912" cy="720"/>
                </a:xfrm>
                <a:custGeom>
                  <a:avLst/>
                  <a:gdLst/>
                  <a:ahLst/>
                  <a:cxnLst>
                    <a:cxn ang="0">
                      <a:pos x="0" y="0"/>
                    </a:cxn>
                    <a:cxn ang="0">
                      <a:pos x="288" y="48"/>
                    </a:cxn>
                    <a:cxn ang="0">
                      <a:pos x="576" y="240"/>
                    </a:cxn>
                    <a:cxn ang="0">
                      <a:pos x="912" y="720"/>
                    </a:cxn>
                  </a:cxnLst>
                  <a:rect l="0" t="0" r="r" b="b"/>
                  <a:pathLst>
                    <a:path w="912" h="720">
                      <a:moveTo>
                        <a:pt x="0" y="0"/>
                      </a:moveTo>
                      <a:cubicBezTo>
                        <a:pt x="96" y="4"/>
                        <a:pt x="192" y="8"/>
                        <a:pt x="288" y="48"/>
                      </a:cubicBezTo>
                      <a:cubicBezTo>
                        <a:pt x="384" y="88"/>
                        <a:pt x="472" y="128"/>
                        <a:pt x="576" y="240"/>
                      </a:cubicBezTo>
                      <a:cubicBezTo>
                        <a:pt x="680" y="352"/>
                        <a:pt x="856" y="640"/>
                        <a:pt x="912" y="720"/>
                      </a:cubicBezTo>
                    </a:path>
                  </a:pathLst>
                </a:custGeom>
                <a:noFill/>
                <a:ln w="38100" cap="flat" cmpd="sng">
                  <a:solidFill>
                    <a:schemeClr val="tx1"/>
                  </a:solidFill>
                  <a:prstDash val="solid"/>
                  <a:round/>
                  <a:headEnd/>
                  <a:tailEnd/>
                </a:ln>
                <a:effectLst/>
              </p:spPr>
              <p:txBody>
                <a:bodyPr/>
                <a:lstStyle/>
                <a:p>
                  <a:endParaRPr lang="en-US" sz="1000"/>
                </a:p>
              </p:txBody>
            </p:sp>
          </p:grpSp>
          <p:sp>
            <p:nvSpPr>
              <p:cNvPr id="141" name="Freeform 140"/>
              <p:cNvSpPr/>
              <p:nvPr/>
            </p:nvSpPr>
            <p:spPr>
              <a:xfrm>
                <a:off x="3469642" y="1232770"/>
                <a:ext cx="1620570" cy="1140733"/>
              </a:xfrm>
              <a:custGeom>
                <a:avLst/>
                <a:gdLst>
                  <a:gd name="connsiteX0" fmla="*/ 1620570 w 1620570"/>
                  <a:gd name="connsiteY0" fmla="*/ 408481 h 1214240"/>
                  <a:gd name="connsiteX1" fmla="*/ 561315 w 1620570"/>
                  <a:gd name="connsiteY1" fmla="*/ 37289 h 1214240"/>
                  <a:gd name="connsiteX2" fmla="*/ 0 w 1620570"/>
                  <a:gd name="connsiteY2" fmla="*/ 1214240 h 1214240"/>
                </a:gdLst>
                <a:ahLst/>
                <a:cxnLst>
                  <a:cxn ang="0">
                    <a:pos x="connsiteX0" y="connsiteY0"/>
                  </a:cxn>
                  <a:cxn ang="0">
                    <a:pos x="connsiteX1" y="connsiteY1"/>
                  </a:cxn>
                  <a:cxn ang="0">
                    <a:pos x="connsiteX2" y="connsiteY2"/>
                  </a:cxn>
                </a:cxnLst>
                <a:rect l="l" t="t" r="r" b="b"/>
                <a:pathLst>
                  <a:path w="1620570" h="1214240">
                    <a:moveTo>
                      <a:pt x="1620570" y="408481"/>
                    </a:moveTo>
                    <a:cubicBezTo>
                      <a:pt x="1225990" y="155738"/>
                      <a:pt x="831410" y="-97004"/>
                      <a:pt x="561315" y="37289"/>
                    </a:cubicBezTo>
                    <a:cubicBezTo>
                      <a:pt x="291220" y="171582"/>
                      <a:pt x="145610" y="692911"/>
                      <a:pt x="0" y="1214240"/>
                    </a:cubicBezTo>
                  </a:path>
                </a:pathLst>
              </a:custGeom>
              <a:noFill/>
              <a:ln w="1905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Box 11"/>
              <p:cNvSpPr txBox="1">
                <a:spLocks noChangeArrowheads="1"/>
              </p:cNvSpPr>
              <p:nvPr/>
            </p:nvSpPr>
            <p:spPr bwMode="auto">
              <a:xfrm>
                <a:off x="4387164" y="1341855"/>
                <a:ext cx="134652" cy="138499"/>
              </a:xfrm>
              <a:prstGeom prst="rect">
                <a:avLst/>
              </a:prstGeom>
              <a:noFill/>
              <a:ln w="9525">
                <a:noFill/>
                <a:miter lim="800000"/>
                <a:headEnd/>
                <a:tailEnd/>
              </a:ln>
              <a:effectLst/>
            </p:spPr>
            <p:txBody>
              <a:bodyPr wrap="none" lIns="0" tIns="0" rIns="0" bIns="0">
                <a:spAutoFit/>
              </a:bodyPr>
              <a:lstStyle/>
              <a:p>
                <a:pPr eaLnBrk="1" hangingPunct="1"/>
                <a:r>
                  <a:rPr lang="it-IT" sz="900" b="1" dirty="0">
                    <a:solidFill>
                      <a:srgbClr val="F59E01"/>
                    </a:solidFill>
                    <a:effectLst>
                      <a:innerShdw dist="139700" dir="5400000">
                        <a:schemeClr val="tx1"/>
                      </a:innerShdw>
                    </a:effectLst>
                    <a:latin typeface="Arial" pitchFamily="34" charset="0"/>
                  </a:rPr>
                  <a:t>Te</a:t>
                </a:r>
              </a:p>
            </p:txBody>
          </p:sp>
          <p:sp>
            <p:nvSpPr>
              <p:cNvPr id="65" name="Text Box 11"/>
              <p:cNvSpPr txBox="1">
                <a:spLocks noChangeArrowheads="1"/>
              </p:cNvSpPr>
              <p:nvPr/>
            </p:nvSpPr>
            <p:spPr bwMode="auto">
              <a:xfrm>
                <a:off x="5157185" y="1411104"/>
                <a:ext cx="76944" cy="138499"/>
              </a:xfrm>
              <a:prstGeom prst="rect">
                <a:avLst/>
              </a:prstGeom>
              <a:noFill/>
              <a:ln w="9525">
                <a:noFill/>
                <a:miter lim="800000"/>
                <a:headEnd/>
                <a:tailEnd/>
              </a:ln>
              <a:effectLst/>
            </p:spPr>
            <p:txBody>
              <a:bodyPr wrap="none" lIns="0" tIns="0" rIns="0" bIns="0">
                <a:spAutoFit/>
              </a:bodyPr>
              <a:lstStyle/>
              <a:p>
                <a:pPr eaLnBrk="1" hangingPunct="1"/>
                <a:r>
                  <a:rPr lang="it-IT" sz="900" b="1" dirty="0">
                    <a:effectLst>
                      <a:innerShdw dist="139700" dir="5400000">
                        <a:schemeClr val="tx1"/>
                      </a:innerShdw>
                    </a:effectLst>
                    <a:latin typeface="Arial" pitchFamily="34" charset="0"/>
                  </a:rPr>
                  <a:t>V</a:t>
                </a:r>
                <a:endParaRPr lang="it-IT" sz="900" b="1" baseline="-25000" dirty="0">
                  <a:effectLst>
                    <a:innerShdw dist="139700" dir="5400000">
                      <a:schemeClr val="tx1"/>
                    </a:innerShdw>
                  </a:effectLst>
                  <a:latin typeface="Arial" pitchFamily="34" charset="0"/>
                </a:endParaRPr>
              </a:p>
            </p:txBody>
          </p:sp>
        </p:grpSp>
        <p:grpSp>
          <p:nvGrpSpPr>
            <p:cNvPr id="10" name="Group 9">
              <a:extLst>
                <a:ext uri="{FF2B5EF4-FFF2-40B4-BE49-F238E27FC236}">
                  <a16:creationId xmlns:a16="http://schemas.microsoft.com/office/drawing/2014/main" id="{D1D93E0C-F33E-1F4A-88BA-25B6B3622E05}"/>
                </a:ext>
              </a:extLst>
            </p:cNvPr>
            <p:cNvGrpSpPr/>
            <p:nvPr/>
          </p:nvGrpSpPr>
          <p:grpSpPr>
            <a:xfrm>
              <a:off x="2743200" y="3679223"/>
              <a:ext cx="2924643" cy="2035777"/>
              <a:chOff x="2794483" y="3601664"/>
              <a:chExt cx="2924643" cy="2035777"/>
            </a:xfrm>
          </p:grpSpPr>
          <p:graphicFrame>
            <p:nvGraphicFramePr>
              <p:cNvPr id="136" name="Object 4"/>
              <p:cNvGraphicFramePr>
                <a:graphicFrameLocks noChangeAspect="1"/>
              </p:cNvGraphicFramePr>
              <p:nvPr/>
            </p:nvGraphicFramePr>
            <p:xfrm>
              <a:off x="4086843" y="3601664"/>
              <a:ext cx="1632283" cy="2035777"/>
            </p:xfrm>
            <a:graphic>
              <a:graphicData uri="http://schemas.openxmlformats.org/presentationml/2006/ole">
                <mc:AlternateContent xmlns:mc="http://schemas.openxmlformats.org/markup-compatibility/2006">
                  <mc:Choice xmlns:v="urn:schemas-microsoft-com:vml" Requires="v">
                    <p:oleObj spid="_x0000_s1050" name="CorelDRAW" r:id="rId8" imgW="4130040" imgH="5151120" progId="">
                      <p:embed/>
                    </p:oleObj>
                  </mc:Choice>
                  <mc:Fallback>
                    <p:oleObj name="CorelDRAW" r:id="rId8" imgW="4130040" imgH="5151120" progId="">
                      <p:embed/>
                      <p:pic>
                        <p:nvPicPr>
                          <p:cNvPr id="13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6843" y="3601664"/>
                            <a:ext cx="1632283" cy="20357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4"/>
              <p:cNvGrpSpPr>
                <a:grpSpLocks/>
              </p:cNvGrpSpPr>
              <p:nvPr/>
            </p:nvGrpSpPr>
            <p:grpSpPr bwMode="auto">
              <a:xfrm>
                <a:off x="2794483" y="3677637"/>
                <a:ext cx="902702" cy="1865720"/>
                <a:chOff x="2937" y="1120"/>
                <a:chExt cx="1527" cy="2786"/>
              </a:xfrm>
            </p:grpSpPr>
            <p:sp>
              <p:nvSpPr>
                <p:cNvPr id="144" name="Line 6"/>
                <p:cNvSpPr>
                  <a:spLocks noChangeShapeType="1"/>
                </p:cNvSpPr>
                <p:nvPr/>
              </p:nvSpPr>
              <p:spPr bwMode="auto">
                <a:xfrm flipV="1">
                  <a:off x="3228" y="1168"/>
                  <a:ext cx="0" cy="2736"/>
                </a:xfrm>
                <a:prstGeom prst="line">
                  <a:avLst/>
                </a:prstGeom>
                <a:noFill/>
                <a:ln w="38100">
                  <a:solidFill>
                    <a:schemeClr val="tx1"/>
                  </a:solidFill>
                  <a:miter lim="800000"/>
                  <a:headEnd/>
                  <a:tailEnd type="triangle" w="med" len="med"/>
                </a:ln>
                <a:effectLst/>
              </p:spPr>
              <p:txBody>
                <a:bodyPr/>
                <a:lstStyle/>
                <a:p>
                  <a:endParaRPr lang="en-US" sz="1000"/>
                </a:p>
              </p:txBody>
            </p:sp>
            <p:sp>
              <p:nvSpPr>
                <p:cNvPr id="145" name="Arc 7"/>
                <p:cNvSpPr>
                  <a:spLocks/>
                </p:cNvSpPr>
                <p:nvPr/>
              </p:nvSpPr>
              <p:spPr bwMode="auto">
                <a:xfrm flipV="1">
                  <a:off x="3228" y="1312"/>
                  <a:ext cx="1188" cy="81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miter lim="800000"/>
                  <a:headEnd/>
                  <a:tailEnd/>
                </a:ln>
                <a:effectLst/>
              </p:spPr>
              <p:txBody>
                <a:bodyPr wrap="none" anchor="ctr"/>
                <a:lstStyle/>
                <a:p>
                  <a:endParaRPr lang="en-US" sz="1000"/>
                </a:p>
              </p:txBody>
            </p:sp>
            <p:sp>
              <p:nvSpPr>
                <p:cNvPr id="146" name="Text Box 8"/>
                <p:cNvSpPr txBox="1">
                  <a:spLocks noChangeArrowheads="1"/>
                </p:cNvSpPr>
                <p:nvPr/>
              </p:nvSpPr>
              <p:spPr bwMode="auto">
                <a:xfrm>
                  <a:off x="2937" y="2030"/>
                  <a:ext cx="249" cy="253"/>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r>
                    <a:rPr lang="it-IT" sz="1100" b="1" baseline="-25000" dirty="0">
                      <a:solidFill>
                        <a:srgbClr val="000000"/>
                      </a:solidFill>
                      <a:latin typeface="Arial" pitchFamily="34" charset="0"/>
                    </a:rPr>
                    <a:t>c</a:t>
                  </a:r>
                </a:p>
              </p:txBody>
            </p:sp>
            <p:sp>
              <p:nvSpPr>
                <p:cNvPr id="147" name="Text Box 9"/>
                <p:cNvSpPr txBox="1">
                  <a:spLocks noChangeArrowheads="1"/>
                </p:cNvSpPr>
                <p:nvPr/>
              </p:nvSpPr>
              <p:spPr bwMode="auto">
                <a:xfrm>
                  <a:off x="2937" y="3134"/>
                  <a:ext cx="249" cy="253"/>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r>
                    <a:rPr lang="it-IT" sz="1100" b="1" baseline="-25000" dirty="0">
                      <a:solidFill>
                        <a:srgbClr val="000000"/>
                      </a:solidFill>
                      <a:latin typeface="Arial" pitchFamily="34" charset="0"/>
                    </a:rPr>
                    <a:t>v</a:t>
                  </a:r>
                </a:p>
              </p:txBody>
            </p:sp>
            <p:sp>
              <p:nvSpPr>
                <p:cNvPr id="148" name="Line 10"/>
                <p:cNvSpPr>
                  <a:spLocks noChangeShapeType="1"/>
                </p:cNvSpPr>
                <p:nvPr/>
              </p:nvSpPr>
              <p:spPr bwMode="auto">
                <a:xfrm>
                  <a:off x="3228" y="2704"/>
                  <a:ext cx="975" cy="0"/>
                </a:xfrm>
                <a:prstGeom prst="line">
                  <a:avLst/>
                </a:prstGeom>
                <a:noFill/>
                <a:ln w="25400">
                  <a:solidFill>
                    <a:schemeClr val="tx1"/>
                  </a:solidFill>
                  <a:prstDash val="dash"/>
                  <a:miter lim="800000"/>
                  <a:headEnd/>
                  <a:tailEnd/>
                </a:ln>
                <a:effectLst/>
              </p:spPr>
              <p:txBody>
                <a:bodyPr/>
                <a:lstStyle/>
                <a:p>
                  <a:endParaRPr lang="en-US" sz="1000"/>
                </a:p>
              </p:txBody>
            </p:sp>
            <p:sp>
              <p:nvSpPr>
                <p:cNvPr id="149" name="Text Box 11"/>
                <p:cNvSpPr txBox="1">
                  <a:spLocks noChangeArrowheads="1"/>
                </p:cNvSpPr>
                <p:nvPr/>
              </p:nvSpPr>
              <p:spPr bwMode="auto">
                <a:xfrm>
                  <a:off x="3937" y="2416"/>
                  <a:ext cx="527" cy="391"/>
                </a:xfrm>
                <a:prstGeom prst="rect">
                  <a:avLst/>
                </a:prstGeom>
                <a:noFill/>
                <a:ln w="9525">
                  <a:noFill/>
                  <a:miter lim="800000"/>
                  <a:headEnd/>
                  <a:tailEnd/>
                </a:ln>
                <a:effectLst/>
              </p:spPr>
              <p:txBody>
                <a:bodyPr wrap="none">
                  <a:spAutoFit/>
                </a:bodyPr>
                <a:lstStyle/>
                <a:p>
                  <a:pPr eaLnBrk="1" hangingPunct="1"/>
                  <a:r>
                    <a:rPr lang="it-IT" sz="1100" b="1" dirty="0">
                      <a:latin typeface="Arial" pitchFamily="34" charset="0"/>
                    </a:rPr>
                    <a:t>E</a:t>
                  </a:r>
                  <a:r>
                    <a:rPr lang="it-IT" sz="1100" b="1" baseline="-25000" dirty="0">
                      <a:latin typeface="Arial" pitchFamily="34" charset="0"/>
                    </a:rPr>
                    <a:t>f</a:t>
                  </a:r>
                </a:p>
              </p:txBody>
            </p:sp>
            <p:sp>
              <p:nvSpPr>
                <p:cNvPr id="150" name="Text Box 12"/>
                <p:cNvSpPr txBox="1">
                  <a:spLocks noChangeArrowheads="1"/>
                </p:cNvSpPr>
                <p:nvPr/>
              </p:nvSpPr>
              <p:spPr bwMode="auto">
                <a:xfrm>
                  <a:off x="3272" y="1120"/>
                  <a:ext cx="472" cy="391"/>
                </a:xfrm>
                <a:prstGeom prst="rect">
                  <a:avLst/>
                </a:prstGeom>
                <a:noFill/>
                <a:ln w="9525">
                  <a:noFill/>
                  <a:miter lim="800000"/>
                  <a:headEnd/>
                  <a:tailEnd/>
                </a:ln>
                <a:effectLst/>
              </p:spPr>
              <p:txBody>
                <a:bodyPr wrap="none">
                  <a:spAutoFit/>
                </a:bodyPr>
                <a:lstStyle/>
                <a:p>
                  <a:pPr eaLnBrk="1" hangingPunct="1"/>
                  <a:r>
                    <a:rPr lang="it-IT" sz="1100" b="1">
                      <a:solidFill>
                        <a:srgbClr val="000000"/>
                      </a:solidFill>
                      <a:latin typeface="Arial" pitchFamily="34" charset="0"/>
                    </a:rPr>
                    <a:t>E</a:t>
                  </a:r>
                  <a:endParaRPr lang="it-IT" sz="1100" b="1" baseline="-25000">
                    <a:solidFill>
                      <a:srgbClr val="000000"/>
                    </a:solidFill>
                    <a:latin typeface="Arial" pitchFamily="34" charset="0"/>
                  </a:endParaRPr>
                </a:p>
              </p:txBody>
            </p:sp>
            <p:sp>
              <p:nvSpPr>
                <p:cNvPr id="151" name="Text Box 13"/>
                <p:cNvSpPr txBox="1">
                  <a:spLocks noChangeArrowheads="1"/>
                </p:cNvSpPr>
                <p:nvPr/>
              </p:nvSpPr>
              <p:spPr bwMode="auto">
                <a:xfrm>
                  <a:off x="3272" y="1696"/>
                  <a:ext cx="659" cy="391"/>
                </a:xfrm>
                <a:prstGeom prst="rect">
                  <a:avLst/>
                </a:prstGeom>
                <a:noFill/>
                <a:ln w="9525">
                  <a:noFill/>
                  <a:miter lim="800000"/>
                  <a:headEnd/>
                  <a:tailEnd/>
                </a:ln>
                <a:effectLst/>
              </p:spPr>
              <p:txBody>
                <a:bodyPr wrap="none">
                  <a:spAutoFit/>
                </a:bodyPr>
                <a:lstStyle/>
                <a:p>
                  <a:pPr eaLnBrk="1" hangingPunct="1"/>
                  <a:r>
                    <a:rPr lang="it-IT" sz="1100" b="1">
                      <a:solidFill>
                        <a:srgbClr val="000000"/>
                      </a:solidFill>
                      <a:latin typeface="Arial" pitchFamily="34" charset="0"/>
                    </a:rPr>
                    <a:t>CB</a:t>
                  </a:r>
                  <a:endParaRPr lang="it-IT" sz="1100" b="1" baseline="-25000">
                    <a:solidFill>
                      <a:srgbClr val="000000"/>
                    </a:solidFill>
                    <a:latin typeface="Arial" pitchFamily="34" charset="0"/>
                  </a:endParaRPr>
                </a:p>
              </p:txBody>
            </p:sp>
            <p:sp>
              <p:nvSpPr>
                <p:cNvPr id="152" name="Text Box 14"/>
                <p:cNvSpPr txBox="1">
                  <a:spLocks noChangeArrowheads="1"/>
                </p:cNvSpPr>
                <p:nvPr/>
              </p:nvSpPr>
              <p:spPr bwMode="auto">
                <a:xfrm>
                  <a:off x="3272" y="3328"/>
                  <a:ext cx="646" cy="391"/>
                </a:xfrm>
                <a:prstGeom prst="rect">
                  <a:avLst/>
                </a:prstGeom>
                <a:noFill/>
                <a:ln w="9525">
                  <a:noFill/>
                  <a:miter lim="800000"/>
                  <a:headEnd/>
                  <a:tailEnd/>
                </a:ln>
                <a:effectLst/>
              </p:spPr>
              <p:txBody>
                <a:bodyPr wrap="none">
                  <a:spAutoFit/>
                </a:bodyPr>
                <a:lstStyle/>
                <a:p>
                  <a:pPr eaLnBrk="1" hangingPunct="1"/>
                  <a:r>
                    <a:rPr lang="it-IT" sz="1100" b="1" dirty="0">
                      <a:solidFill>
                        <a:srgbClr val="000000"/>
                      </a:solidFill>
                      <a:latin typeface="Arial" pitchFamily="34" charset="0"/>
                    </a:rPr>
                    <a:t>VB</a:t>
                  </a:r>
                  <a:endParaRPr lang="it-IT" sz="1100" b="1" baseline="-25000" dirty="0">
                    <a:solidFill>
                      <a:srgbClr val="000000"/>
                    </a:solidFill>
                    <a:latin typeface="Arial" pitchFamily="34" charset="0"/>
                  </a:endParaRPr>
                </a:p>
              </p:txBody>
            </p:sp>
            <p:sp>
              <p:nvSpPr>
                <p:cNvPr id="153" name="Line 15"/>
                <p:cNvSpPr>
                  <a:spLocks noChangeShapeType="1"/>
                </p:cNvSpPr>
                <p:nvPr/>
              </p:nvSpPr>
              <p:spPr bwMode="auto">
                <a:xfrm>
                  <a:off x="3228" y="3280"/>
                  <a:ext cx="532" cy="0"/>
                </a:xfrm>
                <a:prstGeom prst="line">
                  <a:avLst/>
                </a:prstGeom>
                <a:noFill/>
                <a:ln w="38100">
                  <a:solidFill>
                    <a:schemeClr val="tx1"/>
                  </a:solidFill>
                  <a:miter lim="800000"/>
                  <a:headEnd/>
                  <a:tailEnd/>
                </a:ln>
                <a:effectLst/>
              </p:spPr>
              <p:txBody>
                <a:bodyPr/>
                <a:lstStyle/>
                <a:p>
                  <a:endParaRPr lang="en-US" sz="1000"/>
                </a:p>
              </p:txBody>
            </p:sp>
            <p:sp>
              <p:nvSpPr>
                <p:cNvPr id="154" name="Arc 16"/>
                <p:cNvSpPr>
                  <a:spLocks/>
                </p:cNvSpPr>
                <p:nvPr/>
              </p:nvSpPr>
              <p:spPr bwMode="auto">
                <a:xfrm>
                  <a:off x="3228" y="3136"/>
                  <a:ext cx="886" cy="770"/>
                </a:xfrm>
                <a:custGeom>
                  <a:avLst/>
                  <a:gdLst>
                    <a:gd name="G0" fmla="+- 0 0 0"/>
                    <a:gd name="G1" fmla="+- 21193 0 0"/>
                    <a:gd name="G2" fmla="+- 21600 0 0"/>
                    <a:gd name="T0" fmla="*/ 4174 w 21600"/>
                    <a:gd name="T1" fmla="*/ 0 h 21193"/>
                    <a:gd name="T2" fmla="*/ 21600 w 21600"/>
                    <a:gd name="T3" fmla="*/ 21193 h 21193"/>
                    <a:gd name="T4" fmla="*/ 0 w 21600"/>
                    <a:gd name="T5" fmla="*/ 21193 h 21193"/>
                  </a:gdLst>
                  <a:ahLst/>
                  <a:cxnLst>
                    <a:cxn ang="0">
                      <a:pos x="T0" y="T1"/>
                    </a:cxn>
                    <a:cxn ang="0">
                      <a:pos x="T2" y="T3"/>
                    </a:cxn>
                    <a:cxn ang="0">
                      <a:pos x="T4" y="T5"/>
                    </a:cxn>
                  </a:cxnLst>
                  <a:rect l="0" t="0" r="r" b="b"/>
                  <a:pathLst>
                    <a:path w="21600" h="21193" fill="none" extrusionOk="0">
                      <a:moveTo>
                        <a:pt x="4173" y="0"/>
                      </a:moveTo>
                      <a:cubicBezTo>
                        <a:pt x="14299" y="1994"/>
                        <a:pt x="21600" y="10872"/>
                        <a:pt x="21600" y="21193"/>
                      </a:cubicBezTo>
                    </a:path>
                    <a:path w="21600" h="21193" stroke="0" extrusionOk="0">
                      <a:moveTo>
                        <a:pt x="4173" y="0"/>
                      </a:moveTo>
                      <a:cubicBezTo>
                        <a:pt x="14299" y="1994"/>
                        <a:pt x="21600" y="10872"/>
                        <a:pt x="21600" y="21193"/>
                      </a:cubicBezTo>
                      <a:lnTo>
                        <a:pt x="0" y="21193"/>
                      </a:lnTo>
                      <a:close/>
                    </a:path>
                  </a:pathLst>
                </a:custGeom>
                <a:noFill/>
                <a:ln w="38100">
                  <a:solidFill>
                    <a:schemeClr val="tx1"/>
                  </a:solidFill>
                  <a:miter lim="800000"/>
                  <a:headEnd/>
                  <a:tailEnd/>
                </a:ln>
                <a:effectLst/>
              </p:spPr>
              <p:txBody>
                <a:bodyPr wrap="none" anchor="ctr"/>
                <a:lstStyle/>
                <a:p>
                  <a:endParaRPr lang="en-US" sz="1000"/>
                </a:p>
              </p:txBody>
            </p:sp>
            <p:sp>
              <p:nvSpPr>
                <p:cNvPr id="155" name="Freeform 17"/>
                <p:cNvSpPr>
                  <a:spLocks/>
                </p:cNvSpPr>
                <p:nvPr/>
              </p:nvSpPr>
              <p:spPr bwMode="auto">
                <a:xfrm>
                  <a:off x="3228" y="2896"/>
                  <a:ext cx="177" cy="240"/>
                </a:xfrm>
                <a:custGeom>
                  <a:avLst/>
                  <a:gdLst/>
                  <a:ahLst/>
                  <a:cxnLst>
                    <a:cxn ang="0">
                      <a:pos x="0" y="0"/>
                    </a:cxn>
                    <a:cxn ang="0">
                      <a:pos x="28" y="156"/>
                    </a:cxn>
                    <a:cxn ang="0">
                      <a:pos x="104" y="212"/>
                    </a:cxn>
                    <a:cxn ang="0">
                      <a:pos x="192" y="240"/>
                    </a:cxn>
                  </a:cxnLst>
                  <a:rect l="0" t="0" r="r" b="b"/>
                  <a:pathLst>
                    <a:path w="192" h="240">
                      <a:moveTo>
                        <a:pt x="0" y="0"/>
                      </a:moveTo>
                      <a:cubicBezTo>
                        <a:pt x="5" y="26"/>
                        <a:pt x="11" y="121"/>
                        <a:pt x="28" y="156"/>
                      </a:cubicBezTo>
                      <a:cubicBezTo>
                        <a:pt x="45" y="191"/>
                        <a:pt x="77" y="198"/>
                        <a:pt x="104" y="212"/>
                      </a:cubicBezTo>
                      <a:cubicBezTo>
                        <a:pt x="131" y="226"/>
                        <a:pt x="174" y="234"/>
                        <a:pt x="192" y="240"/>
                      </a:cubicBezTo>
                    </a:path>
                  </a:pathLst>
                </a:custGeom>
                <a:noFill/>
                <a:ln w="38100" cap="flat" cmpd="sng">
                  <a:solidFill>
                    <a:schemeClr val="tx1"/>
                  </a:solidFill>
                  <a:prstDash val="solid"/>
                  <a:miter lim="800000"/>
                  <a:headEnd type="none" w="med" len="med"/>
                  <a:tailEnd type="none" w="med" len="med"/>
                </a:ln>
                <a:effectLst/>
              </p:spPr>
              <p:txBody>
                <a:bodyPr/>
                <a:lstStyle/>
                <a:p>
                  <a:endParaRPr lang="en-US" sz="1000"/>
                </a:p>
              </p:txBody>
            </p:sp>
            <p:sp>
              <p:nvSpPr>
                <p:cNvPr id="156" name="Line 18"/>
                <p:cNvSpPr>
                  <a:spLocks noChangeShapeType="1"/>
                </p:cNvSpPr>
                <p:nvPr/>
              </p:nvSpPr>
              <p:spPr bwMode="auto">
                <a:xfrm>
                  <a:off x="3228" y="3184"/>
                  <a:ext cx="89" cy="96"/>
                </a:xfrm>
                <a:prstGeom prst="line">
                  <a:avLst/>
                </a:prstGeom>
                <a:noFill/>
                <a:ln w="12700">
                  <a:solidFill>
                    <a:schemeClr val="tx1"/>
                  </a:solidFill>
                  <a:miter lim="800000"/>
                  <a:headEnd/>
                  <a:tailEnd/>
                </a:ln>
                <a:effectLst/>
              </p:spPr>
              <p:txBody>
                <a:bodyPr/>
                <a:lstStyle/>
                <a:p>
                  <a:endParaRPr lang="en-US" sz="1000"/>
                </a:p>
              </p:txBody>
            </p:sp>
            <p:sp>
              <p:nvSpPr>
                <p:cNvPr id="157" name="Line 19"/>
                <p:cNvSpPr>
                  <a:spLocks noChangeShapeType="1"/>
                </p:cNvSpPr>
                <p:nvPr/>
              </p:nvSpPr>
              <p:spPr bwMode="auto">
                <a:xfrm>
                  <a:off x="3228" y="3136"/>
                  <a:ext cx="133" cy="144"/>
                </a:xfrm>
                <a:prstGeom prst="line">
                  <a:avLst/>
                </a:prstGeom>
                <a:noFill/>
                <a:ln w="12700">
                  <a:solidFill>
                    <a:schemeClr val="tx1"/>
                  </a:solidFill>
                  <a:miter lim="800000"/>
                  <a:headEnd/>
                  <a:tailEnd/>
                </a:ln>
                <a:effectLst/>
              </p:spPr>
              <p:txBody>
                <a:bodyPr/>
                <a:lstStyle/>
                <a:p>
                  <a:endParaRPr lang="en-US" sz="1000"/>
                </a:p>
              </p:txBody>
            </p:sp>
            <p:sp>
              <p:nvSpPr>
                <p:cNvPr id="158" name="Line 20"/>
                <p:cNvSpPr>
                  <a:spLocks noChangeShapeType="1"/>
                </p:cNvSpPr>
                <p:nvPr/>
              </p:nvSpPr>
              <p:spPr bwMode="auto">
                <a:xfrm>
                  <a:off x="3228" y="3088"/>
                  <a:ext cx="177" cy="192"/>
                </a:xfrm>
                <a:prstGeom prst="line">
                  <a:avLst/>
                </a:prstGeom>
                <a:noFill/>
                <a:ln w="12700">
                  <a:solidFill>
                    <a:schemeClr val="tx1"/>
                  </a:solidFill>
                  <a:miter lim="800000"/>
                  <a:headEnd/>
                  <a:tailEnd/>
                </a:ln>
                <a:effectLst/>
              </p:spPr>
              <p:txBody>
                <a:bodyPr/>
                <a:lstStyle/>
                <a:p>
                  <a:endParaRPr lang="en-US" sz="1000"/>
                </a:p>
              </p:txBody>
            </p:sp>
            <p:sp>
              <p:nvSpPr>
                <p:cNvPr id="159" name="Line 21"/>
                <p:cNvSpPr>
                  <a:spLocks noChangeShapeType="1"/>
                </p:cNvSpPr>
                <p:nvPr/>
              </p:nvSpPr>
              <p:spPr bwMode="auto">
                <a:xfrm>
                  <a:off x="3228" y="3040"/>
                  <a:ext cx="222" cy="240"/>
                </a:xfrm>
                <a:prstGeom prst="line">
                  <a:avLst/>
                </a:prstGeom>
                <a:noFill/>
                <a:ln w="12700">
                  <a:solidFill>
                    <a:schemeClr val="tx1"/>
                  </a:solidFill>
                  <a:miter lim="800000"/>
                  <a:headEnd/>
                  <a:tailEnd/>
                </a:ln>
                <a:effectLst/>
              </p:spPr>
              <p:txBody>
                <a:bodyPr/>
                <a:lstStyle/>
                <a:p>
                  <a:endParaRPr lang="en-US" sz="1000"/>
                </a:p>
              </p:txBody>
            </p:sp>
            <p:sp>
              <p:nvSpPr>
                <p:cNvPr id="160" name="Line 22"/>
                <p:cNvSpPr>
                  <a:spLocks noChangeShapeType="1"/>
                </p:cNvSpPr>
                <p:nvPr/>
              </p:nvSpPr>
              <p:spPr bwMode="auto">
                <a:xfrm>
                  <a:off x="3361" y="3136"/>
                  <a:ext cx="133" cy="144"/>
                </a:xfrm>
                <a:prstGeom prst="line">
                  <a:avLst/>
                </a:prstGeom>
                <a:noFill/>
                <a:ln w="12700">
                  <a:solidFill>
                    <a:schemeClr val="tx1"/>
                  </a:solidFill>
                  <a:miter lim="800000"/>
                  <a:headEnd/>
                  <a:tailEnd/>
                </a:ln>
                <a:effectLst/>
              </p:spPr>
              <p:txBody>
                <a:bodyPr/>
                <a:lstStyle/>
                <a:p>
                  <a:endParaRPr lang="en-US" sz="1000"/>
                </a:p>
              </p:txBody>
            </p:sp>
            <p:sp>
              <p:nvSpPr>
                <p:cNvPr id="161" name="Line 23"/>
                <p:cNvSpPr>
                  <a:spLocks noChangeShapeType="1"/>
                </p:cNvSpPr>
                <p:nvPr/>
              </p:nvSpPr>
              <p:spPr bwMode="auto">
                <a:xfrm>
                  <a:off x="3405" y="3136"/>
                  <a:ext cx="133" cy="144"/>
                </a:xfrm>
                <a:prstGeom prst="line">
                  <a:avLst/>
                </a:prstGeom>
                <a:noFill/>
                <a:ln w="12700">
                  <a:solidFill>
                    <a:schemeClr val="tx1"/>
                  </a:solidFill>
                  <a:miter lim="800000"/>
                  <a:headEnd/>
                  <a:tailEnd/>
                </a:ln>
                <a:effectLst/>
              </p:spPr>
              <p:txBody>
                <a:bodyPr/>
                <a:lstStyle/>
                <a:p>
                  <a:endParaRPr lang="en-US" sz="1000"/>
                </a:p>
              </p:txBody>
            </p:sp>
            <p:sp>
              <p:nvSpPr>
                <p:cNvPr id="162" name="Line 24"/>
                <p:cNvSpPr>
                  <a:spLocks noChangeShapeType="1"/>
                </p:cNvSpPr>
                <p:nvPr/>
              </p:nvSpPr>
              <p:spPr bwMode="auto">
                <a:xfrm>
                  <a:off x="3450" y="3136"/>
                  <a:ext cx="132" cy="144"/>
                </a:xfrm>
                <a:prstGeom prst="line">
                  <a:avLst/>
                </a:prstGeom>
                <a:noFill/>
                <a:ln w="12700">
                  <a:solidFill>
                    <a:schemeClr val="tx1"/>
                  </a:solidFill>
                  <a:miter lim="800000"/>
                  <a:headEnd/>
                  <a:tailEnd/>
                </a:ln>
                <a:effectLst/>
              </p:spPr>
              <p:txBody>
                <a:bodyPr/>
                <a:lstStyle/>
                <a:p>
                  <a:endParaRPr lang="en-US" sz="1000"/>
                </a:p>
              </p:txBody>
            </p:sp>
            <p:sp>
              <p:nvSpPr>
                <p:cNvPr id="163" name="Line 25"/>
                <p:cNvSpPr>
                  <a:spLocks noChangeShapeType="1"/>
                </p:cNvSpPr>
                <p:nvPr/>
              </p:nvSpPr>
              <p:spPr bwMode="auto">
                <a:xfrm>
                  <a:off x="3538" y="3184"/>
                  <a:ext cx="89" cy="96"/>
                </a:xfrm>
                <a:prstGeom prst="line">
                  <a:avLst/>
                </a:prstGeom>
                <a:noFill/>
                <a:ln w="12700">
                  <a:solidFill>
                    <a:schemeClr val="tx1"/>
                  </a:solidFill>
                  <a:miter lim="800000"/>
                  <a:headEnd/>
                  <a:tailEnd/>
                </a:ln>
                <a:effectLst/>
              </p:spPr>
              <p:txBody>
                <a:bodyPr/>
                <a:lstStyle/>
                <a:p>
                  <a:endParaRPr lang="en-US" sz="1000"/>
                </a:p>
              </p:txBody>
            </p:sp>
            <p:sp>
              <p:nvSpPr>
                <p:cNvPr id="164" name="Rectangle 26" descr="Diagonali chiare verso il basso"/>
                <p:cNvSpPr>
                  <a:spLocks noChangeArrowheads="1"/>
                </p:cNvSpPr>
                <p:nvPr/>
              </p:nvSpPr>
              <p:spPr bwMode="auto">
                <a:xfrm>
                  <a:off x="3228" y="2224"/>
                  <a:ext cx="975" cy="48"/>
                </a:xfrm>
                <a:prstGeom prst="rect">
                  <a:avLst/>
                </a:prstGeom>
                <a:pattFill prst="ltDnDiag">
                  <a:fgClr>
                    <a:srgbClr val="FF0000"/>
                  </a:fgClr>
                  <a:bgClr>
                    <a:schemeClr val="bg1"/>
                  </a:bgClr>
                </a:pattFill>
                <a:ln w="9525">
                  <a:solidFill>
                    <a:schemeClr val="tx1"/>
                  </a:solidFill>
                  <a:miter lim="800000"/>
                  <a:headEnd/>
                  <a:tailEnd/>
                </a:ln>
                <a:effectLst/>
              </p:spPr>
              <p:txBody>
                <a:bodyPr wrap="none" anchor="ctr"/>
                <a:lstStyle/>
                <a:p>
                  <a:endParaRPr lang="en-US" sz="1000"/>
                </a:p>
              </p:txBody>
            </p:sp>
            <p:sp>
              <p:nvSpPr>
                <p:cNvPr id="165" name="Rectangle 27" descr="Diagonali chiare verso il basso"/>
                <p:cNvSpPr>
                  <a:spLocks noChangeArrowheads="1"/>
                </p:cNvSpPr>
                <p:nvPr/>
              </p:nvSpPr>
              <p:spPr bwMode="auto">
                <a:xfrm>
                  <a:off x="3228" y="3136"/>
                  <a:ext cx="975" cy="48"/>
                </a:xfrm>
                <a:prstGeom prst="rect">
                  <a:avLst/>
                </a:prstGeom>
                <a:pattFill prst="ltDnDiag">
                  <a:fgClr>
                    <a:srgbClr val="FF0000"/>
                  </a:fgClr>
                  <a:bgClr>
                    <a:schemeClr val="bg1"/>
                  </a:bgClr>
                </a:pattFill>
                <a:ln w="9525">
                  <a:solidFill>
                    <a:schemeClr val="tx1"/>
                  </a:solidFill>
                  <a:miter lim="800000"/>
                  <a:headEnd/>
                  <a:tailEnd/>
                </a:ln>
                <a:effectLst/>
              </p:spPr>
              <p:txBody>
                <a:bodyPr wrap="none" anchor="ctr"/>
                <a:lstStyle/>
                <a:p>
                  <a:endParaRPr lang="en-US" sz="1000"/>
                </a:p>
              </p:txBody>
            </p:sp>
            <p:sp>
              <p:nvSpPr>
                <p:cNvPr id="166" name="Line 28"/>
                <p:cNvSpPr>
                  <a:spLocks noChangeShapeType="1"/>
                </p:cNvSpPr>
                <p:nvPr/>
              </p:nvSpPr>
              <p:spPr bwMode="auto">
                <a:xfrm>
                  <a:off x="3582" y="3184"/>
                  <a:ext cx="89" cy="96"/>
                </a:xfrm>
                <a:prstGeom prst="line">
                  <a:avLst/>
                </a:prstGeom>
                <a:noFill/>
                <a:ln w="12700">
                  <a:solidFill>
                    <a:schemeClr val="tx1"/>
                  </a:solidFill>
                  <a:miter lim="800000"/>
                  <a:headEnd/>
                  <a:tailEnd/>
                </a:ln>
                <a:effectLst/>
              </p:spPr>
              <p:txBody>
                <a:bodyPr/>
                <a:lstStyle/>
                <a:p>
                  <a:endParaRPr lang="en-US" sz="1000"/>
                </a:p>
              </p:txBody>
            </p:sp>
          </p:grpSp>
          <p:sp>
            <p:nvSpPr>
              <p:cNvPr id="142" name="Freeform 141"/>
              <p:cNvSpPr/>
              <p:nvPr/>
            </p:nvSpPr>
            <p:spPr>
              <a:xfrm>
                <a:off x="3631317" y="4353437"/>
                <a:ext cx="508281" cy="642124"/>
              </a:xfrm>
              <a:custGeom>
                <a:avLst/>
                <a:gdLst>
                  <a:gd name="connsiteX0" fmla="*/ 697117 w 697117"/>
                  <a:gd name="connsiteY0" fmla="*/ 0 h 742384"/>
                  <a:gd name="connsiteX1" fmla="*/ 325925 w 697117"/>
                  <a:gd name="connsiteY1" fmla="*/ 579422 h 742384"/>
                  <a:gd name="connsiteX2" fmla="*/ 0 w 697117"/>
                  <a:gd name="connsiteY2" fmla="*/ 742384 h 742384"/>
                </a:gdLst>
                <a:ahLst/>
                <a:cxnLst>
                  <a:cxn ang="0">
                    <a:pos x="connsiteX0" y="connsiteY0"/>
                  </a:cxn>
                  <a:cxn ang="0">
                    <a:pos x="connsiteX1" y="connsiteY1"/>
                  </a:cxn>
                  <a:cxn ang="0">
                    <a:pos x="connsiteX2" y="connsiteY2"/>
                  </a:cxn>
                </a:cxnLst>
                <a:rect l="l" t="t" r="r" b="b"/>
                <a:pathLst>
                  <a:path w="697117" h="742384">
                    <a:moveTo>
                      <a:pt x="697117" y="0"/>
                    </a:moveTo>
                    <a:cubicBezTo>
                      <a:pt x="569614" y="227845"/>
                      <a:pt x="442111" y="455691"/>
                      <a:pt x="325925" y="579422"/>
                    </a:cubicBezTo>
                    <a:cubicBezTo>
                      <a:pt x="209739" y="703153"/>
                      <a:pt x="104869" y="722768"/>
                      <a:pt x="0" y="742384"/>
                    </a:cubicBezTo>
                  </a:path>
                </a:pathLst>
              </a:custGeom>
              <a:noFill/>
              <a:ln w="1905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142"/>
              <p:cNvSpPr/>
              <p:nvPr/>
            </p:nvSpPr>
            <p:spPr>
              <a:xfrm>
                <a:off x="3614497" y="3776065"/>
                <a:ext cx="1189341" cy="939511"/>
              </a:xfrm>
              <a:custGeom>
                <a:avLst/>
                <a:gdLst>
                  <a:gd name="connsiteX0" fmla="*/ 1158844 w 1189341"/>
                  <a:gd name="connsiteY0" fmla="*/ 939511 h 939511"/>
                  <a:gd name="connsiteX1" fmla="*/ 1041149 w 1189341"/>
                  <a:gd name="connsiteY1" fmla="*/ 7004 h 939511"/>
                  <a:gd name="connsiteX2" fmla="*/ 0 w 1189341"/>
                  <a:gd name="connsiteY2" fmla="*/ 513998 h 939511"/>
                </a:gdLst>
                <a:ahLst/>
                <a:cxnLst>
                  <a:cxn ang="0">
                    <a:pos x="connsiteX0" y="connsiteY0"/>
                  </a:cxn>
                  <a:cxn ang="0">
                    <a:pos x="connsiteX1" y="connsiteY1"/>
                  </a:cxn>
                  <a:cxn ang="0">
                    <a:pos x="connsiteX2" y="connsiteY2"/>
                  </a:cxn>
                </a:cxnLst>
                <a:rect l="l" t="t" r="r" b="b"/>
                <a:pathLst>
                  <a:path w="1189341" h="939511">
                    <a:moveTo>
                      <a:pt x="1158844" y="939511"/>
                    </a:moveTo>
                    <a:cubicBezTo>
                      <a:pt x="1196567" y="508717"/>
                      <a:pt x="1234290" y="77923"/>
                      <a:pt x="1041149" y="7004"/>
                    </a:cubicBezTo>
                    <a:cubicBezTo>
                      <a:pt x="848008" y="-63915"/>
                      <a:pt x="173525" y="424972"/>
                      <a:pt x="0" y="513998"/>
                    </a:cubicBezTo>
                  </a:path>
                </a:pathLst>
              </a:custGeom>
              <a:noFill/>
              <a:ln w="1905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Box 11"/>
              <p:cNvSpPr txBox="1">
                <a:spLocks noChangeArrowheads="1"/>
              </p:cNvSpPr>
              <p:nvPr/>
            </p:nvSpPr>
            <p:spPr bwMode="auto">
              <a:xfrm>
                <a:off x="4437959" y="3780339"/>
                <a:ext cx="134652" cy="138499"/>
              </a:xfrm>
              <a:prstGeom prst="rect">
                <a:avLst/>
              </a:prstGeom>
              <a:noFill/>
              <a:ln w="9525">
                <a:noFill/>
                <a:miter lim="800000"/>
                <a:headEnd/>
                <a:tailEnd/>
              </a:ln>
              <a:effectLst/>
            </p:spPr>
            <p:txBody>
              <a:bodyPr wrap="none" lIns="0" tIns="0" rIns="0" bIns="0">
                <a:spAutoFit/>
              </a:bodyPr>
              <a:lstStyle/>
              <a:p>
                <a:pPr eaLnBrk="1" hangingPunct="1"/>
                <a:r>
                  <a:rPr lang="it-IT" sz="900" b="1" dirty="0">
                    <a:solidFill>
                      <a:srgbClr val="F59E01"/>
                    </a:solidFill>
                    <a:effectLst>
                      <a:innerShdw dist="139700" dir="5400000">
                        <a:schemeClr val="tx1"/>
                      </a:innerShdw>
                    </a:effectLst>
                    <a:latin typeface="Arial" pitchFamily="34" charset="0"/>
                  </a:rPr>
                  <a:t>Te</a:t>
                </a:r>
              </a:p>
            </p:txBody>
          </p:sp>
        </p:grpSp>
      </p:grpSp>
      <p:sp>
        <p:nvSpPr>
          <p:cNvPr id="68" name="Text Box 11">
            <a:extLst>
              <a:ext uri="{FF2B5EF4-FFF2-40B4-BE49-F238E27FC236}">
                <a16:creationId xmlns:a16="http://schemas.microsoft.com/office/drawing/2014/main" id="{E248FC86-18A6-8443-A047-17A8801B041C}"/>
              </a:ext>
            </a:extLst>
          </p:cNvPr>
          <p:cNvSpPr txBox="1">
            <a:spLocks noChangeArrowheads="1"/>
          </p:cNvSpPr>
          <p:nvPr/>
        </p:nvSpPr>
        <p:spPr bwMode="auto">
          <a:xfrm>
            <a:off x="7718566" y="2278637"/>
            <a:ext cx="299762" cy="169277"/>
          </a:xfrm>
          <a:prstGeom prst="rect">
            <a:avLst/>
          </a:prstGeom>
          <a:noFill/>
          <a:ln w="9525">
            <a:noFill/>
            <a:miter lim="800000"/>
            <a:headEnd/>
            <a:tailEnd/>
          </a:ln>
          <a:effectLst/>
        </p:spPr>
        <p:txBody>
          <a:bodyPr wrap="none" lIns="0" tIns="0" rIns="0" bIns="0">
            <a:spAutoFit/>
          </a:bodyPr>
          <a:lstStyle/>
          <a:p>
            <a:pPr eaLnBrk="1" hangingPunct="1"/>
            <a:r>
              <a:rPr lang="it-IT" sz="1100" b="1" dirty="0">
                <a:latin typeface="Arial" pitchFamily="34" charset="0"/>
              </a:rPr>
              <a:t>HCP</a:t>
            </a:r>
            <a:endParaRPr lang="it-IT" sz="1100" b="1" baseline="-25000" dirty="0">
              <a:latin typeface="Arial" pitchFamily="34" charset="0"/>
            </a:endParaRPr>
          </a:p>
        </p:txBody>
      </p:sp>
      <p:sp>
        <p:nvSpPr>
          <p:cNvPr id="7" name="Title 6">
            <a:extLst>
              <a:ext uri="{FF2B5EF4-FFF2-40B4-BE49-F238E27FC236}">
                <a16:creationId xmlns:a16="http://schemas.microsoft.com/office/drawing/2014/main" id="{446B204A-A84D-7844-B153-C1DF29EA408A}"/>
              </a:ext>
            </a:extLst>
          </p:cNvPr>
          <p:cNvSpPr>
            <a:spLocks noGrp="1"/>
          </p:cNvSpPr>
          <p:nvPr>
            <p:ph type="title"/>
          </p:nvPr>
        </p:nvSpPr>
        <p:spPr/>
        <p:txBody>
          <a:bodyPr/>
          <a:lstStyle/>
          <a:p>
            <a:r>
              <a:rPr lang="en-US" sz="3200" dirty="0"/>
              <a:t>PM: Memory Switching Model </a:t>
            </a:r>
            <a:br>
              <a:rPr lang="en-US" sz="3200" dirty="0"/>
            </a:br>
            <a:r>
              <a:rPr lang="en-US" sz="2400" dirty="0"/>
              <a:t>(Ge</a:t>
            </a:r>
            <a:r>
              <a:rPr lang="en-US" sz="2400" baseline="-25000" dirty="0"/>
              <a:t>2</a:t>
            </a:r>
            <a:r>
              <a:rPr lang="en-US" sz="2400" dirty="0"/>
              <a:t>Sb</a:t>
            </a:r>
            <a:r>
              <a:rPr lang="en-US" sz="2400" baseline="-25000" dirty="0"/>
              <a:t>2</a:t>
            </a:r>
            <a:r>
              <a:rPr lang="en-US" sz="2400" dirty="0"/>
              <a:t>Te</a:t>
            </a:r>
            <a:r>
              <a:rPr lang="en-US" sz="2400" baseline="-25000" dirty="0"/>
              <a:t>5</a:t>
            </a:r>
            <a:r>
              <a:rPr lang="en-US" sz="2400" dirty="0"/>
              <a:t> example)</a:t>
            </a:r>
            <a:endParaRPr lang="en-US" sz="3200" dirty="0"/>
          </a:p>
        </p:txBody>
      </p:sp>
    </p:spTree>
    <p:extLst>
      <p:ext uri="{BB962C8B-B14F-4D97-AF65-F5344CB8AC3E}">
        <p14:creationId xmlns:p14="http://schemas.microsoft.com/office/powerpoint/2010/main" val="450869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p:nvPr/>
        </p:nvGrpSpPr>
        <p:grpSpPr>
          <a:xfrm>
            <a:off x="3475628" y="1979808"/>
            <a:ext cx="4090483" cy="3129130"/>
            <a:chOff x="343790" y="794254"/>
            <a:chExt cx="4531057" cy="3474159"/>
          </a:xfrm>
        </p:grpSpPr>
        <p:pic>
          <p:nvPicPr>
            <p:cNvPr id="20" name="Picture 3"/>
            <p:cNvPicPr>
              <a:picLocks noChangeAspect="1" noChangeArrowheads="1"/>
            </p:cNvPicPr>
            <p:nvPr/>
          </p:nvPicPr>
          <p:blipFill>
            <a:blip r:embed="rId2" cstate="print"/>
            <a:srcRect/>
            <a:stretch>
              <a:fillRect/>
            </a:stretch>
          </p:blipFill>
          <p:spPr bwMode="auto">
            <a:xfrm>
              <a:off x="343790" y="794254"/>
              <a:ext cx="4531057" cy="3474159"/>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0590" y="1175255"/>
              <a:ext cx="1809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1529579" y="1203056"/>
              <a:ext cx="850895" cy="307542"/>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(120nm)</a:t>
              </a:r>
              <a:r>
                <a:rPr lang="en-US" sz="1200" baseline="30000" dirty="0">
                  <a:latin typeface="Calibri" panose="020F0502020204030204" pitchFamily="34" charset="0"/>
                  <a:cs typeface="Calibri" panose="020F0502020204030204" pitchFamily="34" charset="0"/>
                </a:rPr>
                <a:t>2</a:t>
              </a:r>
            </a:p>
          </p:txBody>
        </p:sp>
        <p:sp>
          <p:nvSpPr>
            <p:cNvPr id="23" name="Rectangle 22"/>
            <p:cNvSpPr/>
            <p:nvPr/>
          </p:nvSpPr>
          <p:spPr>
            <a:xfrm>
              <a:off x="1559178" y="1556255"/>
              <a:ext cx="763888" cy="307542"/>
            </a:xfrm>
            <a:prstGeom prst="rect">
              <a:avLst/>
            </a:prstGeom>
          </p:spPr>
          <p:txBody>
            <a:bodyPr wrap="none">
              <a:spAutoFit/>
            </a:bodyPr>
            <a:lstStyle/>
            <a:p>
              <a:r>
                <a:rPr lang="en-US" sz="1200" dirty="0">
                  <a:latin typeface="Calibri" panose="020F0502020204030204" pitchFamily="34" charset="0"/>
                  <a:cs typeface="Calibri" panose="020F0502020204030204" pitchFamily="34" charset="0"/>
                </a:rPr>
                <a:t>(45nm)</a:t>
              </a:r>
              <a:r>
                <a:rPr lang="en-US" sz="1200" baseline="30000" dirty="0">
                  <a:latin typeface="Calibri" panose="020F0502020204030204" pitchFamily="34" charset="0"/>
                  <a:cs typeface="Calibri" panose="020F0502020204030204" pitchFamily="34" charset="0"/>
                </a:rPr>
                <a:t>2</a:t>
              </a:r>
              <a:endParaRPr lang="en-US" sz="1200" dirty="0"/>
            </a:p>
          </p:txBody>
        </p:sp>
        <p:sp>
          <p:nvSpPr>
            <p:cNvPr id="24" name="Rectangle 23"/>
            <p:cNvSpPr/>
            <p:nvPr/>
          </p:nvSpPr>
          <p:spPr>
            <a:xfrm>
              <a:off x="4001390" y="794254"/>
              <a:ext cx="762000" cy="990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05790" y="794254"/>
              <a:ext cx="2438400" cy="197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43790" y="1906213"/>
              <a:ext cx="186989"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16200000">
              <a:off x="88648" y="1323460"/>
              <a:ext cx="1153638" cy="375019"/>
            </a:xfrm>
            <a:prstGeom prst="rect">
              <a:avLst/>
            </a:prstGeom>
            <a:noFill/>
          </p:spPr>
          <p:txBody>
            <a:bodyPr wrap="none" rtlCol="0">
              <a:spAutoFit/>
            </a:bodyPr>
            <a:lstStyle/>
            <a:p>
              <a:r>
                <a:rPr lang="en-US" sz="1600" b="1" dirty="0">
                  <a:solidFill>
                    <a:schemeClr val="accent6"/>
                  </a:solidFill>
                  <a:latin typeface="Calibri" panose="020F0502020204030204" pitchFamily="34" charset="0"/>
                  <a:cs typeface="Calibri" panose="020F0502020204030204" pitchFamily="34" charset="0"/>
                </a:rPr>
                <a:t>J  [A/nm</a:t>
              </a:r>
              <a:r>
                <a:rPr lang="en-US" sz="1600" b="1" baseline="30000" dirty="0">
                  <a:solidFill>
                    <a:schemeClr val="accent6"/>
                  </a:solidFill>
                  <a:latin typeface="Calibri" panose="020F0502020204030204" pitchFamily="34" charset="0"/>
                  <a:cs typeface="Calibri" panose="020F0502020204030204" pitchFamily="34" charset="0"/>
                </a:rPr>
                <a:t>2</a:t>
              </a:r>
              <a:r>
                <a:rPr lang="en-US" sz="1600" b="1" dirty="0">
                  <a:solidFill>
                    <a:schemeClr val="accent6"/>
                  </a:solidFill>
                  <a:latin typeface="Calibri" panose="020F0502020204030204" pitchFamily="34" charset="0"/>
                  <a:cs typeface="Calibri" panose="020F0502020204030204" pitchFamily="34" charset="0"/>
                </a:rPr>
                <a:t>]</a:t>
              </a:r>
              <a:endParaRPr lang="en-US" sz="1600" b="1" baseline="30000" dirty="0">
                <a:solidFill>
                  <a:schemeClr val="accent6"/>
                </a:solidFill>
                <a:latin typeface="Calibri" panose="020F0502020204030204" pitchFamily="34" charset="0"/>
                <a:cs typeface="Calibri" panose="020F0502020204030204" pitchFamily="34" charset="0"/>
              </a:endParaRPr>
            </a:p>
          </p:txBody>
        </p:sp>
        <p:sp>
          <p:nvSpPr>
            <p:cNvPr id="28" name="Rectangle 27"/>
            <p:cNvSpPr/>
            <p:nvPr/>
          </p:nvSpPr>
          <p:spPr>
            <a:xfrm>
              <a:off x="2096390" y="3735013"/>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064694" y="3756872"/>
              <a:ext cx="1010847" cy="375884"/>
            </a:xfrm>
            <a:prstGeom prst="rect">
              <a:avLst/>
            </a:prstGeom>
          </p:spPr>
          <p:txBody>
            <a:bodyPr wrap="none">
              <a:spAutoFit/>
            </a:bodyPr>
            <a:lstStyle/>
            <a:p>
              <a:r>
                <a:rPr lang="en-US" sz="1600" b="1" dirty="0">
                  <a:solidFill>
                    <a:schemeClr val="accent6"/>
                  </a:solidFill>
                  <a:latin typeface="Calibri" panose="020F0502020204030204" pitchFamily="34" charset="0"/>
                  <a:cs typeface="Calibri" panose="020F0502020204030204" pitchFamily="34" charset="0"/>
                </a:rPr>
                <a:t>V [Volts]</a:t>
              </a:r>
              <a:endParaRPr lang="en-US" sz="1200" b="1" dirty="0">
                <a:solidFill>
                  <a:schemeClr val="accent6"/>
                </a:solidFill>
              </a:endParaRPr>
            </a:p>
          </p:txBody>
        </p:sp>
      </p:grpSp>
      <p:grpSp>
        <p:nvGrpSpPr>
          <p:cNvPr id="3" name="Group 259"/>
          <p:cNvGrpSpPr/>
          <p:nvPr/>
        </p:nvGrpSpPr>
        <p:grpSpPr>
          <a:xfrm>
            <a:off x="6985563" y="2109209"/>
            <a:ext cx="3405565" cy="2709012"/>
            <a:chOff x="2365436" y="2353104"/>
            <a:chExt cx="3405565" cy="2709012"/>
          </a:xfrm>
        </p:grpSpPr>
        <p:pic>
          <p:nvPicPr>
            <p:cNvPr id="261" name="Picture 26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70" t="3348" r="15116" b="15538"/>
            <a:stretch/>
          </p:blipFill>
          <p:spPr bwMode="auto">
            <a:xfrm>
              <a:off x="2811610" y="2424621"/>
              <a:ext cx="2959391" cy="235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 name="TextBox 13"/>
            <p:cNvSpPr txBox="1"/>
            <p:nvPr/>
          </p:nvSpPr>
          <p:spPr>
            <a:xfrm>
              <a:off x="4782199" y="3317682"/>
              <a:ext cx="844590" cy="18466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6">
                      <a:lumMod val="60000"/>
                      <a:lumOff val="40000"/>
                    </a:schemeClr>
                  </a:solidFill>
                </a:rPr>
                <a:t>Full-STACK</a:t>
              </a:r>
            </a:p>
          </p:txBody>
        </p:sp>
        <p:sp>
          <p:nvSpPr>
            <p:cNvPr id="263" name="TextBox 46"/>
            <p:cNvSpPr txBox="1"/>
            <p:nvPr/>
          </p:nvSpPr>
          <p:spPr>
            <a:xfrm>
              <a:off x="2999874" y="3672895"/>
              <a:ext cx="1061188" cy="18466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9900"/>
                  </a:solidFill>
                </a:rPr>
                <a:t>Electrode only</a:t>
              </a:r>
            </a:p>
          </p:txBody>
        </p:sp>
        <p:cxnSp>
          <p:nvCxnSpPr>
            <p:cNvPr id="265" name="Straight Connector 264"/>
            <p:cNvCxnSpPr/>
            <p:nvPr/>
          </p:nvCxnSpPr>
          <p:spPr>
            <a:xfrm>
              <a:off x="3366856" y="2683972"/>
              <a:ext cx="182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3914274" y="4815895"/>
              <a:ext cx="727892" cy="246221"/>
            </a:xfrm>
            <a:prstGeom prst="rect">
              <a:avLst/>
            </a:prstGeom>
          </p:spPr>
          <p:txBody>
            <a:bodyPr wrap="none" lIns="0" tIns="0" rIns="0" bIns="0">
              <a:spAutoFit/>
            </a:bodyPr>
            <a:lstStyle/>
            <a:p>
              <a:r>
                <a:rPr lang="en-US" sz="1600" b="1" dirty="0">
                  <a:solidFill>
                    <a:schemeClr val="accent6"/>
                  </a:solidFill>
                  <a:latin typeface="Calibri" panose="020F0502020204030204" pitchFamily="34" charset="0"/>
                  <a:cs typeface="Calibri" panose="020F0502020204030204" pitchFamily="34" charset="0"/>
                </a:rPr>
                <a:t>V [Volts]</a:t>
              </a:r>
              <a:endParaRPr lang="en-US" sz="1600" b="1" dirty="0">
                <a:solidFill>
                  <a:schemeClr val="accent6"/>
                </a:solidFill>
              </a:endParaRPr>
            </a:p>
          </p:txBody>
        </p:sp>
        <p:sp>
          <p:nvSpPr>
            <p:cNvPr id="268" name="TextBox 267"/>
            <p:cNvSpPr txBox="1"/>
            <p:nvPr/>
          </p:nvSpPr>
          <p:spPr>
            <a:xfrm rot="16200000">
              <a:off x="2009345" y="2735703"/>
              <a:ext cx="958404" cy="246221"/>
            </a:xfrm>
            <a:prstGeom prst="rect">
              <a:avLst/>
            </a:prstGeom>
            <a:noFill/>
          </p:spPr>
          <p:txBody>
            <a:bodyPr wrap="none" lIns="0" tIns="0" rIns="0" bIns="0" rtlCol="0">
              <a:spAutoFit/>
            </a:bodyPr>
            <a:lstStyle/>
            <a:p>
              <a:r>
                <a:rPr lang="en-US" sz="1600" b="1" dirty="0">
                  <a:solidFill>
                    <a:schemeClr val="accent6"/>
                  </a:solidFill>
                  <a:latin typeface="Calibri" panose="020F0502020204030204" pitchFamily="34" charset="0"/>
                  <a:cs typeface="Calibri" panose="020F0502020204030204" pitchFamily="34" charset="0"/>
                </a:rPr>
                <a:t>J [MA/cm</a:t>
              </a:r>
              <a:r>
                <a:rPr lang="en-US" sz="1600" b="1" baseline="30000" dirty="0">
                  <a:solidFill>
                    <a:schemeClr val="accent6"/>
                  </a:solidFill>
                  <a:latin typeface="Calibri" panose="020F0502020204030204" pitchFamily="34" charset="0"/>
                  <a:cs typeface="Calibri" panose="020F0502020204030204" pitchFamily="34" charset="0"/>
                </a:rPr>
                <a:t>2</a:t>
              </a:r>
              <a:r>
                <a:rPr lang="en-US" sz="1600" b="1" dirty="0">
                  <a:solidFill>
                    <a:schemeClr val="accent6"/>
                  </a:solidFill>
                  <a:latin typeface="Calibri" panose="020F0502020204030204" pitchFamily="34" charset="0"/>
                  <a:cs typeface="Calibri" panose="020F0502020204030204" pitchFamily="34" charset="0"/>
                </a:rPr>
                <a:t>]</a:t>
              </a:r>
              <a:endParaRPr lang="en-US" sz="1600" b="1" baseline="30000" dirty="0">
                <a:solidFill>
                  <a:schemeClr val="accent6"/>
                </a:solidFill>
                <a:latin typeface="Calibri" panose="020F0502020204030204" pitchFamily="34" charset="0"/>
                <a:cs typeface="Calibri" panose="020F0502020204030204" pitchFamily="34" charset="0"/>
              </a:endParaRPr>
            </a:p>
          </p:txBody>
        </p:sp>
        <p:sp>
          <p:nvSpPr>
            <p:cNvPr id="269" name="TextBox 268"/>
            <p:cNvSpPr txBox="1"/>
            <p:nvPr/>
          </p:nvSpPr>
          <p:spPr>
            <a:xfrm>
              <a:off x="2628868" y="2843071"/>
              <a:ext cx="182742" cy="215444"/>
            </a:xfrm>
            <a:prstGeom prst="rect">
              <a:avLst/>
            </a:prstGeom>
            <a:noFill/>
          </p:spPr>
          <p:txBody>
            <a:bodyPr wrap="none" lIns="0" tIns="0" rIns="0" bIns="0" rtlCol="0">
              <a:spAutoFit/>
            </a:bodyPr>
            <a:lstStyle/>
            <a:p>
              <a:r>
                <a:rPr lang="en-US" sz="1400" b="1" dirty="0">
                  <a:latin typeface="Calibri" panose="020F0502020204030204" pitchFamily="34" charset="0"/>
                  <a:cs typeface="Calibri" panose="020F0502020204030204" pitchFamily="34" charset="0"/>
                </a:rPr>
                <a:t>48</a:t>
              </a:r>
            </a:p>
          </p:txBody>
        </p:sp>
        <p:sp>
          <p:nvSpPr>
            <p:cNvPr id="270" name="TextBox 269"/>
            <p:cNvSpPr txBox="1"/>
            <p:nvPr/>
          </p:nvSpPr>
          <p:spPr>
            <a:xfrm>
              <a:off x="2640302" y="3364637"/>
              <a:ext cx="182742" cy="215444"/>
            </a:xfrm>
            <a:prstGeom prst="rect">
              <a:avLst/>
            </a:prstGeom>
            <a:noFill/>
          </p:spPr>
          <p:txBody>
            <a:bodyPr wrap="none" lIns="0" tIns="0" rIns="0" bIns="0" rtlCol="0">
              <a:spAutoFit/>
            </a:bodyPr>
            <a:lstStyle/>
            <a:p>
              <a:r>
                <a:rPr lang="en-US" sz="1400" b="1" dirty="0">
                  <a:latin typeface="Calibri" panose="020F0502020204030204" pitchFamily="34" charset="0"/>
                  <a:cs typeface="Calibri" panose="020F0502020204030204" pitchFamily="34" charset="0"/>
                </a:rPr>
                <a:t>32</a:t>
              </a:r>
            </a:p>
          </p:txBody>
        </p:sp>
        <p:sp>
          <p:nvSpPr>
            <p:cNvPr id="271" name="TextBox 270"/>
            <p:cNvSpPr txBox="1"/>
            <p:nvPr/>
          </p:nvSpPr>
          <p:spPr>
            <a:xfrm>
              <a:off x="2630956" y="3875638"/>
              <a:ext cx="182742" cy="215444"/>
            </a:xfrm>
            <a:prstGeom prst="rect">
              <a:avLst/>
            </a:prstGeom>
            <a:noFill/>
          </p:spPr>
          <p:txBody>
            <a:bodyPr wrap="none" lIns="0" tIns="0" rIns="0" bIns="0" rtlCol="0">
              <a:spAutoFit/>
            </a:bodyPr>
            <a:lstStyle/>
            <a:p>
              <a:r>
                <a:rPr lang="en-US" sz="1400" b="1" dirty="0">
                  <a:latin typeface="Calibri" panose="020F0502020204030204" pitchFamily="34" charset="0"/>
                  <a:cs typeface="Calibri" panose="020F0502020204030204" pitchFamily="34" charset="0"/>
                </a:rPr>
                <a:t>16</a:t>
              </a:r>
            </a:p>
          </p:txBody>
        </p:sp>
        <p:sp>
          <p:nvSpPr>
            <p:cNvPr id="272" name="TextBox 271"/>
            <p:cNvSpPr txBox="1"/>
            <p:nvPr/>
          </p:nvSpPr>
          <p:spPr>
            <a:xfrm>
              <a:off x="2628868" y="2353104"/>
              <a:ext cx="182742" cy="215444"/>
            </a:xfrm>
            <a:prstGeom prst="rect">
              <a:avLst/>
            </a:prstGeom>
            <a:noFill/>
          </p:spPr>
          <p:txBody>
            <a:bodyPr wrap="none" lIns="0" tIns="0" rIns="0" bIns="0" rtlCol="0">
              <a:spAutoFit/>
            </a:bodyPr>
            <a:lstStyle/>
            <a:p>
              <a:r>
                <a:rPr lang="en-US" sz="1400" b="1" dirty="0">
                  <a:latin typeface="Calibri" panose="020F0502020204030204" pitchFamily="34" charset="0"/>
                  <a:cs typeface="Calibri" panose="020F0502020204030204" pitchFamily="34" charset="0"/>
                </a:rPr>
                <a:t>64</a:t>
              </a:r>
            </a:p>
          </p:txBody>
        </p:sp>
      </p:grpSp>
      <p:grpSp>
        <p:nvGrpSpPr>
          <p:cNvPr id="4" name="Group 229"/>
          <p:cNvGrpSpPr/>
          <p:nvPr/>
        </p:nvGrpSpPr>
        <p:grpSpPr>
          <a:xfrm>
            <a:off x="1912480" y="1657350"/>
            <a:ext cx="1364121" cy="2198002"/>
            <a:chOff x="388479" y="1025250"/>
            <a:chExt cx="1731956" cy="2712212"/>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479" y="1025250"/>
              <a:ext cx="1731956" cy="271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535523" y="2528190"/>
              <a:ext cx="1255018" cy="721580"/>
            </a:xfrm>
            <a:prstGeom prst="rect">
              <a:avLst/>
            </a:prstGeom>
          </p:spPr>
          <p:txBody>
            <a:bodyPr wrap="none">
              <a:spAutoFit/>
            </a:bodyPr>
            <a:lstStyle/>
            <a:p>
              <a:r>
                <a:rPr lang="en-US" sz="1600" b="1" dirty="0">
                  <a:ln>
                    <a:solidFill>
                      <a:schemeClr val="bg1"/>
                    </a:solidFill>
                  </a:ln>
                  <a:latin typeface="Calibri" panose="020F0502020204030204" pitchFamily="34" charset="0"/>
                  <a:cs typeface="Calibri" panose="020F0502020204030204" pitchFamily="34" charset="0"/>
                </a:rPr>
                <a:t>Bottom</a:t>
              </a:r>
            </a:p>
            <a:p>
              <a:r>
                <a:rPr lang="en-US" sz="1600" b="1" dirty="0">
                  <a:ln>
                    <a:solidFill>
                      <a:schemeClr val="bg1"/>
                    </a:solidFill>
                  </a:ln>
                  <a:latin typeface="Calibri" panose="020F0502020204030204" pitchFamily="34" charset="0"/>
                  <a:cs typeface="Calibri" panose="020F0502020204030204" pitchFamily="34" charset="0"/>
                </a:rPr>
                <a:t>Electrode</a:t>
              </a:r>
              <a:endParaRPr lang="en-US" sz="1200" b="1" dirty="0">
                <a:ln>
                  <a:solidFill>
                    <a:schemeClr val="bg1"/>
                  </a:solidFill>
                </a:ln>
              </a:endParaRPr>
            </a:p>
          </p:txBody>
        </p:sp>
        <p:sp>
          <p:nvSpPr>
            <p:cNvPr id="31" name="Rectangle 30"/>
            <p:cNvSpPr/>
            <p:nvPr/>
          </p:nvSpPr>
          <p:spPr>
            <a:xfrm>
              <a:off x="786989" y="1512765"/>
              <a:ext cx="1129241" cy="645624"/>
            </a:xfrm>
            <a:prstGeom prst="rect">
              <a:avLst/>
            </a:prstGeom>
          </p:spPr>
          <p:txBody>
            <a:bodyPr wrap="none">
              <a:spAutoFit/>
            </a:bodyPr>
            <a:lstStyle/>
            <a:p>
              <a:r>
                <a:rPr lang="en-US" sz="1400" b="1" dirty="0">
                  <a:ln>
                    <a:solidFill>
                      <a:schemeClr val="bg1"/>
                    </a:solidFill>
                  </a:ln>
                  <a:latin typeface="Calibri" panose="020F0502020204030204" pitchFamily="34" charset="0"/>
                  <a:cs typeface="Calibri" panose="020F0502020204030204" pitchFamily="34" charset="0"/>
                </a:rPr>
                <a:t>Top </a:t>
              </a:r>
            </a:p>
            <a:p>
              <a:r>
                <a:rPr lang="en-US" sz="1400" b="1" dirty="0">
                  <a:ln>
                    <a:solidFill>
                      <a:schemeClr val="bg1"/>
                    </a:solidFill>
                  </a:ln>
                  <a:latin typeface="Calibri" panose="020F0502020204030204" pitchFamily="34" charset="0"/>
                  <a:cs typeface="Calibri" panose="020F0502020204030204" pitchFamily="34" charset="0"/>
                </a:rPr>
                <a:t>Electrode</a:t>
              </a:r>
              <a:endParaRPr lang="en-US" sz="1100" b="1" dirty="0">
                <a:ln>
                  <a:solidFill>
                    <a:schemeClr val="bg1"/>
                  </a:solidFill>
                </a:ln>
              </a:endParaRPr>
            </a:p>
          </p:txBody>
        </p:sp>
      </p:grpSp>
      <p:grpSp>
        <p:nvGrpSpPr>
          <p:cNvPr id="6" name="Group 88"/>
          <p:cNvGrpSpPr/>
          <p:nvPr/>
        </p:nvGrpSpPr>
        <p:grpSpPr>
          <a:xfrm>
            <a:off x="4599883" y="657784"/>
            <a:ext cx="1846537" cy="1468893"/>
            <a:chOff x="2967585" y="104774"/>
            <a:chExt cx="1846537" cy="1468893"/>
          </a:xfrm>
        </p:grpSpPr>
        <p:sp>
          <p:nvSpPr>
            <p:cNvPr id="68" name="Parallelogram 67"/>
            <p:cNvSpPr/>
            <p:nvPr/>
          </p:nvSpPr>
          <p:spPr>
            <a:xfrm rot="5400000">
              <a:off x="3229215" y="283300"/>
              <a:ext cx="1391933" cy="1130133"/>
            </a:xfrm>
            <a:prstGeom prst="parallelogram">
              <a:avLst>
                <a:gd name="adj" fmla="val 655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alf Frame 73"/>
            <p:cNvSpPr/>
            <p:nvPr/>
          </p:nvSpPr>
          <p:spPr>
            <a:xfrm flipH="1">
              <a:off x="3018369" y="609601"/>
              <a:ext cx="326170" cy="228600"/>
            </a:xfrm>
            <a:prstGeom prst="halfFrame">
              <a:avLst>
                <a:gd name="adj1" fmla="val 7519"/>
                <a:gd name="adj2" fmla="val 7903"/>
              </a:avLst>
            </a:prstGeom>
            <a:solidFill>
              <a:srgbClr val="C0C0C0">
                <a:alpha val="25882"/>
              </a:srgbClr>
            </a:solidFill>
            <a:ln>
              <a:solidFill>
                <a:schemeClr val="accent2">
                  <a:alpha val="2588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6"/>
                  </a:solidFill>
                  <a:latin typeface="Calibri" panose="020F0502020204030204" pitchFamily="34" charset="0"/>
                  <a:cs typeface="Calibri" panose="020F0502020204030204" pitchFamily="34" charset="0"/>
                </a:rPr>
                <a:t>BE</a:t>
              </a:r>
            </a:p>
          </p:txBody>
        </p:sp>
        <p:cxnSp>
          <p:nvCxnSpPr>
            <p:cNvPr id="70" name="Straight Connector 69"/>
            <p:cNvCxnSpPr/>
            <p:nvPr/>
          </p:nvCxnSpPr>
          <p:spPr>
            <a:xfrm>
              <a:off x="3365667" y="609600"/>
              <a:ext cx="1130133" cy="762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2" name="Half Frame 71"/>
            <p:cNvSpPr/>
            <p:nvPr/>
          </p:nvSpPr>
          <p:spPr>
            <a:xfrm>
              <a:off x="4487952" y="1348740"/>
              <a:ext cx="326170" cy="224927"/>
            </a:xfrm>
            <a:prstGeom prst="halfFrame">
              <a:avLst>
                <a:gd name="adj1" fmla="val 7519"/>
                <a:gd name="adj2" fmla="val 7903"/>
              </a:avLst>
            </a:prstGeom>
            <a:solidFill>
              <a:schemeClr val="accent1">
                <a:alpha val="26000"/>
              </a:schemeClr>
            </a:solidFill>
            <a:ln>
              <a:solidFill>
                <a:schemeClr val="accent2">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6"/>
                  </a:solidFill>
                  <a:latin typeface="Calibri" panose="020F0502020204030204" pitchFamily="34" charset="0"/>
                  <a:cs typeface="Calibri" panose="020F0502020204030204" pitchFamily="34" charset="0"/>
                </a:rPr>
                <a:t>TE</a:t>
              </a:r>
            </a:p>
          </p:txBody>
        </p:sp>
        <p:sp>
          <p:nvSpPr>
            <p:cNvPr id="81" name="Oval 80"/>
            <p:cNvSpPr/>
            <p:nvPr/>
          </p:nvSpPr>
          <p:spPr>
            <a:xfrm>
              <a:off x="4510726" y="1329688"/>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436480" y="1329688"/>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255790" y="120141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457700" y="1242059"/>
              <a:ext cx="80010"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391025" y="1375410"/>
              <a:ext cx="70521" cy="168923"/>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4210107" y="1245226"/>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flipH="1">
              <a:off x="4278646" y="1247129"/>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072282" y="107790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4026599" y="1121715"/>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flipH="1">
              <a:off x="4095138" y="1123618"/>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902321" y="95661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3856638" y="1000431"/>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flipH="1">
              <a:off x="3925177" y="1002334"/>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745489" y="85788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a:off x="3699806" y="901701"/>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flipH="1">
              <a:off x="3768345" y="903604"/>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577682" y="74676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3531999" y="790575"/>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flipH="1">
              <a:off x="3600538" y="792478"/>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418786" y="63817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3373103" y="681988"/>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flipH="1">
              <a:off x="3441642" y="683891"/>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3319298" y="83057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967585" y="61531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222186" y="60960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222186" y="56388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flipH="1">
              <a:off x="3253462" y="655320"/>
              <a:ext cx="65835" cy="19811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3319297" y="531491"/>
              <a:ext cx="122347"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3295180" y="60960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flipV="1">
              <a:off x="3022117" y="632458"/>
              <a:ext cx="200069" cy="6477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p:cNvSpPr/>
            <p:nvPr/>
          </p:nvSpPr>
          <p:spPr>
            <a:xfrm flipH="1" flipV="1">
              <a:off x="3245045" y="104774"/>
              <a:ext cx="115070" cy="459107"/>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Freeform 110"/>
          <p:cNvSpPr/>
          <p:nvPr/>
        </p:nvSpPr>
        <p:spPr>
          <a:xfrm>
            <a:off x="5161548" y="1679939"/>
            <a:ext cx="858253" cy="1046747"/>
          </a:xfrm>
          <a:custGeom>
            <a:avLst/>
            <a:gdLst>
              <a:gd name="connsiteX0" fmla="*/ 858253 w 858253"/>
              <a:gd name="connsiteY0" fmla="*/ 1046747 h 1046747"/>
              <a:gd name="connsiteX1" fmla="*/ 204537 w 858253"/>
              <a:gd name="connsiteY1" fmla="*/ 617621 h 1046747"/>
              <a:gd name="connsiteX2" fmla="*/ 0 w 858253"/>
              <a:gd name="connsiteY2" fmla="*/ 0 h 1046747"/>
            </a:gdLst>
            <a:ahLst/>
            <a:cxnLst>
              <a:cxn ang="0">
                <a:pos x="connsiteX0" y="connsiteY0"/>
              </a:cxn>
              <a:cxn ang="0">
                <a:pos x="connsiteX1" y="connsiteY1"/>
              </a:cxn>
              <a:cxn ang="0">
                <a:pos x="connsiteX2" y="connsiteY2"/>
              </a:cxn>
            </a:cxnLst>
            <a:rect l="l" t="t" r="r" b="b"/>
            <a:pathLst>
              <a:path w="858253" h="1046747">
                <a:moveTo>
                  <a:pt x="858253" y="1046747"/>
                </a:moveTo>
                <a:cubicBezTo>
                  <a:pt x="602916" y="919413"/>
                  <a:pt x="347579" y="792079"/>
                  <a:pt x="204537" y="617621"/>
                </a:cubicBezTo>
                <a:cubicBezTo>
                  <a:pt x="61495" y="443163"/>
                  <a:pt x="30747" y="221581"/>
                  <a:pt x="0"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5381999" y="639969"/>
            <a:ext cx="1492012" cy="338554"/>
          </a:xfrm>
          <a:prstGeom prst="rect">
            <a:avLst/>
          </a:prstGeom>
          <a:noFill/>
          <a:ln>
            <a:noFill/>
          </a:ln>
        </p:spPr>
        <p:txBody>
          <a:bodyPr wrap="none" rtlCol="0">
            <a:spAutoFit/>
          </a:bodyPr>
          <a:lstStyle/>
          <a:p>
            <a:r>
              <a:rPr lang="en-US" sz="1600" b="1" dirty="0">
                <a:solidFill>
                  <a:srgbClr val="FF0000"/>
                </a:solidFill>
                <a:latin typeface="Calibri" panose="020F0502020204030204" pitchFamily="34" charset="0"/>
                <a:cs typeface="Calibri" panose="020F0502020204030204" pitchFamily="34" charset="0"/>
              </a:rPr>
              <a:t>Near Threshold</a:t>
            </a:r>
          </a:p>
        </p:txBody>
      </p:sp>
      <p:sp>
        <p:nvSpPr>
          <p:cNvPr id="131" name="Oval 130"/>
          <p:cNvSpPr/>
          <p:nvPr/>
        </p:nvSpPr>
        <p:spPr>
          <a:xfrm>
            <a:off x="5968865" y="2049598"/>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5771748" y="193409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5601787" y="182141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5429115" y="1713169"/>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5279053" y="160805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5113636" y="149789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37"/>
          <p:cNvGrpSpPr/>
          <p:nvPr/>
        </p:nvGrpSpPr>
        <p:grpSpPr>
          <a:xfrm>
            <a:off x="7695306" y="4906329"/>
            <a:ext cx="2478763" cy="1717069"/>
            <a:chOff x="2039971" y="3838574"/>
            <a:chExt cx="1832715" cy="1467819"/>
          </a:xfrm>
        </p:grpSpPr>
        <p:sp>
          <p:nvSpPr>
            <p:cNvPr id="139" name="Parallelogram 138"/>
            <p:cNvSpPr/>
            <p:nvPr/>
          </p:nvSpPr>
          <p:spPr>
            <a:xfrm rot="5400000">
              <a:off x="2564311" y="4043573"/>
              <a:ext cx="795405" cy="1130136"/>
            </a:xfrm>
            <a:prstGeom prst="parallelogram">
              <a:avLst>
                <a:gd name="adj" fmla="val 6564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0" name="Freeform 139"/>
            <p:cNvSpPr/>
            <p:nvPr/>
          </p:nvSpPr>
          <p:spPr>
            <a:xfrm>
              <a:off x="2393136" y="3838574"/>
              <a:ext cx="153849" cy="441961"/>
            </a:xfrm>
            <a:custGeom>
              <a:avLst/>
              <a:gdLst>
                <a:gd name="connsiteX0" fmla="*/ 4104 w 211922"/>
                <a:gd name="connsiteY0" fmla="*/ 471099 h 478027"/>
                <a:gd name="connsiteX1" fmla="*/ 4104 w 211922"/>
                <a:gd name="connsiteY1" fmla="*/ 270208 h 478027"/>
                <a:gd name="connsiteX2" fmla="*/ 4104 w 211922"/>
                <a:gd name="connsiteY2" fmla="*/ 45 h 478027"/>
                <a:gd name="connsiteX3" fmla="*/ 59522 w 211922"/>
                <a:gd name="connsiteY3" fmla="*/ 290990 h 478027"/>
                <a:gd name="connsiteX4" fmla="*/ 211922 w 211922"/>
                <a:gd name="connsiteY4" fmla="*/ 478027 h 47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22" h="478027">
                  <a:moveTo>
                    <a:pt x="4104" y="471099"/>
                  </a:moveTo>
                  <a:lnTo>
                    <a:pt x="4104" y="270208"/>
                  </a:lnTo>
                  <a:cubicBezTo>
                    <a:pt x="4104" y="191699"/>
                    <a:pt x="-5132" y="-3419"/>
                    <a:pt x="4104" y="45"/>
                  </a:cubicBezTo>
                  <a:cubicBezTo>
                    <a:pt x="13340" y="3509"/>
                    <a:pt x="24886" y="211326"/>
                    <a:pt x="59522" y="290990"/>
                  </a:cubicBezTo>
                  <a:cubicBezTo>
                    <a:pt x="94158" y="370654"/>
                    <a:pt x="211922" y="478027"/>
                    <a:pt x="211922" y="47802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1" name="Freeform 140"/>
            <p:cNvSpPr/>
            <p:nvPr/>
          </p:nvSpPr>
          <p:spPr>
            <a:xfrm flipH="1" flipV="1">
              <a:off x="3392768" y="4937693"/>
              <a:ext cx="136217" cy="340044"/>
            </a:xfrm>
            <a:custGeom>
              <a:avLst/>
              <a:gdLst>
                <a:gd name="connsiteX0" fmla="*/ 4104 w 211922"/>
                <a:gd name="connsiteY0" fmla="*/ 471099 h 478027"/>
                <a:gd name="connsiteX1" fmla="*/ 4104 w 211922"/>
                <a:gd name="connsiteY1" fmla="*/ 270208 h 478027"/>
                <a:gd name="connsiteX2" fmla="*/ 4104 w 211922"/>
                <a:gd name="connsiteY2" fmla="*/ 45 h 478027"/>
                <a:gd name="connsiteX3" fmla="*/ 59522 w 211922"/>
                <a:gd name="connsiteY3" fmla="*/ 290990 h 478027"/>
                <a:gd name="connsiteX4" fmla="*/ 211922 w 211922"/>
                <a:gd name="connsiteY4" fmla="*/ 478027 h 47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22" h="478027">
                  <a:moveTo>
                    <a:pt x="4104" y="471099"/>
                  </a:moveTo>
                  <a:lnTo>
                    <a:pt x="4104" y="270208"/>
                  </a:lnTo>
                  <a:cubicBezTo>
                    <a:pt x="4104" y="191699"/>
                    <a:pt x="-5132" y="-3419"/>
                    <a:pt x="4104" y="45"/>
                  </a:cubicBezTo>
                  <a:cubicBezTo>
                    <a:pt x="13340" y="3509"/>
                    <a:pt x="24886" y="211326"/>
                    <a:pt x="59522" y="290990"/>
                  </a:cubicBezTo>
                  <a:cubicBezTo>
                    <a:pt x="94158" y="370654"/>
                    <a:pt x="211922" y="478027"/>
                    <a:pt x="211922" y="47802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2" name="Half Frame 141"/>
            <p:cNvSpPr/>
            <p:nvPr/>
          </p:nvSpPr>
          <p:spPr>
            <a:xfrm flipH="1">
              <a:off x="2066966" y="4309618"/>
              <a:ext cx="326170" cy="228600"/>
            </a:xfrm>
            <a:prstGeom prst="halfFrame">
              <a:avLst>
                <a:gd name="adj1" fmla="val 7519"/>
                <a:gd name="adj2" fmla="val 7903"/>
              </a:avLst>
            </a:prstGeom>
            <a:solidFill>
              <a:srgbClr val="C0C0C0">
                <a:alpha val="25882"/>
              </a:srgbClr>
            </a:solidFill>
            <a:ln>
              <a:solidFill>
                <a:schemeClr val="accent2">
                  <a:alpha val="2588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6"/>
                  </a:solidFill>
                  <a:latin typeface="Calibri" panose="020F0502020204030204" pitchFamily="34" charset="0"/>
                  <a:cs typeface="Calibri" panose="020F0502020204030204" pitchFamily="34" charset="0"/>
                </a:rPr>
                <a:t>BE</a:t>
              </a:r>
            </a:p>
          </p:txBody>
        </p:sp>
        <p:sp>
          <p:nvSpPr>
            <p:cNvPr id="143" name="Half Frame 142"/>
            <p:cNvSpPr/>
            <p:nvPr/>
          </p:nvSpPr>
          <p:spPr>
            <a:xfrm>
              <a:off x="3523269" y="5081466"/>
              <a:ext cx="326170" cy="224927"/>
            </a:xfrm>
            <a:prstGeom prst="halfFrame">
              <a:avLst>
                <a:gd name="adj1" fmla="val 7519"/>
                <a:gd name="adj2" fmla="val 7903"/>
              </a:avLst>
            </a:prstGeom>
            <a:solidFill>
              <a:schemeClr val="accent1">
                <a:alpha val="26000"/>
              </a:schemeClr>
            </a:solidFill>
            <a:ln>
              <a:solidFill>
                <a:schemeClr val="accent2">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6"/>
                  </a:solidFill>
                  <a:latin typeface="Calibri" panose="020F0502020204030204" pitchFamily="34" charset="0"/>
                  <a:cs typeface="Calibri" panose="020F0502020204030204" pitchFamily="34" charset="0"/>
                </a:rPr>
                <a:t>TE</a:t>
              </a:r>
            </a:p>
          </p:txBody>
        </p:sp>
        <p:sp>
          <p:nvSpPr>
            <p:cNvPr id="144" name="Oval 143"/>
            <p:cNvSpPr/>
            <p:nvPr/>
          </p:nvSpPr>
          <p:spPr>
            <a:xfrm>
              <a:off x="3534928" y="5069277"/>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5" name="Oval 144"/>
            <p:cNvSpPr/>
            <p:nvPr/>
          </p:nvSpPr>
          <p:spPr>
            <a:xfrm>
              <a:off x="3431115" y="5069277"/>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6" name="Freeform 145"/>
            <p:cNvSpPr/>
            <p:nvPr/>
          </p:nvSpPr>
          <p:spPr>
            <a:xfrm>
              <a:off x="3450454" y="4981648"/>
              <a:ext cx="111458"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7" name="Oval 146"/>
            <p:cNvSpPr/>
            <p:nvPr/>
          </p:nvSpPr>
          <p:spPr>
            <a:xfrm>
              <a:off x="2570752" y="4591937"/>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8" name="Oval 147"/>
            <p:cNvSpPr/>
            <p:nvPr/>
          </p:nvSpPr>
          <p:spPr>
            <a:xfrm>
              <a:off x="2039971" y="4328984"/>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9" name="Oval 148"/>
            <p:cNvSpPr/>
            <p:nvPr/>
          </p:nvSpPr>
          <p:spPr>
            <a:xfrm>
              <a:off x="2294572" y="432327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0" name="Oval 149"/>
            <p:cNvSpPr/>
            <p:nvPr/>
          </p:nvSpPr>
          <p:spPr>
            <a:xfrm>
              <a:off x="2294572" y="4277553"/>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1" name="Freeform 150"/>
            <p:cNvSpPr/>
            <p:nvPr/>
          </p:nvSpPr>
          <p:spPr>
            <a:xfrm flipV="1">
              <a:off x="2094503" y="4346129"/>
              <a:ext cx="200069" cy="6477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2" name="Freeform 151"/>
            <p:cNvSpPr/>
            <p:nvPr/>
          </p:nvSpPr>
          <p:spPr>
            <a:xfrm flipH="1" flipV="1">
              <a:off x="2317429" y="3979544"/>
              <a:ext cx="152630" cy="2980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3" name="Oval 152"/>
            <p:cNvSpPr/>
            <p:nvPr/>
          </p:nvSpPr>
          <p:spPr>
            <a:xfrm>
              <a:off x="3207588" y="488435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4" name="Oval 153"/>
            <p:cNvSpPr/>
            <p:nvPr/>
          </p:nvSpPr>
          <p:spPr>
            <a:xfrm>
              <a:off x="2970337" y="477895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5" name="Oval 154"/>
            <p:cNvSpPr/>
            <p:nvPr/>
          </p:nvSpPr>
          <p:spPr>
            <a:xfrm>
              <a:off x="2769870" y="468463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6" name="Oval 155"/>
            <p:cNvSpPr/>
            <p:nvPr/>
          </p:nvSpPr>
          <p:spPr>
            <a:xfrm>
              <a:off x="2546985" y="421093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7" name="Oval 156"/>
            <p:cNvSpPr/>
            <p:nvPr/>
          </p:nvSpPr>
          <p:spPr>
            <a:xfrm>
              <a:off x="2792728" y="433279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8" name="Oval 157"/>
            <p:cNvSpPr/>
            <p:nvPr/>
          </p:nvSpPr>
          <p:spPr>
            <a:xfrm>
              <a:off x="3041788" y="4454904"/>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159" name="Oval 158"/>
            <p:cNvSpPr/>
            <p:nvPr/>
          </p:nvSpPr>
          <p:spPr>
            <a:xfrm>
              <a:off x="3230447" y="453821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0" name="Oval 159"/>
            <p:cNvSpPr/>
            <p:nvPr/>
          </p:nvSpPr>
          <p:spPr>
            <a:xfrm>
              <a:off x="2409641" y="4526148"/>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1" name="Oval 160"/>
            <p:cNvSpPr/>
            <p:nvPr/>
          </p:nvSpPr>
          <p:spPr>
            <a:xfrm>
              <a:off x="3433985" y="464119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2" name="Oval 161"/>
            <p:cNvSpPr/>
            <p:nvPr/>
          </p:nvSpPr>
          <p:spPr>
            <a:xfrm flipV="1">
              <a:off x="3628848" y="5072069"/>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3" name="Oval 162"/>
            <p:cNvSpPr/>
            <p:nvPr/>
          </p:nvSpPr>
          <p:spPr>
            <a:xfrm flipV="1">
              <a:off x="3628848" y="502635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4" name="Oval 163"/>
            <p:cNvSpPr/>
            <p:nvPr/>
          </p:nvSpPr>
          <p:spPr>
            <a:xfrm flipV="1">
              <a:off x="3826967" y="50273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5" name="Freeform 164"/>
            <p:cNvSpPr/>
            <p:nvPr/>
          </p:nvSpPr>
          <p:spPr>
            <a:xfrm flipH="1">
              <a:off x="3654519" y="4949262"/>
              <a:ext cx="200069" cy="6477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rgbClr val="FF00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6" name="Freeform 165"/>
            <p:cNvSpPr/>
            <p:nvPr/>
          </p:nvSpPr>
          <p:spPr>
            <a:xfrm flipV="1">
              <a:off x="3435830" y="5129158"/>
              <a:ext cx="200069" cy="6477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7" name="Freeform 166"/>
            <p:cNvSpPr/>
            <p:nvPr/>
          </p:nvSpPr>
          <p:spPr>
            <a:xfrm flipH="1">
              <a:off x="2327301" y="4393822"/>
              <a:ext cx="65835" cy="19811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8" name="Freeform 167"/>
            <p:cNvSpPr/>
            <p:nvPr/>
          </p:nvSpPr>
          <p:spPr>
            <a:xfrm flipV="1">
              <a:off x="3481400" y="4673166"/>
              <a:ext cx="153954" cy="354142"/>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169" name="Straight Arrow Connector 168"/>
            <p:cNvCxnSpPr/>
            <p:nvPr/>
          </p:nvCxnSpPr>
          <p:spPr>
            <a:xfrm>
              <a:off x="2720340" y="4232399"/>
              <a:ext cx="610143" cy="272854"/>
            </a:xfrm>
            <a:prstGeom prst="straightConnector1">
              <a:avLst/>
            </a:prstGeom>
            <a:ln w="3175">
              <a:solidFill>
                <a:srgbClr val="FF0000"/>
              </a:solidFill>
              <a:prstDash val="dash"/>
              <a:tailEnd type="stealth" w="sm" len="sm"/>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2533252" y="4672438"/>
              <a:ext cx="697195" cy="309209"/>
            </a:xfrm>
            <a:prstGeom prst="straightConnector1">
              <a:avLst/>
            </a:prstGeom>
            <a:ln w="3175">
              <a:solidFill>
                <a:schemeClr val="accent2"/>
              </a:solidFill>
              <a:prstDash val="dash"/>
              <a:headEnd type="stealth" w="sm" len="sm"/>
              <a:tailEnd type="none" w="sm" len="sm"/>
            </a:ln>
          </p:spPr>
          <p:style>
            <a:lnRef idx="1">
              <a:schemeClr val="accent1"/>
            </a:lnRef>
            <a:fillRef idx="0">
              <a:schemeClr val="accent1"/>
            </a:fillRef>
            <a:effectRef idx="0">
              <a:schemeClr val="accent1"/>
            </a:effectRef>
            <a:fontRef idx="minor">
              <a:schemeClr val="tx1"/>
            </a:fontRef>
          </p:style>
        </p:cxnSp>
      </p:grpSp>
      <p:sp>
        <p:nvSpPr>
          <p:cNvPr id="1031" name="Freeform 1030"/>
          <p:cNvSpPr/>
          <p:nvPr/>
        </p:nvSpPr>
        <p:spPr>
          <a:xfrm>
            <a:off x="9062512" y="3837733"/>
            <a:ext cx="1175351" cy="1463542"/>
          </a:xfrm>
          <a:custGeom>
            <a:avLst/>
            <a:gdLst>
              <a:gd name="connsiteX0" fmla="*/ 659567 w 1250253"/>
              <a:gd name="connsiteY0" fmla="*/ 131957 h 1196259"/>
              <a:gd name="connsiteX1" fmla="*/ 1229193 w 1250253"/>
              <a:gd name="connsiteY1" fmla="*/ 94482 h 1196259"/>
              <a:gd name="connsiteX2" fmla="*/ 0 w 1250253"/>
              <a:gd name="connsiteY2" fmla="*/ 1196259 h 1196259"/>
            </a:gdLst>
            <a:ahLst/>
            <a:cxnLst>
              <a:cxn ang="0">
                <a:pos x="connsiteX0" y="connsiteY0"/>
              </a:cxn>
              <a:cxn ang="0">
                <a:pos x="connsiteX1" y="connsiteY1"/>
              </a:cxn>
              <a:cxn ang="0">
                <a:pos x="connsiteX2" y="connsiteY2"/>
              </a:cxn>
            </a:cxnLst>
            <a:rect l="l" t="t" r="r" b="b"/>
            <a:pathLst>
              <a:path w="1250253" h="1196259">
                <a:moveTo>
                  <a:pt x="659567" y="131957"/>
                </a:moveTo>
                <a:cubicBezTo>
                  <a:pt x="999344" y="24527"/>
                  <a:pt x="1339121" y="-82902"/>
                  <a:pt x="1229193" y="94482"/>
                </a:cubicBezTo>
                <a:cubicBezTo>
                  <a:pt x="1119265" y="271866"/>
                  <a:pt x="559632" y="734062"/>
                  <a:pt x="0" y="1196259"/>
                </a:cubicBezTo>
              </a:path>
            </a:pathLst>
          </a:custGeom>
          <a:noFill/>
          <a:ln>
            <a:solidFill>
              <a:schemeClr val="accent6"/>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xtBox 184"/>
          <p:cNvSpPr txBox="1"/>
          <p:nvPr/>
        </p:nvSpPr>
        <p:spPr>
          <a:xfrm>
            <a:off x="7012496" y="5798404"/>
            <a:ext cx="1866408" cy="830997"/>
          </a:xfrm>
          <a:prstGeom prst="rect">
            <a:avLst/>
          </a:prstGeom>
          <a:noFill/>
          <a:ln>
            <a:noFill/>
          </a:ln>
        </p:spPr>
        <p:txBody>
          <a:bodyPr wrap="none" rtlCol="0">
            <a:spAutoFit/>
          </a:bodyPr>
          <a:lstStyle/>
          <a:p>
            <a:r>
              <a:rPr lang="en-US" sz="1600" b="1" dirty="0">
                <a:solidFill>
                  <a:srgbClr val="FF0000"/>
                </a:solidFill>
                <a:latin typeface="Calibri" panose="020F0502020204030204" pitchFamily="34" charset="0"/>
                <a:cs typeface="Calibri" panose="020F0502020204030204" pitchFamily="34" charset="0"/>
              </a:rPr>
              <a:t>Threshold, </a:t>
            </a:r>
          </a:p>
          <a:p>
            <a:r>
              <a:rPr lang="en-US" sz="1600" b="1" dirty="0">
                <a:solidFill>
                  <a:srgbClr val="FF0000"/>
                </a:solidFill>
                <a:latin typeface="Calibri" panose="020F0502020204030204" pitchFamily="34" charset="0"/>
                <a:cs typeface="Calibri" panose="020F0502020204030204" pitchFamily="34" charset="0"/>
              </a:rPr>
              <a:t>(positive feedback)</a:t>
            </a:r>
          </a:p>
          <a:p>
            <a:r>
              <a:rPr lang="en-US" sz="1600" b="1" dirty="0">
                <a:solidFill>
                  <a:srgbClr val="FF0000"/>
                </a:solidFill>
                <a:latin typeface="Calibri" panose="020F0502020204030204" pitchFamily="34" charset="0"/>
                <a:cs typeface="Calibri" panose="020F0502020204030204" pitchFamily="34" charset="0"/>
              </a:rPr>
              <a:t>Snapback Regime</a:t>
            </a:r>
          </a:p>
        </p:txBody>
      </p:sp>
      <p:cxnSp>
        <p:nvCxnSpPr>
          <p:cNvPr id="231" name="Straight Connector 230"/>
          <p:cNvCxnSpPr/>
          <p:nvPr/>
        </p:nvCxnSpPr>
        <p:spPr>
          <a:xfrm>
            <a:off x="8039656" y="1276911"/>
            <a:ext cx="1265779" cy="36609"/>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1" name="Group 185"/>
          <p:cNvGrpSpPr/>
          <p:nvPr/>
        </p:nvGrpSpPr>
        <p:grpSpPr>
          <a:xfrm>
            <a:off x="7465490" y="480726"/>
            <a:ext cx="2574494" cy="1700101"/>
            <a:chOff x="6234653" y="1804123"/>
            <a:chExt cx="1838737" cy="916862"/>
          </a:xfrm>
        </p:grpSpPr>
        <p:cxnSp>
          <p:nvCxnSpPr>
            <p:cNvPr id="187" name="Straight Connector 186"/>
            <p:cNvCxnSpPr/>
            <p:nvPr/>
          </p:nvCxnSpPr>
          <p:spPr>
            <a:xfrm flipV="1">
              <a:off x="7702959" y="2445736"/>
              <a:ext cx="4125" cy="275249"/>
            </a:xfrm>
            <a:prstGeom prst="line">
              <a:avLst/>
            </a:prstGeom>
            <a:ln w="31750">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flipV="1">
              <a:off x="7688542" y="2429809"/>
              <a:ext cx="384848" cy="153524"/>
            </a:xfrm>
            <a:prstGeom prst="line">
              <a:avLst/>
            </a:prstGeom>
            <a:ln w="31750">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sp>
          <p:nvSpPr>
            <p:cNvPr id="189" name="Parallelogram 188"/>
            <p:cNvSpPr/>
            <p:nvPr/>
          </p:nvSpPr>
          <p:spPr>
            <a:xfrm rot="5400000">
              <a:off x="7034273" y="1682561"/>
              <a:ext cx="162627" cy="1132471"/>
            </a:xfrm>
            <a:prstGeom prst="parallelogram">
              <a:avLst>
                <a:gd name="adj" fmla="val 1356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0" name="Freeform 189"/>
            <p:cNvSpPr/>
            <p:nvPr/>
          </p:nvSpPr>
          <p:spPr>
            <a:xfrm>
              <a:off x="6545542" y="1804123"/>
              <a:ext cx="112433" cy="381872"/>
            </a:xfrm>
            <a:custGeom>
              <a:avLst/>
              <a:gdLst>
                <a:gd name="connsiteX0" fmla="*/ 4104 w 211922"/>
                <a:gd name="connsiteY0" fmla="*/ 471099 h 478027"/>
                <a:gd name="connsiteX1" fmla="*/ 4104 w 211922"/>
                <a:gd name="connsiteY1" fmla="*/ 270208 h 478027"/>
                <a:gd name="connsiteX2" fmla="*/ 4104 w 211922"/>
                <a:gd name="connsiteY2" fmla="*/ 45 h 478027"/>
                <a:gd name="connsiteX3" fmla="*/ 59522 w 211922"/>
                <a:gd name="connsiteY3" fmla="*/ 290990 h 478027"/>
                <a:gd name="connsiteX4" fmla="*/ 211922 w 211922"/>
                <a:gd name="connsiteY4" fmla="*/ 478027 h 47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22" h="478027">
                  <a:moveTo>
                    <a:pt x="4104" y="471099"/>
                  </a:moveTo>
                  <a:lnTo>
                    <a:pt x="4104" y="270208"/>
                  </a:lnTo>
                  <a:cubicBezTo>
                    <a:pt x="4104" y="191699"/>
                    <a:pt x="-5132" y="-3419"/>
                    <a:pt x="4104" y="45"/>
                  </a:cubicBezTo>
                  <a:cubicBezTo>
                    <a:pt x="13340" y="3509"/>
                    <a:pt x="24886" y="211326"/>
                    <a:pt x="59522" y="290990"/>
                  </a:cubicBezTo>
                  <a:cubicBezTo>
                    <a:pt x="94158" y="370654"/>
                    <a:pt x="211922" y="478027"/>
                    <a:pt x="211922" y="47802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1" name="Freeform 190"/>
            <p:cNvSpPr/>
            <p:nvPr/>
          </p:nvSpPr>
          <p:spPr>
            <a:xfrm flipH="1" flipV="1">
              <a:off x="7543970" y="2313585"/>
              <a:ext cx="142666" cy="344288"/>
            </a:xfrm>
            <a:custGeom>
              <a:avLst/>
              <a:gdLst>
                <a:gd name="connsiteX0" fmla="*/ 4104 w 211922"/>
                <a:gd name="connsiteY0" fmla="*/ 471099 h 478027"/>
                <a:gd name="connsiteX1" fmla="*/ 4104 w 211922"/>
                <a:gd name="connsiteY1" fmla="*/ 270208 h 478027"/>
                <a:gd name="connsiteX2" fmla="*/ 4104 w 211922"/>
                <a:gd name="connsiteY2" fmla="*/ 45 h 478027"/>
                <a:gd name="connsiteX3" fmla="*/ 59522 w 211922"/>
                <a:gd name="connsiteY3" fmla="*/ 290990 h 478027"/>
                <a:gd name="connsiteX4" fmla="*/ 211922 w 211922"/>
                <a:gd name="connsiteY4" fmla="*/ 478027 h 47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22" h="478027">
                  <a:moveTo>
                    <a:pt x="4104" y="471099"/>
                  </a:moveTo>
                  <a:lnTo>
                    <a:pt x="4104" y="270208"/>
                  </a:lnTo>
                  <a:cubicBezTo>
                    <a:pt x="4104" y="191699"/>
                    <a:pt x="-5132" y="-3419"/>
                    <a:pt x="4104" y="45"/>
                  </a:cubicBezTo>
                  <a:cubicBezTo>
                    <a:pt x="13340" y="3509"/>
                    <a:pt x="24886" y="211326"/>
                    <a:pt x="59522" y="290990"/>
                  </a:cubicBezTo>
                  <a:cubicBezTo>
                    <a:pt x="94158" y="370654"/>
                    <a:pt x="211922" y="478027"/>
                    <a:pt x="211922" y="47802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2" name="Oval 191"/>
            <p:cNvSpPr/>
            <p:nvPr/>
          </p:nvSpPr>
          <p:spPr>
            <a:xfrm>
              <a:off x="7691805" y="243474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3" name="Oval 192"/>
            <p:cNvSpPr/>
            <p:nvPr/>
          </p:nvSpPr>
          <p:spPr>
            <a:xfrm>
              <a:off x="7572462" y="242929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4" name="Freeform 193"/>
            <p:cNvSpPr/>
            <p:nvPr/>
          </p:nvSpPr>
          <p:spPr>
            <a:xfrm flipV="1">
              <a:off x="7607331" y="2495702"/>
              <a:ext cx="111458"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5" name="Oval 194"/>
            <p:cNvSpPr/>
            <p:nvPr/>
          </p:nvSpPr>
          <p:spPr>
            <a:xfrm>
              <a:off x="6770699" y="233011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6" name="Oval 195"/>
            <p:cNvSpPr/>
            <p:nvPr/>
          </p:nvSpPr>
          <p:spPr>
            <a:xfrm>
              <a:off x="6234653" y="205309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7" name="Oval 196"/>
            <p:cNvSpPr/>
            <p:nvPr/>
          </p:nvSpPr>
          <p:spPr>
            <a:xfrm>
              <a:off x="6453494" y="214599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8" name="Oval 197"/>
            <p:cNvSpPr/>
            <p:nvPr/>
          </p:nvSpPr>
          <p:spPr>
            <a:xfrm>
              <a:off x="6456847" y="209518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9" name="Oval 198"/>
            <p:cNvSpPr/>
            <p:nvPr/>
          </p:nvSpPr>
          <p:spPr>
            <a:xfrm>
              <a:off x="7362375" y="234711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0" name="Oval 199"/>
            <p:cNvSpPr/>
            <p:nvPr/>
          </p:nvSpPr>
          <p:spPr>
            <a:xfrm>
              <a:off x="7145602" y="233951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1" name="Oval 200"/>
            <p:cNvSpPr/>
            <p:nvPr/>
          </p:nvSpPr>
          <p:spPr>
            <a:xfrm>
              <a:off x="6950355" y="233792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2" name="Oval 201"/>
            <p:cNvSpPr/>
            <p:nvPr/>
          </p:nvSpPr>
          <p:spPr>
            <a:xfrm>
              <a:off x="6718853" y="211362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3" name="Oval 202"/>
            <p:cNvSpPr/>
            <p:nvPr/>
          </p:nvSpPr>
          <p:spPr>
            <a:xfrm>
              <a:off x="6945135" y="211362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4" name="Oval 203"/>
            <p:cNvSpPr/>
            <p:nvPr/>
          </p:nvSpPr>
          <p:spPr>
            <a:xfrm>
              <a:off x="7219508" y="211362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205" name="Oval 204"/>
            <p:cNvSpPr/>
            <p:nvPr/>
          </p:nvSpPr>
          <p:spPr>
            <a:xfrm>
              <a:off x="7408094" y="212313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6" name="Oval 205"/>
            <p:cNvSpPr/>
            <p:nvPr/>
          </p:nvSpPr>
          <p:spPr>
            <a:xfrm>
              <a:off x="6584906" y="2319914"/>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7" name="Oval 206"/>
            <p:cNvSpPr/>
            <p:nvPr/>
          </p:nvSpPr>
          <p:spPr>
            <a:xfrm>
              <a:off x="7582772" y="2129254"/>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8" name="Oval 207"/>
            <p:cNvSpPr/>
            <p:nvPr/>
          </p:nvSpPr>
          <p:spPr>
            <a:xfrm flipV="1">
              <a:off x="7785725" y="2403243"/>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9" name="Oval 208"/>
            <p:cNvSpPr/>
            <p:nvPr/>
          </p:nvSpPr>
          <p:spPr>
            <a:xfrm flipV="1">
              <a:off x="7945513" y="2478026"/>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0" name="Freeform 209"/>
            <p:cNvSpPr/>
            <p:nvPr/>
          </p:nvSpPr>
          <p:spPr>
            <a:xfrm flipH="1">
              <a:off x="6479705" y="2207895"/>
              <a:ext cx="69645" cy="139217"/>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1" name="Freeform 210"/>
            <p:cNvSpPr/>
            <p:nvPr/>
          </p:nvSpPr>
          <p:spPr>
            <a:xfrm flipV="1">
              <a:off x="7663060" y="2150876"/>
              <a:ext cx="139285" cy="212537"/>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212" name="Straight Arrow Connector 211"/>
            <p:cNvCxnSpPr/>
            <p:nvPr/>
          </p:nvCxnSpPr>
          <p:spPr>
            <a:xfrm>
              <a:off x="6741712" y="2088100"/>
              <a:ext cx="734111" cy="10715"/>
            </a:xfrm>
            <a:prstGeom prst="straightConnector1">
              <a:avLst/>
            </a:prstGeom>
            <a:ln w="3175">
              <a:solidFill>
                <a:srgbClr val="FF0000"/>
              </a:solidFill>
              <a:prstDash val="dash"/>
              <a:tailEnd type="stealth" w="sm" len="sm"/>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6675691" y="2403243"/>
              <a:ext cx="699576" cy="11430"/>
            </a:xfrm>
            <a:prstGeom prst="straightConnector1">
              <a:avLst/>
            </a:prstGeom>
            <a:ln w="3175">
              <a:solidFill>
                <a:schemeClr val="accent2"/>
              </a:solidFill>
              <a:prstDash val="dash"/>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221" name="Freeform 220"/>
            <p:cNvSpPr/>
            <p:nvPr/>
          </p:nvSpPr>
          <p:spPr>
            <a:xfrm flipH="1">
              <a:off x="6529176" y="2065715"/>
              <a:ext cx="156481"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rgbClr val="FF00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222" name="Straight Connector 221"/>
            <p:cNvCxnSpPr/>
            <p:nvPr/>
          </p:nvCxnSpPr>
          <p:spPr>
            <a:xfrm flipH="1" flipV="1">
              <a:off x="6257513" y="2039180"/>
              <a:ext cx="279732" cy="106356"/>
            </a:xfrm>
            <a:prstGeom prst="line">
              <a:avLst/>
            </a:prstGeom>
            <a:ln w="31750">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flipV="1">
              <a:off x="6524505" y="2150880"/>
              <a:ext cx="1085" cy="269290"/>
            </a:xfrm>
            <a:prstGeom prst="line">
              <a:avLst/>
            </a:prstGeom>
            <a:ln w="31750">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sp>
          <p:nvSpPr>
            <p:cNvPr id="224" name="Rectangle 223"/>
            <p:cNvSpPr/>
            <p:nvPr/>
          </p:nvSpPr>
          <p:spPr>
            <a:xfrm>
              <a:off x="7754315" y="2528413"/>
              <a:ext cx="143111" cy="132787"/>
            </a:xfrm>
            <a:prstGeom prst="rect">
              <a:avLst/>
            </a:prstGeom>
          </p:spPr>
          <p:txBody>
            <a:bodyPr wrap="none" lIns="0" tIns="0" rIns="0" bIns="0">
              <a:spAutoFit/>
            </a:bodyPr>
            <a:lstStyle/>
            <a:p>
              <a:pPr algn="ctr"/>
              <a:r>
                <a:rPr lang="en-US" sz="1600" dirty="0">
                  <a:solidFill>
                    <a:schemeClr val="accent6"/>
                  </a:solidFill>
                  <a:latin typeface="Calibri" panose="020F0502020204030204" pitchFamily="34" charset="0"/>
                  <a:cs typeface="Calibri" panose="020F0502020204030204" pitchFamily="34" charset="0"/>
                </a:rPr>
                <a:t>TE</a:t>
              </a:r>
            </a:p>
          </p:txBody>
        </p:sp>
        <p:sp>
          <p:nvSpPr>
            <p:cNvPr id="225" name="Rectangle 224"/>
            <p:cNvSpPr/>
            <p:nvPr/>
          </p:nvSpPr>
          <p:spPr>
            <a:xfrm>
              <a:off x="6272476" y="2186854"/>
              <a:ext cx="152270" cy="132787"/>
            </a:xfrm>
            <a:prstGeom prst="rect">
              <a:avLst/>
            </a:prstGeom>
          </p:spPr>
          <p:txBody>
            <a:bodyPr wrap="none" lIns="0" tIns="0" rIns="0" bIns="0">
              <a:spAutoFit/>
            </a:bodyPr>
            <a:lstStyle/>
            <a:p>
              <a:pPr algn="ctr"/>
              <a:r>
                <a:rPr lang="en-US" sz="1600" dirty="0">
                  <a:solidFill>
                    <a:schemeClr val="accent6"/>
                  </a:solidFill>
                  <a:latin typeface="Calibri" panose="020F0502020204030204" pitchFamily="34" charset="0"/>
                  <a:cs typeface="Calibri" panose="020F0502020204030204" pitchFamily="34" charset="0"/>
                </a:rPr>
                <a:t>BE</a:t>
              </a:r>
            </a:p>
          </p:txBody>
        </p:sp>
        <p:cxnSp>
          <p:nvCxnSpPr>
            <p:cNvPr id="227" name="Straight Arrow Connector 226"/>
            <p:cNvCxnSpPr/>
            <p:nvPr/>
          </p:nvCxnSpPr>
          <p:spPr>
            <a:xfrm>
              <a:off x="7831444" y="2367400"/>
              <a:ext cx="192416" cy="74422"/>
            </a:xfrm>
            <a:prstGeom prst="straightConnector1">
              <a:avLst/>
            </a:prstGeom>
            <a:ln w="3175">
              <a:solidFill>
                <a:srgbClr val="FF0000"/>
              </a:solidFill>
              <a:prstDash val="dash"/>
              <a:tailEnd type="stealth" w="sm" len="sm"/>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6234653" y="2136480"/>
              <a:ext cx="196511" cy="71415"/>
            </a:xfrm>
            <a:prstGeom prst="straightConnector1">
              <a:avLst/>
            </a:prstGeom>
            <a:ln w="3175">
              <a:solidFill>
                <a:schemeClr val="accent2"/>
              </a:solidFill>
              <a:prstDash val="dash"/>
              <a:headEnd type="stealth" w="sm" len="sm"/>
              <a:tailEnd type="none" w="sm" len="sm"/>
            </a:ln>
          </p:spPr>
          <p:style>
            <a:lnRef idx="1">
              <a:schemeClr val="accent1"/>
            </a:lnRef>
            <a:fillRef idx="0">
              <a:schemeClr val="accent1"/>
            </a:fillRef>
            <a:effectRef idx="0">
              <a:schemeClr val="accent1"/>
            </a:effectRef>
            <a:fontRef idx="minor">
              <a:schemeClr val="tx1"/>
            </a:fontRef>
          </p:style>
        </p:cxnSp>
      </p:grpSp>
      <p:sp>
        <p:nvSpPr>
          <p:cNvPr id="234" name="TextBox 233"/>
          <p:cNvSpPr txBox="1"/>
          <p:nvPr/>
        </p:nvSpPr>
        <p:spPr>
          <a:xfrm>
            <a:off x="8493969" y="423145"/>
            <a:ext cx="1082348" cy="584775"/>
          </a:xfrm>
          <a:prstGeom prst="rect">
            <a:avLst/>
          </a:prstGeom>
          <a:noFill/>
          <a:ln>
            <a:noFill/>
          </a:ln>
        </p:spPr>
        <p:txBody>
          <a:bodyPr wrap="none" rtlCol="0">
            <a:spAutoFit/>
          </a:bodyPr>
          <a:lstStyle/>
          <a:p>
            <a:pPr algn="ctr"/>
            <a:r>
              <a:rPr lang="en-US" sz="1600" b="1" dirty="0">
                <a:solidFill>
                  <a:srgbClr val="FF0000"/>
                </a:solidFill>
                <a:latin typeface="Calibri" panose="020F0502020204030204" pitchFamily="34" charset="0"/>
                <a:cs typeface="Calibri" panose="020F0502020204030204" pitchFamily="34" charset="0"/>
              </a:rPr>
              <a:t>Ambipolar</a:t>
            </a:r>
          </a:p>
          <a:p>
            <a:pPr algn="ctr"/>
            <a:r>
              <a:rPr lang="en-US" sz="1600" b="1" dirty="0">
                <a:solidFill>
                  <a:srgbClr val="FF0000"/>
                </a:solidFill>
                <a:latin typeface="Calibri" panose="020F0502020204030204" pitchFamily="34" charset="0"/>
                <a:cs typeface="Calibri" panose="020F0502020204030204" pitchFamily="34" charset="0"/>
              </a:rPr>
              <a:t>On-state</a:t>
            </a:r>
          </a:p>
        </p:txBody>
      </p:sp>
      <p:cxnSp>
        <p:nvCxnSpPr>
          <p:cNvPr id="1040" name="Straight Connector 1039"/>
          <p:cNvCxnSpPr/>
          <p:nvPr/>
        </p:nvCxnSpPr>
        <p:spPr>
          <a:xfrm flipH="1" flipV="1">
            <a:off x="9404600" y="1189278"/>
            <a:ext cx="163581" cy="1110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9489829" y="1154490"/>
            <a:ext cx="1905" cy="1011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7900780" y="1338683"/>
            <a:ext cx="1905" cy="1011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H="1" flipV="1">
            <a:off x="7907672" y="1414292"/>
            <a:ext cx="80228" cy="18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38" name="Arc 1037"/>
          <p:cNvSpPr/>
          <p:nvPr/>
        </p:nvSpPr>
        <p:spPr>
          <a:xfrm>
            <a:off x="9124695" y="1194968"/>
            <a:ext cx="367038" cy="17840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Arc 236"/>
          <p:cNvSpPr/>
          <p:nvPr/>
        </p:nvSpPr>
        <p:spPr>
          <a:xfrm flipH="1" flipV="1">
            <a:off x="7908695" y="1237706"/>
            <a:ext cx="367038" cy="17840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Freeform 231"/>
          <p:cNvSpPr/>
          <p:nvPr/>
        </p:nvSpPr>
        <p:spPr>
          <a:xfrm flipV="1">
            <a:off x="8486380" y="1078255"/>
            <a:ext cx="129130" cy="208839"/>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3" name="Freeform 232"/>
          <p:cNvSpPr/>
          <p:nvPr/>
        </p:nvSpPr>
        <p:spPr>
          <a:xfrm flipH="1">
            <a:off x="8615510" y="1295215"/>
            <a:ext cx="119676" cy="23952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12" name="Group 237"/>
          <p:cNvGrpSpPr/>
          <p:nvPr/>
        </p:nvGrpSpPr>
        <p:grpSpPr>
          <a:xfrm>
            <a:off x="1978644" y="3804695"/>
            <a:ext cx="1490559" cy="2728111"/>
            <a:chOff x="5410200" y="2453488"/>
            <a:chExt cx="1490559" cy="2728111"/>
          </a:xfrm>
        </p:grpSpPr>
        <p:pic>
          <p:nvPicPr>
            <p:cNvPr id="240" name="Picture 239" descr="SemiC_vs_Diel2_tec.png"/>
            <p:cNvPicPr>
              <a:picLocks noChangeAspect="1"/>
            </p:cNvPicPr>
            <p:nvPr/>
          </p:nvPicPr>
          <p:blipFill rotWithShape="1">
            <a:blip r:embed="rId6" cstate="print"/>
            <a:srcRect l="50000" t="1211" r="9185"/>
            <a:stretch/>
          </p:blipFill>
          <p:spPr>
            <a:xfrm>
              <a:off x="5410200" y="2486526"/>
              <a:ext cx="1490559" cy="2695073"/>
            </a:xfrm>
            <a:prstGeom prst="rect">
              <a:avLst/>
            </a:prstGeom>
          </p:spPr>
        </p:pic>
        <p:sp>
          <p:nvSpPr>
            <p:cNvPr id="241" name="Oval 240"/>
            <p:cNvSpPr/>
            <p:nvPr/>
          </p:nvSpPr>
          <p:spPr bwMode="auto">
            <a:xfrm>
              <a:off x="6451182" y="4046531"/>
              <a:ext cx="91300" cy="98702"/>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200">
                <a:latin typeface="Times New Roman" pitchFamily="18" charset="0"/>
                <a:cs typeface="Arial" charset="0"/>
              </a:endParaRPr>
            </a:p>
          </p:txBody>
        </p:sp>
        <p:cxnSp>
          <p:nvCxnSpPr>
            <p:cNvPr id="242" name="Straight Connector 241"/>
            <p:cNvCxnSpPr/>
            <p:nvPr/>
          </p:nvCxnSpPr>
          <p:spPr bwMode="auto">
            <a:xfrm>
              <a:off x="6504124" y="4145233"/>
              <a:ext cx="0" cy="58561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43" name="Straight Arrow Connector 242"/>
            <p:cNvCxnSpPr/>
            <p:nvPr/>
          </p:nvCxnSpPr>
          <p:spPr bwMode="auto">
            <a:xfrm flipH="1">
              <a:off x="6314232" y="4737442"/>
              <a:ext cx="182600"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244" name="Straight Arrow Connector 243"/>
            <p:cNvCxnSpPr/>
            <p:nvPr/>
          </p:nvCxnSpPr>
          <p:spPr bwMode="auto">
            <a:xfrm>
              <a:off x="6003650" y="3368879"/>
              <a:ext cx="0" cy="1312187"/>
            </a:xfrm>
            <a:prstGeom prst="straightConnector1">
              <a:avLst/>
            </a:prstGeom>
            <a:solidFill>
              <a:schemeClr val="accent1"/>
            </a:solidFill>
            <a:ln w="25400" cap="flat" cmpd="sng" algn="ctr">
              <a:solidFill>
                <a:schemeClr val="bg2">
                  <a:lumMod val="50000"/>
                </a:schemeClr>
              </a:solidFill>
              <a:prstDash val="solid"/>
              <a:round/>
              <a:headEnd type="arrow" w="med" len="med"/>
              <a:tailEnd type="arrow"/>
            </a:ln>
            <a:effectLst/>
          </p:spPr>
        </p:cxnSp>
        <p:sp>
          <p:nvSpPr>
            <p:cNvPr id="245" name="TextBox 244"/>
            <p:cNvSpPr txBox="1"/>
            <p:nvPr/>
          </p:nvSpPr>
          <p:spPr>
            <a:xfrm>
              <a:off x="5978671" y="3700914"/>
              <a:ext cx="365200" cy="246221"/>
            </a:xfrm>
            <a:prstGeom prst="rect">
              <a:avLst/>
            </a:prstGeom>
            <a:noFill/>
          </p:spPr>
          <p:txBody>
            <a:bodyPr wrap="square" rtlCol="0">
              <a:spAutoFit/>
            </a:bodyPr>
            <a:lstStyle/>
            <a:p>
              <a:r>
                <a:rPr lang="en-US" sz="1000" b="1" dirty="0">
                  <a:solidFill>
                    <a:schemeClr val="bg2">
                      <a:lumMod val="50000"/>
                    </a:schemeClr>
                  </a:solidFill>
                </a:rPr>
                <a:t>1.7</a:t>
              </a:r>
            </a:p>
          </p:txBody>
        </p:sp>
        <p:sp>
          <p:nvSpPr>
            <p:cNvPr id="246" name="TextBox 245"/>
            <p:cNvSpPr txBox="1"/>
            <p:nvPr/>
          </p:nvSpPr>
          <p:spPr>
            <a:xfrm>
              <a:off x="5686981" y="4025634"/>
              <a:ext cx="216520" cy="161583"/>
            </a:xfrm>
            <a:prstGeom prst="rect">
              <a:avLst/>
            </a:prstGeom>
            <a:noFill/>
          </p:spPr>
          <p:txBody>
            <a:bodyPr wrap="square" lIns="0" tIns="0" rIns="0" bIns="0" rtlCol="0">
              <a:spAutoFit/>
            </a:bodyPr>
            <a:lstStyle/>
            <a:p>
              <a:r>
                <a:rPr lang="en-US" sz="1050" b="1" dirty="0">
                  <a:solidFill>
                    <a:schemeClr val="accent1">
                      <a:lumMod val="75000"/>
                    </a:schemeClr>
                  </a:solidFill>
                </a:rPr>
                <a:t>BE</a:t>
              </a:r>
            </a:p>
          </p:txBody>
        </p:sp>
        <p:sp>
          <p:nvSpPr>
            <p:cNvPr id="247" name="TextBox 246"/>
            <p:cNvSpPr txBox="1"/>
            <p:nvPr/>
          </p:nvSpPr>
          <p:spPr>
            <a:xfrm>
              <a:off x="6645975" y="4052210"/>
              <a:ext cx="175535" cy="161583"/>
            </a:xfrm>
            <a:prstGeom prst="rect">
              <a:avLst/>
            </a:prstGeom>
            <a:noFill/>
          </p:spPr>
          <p:txBody>
            <a:bodyPr wrap="square" lIns="0" tIns="0" rIns="0" bIns="0" rtlCol="0">
              <a:spAutoFit/>
            </a:bodyPr>
            <a:lstStyle/>
            <a:p>
              <a:r>
                <a:rPr lang="en-US" sz="1050" b="1" dirty="0">
                  <a:solidFill>
                    <a:schemeClr val="accent1">
                      <a:lumMod val="75000"/>
                    </a:schemeClr>
                  </a:solidFill>
                </a:rPr>
                <a:t>TE</a:t>
              </a:r>
            </a:p>
          </p:txBody>
        </p:sp>
        <p:sp>
          <p:nvSpPr>
            <p:cNvPr id="249" name="TextBox 248"/>
            <p:cNvSpPr txBox="1"/>
            <p:nvPr/>
          </p:nvSpPr>
          <p:spPr>
            <a:xfrm>
              <a:off x="5967685" y="3053706"/>
              <a:ext cx="365200" cy="153888"/>
            </a:xfrm>
            <a:prstGeom prst="rect">
              <a:avLst/>
            </a:prstGeom>
            <a:solidFill>
              <a:schemeClr val="bg1">
                <a:lumMod val="95000"/>
              </a:schemeClr>
            </a:solidFill>
            <a:ln>
              <a:noFill/>
            </a:ln>
          </p:spPr>
          <p:txBody>
            <a:bodyPr wrap="square" lIns="0" tIns="0" rIns="0" bIns="0" rtlCol="0">
              <a:spAutoFit/>
            </a:bodyPr>
            <a:lstStyle/>
            <a:p>
              <a:r>
                <a:rPr lang="en-US" sz="1000" dirty="0">
                  <a:solidFill>
                    <a:schemeClr val="accent2"/>
                  </a:solidFill>
                </a:rPr>
                <a:t>3.0eV</a:t>
              </a:r>
            </a:p>
          </p:txBody>
        </p:sp>
        <p:sp>
          <p:nvSpPr>
            <p:cNvPr id="250" name="TextBox 249"/>
            <p:cNvSpPr txBox="1"/>
            <p:nvPr/>
          </p:nvSpPr>
          <p:spPr>
            <a:xfrm>
              <a:off x="6541719" y="3056494"/>
              <a:ext cx="330963" cy="153888"/>
            </a:xfrm>
            <a:prstGeom prst="rect">
              <a:avLst/>
            </a:prstGeom>
            <a:solidFill>
              <a:schemeClr val="bg1">
                <a:lumMod val="95000"/>
              </a:schemeClr>
            </a:solidFill>
          </p:spPr>
          <p:txBody>
            <a:bodyPr wrap="square" lIns="0" tIns="0" rIns="0" bIns="0" rtlCol="0">
              <a:spAutoFit/>
            </a:bodyPr>
            <a:lstStyle/>
            <a:p>
              <a:r>
                <a:rPr lang="en-US" sz="1000" dirty="0">
                  <a:solidFill>
                    <a:schemeClr val="accent2"/>
                  </a:solidFill>
                </a:rPr>
                <a:t>4.4eV</a:t>
              </a:r>
            </a:p>
          </p:txBody>
        </p:sp>
        <p:sp>
          <p:nvSpPr>
            <p:cNvPr id="251" name="Freeform 250"/>
            <p:cNvSpPr/>
            <p:nvPr/>
          </p:nvSpPr>
          <p:spPr bwMode="auto">
            <a:xfrm>
              <a:off x="5896346" y="3056784"/>
              <a:ext cx="554775" cy="1627205"/>
            </a:xfrm>
            <a:custGeom>
              <a:avLst/>
              <a:gdLst>
                <a:gd name="connsiteX0" fmla="*/ 2117 w 926042"/>
                <a:gd name="connsiteY0" fmla="*/ 178858 h 2512483"/>
                <a:gd name="connsiteX1" fmla="*/ 14817 w 926042"/>
                <a:gd name="connsiteY1" fmla="*/ 420158 h 2512483"/>
                <a:gd name="connsiteX2" fmla="*/ 14817 w 926042"/>
                <a:gd name="connsiteY2" fmla="*/ 610658 h 2512483"/>
                <a:gd name="connsiteX3" fmla="*/ 14817 w 926042"/>
                <a:gd name="connsiteY3" fmla="*/ 750358 h 2512483"/>
                <a:gd name="connsiteX4" fmla="*/ 21167 w 926042"/>
                <a:gd name="connsiteY4" fmla="*/ 851958 h 2512483"/>
                <a:gd name="connsiteX5" fmla="*/ 8467 w 926042"/>
                <a:gd name="connsiteY5" fmla="*/ 966258 h 2512483"/>
                <a:gd name="connsiteX6" fmla="*/ 8467 w 926042"/>
                <a:gd name="connsiteY6" fmla="*/ 1131358 h 2512483"/>
                <a:gd name="connsiteX7" fmla="*/ 14817 w 926042"/>
                <a:gd name="connsiteY7" fmla="*/ 1404408 h 2512483"/>
                <a:gd name="connsiteX8" fmla="*/ 8467 w 926042"/>
                <a:gd name="connsiteY8" fmla="*/ 1785408 h 2512483"/>
                <a:gd name="connsiteX9" fmla="*/ 8467 w 926042"/>
                <a:gd name="connsiteY9" fmla="*/ 1918758 h 2512483"/>
                <a:gd name="connsiteX10" fmla="*/ 14817 w 926042"/>
                <a:gd name="connsiteY10" fmla="*/ 2033058 h 2512483"/>
                <a:gd name="connsiteX11" fmla="*/ 27517 w 926042"/>
                <a:gd name="connsiteY11" fmla="*/ 2153708 h 2512483"/>
                <a:gd name="connsiteX12" fmla="*/ 27517 w 926042"/>
                <a:gd name="connsiteY12" fmla="*/ 2280708 h 2512483"/>
                <a:gd name="connsiteX13" fmla="*/ 40217 w 926042"/>
                <a:gd name="connsiteY13" fmla="*/ 2382308 h 2512483"/>
                <a:gd name="connsiteX14" fmla="*/ 91017 w 926042"/>
                <a:gd name="connsiteY14" fmla="*/ 2490258 h 2512483"/>
                <a:gd name="connsiteX15" fmla="*/ 148167 w 926042"/>
                <a:gd name="connsiteY15" fmla="*/ 2509308 h 2512483"/>
                <a:gd name="connsiteX16" fmla="*/ 300567 w 926042"/>
                <a:gd name="connsiteY16" fmla="*/ 2509308 h 2512483"/>
                <a:gd name="connsiteX17" fmla="*/ 503767 w 926042"/>
                <a:gd name="connsiteY17" fmla="*/ 2496608 h 2512483"/>
                <a:gd name="connsiteX18" fmla="*/ 738717 w 926042"/>
                <a:gd name="connsiteY18" fmla="*/ 2509308 h 2512483"/>
                <a:gd name="connsiteX19" fmla="*/ 814917 w 926042"/>
                <a:gd name="connsiteY19" fmla="*/ 2496608 h 2512483"/>
                <a:gd name="connsiteX20" fmla="*/ 846667 w 926042"/>
                <a:gd name="connsiteY20" fmla="*/ 2477558 h 2512483"/>
                <a:gd name="connsiteX21" fmla="*/ 865717 w 926042"/>
                <a:gd name="connsiteY21" fmla="*/ 2445808 h 2512483"/>
                <a:gd name="connsiteX22" fmla="*/ 884767 w 926042"/>
                <a:gd name="connsiteY22" fmla="*/ 2382308 h 2512483"/>
                <a:gd name="connsiteX23" fmla="*/ 891117 w 926042"/>
                <a:gd name="connsiteY23" fmla="*/ 2318808 h 2512483"/>
                <a:gd name="connsiteX24" fmla="*/ 910167 w 926042"/>
                <a:gd name="connsiteY24" fmla="*/ 2185458 h 2512483"/>
                <a:gd name="connsiteX25" fmla="*/ 910167 w 926042"/>
                <a:gd name="connsiteY25" fmla="*/ 2058458 h 2512483"/>
                <a:gd name="connsiteX26" fmla="*/ 922867 w 926042"/>
                <a:gd name="connsiteY26" fmla="*/ 1747308 h 2512483"/>
                <a:gd name="connsiteX27" fmla="*/ 916517 w 926042"/>
                <a:gd name="connsiteY27" fmla="*/ 1480608 h 2512483"/>
                <a:gd name="connsiteX28" fmla="*/ 922867 w 926042"/>
                <a:gd name="connsiteY28" fmla="*/ 1093258 h 2512483"/>
                <a:gd name="connsiteX29" fmla="*/ 922867 w 926042"/>
                <a:gd name="connsiteY29" fmla="*/ 744008 h 2512483"/>
                <a:gd name="connsiteX30" fmla="*/ 922867 w 926042"/>
                <a:gd name="connsiteY30" fmla="*/ 528108 h 2512483"/>
                <a:gd name="connsiteX31" fmla="*/ 922867 w 926042"/>
                <a:gd name="connsiteY31" fmla="*/ 388408 h 2512483"/>
                <a:gd name="connsiteX32" fmla="*/ 922867 w 926042"/>
                <a:gd name="connsiteY32" fmla="*/ 39158 h 2512483"/>
                <a:gd name="connsiteX33" fmla="*/ 903817 w 926042"/>
                <a:gd name="connsiteY33" fmla="*/ 153458 h 2512483"/>
                <a:gd name="connsiteX34" fmla="*/ 878417 w 926042"/>
                <a:gd name="connsiteY34" fmla="*/ 369358 h 2512483"/>
                <a:gd name="connsiteX35" fmla="*/ 840317 w 926042"/>
                <a:gd name="connsiteY35" fmla="*/ 439208 h 2512483"/>
                <a:gd name="connsiteX36" fmla="*/ 770467 w 926042"/>
                <a:gd name="connsiteY36" fmla="*/ 470958 h 2512483"/>
                <a:gd name="connsiteX37" fmla="*/ 605367 w 926042"/>
                <a:gd name="connsiteY37" fmla="*/ 464608 h 2512483"/>
                <a:gd name="connsiteX38" fmla="*/ 433917 w 926042"/>
                <a:gd name="connsiteY38" fmla="*/ 470958 h 2512483"/>
                <a:gd name="connsiteX39" fmla="*/ 364067 w 926042"/>
                <a:gd name="connsiteY39" fmla="*/ 470958 h 2512483"/>
                <a:gd name="connsiteX40" fmla="*/ 294217 w 926042"/>
                <a:gd name="connsiteY40" fmla="*/ 470958 h 2512483"/>
                <a:gd name="connsiteX41" fmla="*/ 256117 w 926042"/>
                <a:gd name="connsiteY41" fmla="*/ 470958 h 2512483"/>
                <a:gd name="connsiteX42" fmla="*/ 211667 w 926042"/>
                <a:gd name="connsiteY42" fmla="*/ 470958 h 2512483"/>
                <a:gd name="connsiteX43" fmla="*/ 160867 w 926042"/>
                <a:gd name="connsiteY43" fmla="*/ 464608 h 2512483"/>
                <a:gd name="connsiteX44" fmla="*/ 84667 w 926042"/>
                <a:gd name="connsiteY44" fmla="*/ 458258 h 2512483"/>
                <a:gd name="connsiteX45" fmla="*/ 59267 w 926042"/>
                <a:gd name="connsiteY45" fmla="*/ 401108 h 2512483"/>
                <a:gd name="connsiteX46" fmla="*/ 46567 w 926042"/>
                <a:gd name="connsiteY46" fmla="*/ 382058 h 2512483"/>
                <a:gd name="connsiteX47" fmla="*/ 40217 w 926042"/>
                <a:gd name="connsiteY47" fmla="*/ 343958 h 2512483"/>
                <a:gd name="connsiteX48" fmla="*/ 27517 w 926042"/>
                <a:gd name="connsiteY48" fmla="*/ 305858 h 2512483"/>
                <a:gd name="connsiteX49" fmla="*/ 27517 w 926042"/>
                <a:gd name="connsiteY49" fmla="*/ 223308 h 2512483"/>
                <a:gd name="connsiteX50" fmla="*/ 2117 w 926042"/>
                <a:gd name="connsiteY50" fmla="*/ 178858 h 251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6042" h="2512483">
                  <a:moveTo>
                    <a:pt x="2117" y="178858"/>
                  </a:moveTo>
                  <a:cubicBezTo>
                    <a:pt x="0" y="211666"/>
                    <a:pt x="12700" y="348191"/>
                    <a:pt x="14817" y="420158"/>
                  </a:cubicBezTo>
                  <a:cubicBezTo>
                    <a:pt x="16934" y="492125"/>
                    <a:pt x="14817" y="610658"/>
                    <a:pt x="14817" y="610658"/>
                  </a:cubicBezTo>
                  <a:cubicBezTo>
                    <a:pt x="14817" y="665691"/>
                    <a:pt x="13759" y="710141"/>
                    <a:pt x="14817" y="750358"/>
                  </a:cubicBezTo>
                  <a:cubicBezTo>
                    <a:pt x="15875" y="790575"/>
                    <a:pt x="22225" y="815975"/>
                    <a:pt x="21167" y="851958"/>
                  </a:cubicBezTo>
                  <a:cubicBezTo>
                    <a:pt x="20109" y="887941"/>
                    <a:pt x="10584" y="919691"/>
                    <a:pt x="8467" y="966258"/>
                  </a:cubicBezTo>
                  <a:cubicBezTo>
                    <a:pt x="6350" y="1012825"/>
                    <a:pt x="7409" y="1058333"/>
                    <a:pt x="8467" y="1131358"/>
                  </a:cubicBezTo>
                  <a:cubicBezTo>
                    <a:pt x="9525" y="1204383"/>
                    <a:pt x="14817" y="1295400"/>
                    <a:pt x="14817" y="1404408"/>
                  </a:cubicBezTo>
                  <a:cubicBezTo>
                    <a:pt x="14817" y="1513416"/>
                    <a:pt x="9525" y="1699683"/>
                    <a:pt x="8467" y="1785408"/>
                  </a:cubicBezTo>
                  <a:cubicBezTo>
                    <a:pt x="7409" y="1871133"/>
                    <a:pt x="7409" y="1877483"/>
                    <a:pt x="8467" y="1918758"/>
                  </a:cubicBezTo>
                  <a:cubicBezTo>
                    <a:pt x="9525" y="1960033"/>
                    <a:pt x="11642" y="1993900"/>
                    <a:pt x="14817" y="2033058"/>
                  </a:cubicBezTo>
                  <a:cubicBezTo>
                    <a:pt x="17992" y="2072216"/>
                    <a:pt x="25400" y="2112433"/>
                    <a:pt x="27517" y="2153708"/>
                  </a:cubicBezTo>
                  <a:cubicBezTo>
                    <a:pt x="29634" y="2194983"/>
                    <a:pt x="25400" y="2242608"/>
                    <a:pt x="27517" y="2280708"/>
                  </a:cubicBezTo>
                  <a:cubicBezTo>
                    <a:pt x="29634" y="2318808"/>
                    <a:pt x="29634" y="2347383"/>
                    <a:pt x="40217" y="2382308"/>
                  </a:cubicBezTo>
                  <a:cubicBezTo>
                    <a:pt x="50800" y="2417233"/>
                    <a:pt x="73025" y="2469091"/>
                    <a:pt x="91017" y="2490258"/>
                  </a:cubicBezTo>
                  <a:cubicBezTo>
                    <a:pt x="109009" y="2511425"/>
                    <a:pt x="113242" y="2506133"/>
                    <a:pt x="148167" y="2509308"/>
                  </a:cubicBezTo>
                  <a:cubicBezTo>
                    <a:pt x="183092" y="2512483"/>
                    <a:pt x="241300" y="2511425"/>
                    <a:pt x="300567" y="2509308"/>
                  </a:cubicBezTo>
                  <a:cubicBezTo>
                    <a:pt x="359834" y="2507191"/>
                    <a:pt x="430742" y="2496608"/>
                    <a:pt x="503767" y="2496608"/>
                  </a:cubicBezTo>
                  <a:cubicBezTo>
                    <a:pt x="576792" y="2496608"/>
                    <a:pt x="686859" y="2509308"/>
                    <a:pt x="738717" y="2509308"/>
                  </a:cubicBezTo>
                  <a:cubicBezTo>
                    <a:pt x="790575" y="2509308"/>
                    <a:pt x="796925" y="2501900"/>
                    <a:pt x="814917" y="2496608"/>
                  </a:cubicBezTo>
                  <a:cubicBezTo>
                    <a:pt x="832909" y="2491316"/>
                    <a:pt x="838200" y="2486025"/>
                    <a:pt x="846667" y="2477558"/>
                  </a:cubicBezTo>
                  <a:cubicBezTo>
                    <a:pt x="855134" y="2469091"/>
                    <a:pt x="859367" y="2461683"/>
                    <a:pt x="865717" y="2445808"/>
                  </a:cubicBezTo>
                  <a:cubicBezTo>
                    <a:pt x="872067" y="2429933"/>
                    <a:pt x="880534" y="2403475"/>
                    <a:pt x="884767" y="2382308"/>
                  </a:cubicBezTo>
                  <a:cubicBezTo>
                    <a:pt x="889000" y="2361141"/>
                    <a:pt x="886884" y="2351616"/>
                    <a:pt x="891117" y="2318808"/>
                  </a:cubicBezTo>
                  <a:cubicBezTo>
                    <a:pt x="895350" y="2286000"/>
                    <a:pt x="906992" y="2228850"/>
                    <a:pt x="910167" y="2185458"/>
                  </a:cubicBezTo>
                  <a:cubicBezTo>
                    <a:pt x="913342" y="2142066"/>
                    <a:pt x="908050" y="2131483"/>
                    <a:pt x="910167" y="2058458"/>
                  </a:cubicBezTo>
                  <a:cubicBezTo>
                    <a:pt x="912284" y="1985433"/>
                    <a:pt x="921809" y="1843616"/>
                    <a:pt x="922867" y="1747308"/>
                  </a:cubicBezTo>
                  <a:cubicBezTo>
                    <a:pt x="923925" y="1651000"/>
                    <a:pt x="916517" y="1589616"/>
                    <a:pt x="916517" y="1480608"/>
                  </a:cubicBezTo>
                  <a:cubicBezTo>
                    <a:pt x="916517" y="1371600"/>
                    <a:pt x="921809" y="1216025"/>
                    <a:pt x="922867" y="1093258"/>
                  </a:cubicBezTo>
                  <a:cubicBezTo>
                    <a:pt x="923925" y="970491"/>
                    <a:pt x="922867" y="744008"/>
                    <a:pt x="922867" y="744008"/>
                  </a:cubicBezTo>
                  <a:lnTo>
                    <a:pt x="922867" y="528108"/>
                  </a:lnTo>
                  <a:lnTo>
                    <a:pt x="922867" y="388408"/>
                  </a:lnTo>
                  <a:cubicBezTo>
                    <a:pt x="922867" y="306916"/>
                    <a:pt x="926042" y="78316"/>
                    <a:pt x="922867" y="39158"/>
                  </a:cubicBezTo>
                  <a:cubicBezTo>
                    <a:pt x="919692" y="0"/>
                    <a:pt x="911225" y="98425"/>
                    <a:pt x="903817" y="153458"/>
                  </a:cubicBezTo>
                  <a:cubicBezTo>
                    <a:pt x="896409" y="208491"/>
                    <a:pt x="889000" y="321733"/>
                    <a:pt x="878417" y="369358"/>
                  </a:cubicBezTo>
                  <a:cubicBezTo>
                    <a:pt x="867834" y="416983"/>
                    <a:pt x="858309" y="422275"/>
                    <a:pt x="840317" y="439208"/>
                  </a:cubicBezTo>
                  <a:cubicBezTo>
                    <a:pt x="822325" y="456141"/>
                    <a:pt x="809625" y="466725"/>
                    <a:pt x="770467" y="470958"/>
                  </a:cubicBezTo>
                  <a:cubicBezTo>
                    <a:pt x="731309" y="475191"/>
                    <a:pt x="661459" y="464608"/>
                    <a:pt x="605367" y="464608"/>
                  </a:cubicBezTo>
                  <a:cubicBezTo>
                    <a:pt x="549275" y="464608"/>
                    <a:pt x="474134" y="469900"/>
                    <a:pt x="433917" y="470958"/>
                  </a:cubicBezTo>
                  <a:cubicBezTo>
                    <a:pt x="393700" y="472016"/>
                    <a:pt x="364067" y="470958"/>
                    <a:pt x="364067" y="470958"/>
                  </a:cubicBezTo>
                  <a:lnTo>
                    <a:pt x="294217" y="470958"/>
                  </a:lnTo>
                  <a:lnTo>
                    <a:pt x="256117" y="470958"/>
                  </a:lnTo>
                  <a:cubicBezTo>
                    <a:pt x="242359" y="470958"/>
                    <a:pt x="227542" y="472016"/>
                    <a:pt x="211667" y="470958"/>
                  </a:cubicBezTo>
                  <a:cubicBezTo>
                    <a:pt x="195792" y="469900"/>
                    <a:pt x="182034" y="466725"/>
                    <a:pt x="160867" y="464608"/>
                  </a:cubicBezTo>
                  <a:cubicBezTo>
                    <a:pt x="139700" y="462491"/>
                    <a:pt x="101600" y="468841"/>
                    <a:pt x="84667" y="458258"/>
                  </a:cubicBezTo>
                  <a:cubicBezTo>
                    <a:pt x="67734" y="447675"/>
                    <a:pt x="65617" y="413808"/>
                    <a:pt x="59267" y="401108"/>
                  </a:cubicBezTo>
                  <a:cubicBezTo>
                    <a:pt x="52917" y="388408"/>
                    <a:pt x="49742" y="391583"/>
                    <a:pt x="46567" y="382058"/>
                  </a:cubicBezTo>
                  <a:cubicBezTo>
                    <a:pt x="43392" y="372533"/>
                    <a:pt x="43392" y="356658"/>
                    <a:pt x="40217" y="343958"/>
                  </a:cubicBezTo>
                  <a:cubicBezTo>
                    <a:pt x="37042" y="331258"/>
                    <a:pt x="29634" y="325966"/>
                    <a:pt x="27517" y="305858"/>
                  </a:cubicBezTo>
                  <a:cubicBezTo>
                    <a:pt x="25400" y="285750"/>
                    <a:pt x="28575" y="244475"/>
                    <a:pt x="27517" y="223308"/>
                  </a:cubicBezTo>
                  <a:cubicBezTo>
                    <a:pt x="26459" y="202141"/>
                    <a:pt x="4234" y="146050"/>
                    <a:pt x="2117" y="178858"/>
                  </a:cubicBezTo>
                  <a:close/>
                </a:path>
              </a:pathLst>
            </a:custGeom>
            <a:solidFill>
              <a:srgbClr val="F59E01">
                <a:alpha val="23000"/>
              </a:srgbClr>
            </a:solidFill>
            <a:ln w="12700" cap="flat" cmpd="sng" algn="ctr">
              <a:noFill/>
              <a:prstDash val="solid"/>
              <a:round/>
              <a:headEnd type="none" w="sm" len="sm"/>
              <a:tailEnd type="none" w="sm" len="sm"/>
            </a:ln>
            <a:effectLst/>
          </p:spPr>
          <p:txBody>
            <a:bodyPr vert="horz" wrap="square" lIns="0" tIns="0" rIns="0" bIns="0" numCol="1" rtlCol="0" anchor="ctr" anchorCtr="0" compatLnSpc="1">
              <a:prstTxWarp prst="textNoShape">
                <a:avLst/>
              </a:prstTxWarp>
            </a:bodyPr>
            <a:lstStyle/>
            <a:p>
              <a:pPr defTabSz="914400" eaLnBrk="0" fontAlgn="base" hangingPunct="0">
                <a:spcBef>
                  <a:spcPct val="0"/>
                </a:spcBef>
                <a:spcAft>
                  <a:spcPct val="0"/>
                </a:spcAft>
              </a:pPr>
              <a:endParaRPr lang="en-US" sz="1200" dirty="0">
                <a:latin typeface="Times New Roman" pitchFamily="18" charset="0"/>
                <a:cs typeface="Arial" charset="0"/>
              </a:endParaRPr>
            </a:p>
            <a:p>
              <a:pPr defTabSz="914400" eaLnBrk="0" fontAlgn="base" hangingPunct="0">
                <a:spcBef>
                  <a:spcPct val="0"/>
                </a:spcBef>
                <a:spcAft>
                  <a:spcPct val="0"/>
                </a:spcAft>
              </a:pPr>
              <a:endParaRPr lang="en-US" sz="1200" dirty="0">
                <a:latin typeface="Times New Roman" pitchFamily="18" charset="0"/>
                <a:cs typeface="Arial" charset="0"/>
              </a:endParaRPr>
            </a:p>
            <a:p>
              <a:pPr defTabSz="914400" eaLnBrk="0" fontAlgn="base" hangingPunct="0">
                <a:spcBef>
                  <a:spcPct val="0"/>
                </a:spcBef>
                <a:spcAft>
                  <a:spcPct val="0"/>
                </a:spcAft>
              </a:pPr>
              <a:endParaRPr lang="en-US" sz="1200" dirty="0">
                <a:latin typeface="Times New Roman" pitchFamily="18" charset="0"/>
                <a:cs typeface="Arial" charset="0"/>
              </a:endParaRPr>
            </a:p>
            <a:p>
              <a:pPr defTabSz="914400" eaLnBrk="0" fontAlgn="base" hangingPunct="0">
                <a:spcBef>
                  <a:spcPct val="0"/>
                </a:spcBef>
                <a:spcAft>
                  <a:spcPct val="0"/>
                </a:spcAft>
              </a:pPr>
              <a:r>
                <a:rPr lang="en-US" sz="1200" dirty="0">
                  <a:solidFill>
                    <a:schemeClr val="accent2"/>
                  </a:solidFill>
                  <a:latin typeface="Times New Roman" pitchFamily="18" charset="0"/>
                  <a:cs typeface="Arial" charset="0"/>
                </a:rPr>
                <a:t>  </a:t>
              </a:r>
              <a:r>
                <a:rPr lang="en-US" sz="1100" dirty="0">
                  <a:solidFill>
                    <a:schemeClr val="accent2"/>
                  </a:solidFill>
                  <a:latin typeface="Times New Roman" pitchFamily="18" charset="0"/>
                  <a:cs typeface="Arial" charset="0"/>
                </a:rPr>
                <a:t> </a:t>
              </a:r>
              <a:endParaRPr lang="en-US" sz="1100" b="1" dirty="0">
                <a:solidFill>
                  <a:schemeClr val="accent2"/>
                </a:solidFill>
                <a:latin typeface="Times New Roman" pitchFamily="18" charset="0"/>
                <a:cs typeface="Arial" charset="0"/>
              </a:endParaRPr>
            </a:p>
          </p:txBody>
        </p:sp>
        <p:sp>
          <p:nvSpPr>
            <p:cNvPr id="252" name="Rectangle 251"/>
            <p:cNvSpPr/>
            <p:nvPr/>
          </p:nvSpPr>
          <p:spPr>
            <a:xfrm>
              <a:off x="6173733" y="2486526"/>
              <a:ext cx="727026" cy="413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5" name="Straight Arrow Connector 254"/>
            <p:cNvCxnSpPr/>
            <p:nvPr/>
          </p:nvCxnSpPr>
          <p:spPr bwMode="auto">
            <a:xfrm>
              <a:off x="6506383" y="2453488"/>
              <a:ext cx="0" cy="1537226"/>
            </a:xfrm>
            <a:prstGeom prst="straightConnector1">
              <a:avLst/>
            </a:prstGeom>
            <a:solidFill>
              <a:schemeClr val="accent1"/>
            </a:solidFill>
            <a:ln w="25400" cap="flat" cmpd="sng" algn="ctr">
              <a:solidFill>
                <a:schemeClr val="accent6"/>
              </a:solidFill>
              <a:prstDash val="solid"/>
              <a:round/>
              <a:headEnd type="arrow" w="med" len="med"/>
              <a:tailEnd type="arrow"/>
            </a:ln>
            <a:effectLst/>
          </p:spPr>
        </p:cxnSp>
        <p:cxnSp>
          <p:nvCxnSpPr>
            <p:cNvPr id="256" name="Straight Arrow Connector 255"/>
            <p:cNvCxnSpPr/>
            <p:nvPr/>
          </p:nvCxnSpPr>
          <p:spPr bwMode="auto">
            <a:xfrm>
              <a:off x="6325888" y="2453488"/>
              <a:ext cx="0" cy="915391"/>
            </a:xfrm>
            <a:prstGeom prst="straightConnector1">
              <a:avLst/>
            </a:prstGeom>
            <a:solidFill>
              <a:schemeClr val="accent1"/>
            </a:solidFill>
            <a:ln w="25400" cap="flat" cmpd="sng" algn="ctr">
              <a:solidFill>
                <a:schemeClr val="accent6"/>
              </a:solidFill>
              <a:prstDash val="solid"/>
              <a:round/>
              <a:headEnd type="arrow" w="med" len="med"/>
              <a:tailEnd type="arrow"/>
            </a:ln>
            <a:effectLst/>
          </p:spPr>
        </p:cxnSp>
        <p:sp>
          <p:nvSpPr>
            <p:cNvPr id="257" name="TextBox 256"/>
            <p:cNvSpPr txBox="1"/>
            <p:nvPr/>
          </p:nvSpPr>
          <p:spPr>
            <a:xfrm>
              <a:off x="5720721" y="2745930"/>
              <a:ext cx="593511" cy="153888"/>
            </a:xfrm>
            <a:prstGeom prst="rect">
              <a:avLst/>
            </a:prstGeom>
            <a:solidFill>
              <a:schemeClr val="bg1">
                <a:lumMod val="95000"/>
              </a:schemeClr>
            </a:solidFill>
          </p:spPr>
          <p:txBody>
            <a:bodyPr wrap="square" lIns="0" tIns="0" rIns="0" bIns="0" rtlCol="0">
              <a:spAutoFit/>
            </a:bodyPr>
            <a:lstStyle/>
            <a:p>
              <a:r>
                <a:rPr lang="el-GR" sz="1000" dirty="0">
                  <a:solidFill>
                    <a:schemeClr val="accent6"/>
                  </a:solidFill>
                  <a:latin typeface="Cambria Math"/>
                  <a:ea typeface="Cambria Math"/>
                </a:rPr>
                <a:t>φ</a:t>
              </a:r>
              <a:r>
                <a:rPr lang="en-US" sz="1000" baseline="-25000" dirty="0">
                  <a:solidFill>
                    <a:schemeClr val="accent6"/>
                  </a:solidFill>
                </a:rPr>
                <a:t>B</a:t>
              </a:r>
              <a:r>
                <a:rPr lang="en-US" sz="1000" dirty="0">
                  <a:solidFill>
                    <a:schemeClr val="accent6"/>
                  </a:solidFill>
                </a:rPr>
                <a:t>=.85eV</a:t>
              </a:r>
            </a:p>
          </p:txBody>
        </p:sp>
        <p:sp>
          <p:nvSpPr>
            <p:cNvPr id="258" name="TextBox 257"/>
            <p:cNvSpPr txBox="1"/>
            <p:nvPr/>
          </p:nvSpPr>
          <p:spPr>
            <a:xfrm>
              <a:off x="6598172" y="3829518"/>
              <a:ext cx="213589" cy="153888"/>
            </a:xfrm>
            <a:prstGeom prst="rect">
              <a:avLst/>
            </a:prstGeom>
            <a:noFill/>
          </p:spPr>
          <p:txBody>
            <a:bodyPr wrap="square" lIns="0" tIns="0" rIns="0" bIns="0" rtlCol="0">
              <a:spAutoFit/>
            </a:bodyPr>
            <a:lstStyle/>
            <a:p>
              <a:r>
                <a:rPr lang="en-US" sz="1000" dirty="0">
                  <a:solidFill>
                    <a:schemeClr val="accent6">
                      <a:lumMod val="50000"/>
                    </a:schemeClr>
                  </a:solidFill>
                </a:rPr>
                <a:t>E</a:t>
              </a:r>
              <a:r>
                <a:rPr lang="en-US" sz="1000" baseline="-25000" dirty="0">
                  <a:solidFill>
                    <a:schemeClr val="accent6">
                      <a:lumMod val="50000"/>
                    </a:schemeClr>
                  </a:solidFill>
                </a:rPr>
                <a:t>F</a:t>
              </a:r>
            </a:p>
          </p:txBody>
        </p:sp>
        <p:sp>
          <p:nvSpPr>
            <p:cNvPr id="259" name="TextBox 258"/>
            <p:cNvSpPr txBox="1"/>
            <p:nvPr/>
          </p:nvSpPr>
          <p:spPr>
            <a:xfrm>
              <a:off x="6029691" y="3759113"/>
              <a:ext cx="330963" cy="153888"/>
            </a:xfrm>
            <a:prstGeom prst="rect">
              <a:avLst/>
            </a:prstGeom>
            <a:solidFill>
              <a:schemeClr val="bg1">
                <a:lumMod val="95000"/>
              </a:schemeClr>
            </a:solidFill>
          </p:spPr>
          <p:txBody>
            <a:bodyPr wrap="square" lIns="0" tIns="0" rIns="0" bIns="0" rtlCol="0">
              <a:spAutoFit/>
            </a:bodyPr>
            <a:lstStyle/>
            <a:p>
              <a:r>
                <a:rPr lang="en-US" sz="1000" dirty="0">
                  <a:solidFill>
                    <a:schemeClr val="accent2"/>
                  </a:solidFill>
                </a:rPr>
                <a:t>1.7eV</a:t>
              </a:r>
            </a:p>
          </p:txBody>
        </p:sp>
      </p:grpSp>
      <p:sp>
        <p:nvSpPr>
          <p:cNvPr id="274" name="Half Frame 273"/>
          <p:cNvSpPr/>
          <p:nvPr/>
        </p:nvSpPr>
        <p:spPr>
          <a:xfrm>
            <a:off x="6257919" y="5964344"/>
            <a:ext cx="326170" cy="355774"/>
          </a:xfrm>
          <a:prstGeom prst="halfFrame">
            <a:avLst>
              <a:gd name="adj1" fmla="val 7519"/>
              <a:gd name="adj2" fmla="val 7903"/>
            </a:avLst>
          </a:prstGeom>
          <a:solidFill>
            <a:schemeClr val="accent1">
              <a:alpha val="26000"/>
            </a:schemeClr>
          </a:solidFill>
          <a:ln>
            <a:solidFill>
              <a:schemeClr val="accent2">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6"/>
                </a:solidFill>
                <a:latin typeface="Calibri" panose="020F0502020204030204" pitchFamily="34" charset="0"/>
                <a:cs typeface="Calibri" panose="020F0502020204030204" pitchFamily="34" charset="0"/>
              </a:rPr>
              <a:t>TE</a:t>
            </a:r>
          </a:p>
        </p:txBody>
      </p:sp>
      <p:sp>
        <p:nvSpPr>
          <p:cNvPr id="275" name="Half Frame 274"/>
          <p:cNvSpPr/>
          <p:nvPr/>
        </p:nvSpPr>
        <p:spPr>
          <a:xfrm flipH="1">
            <a:off x="4495800" y="5454540"/>
            <a:ext cx="326170" cy="337841"/>
          </a:xfrm>
          <a:prstGeom prst="halfFrame">
            <a:avLst>
              <a:gd name="adj1" fmla="val 7519"/>
              <a:gd name="adj2" fmla="val 7903"/>
            </a:avLst>
          </a:prstGeom>
          <a:solidFill>
            <a:srgbClr val="C0C0C0">
              <a:alpha val="25882"/>
            </a:srgbClr>
          </a:solidFill>
          <a:ln>
            <a:solidFill>
              <a:schemeClr val="accent2">
                <a:alpha val="2588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6"/>
                </a:solidFill>
                <a:latin typeface="Calibri" panose="020F0502020204030204" pitchFamily="34" charset="0"/>
                <a:cs typeface="Calibri" panose="020F0502020204030204" pitchFamily="34" charset="0"/>
              </a:rPr>
              <a:t>BE</a:t>
            </a:r>
          </a:p>
        </p:txBody>
      </p:sp>
      <p:pic>
        <p:nvPicPr>
          <p:cNvPr id="27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035" t="23135" r="23452" b="14811"/>
          <a:stretch/>
        </p:blipFill>
        <p:spPr bwMode="auto">
          <a:xfrm>
            <a:off x="4982633" y="5613612"/>
            <a:ext cx="1054100" cy="61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 name="Freeform 276"/>
          <p:cNvSpPr/>
          <p:nvPr/>
        </p:nvSpPr>
        <p:spPr>
          <a:xfrm>
            <a:off x="5699125" y="3870689"/>
            <a:ext cx="1277994" cy="1692275"/>
          </a:xfrm>
          <a:custGeom>
            <a:avLst/>
            <a:gdLst>
              <a:gd name="connsiteX0" fmla="*/ 0 w 1277994"/>
              <a:gd name="connsiteY0" fmla="*/ 0 h 1692275"/>
              <a:gd name="connsiteX1" fmla="*/ 1257300 w 1277994"/>
              <a:gd name="connsiteY1" fmla="*/ 854075 h 1692275"/>
              <a:gd name="connsiteX2" fmla="*/ 663575 w 1277994"/>
              <a:gd name="connsiteY2" fmla="*/ 1692275 h 1692275"/>
            </a:gdLst>
            <a:ahLst/>
            <a:cxnLst>
              <a:cxn ang="0">
                <a:pos x="connsiteX0" y="connsiteY0"/>
              </a:cxn>
              <a:cxn ang="0">
                <a:pos x="connsiteX1" y="connsiteY1"/>
              </a:cxn>
              <a:cxn ang="0">
                <a:pos x="connsiteX2" y="connsiteY2"/>
              </a:cxn>
            </a:cxnLst>
            <a:rect l="l" t="t" r="r" b="b"/>
            <a:pathLst>
              <a:path w="1277994" h="1692275">
                <a:moveTo>
                  <a:pt x="0" y="0"/>
                </a:moveTo>
                <a:cubicBezTo>
                  <a:pt x="573352" y="286014"/>
                  <a:pt x="1146704" y="572029"/>
                  <a:pt x="1257300" y="854075"/>
                </a:cubicBezTo>
                <a:cubicBezTo>
                  <a:pt x="1367896" y="1136121"/>
                  <a:pt x="1015735" y="1414198"/>
                  <a:pt x="663575" y="1692275"/>
                </a:cubicBezTo>
              </a:path>
            </a:pathLst>
          </a:custGeom>
          <a:noFill/>
          <a:ln>
            <a:solidFill>
              <a:schemeClr val="accent2"/>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xtBox 277"/>
          <p:cNvSpPr txBox="1"/>
          <p:nvPr/>
        </p:nvSpPr>
        <p:spPr>
          <a:xfrm>
            <a:off x="3819525" y="5818202"/>
            <a:ext cx="1390702" cy="584775"/>
          </a:xfrm>
          <a:prstGeom prst="rect">
            <a:avLst/>
          </a:prstGeom>
          <a:noFill/>
          <a:ln>
            <a:noFill/>
          </a:ln>
        </p:spPr>
        <p:txBody>
          <a:bodyPr wrap="none" rtlCol="0">
            <a:spAutoFit/>
          </a:bodyPr>
          <a:lstStyle/>
          <a:p>
            <a:r>
              <a:rPr lang="en-US" sz="1600" b="1" dirty="0" err="1">
                <a:solidFill>
                  <a:srgbClr val="FF0000"/>
                </a:solidFill>
                <a:latin typeface="Calibri" panose="020F0502020204030204" pitchFamily="34" charset="0"/>
                <a:cs typeface="Calibri" panose="020F0502020204030204" pitchFamily="34" charset="0"/>
              </a:rPr>
              <a:t>SubThreshold</a:t>
            </a:r>
            <a:endParaRPr lang="en-US" sz="1600" b="1" dirty="0">
              <a:solidFill>
                <a:srgbClr val="FF0000"/>
              </a:solidFill>
              <a:latin typeface="Calibri" panose="020F0502020204030204" pitchFamily="34" charset="0"/>
              <a:cs typeface="Calibri" panose="020F0502020204030204" pitchFamily="34" charset="0"/>
            </a:endParaRPr>
          </a:p>
          <a:p>
            <a:r>
              <a:rPr lang="en-US" sz="1600" b="1" dirty="0">
                <a:solidFill>
                  <a:srgbClr val="FF0000"/>
                </a:solidFill>
                <a:latin typeface="Calibri" panose="020F0502020204030204" pitchFamily="34" charset="0"/>
                <a:cs typeface="Calibri" panose="020F0502020204030204" pitchFamily="34" charset="0"/>
              </a:rPr>
              <a:t>PF conduction</a:t>
            </a:r>
          </a:p>
        </p:txBody>
      </p:sp>
      <p:cxnSp>
        <p:nvCxnSpPr>
          <p:cNvPr id="279" name="Straight Connector 278"/>
          <p:cNvCxnSpPr>
            <a:endCxn id="274" idx="1"/>
          </p:cNvCxnSpPr>
          <p:nvPr/>
        </p:nvCxnSpPr>
        <p:spPr>
          <a:xfrm>
            <a:off x="4830436" y="5769476"/>
            <a:ext cx="1440372" cy="5365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4830436" y="4829676"/>
            <a:ext cx="1440372" cy="5365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H="1">
            <a:off x="4830437" y="4829676"/>
            <a:ext cx="203" cy="9415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a:off x="6257717" y="5375372"/>
            <a:ext cx="203" cy="9415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Title 1"/>
          <p:cNvSpPr txBox="1">
            <a:spLocks/>
          </p:cNvSpPr>
          <p:nvPr/>
        </p:nvSpPr>
        <p:spPr>
          <a:xfrm rot="16200000">
            <a:off x="-2248183" y="3265693"/>
            <a:ext cx="6479980" cy="399834"/>
          </a:xfrm>
          <a:prstGeom prst="rect">
            <a:avLst/>
          </a:prstGeom>
        </p:spPr>
        <p:txBody>
          <a:bodyPr/>
          <a:lstStyle/>
          <a:p>
            <a:pPr algn="ctr" defTabSz="914400" fontAlgn="base">
              <a:spcBef>
                <a:spcPct val="0"/>
              </a:spcBef>
              <a:spcAft>
                <a:spcPct val="0"/>
              </a:spcAft>
              <a:defRPr/>
            </a:pPr>
            <a:r>
              <a:rPr lang="en-US" sz="2800" b="1" kern="0" dirty="0">
                <a:solidFill>
                  <a:schemeClr val="accent2"/>
                </a:solidFill>
                <a:latin typeface="+mj-lt"/>
                <a:ea typeface="+mj-ea"/>
                <a:cs typeface="+mj-cs"/>
              </a:rPr>
              <a:t>SD: Threshold  Switching Model </a:t>
            </a:r>
          </a:p>
        </p:txBody>
      </p:sp>
      <p:pic>
        <p:nvPicPr>
          <p:cNvPr id="214" name="Picture 74"/>
          <p:cNvPicPr>
            <a:picLocks noChangeAspect="1" noChangeArrowheads="1"/>
          </p:cNvPicPr>
          <p:nvPr/>
        </p:nvPicPr>
        <p:blipFill>
          <a:blip r:embed="rId8" cstate="print"/>
          <a:srcRect/>
          <a:stretch>
            <a:fillRect/>
          </a:stretch>
        </p:blipFill>
        <p:spPr bwMode="auto">
          <a:xfrm>
            <a:off x="1981201" y="457200"/>
            <a:ext cx="1403277" cy="1143000"/>
          </a:xfrm>
          <a:prstGeom prst="rect">
            <a:avLst/>
          </a:prstGeom>
          <a:noFill/>
          <a:ln w="9525">
            <a:noFill/>
            <a:miter lim="800000"/>
            <a:headEnd/>
            <a:tailEnd/>
          </a:ln>
          <a:effectLst/>
        </p:spPr>
      </p:pic>
      <p:sp>
        <p:nvSpPr>
          <p:cNvPr id="215" name="TextBox 214"/>
          <p:cNvSpPr txBox="1"/>
          <p:nvPr/>
        </p:nvSpPr>
        <p:spPr>
          <a:xfrm>
            <a:off x="2209800" y="2514601"/>
            <a:ext cx="1066800" cy="307777"/>
          </a:xfrm>
          <a:prstGeom prst="rect">
            <a:avLst/>
          </a:prstGeom>
          <a:noFill/>
          <a:ln>
            <a:noFill/>
          </a:ln>
        </p:spPr>
        <p:txBody>
          <a:bodyPr wrap="square" rtlCol="0">
            <a:spAutoFit/>
          </a:bodyPr>
          <a:lstStyle/>
          <a:p>
            <a:r>
              <a:rPr lang="en-US" sz="1400" dirty="0"/>
              <a:t>Selector</a:t>
            </a:r>
          </a:p>
        </p:txBody>
      </p:sp>
      <p:sp>
        <p:nvSpPr>
          <p:cNvPr id="216" name="Freeform 215"/>
          <p:cNvSpPr/>
          <p:nvPr/>
        </p:nvSpPr>
        <p:spPr>
          <a:xfrm rot="1211713">
            <a:off x="8419941" y="1778204"/>
            <a:ext cx="716370" cy="710794"/>
          </a:xfrm>
          <a:custGeom>
            <a:avLst/>
            <a:gdLst>
              <a:gd name="connsiteX0" fmla="*/ 858253 w 858253"/>
              <a:gd name="connsiteY0" fmla="*/ 1046747 h 1046747"/>
              <a:gd name="connsiteX1" fmla="*/ 204537 w 858253"/>
              <a:gd name="connsiteY1" fmla="*/ 617621 h 1046747"/>
              <a:gd name="connsiteX2" fmla="*/ 0 w 858253"/>
              <a:gd name="connsiteY2" fmla="*/ 0 h 1046747"/>
            </a:gdLst>
            <a:ahLst/>
            <a:cxnLst>
              <a:cxn ang="0">
                <a:pos x="connsiteX0" y="connsiteY0"/>
              </a:cxn>
              <a:cxn ang="0">
                <a:pos x="connsiteX1" y="connsiteY1"/>
              </a:cxn>
              <a:cxn ang="0">
                <a:pos x="connsiteX2" y="connsiteY2"/>
              </a:cxn>
            </a:cxnLst>
            <a:rect l="l" t="t" r="r" b="b"/>
            <a:pathLst>
              <a:path w="858253" h="1046747">
                <a:moveTo>
                  <a:pt x="858253" y="1046747"/>
                </a:moveTo>
                <a:cubicBezTo>
                  <a:pt x="602916" y="919413"/>
                  <a:pt x="347579" y="792079"/>
                  <a:pt x="204537" y="617621"/>
                </a:cubicBezTo>
                <a:cubicBezTo>
                  <a:pt x="61495" y="443163"/>
                  <a:pt x="30747" y="221581"/>
                  <a:pt x="0"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xtBox 182">
            <a:extLst>
              <a:ext uri="{FF2B5EF4-FFF2-40B4-BE49-F238E27FC236}">
                <a16:creationId xmlns:a16="http://schemas.microsoft.com/office/drawing/2014/main" id="{E5525043-AC94-E449-AFEB-2F0377347BE4}"/>
              </a:ext>
            </a:extLst>
          </p:cNvPr>
          <p:cNvSpPr txBox="1"/>
          <p:nvPr/>
        </p:nvSpPr>
        <p:spPr>
          <a:xfrm>
            <a:off x="1828800" y="149423"/>
            <a:ext cx="1676400" cy="307777"/>
          </a:xfrm>
          <a:prstGeom prst="rect">
            <a:avLst/>
          </a:prstGeom>
          <a:noFill/>
          <a:ln>
            <a:noFill/>
          </a:ln>
        </p:spPr>
        <p:txBody>
          <a:bodyPr wrap="square" rtlCol="0">
            <a:spAutoFit/>
          </a:bodyPr>
          <a:lstStyle/>
          <a:p>
            <a:pPr algn="ctr"/>
            <a:r>
              <a:rPr lang="en-US" sz="1400" dirty="0"/>
              <a:t>Bi-directional I-V</a:t>
            </a:r>
          </a:p>
        </p:txBody>
      </p:sp>
    </p:spTree>
    <p:extLst>
      <p:ext uri="{BB962C8B-B14F-4D97-AF65-F5344CB8AC3E}">
        <p14:creationId xmlns:p14="http://schemas.microsoft.com/office/powerpoint/2010/main" val="1033258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E4D0-6263-9743-AC09-76313435C202}"/>
              </a:ext>
            </a:extLst>
          </p:cNvPr>
          <p:cNvSpPr>
            <a:spLocks noGrp="1"/>
          </p:cNvSpPr>
          <p:nvPr>
            <p:ph type="title"/>
          </p:nvPr>
        </p:nvSpPr>
        <p:spPr>
          <a:xfrm>
            <a:off x="914400" y="152400"/>
            <a:ext cx="7223837" cy="533400"/>
          </a:xfrm>
        </p:spPr>
        <p:txBody>
          <a:bodyPr/>
          <a:lstStyle/>
          <a:p>
            <a:r>
              <a:rPr lang="en-US" sz="3200" dirty="0"/>
              <a:t>Role of Electrode</a:t>
            </a:r>
          </a:p>
        </p:txBody>
      </p:sp>
      <p:sp>
        <p:nvSpPr>
          <p:cNvPr id="3" name="Content Placeholder 2">
            <a:extLst>
              <a:ext uri="{FF2B5EF4-FFF2-40B4-BE49-F238E27FC236}">
                <a16:creationId xmlns:a16="http://schemas.microsoft.com/office/drawing/2014/main" id="{4DA6E301-27EF-DB46-B5AF-02BA63F70610}"/>
              </a:ext>
            </a:extLst>
          </p:cNvPr>
          <p:cNvSpPr>
            <a:spLocks noGrp="1"/>
          </p:cNvSpPr>
          <p:nvPr>
            <p:ph idx="1"/>
          </p:nvPr>
        </p:nvSpPr>
        <p:spPr>
          <a:xfrm>
            <a:off x="685800" y="685800"/>
            <a:ext cx="7315200" cy="5105400"/>
          </a:xfrm>
        </p:spPr>
        <p:txBody>
          <a:bodyPr/>
          <a:lstStyle/>
          <a:p>
            <a:r>
              <a:rPr lang="en-US" sz="2000" dirty="0"/>
              <a:t>Graphitic carbon servers two roles </a:t>
            </a:r>
          </a:p>
          <a:p>
            <a:pPr lvl="1"/>
            <a:r>
              <a:rPr lang="en-US" sz="2000" dirty="0"/>
              <a:t>Physical barriers to eliminate cross contamination between PM, SD and WL/BL metals during manufacturing and product operations </a:t>
            </a:r>
            <a:endParaRPr lang="en-US" sz="2000" b="0" dirty="0"/>
          </a:p>
          <a:p>
            <a:pPr lvl="1"/>
            <a:r>
              <a:rPr lang="en-US" sz="2000" b="0" dirty="0"/>
              <a:t>Heating elements for phase change</a:t>
            </a:r>
          </a:p>
          <a:p>
            <a:r>
              <a:rPr lang="en-US" sz="2000" dirty="0"/>
              <a:t>Irreversible resistance change subject to thermal budget</a:t>
            </a:r>
          </a:p>
          <a:p>
            <a:pPr marL="554035" lvl="1" indent="0">
              <a:buNone/>
            </a:pPr>
            <a:endParaRPr lang="en-US" sz="2000" dirty="0"/>
          </a:p>
          <a:p>
            <a:r>
              <a:rPr lang="en-US" sz="2000" dirty="0"/>
              <a:t>Electrode Success </a:t>
            </a:r>
            <a:br>
              <a:rPr lang="en-US" sz="2000" dirty="0"/>
            </a:br>
            <a:r>
              <a:rPr lang="en-US" sz="2000" dirty="0"/>
              <a:t>Criteria</a:t>
            </a:r>
            <a:endParaRPr lang="en-US" sz="2000" b="0" dirty="0"/>
          </a:p>
          <a:p>
            <a:endParaRPr lang="en-US" sz="2000" b="0" dirty="0"/>
          </a:p>
          <a:p>
            <a:endParaRPr lang="en-US" sz="2000" b="0" dirty="0"/>
          </a:p>
          <a:p>
            <a:r>
              <a:rPr lang="en-US" sz="2000" dirty="0"/>
              <a:t>Interfacial liner, W, is needed to improve contact specific resistance to PM.</a:t>
            </a:r>
          </a:p>
          <a:p>
            <a:endParaRPr lang="en-US" sz="2000" dirty="0"/>
          </a:p>
          <a:p>
            <a:endParaRPr lang="en-US" sz="2000" dirty="0"/>
          </a:p>
          <a:p>
            <a:endParaRPr lang="en-US" sz="2000" b="0" dirty="0"/>
          </a:p>
        </p:txBody>
      </p:sp>
      <p:graphicFrame>
        <p:nvGraphicFramePr>
          <p:cNvPr id="7" name="Table 6"/>
          <p:cNvGraphicFramePr>
            <a:graphicFrameLocks noGrp="1"/>
          </p:cNvGraphicFramePr>
          <p:nvPr/>
        </p:nvGraphicFramePr>
        <p:xfrm>
          <a:off x="3589442" y="2900680"/>
          <a:ext cx="2849550" cy="1645920"/>
        </p:xfrm>
        <a:graphic>
          <a:graphicData uri="http://schemas.openxmlformats.org/drawingml/2006/table">
            <a:tbl>
              <a:tblPr firstRow="1" bandRow="1">
                <a:tableStyleId>{5C22544A-7EE6-4342-B048-85BDC9FD1C3A}</a:tableStyleId>
              </a:tblPr>
              <a:tblGrid>
                <a:gridCol w="1180906">
                  <a:extLst>
                    <a:ext uri="{9D8B030D-6E8A-4147-A177-3AD203B41FA5}">
                      <a16:colId xmlns:a16="http://schemas.microsoft.com/office/drawing/2014/main" val="20000"/>
                    </a:ext>
                  </a:extLst>
                </a:gridCol>
                <a:gridCol w="1043462">
                  <a:extLst>
                    <a:ext uri="{9D8B030D-6E8A-4147-A177-3AD203B41FA5}">
                      <a16:colId xmlns:a16="http://schemas.microsoft.com/office/drawing/2014/main" val="20001"/>
                    </a:ext>
                  </a:extLst>
                </a:gridCol>
                <a:gridCol w="625182">
                  <a:extLst>
                    <a:ext uri="{9D8B030D-6E8A-4147-A177-3AD203B41FA5}">
                      <a16:colId xmlns:a16="http://schemas.microsoft.com/office/drawing/2014/main" val="3152629877"/>
                    </a:ext>
                  </a:extLst>
                </a:gridCol>
              </a:tblGrid>
              <a:tr h="0">
                <a:tc>
                  <a:txBody>
                    <a:bodyPr/>
                    <a:lstStyle/>
                    <a:p>
                      <a:r>
                        <a:rPr lang="en-US" sz="1200" dirty="0">
                          <a:latin typeface="Calibri" pitchFamily="34" charset="0"/>
                          <a:cs typeface="Calibri" pitchFamily="34" charset="0"/>
                        </a:rPr>
                        <a:t>Component</a:t>
                      </a:r>
                    </a:p>
                  </a:txBody>
                  <a:tcPr anchor="ctr">
                    <a:lnL w="381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75000"/>
                      </a:schemeClr>
                    </a:solidFill>
                  </a:tcPr>
                </a:tc>
                <a:tc gridSpan="2">
                  <a:txBody>
                    <a:bodyPr/>
                    <a:lstStyle/>
                    <a:p>
                      <a:pPr algn="ctr"/>
                      <a:r>
                        <a:rPr lang="en-US" sz="1200" dirty="0">
                          <a:latin typeface="Calibri" pitchFamily="34" charset="0"/>
                          <a:cs typeface="Calibri" pitchFamily="34" charset="0"/>
                        </a:rPr>
                        <a:t>L0</a:t>
                      </a:r>
                      <a:r>
                        <a:rPr lang="en-US" sz="1200" baseline="0" dirty="0">
                          <a:latin typeface="Calibri" pitchFamily="34" charset="0"/>
                          <a:cs typeface="Calibri" pitchFamily="34" charset="0"/>
                        </a:rPr>
                        <a:t> Spec (</a:t>
                      </a:r>
                      <a:r>
                        <a:rPr lang="en-US" sz="1200" baseline="0" dirty="0" err="1">
                          <a:latin typeface="Calibri" pitchFamily="34" charset="0"/>
                          <a:cs typeface="Calibri" pitchFamily="34" charset="0"/>
                        </a:rPr>
                        <a:t>m</a:t>
                      </a:r>
                      <a:r>
                        <a:rPr lang="en-US" sz="1200" baseline="0" dirty="0" err="1">
                          <a:latin typeface="Symbol" pitchFamily="18" charset="2"/>
                          <a:cs typeface="Calibri" pitchFamily="34" charset="0"/>
                        </a:rPr>
                        <a:t>W</a:t>
                      </a:r>
                      <a:r>
                        <a:rPr lang="en-US" sz="1200" baseline="0" dirty="0" err="1">
                          <a:latin typeface="Cambria Math"/>
                          <a:ea typeface="Cambria Math"/>
                          <a:cs typeface="Calibri" pitchFamily="34" charset="0"/>
                        </a:rPr>
                        <a:t>∙</a:t>
                      </a:r>
                      <a:r>
                        <a:rPr lang="en-US" sz="1200" baseline="0" dirty="0" err="1">
                          <a:latin typeface="Calibri" pitchFamily="34" charset="0"/>
                          <a:cs typeface="Calibri" pitchFamily="34" charset="0"/>
                        </a:rPr>
                        <a:t>cm</a:t>
                      </a:r>
                      <a:r>
                        <a:rPr lang="en-US" sz="1200" baseline="0" dirty="0">
                          <a:latin typeface="Calibri" pitchFamily="34" charset="0"/>
                          <a:cs typeface="Calibri" pitchFamily="34" charset="0"/>
                        </a:rPr>
                        <a:t>)</a:t>
                      </a:r>
                      <a:endParaRPr lang="en-US" sz="1200" dirty="0">
                        <a:latin typeface="Calibri" pitchFamily="34" charset="0"/>
                        <a:cs typeface="Calibri"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10000"/>
                  </a:ext>
                </a:extLst>
              </a:tr>
              <a:tr h="0">
                <a:tc rowSpan="3">
                  <a:txBody>
                    <a:bodyPr/>
                    <a:lstStyle/>
                    <a:p>
                      <a:r>
                        <a:rPr lang="en-US" sz="1200" b="1" dirty="0">
                          <a:solidFill>
                            <a:schemeClr val="accent6">
                              <a:lumMod val="50000"/>
                            </a:schemeClr>
                          </a:solidFill>
                          <a:latin typeface="Calibri" pitchFamily="34" charset="0"/>
                          <a:cs typeface="Calibri" pitchFamily="34" charset="0"/>
                        </a:rPr>
                        <a:t>Electrode (El.)</a:t>
                      </a:r>
                      <a:r>
                        <a:rPr lang="en-US" sz="1200" b="1" baseline="0" dirty="0">
                          <a:solidFill>
                            <a:schemeClr val="accent6">
                              <a:lumMod val="50000"/>
                            </a:schemeClr>
                          </a:solidFill>
                          <a:latin typeface="Calibri" pitchFamily="34" charset="0"/>
                          <a:cs typeface="Calibri" pitchFamily="34" charset="0"/>
                        </a:rPr>
                        <a:t> Bulk resistivity</a:t>
                      </a:r>
                      <a:endParaRPr lang="en-US" sz="1200" b="1" baseline="30000" dirty="0">
                        <a:solidFill>
                          <a:schemeClr val="accent6">
                            <a:lumMod val="50000"/>
                          </a:schemeClr>
                        </a:solidFill>
                        <a:latin typeface="Calibri" pitchFamily="34" charset="0"/>
                        <a:cs typeface="Calibri" pitchFamily="34" charset="0"/>
                      </a:endParaRPr>
                    </a:p>
                  </a:txBody>
                  <a:tcPr anchor="ctr">
                    <a:lnL w="381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1200" dirty="0">
                          <a:latin typeface="Calibri" pitchFamily="34" charset="0"/>
                          <a:cs typeface="Calibri" pitchFamily="34" charset="0"/>
                        </a:rPr>
                        <a:t>As dep</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dirty="0">
                          <a:latin typeface="Calibri" pitchFamily="34" charset="0"/>
                          <a:cs typeface="Calibri" pitchFamily="34" charset="0"/>
                        </a:rPr>
                        <a:t>1~200</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0">
                <a:tc vMerge="1">
                  <a:txBody>
                    <a:bodyPr/>
                    <a:lstStyle/>
                    <a:p>
                      <a:endParaRPr lang="en-US" sz="1200" baseline="30000" dirty="0"/>
                    </a:p>
                  </a:txBody>
                  <a:tcPr/>
                </a:tc>
                <a:tc>
                  <a:txBody>
                    <a:bodyPr/>
                    <a:lstStyle/>
                    <a:p>
                      <a:pPr algn="ctr"/>
                      <a:r>
                        <a:rPr lang="en-US" sz="1200" dirty="0">
                          <a:latin typeface="Calibri" pitchFamily="34" charset="0"/>
                          <a:cs typeface="Calibri" pitchFamily="34" charset="0"/>
                        </a:rPr>
                        <a:t>300C cycled</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dirty="0">
                          <a:latin typeface="Calibri" pitchFamily="34" charset="0"/>
                          <a:cs typeface="Calibri" pitchFamily="34" charset="0"/>
                        </a:rPr>
                        <a:t>1~30</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lang="en-US"/>
                    </a:p>
                  </a:txBody>
                  <a:tcPr/>
                </a:tc>
                <a:tc>
                  <a:txBody>
                    <a:bodyPr/>
                    <a:lstStyle/>
                    <a:p>
                      <a:pPr algn="ctr"/>
                      <a:r>
                        <a:rPr lang="en-US" sz="1200" dirty="0">
                          <a:latin typeface="Calibri" pitchFamily="34" charset="0"/>
                          <a:cs typeface="Calibri" pitchFamily="34" charset="0"/>
                        </a:rPr>
                        <a:t>600C  cycled</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dirty="0">
                          <a:latin typeface="Calibri" pitchFamily="34" charset="0"/>
                          <a:cs typeface="Calibri" pitchFamily="34" charset="0"/>
                        </a:rPr>
                        <a:t>1~2.5</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r>
                        <a:rPr lang="en-US" sz="1200" b="1" dirty="0">
                          <a:solidFill>
                            <a:schemeClr val="accent6">
                              <a:lumMod val="50000"/>
                            </a:schemeClr>
                          </a:solidFill>
                          <a:latin typeface="Calibri" pitchFamily="34" charset="0"/>
                          <a:cs typeface="Calibri" pitchFamily="34" charset="0"/>
                        </a:rPr>
                        <a:t>E/PM Interface</a:t>
                      </a:r>
                    </a:p>
                  </a:txBody>
                  <a:tcPr anchor="ctr">
                    <a:lnL w="381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Calibri" pitchFamily="34" charset="0"/>
                          <a:cs typeface="Calibri" pitchFamily="34" charset="0"/>
                        </a:rPr>
                        <a:t>&lt;</a:t>
                      </a:r>
                      <a:r>
                        <a:rPr lang="en-US" sz="1200" baseline="0" dirty="0">
                          <a:latin typeface="Calibri" pitchFamily="34" charset="0"/>
                          <a:cs typeface="Calibri" pitchFamily="34" charset="0"/>
                        </a:rPr>
                        <a:t> 10</a:t>
                      </a:r>
                      <a:r>
                        <a:rPr lang="en-US" sz="1200" baseline="0" dirty="0">
                          <a:latin typeface="Symbol" pitchFamily="18" charset="2"/>
                          <a:cs typeface="Calibri" pitchFamily="34" charset="0"/>
                        </a:rPr>
                        <a:t>M</a:t>
                      </a:r>
                      <a:r>
                        <a:rPr lang="en-US" sz="1200" dirty="0">
                          <a:latin typeface="Symbol" pitchFamily="18" charset="2"/>
                          <a:cs typeface="Calibri" pitchFamily="34" charset="0"/>
                        </a:rPr>
                        <a:t>W</a:t>
                      </a:r>
                      <a:r>
                        <a:rPr lang="en-US" sz="1200" baseline="0" dirty="0">
                          <a:latin typeface="Cambria Math"/>
                          <a:ea typeface="Cambria Math"/>
                          <a:cs typeface="Calibri" pitchFamily="34" charset="0"/>
                        </a:rPr>
                        <a:t>∙</a:t>
                      </a:r>
                      <a:r>
                        <a:rPr lang="en-US" sz="1200" baseline="0" dirty="0">
                          <a:latin typeface="Calibri" pitchFamily="34" charset="0"/>
                          <a:cs typeface="Calibri" pitchFamily="34" charset="0"/>
                        </a:rPr>
                        <a:t>nm</a:t>
                      </a:r>
                      <a:r>
                        <a:rPr lang="en-US" sz="1200" baseline="30000" dirty="0">
                          <a:latin typeface="Calibri" pitchFamily="34" charset="0"/>
                          <a:cs typeface="Calibri" pitchFamily="34" charset="0"/>
                        </a:rPr>
                        <a:t>2</a:t>
                      </a:r>
                      <a:r>
                        <a:rPr lang="en-US" sz="1200" baseline="0" dirty="0">
                          <a:latin typeface="Calibri" pitchFamily="34" charset="0"/>
                          <a:cs typeface="Calibri" pitchFamily="34" charset="0"/>
                        </a:rPr>
                        <a:t>@1</a:t>
                      </a:r>
                      <a:r>
                        <a:rPr lang="en-US" sz="1200" dirty="0">
                          <a:latin typeface="Symbol" pitchFamily="18" charset="2"/>
                          <a:cs typeface="Calibri" pitchFamily="34" charset="0"/>
                        </a:rPr>
                        <a:t>mA</a:t>
                      </a:r>
                      <a:endParaRPr lang="en-US" sz="1200" baseline="0" dirty="0">
                        <a:latin typeface="Calibri" pitchFamily="34" charset="0"/>
                        <a:cs typeface="Calibri"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0">
                <a:tc>
                  <a:txBody>
                    <a:bodyPr/>
                    <a:lstStyle/>
                    <a:p>
                      <a:r>
                        <a:rPr lang="en-US" sz="1200" b="1" dirty="0">
                          <a:solidFill>
                            <a:schemeClr val="accent6">
                              <a:lumMod val="50000"/>
                            </a:schemeClr>
                          </a:solidFill>
                          <a:latin typeface="Calibri" pitchFamily="34" charset="0"/>
                          <a:cs typeface="Calibri" pitchFamily="34" charset="0"/>
                        </a:rPr>
                        <a:t>E/SD Interface</a:t>
                      </a:r>
                    </a:p>
                  </a:txBody>
                  <a:tcPr anchor="ctr">
                    <a:lnL w="381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Calibri" pitchFamily="34" charset="0"/>
                          <a:cs typeface="Calibri" pitchFamily="34" charset="0"/>
                        </a:rPr>
                        <a:t>&lt;</a:t>
                      </a:r>
                      <a:r>
                        <a:rPr lang="en-US" sz="1200" baseline="0" dirty="0">
                          <a:latin typeface="Calibri" pitchFamily="34" charset="0"/>
                          <a:cs typeface="Calibri" pitchFamily="34" charset="0"/>
                        </a:rPr>
                        <a:t> 100</a:t>
                      </a:r>
                      <a:r>
                        <a:rPr lang="en-US" sz="1200" baseline="0" dirty="0">
                          <a:latin typeface="Symbol" pitchFamily="18" charset="2"/>
                          <a:cs typeface="Calibri" pitchFamily="34" charset="0"/>
                        </a:rPr>
                        <a:t>M</a:t>
                      </a:r>
                      <a:r>
                        <a:rPr lang="en-US" sz="1200" dirty="0">
                          <a:latin typeface="Symbol" pitchFamily="18" charset="2"/>
                          <a:cs typeface="Calibri" pitchFamily="34" charset="0"/>
                        </a:rPr>
                        <a:t>W</a:t>
                      </a:r>
                      <a:r>
                        <a:rPr lang="en-US" sz="1200" baseline="0" dirty="0">
                          <a:latin typeface="Cambria Math"/>
                          <a:ea typeface="Cambria Math"/>
                          <a:cs typeface="Calibri" pitchFamily="34" charset="0"/>
                        </a:rPr>
                        <a:t>∙</a:t>
                      </a:r>
                      <a:r>
                        <a:rPr lang="en-US" sz="1200" baseline="0" dirty="0">
                          <a:latin typeface="Calibri" pitchFamily="34" charset="0"/>
                          <a:cs typeface="Calibri" pitchFamily="34" charset="0"/>
                        </a:rPr>
                        <a:t>nm</a:t>
                      </a:r>
                      <a:r>
                        <a:rPr lang="en-US" sz="1200" baseline="30000" dirty="0">
                          <a:latin typeface="Calibri" pitchFamily="34" charset="0"/>
                          <a:cs typeface="Calibri" pitchFamily="34" charset="0"/>
                        </a:rPr>
                        <a:t>2</a:t>
                      </a:r>
                      <a:r>
                        <a:rPr lang="en-US" sz="1200" baseline="0" dirty="0">
                          <a:latin typeface="Calibri" pitchFamily="34" charset="0"/>
                          <a:cs typeface="Calibri" pitchFamily="34" charset="0"/>
                        </a:rPr>
                        <a:t>@1</a:t>
                      </a:r>
                      <a:r>
                        <a:rPr lang="en-US" sz="1200" dirty="0">
                          <a:latin typeface="Symbol" pitchFamily="18" charset="2"/>
                          <a:cs typeface="Calibri" pitchFamily="34" charset="0"/>
                        </a:rPr>
                        <a:t>mA</a:t>
                      </a:r>
                      <a:endParaRPr lang="en-US" sz="1200" baseline="0" dirty="0">
                        <a:latin typeface="Calibri" pitchFamily="34" charset="0"/>
                        <a:cs typeface="Calibri"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9" name="Picture 8"/>
          <p:cNvPicPr>
            <a:picLocks noChangeAspect="1"/>
          </p:cNvPicPr>
          <p:nvPr/>
        </p:nvPicPr>
        <p:blipFill>
          <a:blip r:embed="rId3"/>
          <a:stretch>
            <a:fillRect/>
          </a:stretch>
        </p:blipFill>
        <p:spPr>
          <a:xfrm>
            <a:off x="7807582" y="626385"/>
            <a:ext cx="3900075" cy="3227999"/>
          </a:xfrm>
          <a:prstGeom prst="rect">
            <a:avLst/>
          </a:prstGeom>
        </p:spPr>
      </p:pic>
      <p:pic>
        <p:nvPicPr>
          <p:cNvPr id="8" name="Picture 7">
            <a:extLst>
              <a:ext uri="{FF2B5EF4-FFF2-40B4-BE49-F238E27FC236}">
                <a16:creationId xmlns:a16="http://schemas.microsoft.com/office/drawing/2014/main" id="{F34FD174-BEFC-F745-A8BB-8CFE77315B50}"/>
              </a:ext>
            </a:extLst>
          </p:cNvPr>
          <p:cNvPicPr>
            <a:picLocks noChangeAspect="1"/>
          </p:cNvPicPr>
          <p:nvPr/>
        </p:nvPicPr>
        <p:blipFill rotWithShape="1">
          <a:blip r:embed="rId4"/>
          <a:srcRect r="38020"/>
          <a:stretch/>
        </p:blipFill>
        <p:spPr>
          <a:xfrm>
            <a:off x="8160649" y="4038600"/>
            <a:ext cx="3164858" cy="2362200"/>
          </a:xfrm>
          <a:prstGeom prst="rect">
            <a:avLst/>
          </a:prstGeom>
        </p:spPr>
      </p:pic>
      <p:sp>
        <p:nvSpPr>
          <p:cNvPr id="10" name="TextBox 9">
            <a:extLst>
              <a:ext uri="{FF2B5EF4-FFF2-40B4-BE49-F238E27FC236}">
                <a16:creationId xmlns:a16="http://schemas.microsoft.com/office/drawing/2014/main" id="{41C36D17-D07B-A342-8BD9-2634EDF3A43B}"/>
              </a:ext>
            </a:extLst>
          </p:cNvPr>
          <p:cNvSpPr txBox="1"/>
          <p:nvPr/>
        </p:nvSpPr>
        <p:spPr>
          <a:xfrm>
            <a:off x="10072981" y="4889557"/>
            <a:ext cx="952505"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C/PM/C</a:t>
            </a:r>
          </a:p>
        </p:txBody>
      </p:sp>
      <p:sp>
        <p:nvSpPr>
          <p:cNvPr id="11" name="TextBox 10">
            <a:extLst>
              <a:ext uri="{FF2B5EF4-FFF2-40B4-BE49-F238E27FC236}">
                <a16:creationId xmlns:a16="http://schemas.microsoft.com/office/drawing/2014/main" id="{62AB547D-6AC8-C848-A643-B3A797489355}"/>
              </a:ext>
            </a:extLst>
          </p:cNvPr>
          <p:cNvSpPr txBox="1"/>
          <p:nvPr/>
        </p:nvSpPr>
        <p:spPr>
          <a:xfrm>
            <a:off x="9123324" y="4324588"/>
            <a:ext cx="1261884"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C/PM/</a:t>
            </a:r>
            <a:r>
              <a:rPr lang="en-US" sz="1800" b="1" dirty="0">
                <a:solidFill>
                  <a:srgbClr val="0064D2"/>
                </a:solidFill>
                <a:latin typeface="Calibri" panose="020F0502020204030204" pitchFamily="34" charset="0"/>
                <a:cs typeface="Calibri" panose="020F0502020204030204" pitchFamily="34" charset="0"/>
              </a:rPr>
              <a:t>W/</a:t>
            </a:r>
            <a:r>
              <a:rPr lang="en-US" sz="1800" b="1" dirty="0">
                <a:latin typeface="Calibri" panose="020F0502020204030204" pitchFamily="34" charset="0"/>
                <a:cs typeface="Calibri" panose="020F0502020204030204" pitchFamily="34" charset="0"/>
              </a:rPr>
              <a:t>C</a:t>
            </a:r>
          </a:p>
        </p:txBody>
      </p:sp>
      <p:cxnSp>
        <p:nvCxnSpPr>
          <p:cNvPr id="12" name="Straight Arrow Connector 11">
            <a:extLst>
              <a:ext uri="{FF2B5EF4-FFF2-40B4-BE49-F238E27FC236}">
                <a16:creationId xmlns:a16="http://schemas.microsoft.com/office/drawing/2014/main" id="{888CBC0A-CCD4-0648-80C8-858842554EA5}"/>
              </a:ext>
            </a:extLst>
          </p:cNvPr>
          <p:cNvCxnSpPr/>
          <p:nvPr/>
        </p:nvCxnSpPr>
        <p:spPr>
          <a:xfrm flipH="1" flipV="1">
            <a:off x="8899541" y="4549591"/>
            <a:ext cx="1173440" cy="69574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3" name="Picture 21">
            <a:extLst>
              <a:ext uri="{FF2B5EF4-FFF2-40B4-BE49-F238E27FC236}">
                <a16:creationId xmlns:a16="http://schemas.microsoft.com/office/drawing/2014/main" id="{951ED4CA-066D-A94F-A170-7193628D795A}"/>
              </a:ext>
            </a:extLst>
          </p:cNvPr>
          <p:cNvPicPr>
            <a:picLocks noChangeAspect="1" noChangeArrowheads="1"/>
          </p:cNvPicPr>
          <p:nvPr/>
        </p:nvPicPr>
        <p:blipFill>
          <a:blip r:embed="rId5" cstate="print"/>
          <a:srcRect l="50000" t="9996"/>
          <a:stretch>
            <a:fillRect/>
          </a:stretch>
        </p:blipFill>
        <p:spPr bwMode="auto">
          <a:xfrm>
            <a:off x="10972800" y="4897465"/>
            <a:ext cx="923719" cy="1117835"/>
          </a:xfrm>
          <a:prstGeom prst="rect">
            <a:avLst/>
          </a:prstGeom>
          <a:noFill/>
          <a:ln w="9525">
            <a:noFill/>
            <a:miter lim="800000"/>
            <a:headEnd/>
            <a:tailEnd/>
          </a:ln>
          <a:effectLst/>
        </p:spPr>
      </p:pic>
    </p:spTree>
    <p:extLst>
      <p:ext uri="{BB962C8B-B14F-4D97-AF65-F5344CB8AC3E}">
        <p14:creationId xmlns:p14="http://schemas.microsoft.com/office/powerpoint/2010/main" val="425593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05DF29-3AB8-E447-A4D8-AAE26D8CB75B}"/>
              </a:ext>
            </a:extLst>
          </p:cNvPr>
          <p:cNvSpPr>
            <a:spLocks noGrp="1"/>
          </p:cNvSpPr>
          <p:nvPr>
            <p:ph idx="1"/>
          </p:nvPr>
        </p:nvSpPr>
        <p:spPr/>
        <p:txBody>
          <a:bodyPr/>
          <a:lstStyle/>
          <a:p>
            <a:pPr marL="0" indent="0" algn="ctr">
              <a:buNone/>
            </a:pPr>
            <a:r>
              <a:rPr lang="en-US" sz="2800" dirty="0">
                <a:solidFill>
                  <a:schemeClr val="accent5"/>
                </a:solidFill>
              </a:rPr>
              <a:t>Incumbent Technology </a:t>
            </a:r>
          </a:p>
          <a:p>
            <a:pPr marL="0" indent="0" algn="ctr">
              <a:buNone/>
            </a:pPr>
            <a:r>
              <a:rPr lang="en-US" sz="2800" dirty="0"/>
              <a:t>Introduction to </a:t>
            </a:r>
            <a:r>
              <a:rPr lang="en-US" sz="2800" dirty="0" err="1"/>
              <a:t>BiSM</a:t>
            </a:r>
            <a:endParaRPr lang="en-US" sz="2800" dirty="0"/>
          </a:p>
          <a:p>
            <a:pPr marL="0" indent="0" algn="ctr">
              <a:buNone/>
            </a:pPr>
            <a:r>
              <a:rPr lang="en-US" sz="2800" dirty="0">
                <a:solidFill>
                  <a:schemeClr val="accent5"/>
                </a:solidFill>
              </a:rPr>
              <a:t>Cell Technology</a:t>
            </a:r>
          </a:p>
          <a:p>
            <a:pPr marL="0" indent="0" algn="ctr">
              <a:buNone/>
            </a:pPr>
            <a:r>
              <a:rPr lang="en-US" sz="2800" dirty="0">
                <a:solidFill>
                  <a:schemeClr val="accent5"/>
                </a:solidFill>
              </a:rPr>
              <a:t>Memory Switching Physics</a:t>
            </a:r>
          </a:p>
          <a:p>
            <a:pPr marL="0" indent="0" algn="ctr">
              <a:buNone/>
            </a:pPr>
            <a:r>
              <a:rPr lang="en-US" sz="2800" dirty="0">
                <a:solidFill>
                  <a:schemeClr val="accent5"/>
                </a:solidFill>
              </a:rPr>
              <a:t>Array Architecture</a:t>
            </a:r>
          </a:p>
          <a:p>
            <a:pPr marL="0" indent="0" algn="ctr">
              <a:buNone/>
            </a:pPr>
            <a:r>
              <a:rPr lang="en-US" sz="2800" dirty="0">
                <a:solidFill>
                  <a:schemeClr val="accent5"/>
                </a:solidFill>
              </a:rPr>
              <a:t>Critical Path to </a:t>
            </a:r>
            <a:r>
              <a:rPr lang="en-US" sz="2800" dirty="0">
                <a:solidFill>
                  <a:schemeClr val="accent5"/>
                </a:solidFill>
                <a:latin typeface="Symbol" pitchFamily="2" charset="2"/>
              </a:rPr>
              <a:t>a</a:t>
            </a:r>
            <a:r>
              <a:rPr lang="en-US" sz="2800" dirty="0">
                <a:solidFill>
                  <a:schemeClr val="accent5"/>
                </a:solidFill>
              </a:rPr>
              <a:t>-Product Definition</a:t>
            </a:r>
          </a:p>
        </p:txBody>
      </p:sp>
    </p:spTree>
    <p:extLst>
      <p:ext uri="{BB962C8B-B14F-4D97-AF65-F5344CB8AC3E}">
        <p14:creationId xmlns:p14="http://schemas.microsoft.com/office/powerpoint/2010/main" val="1288717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5FCF-924B-7344-AB14-C3AE7FB8B688}"/>
              </a:ext>
            </a:extLst>
          </p:cNvPr>
          <p:cNvSpPr>
            <a:spLocks noGrp="1"/>
          </p:cNvSpPr>
          <p:nvPr>
            <p:ph type="title"/>
          </p:nvPr>
        </p:nvSpPr>
        <p:spPr>
          <a:xfrm>
            <a:off x="914400" y="381000"/>
            <a:ext cx="10363200" cy="430076"/>
          </a:xfrm>
        </p:spPr>
        <p:txBody>
          <a:bodyPr/>
          <a:lstStyle/>
          <a:p>
            <a:r>
              <a:rPr lang="en-US" sz="4000" dirty="0"/>
              <a:t>Introduction to </a:t>
            </a:r>
            <a:r>
              <a:rPr lang="en-US" sz="4000" dirty="0" err="1"/>
              <a:t>BiSM</a:t>
            </a:r>
            <a:endParaRPr lang="en-US" sz="4000" dirty="0"/>
          </a:p>
        </p:txBody>
      </p:sp>
      <p:sp>
        <p:nvSpPr>
          <p:cNvPr id="3" name="Content Placeholder 2">
            <a:extLst>
              <a:ext uri="{FF2B5EF4-FFF2-40B4-BE49-F238E27FC236}">
                <a16:creationId xmlns:a16="http://schemas.microsoft.com/office/drawing/2014/main" id="{E40BF78F-1058-1847-9F55-02ADB27E297A}"/>
              </a:ext>
            </a:extLst>
          </p:cNvPr>
          <p:cNvSpPr>
            <a:spLocks noGrp="1"/>
          </p:cNvSpPr>
          <p:nvPr>
            <p:ph idx="1"/>
          </p:nvPr>
        </p:nvSpPr>
        <p:spPr>
          <a:xfrm>
            <a:off x="1183683" y="5011979"/>
            <a:ext cx="9824634" cy="1308083"/>
          </a:xfrm>
        </p:spPr>
        <p:txBody>
          <a:bodyPr/>
          <a:lstStyle/>
          <a:p>
            <a:pPr marL="0" indent="0">
              <a:buNone/>
            </a:pPr>
            <a:r>
              <a:rPr lang="en-US" sz="1800" dirty="0"/>
              <a:t>In a typical selector-less (0S1R) cross point memory array, leakage and disturb fundamentally limit the density and usability of the technology.   </a:t>
            </a:r>
            <a:r>
              <a:rPr lang="en-US" sz="1800" dirty="0" err="1"/>
              <a:t>BiSM</a:t>
            </a:r>
            <a:r>
              <a:rPr lang="en-US" sz="1800" dirty="0"/>
              <a:t> is working well because of the built-in selector to reduce leakage for high density and to increase immunity to read/write disturbance for nonvolatility; hence </a:t>
            </a:r>
            <a:r>
              <a:rPr lang="en-US" sz="1800" u="sng" dirty="0"/>
              <a:t>B</a:t>
            </a:r>
            <a:r>
              <a:rPr lang="en-US" sz="1800" dirty="0"/>
              <a:t>uilt-</a:t>
            </a:r>
            <a:r>
              <a:rPr lang="en-US" sz="1800" u="sng" dirty="0"/>
              <a:t>i</a:t>
            </a:r>
            <a:r>
              <a:rPr lang="en-US" sz="1800" dirty="0"/>
              <a:t>n-</a:t>
            </a:r>
            <a:r>
              <a:rPr lang="en-US" sz="1800" u="sng" dirty="0"/>
              <a:t>S</a:t>
            </a:r>
            <a:r>
              <a:rPr lang="en-US" sz="1800" dirty="0"/>
              <a:t>elector </a:t>
            </a:r>
            <a:r>
              <a:rPr lang="en-US" sz="1800" u="sng" dirty="0"/>
              <a:t>M</a:t>
            </a:r>
            <a:r>
              <a:rPr lang="en-US" sz="1800" dirty="0"/>
              <a:t>emory, a.k.a. </a:t>
            </a:r>
            <a:r>
              <a:rPr lang="en-US" sz="1800" dirty="0" err="1"/>
              <a:t>BiSM</a:t>
            </a:r>
            <a:r>
              <a:rPr lang="en-US" sz="1800" dirty="0"/>
              <a:t>, is coined.</a:t>
            </a:r>
          </a:p>
          <a:p>
            <a:endParaRPr lang="en-US" sz="1800" dirty="0"/>
          </a:p>
        </p:txBody>
      </p:sp>
      <p:grpSp>
        <p:nvGrpSpPr>
          <p:cNvPr id="29" name="Group 28">
            <a:extLst>
              <a:ext uri="{FF2B5EF4-FFF2-40B4-BE49-F238E27FC236}">
                <a16:creationId xmlns:a16="http://schemas.microsoft.com/office/drawing/2014/main" id="{0316F3C5-B159-D942-AF35-2F688CFEEBE6}"/>
              </a:ext>
            </a:extLst>
          </p:cNvPr>
          <p:cNvGrpSpPr/>
          <p:nvPr/>
        </p:nvGrpSpPr>
        <p:grpSpPr>
          <a:xfrm>
            <a:off x="992215" y="2819400"/>
            <a:ext cx="2047606" cy="1742154"/>
            <a:chOff x="6248400" y="962599"/>
            <a:chExt cx="3124200" cy="2923601"/>
          </a:xfrm>
        </p:grpSpPr>
        <p:pic>
          <p:nvPicPr>
            <p:cNvPr id="30" name="Picture 29">
              <a:extLst>
                <a:ext uri="{FF2B5EF4-FFF2-40B4-BE49-F238E27FC236}">
                  <a16:creationId xmlns:a16="http://schemas.microsoft.com/office/drawing/2014/main" id="{DCFE2C61-A782-0E40-AD0B-C562505854BE}"/>
                </a:ext>
              </a:extLst>
            </p:cNvPr>
            <p:cNvPicPr>
              <a:picLocks noChangeAspect="1"/>
            </p:cNvPicPr>
            <p:nvPr/>
          </p:nvPicPr>
          <p:blipFill rotWithShape="1">
            <a:blip r:embed="rId2"/>
            <a:srcRect t="49610" b="-1"/>
            <a:stretch/>
          </p:blipFill>
          <p:spPr>
            <a:xfrm>
              <a:off x="6248400" y="962599"/>
              <a:ext cx="3124200" cy="2630408"/>
            </a:xfrm>
            <a:prstGeom prst="rect">
              <a:avLst/>
            </a:prstGeom>
          </p:spPr>
        </p:pic>
        <p:cxnSp>
          <p:nvCxnSpPr>
            <p:cNvPr id="31" name="Straight Connector 30">
              <a:extLst>
                <a:ext uri="{FF2B5EF4-FFF2-40B4-BE49-F238E27FC236}">
                  <a16:creationId xmlns:a16="http://schemas.microsoft.com/office/drawing/2014/main" id="{988C0F06-BE67-7C4F-A2DE-4DD87EB496CD}"/>
                </a:ext>
              </a:extLst>
            </p:cNvPr>
            <p:cNvCxnSpPr/>
            <p:nvPr/>
          </p:nvCxnSpPr>
          <p:spPr>
            <a:xfrm flipH="1">
              <a:off x="6477000" y="3429000"/>
              <a:ext cx="685800" cy="15240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D69B2E1-40BE-8A4A-97EF-B65DF52FE699}"/>
                </a:ext>
              </a:extLst>
            </p:cNvPr>
            <p:cNvCxnSpPr/>
            <p:nvPr/>
          </p:nvCxnSpPr>
          <p:spPr>
            <a:xfrm>
              <a:off x="6477000" y="3581400"/>
              <a:ext cx="0" cy="15240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Isosceles Triangle 31">
              <a:extLst>
                <a:ext uri="{FF2B5EF4-FFF2-40B4-BE49-F238E27FC236}">
                  <a16:creationId xmlns:a16="http://schemas.microsoft.com/office/drawing/2014/main" id="{4D36FA5B-0DB5-154B-862D-75A858B27040}"/>
                </a:ext>
              </a:extLst>
            </p:cNvPr>
            <p:cNvSpPr/>
            <p:nvPr/>
          </p:nvSpPr>
          <p:spPr>
            <a:xfrm flipV="1">
              <a:off x="6400800" y="3733800"/>
              <a:ext cx="152400" cy="15240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4" name="TextBox 33">
              <a:extLst>
                <a:ext uri="{FF2B5EF4-FFF2-40B4-BE49-F238E27FC236}">
                  <a16:creationId xmlns:a16="http://schemas.microsoft.com/office/drawing/2014/main" id="{2A44DF43-7F67-8742-91B0-7A5BF97E8C64}"/>
                </a:ext>
              </a:extLst>
            </p:cNvPr>
            <p:cNvSpPr txBox="1"/>
            <p:nvPr/>
          </p:nvSpPr>
          <p:spPr>
            <a:xfrm>
              <a:off x="6744853" y="1314880"/>
              <a:ext cx="1433145" cy="284073"/>
            </a:xfrm>
            <a:prstGeom prst="rect">
              <a:avLst/>
            </a:prstGeom>
            <a:noFill/>
          </p:spPr>
          <p:txBody>
            <a:bodyPr wrap="square" lIns="0" tIns="0" rIns="0" bIns="0" rtlCol="0">
              <a:spAutoFit/>
            </a:bodyPr>
            <a:lstStyle/>
            <a:p>
              <a:r>
                <a:rPr lang="en-US" sz="1100" dirty="0"/>
                <a:t>Pulse Polarity</a:t>
              </a:r>
            </a:p>
          </p:txBody>
        </p:sp>
        <p:sp>
          <p:nvSpPr>
            <p:cNvPr id="35" name="TextBox 34">
              <a:extLst>
                <a:ext uri="{FF2B5EF4-FFF2-40B4-BE49-F238E27FC236}">
                  <a16:creationId xmlns:a16="http://schemas.microsoft.com/office/drawing/2014/main" id="{E44D8B27-F956-E541-B6C7-0F60A8EE8C95}"/>
                </a:ext>
              </a:extLst>
            </p:cNvPr>
            <p:cNvSpPr txBox="1"/>
            <p:nvPr/>
          </p:nvSpPr>
          <p:spPr>
            <a:xfrm>
              <a:off x="8566356" y="2129426"/>
              <a:ext cx="438913" cy="284073"/>
            </a:xfrm>
            <a:prstGeom prst="rect">
              <a:avLst/>
            </a:prstGeom>
            <a:noFill/>
          </p:spPr>
          <p:txBody>
            <a:bodyPr wrap="square" lIns="0" tIns="0" rIns="0" bIns="0" rtlCol="0">
              <a:spAutoFit/>
            </a:bodyPr>
            <a:lstStyle/>
            <a:p>
              <a:r>
                <a:rPr lang="en-US" sz="1100" dirty="0">
                  <a:solidFill>
                    <a:schemeClr val="bg1"/>
                  </a:solidFill>
                </a:rPr>
                <a:t>TE</a:t>
              </a:r>
            </a:p>
          </p:txBody>
        </p:sp>
        <p:sp>
          <p:nvSpPr>
            <p:cNvPr id="36" name="TextBox 35">
              <a:extLst>
                <a:ext uri="{FF2B5EF4-FFF2-40B4-BE49-F238E27FC236}">
                  <a16:creationId xmlns:a16="http://schemas.microsoft.com/office/drawing/2014/main" id="{BBF3CD9C-BF11-CE42-9438-97B86EFA5206}"/>
                </a:ext>
              </a:extLst>
            </p:cNvPr>
            <p:cNvSpPr txBox="1"/>
            <p:nvPr/>
          </p:nvSpPr>
          <p:spPr>
            <a:xfrm>
              <a:off x="8566356" y="2923625"/>
              <a:ext cx="438913" cy="284073"/>
            </a:xfrm>
            <a:prstGeom prst="rect">
              <a:avLst/>
            </a:prstGeom>
            <a:noFill/>
          </p:spPr>
          <p:txBody>
            <a:bodyPr wrap="square" lIns="0" tIns="0" rIns="0" bIns="0" rtlCol="0">
              <a:spAutoFit/>
            </a:bodyPr>
            <a:lstStyle/>
            <a:p>
              <a:r>
                <a:rPr lang="en-US" sz="1100" dirty="0">
                  <a:solidFill>
                    <a:schemeClr val="bg1"/>
                  </a:solidFill>
                </a:rPr>
                <a:t>BE</a:t>
              </a:r>
            </a:p>
          </p:txBody>
        </p:sp>
        <p:sp>
          <p:nvSpPr>
            <p:cNvPr id="37" name="TextBox 36">
              <a:extLst>
                <a:ext uri="{FF2B5EF4-FFF2-40B4-BE49-F238E27FC236}">
                  <a16:creationId xmlns:a16="http://schemas.microsoft.com/office/drawing/2014/main" id="{73174F6F-C399-B845-ABF8-EDA55631AD50}"/>
                </a:ext>
              </a:extLst>
            </p:cNvPr>
            <p:cNvSpPr txBox="1"/>
            <p:nvPr/>
          </p:nvSpPr>
          <p:spPr>
            <a:xfrm>
              <a:off x="8566356" y="2495186"/>
              <a:ext cx="438913" cy="284073"/>
            </a:xfrm>
            <a:prstGeom prst="rect">
              <a:avLst/>
            </a:prstGeom>
            <a:noFill/>
          </p:spPr>
          <p:txBody>
            <a:bodyPr wrap="square" lIns="0" tIns="0" rIns="0" bIns="0" rtlCol="0">
              <a:spAutoFit/>
            </a:bodyPr>
            <a:lstStyle/>
            <a:p>
              <a:r>
                <a:rPr lang="en-US" sz="1100" dirty="0">
                  <a:solidFill>
                    <a:schemeClr val="bg1"/>
                  </a:solidFill>
                </a:rPr>
                <a:t>SD</a:t>
              </a:r>
            </a:p>
          </p:txBody>
        </p:sp>
      </p:grpSp>
      <p:sp>
        <p:nvSpPr>
          <p:cNvPr id="52" name="Rectangle 51">
            <a:extLst>
              <a:ext uri="{FF2B5EF4-FFF2-40B4-BE49-F238E27FC236}">
                <a16:creationId xmlns:a16="http://schemas.microsoft.com/office/drawing/2014/main" id="{84E3FB6D-4D34-2240-A76E-9DC19775368B}"/>
              </a:ext>
            </a:extLst>
          </p:cNvPr>
          <p:cNvSpPr/>
          <p:nvPr/>
        </p:nvSpPr>
        <p:spPr>
          <a:xfrm>
            <a:off x="1048584" y="1221678"/>
            <a:ext cx="2535621" cy="1508105"/>
          </a:xfrm>
          <a:prstGeom prst="rect">
            <a:avLst/>
          </a:prstGeom>
        </p:spPr>
        <p:txBody>
          <a:bodyPr wrap="square">
            <a:spAutoFit/>
          </a:bodyPr>
          <a:lstStyle/>
          <a:p>
            <a:r>
              <a:rPr lang="en-US" sz="1800" dirty="0">
                <a:latin typeface="Calibri" panose="020F0502020204030204" pitchFamily="34" charset="0"/>
                <a:cs typeface="Calibri" panose="020F0502020204030204" pitchFamily="34" charset="0"/>
              </a:rPr>
              <a:t>A SD only memory cell sandwiched between a X-Y cross point, BEOL stackable, compatible with mainstream CMOS. </a:t>
            </a:r>
          </a:p>
        </p:txBody>
      </p:sp>
      <p:grpSp>
        <p:nvGrpSpPr>
          <p:cNvPr id="57" name="Group 56">
            <a:extLst>
              <a:ext uri="{FF2B5EF4-FFF2-40B4-BE49-F238E27FC236}">
                <a16:creationId xmlns:a16="http://schemas.microsoft.com/office/drawing/2014/main" id="{39C39B85-0F76-334A-8293-7B0B43D8FC6D}"/>
              </a:ext>
            </a:extLst>
          </p:cNvPr>
          <p:cNvGrpSpPr/>
          <p:nvPr/>
        </p:nvGrpSpPr>
        <p:grpSpPr>
          <a:xfrm>
            <a:off x="3505200" y="990601"/>
            <a:ext cx="8077172" cy="3657600"/>
            <a:chOff x="3505200" y="990601"/>
            <a:chExt cx="8077172" cy="3657600"/>
          </a:xfrm>
        </p:grpSpPr>
        <p:grpSp>
          <p:nvGrpSpPr>
            <p:cNvPr id="4" name="Group 3">
              <a:extLst>
                <a:ext uri="{FF2B5EF4-FFF2-40B4-BE49-F238E27FC236}">
                  <a16:creationId xmlns:a16="http://schemas.microsoft.com/office/drawing/2014/main" id="{619BB6E6-F8D3-1845-B863-8EEF9A31BDFB}"/>
                </a:ext>
              </a:extLst>
            </p:cNvPr>
            <p:cNvGrpSpPr/>
            <p:nvPr/>
          </p:nvGrpSpPr>
          <p:grpSpPr>
            <a:xfrm>
              <a:off x="3597104" y="1178864"/>
              <a:ext cx="4385307" cy="2734747"/>
              <a:chOff x="740254" y="751991"/>
              <a:chExt cx="4875589" cy="3171193"/>
            </a:xfrm>
          </p:grpSpPr>
          <p:pic>
            <p:nvPicPr>
              <p:cNvPr id="5" name="Picture 4">
                <a:extLst>
                  <a:ext uri="{FF2B5EF4-FFF2-40B4-BE49-F238E27FC236}">
                    <a16:creationId xmlns:a16="http://schemas.microsoft.com/office/drawing/2014/main" id="{301F9048-30CE-994D-91F0-E10B0C509A7A}"/>
                  </a:ext>
                </a:extLst>
              </p:cNvPr>
              <p:cNvPicPr>
                <a:picLocks noChangeAspect="1"/>
              </p:cNvPicPr>
              <p:nvPr/>
            </p:nvPicPr>
            <p:blipFill rotWithShape="1">
              <a:blip r:embed="rId3"/>
              <a:srcRect l="10547"/>
              <a:stretch/>
            </p:blipFill>
            <p:spPr>
              <a:xfrm>
                <a:off x="740254" y="751991"/>
                <a:ext cx="3645669" cy="3171193"/>
              </a:xfrm>
              <a:prstGeom prst="rect">
                <a:avLst/>
              </a:prstGeom>
            </p:spPr>
          </p:pic>
          <p:sp>
            <p:nvSpPr>
              <p:cNvPr id="6" name="TextBox 5">
                <a:extLst>
                  <a:ext uri="{FF2B5EF4-FFF2-40B4-BE49-F238E27FC236}">
                    <a16:creationId xmlns:a16="http://schemas.microsoft.com/office/drawing/2014/main" id="{05C34A7A-6411-3A49-9EFE-1ED3138E982B}"/>
                  </a:ext>
                </a:extLst>
              </p:cNvPr>
              <p:cNvSpPr txBox="1"/>
              <p:nvPr/>
            </p:nvSpPr>
            <p:spPr>
              <a:xfrm>
                <a:off x="1684197" y="1336588"/>
                <a:ext cx="602747" cy="303361"/>
              </a:xfrm>
              <a:prstGeom prst="rect">
                <a:avLst/>
              </a:prstGeom>
              <a:noFill/>
            </p:spPr>
            <p:txBody>
              <a:bodyPr wrap="none" rtlCol="0">
                <a:spAutoFit/>
              </a:bodyPr>
              <a:lstStyle/>
              <a:p>
                <a:r>
                  <a:rPr lang="it-IT" sz="1100" dirty="0">
                    <a:latin typeface="Segoe UI" panose="020B0502040204020203" pitchFamily="34" charset="0"/>
                    <a:cs typeface="Segoe UI" panose="020B0502040204020203" pitchFamily="34" charset="0"/>
                  </a:rPr>
                  <a:t>V</a:t>
                </a:r>
                <a:r>
                  <a:rPr lang="it-IT" sz="1100" baseline="-25000" dirty="0">
                    <a:latin typeface="Segoe UI" panose="020B0502040204020203" pitchFamily="34" charset="0"/>
                    <a:cs typeface="Segoe UI" panose="020B0502040204020203" pitchFamily="34" charset="0"/>
                  </a:rPr>
                  <a:t>T,High</a:t>
                </a:r>
                <a:endParaRPr lang="en-US" sz="1100" baseline="-25000" dirty="0" err="1">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FBE63CF-F30B-BF4F-82AC-5348AA202892}"/>
                  </a:ext>
                </a:extLst>
              </p:cNvPr>
              <p:cNvSpPr txBox="1"/>
              <p:nvPr/>
            </p:nvSpPr>
            <p:spPr>
              <a:xfrm>
                <a:off x="1729161" y="2477537"/>
                <a:ext cx="567103" cy="303361"/>
              </a:xfrm>
              <a:prstGeom prst="rect">
                <a:avLst/>
              </a:prstGeom>
              <a:noFill/>
            </p:spPr>
            <p:txBody>
              <a:bodyPr wrap="none" rtlCol="0">
                <a:spAutoFit/>
              </a:bodyPr>
              <a:lstStyle/>
              <a:p>
                <a:r>
                  <a:rPr lang="it-IT" sz="1100" dirty="0">
                    <a:latin typeface="Segoe UI" panose="020B0502040204020203" pitchFamily="34" charset="0"/>
                    <a:cs typeface="Segoe UI" panose="020B0502040204020203" pitchFamily="34" charset="0"/>
                  </a:rPr>
                  <a:t>V</a:t>
                </a:r>
                <a:r>
                  <a:rPr lang="it-IT" sz="1100" baseline="-25000" dirty="0">
                    <a:latin typeface="Segoe UI" panose="020B0502040204020203" pitchFamily="34" charset="0"/>
                    <a:cs typeface="Segoe UI" panose="020B0502040204020203" pitchFamily="34" charset="0"/>
                  </a:rPr>
                  <a:t>T,Low</a:t>
                </a:r>
                <a:endParaRPr lang="en-US" sz="1100" baseline="-25000" dirty="0" err="1">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80ADFE8E-13B5-E648-9AA0-A0DE5061EC94}"/>
                  </a:ext>
                </a:extLst>
              </p:cNvPr>
              <p:cNvSpPr txBox="1"/>
              <p:nvPr/>
            </p:nvSpPr>
            <p:spPr>
              <a:xfrm>
                <a:off x="1125958" y="912632"/>
                <a:ext cx="3194094" cy="303361"/>
              </a:xfrm>
              <a:prstGeom prst="rect">
                <a:avLst/>
              </a:prstGeom>
              <a:noFill/>
            </p:spPr>
            <p:txBody>
              <a:bodyPr wrap="none" rtlCol="0">
                <a:spAutoFit/>
              </a:bodyPr>
              <a:lstStyle/>
              <a:p>
                <a:r>
                  <a:rPr lang="it-IT" sz="1100" dirty="0">
                    <a:solidFill>
                      <a:schemeClr val="tx1">
                        <a:lumMod val="50000"/>
                      </a:schemeClr>
                    </a:solidFill>
                    <a:latin typeface="Segoe UI" panose="020B0502040204020203" pitchFamily="34" charset="0"/>
                    <a:cs typeface="Segoe UI" panose="020B0502040204020203" pitchFamily="34" charset="0"/>
                  </a:rPr>
                  <a:t>S15B SD-</a:t>
                </a:r>
                <a:r>
                  <a:rPr lang="it-IT" sz="1100" dirty="0" err="1">
                    <a:solidFill>
                      <a:schemeClr val="tx1">
                        <a:lumMod val="50000"/>
                      </a:schemeClr>
                    </a:solidFill>
                    <a:latin typeface="Segoe UI" panose="020B0502040204020203" pitchFamily="34" charset="0"/>
                    <a:cs typeface="Segoe UI" panose="020B0502040204020203" pitchFamily="34" charset="0"/>
                  </a:rPr>
                  <a:t>only</a:t>
                </a:r>
                <a:r>
                  <a:rPr lang="it-IT" sz="1100" dirty="0">
                    <a:solidFill>
                      <a:schemeClr val="tx1">
                        <a:lumMod val="50000"/>
                      </a:schemeClr>
                    </a:solidFill>
                    <a:latin typeface="Segoe UI" panose="020B0502040204020203" pitchFamily="34" charset="0"/>
                    <a:cs typeface="Segoe UI" panose="020B0502040204020203" pitchFamily="34" charset="0"/>
                  </a:rPr>
                  <a:t>, </a:t>
                </a:r>
                <a:r>
                  <a:rPr lang="it-IT" sz="1100" dirty="0" err="1">
                    <a:solidFill>
                      <a:schemeClr val="tx1">
                        <a:lumMod val="50000"/>
                      </a:schemeClr>
                    </a:solidFill>
                    <a:latin typeface="Segoe UI" panose="020B0502040204020203" pitchFamily="34" charset="0"/>
                    <a:cs typeface="Segoe UI" panose="020B0502040204020203" pitchFamily="34" charset="0"/>
                  </a:rPr>
                  <a:t>lot</a:t>
                </a:r>
                <a:r>
                  <a:rPr lang="it-IT" sz="1100" dirty="0">
                    <a:solidFill>
                      <a:schemeClr val="tx1">
                        <a:lumMod val="50000"/>
                      </a:schemeClr>
                    </a:solidFill>
                    <a:latin typeface="Segoe UI" panose="020B0502040204020203" pitchFamily="34" charset="0"/>
                    <a:cs typeface="Segoe UI" panose="020B0502040204020203" pitchFamily="34" charset="0"/>
                  </a:rPr>
                  <a:t> 8792062, 18nm </a:t>
                </a:r>
                <a:r>
                  <a:rPr lang="it-IT" sz="1100" dirty="0" err="1">
                    <a:solidFill>
                      <a:schemeClr val="tx1">
                        <a:lumMod val="50000"/>
                      </a:schemeClr>
                    </a:solidFill>
                    <a:latin typeface="Segoe UI" panose="020B0502040204020203" pitchFamily="34" charset="0"/>
                    <a:cs typeface="Segoe UI" panose="020B0502040204020203" pitchFamily="34" charset="0"/>
                  </a:rPr>
                  <a:t>SD</a:t>
                </a:r>
                <a:r>
                  <a:rPr lang="it-IT" sz="1100" dirty="0" err="1">
                    <a:solidFill>
                      <a:schemeClr val="tx1">
                        <a:lumMod val="50000"/>
                      </a:schemeClr>
                    </a:solidFill>
                    <a:latin typeface="Symbol" panose="05050102010706020507" pitchFamily="18" charset="2"/>
                    <a:cs typeface="Segoe UI" panose="020B0502040204020203" pitchFamily="34" charset="0"/>
                  </a:rPr>
                  <a:t>d</a:t>
                </a:r>
                <a:r>
                  <a:rPr lang="it-IT" sz="1100" dirty="0">
                    <a:solidFill>
                      <a:schemeClr val="tx1">
                        <a:lumMod val="50000"/>
                      </a:schemeClr>
                    </a:solidFill>
                    <a:latin typeface="Segoe UI" panose="020B0502040204020203" pitchFamily="34" charset="0"/>
                    <a:cs typeface="Segoe UI" panose="020B0502040204020203" pitchFamily="34" charset="0"/>
                  </a:rPr>
                  <a:t> ver 4</a:t>
                </a:r>
                <a:endParaRPr lang="en-US" sz="1100" dirty="0">
                  <a:solidFill>
                    <a:schemeClr val="tx1">
                      <a:lumMod val="50000"/>
                    </a:schemeClr>
                  </a:solidFill>
                  <a:latin typeface="Segoe UI" panose="020B0502040204020203" pitchFamily="34" charset="0"/>
                  <a:cs typeface="Segoe UI" panose="020B0502040204020203" pitchFamily="34" charset="0"/>
                </a:endParaRPr>
              </a:p>
            </p:txBody>
          </p:sp>
          <p:cxnSp>
            <p:nvCxnSpPr>
              <p:cNvPr id="9" name="Straight Connector 8">
                <a:extLst>
                  <a:ext uri="{FF2B5EF4-FFF2-40B4-BE49-F238E27FC236}">
                    <a16:creationId xmlns:a16="http://schemas.microsoft.com/office/drawing/2014/main" id="{18B698A6-FF96-6D41-907D-DEB9580D33CC}"/>
                  </a:ext>
                </a:extLst>
              </p:cNvPr>
              <p:cNvCxnSpPr/>
              <p:nvPr/>
            </p:nvCxnSpPr>
            <p:spPr>
              <a:xfrm>
                <a:off x="4322119" y="1684870"/>
                <a:ext cx="282892" cy="0"/>
              </a:xfrm>
              <a:prstGeom prst="line">
                <a:avLst/>
              </a:prstGeom>
              <a:ln w="28575" cap="rnd" cmpd="sng">
                <a:solidFill>
                  <a:srgbClr val="7D418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AC75FA-2A5B-7143-B8C5-FC834413BBC9}"/>
                  </a:ext>
                </a:extLst>
              </p:cNvPr>
              <p:cNvCxnSpPr/>
              <p:nvPr/>
            </p:nvCxnSpPr>
            <p:spPr>
              <a:xfrm flipV="1">
                <a:off x="4916192" y="1686715"/>
                <a:ext cx="635526" cy="7584"/>
              </a:xfrm>
              <a:prstGeom prst="line">
                <a:avLst/>
              </a:prstGeom>
              <a:ln w="28575" cap="rnd" cmpd="sng">
                <a:solidFill>
                  <a:srgbClr val="7D418B"/>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2A73169-E48A-B64B-AC9F-9D52FB0B6600}"/>
                  </a:ext>
                </a:extLst>
              </p:cNvPr>
              <p:cNvCxnSpPr/>
              <p:nvPr/>
            </p:nvCxnSpPr>
            <p:spPr>
              <a:xfrm>
                <a:off x="4614440" y="1156804"/>
                <a:ext cx="282892" cy="0"/>
              </a:xfrm>
              <a:prstGeom prst="line">
                <a:avLst/>
              </a:prstGeom>
              <a:ln w="28575" cap="rnd" cmpd="sng">
                <a:solidFill>
                  <a:srgbClr val="7D418B"/>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9E47597-BFE8-9C42-BE26-8C321DEA96A0}"/>
                  </a:ext>
                </a:extLst>
              </p:cNvPr>
              <p:cNvCxnSpPr/>
              <p:nvPr/>
            </p:nvCxnSpPr>
            <p:spPr>
              <a:xfrm>
                <a:off x="4614440" y="1166236"/>
                <a:ext cx="0" cy="518635"/>
              </a:xfrm>
              <a:prstGeom prst="line">
                <a:avLst/>
              </a:prstGeom>
              <a:ln w="28575" cap="rnd" cmpd="sng">
                <a:solidFill>
                  <a:srgbClr val="7D418B"/>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7FCA46E-CB63-CE4E-AD80-3AA2D20948DC}"/>
                  </a:ext>
                </a:extLst>
              </p:cNvPr>
              <p:cNvCxnSpPr/>
              <p:nvPr/>
            </p:nvCxnSpPr>
            <p:spPr>
              <a:xfrm>
                <a:off x="4909906" y="1169378"/>
                <a:ext cx="0" cy="518635"/>
              </a:xfrm>
              <a:prstGeom prst="line">
                <a:avLst/>
              </a:prstGeom>
              <a:ln w="28575" cap="rnd" cmpd="sng">
                <a:solidFill>
                  <a:srgbClr val="7D418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3C202A0-3BC4-114D-87B0-C6458334B0FC}"/>
                  </a:ext>
                </a:extLst>
              </p:cNvPr>
              <p:cNvCxnSpPr/>
              <p:nvPr/>
            </p:nvCxnSpPr>
            <p:spPr>
              <a:xfrm flipH="1">
                <a:off x="5187518" y="1694300"/>
                <a:ext cx="0" cy="289178"/>
              </a:xfrm>
              <a:prstGeom prst="line">
                <a:avLst/>
              </a:prstGeom>
              <a:ln w="28575" cap="rnd"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2E27C31C-52F0-C540-B984-D462F678F2D0}"/>
                  </a:ext>
                </a:extLst>
              </p:cNvPr>
              <p:cNvSpPr/>
              <p:nvPr/>
            </p:nvSpPr>
            <p:spPr>
              <a:xfrm>
                <a:off x="5128118" y="1988727"/>
                <a:ext cx="118800" cy="118800"/>
              </a:xfrm>
              <a:prstGeom prst="ellips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sp>
            <p:nvSpPr>
              <p:cNvPr id="16" name="TextBox 15">
                <a:extLst>
                  <a:ext uri="{FF2B5EF4-FFF2-40B4-BE49-F238E27FC236}">
                    <a16:creationId xmlns:a16="http://schemas.microsoft.com/office/drawing/2014/main" id="{B070ED7A-2FF2-DE45-AC2D-E5458105636A}"/>
                  </a:ext>
                </a:extLst>
              </p:cNvPr>
              <p:cNvSpPr txBox="1"/>
              <p:nvPr/>
            </p:nvSpPr>
            <p:spPr>
              <a:xfrm>
                <a:off x="4245848" y="1305717"/>
                <a:ext cx="326146" cy="249827"/>
              </a:xfrm>
              <a:prstGeom prst="rect">
                <a:avLst/>
              </a:prstGeom>
              <a:noFill/>
            </p:spPr>
            <p:txBody>
              <a:bodyPr wrap="none" lIns="0" tIns="0" rIns="0" bIns="0" rtlCol="0">
                <a:spAutoFit/>
              </a:bodyPr>
              <a:lstStyle/>
              <a:p>
                <a:pPr algn="r"/>
                <a:r>
                  <a:rPr lang="it-IT" sz="700" b="1" dirty="0">
                    <a:latin typeface="Calibri"/>
                    <a:cs typeface="Calibri"/>
                  </a:rPr>
                  <a:t>Positive</a:t>
                </a:r>
              </a:p>
              <a:p>
                <a:pPr algn="r"/>
                <a:r>
                  <a:rPr lang="it-IT" sz="700" b="1" dirty="0">
                    <a:latin typeface="Calibri"/>
                    <a:cs typeface="Calibri"/>
                  </a:rPr>
                  <a:t>Write</a:t>
                </a:r>
                <a:endParaRPr lang="en-US" sz="700" b="1" dirty="0">
                  <a:latin typeface="Calibri"/>
                  <a:cs typeface="Calibri"/>
                </a:endParaRPr>
              </a:p>
            </p:txBody>
          </p:sp>
          <p:sp>
            <p:nvSpPr>
              <p:cNvPr id="17" name="Left Arrow 16">
                <a:extLst>
                  <a:ext uri="{FF2B5EF4-FFF2-40B4-BE49-F238E27FC236}">
                    <a16:creationId xmlns:a16="http://schemas.microsoft.com/office/drawing/2014/main" id="{D2A0450E-BA42-7340-99C2-633AD4A65DC9}"/>
                  </a:ext>
                </a:extLst>
              </p:cNvPr>
              <p:cNvSpPr/>
              <p:nvPr/>
            </p:nvSpPr>
            <p:spPr>
              <a:xfrm>
                <a:off x="3733796" y="1534316"/>
                <a:ext cx="374327" cy="228600"/>
              </a:xfrm>
              <a:prstGeom prst="leftArrow">
                <a:avLst>
                  <a:gd name="adj1" fmla="val 40839"/>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en-US" sz="1100" dirty="0">
                  <a:solidFill>
                    <a:schemeClr val="bg2"/>
                  </a:solidFill>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542CF6DE-42F9-3B46-B3E7-2052CD42D343}"/>
                  </a:ext>
                </a:extLst>
              </p:cNvPr>
              <p:cNvSpPr txBox="1"/>
              <p:nvPr/>
            </p:nvSpPr>
            <p:spPr>
              <a:xfrm>
                <a:off x="5246917" y="1762917"/>
                <a:ext cx="368920" cy="249827"/>
              </a:xfrm>
              <a:prstGeom prst="rect">
                <a:avLst/>
              </a:prstGeom>
              <a:noFill/>
            </p:spPr>
            <p:txBody>
              <a:bodyPr wrap="none" lIns="0" tIns="0" rIns="0" bIns="0" rtlCol="0">
                <a:spAutoFit/>
              </a:bodyPr>
              <a:lstStyle/>
              <a:p>
                <a:r>
                  <a:rPr lang="it-IT" sz="700" b="1" dirty="0">
                    <a:latin typeface="Calibri"/>
                    <a:cs typeface="Calibri"/>
                  </a:rPr>
                  <a:t>Negative</a:t>
                </a:r>
              </a:p>
              <a:p>
                <a:r>
                  <a:rPr lang="it-IT" sz="700" b="1" dirty="0">
                    <a:latin typeface="Calibri"/>
                    <a:cs typeface="Calibri"/>
                  </a:rPr>
                  <a:t> read</a:t>
                </a:r>
                <a:r>
                  <a:rPr lang="it-IT" sz="700" b="1" dirty="0">
                    <a:latin typeface="Calibri"/>
                    <a:cs typeface="Calibri"/>
                    <a:sym typeface="Wingdings" pitchFamily="2" charset="2"/>
                  </a:rPr>
                  <a:t> </a:t>
                </a:r>
              </a:p>
            </p:txBody>
          </p:sp>
          <p:cxnSp>
            <p:nvCxnSpPr>
              <p:cNvPr id="19" name="Straight Connector 18">
                <a:extLst>
                  <a:ext uri="{FF2B5EF4-FFF2-40B4-BE49-F238E27FC236}">
                    <a16:creationId xmlns:a16="http://schemas.microsoft.com/office/drawing/2014/main" id="{83558A24-99E2-E941-8A19-C85015F063F7}"/>
                  </a:ext>
                </a:extLst>
              </p:cNvPr>
              <p:cNvCxnSpPr/>
              <p:nvPr/>
            </p:nvCxnSpPr>
            <p:spPr>
              <a:xfrm>
                <a:off x="4320804" y="2584456"/>
                <a:ext cx="282892" cy="0"/>
              </a:xfrm>
              <a:prstGeom prst="line">
                <a:avLst/>
              </a:prstGeom>
              <a:ln w="28575" cap="rnd" cmpd="sng">
                <a:solidFill>
                  <a:srgbClr val="7DBB0D"/>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1C18019-67F3-2F44-9F7E-911E79480C8D}"/>
                  </a:ext>
                </a:extLst>
              </p:cNvPr>
              <p:cNvCxnSpPr/>
              <p:nvPr/>
            </p:nvCxnSpPr>
            <p:spPr>
              <a:xfrm>
                <a:off x="4914877" y="2593885"/>
                <a:ext cx="636841" cy="7232"/>
              </a:xfrm>
              <a:prstGeom prst="line">
                <a:avLst/>
              </a:prstGeom>
              <a:ln w="28575" cap="rnd" cmpd="sng">
                <a:solidFill>
                  <a:srgbClr val="7DBB0D"/>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D73FE8E-9C67-1947-AB35-8EFE0C7D7FCE}"/>
                  </a:ext>
                </a:extLst>
              </p:cNvPr>
              <p:cNvCxnSpPr/>
              <p:nvPr/>
            </p:nvCxnSpPr>
            <p:spPr>
              <a:xfrm>
                <a:off x="4613125" y="3117492"/>
                <a:ext cx="282892" cy="0"/>
              </a:xfrm>
              <a:prstGeom prst="line">
                <a:avLst/>
              </a:prstGeom>
              <a:ln w="28575" cap="rnd" cmpd="sng">
                <a:solidFill>
                  <a:srgbClr val="7DBB0D"/>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3F840A7-0EA6-144F-92B4-B213B4AC07FA}"/>
                  </a:ext>
                </a:extLst>
              </p:cNvPr>
              <p:cNvCxnSpPr/>
              <p:nvPr/>
            </p:nvCxnSpPr>
            <p:spPr>
              <a:xfrm>
                <a:off x="4600553" y="2590082"/>
                <a:ext cx="0" cy="518635"/>
              </a:xfrm>
              <a:prstGeom prst="line">
                <a:avLst/>
              </a:prstGeom>
              <a:ln w="28575" cap="rnd" cmpd="sng">
                <a:solidFill>
                  <a:srgbClr val="7DBB0D"/>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4ADB986-4362-F745-BA69-8FDD8AE0DE62}"/>
                  </a:ext>
                </a:extLst>
              </p:cNvPr>
              <p:cNvCxnSpPr/>
              <p:nvPr/>
            </p:nvCxnSpPr>
            <p:spPr>
              <a:xfrm>
                <a:off x="4896018" y="2593226"/>
                <a:ext cx="0" cy="518635"/>
              </a:xfrm>
              <a:prstGeom prst="line">
                <a:avLst/>
              </a:prstGeom>
              <a:ln w="28575" cap="rnd" cmpd="sng">
                <a:solidFill>
                  <a:srgbClr val="7DBB0D"/>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02ADAEE-5B82-8C43-9E5B-572B2AE8F66B}"/>
                  </a:ext>
                </a:extLst>
              </p:cNvPr>
              <p:cNvCxnSpPr/>
              <p:nvPr/>
            </p:nvCxnSpPr>
            <p:spPr>
              <a:xfrm flipH="1">
                <a:off x="5186203" y="2593882"/>
                <a:ext cx="0" cy="289178"/>
              </a:xfrm>
              <a:prstGeom prst="line">
                <a:avLst/>
              </a:prstGeom>
              <a:ln w="28575" cap="rnd"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25BEA31D-0760-4548-BD94-D8D46D1CF4DC}"/>
                  </a:ext>
                </a:extLst>
              </p:cNvPr>
              <p:cNvSpPr/>
              <p:nvPr/>
            </p:nvSpPr>
            <p:spPr>
              <a:xfrm>
                <a:off x="5126803" y="2888310"/>
                <a:ext cx="118800" cy="118800"/>
              </a:xfrm>
              <a:prstGeom prst="ellips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sp>
            <p:nvSpPr>
              <p:cNvPr id="26" name="TextBox 25">
                <a:extLst>
                  <a:ext uri="{FF2B5EF4-FFF2-40B4-BE49-F238E27FC236}">
                    <a16:creationId xmlns:a16="http://schemas.microsoft.com/office/drawing/2014/main" id="{89A3F61B-E857-A447-8BE2-8199D6825D31}"/>
                  </a:ext>
                </a:extLst>
              </p:cNvPr>
              <p:cNvSpPr txBox="1"/>
              <p:nvPr/>
            </p:nvSpPr>
            <p:spPr>
              <a:xfrm>
                <a:off x="4213953" y="2677316"/>
                <a:ext cx="368919" cy="249828"/>
              </a:xfrm>
              <a:prstGeom prst="rect">
                <a:avLst/>
              </a:prstGeom>
              <a:noFill/>
            </p:spPr>
            <p:txBody>
              <a:bodyPr wrap="none" lIns="0" tIns="0" rIns="0" bIns="0" rtlCol="0">
                <a:spAutoFit/>
              </a:bodyPr>
              <a:lstStyle/>
              <a:p>
                <a:pPr algn="r"/>
                <a:r>
                  <a:rPr lang="it-IT" sz="700" b="1" dirty="0">
                    <a:latin typeface="Calibri"/>
                    <a:cs typeface="Calibri"/>
                  </a:rPr>
                  <a:t>Negative</a:t>
                </a:r>
              </a:p>
              <a:p>
                <a:pPr algn="r"/>
                <a:r>
                  <a:rPr lang="it-IT" sz="700" b="1" dirty="0">
                    <a:latin typeface="Calibri"/>
                    <a:cs typeface="Calibri"/>
                  </a:rPr>
                  <a:t>Write</a:t>
                </a:r>
                <a:endParaRPr lang="en-US" sz="700" b="1" dirty="0">
                  <a:latin typeface="Calibri"/>
                  <a:cs typeface="Calibri"/>
                </a:endParaRPr>
              </a:p>
            </p:txBody>
          </p:sp>
          <p:sp>
            <p:nvSpPr>
              <p:cNvPr id="27" name="Left Arrow 26">
                <a:extLst>
                  <a:ext uri="{FF2B5EF4-FFF2-40B4-BE49-F238E27FC236}">
                    <a16:creationId xmlns:a16="http://schemas.microsoft.com/office/drawing/2014/main" id="{BCA2FBF9-77D5-494B-B1F4-5DB769C6B4A6}"/>
                  </a:ext>
                </a:extLst>
              </p:cNvPr>
              <p:cNvSpPr/>
              <p:nvPr/>
            </p:nvSpPr>
            <p:spPr>
              <a:xfrm>
                <a:off x="3733795" y="2738480"/>
                <a:ext cx="374326" cy="243642"/>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en-US" sz="1100" dirty="0">
                  <a:solidFill>
                    <a:schemeClr val="bg2"/>
                  </a:solidFill>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D324A719-4DF7-AF44-A408-CBD06F462655}"/>
                  </a:ext>
                </a:extLst>
              </p:cNvPr>
              <p:cNvSpPr txBox="1"/>
              <p:nvPr/>
            </p:nvSpPr>
            <p:spPr>
              <a:xfrm>
                <a:off x="5246923" y="2677318"/>
                <a:ext cx="368920" cy="249828"/>
              </a:xfrm>
              <a:prstGeom prst="rect">
                <a:avLst/>
              </a:prstGeom>
              <a:noFill/>
            </p:spPr>
            <p:txBody>
              <a:bodyPr wrap="none" lIns="0" tIns="0" rIns="0" bIns="0" rtlCol="0">
                <a:spAutoFit/>
              </a:bodyPr>
              <a:lstStyle/>
              <a:p>
                <a:r>
                  <a:rPr lang="it-IT" sz="700" b="1" dirty="0">
                    <a:latin typeface="Calibri"/>
                    <a:cs typeface="Calibri"/>
                  </a:rPr>
                  <a:t>Negative</a:t>
                </a:r>
              </a:p>
              <a:p>
                <a:r>
                  <a:rPr lang="it-IT" sz="700" b="1" dirty="0">
                    <a:latin typeface="Calibri"/>
                    <a:cs typeface="Calibri"/>
                  </a:rPr>
                  <a:t> read</a:t>
                </a:r>
                <a:r>
                  <a:rPr lang="it-IT" sz="700" b="1" dirty="0">
                    <a:latin typeface="Calibri"/>
                    <a:cs typeface="Calibri"/>
                    <a:sym typeface="Wingdings" pitchFamily="2" charset="2"/>
                  </a:rPr>
                  <a:t> </a:t>
                </a:r>
              </a:p>
            </p:txBody>
          </p:sp>
        </p:grpSp>
        <p:grpSp>
          <p:nvGrpSpPr>
            <p:cNvPr id="38" name="Group 37">
              <a:extLst>
                <a:ext uri="{FF2B5EF4-FFF2-40B4-BE49-F238E27FC236}">
                  <a16:creationId xmlns:a16="http://schemas.microsoft.com/office/drawing/2014/main" id="{7231FBC2-96F2-7F4E-B049-9125E6A29C3E}"/>
                </a:ext>
              </a:extLst>
            </p:cNvPr>
            <p:cNvGrpSpPr/>
            <p:nvPr/>
          </p:nvGrpSpPr>
          <p:grpSpPr>
            <a:xfrm>
              <a:off x="8047757" y="1077246"/>
              <a:ext cx="3306043" cy="3127717"/>
              <a:chOff x="7828794" y="1110580"/>
              <a:chExt cx="3306043" cy="3127717"/>
            </a:xfrm>
          </p:grpSpPr>
          <p:grpSp>
            <p:nvGrpSpPr>
              <p:cNvPr id="39" name="Group 38">
                <a:extLst>
                  <a:ext uri="{FF2B5EF4-FFF2-40B4-BE49-F238E27FC236}">
                    <a16:creationId xmlns:a16="http://schemas.microsoft.com/office/drawing/2014/main" id="{E2D3CB84-0E07-B647-BE0E-5FFD2C54CE54}"/>
                  </a:ext>
                </a:extLst>
              </p:cNvPr>
              <p:cNvGrpSpPr/>
              <p:nvPr/>
            </p:nvGrpSpPr>
            <p:grpSpPr>
              <a:xfrm>
                <a:off x="7828794" y="1110580"/>
                <a:ext cx="3306043" cy="2988260"/>
                <a:chOff x="5715000" y="1433031"/>
                <a:chExt cx="3810000" cy="3443769"/>
              </a:xfrm>
            </p:grpSpPr>
            <p:pic>
              <p:nvPicPr>
                <p:cNvPr id="45" name="Picture 44">
                  <a:extLst>
                    <a:ext uri="{FF2B5EF4-FFF2-40B4-BE49-F238E27FC236}">
                      <a16:creationId xmlns:a16="http://schemas.microsoft.com/office/drawing/2014/main" id="{26B472B0-5122-8F4A-BB7A-B0929F1A5E99}"/>
                    </a:ext>
                  </a:extLst>
                </p:cNvPr>
                <p:cNvPicPr>
                  <a:picLocks noChangeAspect="1"/>
                </p:cNvPicPr>
                <p:nvPr/>
              </p:nvPicPr>
              <p:blipFill rotWithShape="1">
                <a:blip r:embed="rId4">
                  <a:extLst>
                    <a:ext uri="{28A0092B-C50C-407E-A947-70E740481C1C}">
                      <a14:useLocalDpi xmlns:a14="http://schemas.microsoft.com/office/drawing/2010/main" val="0"/>
                    </a:ext>
                  </a:extLst>
                </a:blip>
                <a:srcRect l="9648" t="9011" r="67788" b="48903"/>
                <a:stretch/>
              </p:blipFill>
              <p:spPr>
                <a:xfrm>
                  <a:off x="5746089" y="1433031"/>
                  <a:ext cx="3778911" cy="3278541"/>
                </a:xfrm>
                <a:prstGeom prst="rect">
                  <a:avLst/>
                </a:prstGeom>
              </p:spPr>
            </p:pic>
            <p:pic>
              <p:nvPicPr>
                <p:cNvPr id="46" name="Picture 45">
                  <a:extLst>
                    <a:ext uri="{FF2B5EF4-FFF2-40B4-BE49-F238E27FC236}">
                      <a16:creationId xmlns:a16="http://schemas.microsoft.com/office/drawing/2014/main" id="{5EFA5A71-3148-0F48-942C-CE043863AF23}"/>
                    </a:ext>
                  </a:extLst>
                </p:cNvPr>
                <p:cNvPicPr>
                  <a:picLocks noChangeAspect="1"/>
                </p:cNvPicPr>
                <p:nvPr/>
              </p:nvPicPr>
              <p:blipFill rotWithShape="1">
                <a:blip r:embed="rId4">
                  <a:extLst>
                    <a:ext uri="{28A0092B-C50C-407E-A947-70E740481C1C}">
                      <a14:useLocalDpi xmlns:a14="http://schemas.microsoft.com/office/drawing/2010/main" val="0"/>
                    </a:ext>
                  </a:extLst>
                </a:blip>
                <a:srcRect l="9291" t="90497" r="68145" b="7098"/>
                <a:stretch/>
              </p:blipFill>
              <p:spPr>
                <a:xfrm>
                  <a:off x="5715000" y="4689433"/>
                  <a:ext cx="3778911" cy="187367"/>
                </a:xfrm>
                <a:prstGeom prst="rect">
                  <a:avLst/>
                </a:prstGeom>
              </p:spPr>
            </p:pic>
            <p:sp>
              <p:nvSpPr>
                <p:cNvPr id="47" name="TextBox 46">
                  <a:extLst>
                    <a:ext uri="{FF2B5EF4-FFF2-40B4-BE49-F238E27FC236}">
                      <a16:creationId xmlns:a16="http://schemas.microsoft.com/office/drawing/2014/main" id="{9865F22C-D61F-BB44-842E-7ADB1A10D06F}"/>
                    </a:ext>
                  </a:extLst>
                </p:cNvPr>
                <p:cNvSpPr txBox="1"/>
                <p:nvPr/>
              </p:nvSpPr>
              <p:spPr>
                <a:xfrm>
                  <a:off x="7000000" y="1881712"/>
                  <a:ext cx="604456" cy="354693"/>
                </a:xfrm>
                <a:prstGeom prst="rect">
                  <a:avLst/>
                </a:prstGeom>
                <a:noFill/>
              </p:spPr>
              <p:txBody>
                <a:bodyPr wrap="none" rtlCol="0">
                  <a:spAutoFit/>
                </a:bodyPr>
                <a:lstStyle/>
                <a:p>
                  <a:r>
                    <a:rPr lang="en-US" sz="1400" b="1" dirty="0">
                      <a:solidFill>
                        <a:srgbClr val="00B050"/>
                      </a:solidFill>
                      <a:latin typeface="Cambria Math" panose="02040503050406030204" pitchFamily="18" charset="0"/>
                      <a:ea typeface="Cambria Math" panose="02040503050406030204" pitchFamily="18" charset="0"/>
                    </a:rPr>
                    <a:t>−</a:t>
                  </a:r>
                  <a:r>
                    <a:rPr lang="en-US" sz="1400" b="1" dirty="0">
                      <a:solidFill>
                        <a:srgbClr val="00B050"/>
                      </a:solidFill>
                      <a:latin typeface="Calibri" panose="020F0502020204030204" pitchFamily="34" charset="0"/>
                    </a:rPr>
                    <a:t>/</a:t>
                  </a:r>
                  <a:r>
                    <a:rPr lang="en-US" sz="1400" b="1" dirty="0">
                      <a:solidFill>
                        <a:srgbClr val="00B050"/>
                      </a:solidFill>
                      <a:latin typeface="Cambria Math" panose="02040503050406030204" pitchFamily="18" charset="0"/>
                      <a:ea typeface="Cambria Math" panose="02040503050406030204" pitchFamily="18" charset="0"/>
                    </a:rPr>
                    <a:t>−</a:t>
                  </a:r>
                  <a:endParaRPr lang="en-US" sz="1400" b="1" dirty="0">
                    <a:solidFill>
                      <a:srgbClr val="00B050"/>
                    </a:solidFill>
                    <a:latin typeface="Calibri" panose="020F0502020204030204" pitchFamily="34" charset="0"/>
                  </a:endParaRPr>
                </a:p>
              </p:txBody>
            </p:sp>
            <p:sp>
              <p:nvSpPr>
                <p:cNvPr id="48" name="TextBox 47">
                  <a:extLst>
                    <a:ext uri="{FF2B5EF4-FFF2-40B4-BE49-F238E27FC236}">
                      <a16:creationId xmlns:a16="http://schemas.microsoft.com/office/drawing/2014/main" id="{DBEEE626-4D72-6F4D-B9E4-8B91CD7F6D49}"/>
                    </a:ext>
                  </a:extLst>
                </p:cNvPr>
                <p:cNvSpPr txBox="1"/>
                <p:nvPr/>
              </p:nvSpPr>
              <p:spPr>
                <a:xfrm>
                  <a:off x="8714942" y="1881713"/>
                  <a:ext cx="604456" cy="354693"/>
                </a:xfrm>
                <a:prstGeom prst="rect">
                  <a:avLst/>
                </a:prstGeom>
                <a:noFill/>
              </p:spPr>
              <p:txBody>
                <a:bodyPr wrap="none" rtlCol="0">
                  <a:spAutoFit/>
                </a:bodyPr>
                <a:lstStyle/>
                <a:p>
                  <a:r>
                    <a:rPr lang="en-US" sz="1400" b="1" dirty="0">
                      <a:solidFill>
                        <a:srgbClr val="7030A0"/>
                      </a:solidFill>
                      <a:latin typeface="Cambria Math" panose="02040503050406030204" pitchFamily="18" charset="0"/>
                      <a:ea typeface="Cambria Math" panose="02040503050406030204" pitchFamily="18" charset="0"/>
                    </a:rPr>
                    <a:t>+</a:t>
                  </a:r>
                  <a:r>
                    <a:rPr lang="en-US" sz="1400" b="1" dirty="0">
                      <a:solidFill>
                        <a:srgbClr val="7030A0"/>
                      </a:solidFill>
                      <a:latin typeface="Calibri" panose="020F0502020204030204" pitchFamily="34" charset="0"/>
                      <a:ea typeface="Cambria Math" panose="02040503050406030204" pitchFamily="18" charset="0"/>
                    </a:rPr>
                    <a:t>/</a:t>
                  </a:r>
                  <a:r>
                    <a:rPr lang="en-US" sz="1400" b="1" dirty="0">
                      <a:solidFill>
                        <a:srgbClr val="7030A0"/>
                      </a:solidFill>
                      <a:latin typeface="Cambria Math" panose="02040503050406030204" pitchFamily="18" charset="0"/>
                      <a:ea typeface="Cambria Math" panose="02040503050406030204" pitchFamily="18" charset="0"/>
                    </a:rPr>
                    <a:t>−</a:t>
                  </a:r>
                  <a:endParaRPr lang="en-US" sz="1400" b="1" dirty="0">
                    <a:solidFill>
                      <a:srgbClr val="7030A0"/>
                    </a:solidFill>
                    <a:latin typeface="Calibri" panose="020F0502020204030204" pitchFamily="34" charset="0"/>
                  </a:endParaRPr>
                </a:p>
              </p:txBody>
            </p:sp>
            <p:sp>
              <p:nvSpPr>
                <p:cNvPr id="49" name="TextBox 48">
                  <a:extLst>
                    <a:ext uri="{FF2B5EF4-FFF2-40B4-BE49-F238E27FC236}">
                      <a16:creationId xmlns:a16="http://schemas.microsoft.com/office/drawing/2014/main" id="{57667E11-590C-0D4A-8EEE-0E8320D12BE4}"/>
                    </a:ext>
                  </a:extLst>
                </p:cNvPr>
                <p:cNvSpPr txBox="1"/>
                <p:nvPr/>
              </p:nvSpPr>
              <p:spPr>
                <a:xfrm>
                  <a:off x="6161975" y="1473194"/>
                  <a:ext cx="1201668" cy="602976"/>
                </a:xfrm>
                <a:prstGeom prst="rect">
                  <a:avLst/>
                </a:prstGeom>
                <a:noFill/>
              </p:spPr>
              <p:txBody>
                <a:bodyPr wrap="none" rtlCol="0">
                  <a:spAutoFit/>
                </a:bodyPr>
                <a:lstStyle/>
                <a:p>
                  <a:pPr algn="ctr"/>
                  <a:r>
                    <a:rPr lang="en-US" sz="1200" b="1" dirty="0">
                      <a:highlight>
                        <a:srgbClr val="FFFF00"/>
                      </a:highlight>
                    </a:rPr>
                    <a:t>Write</a:t>
                  </a:r>
                  <a:r>
                    <a:rPr lang="en-US" sz="1600" b="1" dirty="0">
                      <a:highlight>
                        <a:srgbClr val="FFFF00"/>
                      </a:highlight>
                    </a:rPr>
                    <a:t>/</a:t>
                  </a:r>
                  <a:r>
                    <a:rPr lang="en-US" sz="1200" b="1" dirty="0">
                      <a:highlight>
                        <a:srgbClr val="FFFF00"/>
                      </a:highlight>
                    </a:rPr>
                    <a:t>Read </a:t>
                  </a:r>
                </a:p>
                <a:p>
                  <a:pPr algn="ctr"/>
                  <a:r>
                    <a:rPr lang="en-US" sz="1200" b="1" dirty="0">
                      <a:highlight>
                        <a:srgbClr val="FFFF00"/>
                      </a:highlight>
                    </a:rPr>
                    <a:t>Polarity</a:t>
                  </a:r>
                </a:p>
              </p:txBody>
            </p:sp>
            <p:cxnSp>
              <p:nvCxnSpPr>
                <p:cNvPr id="50" name="Straight Arrow Connector 49">
                  <a:extLst>
                    <a:ext uri="{FF2B5EF4-FFF2-40B4-BE49-F238E27FC236}">
                      <a16:creationId xmlns:a16="http://schemas.microsoft.com/office/drawing/2014/main" id="{DCA6D8F8-591E-844B-93A1-862CED1C25B6}"/>
                    </a:ext>
                  </a:extLst>
                </p:cNvPr>
                <p:cNvCxnSpPr/>
                <p:nvPr/>
              </p:nvCxnSpPr>
              <p:spPr>
                <a:xfrm>
                  <a:off x="7315200" y="3124200"/>
                  <a:ext cx="990600" cy="0"/>
                </a:xfrm>
                <a:prstGeom prst="straightConnector1">
                  <a:avLst/>
                </a:prstGeom>
                <a:ln w="38100">
                  <a:solidFill>
                    <a:schemeClr val="tx2"/>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EF396C3-1384-CB47-9911-ACC4D320E2D9}"/>
                    </a:ext>
                  </a:extLst>
                </p:cNvPr>
                <p:cNvSpPr txBox="1"/>
                <p:nvPr/>
              </p:nvSpPr>
              <p:spPr>
                <a:xfrm>
                  <a:off x="7363644" y="3124200"/>
                  <a:ext cx="818749" cy="354693"/>
                </a:xfrm>
                <a:prstGeom prst="rect">
                  <a:avLst/>
                </a:prstGeom>
                <a:noFill/>
              </p:spPr>
              <p:txBody>
                <a:bodyPr wrap="none" rtlCol="0">
                  <a:spAutoFit/>
                </a:bodyPr>
                <a:lstStyle/>
                <a:p>
                  <a:pPr algn="ctr"/>
                  <a:r>
                    <a:rPr lang="en-US" sz="1400" b="1" u="sng" dirty="0">
                      <a:latin typeface="Calibri" panose="020F0502020204030204" pitchFamily="34" charset="0"/>
                    </a:rPr>
                    <a:t>900mV</a:t>
                  </a:r>
                </a:p>
              </p:txBody>
            </p:sp>
          </p:grpSp>
          <p:sp>
            <p:nvSpPr>
              <p:cNvPr id="40" name="TextBox 39">
                <a:extLst>
                  <a:ext uri="{FF2B5EF4-FFF2-40B4-BE49-F238E27FC236}">
                    <a16:creationId xmlns:a16="http://schemas.microsoft.com/office/drawing/2014/main" id="{B1F2B8D3-B80B-6445-A151-CAF8254AF978}"/>
                  </a:ext>
                </a:extLst>
              </p:cNvPr>
              <p:cNvSpPr txBox="1"/>
              <p:nvPr/>
            </p:nvSpPr>
            <p:spPr>
              <a:xfrm>
                <a:off x="9481816" y="1192141"/>
                <a:ext cx="433132" cy="307777"/>
              </a:xfrm>
              <a:prstGeom prst="rect">
                <a:avLst/>
              </a:prstGeom>
              <a:noFill/>
            </p:spPr>
            <p:txBody>
              <a:bodyPr wrap="none" rtlCol="0">
                <a:spAutoFit/>
              </a:bodyPr>
              <a:lstStyle/>
              <a:p>
                <a:r>
                  <a:rPr lang="en-US" sz="1400" dirty="0">
                    <a:solidFill>
                      <a:schemeClr val="accent6">
                        <a:lumMod val="50000"/>
                      </a:schemeClr>
                    </a:solidFill>
                    <a:latin typeface="Calibri" panose="020F0502020204030204" pitchFamily="34" charset="0"/>
                    <a:ea typeface="Cambria Math" panose="02040503050406030204" pitchFamily="18" charset="0"/>
                  </a:rPr>
                  <a:t>+/+</a:t>
                </a:r>
                <a:endParaRPr lang="en-US" sz="1400" dirty="0">
                  <a:solidFill>
                    <a:srgbClr val="0054B0"/>
                  </a:solidFill>
                  <a:latin typeface="Calibri" panose="020F0502020204030204" pitchFamily="34" charset="0"/>
                </a:endParaRPr>
              </a:p>
            </p:txBody>
          </p:sp>
          <p:sp>
            <p:nvSpPr>
              <p:cNvPr id="41" name="TextBox 40">
                <a:extLst>
                  <a:ext uri="{FF2B5EF4-FFF2-40B4-BE49-F238E27FC236}">
                    <a16:creationId xmlns:a16="http://schemas.microsoft.com/office/drawing/2014/main" id="{579CC64C-4EA6-3847-B878-561677A99B21}"/>
                  </a:ext>
                </a:extLst>
              </p:cNvPr>
              <p:cNvSpPr txBox="1"/>
              <p:nvPr/>
            </p:nvSpPr>
            <p:spPr>
              <a:xfrm>
                <a:off x="10047498" y="1192141"/>
                <a:ext cx="478016" cy="307777"/>
              </a:xfrm>
              <a:prstGeom prst="rect">
                <a:avLst/>
              </a:prstGeom>
              <a:noFill/>
            </p:spPr>
            <p:txBody>
              <a:bodyPr wrap="none" rtlCol="0">
                <a:spAutoFit/>
              </a:bodyPr>
              <a:lstStyle/>
              <a:p>
                <a:r>
                  <a:rPr lang="en-US" sz="1400" dirty="0">
                    <a:solidFill>
                      <a:srgbClr val="FF0000"/>
                    </a:solidFill>
                    <a:latin typeface="Calibri" panose="020F0502020204030204" pitchFamily="34" charset="0"/>
                    <a:ea typeface="Cambria Math" panose="02040503050406030204" pitchFamily="18" charset="0"/>
                  </a:rPr>
                  <a:t>−</a:t>
                </a:r>
                <a:r>
                  <a:rPr lang="en-US" sz="1400" dirty="0">
                    <a:solidFill>
                      <a:srgbClr val="FF0000"/>
                    </a:solidFill>
                    <a:latin typeface="Calibri" panose="020F0502020204030204" pitchFamily="34" charset="0"/>
                  </a:rPr>
                  <a:t>/</a:t>
                </a:r>
                <a:r>
                  <a:rPr lang="en-US" sz="1400" dirty="0">
                    <a:solidFill>
                      <a:srgbClr val="FF0000"/>
                    </a:solidFill>
                    <a:latin typeface="Cambria Math" panose="02040503050406030204" pitchFamily="18" charset="0"/>
                    <a:ea typeface="Cambria Math" panose="02040503050406030204" pitchFamily="18" charset="0"/>
                  </a:rPr>
                  <a:t>+</a:t>
                </a:r>
                <a:endParaRPr lang="en-US" sz="1400" dirty="0">
                  <a:solidFill>
                    <a:srgbClr val="FF0000"/>
                  </a:solidFill>
                  <a:latin typeface="Calibri" panose="020F0502020204030204" pitchFamily="34" charset="0"/>
                </a:endParaRPr>
              </a:p>
            </p:txBody>
          </p:sp>
          <p:cxnSp>
            <p:nvCxnSpPr>
              <p:cNvPr id="42" name="Straight Connector 41">
                <a:extLst>
                  <a:ext uri="{FF2B5EF4-FFF2-40B4-BE49-F238E27FC236}">
                    <a16:creationId xmlns:a16="http://schemas.microsoft.com/office/drawing/2014/main" id="{A0E3BBE3-FF13-E04E-85AB-BF157DDB39F9}"/>
                  </a:ext>
                </a:extLst>
              </p:cNvPr>
              <p:cNvCxnSpPr/>
              <p:nvPr/>
            </p:nvCxnSpPr>
            <p:spPr>
              <a:xfrm>
                <a:off x="11134837" y="1193310"/>
                <a:ext cx="0" cy="2704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A88CCA7-0229-D547-8AD3-D393AF46D2F3}"/>
                  </a:ext>
                </a:extLst>
              </p:cNvPr>
              <p:cNvSpPr txBox="1"/>
              <p:nvPr/>
            </p:nvSpPr>
            <p:spPr>
              <a:xfrm>
                <a:off x="10596228" y="4053631"/>
                <a:ext cx="538609" cy="184666"/>
              </a:xfrm>
              <a:prstGeom prst="rect">
                <a:avLst/>
              </a:prstGeom>
              <a:noFill/>
            </p:spPr>
            <p:txBody>
              <a:bodyPr wrap="none" lIns="0" tIns="0" rIns="0" bIns="0" rtlCol="0">
                <a:spAutoFit/>
              </a:bodyPr>
              <a:lstStyle/>
              <a:p>
                <a:r>
                  <a:rPr lang="en-US" sz="1200" dirty="0">
                    <a:latin typeface="Calibri" panose="020F0502020204030204" pitchFamily="34" charset="0"/>
                  </a:rPr>
                  <a:t>V</a:t>
                </a:r>
                <a:r>
                  <a:rPr lang="en-US" sz="1200" baseline="-25000" dirty="0">
                    <a:latin typeface="Calibri" panose="020F0502020204030204" pitchFamily="34" charset="0"/>
                  </a:rPr>
                  <a:t>TH</a:t>
                </a:r>
                <a:r>
                  <a:rPr lang="en-US" sz="1200" dirty="0">
                    <a:latin typeface="Calibri" panose="020F0502020204030204" pitchFamily="34" charset="0"/>
                  </a:rPr>
                  <a:t> [mV]</a:t>
                </a:r>
              </a:p>
            </p:txBody>
          </p:sp>
          <p:sp>
            <p:nvSpPr>
              <p:cNvPr id="44" name="TextBox 43">
                <a:extLst>
                  <a:ext uri="{FF2B5EF4-FFF2-40B4-BE49-F238E27FC236}">
                    <a16:creationId xmlns:a16="http://schemas.microsoft.com/office/drawing/2014/main" id="{94F03E7F-5034-3D46-A182-F980A18CF103}"/>
                  </a:ext>
                </a:extLst>
              </p:cNvPr>
              <p:cNvSpPr txBox="1"/>
              <p:nvPr/>
            </p:nvSpPr>
            <p:spPr>
              <a:xfrm rot="16200000">
                <a:off x="7427246" y="1673631"/>
                <a:ext cx="1245406" cy="184666"/>
              </a:xfrm>
              <a:prstGeom prst="rect">
                <a:avLst/>
              </a:prstGeom>
              <a:noFill/>
            </p:spPr>
            <p:txBody>
              <a:bodyPr wrap="none" lIns="0" tIns="0" rIns="0" bIns="0" rtlCol="0">
                <a:spAutoFit/>
              </a:bodyPr>
              <a:lstStyle/>
              <a:p>
                <a:r>
                  <a:rPr lang="en-US" sz="1200" dirty="0">
                    <a:latin typeface="Calibri" panose="020F0502020204030204" pitchFamily="34" charset="0"/>
                  </a:rPr>
                  <a:t> </a:t>
                </a:r>
                <a:r>
                  <a:rPr lang="el-GR" sz="1200" dirty="0">
                    <a:latin typeface="Cambria Math" panose="02040503050406030204" pitchFamily="18" charset="0"/>
                    <a:ea typeface="Cambria Math" panose="02040503050406030204" pitchFamily="18" charset="0"/>
                  </a:rPr>
                  <a:t>σ</a:t>
                </a:r>
                <a:r>
                  <a:rPr lang="en-US" sz="1200" dirty="0">
                    <a:latin typeface="Cambria Math" panose="02040503050406030204" pitchFamily="18" charset="0"/>
                    <a:ea typeface="Cambria Math" panose="02040503050406030204" pitchFamily="18" charset="0"/>
                  </a:rPr>
                  <a:t> </a:t>
                </a:r>
                <a:r>
                  <a:rPr lang="en-US" sz="1200" dirty="0">
                    <a:latin typeface="Calibri" panose="020F0502020204030204" pitchFamily="34" charset="0"/>
                  </a:rPr>
                  <a:t>of bit distribution</a:t>
                </a:r>
              </a:p>
            </p:txBody>
          </p:sp>
        </p:grpSp>
        <p:sp>
          <p:nvSpPr>
            <p:cNvPr id="53" name="Rectangle 52">
              <a:extLst>
                <a:ext uri="{FF2B5EF4-FFF2-40B4-BE49-F238E27FC236}">
                  <a16:creationId xmlns:a16="http://schemas.microsoft.com/office/drawing/2014/main" id="{AD952AD9-D843-2D48-9EE4-20342ADEA338}"/>
                </a:ext>
              </a:extLst>
            </p:cNvPr>
            <p:cNvSpPr/>
            <p:nvPr/>
          </p:nvSpPr>
          <p:spPr>
            <a:xfrm>
              <a:off x="3505200" y="4185646"/>
              <a:ext cx="7972077" cy="369332"/>
            </a:xfrm>
            <a:prstGeom prst="rect">
              <a:avLst/>
            </a:prstGeom>
          </p:spPr>
          <p:txBody>
            <a:bodyPr wrap="square">
              <a:spAutoFit/>
            </a:bodyPr>
            <a:lstStyle/>
            <a:p>
              <a:pPr algn="ctr"/>
              <a:r>
                <a:rPr lang="en-US" sz="1800" dirty="0">
                  <a:latin typeface="Calibri" panose="020F0502020204030204" pitchFamily="34" charset="0"/>
                  <a:cs typeface="Calibri" panose="020F0502020204030204" pitchFamily="34" charset="0"/>
                </a:rPr>
                <a:t>It exhibits a window by applying programming pulses with opposite polarity. </a:t>
              </a:r>
            </a:p>
          </p:txBody>
        </p:sp>
        <p:sp>
          <p:nvSpPr>
            <p:cNvPr id="55" name="Rounded Rectangle 54">
              <a:extLst>
                <a:ext uri="{FF2B5EF4-FFF2-40B4-BE49-F238E27FC236}">
                  <a16:creationId xmlns:a16="http://schemas.microsoft.com/office/drawing/2014/main" id="{400B9417-FC23-3349-A7BE-9DF3434B678F}"/>
                </a:ext>
              </a:extLst>
            </p:cNvPr>
            <p:cNvSpPr/>
            <p:nvPr/>
          </p:nvSpPr>
          <p:spPr>
            <a:xfrm>
              <a:off x="3505200" y="990601"/>
              <a:ext cx="8077172" cy="3657600"/>
            </a:xfrm>
            <a:prstGeom prst="roundRect">
              <a:avLst>
                <a:gd name="adj" fmla="val 6444"/>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647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ank">
  <a:themeElements>
    <a:clrScheme name="Custom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C00000"/>
      </a:hlink>
      <a:folHlink>
        <a:srgbClr val="0066FF"/>
      </a:folHlink>
    </a:clrScheme>
    <a:fontScheme name="Analog Elements Learning">
      <a:majorFont>
        <a:latin typeface="Neo Sans Intel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alog Elements Lear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alog Elements Lear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alog Elements Lear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alog Elements Lear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alog Elements Lear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alog Elements Lear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alog Elements Lear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SG-CR face to face WW32.4-2018" id="{0CD437F6-E51D-234B-B6DA-6B867D20373A}" vid="{C37B88EF-430A-1D4A-B608-2D1BA0B392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genda xmlns="90b7a245-a7c3-4504-88b2-cf85318e6b78">SD for Rev 7</Agenda>
    <Date xmlns="90b7a245-a7c3-4504-88b2-cf85318e6b78">2016-03-15T00:00:00-07:00</Date>
    <Presenter xmlns="90b7a245-a7c3-4504-88b2-cf85318e6b78">DerChang Kau</Presente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C1F46DCE9E2F4F9C406A5B31F187EA" ma:contentTypeVersion="3" ma:contentTypeDescription="Create a new document." ma:contentTypeScope="" ma:versionID="04459668d14e26c729f944268f7885eb">
  <xsd:schema xmlns:xsd="http://www.w3.org/2001/XMLSchema" xmlns:xs="http://www.w3.org/2001/XMLSchema" xmlns:p="http://schemas.microsoft.com/office/2006/metadata/properties" xmlns:ns2="90b7a245-a7c3-4504-88b2-cf85318e6b78" targetNamespace="http://schemas.microsoft.com/office/2006/metadata/properties" ma:root="true" ma:fieldsID="2d0c6bccf2654138a3d8763ce5403cee" ns2:_="">
    <xsd:import namespace="90b7a245-a7c3-4504-88b2-cf85318e6b78"/>
    <xsd:element name="properties">
      <xsd:complexType>
        <xsd:sequence>
          <xsd:element name="documentManagement">
            <xsd:complexType>
              <xsd:all>
                <xsd:element ref="ns2:Date"/>
                <xsd:element ref="ns2:Agenda"/>
                <xsd:element ref="ns2:Present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7a245-a7c3-4504-88b2-cf85318e6b78" elementFormDefault="qualified">
    <xsd:import namespace="http://schemas.microsoft.com/office/2006/documentManagement/types"/>
    <xsd:import namespace="http://schemas.microsoft.com/office/infopath/2007/PartnerControls"/>
    <xsd:element name="Date" ma:index="8" ma:displayName="Meeting Date" ma:format="DateOnly" ma:internalName="Date">
      <xsd:simpleType>
        <xsd:restriction base="dms:DateTime"/>
      </xsd:simpleType>
    </xsd:element>
    <xsd:element name="Agenda" ma:index="9" ma:displayName="Agenda Topic" ma:internalName="Agenda">
      <xsd:simpleType>
        <xsd:restriction base="dms:Text">
          <xsd:maxLength value="255"/>
        </xsd:restriction>
      </xsd:simpleType>
    </xsd:element>
    <xsd:element name="Presenter" ma:index="10" ma:displayName="Presenter" ma:internalName="Present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23BD8A-0332-458A-BADF-7C6744276193}">
  <ds:schemaRefs>
    <ds:schemaRef ds:uri="http://schemas.microsoft.com/sharepoint/v3/contenttype/forms"/>
  </ds:schemaRefs>
</ds:datastoreItem>
</file>

<file path=customXml/itemProps2.xml><?xml version="1.0" encoding="utf-8"?>
<ds:datastoreItem xmlns:ds="http://schemas.openxmlformats.org/officeDocument/2006/customXml" ds:itemID="{7A9757D6-16EA-49DF-BF94-FEF25FAF8351}">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90b7a245-a7c3-4504-88b2-cf85318e6b78"/>
    <ds:schemaRef ds:uri="http://www.w3.org/XML/1998/namespace"/>
    <ds:schemaRef ds:uri="http://purl.org/dc/elements/1.1/"/>
  </ds:schemaRefs>
</ds:datastoreItem>
</file>

<file path=customXml/itemProps3.xml><?xml version="1.0" encoding="utf-8"?>
<ds:datastoreItem xmlns:ds="http://schemas.openxmlformats.org/officeDocument/2006/customXml" ds:itemID="{53B8EBDB-013A-44C4-B714-038C8F2517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b7a245-a7c3-4504-88b2-cf85318e6b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104</TotalTime>
  <Words>3367</Words>
  <Application>Microsoft Macintosh PowerPoint</Application>
  <PresentationFormat>Widescreen</PresentationFormat>
  <Paragraphs>971</Paragraphs>
  <Slides>45</Slides>
  <Notes>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6" baseType="lpstr">
      <vt:lpstr>Neo Sans Intel</vt:lpstr>
      <vt:lpstr>Neo Sans Intel Medium</vt:lpstr>
      <vt:lpstr>Segoe UI</vt:lpstr>
      <vt:lpstr>Arial</vt:lpstr>
      <vt:lpstr>Calibri</vt:lpstr>
      <vt:lpstr>Cambria Math</vt:lpstr>
      <vt:lpstr>Symbol</vt:lpstr>
      <vt:lpstr>Times New Roman</vt:lpstr>
      <vt:lpstr>Verdana</vt:lpstr>
      <vt:lpstr>blank</vt:lpstr>
      <vt:lpstr>CorelDRAW</vt:lpstr>
      <vt:lpstr>3D XPoint™ Memory Alternative</vt:lpstr>
      <vt:lpstr>PowerPoint Presentation</vt:lpstr>
      <vt:lpstr>3D XPoint™ Technology Development Evolution</vt:lpstr>
      <vt:lpstr>How SXP cell works</vt:lpstr>
      <vt:lpstr>PM: Memory Switching Model  (Ge2Sb2Te5 example)</vt:lpstr>
      <vt:lpstr>PowerPoint Presentation</vt:lpstr>
      <vt:lpstr>Role of Electrode</vt:lpstr>
      <vt:lpstr>PowerPoint Presentation</vt:lpstr>
      <vt:lpstr>Introduction to BiSM</vt:lpstr>
      <vt:lpstr>Bipolar Switching: Program Transfer curves</vt:lpstr>
      <vt:lpstr>A Brief History</vt:lpstr>
      <vt:lpstr>Value Proposition</vt:lpstr>
      <vt:lpstr>PowerPoint Presentation</vt:lpstr>
      <vt:lpstr>1st and 2nd cut profile  CR6.5 demonstrated &gt;70% PG4 structure yield &amp; PG4 capable RWB </vt:lpstr>
      <vt:lpstr>Read/Write</vt:lpstr>
      <vt:lpstr>Retention</vt:lpstr>
      <vt:lpstr>Write Endurance</vt:lpstr>
      <vt:lpstr>PowerPoint Presentation</vt:lpstr>
      <vt:lpstr>SAG20 Elements Movement (Positive Pulse), similar to GST</vt:lpstr>
      <vt:lpstr>Electrical Equivalent Circuit and Possible Underline Physics </vt:lpstr>
      <vt:lpstr>Basic Band Diagram of SAG and Model assumptions Electronic Structure of Amorphous Semiconductors, D. Adler and E. J. Yoffa, Phys. Rev. Lett. 36, 1197-1200 (1976)</vt:lpstr>
      <vt:lpstr>1D Space Charge and Built-in Field</vt:lpstr>
      <vt:lpstr>Physical model – working principles &amp; assumptions</vt:lpstr>
      <vt:lpstr>1D Space Charge and Built-in Field in SAG </vt:lpstr>
      <vt:lpstr>Model Comparison</vt:lpstr>
      <vt:lpstr>Model (I) – Homojunction </vt:lpstr>
      <vt:lpstr>Model (II) – Heterojunction, higher 𝛘</vt:lpstr>
      <vt:lpstr>Model (III) – Heterojunction, lower 𝛘</vt:lpstr>
      <vt:lpstr>Electrical Equivalent Circuit and Possible Underline Physics </vt:lpstr>
      <vt:lpstr>PowerPoint Presentation</vt:lpstr>
      <vt:lpstr>Unipolar vs. Bipolar</vt:lpstr>
      <vt:lpstr>Challenge in Decoder Size &amp; Energy  </vt:lpstr>
      <vt:lpstr>Embodiments of Bipolar Decoder</vt:lpstr>
      <vt:lpstr>S24S decoder</vt:lpstr>
      <vt:lpstr>Voltage Stress</vt:lpstr>
      <vt:lpstr>Why S24S decoder has higher energy?</vt:lpstr>
      <vt:lpstr>Bipolar decoder architecture – Selected BL Path Shown</vt:lpstr>
      <vt:lpstr>Die Size and Energy Assessment</vt:lpstr>
      <vt:lpstr>PowerPoint Presentation</vt:lpstr>
      <vt:lpstr>Assessment &amp; Critical Path to a-Product Definition </vt:lpstr>
      <vt:lpstr>Backup Materials</vt:lpstr>
      <vt:lpstr>“Hysteresis” of Transfer characteristics</vt:lpstr>
      <vt:lpstr>Atomistic memory switching</vt:lpstr>
      <vt:lpstr>Transfer Charx Summary</vt:lpstr>
      <vt:lpstr>Transfer Charx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XPoint™ Memory Alternative</dc:title>
  <dc:creator>Kau, Derchang</dc:creator>
  <cp:keywords>CTPClassification=CTP_NT</cp:keywords>
  <cp:lastModifiedBy>Kau, Derchang</cp:lastModifiedBy>
  <cp:revision>14</cp:revision>
  <dcterms:created xsi:type="dcterms:W3CDTF">2019-08-02T21:21:53Z</dcterms:created>
  <dcterms:modified xsi:type="dcterms:W3CDTF">2019-08-21T06:51:52Z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0x01010056C1F46DCE9E2F4F9C406A5B31F187EA</vt:lpwstr>
  </property>
  <property fmtid="{D5CDD505-2E9C-101B-9397-08002B2CF9AE}" pid="3" name="TitusGUID">
    <vt:lpwstr>18736c36-3ecb-425e-9f87-88ac498b04cd</vt:lpwstr>
  </property>
  <property fmtid="{D5CDD505-2E9C-101B-9397-08002B2CF9AE}" pid="4" name="CTP_TimeStamp">
    <vt:lpwstr>2018-08-10 06:13:33Z</vt:lpwstr>
  </property>
  <property fmtid="{D5CDD505-2E9C-101B-9397-08002B2CF9AE}" pid="5" name="CTP_BU">
    <vt:lpwstr>NA</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CTP_NT</vt:lpwstr>
  </property>
</Properties>
</file>