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7" r:id="rId5"/>
    <p:sldId id="258" r:id="rId6"/>
    <p:sldId id="270" r:id="rId7"/>
    <p:sldId id="277" r:id="rId8"/>
    <p:sldId id="260" r:id="rId9"/>
    <p:sldId id="278" r:id="rId10"/>
    <p:sldId id="283" r:id="rId11"/>
    <p:sldId id="279" r:id="rId12"/>
    <p:sldId id="282" r:id="rId13"/>
    <p:sldId id="284" r:id="rId14"/>
    <p:sldId id="285" r:id="rId1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D57"/>
    <a:srgbClr val="FF0000"/>
    <a:srgbClr val="BA00F8"/>
    <a:srgbClr val="FFB457"/>
    <a:srgbClr val="0064D2"/>
    <a:srgbClr val="0054B0"/>
    <a:srgbClr val="006FEA"/>
    <a:srgbClr val="0071EE"/>
    <a:srgbClr val="0150ED"/>
    <a:srgbClr val="0E5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52" autoAdjust="0"/>
    <p:restoredTop sz="94660"/>
  </p:normalViewPr>
  <p:slideViewPr>
    <p:cSldViewPr>
      <p:cViewPr varScale="1">
        <p:scale>
          <a:sx n="178" d="100"/>
          <a:sy n="178" d="100"/>
        </p:scale>
        <p:origin x="376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3/29/19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45896" y="6363365"/>
            <a:ext cx="2635781" cy="287225"/>
          </a:xfrm>
          <a:prstGeom prst="rect">
            <a:avLst/>
          </a:prstGeom>
        </p:spPr>
        <p:txBody>
          <a:bodyPr/>
          <a:lstStyle/>
          <a:p>
            <a:fld id="{B80A1F0D-9D48-4EDD-93BE-F8C473D06BE9}" type="datetime4">
              <a:rPr lang="en-US" smtClean="0"/>
              <a:t>March 29,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Micron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" y="6363365"/>
            <a:ext cx="274320" cy="228600"/>
          </a:xfrm>
          <a:prstGeom prst="rect">
            <a:avLst/>
          </a:prstGeom>
        </p:spPr>
        <p:txBody>
          <a:bodyPr/>
          <a:lstStyle/>
          <a:p>
            <a:fld id="{B7E7695C-FCF1-4AA0-9B93-7941FED13D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10515600" cy="47291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9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png"/><Relationship Id="rId5" Type="http://schemas.openxmlformats.org/officeDocument/2006/relationships/image" Target="../media/image50.png"/><Relationship Id="rId4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err="1"/>
              <a:t>BiSM</a:t>
            </a:r>
            <a:r>
              <a:rPr lang="en-US" sz="4400" dirty="0"/>
              <a:t> March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DerChang and Fuga, WW13.5/2019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381250" y="2083417"/>
            <a:ext cx="7429500" cy="4267200"/>
          </a:xfrm>
        </p:spPr>
        <p:txBody>
          <a:bodyPr/>
          <a:lstStyle/>
          <a:p>
            <a:r>
              <a:rPr lang="en-US" sz="3200" dirty="0"/>
              <a:t>Recap of Feb Review</a:t>
            </a:r>
          </a:p>
          <a:p>
            <a:r>
              <a:rPr lang="en-US" sz="3200" dirty="0"/>
              <a:t>Three physical models to be segmented</a:t>
            </a:r>
          </a:p>
          <a:p>
            <a:r>
              <a:rPr lang="en-US" sz="3200" dirty="0"/>
              <a:t>Fingerprint matching exercise</a:t>
            </a:r>
          </a:p>
          <a:p>
            <a:r>
              <a:rPr lang="en-US" sz="3200" dirty="0"/>
              <a:t>Fast-Fail decision process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7E8C2-67D3-1144-BEBC-89A712AFC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038FDEE9-4B77-BB49-AB49-0AFB8C217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36401"/>
              </p:ext>
            </p:extLst>
          </p:nvPr>
        </p:nvGraphicFramePr>
        <p:xfrm>
          <a:off x="320008" y="1676400"/>
          <a:ext cx="11551984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045">
                  <a:extLst>
                    <a:ext uri="{9D8B030D-6E8A-4147-A177-3AD203B41FA5}">
                      <a16:colId xmlns:a16="http://schemas.microsoft.com/office/drawing/2014/main" val="2760382654"/>
                    </a:ext>
                  </a:extLst>
                </a:gridCol>
                <a:gridCol w="2513489">
                  <a:extLst>
                    <a:ext uri="{9D8B030D-6E8A-4147-A177-3AD203B41FA5}">
                      <a16:colId xmlns:a16="http://schemas.microsoft.com/office/drawing/2014/main" val="2935650713"/>
                    </a:ext>
                  </a:extLst>
                </a:gridCol>
                <a:gridCol w="2712784">
                  <a:extLst>
                    <a:ext uri="{9D8B030D-6E8A-4147-A177-3AD203B41FA5}">
                      <a16:colId xmlns:a16="http://schemas.microsoft.com/office/drawing/2014/main" val="660019736"/>
                    </a:ext>
                  </a:extLst>
                </a:gridCol>
                <a:gridCol w="2236882">
                  <a:extLst>
                    <a:ext uri="{9D8B030D-6E8A-4147-A177-3AD203B41FA5}">
                      <a16:colId xmlns:a16="http://schemas.microsoft.com/office/drawing/2014/main" val="1353365235"/>
                    </a:ext>
                  </a:extLst>
                </a:gridCol>
                <a:gridCol w="2712784">
                  <a:extLst>
                    <a:ext uri="{9D8B030D-6E8A-4147-A177-3AD203B41FA5}">
                      <a16:colId xmlns:a16="http://schemas.microsoft.com/office/drawing/2014/main" val="3803587631"/>
                    </a:ext>
                  </a:extLst>
                </a:gridCol>
              </a:tblGrid>
              <a:tr h="12652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Manifestation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 Predicts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Interface Traps Predicts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Switching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Reverse Bias Disturb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059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Eq. Circuit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+ Battery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+ Battery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+ Battery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</a:t>
                      </a:r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Battery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4727270"/>
                  </a:ext>
                </a:extLst>
              </a:tr>
              <a:tr h="28078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PFA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Visible segregation </a:t>
                      </a:r>
                    </a:p>
                    <a:p>
                      <a:pPr marL="342900" indent="-342900" algn="l">
                        <a:buAutoNum type="arabicParenR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Bulk: heterogenous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indent="-342900" algn="l">
                        <a:buAutoNum type="arabicParenR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Interface: 𝜓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ms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visibility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Bulk Segregation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visible segregation change</a:t>
                      </a:r>
                    </a:p>
                  </a:txBody>
                  <a:tcPr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176874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497276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Small ↑ may be expected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Small 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9219683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 or 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  when tunneling inj. limited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drops to low temp sensitivity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0000">
                        <a:alpha val="3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73199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s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Unchanged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May change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 </a:t>
                      </a: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 </a:t>
                      </a: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004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536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6943C-07F2-BB42-AA26-FCC9606F5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640A6-1886-8B4F-86DB-7B7630EB1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Quantify </a:t>
            </a:r>
            <a:r>
              <a:rPr lang="en-US" sz="3200" dirty="0" err="1"/>
              <a:t>seg</a:t>
            </a:r>
            <a:r>
              <a:rPr lang="en-US" sz="3200" dirty="0"/>
              <a:t> index on disturb of ”confidence” of not being mass transport (memory switching)</a:t>
            </a:r>
          </a:p>
          <a:p>
            <a:r>
              <a:rPr lang="en-US" sz="3200" dirty="0"/>
              <a:t>RWB risk of I</a:t>
            </a:r>
            <a:r>
              <a:rPr lang="en-US" sz="3200" baseline="-25000" dirty="0"/>
              <a:t>TH</a:t>
            </a:r>
            <a:r>
              <a:rPr lang="en-US" sz="3200" dirty="0"/>
              <a:t> reduction</a:t>
            </a:r>
          </a:p>
          <a:p>
            <a:r>
              <a:rPr lang="en-US" sz="3200" dirty="0"/>
              <a:t>RWB </a:t>
            </a:r>
            <a:r>
              <a:rPr lang="en-US" sz="3200" dirty="0" err="1"/>
              <a:t>guardband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402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BiSM</a:t>
            </a:r>
            <a:r>
              <a:rPr lang="en-US" sz="3200" dirty="0"/>
              <a:t> WW10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2897" y="1379244"/>
            <a:ext cx="3850957" cy="1106065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Gaps</a:t>
            </a:r>
          </a:p>
          <a:p>
            <a:pPr marL="554035" lvl="1" indent="0">
              <a:buNone/>
            </a:pPr>
            <a:r>
              <a:rPr lang="en-US" sz="2000" dirty="0"/>
              <a:t>3X gap in Read Disturb count</a:t>
            </a:r>
          </a:p>
          <a:p>
            <a:pPr marL="554035" lvl="1" indent="0">
              <a:buNone/>
            </a:pPr>
            <a:r>
              <a:rPr lang="en-US" sz="2000" dirty="0"/>
              <a:t>No gap in Inhibit disturb </a:t>
            </a:r>
          </a:p>
          <a:p>
            <a:pPr lvl="1"/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EBD9D0-111F-664D-B72E-D41F7DB43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573654"/>
              </p:ext>
            </p:extLst>
          </p:nvPr>
        </p:nvGraphicFramePr>
        <p:xfrm>
          <a:off x="4876800" y="1206903"/>
          <a:ext cx="5906924" cy="144579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727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1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5052">
                <a:tc>
                  <a:txBody>
                    <a:bodyPr/>
                    <a:lstStyle/>
                    <a:p>
                      <a:pPr marL="91440"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 of disturb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</a:t>
                      </a:r>
                    </a:p>
                  </a:txBody>
                  <a:tcPr marL="36576" marR="36576" marT="18288" marB="18288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3.54σ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Capability (t1/ipd/t3)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Read Disturb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130K reads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40k (10s/1us/1us) 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71">
                <a:tc>
                  <a:txBody>
                    <a:bodyPr/>
                    <a:lstStyle/>
                    <a:p>
                      <a:pPr marL="91440"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E3, SET inhibit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2.5M inhibits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2.5 M (1us/1us/1us)</a:t>
                      </a: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271">
                <a:tc>
                  <a:txBody>
                    <a:bodyPr/>
                    <a:lstStyle/>
                    <a:p>
                      <a:pPr marL="91440"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E1, RST inhibit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2.5M inhibits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2.5 M (1us/1us/1us)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417">
                <a:tc>
                  <a:txBody>
                    <a:bodyPr/>
                    <a:lstStyle/>
                    <a:p>
                      <a:pPr marL="91440"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E3 , Read inhibit</a:t>
                      </a: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140M inhibits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200M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576" marR="36576" marT="18288" marB="18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E3CA4584-54BB-7A45-AF8E-9B94D2043F0C}"/>
              </a:ext>
            </a:extLst>
          </p:cNvPr>
          <p:cNvSpPr txBox="1">
            <a:spLocks/>
          </p:cNvSpPr>
          <p:nvPr/>
        </p:nvSpPr>
        <p:spPr bwMode="auto">
          <a:xfrm>
            <a:off x="4683895" y="3060582"/>
            <a:ext cx="2989702" cy="629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914400">
              <a:buNone/>
            </a:pPr>
            <a:r>
              <a:rPr lang="en-US" sz="2000" kern="0" dirty="0"/>
              <a:t>Program Polarity Matches</a:t>
            </a:r>
            <a:br>
              <a:rPr lang="en-US" sz="2000" kern="0" dirty="0"/>
            </a:br>
            <a:r>
              <a:rPr lang="en-US" sz="2000" kern="0" dirty="0"/>
              <a:t> Mass Transport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BE5F5ED-8384-504F-9BF5-6329FFD87FAD}"/>
              </a:ext>
            </a:extLst>
          </p:cNvPr>
          <p:cNvGrpSpPr/>
          <p:nvPr/>
        </p:nvGrpSpPr>
        <p:grpSpPr>
          <a:xfrm>
            <a:off x="8998524" y="3909758"/>
            <a:ext cx="1654887" cy="1829461"/>
            <a:chOff x="6032982" y="3854436"/>
            <a:chExt cx="1654887" cy="1829461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529E539A-E2D4-B748-8E83-AD02B80DF148}"/>
                </a:ext>
              </a:extLst>
            </p:cNvPr>
            <p:cNvGrpSpPr/>
            <p:nvPr/>
          </p:nvGrpSpPr>
          <p:grpSpPr>
            <a:xfrm>
              <a:off x="6131438" y="3854436"/>
              <a:ext cx="1556431" cy="1829461"/>
              <a:chOff x="6131438" y="3854436"/>
              <a:chExt cx="1556431" cy="1829461"/>
            </a:xfrm>
          </p:grpSpPr>
          <p:pic>
            <p:nvPicPr>
              <p:cNvPr id="33" name="Picture 32">
                <a:extLst>
                  <a:ext uri="{FF2B5EF4-FFF2-40B4-BE49-F238E27FC236}">
                    <a16:creationId xmlns:a16="http://schemas.microsoft.com/office/drawing/2014/main" id="{5BAB0CB8-E86D-0749-BC64-2317DE689A9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23861" r="89308" b="12002"/>
              <a:stretch/>
            </p:blipFill>
            <p:spPr>
              <a:xfrm>
                <a:off x="6131438" y="3904438"/>
                <a:ext cx="421750" cy="1779459"/>
              </a:xfrm>
              <a:prstGeom prst="rect">
                <a:avLst/>
              </a:prstGeom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374BCE4-9263-0F49-ADBE-4161513242D5}"/>
                  </a:ext>
                </a:extLst>
              </p:cNvPr>
              <p:cNvSpPr txBox="1"/>
              <p:nvPr/>
            </p:nvSpPr>
            <p:spPr>
              <a:xfrm rot="16200000">
                <a:off x="5928377" y="4651242"/>
                <a:ext cx="640097" cy="1846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200" b="1" dirty="0"/>
                  <a:t>V-NUI [1]</a:t>
                </a:r>
              </a:p>
            </p:txBody>
          </p:sp>
          <p:pic>
            <p:nvPicPr>
              <p:cNvPr id="35" name="Picture 34">
                <a:extLst>
                  <a:ext uri="{FF2B5EF4-FFF2-40B4-BE49-F238E27FC236}">
                    <a16:creationId xmlns:a16="http://schemas.microsoft.com/office/drawing/2014/main" id="{14ABDC9A-8025-D348-BD6B-0C09BCF296D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12571" t="1067" r="48207" b="18749"/>
              <a:stretch/>
            </p:blipFill>
            <p:spPr>
              <a:xfrm>
                <a:off x="6553201" y="3854436"/>
                <a:ext cx="1134668" cy="1829461"/>
              </a:xfrm>
              <a:prstGeom prst="rect">
                <a:avLst/>
              </a:prstGeom>
            </p:spPr>
          </p:pic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EFB8EAB-1C50-414A-A0AE-6D91EA26BAE0}"/>
                </a:ext>
              </a:extLst>
            </p:cNvPr>
            <p:cNvSpPr/>
            <p:nvPr/>
          </p:nvSpPr>
          <p:spPr>
            <a:xfrm rot="16200000">
              <a:off x="5318563" y="4618858"/>
              <a:ext cx="1736616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i="1" dirty="0">
                  <a:latin typeface="Calibri" panose="020F0502020204030204" pitchFamily="34" charset="0"/>
                  <a:cs typeface="Calibri" panose="020F0502020204030204" pitchFamily="34" charset="0"/>
                </a:rPr>
                <a:t>Segregation Index</a:t>
              </a:r>
              <a:endParaRPr lang="en-US" sz="1400" b="1" i="1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E9774AD-6040-0C4F-9729-9FA9D384DB25}"/>
                </a:ext>
              </a:extLst>
            </p:cNvPr>
            <p:cNvSpPr txBox="1"/>
            <p:nvPr/>
          </p:nvSpPr>
          <p:spPr>
            <a:xfrm>
              <a:off x="7053677" y="4601147"/>
              <a:ext cx="102592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/>
                <a:t>N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4272D8D-78F8-044E-9854-3DD698C14913}"/>
                </a:ext>
              </a:extLst>
            </p:cNvPr>
            <p:cNvSpPr txBox="1"/>
            <p:nvPr/>
          </p:nvSpPr>
          <p:spPr>
            <a:xfrm>
              <a:off x="6566156" y="3934320"/>
              <a:ext cx="392736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>
                  <a:solidFill>
                    <a:srgbClr val="0070C0"/>
                  </a:solidFill>
                </a:rPr>
                <a:t>Virgin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D968533-3AB5-5846-8CA7-2C51841ED3F3}"/>
                </a:ext>
              </a:extLst>
            </p:cNvPr>
            <p:cNvSpPr txBox="1"/>
            <p:nvPr/>
          </p:nvSpPr>
          <p:spPr>
            <a:xfrm rot="16200000">
              <a:off x="7045580" y="4232695"/>
              <a:ext cx="799899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>
                  <a:solidFill>
                    <a:srgbClr val="BA00F8"/>
                  </a:solidFill>
                </a:rPr>
                <a:t>Rev-Disturb</a:t>
              </a:r>
            </a:p>
          </p:txBody>
        </p:sp>
      </p:grp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3FA7D2E5-AA3A-7F49-B319-0D30E2B4F9D9}"/>
              </a:ext>
            </a:extLst>
          </p:cNvPr>
          <p:cNvSpPr txBox="1">
            <a:spLocks/>
          </p:cNvSpPr>
          <p:nvPr/>
        </p:nvSpPr>
        <p:spPr bwMode="auto">
          <a:xfrm>
            <a:off x="8314185" y="3009748"/>
            <a:ext cx="3244566" cy="73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914400">
              <a:buNone/>
            </a:pPr>
            <a:r>
              <a:rPr lang="en-US" sz="2000" kern="0" dirty="0"/>
              <a:t>Reverse Bias Disturb exhibits</a:t>
            </a:r>
            <a:br>
              <a:rPr lang="en-US" sz="2000" kern="0" dirty="0"/>
            </a:br>
            <a:r>
              <a:rPr lang="en-US" sz="2000" kern="0" dirty="0"/>
              <a:t>minor atom movement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7531343-C7F8-8640-BE8A-53E8167A3D2C}"/>
              </a:ext>
            </a:extLst>
          </p:cNvPr>
          <p:cNvSpPr txBox="1">
            <a:spLocks/>
          </p:cNvSpPr>
          <p:nvPr/>
        </p:nvSpPr>
        <p:spPr bwMode="auto">
          <a:xfrm>
            <a:off x="809666" y="3038409"/>
            <a:ext cx="3496408" cy="629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914400">
              <a:buNone/>
            </a:pPr>
            <a:r>
              <a:rPr lang="en-US" sz="2000" kern="0" dirty="0"/>
              <a:t>EFA on SR71</a:t>
            </a:r>
            <a:br>
              <a:rPr lang="en-US" sz="2000" kern="0" dirty="0"/>
            </a:br>
            <a:r>
              <a:rPr lang="en-US" sz="2000" kern="0" dirty="0"/>
              <a:t>Set(N), Reset (P), &amp; rev-Disturb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31F3E8-6BB9-B742-AF94-B7C8FCD73FA2}"/>
              </a:ext>
            </a:extLst>
          </p:cNvPr>
          <p:cNvGrpSpPr/>
          <p:nvPr/>
        </p:nvGrpSpPr>
        <p:grpSpPr>
          <a:xfrm>
            <a:off x="4217294" y="3918243"/>
            <a:ext cx="3966571" cy="1866583"/>
            <a:chOff x="4217294" y="3613443"/>
            <a:chExt cx="3966571" cy="1866583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6F5631F-B027-CA49-8722-BF96B473AA00}"/>
                </a:ext>
              </a:extLst>
            </p:cNvPr>
            <p:cNvGrpSpPr/>
            <p:nvPr/>
          </p:nvGrpSpPr>
          <p:grpSpPr>
            <a:xfrm>
              <a:off x="6558820" y="3627432"/>
              <a:ext cx="1625045" cy="1807563"/>
              <a:chOff x="4152185" y="3811466"/>
              <a:chExt cx="1625045" cy="1807563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C8DD1D25-D21D-594F-B941-42F2267E5AF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t="20906" r="88919" b="15244"/>
              <a:stretch/>
            </p:blipFill>
            <p:spPr>
              <a:xfrm>
                <a:off x="4206898" y="3882411"/>
                <a:ext cx="449601" cy="1730654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EE5CBD6-55C2-FC43-A66B-3814744FD5B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23192" r="41351" b="25812"/>
              <a:stretch/>
            </p:blipFill>
            <p:spPr>
              <a:xfrm>
                <a:off x="4680568" y="3811466"/>
                <a:ext cx="1096662" cy="1736616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34C249-B26F-3143-82DD-2E20E78295A2}"/>
                  </a:ext>
                </a:extLst>
              </p:cNvPr>
              <p:cNvSpPr txBox="1"/>
              <p:nvPr/>
            </p:nvSpPr>
            <p:spPr>
              <a:xfrm rot="16200000">
                <a:off x="3987050" y="4637403"/>
                <a:ext cx="671659" cy="1846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200" b="1" dirty="0"/>
                  <a:t>V-NUI [1]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5F4112D-EF4B-D041-9F6F-7581ABF0C547}"/>
                  </a:ext>
                </a:extLst>
              </p:cNvPr>
              <p:cNvSpPr txBox="1"/>
              <p:nvPr/>
            </p:nvSpPr>
            <p:spPr>
              <a:xfrm>
                <a:off x="4962241" y="4873067"/>
                <a:ext cx="455253" cy="169277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100" b="1" dirty="0"/>
                  <a:t>N-</a:t>
                </a:r>
                <a:r>
                  <a:rPr lang="en-US" sz="1100" b="1" dirty="0" err="1"/>
                  <a:t>Pgm</a:t>
                </a:r>
                <a:endParaRPr lang="en-US" sz="1100" b="1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192EBC6-0BED-EC4A-9DC8-5956450FC0F1}"/>
                  </a:ext>
                </a:extLst>
              </p:cNvPr>
              <p:cNvSpPr txBox="1"/>
              <p:nvPr/>
            </p:nvSpPr>
            <p:spPr>
              <a:xfrm>
                <a:off x="5314777" y="3929857"/>
                <a:ext cx="447238" cy="169277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100" b="1" dirty="0">
                    <a:solidFill>
                      <a:srgbClr val="FF8D57"/>
                    </a:solidFill>
                  </a:rPr>
                  <a:t>P-</a:t>
                </a:r>
                <a:r>
                  <a:rPr lang="en-US" sz="1100" b="1" dirty="0" err="1">
                    <a:solidFill>
                      <a:srgbClr val="FF8D57"/>
                    </a:solidFill>
                  </a:rPr>
                  <a:t>Pgm</a:t>
                </a:r>
                <a:endParaRPr lang="en-US" sz="1100" b="1" dirty="0">
                  <a:solidFill>
                    <a:srgbClr val="FF8D57"/>
                  </a:solidFill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4D65A27-5BE4-0A4F-9771-83ADB8CB1489}"/>
                  </a:ext>
                </a:extLst>
              </p:cNvPr>
              <p:cNvSpPr txBox="1"/>
              <p:nvPr/>
            </p:nvSpPr>
            <p:spPr>
              <a:xfrm>
                <a:off x="4749882" y="4231155"/>
                <a:ext cx="392736" cy="169277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100" b="1" dirty="0">
                    <a:solidFill>
                      <a:srgbClr val="0070C0"/>
                    </a:solidFill>
                  </a:rPr>
                  <a:t>Virgin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69AD80F-04B4-1E47-A0B2-FF89064E904A}"/>
                  </a:ext>
                </a:extLst>
              </p:cNvPr>
              <p:cNvSpPr/>
              <p:nvPr/>
            </p:nvSpPr>
            <p:spPr>
              <a:xfrm rot="16200000">
                <a:off x="3437766" y="4596832"/>
                <a:ext cx="1736616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b="1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Segregation Index</a:t>
                </a:r>
                <a:endParaRPr lang="en-US" sz="1400" b="1" i="1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B280279-8D22-FD4E-964E-757BC44E76BD}"/>
                </a:ext>
              </a:extLst>
            </p:cNvPr>
            <p:cNvGrpSpPr/>
            <p:nvPr/>
          </p:nvGrpSpPr>
          <p:grpSpPr>
            <a:xfrm>
              <a:off x="4217294" y="3613443"/>
              <a:ext cx="2338726" cy="1866583"/>
              <a:chOff x="4217294" y="3613443"/>
              <a:chExt cx="2338726" cy="1866583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5AE14217-414E-1C4B-82A2-7D676B4C111A}"/>
                  </a:ext>
                </a:extLst>
              </p:cNvPr>
              <p:cNvGrpSpPr/>
              <p:nvPr/>
            </p:nvGrpSpPr>
            <p:grpSpPr>
              <a:xfrm rot="16200000">
                <a:off x="5315197" y="3186281"/>
                <a:ext cx="500719" cy="1626554"/>
                <a:chOff x="1612469" y="2163560"/>
                <a:chExt cx="431654" cy="1402202"/>
              </a:xfrm>
            </p:grpSpPr>
            <p:pic>
              <p:nvPicPr>
                <p:cNvPr id="26" name="Picture 25">
                  <a:extLst>
                    <a:ext uri="{FF2B5EF4-FFF2-40B4-BE49-F238E27FC236}">
                      <a16:creationId xmlns:a16="http://schemas.microsoft.com/office/drawing/2014/main" id="{E01FBA6A-B9EE-7F47-84E1-97BA7FB776D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612469" y="2163560"/>
                  <a:ext cx="341406" cy="1402202"/>
                </a:xfrm>
                <a:prstGeom prst="rect">
                  <a:avLst/>
                </a:prstGeom>
              </p:spPr>
            </p:pic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15670330-7640-6C44-91EB-AF2BB64FF89D}"/>
                    </a:ext>
                  </a:extLst>
                </p:cNvPr>
                <p:cNvSpPr txBox="1"/>
                <p:nvPr/>
              </p:nvSpPr>
              <p:spPr>
                <a:xfrm>
                  <a:off x="1621341" y="2463754"/>
                  <a:ext cx="422782" cy="103476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BL</a:t>
                  </a:r>
                </a:p>
                <a:p>
                  <a:endParaRPr lang="en-US" sz="12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endParaRPr lang="en-US" sz="12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endParaRPr lang="en-US" sz="12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endParaRPr lang="en-US" sz="12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r>
                    <a:rPr lang="en-US" sz="1200" b="1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WL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A469F071-9E61-334F-80A2-337FA29FFB1D}"/>
                    </a:ext>
                  </a:extLst>
                </p:cNvPr>
                <p:cNvSpPr txBox="1"/>
                <p:nvPr/>
              </p:nvSpPr>
              <p:spPr>
                <a:xfrm>
                  <a:off x="1616850" y="2888444"/>
                  <a:ext cx="38622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dirty="0">
                      <a:solidFill>
                        <a:srgbClr val="FFFF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B6A8A5AF-E676-374E-9347-A773490E6681}"/>
                  </a:ext>
                </a:extLst>
              </p:cNvPr>
              <p:cNvCxnSpPr/>
              <p:nvPr/>
            </p:nvCxnSpPr>
            <p:spPr>
              <a:xfrm>
                <a:off x="4953854" y="4342903"/>
                <a:ext cx="999484" cy="0"/>
              </a:xfrm>
              <a:prstGeom prst="straightConnector1">
                <a:avLst/>
              </a:prstGeom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6963CA87-559E-B249-B75D-9731ECEEFBC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/>
              <a:srcRect t="4461" r="11923"/>
              <a:stretch/>
            </p:blipFill>
            <p:spPr>
              <a:xfrm>
                <a:off x="4315608" y="3613443"/>
                <a:ext cx="2240412" cy="1866583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1CED2CD-AFDB-734A-B2D8-629C91B73F32}"/>
                  </a:ext>
                </a:extLst>
              </p:cNvPr>
              <p:cNvSpPr txBox="1"/>
              <p:nvPr/>
            </p:nvSpPr>
            <p:spPr>
              <a:xfrm>
                <a:off x="4622295" y="3858203"/>
                <a:ext cx="171522" cy="169277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100" b="1" dirty="0"/>
                  <a:t>TE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72A8E32-81E3-2348-9FA4-F0004B845BCB}"/>
                  </a:ext>
                </a:extLst>
              </p:cNvPr>
              <p:cNvSpPr txBox="1"/>
              <p:nvPr/>
            </p:nvSpPr>
            <p:spPr>
              <a:xfrm>
                <a:off x="6200823" y="3878368"/>
                <a:ext cx="171522" cy="169277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100" b="1" dirty="0"/>
                  <a:t>BE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12216BD-13DC-DC48-9AD0-86C2C6BD541A}"/>
                  </a:ext>
                </a:extLst>
              </p:cNvPr>
              <p:cNvSpPr txBox="1"/>
              <p:nvPr/>
            </p:nvSpPr>
            <p:spPr>
              <a:xfrm>
                <a:off x="4453159" y="3633055"/>
                <a:ext cx="2102847" cy="1846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lIns="0" tIns="0" rIns="0" bIns="0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>
                        <a:lumMod val="50000"/>
                      </a:schemeClr>
                    </a:solidFill>
                  </a:rPr>
                  <a:t>Vertical El. profile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215AE04B-B880-C441-AD07-BC3FD0683846}"/>
                  </a:ext>
                </a:extLst>
              </p:cNvPr>
              <p:cNvCxnSpPr/>
              <p:nvPr/>
            </p:nvCxnSpPr>
            <p:spPr>
              <a:xfrm>
                <a:off x="4817886" y="3853886"/>
                <a:ext cx="0" cy="1348775"/>
              </a:xfrm>
              <a:prstGeom prst="line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25CA337-90B1-B943-ABD5-7D6D60C884DF}"/>
                  </a:ext>
                </a:extLst>
              </p:cNvPr>
              <p:cNvCxnSpPr/>
              <p:nvPr/>
            </p:nvCxnSpPr>
            <p:spPr>
              <a:xfrm>
                <a:off x="6179904" y="3853886"/>
                <a:ext cx="0" cy="1348775"/>
              </a:xfrm>
              <a:prstGeom prst="line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F2C22B7E-592A-DE48-AC9B-ABC84E2E4EED}"/>
                  </a:ext>
                </a:extLst>
              </p:cNvPr>
              <p:cNvSpPr txBox="1"/>
              <p:nvPr/>
            </p:nvSpPr>
            <p:spPr>
              <a:xfrm>
                <a:off x="4592707" y="4191859"/>
                <a:ext cx="455253" cy="169277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r>
                  <a:rPr lang="en-US" sz="1100" b="1" dirty="0"/>
                  <a:t>N-</a:t>
                </a:r>
                <a:r>
                  <a:rPr lang="en-US" sz="1100" b="1" dirty="0" err="1"/>
                  <a:t>Pgm</a:t>
                </a:r>
                <a:endParaRPr lang="en-US" sz="1100" b="1" dirty="0"/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2C3AA88-0B9F-C542-BF2A-EB6D4B3548FE}"/>
                  </a:ext>
                </a:extLst>
              </p:cNvPr>
              <p:cNvSpPr txBox="1"/>
              <p:nvPr/>
            </p:nvSpPr>
            <p:spPr>
              <a:xfrm>
                <a:off x="4592707" y="5038770"/>
                <a:ext cx="447238" cy="169277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/>
              <a:p>
                <a:r>
                  <a:rPr lang="en-US" sz="1100" b="1" dirty="0">
                    <a:solidFill>
                      <a:srgbClr val="FF8D57"/>
                    </a:solidFill>
                  </a:rPr>
                  <a:t>P-</a:t>
                </a:r>
                <a:r>
                  <a:rPr lang="en-US" sz="1100" b="1" dirty="0" err="1">
                    <a:solidFill>
                      <a:srgbClr val="FF8D57"/>
                    </a:solidFill>
                  </a:rPr>
                  <a:t>Pgm</a:t>
                </a:r>
                <a:endParaRPr lang="en-US" sz="1100" b="1" dirty="0">
                  <a:solidFill>
                    <a:srgbClr val="FF8D57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01D3381-A8D7-FC4E-A641-AD069A6D1A2F}"/>
                  </a:ext>
                </a:extLst>
              </p:cNvPr>
              <p:cNvSpPr/>
              <p:nvPr/>
            </p:nvSpPr>
            <p:spPr>
              <a:xfrm rot="16200000">
                <a:off x="4010371" y="4360083"/>
                <a:ext cx="629290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tIns="0" bIns="0">
                <a:spAutoFit/>
              </a:bodyPr>
              <a:lstStyle/>
              <a:p>
                <a:pPr algn="ctr"/>
                <a:r>
                  <a:rPr lang="en-US" sz="1400" b="1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As/Se</a:t>
                </a:r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A358D4F-7085-5143-A376-3DFD5607D0DD}"/>
              </a:ext>
            </a:extLst>
          </p:cNvPr>
          <p:cNvGrpSpPr/>
          <p:nvPr/>
        </p:nvGrpSpPr>
        <p:grpSpPr>
          <a:xfrm>
            <a:off x="1102897" y="3802380"/>
            <a:ext cx="2511447" cy="2141220"/>
            <a:chOff x="1102897" y="3802380"/>
            <a:chExt cx="2511447" cy="2141220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EE89C73B-860B-3E4C-9DEB-EE916315C3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5685" t="3232" r="34325" b="3420"/>
            <a:stretch/>
          </p:blipFill>
          <p:spPr>
            <a:xfrm>
              <a:off x="1102897" y="3802380"/>
              <a:ext cx="2511447" cy="2141220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C8532C2-D729-1F4C-B832-B519D1FDB0CE}"/>
                </a:ext>
              </a:extLst>
            </p:cNvPr>
            <p:cNvSpPr txBox="1"/>
            <p:nvPr/>
          </p:nvSpPr>
          <p:spPr>
            <a:xfrm>
              <a:off x="1650390" y="3864576"/>
              <a:ext cx="455253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/>
                <a:t>N-</a:t>
              </a:r>
              <a:r>
                <a:rPr lang="en-US" sz="1100" b="1" dirty="0" err="1"/>
                <a:t>Pgm</a:t>
              </a:r>
              <a:endParaRPr lang="en-US" sz="1100" b="1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56BDA5E-F044-404C-9A77-F3EFDECD7FD5}"/>
                </a:ext>
              </a:extLst>
            </p:cNvPr>
            <p:cNvSpPr txBox="1"/>
            <p:nvPr/>
          </p:nvSpPr>
          <p:spPr>
            <a:xfrm>
              <a:off x="1691744" y="4418137"/>
              <a:ext cx="243656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/>
                <a:t>1us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14DB86E-76D0-714B-BA2F-0AFAD9A9D983}"/>
                </a:ext>
              </a:extLst>
            </p:cNvPr>
            <p:cNvSpPr txBox="1"/>
            <p:nvPr/>
          </p:nvSpPr>
          <p:spPr>
            <a:xfrm>
              <a:off x="2366032" y="4193506"/>
              <a:ext cx="235642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/>
                <a:t>10s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F884AB2-4A02-944F-ADF1-6B94ECF2A1DC}"/>
                </a:ext>
              </a:extLst>
            </p:cNvPr>
            <p:cNvSpPr txBox="1"/>
            <p:nvPr/>
          </p:nvSpPr>
          <p:spPr>
            <a:xfrm>
              <a:off x="2697610" y="3845490"/>
              <a:ext cx="588303" cy="338554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>
                  <a:solidFill>
                    <a:srgbClr val="BA00F8"/>
                  </a:solidFill>
                </a:rPr>
                <a:t>Reverse </a:t>
              </a:r>
            </a:p>
            <a:p>
              <a:r>
                <a:rPr lang="en-US" sz="1100" b="1" dirty="0">
                  <a:solidFill>
                    <a:srgbClr val="BA00F8"/>
                  </a:solidFill>
                </a:rPr>
                <a:t>Disturb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DC8EA6E-E229-B445-AB6A-C250404B9AB7}"/>
                </a:ext>
              </a:extLst>
            </p:cNvPr>
            <p:cNvSpPr txBox="1"/>
            <p:nvPr/>
          </p:nvSpPr>
          <p:spPr>
            <a:xfrm>
              <a:off x="2991762" y="5342186"/>
              <a:ext cx="447238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>
                  <a:solidFill>
                    <a:srgbClr val="FF8D57"/>
                  </a:solidFill>
                </a:rPr>
                <a:t>P-</a:t>
              </a:r>
              <a:r>
                <a:rPr lang="en-US" sz="1100" b="1" dirty="0" err="1">
                  <a:solidFill>
                    <a:srgbClr val="FF8D57"/>
                  </a:solidFill>
                </a:rPr>
                <a:t>Pgm</a:t>
              </a:r>
              <a:endParaRPr lang="en-US" sz="1100" b="1" dirty="0">
                <a:solidFill>
                  <a:srgbClr val="FF8D57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8774116-269C-334B-A78D-0D8777B2FDED}"/>
                </a:ext>
              </a:extLst>
            </p:cNvPr>
            <p:cNvSpPr txBox="1"/>
            <p:nvPr/>
          </p:nvSpPr>
          <p:spPr>
            <a:xfrm>
              <a:off x="1942657" y="5774323"/>
              <a:ext cx="431208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/>
                <a:t>n-read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78DC8B6-B737-6242-A956-0300ADC22A1D}"/>
                </a:ext>
              </a:extLst>
            </p:cNvPr>
            <p:cNvSpPr txBox="1"/>
            <p:nvPr/>
          </p:nvSpPr>
          <p:spPr>
            <a:xfrm>
              <a:off x="3060523" y="5075285"/>
              <a:ext cx="243656" cy="169277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en-US" sz="1100" b="1" dirty="0">
                  <a:solidFill>
                    <a:srgbClr val="FF8D57"/>
                  </a:solidFill>
                </a:rPr>
                <a:t>1us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One of Possible </a:t>
            </a:r>
            <a:r>
              <a:rPr lang="en-US" sz="2400" dirty="0" err="1"/>
              <a:t>BiSM</a:t>
            </a:r>
            <a:r>
              <a:rPr lang="en-US" sz="2400" dirty="0"/>
              <a:t> Model – Mass Transport to flip Heterojunction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482" y="1325106"/>
            <a:ext cx="6172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(–) Bias Read, same polarity of write</a:t>
            </a:r>
          </a:p>
          <a:p>
            <a:pPr marL="554035" lvl="1" indent="0">
              <a:buNone/>
            </a:pPr>
            <a:r>
              <a:rPr lang="en-US" sz="2000" dirty="0"/>
              <a:t>Space charge region maintained or little change.   Potential drop evenly cross </a:t>
            </a:r>
            <a:r>
              <a:rPr lang="en-US" sz="2000" dirty="0" err="1"/>
              <a:t>Chal</a:t>
            </a:r>
            <a:r>
              <a:rPr lang="en-US" sz="2000" dirty="0"/>
              <a:t> glass. 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/>
              <a:t>) Bias Read, opposite polarity of Write</a:t>
            </a:r>
          </a:p>
          <a:p>
            <a:pPr marL="554035" lvl="1" indent="0">
              <a:buNone/>
            </a:pPr>
            <a:r>
              <a:rPr lang="en-US" sz="2000" dirty="0"/>
              <a:t>Bias initially contributed in compensating built-in potential, shift I-V to right.</a:t>
            </a:r>
          </a:p>
          <a:p>
            <a:pPr marL="554035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Heterogeneous junction model (band offset) supports the observed polarity effect</a:t>
            </a:r>
          </a:p>
          <a:p>
            <a:pPr marL="554035" lvl="1" indent="0">
              <a:buNone/>
            </a:pPr>
            <a:r>
              <a:rPr lang="en-US" sz="2000" dirty="0"/>
              <a:t>Negative Bias increase </a:t>
            </a:r>
            <a:r>
              <a:rPr lang="en-US" sz="2000" dirty="0">
                <a:ea typeface="Cambria Math" panose="02040503050406030204" pitchFamily="18" charset="0"/>
              </a:rPr>
              <a:t>𝛘 (more negative)</a:t>
            </a:r>
            <a:endParaRPr lang="en-US" sz="2000" dirty="0"/>
          </a:p>
          <a:p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67127B5-7A97-3E43-90EC-A610069170E1}"/>
              </a:ext>
            </a:extLst>
          </p:cNvPr>
          <p:cNvGrpSpPr/>
          <p:nvPr/>
        </p:nvGrpSpPr>
        <p:grpSpPr>
          <a:xfrm>
            <a:off x="7176120" y="914400"/>
            <a:ext cx="4281375" cy="5411586"/>
            <a:chOff x="7176120" y="914400"/>
            <a:chExt cx="4281375" cy="5411586"/>
          </a:xfrm>
        </p:grpSpPr>
        <p:pic>
          <p:nvPicPr>
            <p:cNvPr id="173" name="Picture 17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76120" y="914400"/>
              <a:ext cx="4281375" cy="541158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74" name="Straight Connector 173"/>
            <p:cNvCxnSpPr/>
            <p:nvPr/>
          </p:nvCxnSpPr>
          <p:spPr>
            <a:xfrm>
              <a:off x="8364252" y="1526468"/>
              <a:ext cx="1764196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5" name="Group 174"/>
            <p:cNvGrpSpPr/>
            <p:nvPr/>
          </p:nvGrpSpPr>
          <p:grpSpPr>
            <a:xfrm>
              <a:off x="9408368" y="2066528"/>
              <a:ext cx="828092" cy="540060"/>
              <a:chOff x="8724292" y="2960948"/>
              <a:chExt cx="972108" cy="540060"/>
            </a:xfrm>
          </p:grpSpPr>
          <p:cxnSp>
            <p:nvCxnSpPr>
              <p:cNvPr id="406" name="Straight Connector 405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10488488" y="2390564"/>
              <a:ext cx="216024" cy="324036"/>
              <a:chOff x="9948428" y="3284984"/>
              <a:chExt cx="216024" cy="324036"/>
            </a:xfrm>
          </p:grpSpPr>
          <p:sp>
            <p:nvSpPr>
              <p:cNvPr id="403" name="Rectangle 402"/>
              <p:cNvSpPr/>
              <p:nvPr/>
            </p:nvSpPr>
            <p:spPr>
              <a:xfrm>
                <a:off x="9948428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04" name="Straight Connector 403"/>
              <p:cNvCxnSpPr/>
              <p:nvPr/>
            </p:nvCxnSpPr>
            <p:spPr>
              <a:xfrm>
                <a:off x="9948428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9948428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7" name="TextBox 176"/>
            <p:cNvSpPr txBox="1"/>
            <p:nvPr/>
          </p:nvSpPr>
          <p:spPr>
            <a:xfrm>
              <a:off x="10848528" y="1382452"/>
              <a:ext cx="58631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Vacuum</a:t>
              </a:r>
            </a:p>
          </p:txBody>
        </p:sp>
        <p:cxnSp>
          <p:nvCxnSpPr>
            <p:cNvPr id="178" name="Straight Connector 177"/>
            <p:cNvCxnSpPr/>
            <p:nvPr/>
          </p:nvCxnSpPr>
          <p:spPr>
            <a:xfrm>
              <a:off x="7860196" y="1526468"/>
              <a:ext cx="288032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Rectangle 179"/>
            <p:cNvSpPr/>
            <p:nvPr/>
          </p:nvSpPr>
          <p:spPr>
            <a:xfrm>
              <a:off x="9300356" y="1058416"/>
              <a:ext cx="1044116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10344472" y="1058416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7716180" y="1058416"/>
              <a:ext cx="540060" cy="28803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8256240" y="1058416"/>
              <a:ext cx="1044116" cy="2880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grpSp>
          <p:nvGrpSpPr>
            <p:cNvPr id="188" name="Group 187"/>
            <p:cNvGrpSpPr/>
            <p:nvPr/>
          </p:nvGrpSpPr>
          <p:grpSpPr>
            <a:xfrm>
              <a:off x="8364252" y="2282552"/>
              <a:ext cx="828092" cy="540060"/>
              <a:chOff x="8724292" y="2960948"/>
              <a:chExt cx="972108" cy="540060"/>
            </a:xfrm>
          </p:grpSpPr>
          <p:cxnSp>
            <p:nvCxnSpPr>
              <p:cNvPr id="394" name="Straight Connector 393"/>
              <p:cNvCxnSpPr/>
              <p:nvPr/>
            </p:nvCxnSpPr>
            <p:spPr>
              <a:xfrm>
                <a:off x="8724292" y="296094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8724292" y="3501008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8724292" y="3284984"/>
                <a:ext cx="972108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9" name="TextBox 188"/>
            <p:cNvSpPr txBox="1"/>
            <p:nvPr/>
          </p:nvSpPr>
          <p:spPr>
            <a:xfrm>
              <a:off x="7572164" y="5090864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190" name="Straight Arrow Connector 189"/>
            <p:cNvCxnSpPr/>
            <p:nvPr/>
          </p:nvCxnSpPr>
          <p:spPr>
            <a:xfrm flipV="1">
              <a:off x="7644172" y="4478796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TextBox 190"/>
            <p:cNvSpPr txBox="1"/>
            <p:nvPr/>
          </p:nvSpPr>
          <p:spPr>
            <a:xfrm>
              <a:off x="7572164" y="4190764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192" name="Straight Arrow Connector 191"/>
            <p:cNvCxnSpPr/>
            <p:nvPr/>
          </p:nvCxnSpPr>
          <p:spPr>
            <a:xfrm>
              <a:off x="7644172" y="5342892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TextBox 192"/>
            <p:cNvSpPr txBox="1"/>
            <p:nvPr/>
          </p:nvSpPr>
          <p:spPr>
            <a:xfrm>
              <a:off x="7553412" y="5918956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194" name="Group 193"/>
            <p:cNvGrpSpPr/>
            <p:nvPr/>
          </p:nvGrpSpPr>
          <p:grpSpPr>
            <a:xfrm>
              <a:off x="7968208" y="2390564"/>
              <a:ext cx="216024" cy="324036"/>
              <a:chOff x="8364252" y="3284984"/>
              <a:chExt cx="216024" cy="324036"/>
            </a:xfrm>
          </p:grpSpPr>
          <p:sp>
            <p:nvSpPr>
              <p:cNvPr id="390" name="Rectangle 389"/>
              <p:cNvSpPr/>
              <p:nvPr/>
            </p:nvSpPr>
            <p:spPr>
              <a:xfrm>
                <a:off x="8364252" y="3284984"/>
                <a:ext cx="216024" cy="72008"/>
              </a:xfrm>
              <a:prstGeom prst="rect">
                <a:avLst/>
              </a:prstGeom>
              <a:pattFill prst="wdUpDiag">
                <a:fgClr>
                  <a:schemeClr val="accent2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>
                <a:off x="8364252" y="3284984"/>
                <a:ext cx="216024" cy="0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8580276" y="3284984"/>
                <a:ext cx="0" cy="32403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5" name="Group 194"/>
            <p:cNvGrpSpPr/>
            <p:nvPr/>
          </p:nvGrpSpPr>
          <p:grpSpPr>
            <a:xfrm>
              <a:off x="8047804" y="2903980"/>
              <a:ext cx="2520280" cy="886912"/>
              <a:chOff x="8040216" y="3392996"/>
              <a:chExt cx="2520280" cy="886912"/>
            </a:xfrm>
          </p:grpSpPr>
          <p:grpSp>
            <p:nvGrpSpPr>
              <p:cNvPr id="307" name="Group 306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371" name="Rectangle 370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9" name="Straight Connector 388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8" name="Group 307"/>
              <p:cNvGrpSpPr/>
              <p:nvPr/>
            </p:nvGrpSpPr>
            <p:grpSpPr>
              <a:xfrm>
                <a:off x="9336355" y="3501008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338" name="Straight Connector 337"/>
                <p:cNvCxnSpPr/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0" name="Straight Connector 369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9" name="Group 308"/>
              <p:cNvGrpSpPr/>
              <p:nvPr/>
            </p:nvGrpSpPr>
            <p:grpSpPr>
              <a:xfrm>
                <a:off x="8292244" y="3501008"/>
                <a:ext cx="972108" cy="546569"/>
                <a:chOff x="8639758" y="2954439"/>
                <a:chExt cx="1141170" cy="546569"/>
              </a:xfrm>
            </p:grpSpPr>
            <p:cxnSp>
              <p:nvCxnSpPr>
                <p:cNvPr id="335" name="Straight Connector 334"/>
                <p:cNvCxnSpPr/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6" name="Straight Connector 335"/>
                <p:cNvCxnSpPr/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336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0" name="Group 309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332" name="Rectangle 331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3" name="Straight Connector 332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Connector 333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1" name="Freeform 310"/>
              <p:cNvSpPr/>
              <p:nvPr/>
            </p:nvSpPr>
            <p:spPr>
              <a:xfrm flipV="1">
                <a:off x="8261942" y="404156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Freeform 311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2" name="Group 321"/>
              <p:cNvGrpSpPr/>
              <p:nvPr/>
            </p:nvGrpSpPr>
            <p:grpSpPr>
              <a:xfrm>
                <a:off x="9071154" y="3392996"/>
                <a:ext cx="445226" cy="216024"/>
                <a:chOff x="9084332" y="3392996"/>
                <a:chExt cx="445226" cy="216024"/>
              </a:xfrm>
            </p:grpSpPr>
            <p:sp>
              <p:nvSpPr>
                <p:cNvPr id="329" name="Freeform 328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Freeform 329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1" name="Straight Connector 330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3" name="Group 322"/>
              <p:cNvGrpSpPr/>
              <p:nvPr/>
            </p:nvGrpSpPr>
            <p:grpSpPr>
              <a:xfrm>
                <a:off x="9071154" y="3933056"/>
                <a:ext cx="445226" cy="216024"/>
                <a:chOff x="9084332" y="3392996"/>
                <a:chExt cx="445226" cy="216024"/>
              </a:xfrm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Freeform 326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8" name="Straight Connector 327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4" name="Straight Connector 323"/>
              <p:cNvCxnSpPr>
                <a:stCxn id="312" idx="0"/>
                <a:endCxn id="311" idx="0"/>
              </p:cNvCxnSpPr>
              <p:nvPr/>
            </p:nvCxnSpPr>
            <p:spPr>
              <a:xfrm flipH="1">
                <a:off x="8261942" y="3739352"/>
                <a:ext cx="5284" cy="54055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6" name="Straight Connector 195"/>
            <p:cNvCxnSpPr/>
            <p:nvPr/>
          </p:nvCxnSpPr>
          <p:spPr>
            <a:xfrm flipH="1" flipV="1">
              <a:off x="9649688" y="4990853"/>
              <a:ext cx="322296" cy="1317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flipH="1" flipV="1">
              <a:off x="8796300" y="4815758"/>
              <a:ext cx="274854" cy="1396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8" name="Group 197"/>
            <p:cNvGrpSpPr/>
            <p:nvPr/>
          </p:nvGrpSpPr>
          <p:grpSpPr>
            <a:xfrm>
              <a:off x="8892251" y="3778886"/>
              <a:ext cx="2515532" cy="623313"/>
              <a:chOff x="8892251" y="4059059"/>
              <a:chExt cx="2515532" cy="623313"/>
            </a:xfrm>
          </p:grpSpPr>
          <p:grpSp>
            <p:nvGrpSpPr>
              <p:cNvPr id="285" name="Group 28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295" name="Straight Connector 29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Rectangle 296"/>
                <p:cNvSpPr/>
                <p:nvPr/>
              </p:nvSpPr>
              <p:spPr>
                <a:xfrm>
                  <a:off x="9325835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98" name="Rectangle 297"/>
                <p:cNvSpPr/>
                <p:nvPr/>
              </p:nvSpPr>
              <p:spPr>
                <a:xfrm>
                  <a:off x="9111680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86" name="Straight Connector 285"/>
              <p:cNvCxnSpPr/>
              <p:nvPr/>
            </p:nvCxnSpPr>
            <p:spPr>
              <a:xfrm flipV="1">
                <a:off x="10048146" y="416465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7" name="TextBox 286"/>
                  <p:cNvSpPr txBox="1"/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43" name="TextBox 3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88" name="Straight Connector 287"/>
              <p:cNvCxnSpPr/>
              <p:nvPr/>
            </p:nvCxnSpPr>
            <p:spPr>
              <a:xfrm>
                <a:off x="9840907" y="4256850"/>
                <a:ext cx="207239" cy="20546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 flipV="1">
                <a:off x="10048146" y="4256849"/>
                <a:ext cx="210759" cy="20547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flipV="1">
                <a:off x="10994464" y="416837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>
                <a:endCxn id="293" idx="0"/>
              </p:cNvCxnSpPr>
              <p:nvPr/>
            </p:nvCxnSpPr>
            <p:spPr>
              <a:xfrm>
                <a:off x="10627529" y="4460903"/>
                <a:ext cx="162876" cy="3639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>
                <a:stCxn id="293" idx="3"/>
              </p:cNvCxnSpPr>
              <p:nvPr/>
            </p:nvCxnSpPr>
            <p:spPr>
              <a:xfrm flipV="1">
                <a:off x="11223049" y="4256925"/>
                <a:ext cx="182289" cy="615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3" name="Freeform 292"/>
              <p:cNvSpPr/>
              <p:nvPr/>
            </p:nvSpPr>
            <p:spPr>
              <a:xfrm flipV="1">
                <a:off x="10790405" y="4255826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TextBox 293"/>
              <p:cNvSpPr txBox="1"/>
              <p:nvPr/>
            </p:nvSpPr>
            <p:spPr>
              <a:xfrm>
                <a:off x="10933033" y="413848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199" name="Group 198"/>
            <p:cNvGrpSpPr/>
            <p:nvPr/>
          </p:nvGrpSpPr>
          <p:grpSpPr>
            <a:xfrm>
              <a:off x="8892886" y="4405555"/>
              <a:ext cx="2522489" cy="619875"/>
              <a:chOff x="8892251" y="4059059"/>
              <a:chExt cx="2522489" cy="619875"/>
            </a:xfrm>
          </p:grpSpPr>
          <p:grpSp>
            <p:nvGrpSpPr>
              <p:cNvPr id="271" name="Group 270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281" name="Straight Connector 280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3" name="Rectangle 282"/>
                <p:cNvSpPr/>
                <p:nvPr/>
              </p:nvSpPr>
              <p:spPr>
                <a:xfrm>
                  <a:off x="9325834" y="4217444"/>
                  <a:ext cx="199387" cy="145617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84" name="Rectangle 283"/>
                <p:cNvSpPr/>
                <p:nvPr/>
              </p:nvSpPr>
              <p:spPr>
                <a:xfrm>
                  <a:off x="9103809" y="4371148"/>
                  <a:ext cx="212515" cy="135184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72" name="Straight Connector 271"/>
              <p:cNvCxnSpPr/>
              <p:nvPr/>
            </p:nvCxnSpPr>
            <p:spPr>
              <a:xfrm flipV="1">
                <a:off x="10048146" y="415328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3" name="TextBox 272"/>
                  <p:cNvSpPr txBox="1"/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58" name="TextBox 3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74" name="Straight Connector 273"/>
              <p:cNvCxnSpPr/>
              <p:nvPr/>
            </p:nvCxnSpPr>
            <p:spPr>
              <a:xfrm>
                <a:off x="9831341" y="4153197"/>
                <a:ext cx="221868" cy="216412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 flipV="1">
                <a:off x="10052607" y="4152787"/>
                <a:ext cx="212169" cy="21080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 flipV="1">
                <a:off x="10994464" y="415700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>
                <a:endCxn id="279" idx="0"/>
              </p:cNvCxnSpPr>
              <p:nvPr/>
            </p:nvCxnSpPr>
            <p:spPr>
              <a:xfrm flipV="1">
                <a:off x="10567449" y="4587330"/>
                <a:ext cx="241065" cy="91604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>
                <a:stCxn id="279" idx="3"/>
              </p:cNvCxnSpPr>
              <p:nvPr/>
            </p:nvCxnSpPr>
            <p:spPr>
              <a:xfrm flipV="1">
                <a:off x="11134295" y="4251486"/>
                <a:ext cx="280445" cy="12898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9" name="Freeform 278"/>
              <p:cNvSpPr/>
              <p:nvPr/>
            </p:nvSpPr>
            <p:spPr>
              <a:xfrm flipV="1">
                <a:off x="10808514" y="4373023"/>
                <a:ext cx="325781" cy="217125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TextBox 279"/>
              <p:cNvSpPr txBox="1"/>
              <p:nvPr/>
            </p:nvSpPr>
            <p:spPr>
              <a:xfrm>
                <a:off x="10932205" y="411504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200" name="Group 199"/>
            <p:cNvGrpSpPr/>
            <p:nvPr/>
          </p:nvGrpSpPr>
          <p:grpSpPr>
            <a:xfrm>
              <a:off x="8890544" y="5610235"/>
              <a:ext cx="2515532" cy="564491"/>
              <a:chOff x="8889912" y="3901615"/>
              <a:chExt cx="2515532" cy="564491"/>
            </a:xfrm>
          </p:grpSpPr>
          <p:grpSp>
            <p:nvGrpSpPr>
              <p:cNvPr id="257" name="Group 256"/>
              <p:cNvGrpSpPr/>
              <p:nvPr/>
            </p:nvGrpSpPr>
            <p:grpSpPr>
              <a:xfrm>
                <a:off x="8889912" y="4059059"/>
                <a:ext cx="2515532" cy="403261"/>
                <a:chOff x="8889912" y="4162311"/>
                <a:chExt cx="2515532" cy="403261"/>
              </a:xfrm>
            </p:grpSpPr>
            <p:cxnSp>
              <p:nvCxnSpPr>
                <p:cNvPr id="267" name="Straight Connector 266"/>
                <p:cNvCxnSpPr/>
                <p:nvPr/>
              </p:nvCxnSpPr>
              <p:spPr>
                <a:xfrm flipV="1">
                  <a:off x="8889912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9" name="Rectangle 268"/>
                <p:cNvSpPr/>
                <p:nvPr/>
              </p:nvSpPr>
              <p:spPr>
                <a:xfrm>
                  <a:off x="9325834" y="4221271"/>
                  <a:ext cx="100131" cy="1347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9203448" y="4371148"/>
                  <a:ext cx="112875" cy="13200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258" name="Straight Connector 257"/>
              <p:cNvCxnSpPr/>
              <p:nvPr/>
            </p:nvCxnSpPr>
            <p:spPr>
              <a:xfrm flipV="1">
                <a:off x="10048146" y="3948384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9" name="TextBox 258"/>
                  <p:cNvSpPr txBox="1"/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75" name="TextBox 3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60" name="Straight Connector 259"/>
              <p:cNvCxnSpPr/>
              <p:nvPr/>
            </p:nvCxnSpPr>
            <p:spPr>
              <a:xfrm>
                <a:off x="9937233" y="4264448"/>
                <a:ext cx="105680" cy="9949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10053212" y="4259776"/>
                <a:ext cx="99681" cy="11066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flipV="1">
                <a:off x="10994464" y="396348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>
                <a:endCxn id="265" idx="0"/>
              </p:cNvCxnSpPr>
              <p:nvPr/>
            </p:nvCxnSpPr>
            <p:spPr>
              <a:xfrm>
                <a:off x="10572153" y="4363944"/>
                <a:ext cx="306096" cy="497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>
                <a:stCxn id="265" idx="3"/>
              </p:cNvCxnSpPr>
              <p:nvPr/>
            </p:nvCxnSpPr>
            <p:spPr>
              <a:xfrm>
                <a:off x="11097061" y="4256818"/>
                <a:ext cx="295161" cy="2957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5" name="Freeform 264"/>
              <p:cNvSpPr/>
              <p:nvPr/>
            </p:nvSpPr>
            <p:spPr>
              <a:xfrm flipV="1">
                <a:off x="10878249" y="4252781"/>
                <a:ext cx="218812" cy="117662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TextBox 265"/>
              <p:cNvSpPr txBox="1"/>
              <p:nvPr/>
            </p:nvSpPr>
            <p:spPr>
              <a:xfrm>
                <a:off x="10923086" y="3941624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201" name="Straight Connector 200"/>
            <p:cNvCxnSpPr/>
            <p:nvPr/>
          </p:nvCxnSpPr>
          <p:spPr>
            <a:xfrm>
              <a:off x="9627364" y="5973068"/>
              <a:ext cx="324511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V="1">
              <a:off x="10145713" y="5968395"/>
              <a:ext cx="315154" cy="142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Freeform 202"/>
            <p:cNvSpPr/>
            <p:nvPr/>
          </p:nvSpPr>
          <p:spPr>
            <a:xfrm>
              <a:off x="8558839" y="4609236"/>
              <a:ext cx="332916" cy="271018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Freeform 203"/>
            <p:cNvSpPr/>
            <p:nvPr/>
          </p:nvSpPr>
          <p:spPr>
            <a:xfrm>
              <a:off x="8550522" y="5440594"/>
              <a:ext cx="352829" cy="514365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5" name="Straight Connector 204"/>
            <p:cNvCxnSpPr>
              <a:endCxn id="206" idx="3"/>
            </p:cNvCxnSpPr>
            <p:nvPr/>
          </p:nvCxnSpPr>
          <p:spPr>
            <a:xfrm>
              <a:off x="11060406" y="1202432"/>
              <a:ext cx="1" cy="80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Isosceles Triangle 205"/>
            <p:cNvSpPr/>
            <p:nvPr/>
          </p:nvSpPr>
          <p:spPr>
            <a:xfrm flipV="1">
              <a:off x="11020253" y="1282679"/>
              <a:ext cx="80307" cy="8485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7" name="Straight Connector 206"/>
            <p:cNvCxnSpPr/>
            <p:nvPr/>
          </p:nvCxnSpPr>
          <p:spPr>
            <a:xfrm flipV="1">
              <a:off x="10884532" y="1201185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V="1">
              <a:off x="7538723" y="1204569"/>
              <a:ext cx="175874" cy="1247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TextBox 208"/>
            <p:cNvSpPr txBox="1"/>
            <p:nvPr/>
          </p:nvSpPr>
          <p:spPr>
            <a:xfrm>
              <a:off x="7197295" y="1002268"/>
              <a:ext cx="34650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</a:rPr>
                <a:t>Neg.</a:t>
              </a:r>
            </a:p>
            <a:p>
              <a:r>
                <a:rPr lang="en-US" sz="1200" dirty="0">
                  <a:latin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210" name="Straight Connector 209"/>
            <p:cNvCxnSpPr/>
            <p:nvPr/>
          </p:nvCxnSpPr>
          <p:spPr>
            <a:xfrm>
              <a:off x="9635499" y="3982908"/>
              <a:ext cx="202963" cy="95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>
              <a:off x="10257904" y="3978652"/>
              <a:ext cx="202963" cy="95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flipV="1">
              <a:off x="10256649" y="4505843"/>
              <a:ext cx="214522" cy="416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9630158" y="4496439"/>
              <a:ext cx="199838" cy="325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Group 213"/>
            <p:cNvGrpSpPr/>
            <p:nvPr/>
          </p:nvGrpSpPr>
          <p:grpSpPr>
            <a:xfrm>
              <a:off x="10269229" y="5236092"/>
              <a:ext cx="144016" cy="468052"/>
              <a:chOff x="10776520" y="5409220"/>
              <a:chExt cx="144016" cy="468052"/>
            </a:xfrm>
          </p:grpSpPr>
          <p:cxnSp>
            <p:nvCxnSpPr>
              <p:cNvPr id="255" name="Straight Connector 254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" name="Isosceles Triangle 255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5" name="TextBox 214"/>
            <p:cNvSpPr txBox="1"/>
            <p:nvPr/>
          </p:nvSpPr>
          <p:spPr>
            <a:xfrm>
              <a:off x="7568929" y="5092076"/>
              <a:ext cx="19396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216" name="Straight Arrow Connector 215"/>
            <p:cNvCxnSpPr/>
            <p:nvPr/>
          </p:nvCxnSpPr>
          <p:spPr>
            <a:xfrm flipV="1">
              <a:off x="7640937" y="4480008"/>
              <a:ext cx="0" cy="612068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TextBox 216"/>
            <p:cNvSpPr txBox="1"/>
            <p:nvPr/>
          </p:nvSpPr>
          <p:spPr>
            <a:xfrm>
              <a:off x="7568929" y="4191976"/>
              <a:ext cx="1987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218" name="Group 217"/>
            <p:cNvGrpSpPr/>
            <p:nvPr/>
          </p:nvGrpSpPr>
          <p:grpSpPr>
            <a:xfrm>
              <a:off x="8263991" y="5126185"/>
              <a:ext cx="2077244" cy="348251"/>
              <a:chOff x="8267226" y="5515337"/>
              <a:chExt cx="2077244" cy="348251"/>
            </a:xfrm>
          </p:grpSpPr>
          <p:cxnSp>
            <p:nvCxnSpPr>
              <p:cNvPr id="249" name="Straight Connector 248"/>
              <p:cNvCxnSpPr>
                <a:stCxn id="254" idx="0"/>
              </p:cNvCxnSpPr>
              <p:nvPr/>
            </p:nvCxnSpPr>
            <p:spPr>
              <a:xfrm flipV="1">
                <a:off x="9504746" y="5627422"/>
                <a:ext cx="839724" cy="285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>
                <a:stCxn id="251" idx="2"/>
                <a:endCxn id="253" idx="0"/>
              </p:cNvCxnSpPr>
              <p:nvPr/>
            </p:nvCxnSpPr>
            <p:spPr>
              <a:xfrm flipV="1">
                <a:off x="8364252" y="5628032"/>
                <a:ext cx="773961" cy="34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1" name="Freeform 250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2" name="Straight Connector 251"/>
              <p:cNvCxnSpPr>
                <a:stCxn id="253" idx="2"/>
                <a:endCxn id="254" idx="2"/>
              </p:cNvCxnSpPr>
              <p:nvPr/>
            </p:nvCxnSpPr>
            <p:spPr>
              <a:xfrm>
                <a:off x="9320514" y="5515337"/>
                <a:ext cx="1931" cy="22763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3" name="Freeform 252"/>
              <p:cNvSpPr/>
              <p:nvPr/>
            </p:nvSpPr>
            <p:spPr>
              <a:xfrm>
                <a:off x="9138213" y="5515337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Freeform 253"/>
              <p:cNvSpPr/>
              <p:nvPr/>
            </p:nvSpPr>
            <p:spPr>
              <a:xfrm flipH="1" flipV="1">
                <a:off x="9322445" y="5630116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9" name="Group 218"/>
            <p:cNvGrpSpPr/>
            <p:nvPr/>
          </p:nvGrpSpPr>
          <p:grpSpPr>
            <a:xfrm>
              <a:off x="8260827" y="4819376"/>
              <a:ext cx="2063048" cy="415285"/>
              <a:chOff x="8267226" y="5207897"/>
              <a:chExt cx="2063048" cy="415285"/>
            </a:xfrm>
          </p:grpSpPr>
          <p:cxnSp>
            <p:nvCxnSpPr>
              <p:cNvPr id="243" name="Straight Connector 242"/>
              <p:cNvCxnSpPr>
                <a:stCxn id="248" idx="0"/>
              </p:cNvCxnSpPr>
              <p:nvPr/>
            </p:nvCxnSpPr>
            <p:spPr>
              <a:xfrm>
                <a:off x="9443109" y="5394859"/>
                <a:ext cx="887165" cy="22832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>
                <a:stCxn id="245" idx="2"/>
                <a:endCxn id="247" idx="0"/>
              </p:cNvCxnSpPr>
              <p:nvPr/>
            </p:nvCxnSpPr>
            <p:spPr>
              <a:xfrm>
                <a:off x="8364252" y="5211026"/>
                <a:ext cx="831256" cy="23270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5" name="Freeform 244"/>
              <p:cNvSpPr/>
              <p:nvPr/>
            </p:nvSpPr>
            <p:spPr>
              <a:xfrm flipV="1">
                <a:off x="8267226" y="5207897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6" name="Straight Connector 245"/>
              <p:cNvCxnSpPr>
                <a:stCxn id="247" idx="2"/>
                <a:endCxn id="248" idx="2"/>
              </p:cNvCxnSpPr>
              <p:nvPr/>
            </p:nvCxnSpPr>
            <p:spPr>
              <a:xfrm>
                <a:off x="9320514" y="5314255"/>
                <a:ext cx="1928" cy="18887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7" name="Freeform 246"/>
              <p:cNvSpPr/>
              <p:nvPr/>
            </p:nvSpPr>
            <p:spPr>
              <a:xfrm>
                <a:off x="9195508" y="5314255"/>
                <a:ext cx="125006" cy="1296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Freeform 247"/>
              <p:cNvSpPr/>
              <p:nvPr/>
            </p:nvSpPr>
            <p:spPr>
              <a:xfrm flipH="1" flipV="1">
                <a:off x="9322442" y="5394707"/>
                <a:ext cx="120667" cy="10842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0" name="Group 219"/>
            <p:cNvGrpSpPr/>
            <p:nvPr/>
          </p:nvGrpSpPr>
          <p:grpSpPr>
            <a:xfrm>
              <a:off x="8261107" y="4278026"/>
              <a:ext cx="2080124" cy="951361"/>
              <a:chOff x="8267226" y="4666266"/>
              <a:chExt cx="2080124" cy="951361"/>
            </a:xfrm>
          </p:grpSpPr>
          <p:cxnSp>
            <p:nvCxnSpPr>
              <p:cNvPr id="237" name="Straight Connector 236"/>
              <p:cNvCxnSpPr>
                <a:stCxn id="242" idx="0"/>
              </p:cNvCxnSpPr>
              <p:nvPr/>
            </p:nvCxnSpPr>
            <p:spPr>
              <a:xfrm>
                <a:off x="9370886" y="5165523"/>
                <a:ext cx="976464" cy="452104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>
                <a:stCxn id="239" idx="2"/>
                <a:endCxn id="241" idx="0"/>
              </p:cNvCxnSpPr>
              <p:nvPr/>
            </p:nvCxnSpPr>
            <p:spPr>
              <a:xfrm>
                <a:off x="8364252" y="4669395"/>
                <a:ext cx="887947" cy="482266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9" name="Freeform 238"/>
              <p:cNvSpPr/>
              <p:nvPr/>
            </p:nvSpPr>
            <p:spPr>
              <a:xfrm flipV="1">
                <a:off x="8267226" y="4666266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0" name="Straight Connector 239"/>
              <p:cNvCxnSpPr>
                <a:stCxn id="241" idx="2"/>
                <a:endCxn id="242" idx="2"/>
              </p:cNvCxnSpPr>
              <p:nvPr/>
            </p:nvCxnSpPr>
            <p:spPr>
              <a:xfrm>
                <a:off x="9320513" y="5055145"/>
                <a:ext cx="1928" cy="214561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Freeform 240"/>
              <p:cNvSpPr/>
              <p:nvPr/>
            </p:nvSpPr>
            <p:spPr>
              <a:xfrm>
                <a:off x="9252199" y="5055145"/>
                <a:ext cx="68314" cy="9665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Freeform 241"/>
              <p:cNvSpPr/>
              <p:nvPr/>
            </p:nvSpPr>
            <p:spPr>
              <a:xfrm flipH="1" flipV="1">
                <a:off x="9322441" y="5165377"/>
                <a:ext cx="48445" cy="104329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1" name="Group 220"/>
            <p:cNvGrpSpPr/>
            <p:nvPr/>
          </p:nvGrpSpPr>
          <p:grpSpPr>
            <a:xfrm>
              <a:off x="8264266" y="5236092"/>
              <a:ext cx="2059609" cy="440905"/>
              <a:chOff x="8267226" y="5422683"/>
              <a:chExt cx="2059609" cy="440905"/>
            </a:xfrm>
          </p:grpSpPr>
          <p:cxnSp>
            <p:nvCxnSpPr>
              <p:cNvPr id="231" name="Straight Connector 230"/>
              <p:cNvCxnSpPr>
                <a:stCxn id="236" idx="0"/>
              </p:cNvCxnSpPr>
              <p:nvPr/>
            </p:nvCxnSpPr>
            <p:spPr>
              <a:xfrm flipV="1">
                <a:off x="9641214" y="5422683"/>
                <a:ext cx="685621" cy="11216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>
                <a:stCxn id="233" idx="2"/>
                <a:endCxn id="235" idx="0"/>
              </p:cNvCxnSpPr>
              <p:nvPr/>
            </p:nvCxnSpPr>
            <p:spPr>
              <a:xfrm>
                <a:off x="8364252" y="5628373"/>
                <a:ext cx="577202" cy="8979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3" name="Freeform 232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>
                <a:stCxn id="235" idx="2"/>
                <a:endCxn id="236" idx="2"/>
              </p:cNvCxnSpPr>
              <p:nvPr/>
            </p:nvCxnSpPr>
            <p:spPr>
              <a:xfrm>
                <a:off x="9320515" y="5430070"/>
                <a:ext cx="1928" cy="20757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" name="Freeform 234"/>
              <p:cNvSpPr/>
              <p:nvPr/>
            </p:nvSpPr>
            <p:spPr>
              <a:xfrm>
                <a:off x="8941454" y="5430070"/>
                <a:ext cx="379061" cy="207572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 flipH="1" flipV="1">
                <a:off x="9322443" y="5433614"/>
                <a:ext cx="318771" cy="204028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2" name="Group 221"/>
            <p:cNvGrpSpPr/>
            <p:nvPr/>
          </p:nvGrpSpPr>
          <p:grpSpPr>
            <a:xfrm>
              <a:off x="8264541" y="5242564"/>
              <a:ext cx="2059334" cy="1039859"/>
              <a:chOff x="8267226" y="5432225"/>
              <a:chExt cx="2059334" cy="1039859"/>
            </a:xfrm>
          </p:grpSpPr>
          <p:cxnSp>
            <p:nvCxnSpPr>
              <p:cNvPr id="225" name="Straight Connector 224"/>
              <p:cNvCxnSpPr>
                <a:stCxn id="230" idx="1"/>
              </p:cNvCxnSpPr>
              <p:nvPr/>
            </p:nvCxnSpPr>
            <p:spPr>
              <a:xfrm flipV="1">
                <a:off x="9414341" y="5432225"/>
                <a:ext cx="912219" cy="354461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>
                <a:stCxn id="227" idx="2"/>
                <a:endCxn id="229" idx="1"/>
              </p:cNvCxnSpPr>
              <p:nvPr/>
            </p:nvCxnSpPr>
            <p:spPr>
              <a:xfrm flipV="1">
                <a:off x="8364252" y="5944919"/>
                <a:ext cx="829819" cy="291950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Freeform 226"/>
              <p:cNvSpPr/>
              <p:nvPr/>
            </p:nvSpPr>
            <p:spPr>
              <a:xfrm flipV="1">
                <a:off x="8267226" y="6233740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8" name="Straight Connector 227"/>
              <p:cNvCxnSpPr>
                <a:stCxn id="229" idx="2"/>
                <a:endCxn id="230" idx="2"/>
              </p:cNvCxnSpPr>
              <p:nvPr/>
            </p:nvCxnSpPr>
            <p:spPr>
              <a:xfrm>
                <a:off x="9320516" y="5742679"/>
                <a:ext cx="1924" cy="207571"/>
              </a:xfrm>
              <a:prstGeom prst="line">
                <a:avLst/>
              </a:prstGeom>
              <a:ln w="19050" cap="rnd">
                <a:solidFill>
                  <a:srgbClr val="FF0000">
                    <a:alpha val="20000"/>
                  </a:srgb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9" name="Freeform 228"/>
              <p:cNvSpPr/>
              <p:nvPr/>
            </p:nvSpPr>
            <p:spPr>
              <a:xfrm>
                <a:off x="8941180" y="5742679"/>
                <a:ext cx="379336" cy="240496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flipH="1" flipV="1">
                <a:off x="9322440" y="5755746"/>
                <a:ext cx="275702" cy="194504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>
                    <a:alpha val="2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/>
            <p:cNvCxnSpPr>
              <a:endCxn id="229" idx="0"/>
            </p:cNvCxnSpPr>
            <p:nvPr/>
          </p:nvCxnSpPr>
          <p:spPr>
            <a:xfrm flipH="1">
              <a:off x="8938495" y="5786241"/>
              <a:ext cx="124033" cy="6937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9501511" y="5564794"/>
              <a:ext cx="93947" cy="7593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180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142999"/>
            <a:ext cx="6465875" cy="5263621"/>
          </a:xfrm>
        </p:spPr>
        <p:txBody>
          <a:bodyPr/>
          <a:lstStyle/>
          <a:p>
            <a:pPr marL="0" indent="0">
              <a:buNone/>
            </a:pPr>
            <a:r>
              <a:rPr lang="it-IT" sz="1600" dirty="0"/>
              <a:t>A V</a:t>
            </a:r>
            <a:r>
              <a:rPr lang="it-IT" sz="1600" baseline="-25000" dirty="0"/>
              <a:t>T</a:t>
            </a:r>
            <a:r>
              <a:rPr lang="it-IT" sz="1600" dirty="0"/>
              <a:t> window (</a:t>
            </a:r>
            <a:r>
              <a:rPr lang="en-US" sz="1600" dirty="0"/>
              <a:t>∆V</a:t>
            </a:r>
            <a:r>
              <a:rPr lang="en-US" sz="1600" baseline="-25000" dirty="0"/>
              <a:t>T</a:t>
            </a:r>
            <a:r>
              <a:rPr lang="it-IT" sz="1600" dirty="0"/>
              <a:t>) has been observed by applying programming pulses with opposite polarity.  </a:t>
            </a:r>
            <a:r>
              <a:rPr lang="it-IT" sz="1600" dirty="0" err="1"/>
              <a:t>One</a:t>
            </a:r>
            <a:r>
              <a:rPr lang="it-IT" sz="1600" dirty="0"/>
              <a:t> of</a:t>
            </a:r>
            <a:r>
              <a:rPr lang="en-US" sz="1600" dirty="0"/>
              <a:t> possible ∆V</a:t>
            </a:r>
            <a:r>
              <a:rPr lang="en-US" sz="1600" baseline="-25000" dirty="0"/>
              <a:t>T</a:t>
            </a:r>
            <a:r>
              <a:rPr lang="en-US" sz="1600" dirty="0"/>
              <a:t> physics is an electrochemical potential modulation effect subject to mass transport by polarity.</a:t>
            </a:r>
          </a:p>
          <a:p>
            <a:pPr marL="559805" lvl="1" indent="0">
              <a:buNone/>
            </a:pPr>
            <a:r>
              <a:rPr lang="en-US" sz="1600" dirty="0"/>
              <a:t>Near parallel shift on </a:t>
            </a:r>
            <a:r>
              <a:rPr lang="en-US" sz="1600" dirty="0" err="1"/>
              <a:t>SubVt</a:t>
            </a:r>
            <a:r>
              <a:rPr lang="en-US" sz="1600" dirty="0"/>
              <a:t> I-V on polarity effects</a:t>
            </a:r>
          </a:p>
          <a:p>
            <a:pPr marL="554035" lvl="1" indent="0">
              <a:buNone/>
            </a:pPr>
            <a:r>
              <a:rPr lang="en-US" sz="1600" dirty="0"/>
              <a:t>The equivalent circuit – a programmable battery connected  </a:t>
            </a:r>
            <a:br>
              <a:rPr lang="en-US" sz="1600" dirty="0"/>
            </a:br>
            <a:r>
              <a:rPr lang="en-US" sz="1600" dirty="0"/>
              <a:t>to a </a:t>
            </a:r>
            <a:r>
              <a:rPr lang="en-US" sz="1600" dirty="0" err="1"/>
              <a:t>Chal</a:t>
            </a:r>
            <a:r>
              <a:rPr lang="en-US" sz="1600" dirty="0"/>
              <a:t> Glass Resistor serially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marL="0" indent="0">
              <a:buNone/>
            </a:pPr>
            <a:r>
              <a:rPr lang="en-US" sz="1600" dirty="0"/>
              <a:t> </a:t>
            </a:r>
          </a:p>
          <a:p>
            <a:pPr marL="554035" lvl="1" indent="0">
              <a:buNone/>
            </a:pPr>
            <a:r>
              <a:rPr lang="en-US" sz="1600" dirty="0"/>
              <a:t>Programmable battery is formed by the band offset </a:t>
            </a:r>
          </a:p>
          <a:p>
            <a:pPr marL="554035" lvl="1" indent="0">
              <a:buNone/>
            </a:pPr>
            <a:r>
              <a:rPr lang="en-US" sz="1600" dirty="0"/>
              <a:t>Write –Band offset switching subject to mass transport.</a:t>
            </a:r>
          </a:p>
          <a:p>
            <a:pPr marL="554035" lvl="1" indent="0">
              <a:buNone/>
            </a:pPr>
            <a:r>
              <a:rPr lang="en-US" sz="1600" dirty="0"/>
              <a:t>Read – Space Charge modulation results in voltage shift</a:t>
            </a:r>
          </a:p>
          <a:p>
            <a:pPr marL="69254" indent="0">
              <a:buNone/>
            </a:pPr>
            <a:endParaRPr lang="en-US" sz="1600" dirty="0"/>
          </a:p>
          <a:p>
            <a:pPr marL="69254" indent="0">
              <a:buNone/>
            </a:pPr>
            <a:r>
              <a:rPr lang="en-US" sz="1600" dirty="0"/>
              <a:t>Likewise a modulation of Schottky barrier at C/SD interface due to SD composition change shares a similarly behavior</a:t>
            </a:r>
          </a:p>
          <a:p>
            <a:pPr marL="69254" indent="0">
              <a:buNone/>
            </a:pPr>
            <a:r>
              <a:rPr lang="en-US" sz="1600" dirty="0"/>
              <a:t>In another, this barrier modulation may be achieved by changing charged interface traps, which is deemed a trap generation / annihilation process at both cathode and anode subject to carrier injection direction.  (A resemblance of dielectric bias stress effects)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Electrical Equivalent Circuit and Possible Underline Physics 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514600" y="2805705"/>
            <a:ext cx="2114112" cy="595373"/>
            <a:chOff x="2210852" y="2568486"/>
            <a:chExt cx="2114112" cy="595373"/>
          </a:xfrm>
        </p:grpSpPr>
        <p:grpSp>
          <p:nvGrpSpPr>
            <p:cNvPr id="40" name="Group 39"/>
            <p:cNvGrpSpPr/>
            <p:nvPr/>
          </p:nvGrpSpPr>
          <p:grpSpPr>
            <a:xfrm>
              <a:off x="2420984" y="2568486"/>
              <a:ext cx="1693848" cy="595373"/>
              <a:chOff x="1714208" y="3219499"/>
              <a:chExt cx="1693848" cy="595373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1714208" y="3219499"/>
                <a:ext cx="495787" cy="595373"/>
                <a:chOff x="1924008" y="3327662"/>
                <a:chExt cx="314050" cy="4061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2045616" y="3327662"/>
                  <a:ext cx="0" cy="406138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2116450" y="3423737"/>
                  <a:ext cx="0" cy="210475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2116450" y="3528974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1924008" y="3528973"/>
                  <a:ext cx="121608" cy="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984812" y="3360595"/>
                  <a:ext cx="215828" cy="320391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  <a:head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2570889" y="3422275"/>
                <a:ext cx="6978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</a:rPr>
                  <a:t>SD Resistor</a:t>
                </a: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2212677" y="3514608"/>
                <a:ext cx="210132" cy="0"/>
              </a:xfrm>
              <a:prstGeom prst="line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n 28"/>
              <p:cNvSpPr/>
              <p:nvPr/>
            </p:nvSpPr>
            <p:spPr>
              <a:xfrm rot="16200000">
                <a:off x="2698429" y="2997084"/>
                <a:ext cx="379049" cy="1040204"/>
              </a:xfrm>
              <a:prstGeom prst="can">
                <a:avLst/>
              </a:prstGeom>
              <a:noFill/>
              <a:ln w="952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221085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4832" y="2863595"/>
              <a:ext cx="210132" cy="0"/>
            </a:xfrm>
            <a:prstGeom prst="lin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7498953" y="3468800"/>
            <a:ext cx="3523586" cy="3245066"/>
            <a:chOff x="7444740" y="4832319"/>
            <a:chExt cx="3523586" cy="324506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/>
            <a:srcRect l="1450" t="29721" r="1487" b="3916"/>
            <a:stretch/>
          </p:blipFill>
          <p:spPr>
            <a:xfrm>
              <a:off x="7444740" y="4853939"/>
              <a:ext cx="3505442" cy="31699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6" name="Rectangle 25"/>
            <p:cNvSpPr/>
            <p:nvPr/>
          </p:nvSpPr>
          <p:spPr>
            <a:xfrm>
              <a:off x="9184217" y="4877584"/>
              <a:ext cx="880756" cy="25423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SAG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064974" y="4877584"/>
              <a:ext cx="455564" cy="2542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47898" y="4877584"/>
              <a:ext cx="455564" cy="2542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303461" y="4877584"/>
              <a:ext cx="880756" cy="25423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</a:rPr>
                <a:t>As+/Ge+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726414" y="7120696"/>
              <a:ext cx="163617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7787156" y="6580444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7726414" y="6326208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7787156" y="7343153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7710596" y="7851625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(+)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8127637" y="5190407"/>
              <a:ext cx="2125963" cy="782848"/>
              <a:chOff x="8040216" y="3392996"/>
              <a:chExt cx="2520280" cy="886912"/>
            </a:xfrm>
          </p:grpSpPr>
          <p:grpSp>
            <p:nvGrpSpPr>
              <p:cNvPr id="149" name="Group 148"/>
              <p:cNvGrpSpPr/>
              <p:nvPr/>
            </p:nvGrpSpPr>
            <p:grpSpPr>
              <a:xfrm>
                <a:off x="8040216" y="3825044"/>
                <a:ext cx="216024" cy="86410"/>
                <a:chOff x="8364252" y="3284984"/>
                <a:chExt cx="216024" cy="72008"/>
              </a:xfrm>
            </p:grpSpPr>
            <p:sp>
              <p:nvSpPr>
                <p:cNvPr id="173" name="Rectangle 172"/>
                <p:cNvSpPr/>
                <p:nvPr/>
              </p:nvSpPr>
              <p:spPr>
                <a:xfrm>
                  <a:off x="8364252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8364252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0" name="Group 149"/>
              <p:cNvGrpSpPr/>
              <p:nvPr/>
            </p:nvGrpSpPr>
            <p:grpSpPr>
              <a:xfrm>
                <a:off x="9336355" y="3501008"/>
                <a:ext cx="1008114" cy="542238"/>
                <a:chOff x="8639761" y="2958770"/>
                <a:chExt cx="1183439" cy="542238"/>
              </a:xfrm>
            </p:grpSpPr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8862645" y="2958770"/>
                  <a:ext cx="960551" cy="2178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8837474" y="3501008"/>
                  <a:ext cx="985726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8639761" y="3284984"/>
                  <a:ext cx="1141169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Group 150"/>
              <p:cNvGrpSpPr/>
              <p:nvPr/>
            </p:nvGrpSpPr>
            <p:grpSpPr>
              <a:xfrm>
                <a:off x="8292244" y="3501008"/>
                <a:ext cx="972108" cy="546569"/>
                <a:chOff x="8639758" y="2954439"/>
                <a:chExt cx="1141170" cy="546569"/>
              </a:xfrm>
            </p:grpSpPr>
            <p:cxnSp>
              <p:nvCxnSpPr>
                <p:cNvPr id="167" name="Straight Connector 166"/>
                <p:cNvCxnSpPr/>
                <p:nvPr/>
              </p:nvCxnSpPr>
              <p:spPr>
                <a:xfrm flipV="1">
                  <a:off x="8724292" y="2954439"/>
                  <a:ext cx="870486" cy="6509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 flipV="1">
                  <a:off x="8724292" y="3496677"/>
                  <a:ext cx="845311" cy="4331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8639758" y="3278475"/>
                  <a:ext cx="1141170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2" name="Group 151"/>
              <p:cNvGrpSpPr/>
              <p:nvPr/>
            </p:nvGrpSpPr>
            <p:grpSpPr>
              <a:xfrm>
                <a:off x="10344472" y="3501008"/>
                <a:ext cx="216024" cy="540060"/>
                <a:chOff x="9948428" y="2960948"/>
                <a:chExt cx="216024" cy="540060"/>
              </a:xfrm>
            </p:grpSpPr>
            <p:sp>
              <p:nvSpPr>
                <p:cNvPr id="164" name="Rectangle 163"/>
                <p:cNvSpPr/>
                <p:nvPr/>
              </p:nvSpPr>
              <p:spPr>
                <a:xfrm>
                  <a:off x="9948428" y="3284984"/>
                  <a:ext cx="216024" cy="72008"/>
                </a:xfrm>
                <a:prstGeom prst="rect">
                  <a:avLst/>
                </a:prstGeom>
                <a:pattFill prst="wdUpDiag">
                  <a:fgClr>
                    <a:schemeClr val="accent2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9948428" y="3284984"/>
                  <a:ext cx="216024" cy="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9948428" y="2960948"/>
                  <a:ext cx="0" cy="540060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" name="Freeform 152"/>
              <p:cNvSpPr/>
              <p:nvPr/>
            </p:nvSpPr>
            <p:spPr>
              <a:xfrm flipV="1">
                <a:off x="8261942" y="404156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V="1">
                <a:off x="8267226" y="3501008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5" name="Group 154"/>
              <p:cNvGrpSpPr/>
              <p:nvPr/>
            </p:nvGrpSpPr>
            <p:grpSpPr>
              <a:xfrm>
                <a:off x="9071154" y="3392996"/>
                <a:ext cx="445226" cy="216024"/>
                <a:chOff x="9084332" y="3392996"/>
                <a:chExt cx="445226" cy="216024"/>
              </a:xfrm>
            </p:grpSpPr>
            <p:sp>
              <p:nvSpPr>
                <p:cNvPr id="161" name="Freeform 160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Freeform 161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/>
              <p:cNvGrpSpPr/>
              <p:nvPr/>
            </p:nvGrpSpPr>
            <p:grpSpPr>
              <a:xfrm>
                <a:off x="9071154" y="3933056"/>
                <a:ext cx="445226" cy="216024"/>
                <a:chOff x="9084332" y="3392996"/>
                <a:chExt cx="445226" cy="216024"/>
              </a:xfrm>
            </p:grpSpPr>
            <p:sp>
              <p:nvSpPr>
                <p:cNvPr id="158" name="Freeform 157"/>
                <p:cNvSpPr/>
                <p:nvPr/>
              </p:nvSpPr>
              <p:spPr>
                <a:xfrm>
                  <a:off x="9336359" y="3402297"/>
                  <a:ext cx="193199" cy="98711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Freeform 158"/>
                <p:cNvSpPr/>
                <p:nvPr/>
              </p:nvSpPr>
              <p:spPr>
                <a:xfrm flipH="1" flipV="1">
                  <a:off x="9084332" y="3501007"/>
                  <a:ext cx="252028" cy="108012"/>
                </a:xfrm>
                <a:custGeom>
                  <a:avLst/>
                  <a:gdLst>
                    <a:gd name="connsiteX0" fmla="*/ 208410 w 208410"/>
                    <a:gd name="connsiteY0" fmla="*/ 98995 h 98995"/>
                    <a:gd name="connsiteX1" fmla="*/ 75548 w 208410"/>
                    <a:gd name="connsiteY1" fmla="*/ 88575 h 98995"/>
                    <a:gd name="connsiteX2" fmla="*/ 13025 w 208410"/>
                    <a:gd name="connsiteY2" fmla="*/ 57313 h 98995"/>
                    <a:gd name="connsiteX3" fmla="*/ 0 w 208410"/>
                    <a:gd name="connsiteY3" fmla="*/ 0 h 989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8410" h="98995">
                      <a:moveTo>
                        <a:pt x="208410" y="98995"/>
                      </a:moveTo>
                      <a:cubicBezTo>
                        <a:pt x="158261" y="97258"/>
                        <a:pt x="108112" y="95522"/>
                        <a:pt x="75548" y="88575"/>
                      </a:cubicBezTo>
                      <a:cubicBezTo>
                        <a:pt x="42984" y="81628"/>
                        <a:pt x="25616" y="72075"/>
                        <a:pt x="13025" y="57313"/>
                      </a:cubicBezTo>
                      <a:cubicBezTo>
                        <a:pt x="434" y="42551"/>
                        <a:pt x="2171" y="8684"/>
                        <a:pt x="0" y="0"/>
                      </a:cubicBezTo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9336360" y="3392996"/>
                  <a:ext cx="0" cy="216024"/>
                </a:xfrm>
                <a:prstGeom prst="line">
                  <a:avLst/>
                </a:prstGeom>
                <a:ln w="19050" cap="rnd">
                  <a:solidFill>
                    <a:schemeClr val="accent2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7" name="Straight Connector 156"/>
              <p:cNvCxnSpPr>
                <a:stCxn id="154" idx="0"/>
                <a:endCxn id="153" idx="0"/>
              </p:cNvCxnSpPr>
              <p:nvPr/>
            </p:nvCxnSpPr>
            <p:spPr>
              <a:xfrm flipH="1">
                <a:off x="8261942" y="3739352"/>
                <a:ext cx="5284" cy="540556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 flipV="1">
              <a:off x="8759025" y="6877869"/>
              <a:ext cx="231851" cy="1232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/>
            <p:cNvGrpSpPr/>
            <p:nvPr/>
          </p:nvGrpSpPr>
          <p:grpSpPr>
            <a:xfrm>
              <a:off x="8839964" y="5962657"/>
              <a:ext cx="2121958" cy="550178"/>
              <a:chOff x="8892251" y="4059059"/>
              <a:chExt cx="2515532" cy="623313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45" name="Straight Connector 144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Rectangle 146"/>
                <p:cNvSpPr/>
                <p:nvPr/>
              </p:nvSpPr>
              <p:spPr>
                <a:xfrm>
                  <a:off x="9325835" y="4221271"/>
                  <a:ext cx="203158" cy="14179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9111680" y="4371148"/>
                  <a:ext cx="204644" cy="14179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36" name="Straight Connector 135"/>
              <p:cNvCxnSpPr/>
              <p:nvPr/>
            </p:nvCxnSpPr>
            <p:spPr>
              <a:xfrm flipV="1">
                <a:off x="10048146" y="416465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43" name="TextBox 3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25632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38" name="Straight Connector 137"/>
              <p:cNvCxnSpPr/>
              <p:nvPr/>
            </p:nvCxnSpPr>
            <p:spPr>
              <a:xfrm>
                <a:off x="9840907" y="4256850"/>
                <a:ext cx="207239" cy="20546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flipV="1">
                <a:off x="10048146" y="4256849"/>
                <a:ext cx="210759" cy="20547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V="1">
                <a:off x="10994464" y="416837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endCxn id="143" idx="0"/>
              </p:cNvCxnSpPr>
              <p:nvPr/>
            </p:nvCxnSpPr>
            <p:spPr>
              <a:xfrm>
                <a:off x="10627529" y="4460903"/>
                <a:ext cx="162876" cy="3639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>
                <a:stCxn id="143" idx="3"/>
              </p:cNvCxnSpPr>
              <p:nvPr/>
            </p:nvCxnSpPr>
            <p:spPr>
              <a:xfrm flipV="1">
                <a:off x="11223049" y="4256925"/>
                <a:ext cx="182289" cy="615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Freeform 142"/>
              <p:cNvSpPr/>
              <p:nvPr/>
            </p:nvSpPr>
            <p:spPr>
              <a:xfrm flipV="1">
                <a:off x="10790405" y="4255826"/>
                <a:ext cx="432644" cy="211461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10933033" y="413848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840499" y="6515797"/>
              <a:ext cx="2127827" cy="547143"/>
              <a:chOff x="8892251" y="4059059"/>
              <a:chExt cx="2522489" cy="619875"/>
            </a:xfrm>
          </p:grpSpPr>
          <p:grpSp>
            <p:nvGrpSpPr>
              <p:cNvPr id="121" name="Group 120"/>
              <p:cNvGrpSpPr/>
              <p:nvPr/>
            </p:nvGrpSpPr>
            <p:grpSpPr>
              <a:xfrm>
                <a:off x="8892251" y="4059059"/>
                <a:ext cx="2515532" cy="403261"/>
                <a:chOff x="8892251" y="4162311"/>
                <a:chExt cx="2515532" cy="403261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 flipV="1">
                  <a:off x="8892251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Rectangle 132"/>
                <p:cNvSpPr/>
                <p:nvPr/>
              </p:nvSpPr>
              <p:spPr>
                <a:xfrm>
                  <a:off x="9325834" y="4217444"/>
                  <a:ext cx="199387" cy="145617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9103809" y="4371148"/>
                  <a:ext cx="212515" cy="135184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22" name="Straight Connector 121"/>
              <p:cNvCxnSpPr/>
              <p:nvPr/>
            </p:nvCxnSpPr>
            <p:spPr>
              <a:xfrm flipV="1">
                <a:off x="10048146" y="4153280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TextBox 122"/>
                  <p:cNvSpPr txBox="1"/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58" name="TextBox 3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59759" y="4114262"/>
                    <a:ext cx="90601" cy="13882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33333" t="-47826" r="-106667" b="-869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4" name="Straight Connector 123"/>
              <p:cNvCxnSpPr/>
              <p:nvPr/>
            </p:nvCxnSpPr>
            <p:spPr>
              <a:xfrm>
                <a:off x="9831341" y="4153197"/>
                <a:ext cx="221868" cy="216412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10052607" y="4152787"/>
                <a:ext cx="212169" cy="210809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V="1">
                <a:off x="10994464" y="415700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endCxn id="129" idx="0"/>
              </p:cNvCxnSpPr>
              <p:nvPr/>
            </p:nvCxnSpPr>
            <p:spPr>
              <a:xfrm flipV="1">
                <a:off x="10567449" y="4587330"/>
                <a:ext cx="241065" cy="91604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>
                <a:stCxn id="129" idx="3"/>
              </p:cNvCxnSpPr>
              <p:nvPr/>
            </p:nvCxnSpPr>
            <p:spPr>
              <a:xfrm flipV="1">
                <a:off x="11134295" y="4251486"/>
                <a:ext cx="280445" cy="128986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Freeform 128"/>
              <p:cNvSpPr/>
              <p:nvPr/>
            </p:nvSpPr>
            <p:spPr>
              <a:xfrm flipV="1">
                <a:off x="10808514" y="4373023"/>
                <a:ext cx="325781" cy="217125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10932205" y="4115042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8838524" y="7579128"/>
              <a:ext cx="2121958" cy="498257"/>
              <a:chOff x="8889912" y="3901615"/>
              <a:chExt cx="2515532" cy="564491"/>
            </a:xfrm>
          </p:grpSpPr>
          <p:grpSp>
            <p:nvGrpSpPr>
              <p:cNvPr id="107" name="Group 106"/>
              <p:cNvGrpSpPr/>
              <p:nvPr/>
            </p:nvGrpSpPr>
            <p:grpSpPr>
              <a:xfrm>
                <a:off x="8889912" y="4059059"/>
                <a:ext cx="2515532" cy="403261"/>
                <a:chOff x="8889912" y="4162311"/>
                <a:chExt cx="2515532" cy="403261"/>
              </a:xfrm>
            </p:grpSpPr>
            <p:cxnSp>
              <p:nvCxnSpPr>
                <p:cNvPr id="117" name="Straight Connector 116"/>
                <p:cNvCxnSpPr/>
                <p:nvPr/>
              </p:nvCxnSpPr>
              <p:spPr>
                <a:xfrm flipV="1">
                  <a:off x="8889912" y="4358356"/>
                  <a:ext cx="2515532" cy="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flipH="1" flipV="1">
                  <a:off x="9315122" y="4162311"/>
                  <a:ext cx="1" cy="4032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/>
                <p:cNvSpPr/>
                <p:nvPr/>
              </p:nvSpPr>
              <p:spPr>
                <a:xfrm>
                  <a:off x="9325834" y="4221271"/>
                  <a:ext cx="100131" cy="1347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⊕</a:t>
                  </a:r>
                  <a:endParaRPr lang="en-US" sz="900" dirty="0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9203448" y="4371148"/>
                  <a:ext cx="112875" cy="13200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⊖</a:t>
                  </a:r>
                  <a:endParaRPr lang="en-US" sz="900" dirty="0"/>
                </a:p>
              </p:txBody>
            </p:sp>
          </p:grpSp>
          <p:cxnSp>
            <p:nvCxnSpPr>
              <p:cNvPr id="108" name="Straight Connector 107"/>
              <p:cNvCxnSpPr/>
              <p:nvPr/>
            </p:nvCxnSpPr>
            <p:spPr>
              <a:xfrm flipV="1">
                <a:off x="10048146" y="3948384"/>
                <a:ext cx="2214" cy="51772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ℰ</m:t>
                              </m:r>
                            </m:e>
                          </m:acc>
                        </m:oMath>
                      </m:oMathPara>
                    </a14:m>
                    <a:endParaRPr lang="en-US" sz="600" dirty="0"/>
                  </a:p>
                </p:txBody>
              </p:sp>
            </mc:Choice>
            <mc:Fallback xmlns="">
              <p:sp>
                <p:nvSpPr>
                  <p:cNvPr id="375" name="TextBox 3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71352" y="3901615"/>
                    <a:ext cx="90601" cy="138821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33333" t="-43478" r="-106667" b="-1304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0" name="Straight Connector 109"/>
              <p:cNvCxnSpPr/>
              <p:nvPr/>
            </p:nvCxnSpPr>
            <p:spPr>
              <a:xfrm>
                <a:off x="9937233" y="4264448"/>
                <a:ext cx="105680" cy="9949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flipV="1">
                <a:off x="10053212" y="4259776"/>
                <a:ext cx="99681" cy="110667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V="1">
                <a:off x="10994464" y="3963482"/>
                <a:ext cx="933" cy="4973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endCxn id="115" idx="0"/>
              </p:cNvCxnSpPr>
              <p:nvPr/>
            </p:nvCxnSpPr>
            <p:spPr>
              <a:xfrm>
                <a:off x="10572153" y="4363944"/>
                <a:ext cx="306096" cy="4972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5" idx="3"/>
              </p:cNvCxnSpPr>
              <p:nvPr/>
            </p:nvCxnSpPr>
            <p:spPr>
              <a:xfrm>
                <a:off x="11097061" y="4256818"/>
                <a:ext cx="295161" cy="2957"/>
              </a:xfrm>
              <a:prstGeom prst="line">
                <a:avLst/>
              </a:prstGeom>
              <a:ln w="19050" cap="rnd">
                <a:solidFill>
                  <a:srgbClr val="C0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Freeform 114"/>
              <p:cNvSpPr/>
              <p:nvPr/>
            </p:nvSpPr>
            <p:spPr>
              <a:xfrm flipV="1">
                <a:off x="10878249" y="4252781"/>
                <a:ext cx="218812" cy="117662"/>
              </a:xfrm>
              <a:custGeom>
                <a:avLst/>
                <a:gdLst>
                  <a:gd name="connsiteX0" fmla="*/ 0 w 432644"/>
                  <a:gd name="connsiteY0" fmla="*/ 2772 h 213559"/>
                  <a:gd name="connsiteX1" fmla="*/ 72497 w 432644"/>
                  <a:gd name="connsiteY1" fmla="*/ 26158 h 213559"/>
                  <a:gd name="connsiteX2" fmla="*/ 371840 w 432644"/>
                  <a:gd name="connsiteY2" fmla="*/ 192200 h 213559"/>
                  <a:gd name="connsiteX3" fmla="*/ 432644 w 432644"/>
                  <a:gd name="connsiteY3" fmla="*/ 206232 h 213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644" h="213559">
                    <a:moveTo>
                      <a:pt x="0" y="2772"/>
                    </a:moveTo>
                    <a:cubicBezTo>
                      <a:pt x="5262" y="-1321"/>
                      <a:pt x="10524" y="-5413"/>
                      <a:pt x="72497" y="26158"/>
                    </a:cubicBezTo>
                    <a:cubicBezTo>
                      <a:pt x="134470" y="57729"/>
                      <a:pt x="311816" y="162188"/>
                      <a:pt x="371840" y="192200"/>
                    </a:cubicBezTo>
                    <a:cubicBezTo>
                      <a:pt x="431865" y="222212"/>
                      <a:pt x="432254" y="214222"/>
                      <a:pt x="432644" y="20623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10923086" y="3941624"/>
                <a:ext cx="54502" cy="923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ϕ</a:t>
                </a:r>
                <a:endParaRPr lang="en-US" sz="600" baseline="-25000" dirty="0"/>
              </a:p>
            </p:txBody>
          </p:sp>
        </p:grpSp>
        <p:cxnSp>
          <p:nvCxnSpPr>
            <p:cNvPr id="51" name="Straight Connector 50"/>
            <p:cNvCxnSpPr/>
            <p:nvPr/>
          </p:nvCxnSpPr>
          <p:spPr>
            <a:xfrm>
              <a:off x="9460063" y="7899388"/>
              <a:ext cx="273739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9897312" y="7895263"/>
              <a:ext cx="265846" cy="125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Freeform 52"/>
            <p:cNvSpPr/>
            <p:nvPr/>
          </p:nvSpPr>
          <p:spPr>
            <a:xfrm>
              <a:off x="8558716" y="6695579"/>
              <a:ext cx="280829" cy="239219"/>
            </a:xfrm>
            <a:custGeom>
              <a:avLst/>
              <a:gdLst>
                <a:gd name="connsiteX0" fmla="*/ 0 w 396240"/>
                <a:gd name="connsiteY0" fmla="*/ 441960 h 441960"/>
                <a:gd name="connsiteX1" fmla="*/ 76200 w 396240"/>
                <a:gd name="connsiteY1" fmla="*/ 205740 h 441960"/>
                <a:gd name="connsiteX2" fmla="*/ 396240 w 396240"/>
                <a:gd name="connsiteY2" fmla="*/ 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441960">
                  <a:moveTo>
                    <a:pt x="0" y="441960"/>
                  </a:moveTo>
                  <a:cubicBezTo>
                    <a:pt x="5080" y="360680"/>
                    <a:pt x="10160" y="279400"/>
                    <a:pt x="76200" y="205740"/>
                  </a:cubicBezTo>
                  <a:cubicBezTo>
                    <a:pt x="142240" y="132080"/>
                    <a:pt x="269240" y="66040"/>
                    <a:pt x="396240" y="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8551701" y="7429391"/>
              <a:ext cx="297626" cy="454013"/>
            </a:xfrm>
            <a:custGeom>
              <a:avLst/>
              <a:gdLst>
                <a:gd name="connsiteX0" fmla="*/ 0 w 480767"/>
                <a:gd name="connsiteY0" fmla="*/ 0 h 443060"/>
                <a:gd name="connsiteX1" fmla="*/ 94268 w 480767"/>
                <a:gd name="connsiteY1" fmla="*/ 245097 h 443060"/>
                <a:gd name="connsiteX2" fmla="*/ 480767 w 480767"/>
                <a:gd name="connsiteY2" fmla="*/ 443060 h 44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0767" h="443060">
                  <a:moveTo>
                    <a:pt x="0" y="0"/>
                  </a:moveTo>
                  <a:cubicBezTo>
                    <a:pt x="7070" y="85627"/>
                    <a:pt x="14140" y="171254"/>
                    <a:pt x="94268" y="245097"/>
                  </a:cubicBezTo>
                  <a:cubicBezTo>
                    <a:pt x="174396" y="318940"/>
                    <a:pt x="480767" y="443060"/>
                    <a:pt x="480767" y="443060"/>
                  </a:cubicBezTo>
                </a:path>
              </a:pathLst>
            </a:custGeom>
            <a:noFill/>
            <a:ln>
              <a:solidFill>
                <a:srgbClr val="00B050"/>
              </a:solidFill>
              <a:prstDash val="dash"/>
              <a:headEnd type="oval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endCxn id="56" idx="3"/>
            </p:cNvCxnSpPr>
            <p:nvPr/>
          </p:nvCxnSpPr>
          <p:spPr>
            <a:xfrm>
              <a:off x="10668895" y="5004702"/>
              <a:ext cx="1" cy="7083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flipV="1">
              <a:off x="10635024" y="5075534"/>
              <a:ext cx="67742" cy="74899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10520537" y="5003602"/>
              <a:ext cx="148357" cy="110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7698205" y="5006588"/>
              <a:ext cx="148357" cy="1101"/>
            </a:xfrm>
            <a:prstGeom prst="line">
              <a:avLst/>
            </a:prstGeom>
            <a:ln w="19050" cap="rnd">
              <a:solidFill>
                <a:schemeClr val="tx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7471170" y="4832319"/>
              <a:ext cx="309380" cy="323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</a:rPr>
                <a:t>Neg</a:t>
              </a:r>
            </a:p>
            <a:p>
              <a:r>
                <a:rPr lang="en-US" sz="1050" dirty="0">
                  <a:latin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9466925" y="6142740"/>
              <a:ext cx="171208" cy="83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9991950" y="6138984"/>
              <a:ext cx="171208" cy="83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9990891" y="6604318"/>
              <a:ext cx="180958" cy="367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9462419" y="6596017"/>
              <a:ext cx="168572" cy="2872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10001503" y="7248884"/>
              <a:ext cx="121484" cy="413134"/>
              <a:chOff x="10776520" y="5409220"/>
              <a:chExt cx="144016" cy="468052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10848528" y="5409220"/>
                <a:ext cx="0" cy="324036"/>
              </a:xfrm>
              <a:prstGeom prst="line">
                <a:avLst/>
              </a:prstGeom>
              <a:ln w="19050" cap="rnd">
                <a:solidFill>
                  <a:schemeClr val="tx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Isosceles Triangle 105"/>
              <p:cNvSpPr/>
              <p:nvPr/>
            </p:nvSpPr>
            <p:spPr>
              <a:xfrm flipV="1">
                <a:off x="10776520" y="5733256"/>
                <a:ext cx="144016" cy="144016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7723685" y="7121766"/>
              <a:ext cx="163617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</a:rPr>
                <a:t>0V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V="1">
              <a:off x="7784427" y="6581514"/>
              <a:ext cx="0" cy="540252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7723685" y="6327278"/>
              <a:ext cx="167673" cy="19016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ea typeface="Cambria Math" panose="02040503050406030204" pitchFamily="18" charset="0"/>
                </a:rPr>
                <a:t>(−)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8309999" y="7151873"/>
              <a:ext cx="1752244" cy="307390"/>
              <a:chOff x="8267226" y="5515337"/>
              <a:chExt cx="2077244" cy="348251"/>
            </a:xfrm>
          </p:grpSpPr>
          <p:cxnSp>
            <p:nvCxnSpPr>
              <p:cNvPr id="99" name="Straight Connector 98"/>
              <p:cNvCxnSpPr>
                <a:stCxn id="104" idx="0"/>
              </p:cNvCxnSpPr>
              <p:nvPr/>
            </p:nvCxnSpPr>
            <p:spPr>
              <a:xfrm flipV="1">
                <a:off x="9504746" y="5627422"/>
                <a:ext cx="839724" cy="285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101" idx="2"/>
                <a:endCxn id="103" idx="0"/>
              </p:cNvCxnSpPr>
              <p:nvPr/>
            </p:nvCxnSpPr>
            <p:spPr>
              <a:xfrm flipV="1">
                <a:off x="8364252" y="5628032"/>
                <a:ext cx="773961" cy="34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Freeform 100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Connector 101"/>
              <p:cNvCxnSpPr>
                <a:stCxn id="103" idx="2"/>
                <a:endCxn id="104" idx="2"/>
              </p:cNvCxnSpPr>
              <p:nvPr/>
            </p:nvCxnSpPr>
            <p:spPr>
              <a:xfrm>
                <a:off x="9320514" y="5515337"/>
                <a:ext cx="1931" cy="227632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Freeform 102"/>
              <p:cNvSpPr/>
              <p:nvPr/>
            </p:nvSpPr>
            <p:spPr>
              <a:xfrm>
                <a:off x="9138213" y="5515337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flipH="1" flipV="1">
                <a:off x="9322445" y="5630116"/>
                <a:ext cx="182301" cy="1128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8307331" y="6881063"/>
              <a:ext cx="1740269" cy="366558"/>
              <a:chOff x="8267226" y="5207897"/>
              <a:chExt cx="2063048" cy="415285"/>
            </a:xfrm>
          </p:grpSpPr>
          <p:cxnSp>
            <p:nvCxnSpPr>
              <p:cNvPr id="93" name="Straight Connector 92"/>
              <p:cNvCxnSpPr>
                <a:stCxn id="98" idx="0"/>
              </p:cNvCxnSpPr>
              <p:nvPr/>
            </p:nvCxnSpPr>
            <p:spPr>
              <a:xfrm>
                <a:off x="9443109" y="5394859"/>
                <a:ext cx="887165" cy="22832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95" idx="2"/>
                <a:endCxn id="97" idx="0"/>
              </p:cNvCxnSpPr>
              <p:nvPr/>
            </p:nvCxnSpPr>
            <p:spPr>
              <a:xfrm>
                <a:off x="8364252" y="5211026"/>
                <a:ext cx="831256" cy="232701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Freeform 94"/>
              <p:cNvSpPr/>
              <p:nvPr/>
            </p:nvSpPr>
            <p:spPr>
              <a:xfrm flipV="1">
                <a:off x="8267226" y="5207897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" name="Straight Connector 95"/>
              <p:cNvCxnSpPr>
                <a:stCxn id="97" idx="2"/>
                <a:endCxn id="98" idx="2"/>
              </p:cNvCxnSpPr>
              <p:nvPr/>
            </p:nvCxnSpPr>
            <p:spPr>
              <a:xfrm>
                <a:off x="9320514" y="5314255"/>
                <a:ext cx="1928" cy="188873"/>
              </a:xfrm>
              <a:prstGeom prst="line">
                <a:avLst/>
              </a:prstGeom>
              <a:ln w="19050" cap="rnd">
                <a:solidFill>
                  <a:schemeClr val="accent2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Freeform 96"/>
              <p:cNvSpPr/>
              <p:nvPr/>
            </p:nvSpPr>
            <p:spPr>
              <a:xfrm>
                <a:off x="9195508" y="5314255"/>
                <a:ext cx="125006" cy="129653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flipH="1" flipV="1">
                <a:off x="9322442" y="5394707"/>
                <a:ext cx="120667" cy="10842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8307567" y="6403231"/>
              <a:ext cx="930984" cy="532636"/>
              <a:chOff x="8267226" y="4666266"/>
              <a:chExt cx="1103660" cy="603440"/>
            </a:xfrm>
          </p:grpSpPr>
          <p:sp>
            <p:nvSpPr>
              <p:cNvPr id="89" name="Freeform 88"/>
              <p:cNvSpPr/>
              <p:nvPr/>
            </p:nvSpPr>
            <p:spPr>
              <a:xfrm flipV="1">
                <a:off x="8267226" y="4666266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/>
              <p:cNvCxnSpPr>
                <a:stCxn id="91" idx="2"/>
                <a:endCxn id="92" idx="2"/>
              </p:cNvCxnSpPr>
              <p:nvPr/>
            </p:nvCxnSpPr>
            <p:spPr>
              <a:xfrm>
                <a:off x="9320513" y="5055145"/>
                <a:ext cx="1928" cy="214561"/>
              </a:xfrm>
              <a:prstGeom prst="line">
                <a:avLst/>
              </a:prstGeom>
              <a:ln w="19050" cap="rnd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Freeform 90"/>
              <p:cNvSpPr/>
              <p:nvPr/>
            </p:nvSpPr>
            <p:spPr>
              <a:xfrm>
                <a:off x="9252199" y="5055145"/>
                <a:ext cx="68314" cy="96651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 flipV="1">
                <a:off x="9322441" y="5165377"/>
                <a:ext cx="48445" cy="104329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8310231" y="7248884"/>
              <a:ext cx="1737368" cy="389172"/>
              <a:chOff x="8267226" y="5422683"/>
              <a:chExt cx="2059609" cy="440905"/>
            </a:xfrm>
          </p:grpSpPr>
          <p:cxnSp>
            <p:nvCxnSpPr>
              <p:cNvPr id="81" name="Straight Connector 80"/>
              <p:cNvCxnSpPr>
                <a:stCxn id="86" idx="0"/>
              </p:cNvCxnSpPr>
              <p:nvPr/>
            </p:nvCxnSpPr>
            <p:spPr>
              <a:xfrm flipV="1">
                <a:off x="9641214" y="5422683"/>
                <a:ext cx="685621" cy="11216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83" idx="2"/>
                <a:endCxn id="85" idx="0"/>
              </p:cNvCxnSpPr>
              <p:nvPr/>
            </p:nvCxnSpPr>
            <p:spPr>
              <a:xfrm>
                <a:off x="8364252" y="5628373"/>
                <a:ext cx="577202" cy="8979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Freeform 82"/>
              <p:cNvSpPr/>
              <p:nvPr/>
            </p:nvSpPr>
            <p:spPr>
              <a:xfrm flipV="1">
                <a:off x="8267226" y="5625244"/>
                <a:ext cx="97026" cy="238344"/>
              </a:xfrm>
              <a:custGeom>
                <a:avLst/>
                <a:gdLst>
                  <a:gd name="connsiteX0" fmla="*/ 0 w 97026"/>
                  <a:gd name="connsiteY0" fmla="*/ 0 h 238344"/>
                  <a:gd name="connsiteX1" fmla="*/ 23522 w 97026"/>
                  <a:gd name="connsiteY1" fmla="*/ 214634 h 238344"/>
                  <a:gd name="connsiteX2" fmla="*/ 97026 w 97026"/>
                  <a:gd name="connsiteY2" fmla="*/ 235215 h 238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7026" h="238344">
                    <a:moveTo>
                      <a:pt x="0" y="0"/>
                    </a:moveTo>
                    <a:cubicBezTo>
                      <a:pt x="3675" y="87716"/>
                      <a:pt x="7351" y="175432"/>
                      <a:pt x="23522" y="214634"/>
                    </a:cubicBezTo>
                    <a:cubicBezTo>
                      <a:pt x="39693" y="253836"/>
                      <a:pt x="85755" y="231785"/>
                      <a:pt x="97026" y="235215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4" name="Straight Connector 83"/>
              <p:cNvCxnSpPr>
                <a:stCxn id="85" idx="2"/>
                <a:endCxn id="86" idx="2"/>
              </p:cNvCxnSpPr>
              <p:nvPr/>
            </p:nvCxnSpPr>
            <p:spPr>
              <a:xfrm>
                <a:off x="9320515" y="5430070"/>
                <a:ext cx="1928" cy="20757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 84"/>
              <p:cNvSpPr/>
              <p:nvPr/>
            </p:nvSpPr>
            <p:spPr>
              <a:xfrm>
                <a:off x="8941454" y="5430070"/>
                <a:ext cx="379061" cy="207572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 flipH="1" flipV="1">
                <a:off x="9322443" y="5433614"/>
                <a:ext cx="318771" cy="204028"/>
              </a:xfrm>
              <a:custGeom>
                <a:avLst/>
                <a:gdLst>
                  <a:gd name="connsiteX0" fmla="*/ 0 w 182301"/>
                  <a:gd name="connsiteY0" fmla="*/ 109959 h 110113"/>
                  <a:gd name="connsiteX1" fmla="*/ 121534 w 182301"/>
                  <a:gd name="connsiteY1" fmla="*/ 92597 h 110113"/>
                  <a:gd name="connsiteX2" fmla="*/ 182301 w 182301"/>
                  <a:gd name="connsiteY2" fmla="*/ 0 h 110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301" h="110113">
                    <a:moveTo>
                      <a:pt x="0" y="109959"/>
                    </a:moveTo>
                    <a:cubicBezTo>
                      <a:pt x="45575" y="110441"/>
                      <a:pt x="91151" y="110924"/>
                      <a:pt x="121534" y="92597"/>
                    </a:cubicBezTo>
                    <a:cubicBezTo>
                      <a:pt x="151918" y="74270"/>
                      <a:pt x="167109" y="37135"/>
                      <a:pt x="182301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7" name="TextBox 186"/>
            <p:cNvSpPr txBox="1"/>
            <p:nvPr/>
          </p:nvSpPr>
          <p:spPr>
            <a:xfrm rot="16200000">
              <a:off x="7251916" y="7112478"/>
              <a:ext cx="722955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</a:rPr>
                <a:t>Read Polarity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BEEE4F8-6E1B-594A-8800-1592FEBC2408}"/>
              </a:ext>
            </a:extLst>
          </p:cNvPr>
          <p:cNvGrpSpPr/>
          <p:nvPr/>
        </p:nvGrpSpPr>
        <p:grpSpPr>
          <a:xfrm>
            <a:off x="7329953" y="1076932"/>
            <a:ext cx="3978320" cy="2308608"/>
            <a:chOff x="7329953" y="1076932"/>
            <a:chExt cx="3978320" cy="2308608"/>
          </a:xfrm>
        </p:grpSpPr>
        <p:pic>
          <p:nvPicPr>
            <p:cNvPr id="177" name="Picture 176">
              <a:extLst>
                <a:ext uri="{FF2B5EF4-FFF2-40B4-BE49-F238E27FC236}">
                  <a16:creationId xmlns:a16="http://schemas.microsoft.com/office/drawing/2014/main" id="{B194F580-9BBC-1945-B49A-2FE5DFC127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14983" r="20072"/>
            <a:stretch/>
          </p:blipFill>
          <p:spPr>
            <a:xfrm>
              <a:off x="7329953" y="1076932"/>
              <a:ext cx="3654529" cy="2308608"/>
            </a:xfrm>
            <a:prstGeom prst="rect">
              <a:avLst/>
            </a:prstGeom>
          </p:spPr>
        </p:pic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243BFCDA-7D97-2B41-8D03-59E1E2C226AA}"/>
                </a:ext>
              </a:extLst>
            </p:cNvPr>
            <p:cNvSpPr txBox="1"/>
            <p:nvPr/>
          </p:nvSpPr>
          <p:spPr>
            <a:xfrm>
              <a:off x="8004593" y="1183198"/>
              <a:ext cx="758407" cy="9002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Prog</a:t>
              </a:r>
              <a:r>
                <a:rPr lang="en-US" sz="1050" b="1" dirty="0">
                  <a:latin typeface="Calibri" panose="020F0502020204030204" pitchFamily="34" charset="0"/>
                  <a:cs typeface="Calibri" panose="020F0502020204030204" pitchFamily="34" charset="0"/>
                </a:rPr>
                <a:t>-Read</a:t>
              </a:r>
            </a:p>
            <a:p>
              <a:r>
                <a:rPr lang="en-US" sz="105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Neg-neg</a:t>
              </a:r>
              <a:endParaRPr lang="en-US" sz="105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050" b="1" dirty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Pop-</a:t>
              </a:r>
              <a:r>
                <a:rPr lang="en-US" sz="1050" b="1" dirty="0" err="1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pos</a:t>
              </a:r>
              <a:endParaRPr lang="en-US" sz="105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050" b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Neg-pos</a:t>
              </a:r>
              <a:endParaRPr lang="en-US" sz="105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050" b="1" dirty="0" err="1">
                  <a:solidFill>
                    <a:srgbClr val="FF8D5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Pos-neg</a:t>
              </a:r>
              <a:endParaRPr lang="en-US" sz="1050" b="1" dirty="0">
                <a:solidFill>
                  <a:srgbClr val="FF8D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5C3DBFF5-5722-B240-AE38-81D1BD886EE8}"/>
                </a:ext>
              </a:extLst>
            </p:cNvPr>
            <p:cNvSpPr txBox="1"/>
            <p:nvPr/>
          </p:nvSpPr>
          <p:spPr>
            <a:xfrm>
              <a:off x="9678808" y="1407296"/>
              <a:ext cx="7064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i="1" dirty="0">
                  <a:latin typeface="Calibri" panose="020F0502020204030204" pitchFamily="34" charset="0"/>
                  <a:cs typeface="Calibri" panose="020F0502020204030204" pitchFamily="34" charset="0"/>
                </a:rPr>
                <a:t>    SET</a:t>
              </a:r>
            </a:p>
            <a:p>
              <a:r>
                <a:rPr lang="en-US" sz="1400" b="1" i="1" dirty="0">
                  <a:latin typeface="Calibri" panose="020F0502020204030204" pitchFamily="34" charset="0"/>
                  <a:cs typeface="Calibri" panose="020F0502020204030204" pitchFamily="34" charset="0"/>
                </a:rPr>
                <a:t>Low-V</a:t>
              </a:r>
              <a:r>
                <a:rPr lang="en-US" sz="1400" b="1" i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AB2F371C-8D55-C740-A742-037A729AF9E9}"/>
                </a:ext>
              </a:extLst>
            </p:cNvPr>
            <p:cNvSpPr txBox="1"/>
            <p:nvPr/>
          </p:nvSpPr>
          <p:spPr>
            <a:xfrm>
              <a:off x="10528892" y="1775647"/>
              <a:ext cx="7793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i="1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RST</a:t>
              </a:r>
            </a:p>
            <a:p>
              <a:r>
                <a:rPr lang="en-US" sz="1400" b="1" i="1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High-V</a:t>
              </a:r>
              <a:r>
                <a:rPr lang="en-US" sz="1400" b="1" i="1" baseline="-25000" dirty="0">
                  <a:solidFill>
                    <a:srgbClr val="CC66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5451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462E04-6A51-BF40-8BA0-CE4B744B5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Fingerprint Matching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783E71-93A5-504D-90F2-A1C257D3225A}"/>
              </a:ext>
            </a:extLst>
          </p:cNvPr>
          <p:cNvSpPr txBox="1"/>
          <p:nvPr/>
        </p:nvSpPr>
        <p:spPr>
          <a:xfrm>
            <a:off x="1969325" y="1069080"/>
            <a:ext cx="89327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65138" indent="-465138"/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SubVt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I-V can be generally modeled as I = (V-V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)/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R·e</a:t>
            </a:r>
            <a: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(V-V</a:t>
            </a:r>
            <a:r>
              <a:rPr lang="en-US" sz="105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)/𝜎 </a:t>
            </a:r>
            <a:b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represents a potential offset of a tunneling junctions in DC charge transport continuity</a:t>
            </a:r>
            <a:b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 exhibits an Arrhenius behavior on bulk thermally-assisted hopping, modeled as  R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·exp(E</a:t>
            </a:r>
            <a:r>
              <a:rPr lang="en-US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q·V</a:t>
            </a:r>
            <a:r>
              <a:rPr lang="en-US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𝜎 is escape probability governed by an effective bulk trap density ([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BT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6E021858-2554-524A-8AE1-0DDF5E8541D0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74794408"/>
                  </p:ext>
                </p:extLst>
              </p:nvPr>
            </p:nvGraphicFramePr>
            <p:xfrm>
              <a:off x="859007" y="2238000"/>
              <a:ext cx="10473986" cy="3413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1415">
                      <a:extLst>
                        <a:ext uri="{9D8B030D-6E8A-4147-A177-3AD203B41FA5}">
                          <a16:colId xmlns:a16="http://schemas.microsoft.com/office/drawing/2014/main" val="2760382654"/>
                        </a:ext>
                      </a:extLst>
                    </a:gridCol>
                    <a:gridCol w="3020857">
                      <a:extLst>
                        <a:ext uri="{9D8B030D-6E8A-4147-A177-3AD203B41FA5}">
                          <a16:colId xmlns:a16="http://schemas.microsoft.com/office/drawing/2014/main" val="2726848264"/>
                        </a:ext>
                      </a:extLst>
                    </a:gridCol>
                    <a:gridCol w="3020857">
                      <a:extLst>
                        <a:ext uri="{9D8B030D-6E8A-4147-A177-3AD203B41FA5}">
                          <a16:colId xmlns:a16="http://schemas.microsoft.com/office/drawing/2014/main" val="2935650713"/>
                        </a:ext>
                      </a:extLst>
                    </a:gridCol>
                    <a:gridCol w="3020857">
                      <a:extLst>
                        <a:ext uri="{9D8B030D-6E8A-4147-A177-3AD203B41FA5}">
                          <a16:colId xmlns:a16="http://schemas.microsoft.com/office/drawing/2014/main" val="660019736"/>
                        </a:ext>
                      </a:extLst>
                    </a:gridCol>
                  </a:tblGrid>
                  <a:tr h="126525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Manifestation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Structure Relaxation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Mass transport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Interface Traps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805977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Eq. Circuit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FPE or PE (Polarity </a:t>
                          </a:r>
                          <a:r>
                            <a:rPr lang="en-US" sz="16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ind.</a:t>
                          </a: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FPE/PE + Battery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FPE/PE  + Battery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64727270"/>
                      </a:ext>
                    </a:extLst>
                  </a:tr>
                  <a:tr h="0">
                    <a:tc gridSpan="4">
                      <a:txBody>
                        <a:bodyPr/>
                        <a:lstStyle/>
                        <a:p>
                          <a:pPr marL="0" marR="0" lvl="0" indent="0" algn="ctr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aseline="0" dirty="0">
                              <a:solidFill>
                                <a:srgbClr val="FFFF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Expectation of changes from Low to High Vt State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8124964"/>
                      </a:ext>
                    </a:extLst>
                  </a:tr>
                  <a:tr h="280781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PFA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change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Visible segregation </a:t>
                          </a:r>
                        </a:p>
                        <a:p>
                          <a:pPr marL="342900" indent="-342900" algn="l">
                            <a:buAutoNum type="arabicParenR"/>
                          </a:pP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Bulk: heterogenous </a:t>
                          </a:r>
                          <a:r>
                            <a:rPr lang="en-US" sz="16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J</a:t>
                          </a:r>
                          <a:r>
                            <a:rPr lang="en-US" sz="1600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x</a:t>
                          </a:r>
                          <a:endParaRPr lang="en-US" sz="1600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342900" indent="-342900" algn="l">
                            <a:buAutoNum type="arabicParenR"/>
                          </a:pP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Interface: 𝜓</a:t>
                          </a:r>
                          <a:r>
                            <a:rPr lang="en-US" sz="1600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ms</a:t>
                          </a: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change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visibility @ Interface </a:t>
                          </a:r>
                        </a:p>
                        <a:p>
                          <a:pPr algn="l"/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(regardless composition changes)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7176874"/>
                      </a:ext>
                    </a:extLst>
                  </a:tr>
                  <a:tr h="126525">
                    <a:tc>
                      <a:txBody>
                        <a:bodyPr/>
                        <a:lstStyle/>
                        <a:p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</a:t>
                          </a:r>
                          <a:r>
                            <a:rPr lang="en-US" sz="160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  <a:sym typeface="Symbol" panose="05050102010706020507" pitchFamily="18" charset="2"/>
                            </a:rPr>
                            <a:t>No change</a:t>
                          </a:r>
                          <a:endParaRPr lang="en-US" sz="16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8497276"/>
                      </a:ext>
                    </a:extLst>
                  </a:tr>
                  <a:tr h="126525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</a:t>
                          </a:r>
                          <a:r>
                            <a:rPr lang="en-US" sz="160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  <a:endParaRPr lang="en-US" sz="16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 (</a:t>
                          </a:r>
                          <a14:m>
                            <m:oMath xmlns:m="http://schemas.openxmlformats.org/officeDocument/2006/math">
                              <m: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∝</m:t>
                              </m:r>
                            </m:oMath>
                          </a14:m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Symbol" panose="05050102010706020507" pitchFamily="18" charset="2"/>
                              <a:cs typeface="Calibri" panose="020F0502020204030204" pitchFamily="34" charset="0"/>
                            </a:rPr>
                            <a:t>[</a:t>
                          </a:r>
                          <a:r>
                            <a:rPr lang="en-US" sz="1600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</a:t>
                          </a:r>
                          <a:r>
                            <a:rPr lang="en-US" sz="1600" baseline="-250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BT-</a:t>
                          </a:r>
                          <a:r>
                            <a:rPr lang="en-US" sz="1600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]</a:t>
                          </a:r>
                          <a:r>
                            <a:rPr lang="en-US" sz="1600" baseline="300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r>
                            <a:rPr lang="en-US" sz="1600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Small ↑ may be expected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change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79219683"/>
                      </a:ext>
                    </a:extLst>
                  </a:tr>
                  <a:tr h="126525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</a:t>
                          </a:r>
                          <a:r>
                            <a:rPr lang="en-US" sz="160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 (bandgap widening possible)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change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strike="noStrike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↓  when tunneling inj. limited</a:t>
                          </a:r>
                          <a:endParaRPr lang="en-US" sz="16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4473199"/>
                      </a:ext>
                    </a:extLst>
                  </a:tr>
                  <a:tr h="126525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Symbol" panose="05050102010706020507" pitchFamily="18" charset="2"/>
                              <a:cs typeface="Calibri" panose="020F0502020204030204" pitchFamily="34" charset="0"/>
                            </a:rPr>
                            <a:t>s</a:t>
                          </a:r>
                          <a:endParaRPr lang="en-US" sz="16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 </a:t>
                          </a: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∝</m:t>
                              </m:r>
                            </m:oMath>
                          </a14:m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Symbol" panose="05050102010706020507" pitchFamily="18" charset="2"/>
                              <a:cs typeface="Calibri" panose="020F0502020204030204" pitchFamily="34" charset="0"/>
                            </a:rPr>
                            <a:t>[</a:t>
                          </a:r>
                          <a:r>
                            <a:rPr lang="en-US" sz="1600" baseline="0" dirty="0" err="1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</a:t>
                          </a:r>
                          <a:r>
                            <a:rPr lang="en-US" sz="1600" baseline="-25000" dirty="0" err="1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BT</a:t>
                          </a:r>
                          <a:r>
                            <a:rPr lang="en-US" sz="1600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]</a:t>
                          </a:r>
                          <a:r>
                            <a:rPr lang="en-US" sz="1600" baseline="300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-1</a:t>
                          </a:r>
                          <a:r>
                            <a:rPr lang="en-US" sz="1600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  <a:endParaRPr lang="en-US" sz="16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unchanged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May change due to ∆trap uniformity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650042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6E021858-2554-524A-8AE1-0DDF5E8541D0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74794408"/>
                  </p:ext>
                </p:extLst>
              </p:nvPr>
            </p:nvGraphicFramePr>
            <p:xfrm>
              <a:off x="859007" y="2238000"/>
              <a:ext cx="10473986" cy="3413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1415">
                      <a:extLst>
                        <a:ext uri="{9D8B030D-6E8A-4147-A177-3AD203B41FA5}">
                          <a16:colId xmlns:a16="http://schemas.microsoft.com/office/drawing/2014/main" val="2760382654"/>
                        </a:ext>
                      </a:extLst>
                    </a:gridCol>
                    <a:gridCol w="3020857">
                      <a:extLst>
                        <a:ext uri="{9D8B030D-6E8A-4147-A177-3AD203B41FA5}">
                          <a16:colId xmlns:a16="http://schemas.microsoft.com/office/drawing/2014/main" val="2726848264"/>
                        </a:ext>
                      </a:extLst>
                    </a:gridCol>
                    <a:gridCol w="3020857">
                      <a:extLst>
                        <a:ext uri="{9D8B030D-6E8A-4147-A177-3AD203B41FA5}">
                          <a16:colId xmlns:a16="http://schemas.microsoft.com/office/drawing/2014/main" val="2935650713"/>
                        </a:ext>
                      </a:extLst>
                    </a:gridCol>
                    <a:gridCol w="3020857">
                      <a:extLst>
                        <a:ext uri="{9D8B030D-6E8A-4147-A177-3AD203B41FA5}">
                          <a16:colId xmlns:a16="http://schemas.microsoft.com/office/drawing/2014/main" val="660019736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Manifestation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Structure Relaxation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Mass transport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Interface Traps</a:t>
                          </a:r>
                        </a:p>
                      </a:txBody>
                      <a:tcPr anchor="ctr"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8059777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Eq. Circuit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FPE or PE (Polarity </a:t>
                          </a:r>
                          <a:r>
                            <a:rPr lang="en-US" sz="16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ind.</a:t>
                          </a: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FPE/PE + Battery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FPE/PE  + Battery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64727270"/>
                      </a:ext>
                    </a:extLst>
                  </a:tr>
                  <a:tr h="335280">
                    <a:tc gridSpan="4">
                      <a:txBody>
                        <a:bodyPr/>
                        <a:lstStyle/>
                        <a:p>
                          <a:pPr marL="0" marR="0" lvl="0" indent="0" algn="ctr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aseline="0" dirty="0">
                              <a:solidFill>
                                <a:srgbClr val="FFFF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Expectation of changes from Low to High Vt State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8124964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PFA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change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Visible segregation </a:t>
                          </a:r>
                        </a:p>
                        <a:p>
                          <a:pPr marL="342900" indent="-342900" algn="l">
                            <a:buAutoNum type="arabicParenR"/>
                          </a:pP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Bulk: heterogenous </a:t>
                          </a:r>
                          <a:r>
                            <a:rPr lang="en-US" sz="16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J</a:t>
                          </a:r>
                          <a:r>
                            <a:rPr lang="en-US" sz="1600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x</a:t>
                          </a:r>
                          <a:endParaRPr lang="en-US" sz="1600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342900" indent="-342900" algn="l">
                            <a:buAutoNum type="arabicParenR"/>
                          </a:pP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Interface: 𝜓</a:t>
                          </a:r>
                          <a:r>
                            <a:rPr lang="en-US" sz="1600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ms</a:t>
                          </a: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change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visibility @ Interface </a:t>
                          </a:r>
                        </a:p>
                        <a:p>
                          <a:pPr algn="l"/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(regardless composition changes)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7176874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</a:t>
                          </a:r>
                          <a:r>
                            <a:rPr lang="en-US" sz="160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  <a:sym typeface="Symbol" panose="05050102010706020507" pitchFamily="18" charset="2"/>
                            </a:rPr>
                            <a:t>No change</a:t>
                          </a:r>
                          <a:endParaRPr lang="en-US" sz="16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8497276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</a:t>
                          </a:r>
                          <a:r>
                            <a:rPr lang="en-US" sz="160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  <a:endParaRPr lang="en-US" sz="16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6862" t="-640741" r="-199582" b="-2814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Small ↑ may be expected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change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79219683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</a:t>
                          </a:r>
                          <a:r>
                            <a:rPr lang="en-US" sz="1600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↑ (bandgap widening possible)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No change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strike="noStrike" baseline="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↓  when tunneling inj. limited</a:t>
                          </a:r>
                          <a:endParaRPr lang="en-US" sz="16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4473199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1600" dirty="0">
                              <a:latin typeface="Symbol" panose="05050102010706020507" pitchFamily="18" charset="2"/>
                              <a:cs typeface="Calibri" panose="020F0502020204030204" pitchFamily="34" charset="0"/>
                            </a:rPr>
                            <a:t>s</a:t>
                          </a:r>
                          <a:endParaRPr lang="en-US" sz="16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6862" t="-491304" r="-199582" b="-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unchanged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110807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May change due to ∆trap uniformity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86500426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6A6792F-43E2-5B42-BE69-C15F83266A3F}"/>
              </a:ext>
            </a:extLst>
          </p:cNvPr>
          <p:cNvSpPr txBox="1"/>
          <p:nvPr/>
        </p:nvSpPr>
        <p:spPr>
          <a:xfrm>
            <a:off x="3290520" y="5743462"/>
            <a:ext cx="56109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65138" indent="-455613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Retention characterization will be used for further segmentation.</a:t>
            </a:r>
          </a:p>
          <a:p>
            <a:pPr marL="465138" indent="-455613"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Mass transport mechanism is expected with longer retention.</a:t>
            </a:r>
          </a:p>
        </p:txBody>
      </p:sp>
    </p:spTree>
    <p:extLst>
      <p:ext uri="{BB962C8B-B14F-4D97-AF65-F5344CB8AC3E}">
        <p14:creationId xmlns:p14="http://schemas.microsoft.com/office/powerpoint/2010/main" val="628113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1F1CB-1F85-EC4D-93A3-9BF8342AF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Silicon Results</a:t>
            </a:r>
            <a:br>
              <a:rPr lang="en-US" sz="3600" dirty="0"/>
            </a:br>
            <a:r>
              <a:rPr lang="en-US" sz="2000" dirty="0"/>
              <a:t>(Changes observed from low V</a:t>
            </a:r>
            <a:r>
              <a:rPr lang="en-US" sz="2000" baseline="-25000" dirty="0"/>
              <a:t>T</a:t>
            </a:r>
            <a:r>
              <a:rPr lang="en-US" sz="2000" dirty="0"/>
              <a:t> state to high V</a:t>
            </a:r>
            <a:r>
              <a:rPr lang="en-US" sz="2000" baseline="-25000" dirty="0"/>
              <a:t>T</a:t>
            </a:r>
            <a:r>
              <a:rPr lang="en-US" sz="2000" dirty="0"/>
              <a:t> State)</a:t>
            </a:r>
            <a:endParaRPr lang="en-US"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FC7A954-376F-AB4E-8F20-76EC881BB9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6866801"/>
              </p:ext>
            </p:extLst>
          </p:nvPr>
        </p:nvGraphicFramePr>
        <p:xfrm>
          <a:off x="2933144" y="1905000"/>
          <a:ext cx="6325711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045">
                  <a:extLst>
                    <a:ext uri="{9D8B030D-6E8A-4147-A177-3AD203B41FA5}">
                      <a16:colId xmlns:a16="http://schemas.microsoft.com/office/drawing/2014/main" val="2760382654"/>
                    </a:ext>
                  </a:extLst>
                </a:gridCol>
                <a:gridCol w="2236882">
                  <a:extLst>
                    <a:ext uri="{9D8B030D-6E8A-4147-A177-3AD203B41FA5}">
                      <a16:colId xmlns:a16="http://schemas.microsoft.com/office/drawing/2014/main" val="1353365235"/>
                    </a:ext>
                  </a:extLst>
                </a:gridCol>
                <a:gridCol w="2712784">
                  <a:extLst>
                    <a:ext uri="{9D8B030D-6E8A-4147-A177-3AD203B41FA5}">
                      <a16:colId xmlns:a16="http://schemas.microsoft.com/office/drawing/2014/main" val="3803587631"/>
                    </a:ext>
                  </a:extLst>
                </a:gridCol>
              </a:tblGrid>
              <a:tr h="12652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Manifestation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Switching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Reverse Bias Disturb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059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Eq. Circuit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+ Battery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 + Battery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4727270"/>
                  </a:ext>
                </a:extLst>
              </a:tr>
              <a:tr h="28078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PFA</a:t>
                      </a:r>
                    </a:p>
                  </a:txBody>
                  <a:tcPr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Bulk Segregation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visible segregation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3294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176874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497276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Small 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9219683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drops to low temp sensitivity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3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73199"/>
                  </a:ext>
                </a:extLst>
              </a:tr>
              <a:tr h="12652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Symbol" panose="05050102010706020507" pitchFamily="18" charset="2"/>
                          <a:cs typeface="Calibri" panose="020F0502020204030204" pitchFamily="34" charset="0"/>
                        </a:rPr>
                        <a:t>s</a:t>
                      </a:r>
                      <a:endParaRPr lang="en-US" sz="1600" baseline="30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 </a:t>
                      </a: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Some </a:t>
                      </a: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004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534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1F1CB-1F85-EC4D-93A3-9BF8342AF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Model Segmentation</a:t>
            </a:r>
            <a:br>
              <a:rPr lang="en-US" sz="3200" dirty="0"/>
            </a:br>
            <a:r>
              <a:rPr lang="en-US" sz="2000" dirty="0"/>
              <a:t>(Base on the changes from low V</a:t>
            </a:r>
            <a:r>
              <a:rPr lang="en-US" sz="2000" baseline="-25000" dirty="0"/>
              <a:t>T</a:t>
            </a:r>
            <a:r>
              <a:rPr lang="en-US" sz="2000" dirty="0"/>
              <a:t> state to high V</a:t>
            </a:r>
            <a:r>
              <a:rPr lang="en-US" sz="2000" baseline="-25000" dirty="0"/>
              <a:t>T</a:t>
            </a:r>
            <a:r>
              <a:rPr lang="en-US" sz="2000" dirty="0"/>
              <a:t> state)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9EEAF-29B8-F74F-9AB7-2CA93D2AD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10515600" cy="5105400"/>
          </a:xfrm>
        </p:spPr>
        <p:txBody>
          <a:bodyPr/>
          <a:lstStyle/>
          <a:p>
            <a:r>
              <a:rPr lang="en-US" sz="2000" dirty="0"/>
              <a:t>Results vs. Models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Memory Switching fits the profile of both Mass transport and Interface Traps</a:t>
            </a:r>
          </a:p>
          <a:p>
            <a:r>
              <a:rPr lang="en-US" sz="2000" dirty="0"/>
              <a:t>Reverse Bias Disturb fits Interface traps model but not Mass transport</a:t>
            </a:r>
          </a:p>
          <a:p>
            <a:endParaRPr lang="en-US" sz="2000" dirty="0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9B44E900-97EF-074C-95D3-B9E048621D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7496994"/>
              </p:ext>
            </p:extLst>
          </p:nvPr>
        </p:nvGraphicFramePr>
        <p:xfrm>
          <a:off x="914400" y="1447800"/>
          <a:ext cx="1036050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045">
                  <a:extLst>
                    <a:ext uri="{9D8B030D-6E8A-4147-A177-3AD203B41FA5}">
                      <a16:colId xmlns:a16="http://schemas.microsoft.com/office/drawing/2014/main" val="2760382654"/>
                    </a:ext>
                  </a:extLst>
                </a:gridCol>
                <a:gridCol w="2513489">
                  <a:extLst>
                    <a:ext uri="{9D8B030D-6E8A-4147-A177-3AD203B41FA5}">
                      <a16:colId xmlns:a16="http://schemas.microsoft.com/office/drawing/2014/main" val="2935650713"/>
                    </a:ext>
                  </a:extLst>
                </a:gridCol>
                <a:gridCol w="2712784">
                  <a:extLst>
                    <a:ext uri="{9D8B030D-6E8A-4147-A177-3AD203B41FA5}">
                      <a16:colId xmlns:a16="http://schemas.microsoft.com/office/drawing/2014/main" val="660019736"/>
                    </a:ext>
                  </a:extLst>
                </a:gridCol>
                <a:gridCol w="906368">
                  <a:extLst>
                    <a:ext uri="{9D8B030D-6E8A-4147-A177-3AD203B41FA5}">
                      <a16:colId xmlns:a16="http://schemas.microsoft.com/office/drawing/2014/main" val="1353365235"/>
                    </a:ext>
                  </a:extLst>
                </a:gridCol>
                <a:gridCol w="906368">
                  <a:extLst>
                    <a:ext uri="{9D8B030D-6E8A-4147-A177-3AD203B41FA5}">
                      <a16:colId xmlns:a16="http://schemas.microsoft.com/office/drawing/2014/main" val="3128486415"/>
                    </a:ext>
                  </a:extLst>
                </a:gridCol>
                <a:gridCol w="972725">
                  <a:extLst>
                    <a:ext uri="{9D8B030D-6E8A-4147-A177-3AD203B41FA5}">
                      <a16:colId xmlns:a16="http://schemas.microsoft.com/office/drawing/2014/main" val="3803587631"/>
                    </a:ext>
                  </a:extLst>
                </a:gridCol>
                <a:gridCol w="972725">
                  <a:extLst>
                    <a:ext uri="{9D8B030D-6E8A-4147-A177-3AD203B41FA5}">
                      <a16:colId xmlns:a16="http://schemas.microsoft.com/office/drawing/2014/main" val="2753096632"/>
                    </a:ext>
                  </a:extLst>
                </a:gridCol>
              </a:tblGrid>
              <a:tr h="230731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Manifestation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Mass transport Predicts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Interface Traps Predicts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Switching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Reverse Bias Disturb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059777"/>
                  </a:ext>
                </a:extLst>
              </a:tr>
              <a:tr h="291648">
                <a:tc gridSpan="3">
                  <a:txBody>
                    <a:bodyPr/>
                    <a:lstStyle/>
                    <a:p>
                      <a:endParaRPr lang="en-US" sz="16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7701489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Eq. Circuit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+ Battery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FPE/PE  + Battery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4727270"/>
                  </a:ext>
                </a:extLst>
              </a:tr>
              <a:tr h="5663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PFA</a:t>
                      </a:r>
                    </a:p>
                  </a:txBody>
                  <a:tcPr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Visible segregation </a:t>
                      </a:r>
                    </a:p>
                    <a:p>
                      <a:pPr marL="342900" indent="-342900" algn="l">
                        <a:buAutoNum type="arabicParenR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Bulk: heterogenous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en-US" sz="1600" baseline="-25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indent="-342900" algn="l">
                        <a:buAutoNum type="arabicParenR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Interface: 𝜓</a:t>
                      </a:r>
                      <a:r>
                        <a:rPr lang="en-US" sz="1600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ms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visibility @ Interface </a:t>
                      </a:r>
                    </a:p>
                    <a:p>
                      <a:pPr algn="l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(regardless composition changes)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×</a:t>
                      </a:r>
                    </a:p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tbq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3294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  <a:alpha val="3294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176874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497276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Small ↑ may be expected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9219683"/>
                  </a:ext>
                </a:extLst>
              </a:tr>
              <a:tr h="39853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600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anchor="ctr">
                    <a:solidFill>
                      <a:srgbClr val="FF0000">
                        <a:alpha val="3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Change or 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  when tunneling inj. limited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×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3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3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73199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unchanged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May change due to ∆trap uniformity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√(?)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√(?)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004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545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B4610-D835-CE45-B9D4-597EEC1F9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85800"/>
          </a:xfrm>
        </p:spPr>
        <p:txBody>
          <a:bodyPr/>
          <a:lstStyle/>
          <a:p>
            <a:r>
              <a:rPr lang="en-US" sz="3200" dirty="0"/>
              <a:t>Fast Fail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815CB-F968-DB4D-B61B-3A3B9D35F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472" y="990600"/>
            <a:ext cx="103632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If (Disturb gap &gt; Critical point) </a:t>
            </a:r>
            <a:r>
              <a:rPr lang="en-US" sz="1800" dirty="0">
                <a:solidFill>
                  <a:srgbClr val="C00000"/>
                </a:solidFill>
              </a:rPr>
              <a:t>{                                                </a:t>
            </a:r>
            <a:r>
              <a:rPr lang="en-US" sz="1800" b="0" i="1" dirty="0"/>
              <a:t>/* Success criteria and test metrology validated */</a:t>
            </a:r>
            <a:r>
              <a:rPr lang="en-US" sz="1800" i="1" dirty="0"/>
              <a:t> </a:t>
            </a:r>
            <a:endParaRPr lang="en-US" sz="1800" i="1" dirty="0">
              <a:solidFill>
                <a:srgbClr val="C00000"/>
              </a:solidFill>
            </a:endParaRPr>
          </a:p>
          <a:p>
            <a:pPr marL="554035" lvl="1" indent="0">
              <a:buNone/>
            </a:pPr>
            <a:r>
              <a:rPr lang="en-US" sz="1800" b="1" dirty="0"/>
              <a:t>STOP;</a:t>
            </a:r>
          </a:p>
          <a:p>
            <a:pPr marL="554035" lvl="1" indent="0">
              <a:buNone/>
            </a:pPr>
            <a:r>
              <a:rPr lang="en-US" sz="1800" b="1" dirty="0">
                <a:solidFill>
                  <a:srgbClr val="C00000"/>
                </a:solidFill>
              </a:rPr>
              <a:t>};</a:t>
            </a:r>
          </a:p>
          <a:p>
            <a:pPr marL="0" indent="0">
              <a:buNone/>
            </a:pPr>
            <a:r>
              <a:rPr lang="en-US" sz="1800" dirty="0"/>
              <a:t>Else </a:t>
            </a:r>
            <a:r>
              <a:rPr lang="en-US" sz="1800" dirty="0">
                <a:solidFill>
                  <a:srgbClr val="C00000"/>
                </a:solidFill>
              </a:rPr>
              <a:t>{</a:t>
            </a:r>
          </a:p>
          <a:p>
            <a:pPr marL="554035" lvl="1" indent="0">
              <a:buNone/>
            </a:pPr>
            <a:r>
              <a:rPr lang="en-US" sz="1800" b="1" dirty="0"/>
              <a:t>Check sensitivity of disturb RBER vs. RWB (</a:t>
            </a:r>
            <a:r>
              <a:rPr lang="en-US" sz="1800" b="1"/>
              <a:t>V</a:t>
            </a:r>
            <a:r>
              <a:rPr lang="en-US" sz="1800" b="1" baseline="-25000"/>
              <a:t>inh</a:t>
            </a:r>
            <a:r>
              <a:rPr lang="en-US" sz="1800" b="1"/>
              <a:t> margin);   </a:t>
            </a:r>
            <a:r>
              <a:rPr lang="en-US" sz="1800" b="1">
                <a:sym typeface="Wingdings" pitchFamily="2" charset="2"/>
              </a:rPr>
              <a:t> if yes  go</a:t>
            </a:r>
            <a:endParaRPr lang="en-US" sz="1800" b="1" dirty="0"/>
          </a:p>
          <a:p>
            <a:pPr marL="554035" lvl="1" indent="0">
              <a:buNone/>
            </a:pPr>
            <a:r>
              <a:rPr lang="en-US" sz="1800" b="1" dirty="0"/>
              <a:t>Matching Memory Switch and Rev. Bias Disturb with all the best known physics;                     </a:t>
            </a:r>
          </a:p>
          <a:p>
            <a:pPr marL="554035" lvl="1" indent="0" algn="r">
              <a:buNone/>
            </a:pPr>
            <a:r>
              <a:rPr lang="en-US" sz="1800" i="1" dirty="0"/>
              <a:t>/* Interfacial modulation including mass transport and Interface traps */ </a:t>
            </a:r>
          </a:p>
          <a:p>
            <a:pPr marL="554035" lvl="1" indent="0">
              <a:buNone/>
            </a:pPr>
            <a:r>
              <a:rPr lang="en-US" sz="1800" b="1" dirty="0"/>
              <a:t>If (memory and disturb share the same mechanisms) </a:t>
            </a:r>
            <a:r>
              <a:rPr lang="en-US" sz="1800" b="1" dirty="0">
                <a:solidFill>
                  <a:schemeClr val="accent2"/>
                </a:solidFill>
              </a:rPr>
              <a:t>{</a:t>
            </a:r>
            <a:endParaRPr lang="en-US" sz="1800" b="1" dirty="0"/>
          </a:p>
          <a:p>
            <a:pPr marL="1108070" lvl="2" indent="0">
              <a:buNone/>
            </a:pPr>
            <a:r>
              <a:rPr lang="en-US" sz="1800" b="1" dirty="0"/>
              <a:t>STOP;                                                                                      </a:t>
            </a:r>
            <a:r>
              <a:rPr lang="en-US" sz="1800" i="1" dirty="0"/>
              <a:t>/* Spaces to manage the risk are limited */ </a:t>
            </a:r>
          </a:p>
          <a:p>
            <a:pPr marL="1108070" lvl="2" indent="0">
              <a:buNone/>
            </a:pPr>
            <a:r>
              <a:rPr lang="en-US" sz="1800" b="1" dirty="0">
                <a:solidFill>
                  <a:schemeClr val="accent2"/>
                </a:solidFill>
              </a:rPr>
              <a:t>};</a:t>
            </a:r>
          </a:p>
          <a:p>
            <a:pPr marL="554035" lvl="1" indent="0">
              <a:buNone/>
            </a:pPr>
            <a:r>
              <a:rPr lang="en-US" sz="1800" b="1" dirty="0"/>
              <a:t>Else </a:t>
            </a:r>
            <a:r>
              <a:rPr lang="en-US" sz="1800" b="1" dirty="0">
                <a:solidFill>
                  <a:schemeClr val="accent2"/>
                </a:solidFill>
              </a:rPr>
              <a:t>{</a:t>
            </a:r>
          </a:p>
          <a:p>
            <a:pPr marL="1108070" lvl="2" indent="0">
              <a:buNone/>
            </a:pPr>
            <a:r>
              <a:rPr lang="en-US" sz="1800" b="1" dirty="0"/>
              <a:t>Validate Bipolar design and collateral on product landing;</a:t>
            </a:r>
          </a:p>
          <a:p>
            <a:pPr marL="1108070" lvl="2" indent="0">
              <a:buNone/>
            </a:pPr>
            <a:r>
              <a:rPr lang="en-US" sz="1800" b="1" dirty="0"/>
              <a:t>If (on-par with the incumbent) </a:t>
            </a:r>
            <a:r>
              <a:rPr lang="en-US" sz="1800" b="1" dirty="0">
                <a:solidFill>
                  <a:srgbClr val="00B050"/>
                </a:solidFill>
              </a:rPr>
              <a:t>{       </a:t>
            </a:r>
            <a:r>
              <a:rPr lang="en-US" sz="1800" b="1" dirty="0"/>
              <a:t>                                                                       </a:t>
            </a:r>
            <a:r>
              <a:rPr lang="en-US" sz="1800" i="1" dirty="0"/>
              <a:t>/* density, energy */</a:t>
            </a:r>
          </a:p>
          <a:p>
            <a:pPr marL="1662105" lvl="3" indent="0">
              <a:buNone/>
            </a:pPr>
            <a:r>
              <a:rPr lang="en-US" sz="1800" b="1" dirty="0"/>
              <a:t>Develop pathfinding strategy and scaling enablers; </a:t>
            </a:r>
          </a:p>
          <a:p>
            <a:pPr marL="1662105" lvl="3" indent="0">
              <a:buNone/>
            </a:pPr>
            <a:r>
              <a:rPr lang="en-US" sz="1800" b="1" dirty="0">
                <a:solidFill>
                  <a:srgbClr val="00B050"/>
                </a:solidFill>
              </a:rPr>
              <a:t>};</a:t>
            </a:r>
          </a:p>
          <a:p>
            <a:pPr marL="1108070" lvl="2" indent="0">
              <a:buNone/>
            </a:pPr>
            <a:r>
              <a:rPr lang="en-US" sz="1800" b="1" dirty="0"/>
              <a:t>Else</a:t>
            </a:r>
            <a:r>
              <a:rPr lang="en-US" sz="1800" b="1" dirty="0">
                <a:solidFill>
                  <a:srgbClr val="00B050"/>
                </a:solidFill>
              </a:rPr>
              <a:t> { </a:t>
            </a:r>
            <a:r>
              <a:rPr lang="en-US" sz="1800" b="1" dirty="0"/>
              <a:t>Stop and go back to completive analysis </a:t>
            </a:r>
            <a:r>
              <a:rPr lang="en-US" sz="1800" b="1" dirty="0">
                <a:solidFill>
                  <a:srgbClr val="00B050"/>
                </a:solidFill>
              </a:rPr>
              <a:t>} ;</a:t>
            </a:r>
          </a:p>
          <a:p>
            <a:pPr marL="1108070" lvl="2" indent="0">
              <a:buNone/>
            </a:pPr>
            <a:r>
              <a:rPr lang="en-US" sz="1800" b="1" dirty="0">
                <a:solidFill>
                  <a:schemeClr val="accent2"/>
                </a:solidFill>
              </a:rPr>
              <a:t>};</a:t>
            </a:r>
          </a:p>
          <a:p>
            <a:pPr marL="554035" lvl="1" indent="0">
              <a:buNone/>
            </a:pPr>
            <a:r>
              <a:rPr lang="en-US" sz="1800" b="1" dirty="0">
                <a:solidFill>
                  <a:srgbClr val="C00000"/>
                </a:solidFill>
              </a:rPr>
              <a:t>}</a:t>
            </a:r>
            <a:r>
              <a:rPr lang="en-US" sz="1800" dirty="0">
                <a:solidFill>
                  <a:srgbClr val="C00000"/>
                </a:solidFill>
              </a:rPr>
              <a:t>;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7043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131C6-BBB2-DD43-BC75-0B5B93F2A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8DCF2A-5EA3-5940-9520-4416CFE854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9687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2810</TotalTime>
  <Words>969</Words>
  <Application>Microsoft Macintosh PowerPoint</Application>
  <PresentationFormat>Widescreen</PresentationFormat>
  <Paragraphs>325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Neo Sans Intel</vt:lpstr>
      <vt:lpstr>Neo Sans Intel Medium</vt:lpstr>
      <vt:lpstr>Arial</vt:lpstr>
      <vt:lpstr>Calibri</vt:lpstr>
      <vt:lpstr>Cambria Math</vt:lpstr>
      <vt:lpstr>Symbol</vt:lpstr>
      <vt:lpstr>blank</vt:lpstr>
      <vt:lpstr>BiSM March Discussion</vt:lpstr>
      <vt:lpstr>BiSM WW10 Recap</vt:lpstr>
      <vt:lpstr>One of Possible BiSM Model – Mass Transport to flip Heterojunction</vt:lpstr>
      <vt:lpstr>Electrical Equivalent Circuit and Possible Underline Physics </vt:lpstr>
      <vt:lpstr>Fingerprint Matching</vt:lpstr>
      <vt:lpstr>Silicon Results (Changes observed from low VT state to high VT State)</vt:lpstr>
      <vt:lpstr>Model Segmentation (Base on the changes from low VT state to high VT state)</vt:lpstr>
      <vt:lpstr>Fast Fail Logic</vt:lpstr>
      <vt:lpstr>Backup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79</cp:revision>
  <dcterms:created xsi:type="dcterms:W3CDTF">2019-03-27T20:53:44Z</dcterms:created>
  <dcterms:modified xsi:type="dcterms:W3CDTF">2019-03-30T00:16:27Z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