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761" r:id="rId5"/>
    <p:sldId id="762" r:id="rId6"/>
    <p:sldId id="316" r:id="rId7"/>
    <p:sldId id="764" r:id="rId8"/>
    <p:sldId id="765" r:id="rId9"/>
    <p:sldId id="763" r:id="rId10"/>
    <p:sldId id="260" r:id="rId11"/>
    <p:sldId id="259" r:id="rId12"/>
    <p:sldId id="258" r:id="rId13"/>
    <p:sldId id="766" r:id="rId14"/>
    <p:sldId id="262" r:id="rId15"/>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38" autoAdjust="0"/>
    <p:restoredTop sz="94660"/>
  </p:normalViewPr>
  <p:slideViewPr>
    <p:cSldViewPr>
      <p:cViewPr varScale="1">
        <p:scale>
          <a:sx n="120" d="100"/>
          <a:sy n="120" d="100"/>
        </p:scale>
        <p:origin x="328" y="128"/>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EC177-E2E5-4455-82C1-178BA1878C75}" type="datetimeFigureOut">
              <a:rPr lang="en-US" smtClean="0"/>
              <a:t>12/12/19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C01F4F-B19B-4BED-ADEC-DA6F48AB26D1}" type="slidenum">
              <a:rPr lang="en-US" smtClean="0"/>
              <a:t>1</a:t>
            </a:fld>
            <a:endParaRPr lang="en-US" dirty="0"/>
          </a:p>
        </p:txBody>
      </p:sp>
    </p:spTree>
    <p:extLst>
      <p:ext uri="{BB962C8B-B14F-4D97-AF65-F5344CB8AC3E}">
        <p14:creationId xmlns:p14="http://schemas.microsoft.com/office/powerpoint/2010/main" val="64449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BF00E28-BEE0-488B-BEE0-9621A9C4B349}" type="slidenum">
              <a:rPr lang="en-US" smtClean="0"/>
              <a:pPr/>
              <a:t>3</a:t>
            </a:fld>
            <a:endParaRPr lang="en-US"/>
          </a:p>
        </p:txBody>
      </p:sp>
    </p:spTree>
    <p:extLst>
      <p:ext uri="{BB962C8B-B14F-4D97-AF65-F5344CB8AC3E}">
        <p14:creationId xmlns:p14="http://schemas.microsoft.com/office/powerpoint/2010/main" val="4022965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C01F4F-B19B-4BED-ADEC-DA6F48AB26D1}" type="slidenum">
              <a:rPr lang="en-US" smtClean="0"/>
              <a:t>5</a:t>
            </a:fld>
            <a:endParaRPr lang="en-US" dirty="0"/>
          </a:p>
        </p:txBody>
      </p:sp>
    </p:spTree>
    <p:extLst>
      <p:ext uri="{BB962C8B-B14F-4D97-AF65-F5344CB8AC3E}">
        <p14:creationId xmlns:p14="http://schemas.microsoft.com/office/powerpoint/2010/main" val="4137627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a:t>Click to edit Master title style</a:t>
            </a:r>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a:t>Click icon to add picture</a:t>
            </a:r>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a:latin typeface="Calibri" pitchFamily="34" charset="0"/>
                <a:cs typeface="Calibri" pitchFamily="34" charset="0"/>
              </a:rPr>
              <a:t>Phases:</a:t>
            </a:r>
            <a:r>
              <a:rPr lang="en-US" sz="1454"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1-Assumption 2-Symptom 3-Speculation</a:t>
            </a:r>
            <a:r>
              <a:rPr lang="en-US" sz="1212" i="1" baseline="0" dirty="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a:t>(Enter Heading for Topic or Problem Statement)</a:t>
            </a:r>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a:latin typeface="Calibri" pitchFamily="34" charset="0"/>
                <a:cs typeface="Calibri" pitchFamily="34" charset="0"/>
              </a:rPr>
              <a:t>Risk:</a:t>
            </a:r>
            <a:r>
              <a:rPr lang="en-US" sz="1454" b="0" u="none" baseline="0" dirty="0">
                <a:latin typeface="Calibri" pitchFamily="34" charset="0"/>
                <a:cs typeface="Calibri" pitchFamily="34" charset="0"/>
              </a:rPr>
              <a:t>       </a:t>
            </a:r>
            <a:r>
              <a:rPr lang="en-US" sz="1454" b="0" u="none" baseline="0" dirty="0">
                <a:solidFill>
                  <a:srgbClr val="FF0000"/>
                </a:solidFill>
                <a:latin typeface="Calibri" pitchFamily="34" charset="0"/>
                <a:cs typeface="Calibri" pitchFamily="34" charset="0"/>
              </a:rPr>
              <a:t>           </a:t>
            </a:r>
            <a:r>
              <a:rPr lang="en-US" sz="1454" b="0" u="none" baseline="0"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1-Showstopper 1.5-High Risk/No Data 2-High Risk</a:t>
            </a:r>
            <a:r>
              <a:rPr lang="en-US" sz="1212" i="1" baseline="0" dirty="0">
                <a:solidFill>
                  <a:schemeClr val="bg1">
                    <a:lumMod val="65000"/>
                  </a:schemeClr>
                </a:solidFill>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2.5-No Data 3-Med Risk 4-Low</a:t>
            </a:r>
            <a:r>
              <a:rPr lang="en-US" sz="1212" i="1" baseline="0" dirty="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Level</a:t>
            </a:r>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a:solidFill>
                  <a:srgbClr val="FF0000"/>
                </a:solidFill>
                <a:latin typeface="Neo Sans Intel Medium" pitchFamily="34" charset="0"/>
              </a:rPr>
              <a:t>Intel-Micron Confidential</a:t>
            </a:r>
          </a:p>
          <a:p>
            <a:pPr algn="r">
              <a:tabLst/>
            </a:pPr>
            <a:r>
              <a:rPr lang="en-US" sz="1454" dirty="0" err="1">
                <a:solidFill>
                  <a:schemeClr val="accent2"/>
                </a:solidFill>
                <a:latin typeface="Neo Sans Intel Medium" pitchFamily="34" charset="0"/>
              </a:rPr>
              <a:t>SxP</a:t>
            </a:r>
            <a:r>
              <a:rPr lang="en-US" sz="1454" dirty="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baseline="0" dirty="0">
                <a:latin typeface="Calibri" pitchFamily="34" charset="0"/>
                <a:cs typeface="Calibri" pitchFamily="34" charset="0"/>
              </a:rPr>
              <a:t>NSG Advanced Pathfinding</a:t>
            </a:r>
            <a:endParaRPr lang="en-US" sz="1454" dirty="0">
              <a:latin typeface="Calibri" pitchFamily="34" charset="0"/>
              <a:cs typeface="Calibri" pitchFamily="34" charset="0"/>
            </a:endParaRPr>
          </a:p>
        </p:txBody>
      </p:sp>
      <p:sp>
        <p:nvSpPr>
          <p:cNvPr id="10" name="Rectangle 4"/>
          <p:cNvSpPr>
            <a:spLocks noChangeArrowheads="1"/>
          </p:cNvSpPr>
          <p:nvPr/>
        </p:nvSpPr>
        <p:spPr bwMode="auto">
          <a:xfrm>
            <a:off x="1413164" y="6471760"/>
            <a:ext cx="2701636"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a:t>
            </a:r>
          </a:p>
        </p:txBody>
      </p:sp>
      <p:pic>
        <p:nvPicPr>
          <p:cNvPr id="12" name="Picture 6"/>
          <p:cNvPicPr>
            <a:picLocks noChangeAspect="1" noChangeArrowheads="1"/>
          </p:cNvPicPr>
          <p:nvPr/>
        </p:nvPicPr>
        <p:blipFill>
          <a:blip r:embed="rId15" cstate="screen"/>
          <a:srcRect/>
          <a:stretch>
            <a:fillRect/>
          </a:stretch>
        </p:blipFill>
        <p:spPr bwMode="auto">
          <a:xfrm>
            <a:off x="92363" y="6477003"/>
            <a:ext cx="593437" cy="368498"/>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DE8B59D-DE42-45B8-AD0B-6829F7169257}"/>
              </a:ext>
            </a:extLst>
          </p:cNvPr>
          <p:cNvGraphicFramePr>
            <a:graphicFrameLocks noGrp="1"/>
          </p:cNvGraphicFramePr>
          <p:nvPr/>
        </p:nvGraphicFramePr>
        <p:xfrm>
          <a:off x="969751" y="1371600"/>
          <a:ext cx="10252499" cy="1584960"/>
        </p:xfrm>
        <a:graphic>
          <a:graphicData uri="http://schemas.openxmlformats.org/drawingml/2006/table">
            <a:tbl>
              <a:tblPr/>
              <a:tblGrid>
                <a:gridCol w="1240049">
                  <a:extLst>
                    <a:ext uri="{9D8B030D-6E8A-4147-A177-3AD203B41FA5}">
                      <a16:colId xmlns:a16="http://schemas.microsoft.com/office/drawing/2014/main" val="535820697"/>
                    </a:ext>
                  </a:extLst>
                </a:gridCol>
                <a:gridCol w="1066800">
                  <a:extLst>
                    <a:ext uri="{9D8B030D-6E8A-4147-A177-3AD203B41FA5}">
                      <a16:colId xmlns:a16="http://schemas.microsoft.com/office/drawing/2014/main" val="2575307174"/>
                    </a:ext>
                  </a:extLst>
                </a:gridCol>
                <a:gridCol w="1676400">
                  <a:extLst>
                    <a:ext uri="{9D8B030D-6E8A-4147-A177-3AD203B41FA5}">
                      <a16:colId xmlns:a16="http://schemas.microsoft.com/office/drawing/2014/main" val="1041352832"/>
                    </a:ext>
                  </a:extLst>
                </a:gridCol>
                <a:gridCol w="1044875">
                  <a:extLst>
                    <a:ext uri="{9D8B030D-6E8A-4147-A177-3AD203B41FA5}">
                      <a16:colId xmlns:a16="http://schemas.microsoft.com/office/drawing/2014/main" val="4098312101"/>
                    </a:ext>
                  </a:extLst>
                </a:gridCol>
                <a:gridCol w="1044875">
                  <a:extLst>
                    <a:ext uri="{9D8B030D-6E8A-4147-A177-3AD203B41FA5}">
                      <a16:colId xmlns:a16="http://schemas.microsoft.com/office/drawing/2014/main" val="2922316970"/>
                    </a:ext>
                  </a:extLst>
                </a:gridCol>
                <a:gridCol w="1044875">
                  <a:extLst>
                    <a:ext uri="{9D8B030D-6E8A-4147-A177-3AD203B41FA5}">
                      <a16:colId xmlns:a16="http://schemas.microsoft.com/office/drawing/2014/main" val="4179605236"/>
                    </a:ext>
                  </a:extLst>
                </a:gridCol>
                <a:gridCol w="1044875">
                  <a:extLst>
                    <a:ext uri="{9D8B030D-6E8A-4147-A177-3AD203B41FA5}">
                      <a16:colId xmlns:a16="http://schemas.microsoft.com/office/drawing/2014/main" val="3413504829"/>
                    </a:ext>
                  </a:extLst>
                </a:gridCol>
                <a:gridCol w="1044875">
                  <a:extLst>
                    <a:ext uri="{9D8B030D-6E8A-4147-A177-3AD203B41FA5}">
                      <a16:colId xmlns:a16="http://schemas.microsoft.com/office/drawing/2014/main" val="2309507645"/>
                    </a:ext>
                  </a:extLst>
                </a:gridCol>
                <a:gridCol w="1044875">
                  <a:extLst>
                    <a:ext uri="{9D8B030D-6E8A-4147-A177-3AD203B41FA5}">
                      <a16:colId xmlns:a16="http://schemas.microsoft.com/office/drawing/2014/main" val="956357058"/>
                    </a:ext>
                  </a:extLst>
                </a:gridCol>
              </a:tblGrid>
              <a:tr h="280416">
                <a:tc rowSpan="2">
                  <a:txBody>
                    <a:bodyPr/>
                    <a:lstStyle/>
                    <a:p>
                      <a:pPr algn="l" rtl="0" fontAlgn="ctr"/>
                      <a:r>
                        <a:rPr lang="en-US" sz="1600" b="1" i="0" u="none" strike="noStrike" dirty="0">
                          <a:solidFill>
                            <a:schemeClr val="bg1"/>
                          </a:solidFill>
                          <a:effectLst/>
                          <a:latin typeface="Calibri" panose="020F0502020204030204" pitchFamily="34" charset="0"/>
                          <a:cs typeface="Calibri" panose="020F0502020204030204" pitchFamily="34" charset="0"/>
                        </a:rPr>
                        <a:t>Architecture</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Decoder</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CMOS and Interconnect</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Die Size</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[mm</a:t>
                      </a:r>
                      <a:r>
                        <a:rPr lang="en-US" sz="1600" b="1" i="0" u="none" strike="noStrike" baseline="30000" dirty="0">
                          <a:solidFill>
                            <a:schemeClr val="bg1"/>
                          </a:solidFill>
                          <a:effectLst/>
                          <a:latin typeface="Calibri" panose="020F0502020204030204" pitchFamily="34" charset="0"/>
                          <a:cs typeface="Calibri" panose="020F0502020204030204" pitchFamily="34" charset="0"/>
                        </a:rPr>
                        <a:t>2</a:t>
                      </a:r>
                      <a:r>
                        <a:rPr lang="en-US" sz="1600" b="1" i="0" u="none" strike="noStrike" dirty="0">
                          <a:solidFill>
                            <a:schemeClr val="bg1"/>
                          </a:solidFill>
                          <a:effectLst/>
                          <a:latin typeface="Calibri" panose="020F0502020204030204" pitchFamily="34" charset="0"/>
                          <a:cs typeface="Calibri" panose="020F0502020204030204" pitchFamily="34" charset="0"/>
                        </a:rPr>
                        <a:t>]</a:t>
                      </a:r>
                      <a:endParaRPr lang="en-US" sz="1600" b="1" i="0" u="none" strike="noStrike" baseline="30000"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Write</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Read</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gridSpan="3">
                  <a:txBody>
                    <a:bodyPr/>
                    <a:lstStyle/>
                    <a:p>
                      <a:pPr algn="ctr"/>
                      <a:r>
                        <a:rPr lang="en-US" sz="1600" b="1" dirty="0">
                          <a:solidFill>
                            <a:schemeClr val="bg1"/>
                          </a:solidFill>
                          <a:latin typeface="Calibri" panose="020F0502020204030204" pitchFamily="34" charset="0"/>
                          <a:cs typeface="Calibri" panose="020F0502020204030204" pitchFamily="34" charset="0"/>
                        </a:rPr>
                        <a:t>Gap</a:t>
                      </a:r>
                      <a:endParaRPr lang="en-US" b="1" dirty="0">
                        <a:solidFill>
                          <a:schemeClr val="bg1"/>
                        </a:solidFill>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US" dirty="0"/>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hMerge="1">
                  <a:txBody>
                    <a:bodyPr/>
                    <a:lstStyle/>
                    <a:p>
                      <a:endParaRPr lang="en-US" dirty="0"/>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3396690263"/>
                  </a:ext>
                </a:extLst>
              </a:tr>
              <a:tr h="280416">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Die Size</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Write</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Read</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573142567"/>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ALF32 (POR)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Unipolar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104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marR="0" lvl="0" indent="0" algn="ctr" defTabSz="110807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[mm</a:t>
                      </a:r>
                      <a:r>
                        <a:rPr lang="en-US" sz="1600" b="1" i="0" u="none" strike="noStrike" baseline="30000" dirty="0">
                          <a:solidFill>
                            <a:schemeClr val="bg1"/>
                          </a:solidFill>
                          <a:effectLst/>
                          <a:latin typeface="Calibri" panose="020F0502020204030204" pitchFamily="34" charset="0"/>
                          <a:cs typeface="Calibri" panose="020F0502020204030204" pitchFamily="34" charset="0"/>
                        </a:rPr>
                        <a:t>2</a:t>
                      </a:r>
                      <a:r>
                        <a:rPr lang="en-US" sz="1600" b="1" i="0" u="none" strike="noStrike" dirty="0">
                          <a:solidFill>
                            <a:schemeClr val="bg1"/>
                          </a:solidFill>
                          <a:effectLst/>
                          <a:latin typeface="Calibri" panose="020F0502020204030204" pitchFamily="34" charset="0"/>
                          <a:cs typeface="Calibri" panose="020F0502020204030204" pitchFamily="34" charset="0"/>
                        </a:rPr>
                        <a:t>]</a:t>
                      </a:r>
                      <a:endParaRPr lang="en-US" sz="1600" b="1" i="0" u="none" strike="noStrike" baseline="30000"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3646996286"/>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S24S</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221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154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835183148"/>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BiSM32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P1240.0+tgCMOST</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107</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47</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3</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3</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667729948"/>
                  </a:ext>
                </a:extLst>
              </a:tr>
            </a:tbl>
          </a:graphicData>
        </a:graphic>
      </p:graphicFrame>
      <p:sp>
        <p:nvSpPr>
          <p:cNvPr id="4" name="Title 3">
            <a:extLst>
              <a:ext uri="{FF2B5EF4-FFF2-40B4-BE49-F238E27FC236}">
                <a16:creationId xmlns:a16="http://schemas.microsoft.com/office/drawing/2014/main" id="{1E8C36BE-37E4-104D-8818-7736B848C6B9}"/>
              </a:ext>
            </a:extLst>
          </p:cNvPr>
          <p:cNvSpPr>
            <a:spLocks noGrp="1"/>
          </p:cNvSpPr>
          <p:nvPr>
            <p:ph type="title"/>
          </p:nvPr>
        </p:nvSpPr>
        <p:spPr/>
        <p:txBody>
          <a:bodyPr/>
          <a:lstStyle/>
          <a:p>
            <a:r>
              <a:rPr lang="en-US" sz="3600" dirty="0"/>
              <a:t>Die Size and Energy Assessment</a:t>
            </a:r>
          </a:p>
        </p:txBody>
      </p:sp>
      <p:sp>
        <p:nvSpPr>
          <p:cNvPr id="5" name="Content Placeholder 4">
            <a:extLst>
              <a:ext uri="{FF2B5EF4-FFF2-40B4-BE49-F238E27FC236}">
                <a16:creationId xmlns:a16="http://schemas.microsoft.com/office/drawing/2014/main" id="{F902AFDC-4FC2-A34E-B595-47BF2C0618BA}"/>
              </a:ext>
            </a:extLst>
          </p:cNvPr>
          <p:cNvSpPr>
            <a:spLocks noGrp="1"/>
          </p:cNvSpPr>
          <p:nvPr>
            <p:ph idx="1"/>
          </p:nvPr>
        </p:nvSpPr>
        <p:spPr>
          <a:xfrm>
            <a:off x="914400" y="3429000"/>
            <a:ext cx="10307850" cy="2667000"/>
          </a:xfrm>
        </p:spPr>
        <p:txBody>
          <a:bodyPr/>
          <a:lstStyle/>
          <a:p>
            <a:pPr marL="285750" indent="-285750">
              <a:spcBef>
                <a:spcPts val="1200"/>
              </a:spcBef>
              <a:buFont typeface="Arial" panose="020B0604020202020204" pitchFamily="34" charset="0"/>
              <a:buChar char="•"/>
            </a:pPr>
            <a:r>
              <a:rPr lang="en-US" sz="2000" dirty="0"/>
              <a:t>S24S decoder creates energy &amp; die size gap</a:t>
            </a:r>
          </a:p>
          <a:p>
            <a:pPr marL="285750" indent="-285750">
              <a:spcBef>
                <a:spcPts val="1200"/>
              </a:spcBef>
              <a:buFont typeface="Arial" panose="020B0604020202020204" pitchFamily="34" charset="0"/>
              <a:buChar char="•"/>
            </a:pPr>
            <a:r>
              <a:rPr lang="en-US" sz="2000" dirty="0" err="1">
                <a:sym typeface="Wingdings" panose="05000000000000000000" pitchFamily="2" charset="2"/>
              </a:rPr>
              <a:t>TGcMOST</a:t>
            </a:r>
            <a:r>
              <a:rPr lang="en-US" sz="2000" dirty="0">
                <a:sym typeface="Wingdings" panose="05000000000000000000" pitchFamily="2" charset="2"/>
              </a:rPr>
              <a:t> decoder Arch solves the energy gap, but has a 55mm</a:t>
            </a:r>
            <a:r>
              <a:rPr lang="en-US" sz="2000" baseline="30000" dirty="0">
                <a:sym typeface="Wingdings" panose="05000000000000000000" pitchFamily="2" charset="2"/>
              </a:rPr>
              <a:t>2</a:t>
            </a:r>
            <a:r>
              <a:rPr lang="en-US" sz="2000" dirty="0">
                <a:sym typeface="Wingdings" panose="05000000000000000000" pitchFamily="2" charset="2"/>
              </a:rPr>
              <a:t> die size gap.</a:t>
            </a:r>
          </a:p>
          <a:p>
            <a:pPr marL="839831" lvl="1" indent="-285750">
              <a:spcBef>
                <a:spcPts val="600"/>
              </a:spcBef>
              <a:buFont typeface="Arial" panose="020B0604020202020204" pitchFamily="34" charset="0"/>
              <a:buChar char="•"/>
            </a:pPr>
            <a:r>
              <a:rPr lang="en-US" sz="2000" dirty="0">
                <a:sym typeface="Wingdings" panose="05000000000000000000" pitchFamily="2" charset="2"/>
              </a:rPr>
              <a:t>Die Size gap above maybe recovered by using the ~2x performance transistor</a:t>
            </a:r>
          </a:p>
          <a:p>
            <a:pPr marL="839831" lvl="1" indent="-285750">
              <a:spcBef>
                <a:spcPts val="600"/>
              </a:spcBef>
              <a:buFont typeface="Arial" panose="020B0604020202020204" pitchFamily="34" charset="0"/>
              <a:buChar char="•"/>
            </a:pPr>
            <a:r>
              <a:rPr lang="en-US" sz="2000" dirty="0" err="1">
                <a:sym typeface="Wingdings" panose="05000000000000000000" pitchFamily="2" charset="2"/>
              </a:rPr>
              <a:t>TGcMOST</a:t>
            </a:r>
            <a:r>
              <a:rPr lang="en-US" sz="2000" dirty="0">
                <a:sym typeface="Wingdings" panose="05000000000000000000" pitchFamily="2" charset="2"/>
              </a:rPr>
              <a:t> carries a residual decode cost penalty due to 2x swing on Decoders </a:t>
            </a:r>
            <a:r>
              <a:rPr lang="en-US" sz="2000" dirty="0" err="1">
                <a:sym typeface="Wingdings" panose="05000000000000000000" pitchFamily="2" charset="2"/>
              </a:rPr>
              <a:t>wrtx</a:t>
            </a:r>
            <a:r>
              <a:rPr lang="en-US" sz="2000" dirty="0">
                <a:sym typeface="Wingdings" panose="05000000000000000000" pitchFamily="2" charset="2"/>
              </a:rPr>
              <a:t> ALF32</a:t>
            </a:r>
          </a:p>
          <a:p>
            <a:pPr marL="285750" indent="-285750">
              <a:spcBef>
                <a:spcPts val="1200"/>
              </a:spcBef>
              <a:buFont typeface="Arial" panose="020B0604020202020204" pitchFamily="34" charset="0"/>
              <a:buChar char="•"/>
            </a:pPr>
            <a:r>
              <a:rPr lang="en-US" sz="2000" dirty="0"/>
              <a:t>Next Steps: </a:t>
            </a:r>
            <a:r>
              <a:rPr lang="en-US" sz="2000" dirty="0" err="1"/>
              <a:t>TGcMOST</a:t>
            </a:r>
            <a:r>
              <a:rPr lang="en-US" sz="2000" dirty="0"/>
              <a:t> with Blackbox transistor and/or new invention of bipolar circuit topo.  </a:t>
            </a:r>
          </a:p>
        </p:txBody>
      </p:sp>
    </p:spTree>
    <p:extLst>
      <p:ext uri="{BB962C8B-B14F-4D97-AF65-F5344CB8AC3E}">
        <p14:creationId xmlns:p14="http://schemas.microsoft.com/office/powerpoint/2010/main" val="64005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5AFB9-3663-4485-983C-F3D3591DA3F7}"/>
              </a:ext>
            </a:extLst>
          </p:cNvPr>
          <p:cNvSpPr>
            <a:spLocks noGrp="1"/>
          </p:cNvSpPr>
          <p:nvPr>
            <p:ph type="title"/>
          </p:nvPr>
        </p:nvSpPr>
        <p:spPr>
          <a:xfrm>
            <a:off x="241300" y="63500"/>
            <a:ext cx="11709400" cy="838200"/>
          </a:xfrm>
        </p:spPr>
        <p:txBody>
          <a:bodyPr/>
          <a:lstStyle/>
          <a:p>
            <a:r>
              <a:rPr lang="en-US" sz="4000" dirty="0"/>
              <a:t>Roadmap Update</a:t>
            </a:r>
          </a:p>
        </p:txBody>
      </p:sp>
      <p:sp>
        <p:nvSpPr>
          <p:cNvPr id="3" name="Content Placeholder 2">
            <a:extLst>
              <a:ext uri="{FF2B5EF4-FFF2-40B4-BE49-F238E27FC236}">
                <a16:creationId xmlns:a16="http://schemas.microsoft.com/office/drawing/2014/main" id="{F157ABD2-6F32-4CB7-A023-60174203E84B}"/>
              </a:ext>
            </a:extLst>
          </p:cNvPr>
          <p:cNvSpPr>
            <a:spLocks noGrp="1"/>
          </p:cNvSpPr>
          <p:nvPr>
            <p:ph idx="1"/>
          </p:nvPr>
        </p:nvSpPr>
        <p:spPr>
          <a:xfrm>
            <a:off x="165100" y="812800"/>
            <a:ext cx="11785600" cy="5651499"/>
          </a:xfrm>
        </p:spPr>
        <p:txBody>
          <a:bodyPr/>
          <a:lstStyle/>
          <a:p>
            <a:pPr marL="0" indent="0">
              <a:spcBef>
                <a:spcPts val="300"/>
              </a:spcBef>
              <a:buNone/>
            </a:pPr>
            <a:endParaRPr lang="en-US" sz="2400" dirty="0"/>
          </a:p>
          <a:p>
            <a:pPr>
              <a:spcBef>
                <a:spcPts val="300"/>
              </a:spcBef>
            </a:pPr>
            <a:r>
              <a:rPr lang="en-US" sz="2400" dirty="0"/>
              <a:t>We - cross Intel team - have been evaluating an </a:t>
            </a:r>
            <a:r>
              <a:rPr lang="en-US" sz="2400" dirty="0" err="1"/>
              <a:t>Optane</a:t>
            </a:r>
            <a:r>
              <a:rPr lang="en-US" sz="2400" dirty="0"/>
              <a:t> roadmap POR change in order to better optimize Technology </a:t>
            </a:r>
            <a:r>
              <a:rPr lang="en-US" sz="2400" dirty="0">
                <a:sym typeface="Wingdings" panose="05000000000000000000" pitchFamily="2" charset="2"/>
              </a:rPr>
              <a:t> Platform  Business</a:t>
            </a:r>
            <a:endParaRPr lang="en-US" sz="2400" dirty="0"/>
          </a:p>
          <a:p>
            <a:pPr lvl="1">
              <a:spcBef>
                <a:spcPts val="300"/>
              </a:spcBef>
            </a:pPr>
            <a:r>
              <a:rPr lang="en-US" sz="2000" dirty="0"/>
              <a:t>Today (Dec 10</a:t>
            </a:r>
            <a:r>
              <a:rPr lang="en-US" sz="2000" baseline="30000" dirty="0"/>
              <a:t>th </a:t>
            </a:r>
            <a:r>
              <a:rPr lang="en-US" sz="2000" dirty="0"/>
              <a:t>2019) we approved the roadmap change</a:t>
            </a:r>
          </a:p>
          <a:p>
            <a:pPr lvl="1">
              <a:spcBef>
                <a:spcPts val="300"/>
              </a:spcBef>
            </a:pPr>
            <a:endParaRPr lang="en-US" sz="2000" dirty="0"/>
          </a:p>
          <a:p>
            <a:pPr>
              <a:spcBef>
                <a:spcPts val="300"/>
              </a:spcBef>
            </a:pPr>
            <a:r>
              <a:rPr lang="en-US" sz="2400" dirty="0"/>
              <a:t>Key Changes / New POR:</a:t>
            </a:r>
          </a:p>
          <a:p>
            <a:pPr marL="1011235" lvl="1" indent="-457200">
              <a:spcBef>
                <a:spcPts val="300"/>
              </a:spcBef>
              <a:buFont typeface="+mj-lt"/>
              <a:buAutoNum type="arabicPeriod"/>
            </a:pPr>
            <a:r>
              <a:rPr lang="en-US" sz="2000" dirty="0"/>
              <a:t>Crow Pass to utilize S26 (previously was ALF)</a:t>
            </a:r>
          </a:p>
          <a:p>
            <a:pPr lvl="2">
              <a:spcBef>
                <a:spcPts val="300"/>
              </a:spcBef>
              <a:buFont typeface="+mj-lt"/>
              <a:buChar char="•"/>
            </a:pPr>
            <a:r>
              <a:rPr lang="en-US" sz="2000" dirty="0"/>
              <a:t>Synchronizes Crow Pass and </a:t>
            </a:r>
            <a:r>
              <a:rPr lang="en-US" sz="2000" dirty="0" err="1"/>
              <a:t>Alderstream</a:t>
            </a:r>
            <a:r>
              <a:rPr lang="en-US" sz="2000" dirty="0"/>
              <a:t> on the same media to make down-bin more attractive  </a:t>
            </a:r>
          </a:p>
          <a:p>
            <a:pPr lvl="2">
              <a:spcBef>
                <a:spcPts val="300"/>
              </a:spcBef>
            </a:pPr>
            <a:r>
              <a:rPr lang="en-US" sz="2000" dirty="0"/>
              <a:t>Leverages all the development work we did on S26</a:t>
            </a:r>
          </a:p>
          <a:p>
            <a:pPr marL="1011235" lvl="1" indent="-457200">
              <a:spcBef>
                <a:spcPts val="300"/>
              </a:spcBef>
              <a:buFont typeface="+mj-lt"/>
              <a:buAutoNum type="arabicPeriod"/>
            </a:pPr>
            <a:r>
              <a:rPr lang="en-US" sz="2000" dirty="0"/>
              <a:t>The next product after S26 will be ATF (previously was ALF)</a:t>
            </a:r>
          </a:p>
          <a:p>
            <a:pPr lvl="2">
              <a:spcBef>
                <a:spcPts val="300"/>
              </a:spcBef>
              <a:buFont typeface="Arial" panose="020B0604020202020204" pitchFamily="34" charset="0"/>
              <a:buChar char="•"/>
            </a:pPr>
            <a:r>
              <a:rPr lang="en-US" sz="2000" dirty="0"/>
              <a:t>Focusses development efforts onto forward scaling</a:t>
            </a:r>
          </a:p>
          <a:p>
            <a:pPr marL="1011235" lvl="1" indent="-457200">
              <a:spcBef>
                <a:spcPts val="300"/>
              </a:spcBef>
              <a:buFont typeface="+mj-lt"/>
              <a:buAutoNum type="arabicPeriod"/>
            </a:pPr>
            <a:r>
              <a:rPr lang="en-US" sz="2000" dirty="0"/>
              <a:t>We will NOT productize ALF </a:t>
            </a:r>
            <a:r>
              <a:rPr lang="en-US" sz="2000" dirty="0">
                <a:sym typeface="Wingdings" panose="05000000000000000000" pitchFamily="2" charset="2"/>
              </a:rPr>
              <a:t> Development vehicle to feed ATF (CMOS, CMOS + Array, </a:t>
            </a:r>
            <a:r>
              <a:rPr lang="en-US" sz="2000" dirty="0" err="1">
                <a:sym typeface="Wingdings" panose="05000000000000000000" pitchFamily="2" charset="2"/>
              </a:rPr>
              <a:t>etc</a:t>
            </a:r>
            <a:r>
              <a:rPr lang="en-US" sz="2000" dirty="0">
                <a:sym typeface="Wingdings" panose="05000000000000000000" pitchFamily="2" charset="2"/>
              </a:rPr>
              <a:t>)</a:t>
            </a:r>
          </a:p>
          <a:p>
            <a:pPr lvl="2">
              <a:spcBef>
                <a:spcPts val="300"/>
              </a:spcBef>
              <a:buFont typeface="Arial" panose="020B0604020202020204" pitchFamily="34" charset="0"/>
              <a:buChar char="•"/>
            </a:pPr>
            <a:r>
              <a:rPr lang="en-US" sz="2000" dirty="0">
                <a:sym typeface="Wingdings" panose="05000000000000000000" pitchFamily="2" charset="2"/>
              </a:rPr>
              <a:t>All the work done on ALF is fully leveraged</a:t>
            </a:r>
          </a:p>
          <a:p>
            <a:pPr marL="1011235" lvl="1" indent="-457200">
              <a:spcBef>
                <a:spcPts val="300"/>
              </a:spcBef>
              <a:buFont typeface="+mj-lt"/>
              <a:buAutoNum type="arabicPeriod"/>
            </a:pPr>
            <a:r>
              <a:rPr lang="en-US" sz="2000" dirty="0"/>
              <a:t>RTD/F11x: S26 baseline/HVM (PRQ WW32); 400WSPW </a:t>
            </a:r>
            <a:r>
              <a:rPr lang="en-US" sz="2000" dirty="0">
                <a:sym typeface="Wingdings" panose="05000000000000000000" pitchFamily="2" charset="2"/>
              </a:rPr>
              <a:t> Production Output</a:t>
            </a:r>
            <a:endParaRPr lang="en-US" sz="2400" dirty="0"/>
          </a:p>
          <a:p>
            <a:pPr lvl="1">
              <a:spcBef>
                <a:spcPts val="300"/>
              </a:spcBef>
            </a:pPr>
            <a:endParaRPr lang="en-US" sz="2000" dirty="0"/>
          </a:p>
        </p:txBody>
      </p:sp>
    </p:spTree>
    <p:extLst>
      <p:ext uri="{BB962C8B-B14F-4D97-AF65-F5344CB8AC3E}">
        <p14:creationId xmlns:p14="http://schemas.microsoft.com/office/powerpoint/2010/main" val="670177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52DBC-6E09-427E-9E00-FEA788A2E1F6}"/>
              </a:ext>
            </a:extLst>
          </p:cNvPr>
          <p:cNvSpPr>
            <a:spLocks noGrp="1"/>
          </p:cNvSpPr>
          <p:nvPr>
            <p:ph type="title"/>
          </p:nvPr>
        </p:nvSpPr>
        <p:spPr/>
        <p:txBody>
          <a:bodyPr/>
          <a:lstStyle/>
          <a:p>
            <a:r>
              <a:rPr lang="en-US" dirty="0"/>
              <a:t>Opportunities and Implications</a:t>
            </a:r>
          </a:p>
        </p:txBody>
      </p:sp>
      <p:sp>
        <p:nvSpPr>
          <p:cNvPr id="3" name="Content Placeholder 2">
            <a:extLst>
              <a:ext uri="{FF2B5EF4-FFF2-40B4-BE49-F238E27FC236}">
                <a16:creationId xmlns:a16="http://schemas.microsoft.com/office/drawing/2014/main" id="{4373310B-18D4-43D2-979C-DF4D937D00EF}"/>
              </a:ext>
            </a:extLst>
          </p:cNvPr>
          <p:cNvSpPr>
            <a:spLocks noGrp="1"/>
          </p:cNvSpPr>
          <p:nvPr>
            <p:ph idx="1"/>
          </p:nvPr>
        </p:nvSpPr>
        <p:spPr>
          <a:xfrm>
            <a:off x="914400" y="990600"/>
            <a:ext cx="10363200" cy="4876800"/>
          </a:xfrm>
        </p:spPr>
        <p:txBody>
          <a:bodyPr/>
          <a:lstStyle/>
          <a:p>
            <a:r>
              <a:rPr lang="en-US" sz="2400" dirty="0"/>
              <a:t>Drives focus on ATF</a:t>
            </a:r>
          </a:p>
          <a:p>
            <a:pPr lvl="1"/>
            <a:r>
              <a:rPr lang="en-US" sz="1800" dirty="0"/>
              <a:t>Allows organization to focus on ATF which delivers a cost reduction making it more attractive than ALF for our customers</a:t>
            </a:r>
          </a:p>
          <a:p>
            <a:pPr lvl="1"/>
            <a:r>
              <a:rPr lang="en-US" sz="1800" dirty="0"/>
              <a:t>Removing a component from the roadmap makes it more consumable for our SSD/DIMM customers (not able to transition designs or customers on a yearly cadence today)</a:t>
            </a:r>
          </a:p>
          <a:p>
            <a:r>
              <a:rPr lang="en-US" sz="2400" dirty="0"/>
              <a:t>ALF needs to continue as a test vehicle </a:t>
            </a:r>
          </a:p>
          <a:p>
            <a:pPr lvl="1"/>
            <a:r>
              <a:rPr lang="en-US" sz="1800" dirty="0"/>
              <a:t>Continue CMOS development since same as ATF, to validate circuits on ALF that will be reused for ATF (since similar interface and data path to ALF), to validate test infrastructure for high speed I/O</a:t>
            </a:r>
          </a:p>
          <a:p>
            <a:r>
              <a:rPr lang="en-US" sz="2400" dirty="0"/>
              <a:t>Overall scope reduction for TD/MCD</a:t>
            </a:r>
          </a:p>
          <a:p>
            <a:pPr lvl="1"/>
            <a:r>
              <a:rPr lang="en-US" sz="1800" dirty="0"/>
              <a:t>Removes parallel baselines since ALF will be mainly for experiments with S26 as the TD baseline throughout 2020 until ATF is established</a:t>
            </a:r>
          </a:p>
          <a:p>
            <a:pPr lvl="1"/>
            <a:r>
              <a:rPr lang="en-US" sz="1800" dirty="0"/>
              <a:t>Removes a component qual in 2020 and avoids switching development vehicles during 2020</a:t>
            </a:r>
          </a:p>
          <a:p>
            <a:pPr lvl="1"/>
            <a:endParaRPr lang="en-US" sz="1800" dirty="0"/>
          </a:p>
        </p:txBody>
      </p:sp>
    </p:spTree>
    <p:extLst>
      <p:ext uri="{BB962C8B-B14F-4D97-AF65-F5344CB8AC3E}">
        <p14:creationId xmlns:p14="http://schemas.microsoft.com/office/powerpoint/2010/main" val="1463086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402FDC-39CA-F643-8779-3F4421408624}"/>
              </a:ext>
            </a:extLst>
          </p:cNvPr>
          <p:cNvSpPr>
            <a:spLocks noGrp="1"/>
          </p:cNvSpPr>
          <p:nvPr>
            <p:ph type="title"/>
          </p:nvPr>
        </p:nvSpPr>
        <p:spPr/>
        <p:txBody>
          <a:bodyPr/>
          <a:lstStyle/>
          <a:p>
            <a:r>
              <a:rPr lang="en-US" dirty="0"/>
              <a:t>POR </a:t>
            </a:r>
            <a:r>
              <a:rPr lang="en-US" dirty="0" err="1"/>
              <a:t>Algo</a:t>
            </a:r>
            <a:endParaRPr lang="en-US" dirty="0"/>
          </a:p>
        </p:txBody>
      </p:sp>
      <p:sp>
        <p:nvSpPr>
          <p:cNvPr id="24" name="TextBox 23">
            <a:extLst>
              <a:ext uri="{FF2B5EF4-FFF2-40B4-BE49-F238E27FC236}">
                <a16:creationId xmlns:a16="http://schemas.microsoft.com/office/drawing/2014/main" id="{0113937F-0FB8-0240-9CD5-2C53D3E19D57}"/>
              </a:ext>
            </a:extLst>
          </p:cNvPr>
          <p:cNvSpPr txBox="1"/>
          <p:nvPr/>
        </p:nvSpPr>
        <p:spPr>
          <a:xfrm>
            <a:off x="518757" y="1066800"/>
            <a:ext cx="2727221" cy="338554"/>
          </a:xfrm>
          <a:prstGeom prst="rect">
            <a:avLst/>
          </a:prstGeom>
          <a:noFill/>
        </p:spPr>
        <p:txBody>
          <a:bodyPr wrap="none" rtlCol="0">
            <a:spAutoFit/>
          </a:bodyPr>
          <a:lstStyle/>
          <a:p>
            <a:r>
              <a:rPr lang="en-US" sz="1600" b="1" dirty="0" err="1">
                <a:solidFill>
                  <a:srgbClr val="C00000"/>
                </a:solidFill>
                <a:latin typeface="Calibri" panose="020F0502020204030204" pitchFamily="34" charset="0"/>
                <a:cs typeface="Calibri" panose="020F0502020204030204" pitchFamily="34" charset="0"/>
              </a:rPr>
              <a:t>BiSM</a:t>
            </a:r>
            <a:r>
              <a:rPr lang="en-US" sz="1600" b="1" dirty="0">
                <a:solidFill>
                  <a:srgbClr val="C00000"/>
                </a:solidFill>
                <a:latin typeface="Calibri" panose="020F0502020204030204" pitchFamily="34" charset="0"/>
                <a:cs typeface="Calibri" panose="020F0502020204030204" pitchFamily="34" charset="0"/>
              </a:rPr>
              <a:t> Read. Occupancy = 70ns</a:t>
            </a:r>
          </a:p>
        </p:txBody>
      </p:sp>
      <p:grpSp>
        <p:nvGrpSpPr>
          <p:cNvPr id="27" name="Group 26">
            <a:extLst>
              <a:ext uri="{FF2B5EF4-FFF2-40B4-BE49-F238E27FC236}">
                <a16:creationId xmlns:a16="http://schemas.microsoft.com/office/drawing/2014/main" id="{A96F8FF0-C539-3340-8919-45B5EA2D6B87}"/>
              </a:ext>
            </a:extLst>
          </p:cNvPr>
          <p:cNvGrpSpPr/>
          <p:nvPr/>
        </p:nvGrpSpPr>
        <p:grpSpPr>
          <a:xfrm>
            <a:off x="1041985" y="1371600"/>
            <a:ext cx="9168815" cy="914400"/>
            <a:chOff x="1041985" y="4191000"/>
            <a:chExt cx="9168815" cy="914400"/>
          </a:xfrm>
        </p:grpSpPr>
        <p:sp>
          <p:nvSpPr>
            <p:cNvPr id="17" name="Rectangle 16">
              <a:extLst>
                <a:ext uri="{FF2B5EF4-FFF2-40B4-BE49-F238E27FC236}">
                  <a16:creationId xmlns:a16="http://schemas.microsoft.com/office/drawing/2014/main" id="{738E43F9-3786-3A46-BF94-6E62B48F5BBB}"/>
                </a:ext>
              </a:extLst>
            </p:cNvPr>
            <p:cNvSpPr/>
            <p:nvPr/>
          </p:nvSpPr>
          <p:spPr>
            <a:xfrm>
              <a:off x="2334127" y="4271264"/>
              <a:ext cx="1411705" cy="75387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Read Pulse incl. Ramp</a:t>
              </a:r>
            </a:p>
            <a:p>
              <a:pPr algn="ctr"/>
              <a:r>
                <a:rPr lang="en-US" sz="1600" dirty="0">
                  <a:latin typeface="Calibri" panose="020F0502020204030204" pitchFamily="34" charset="0"/>
                  <a:cs typeface="Calibri" panose="020F0502020204030204" pitchFamily="34" charset="0"/>
                </a:rPr>
                <a:t>(37.5ns)</a:t>
              </a:r>
            </a:p>
          </p:txBody>
        </p:sp>
        <p:sp>
          <p:nvSpPr>
            <p:cNvPr id="18" name="Rectangle 17">
              <a:extLst>
                <a:ext uri="{FF2B5EF4-FFF2-40B4-BE49-F238E27FC236}">
                  <a16:creationId xmlns:a16="http://schemas.microsoft.com/office/drawing/2014/main" id="{6A2DA8B8-E653-2041-8941-337CE68EBC75}"/>
                </a:ext>
              </a:extLst>
            </p:cNvPr>
            <p:cNvSpPr/>
            <p:nvPr/>
          </p:nvSpPr>
          <p:spPr>
            <a:xfrm>
              <a:off x="4138864" y="4271265"/>
              <a:ext cx="1411705"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Sense Amp Latch</a:t>
              </a:r>
            </a:p>
            <a:p>
              <a:pPr algn="ctr"/>
              <a:r>
                <a:rPr lang="en-US" sz="1600" dirty="0">
                  <a:latin typeface="Calibri" panose="020F0502020204030204" pitchFamily="34" charset="0"/>
                  <a:cs typeface="Calibri" panose="020F0502020204030204" pitchFamily="34" charset="0"/>
                </a:rPr>
                <a:t> (12.5ns)</a:t>
              </a:r>
            </a:p>
          </p:txBody>
        </p:sp>
        <p:sp>
          <p:nvSpPr>
            <p:cNvPr id="19" name="Rectangle 18">
              <a:extLst>
                <a:ext uri="{FF2B5EF4-FFF2-40B4-BE49-F238E27FC236}">
                  <a16:creationId xmlns:a16="http://schemas.microsoft.com/office/drawing/2014/main" id="{317258EC-5FDF-E84C-B89D-D9F5C03B5F23}"/>
                </a:ext>
              </a:extLst>
            </p:cNvPr>
            <p:cNvSpPr/>
            <p:nvPr/>
          </p:nvSpPr>
          <p:spPr>
            <a:xfrm>
              <a:off x="8037095" y="4271265"/>
              <a:ext cx="1411705"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BL 1</a:t>
              </a:r>
              <a:r>
                <a:rPr lang="en-US" sz="1600" baseline="30000" dirty="0">
                  <a:latin typeface="Calibri" panose="020F0502020204030204" pitchFamily="34" charset="0"/>
                  <a:cs typeface="Calibri" panose="020F0502020204030204" pitchFamily="34" charset="0"/>
                </a:rPr>
                <a:t>st</a:t>
              </a:r>
              <a:r>
                <a:rPr lang="en-US" sz="1600" dirty="0">
                  <a:latin typeface="Calibri" panose="020F0502020204030204" pitchFamily="34" charset="0"/>
                  <a:cs typeface="Calibri" panose="020F0502020204030204" pitchFamily="34" charset="0"/>
                </a:rPr>
                <a:t> Termination (20ns)</a:t>
              </a:r>
            </a:p>
          </p:txBody>
        </p:sp>
        <p:cxnSp>
          <p:nvCxnSpPr>
            <p:cNvPr id="20" name="Straight Arrow Connector 19">
              <a:extLst>
                <a:ext uri="{FF2B5EF4-FFF2-40B4-BE49-F238E27FC236}">
                  <a16:creationId xmlns:a16="http://schemas.microsoft.com/office/drawing/2014/main" id="{69E21A39-588A-794E-BC98-668D725482AC}"/>
                </a:ext>
              </a:extLst>
            </p:cNvPr>
            <p:cNvCxnSpPr>
              <a:cxnSpLocks/>
              <a:stCxn id="37" idx="6"/>
              <a:endCxn id="17" idx="1"/>
            </p:cNvCxnSpPr>
            <p:nvPr/>
          </p:nvCxnSpPr>
          <p:spPr>
            <a:xfrm>
              <a:off x="1956385" y="4648200"/>
              <a:ext cx="377742" cy="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95BF187-2AF8-7A46-81C1-7ADDED31A4E0}"/>
                </a:ext>
              </a:extLst>
            </p:cNvPr>
            <p:cNvCxnSpPr>
              <a:cxnSpLocks/>
              <a:stCxn id="17" idx="3"/>
              <a:endCxn id="18" idx="1"/>
            </p:cNvCxnSpPr>
            <p:nvPr/>
          </p:nvCxnSpPr>
          <p:spPr>
            <a:xfrm flipV="1">
              <a:off x="3745832" y="4648201"/>
              <a:ext cx="393032" cy="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EE63045-2898-7E4F-BBDA-F0F144BB7724}"/>
                </a:ext>
              </a:extLst>
            </p:cNvPr>
            <p:cNvCxnSpPr>
              <a:cxnSpLocks/>
              <a:stCxn id="18" idx="3"/>
              <a:endCxn id="19" idx="1"/>
            </p:cNvCxnSpPr>
            <p:nvPr/>
          </p:nvCxnSpPr>
          <p:spPr>
            <a:xfrm>
              <a:off x="5550569" y="4648201"/>
              <a:ext cx="24865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5B0314BD-6879-E54E-BF09-E42CB6339699}"/>
                </a:ext>
              </a:extLst>
            </p:cNvPr>
            <p:cNvSpPr/>
            <p:nvPr/>
          </p:nvSpPr>
          <p:spPr>
            <a:xfrm>
              <a:off x="1041985" y="4191000"/>
              <a:ext cx="9144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Start</a:t>
              </a:r>
            </a:p>
          </p:txBody>
        </p:sp>
        <p:cxnSp>
          <p:nvCxnSpPr>
            <p:cNvPr id="29" name="Straight Arrow Connector 28">
              <a:extLst>
                <a:ext uri="{FF2B5EF4-FFF2-40B4-BE49-F238E27FC236}">
                  <a16:creationId xmlns:a16="http://schemas.microsoft.com/office/drawing/2014/main" id="{EF577126-70B7-4D45-A2F7-3789EE271CC5}"/>
                </a:ext>
              </a:extLst>
            </p:cNvPr>
            <p:cNvCxnSpPr>
              <a:cxnSpLocks/>
              <a:stCxn id="19" idx="3"/>
            </p:cNvCxnSpPr>
            <p:nvPr/>
          </p:nvCxnSpPr>
          <p:spPr>
            <a:xfrm>
              <a:off x="9448800" y="4648201"/>
              <a:ext cx="762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85300267-51D8-B745-82F8-059D46093E80}"/>
              </a:ext>
            </a:extLst>
          </p:cNvPr>
          <p:cNvSpPr txBox="1"/>
          <p:nvPr/>
        </p:nvSpPr>
        <p:spPr>
          <a:xfrm>
            <a:off x="504380" y="2971800"/>
            <a:ext cx="6577506" cy="338554"/>
          </a:xfrm>
          <a:prstGeom prst="rect">
            <a:avLst/>
          </a:prstGeom>
          <a:noFill/>
        </p:spPr>
        <p:txBody>
          <a:bodyPr wrap="none" rtlCol="0">
            <a:spAutoFit/>
          </a:bodyPr>
          <a:lstStyle/>
          <a:p>
            <a:r>
              <a:rPr lang="en-US" sz="1600" b="1" dirty="0" err="1">
                <a:solidFill>
                  <a:srgbClr val="C00000"/>
                </a:solidFill>
                <a:latin typeface="Calibri" panose="020F0502020204030204" pitchFamily="34" charset="0"/>
                <a:cs typeface="Calibri" panose="020F0502020204030204" pitchFamily="34" charset="0"/>
              </a:rPr>
              <a:t>BiSM</a:t>
            </a:r>
            <a:r>
              <a:rPr lang="en-US" sz="1600" b="1" dirty="0">
                <a:solidFill>
                  <a:srgbClr val="C00000"/>
                </a:solidFill>
                <a:latin typeface="Calibri" panose="020F0502020204030204" pitchFamily="34" charset="0"/>
                <a:cs typeface="Calibri" panose="020F0502020204030204" pitchFamily="34" charset="0"/>
              </a:rPr>
              <a:t> Write Occupancy = 240ns (for Set) + Polarity switching time (for Reset)</a:t>
            </a:r>
          </a:p>
        </p:txBody>
      </p:sp>
      <p:grpSp>
        <p:nvGrpSpPr>
          <p:cNvPr id="32" name="Group 31">
            <a:extLst>
              <a:ext uri="{FF2B5EF4-FFF2-40B4-BE49-F238E27FC236}">
                <a16:creationId xmlns:a16="http://schemas.microsoft.com/office/drawing/2014/main" id="{4A198D63-A1E6-E84B-9078-D7E90A3A6546}"/>
              </a:ext>
            </a:extLst>
          </p:cNvPr>
          <p:cNvGrpSpPr/>
          <p:nvPr/>
        </p:nvGrpSpPr>
        <p:grpSpPr>
          <a:xfrm>
            <a:off x="1067337" y="3352800"/>
            <a:ext cx="9143463" cy="1921669"/>
            <a:chOff x="725100" y="3811818"/>
            <a:chExt cx="9143463" cy="1921669"/>
          </a:xfrm>
        </p:grpSpPr>
        <p:sp>
          <p:nvSpPr>
            <p:cNvPr id="33" name="Rectangle 32">
              <a:extLst>
                <a:ext uri="{FF2B5EF4-FFF2-40B4-BE49-F238E27FC236}">
                  <a16:creationId xmlns:a16="http://schemas.microsoft.com/office/drawing/2014/main" id="{D2178106-36D9-3A44-968C-F982EEA32CBF}"/>
                </a:ext>
              </a:extLst>
            </p:cNvPr>
            <p:cNvSpPr/>
            <p:nvPr/>
          </p:nvSpPr>
          <p:spPr>
            <a:xfrm>
              <a:off x="1987622" y="3811818"/>
              <a:ext cx="1885811" cy="192166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WL/BL Ramp</a:t>
              </a:r>
            </a:p>
            <a:p>
              <a:pPr algn="ctr"/>
              <a:r>
                <a:rPr lang="en-US" sz="1600" dirty="0">
                  <a:latin typeface="Calibri" panose="020F0502020204030204" pitchFamily="34" charset="0"/>
                  <a:cs typeface="Calibri" panose="020F0502020204030204" pitchFamily="34" charset="0"/>
                </a:rPr>
                <a:t>(140ns)</a:t>
              </a:r>
            </a:p>
            <a:p>
              <a:r>
                <a:rPr lang="en-US" sz="1600" dirty="0">
                  <a:latin typeface="Calibri" panose="020F0502020204030204" pitchFamily="34" charset="0"/>
                  <a:cs typeface="Calibri" panose="020F0502020204030204" pitchFamily="34" charset="0"/>
                </a:rPr>
                <a:t>Incl.</a:t>
              </a:r>
            </a:p>
            <a:p>
              <a:r>
                <a:rPr lang="en-US" sz="1600" dirty="0">
                  <a:latin typeface="Calibri" panose="020F0502020204030204" pitchFamily="34" charset="0"/>
                  <a:cs typeface="Calibri" panose="020F0502020204030204" pitchFamily="34" charset="0"/>
                </a:rPr>
                <a:t>Snap Detect (45ns)</a:t>
              </a:r>
            </a:p>
            <a:p>
              <a:r>
                <a:rPr lang="en-US" sz="1600" dirty="0">
                  <a:latin typeface="Calibri" panose="020F0502020204030204" pitchFamily="34" charset="0"/>
                  <a:cs typeface="Calibri" panose="020F0502020204030204" pitchFamily="34" charset="0"/>
                </a:rPr>
                <a:t>C-cell (95ns)</a:t>
              </a:r>
            </a:p>
          </p:txBody>
        </p:sp>
        <p:cxnSp>
          <p:nvCxnSpPr>
            <p:cNvPr id="35" name="Straight Arrow Connector 34">
              <a:extLst>
                <a:ext uri="{FF2B5EF4-FFF2-40B4-BE49-F238E27FC236}">
                  <a16:creationId xmlns:a16="http://schemas.microsoft.com/office/drawing/2014/main" id="{34B89952-06D0-A046-B866-B55F455F1E4F}"/>
                </a:ext>
              </a:extLst>
            </p:cNvPr>
            <p:cNvCxnSpPr>
              <a:cxnSpLocks/>
              <a:stCxn id="44" idx="6"/>
              <a:endCxn id="33" idx="1"/>
            </p:cNvCxnSpPr>
            <p:nvPr/>
          </p:nvCxnSpPr>
          <p:spPr>
            <a:xfrm>
              <a:off x="1639500" y="4767175"/>
              <a:ext cx="348122" cy="5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4B2CBA46-C702-4F41-B696-D1F692025C34}"/>
                </a:ext>
              </a:extLst>
            </p:cNvPr>
            <p:cNvCxnSpPr>
              <a:cxnSpLocks/>
              <a:stCxn id="33" idx="3"/>
              <a:endCxn id="41" idx="1"/>
            </p:cNvCxnSpPr>
            <p:nvPr/>
          </p:nvCxnSpPr>
          <p:spPr>
            <a:xfrm flipV="1">
              <a:off x="3873433" y="4770129"/>
              <a:ext cx="1643368" cy="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6C1A8129-94FA-8A46-93A8-23F2DC0932B9}"/>
                </a:ext>
              </a:extLst>
            </p:cNvPr>
            <p:cNvSpPr/>
            <p:nvPr/>
          </p:nvSpPr>
          <p:spPr>
            <a:xfrm>
              <a:off x="5516801" y="4393193"/>
              <a:ext cx="1018457"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latin typeface="Calibri" panose="020F0502020204030204" pitchFamily="34" charset="0"/>
                  <a:cs typeface="Calibri" panose="020F0502020204030204" pitchFamily="34" charset="0"/>
                </a:rPr>
                <a:t>I</a:t>
              </a:r>
              <a:r>
                <a:rPr lang="en-US" sz="1600" baseline="-25000" dirty="0" err="1">
                  <a:latin typeface="Calibri" panose="020F0502020204030204" pitchFamily="34" charset="0"/>
                  <a:cs typeface="Calibri" panose="020F0502020204030204" pitchFamily="34" charset="0"/>
                </a:rPr>
                <a:t>high</a:t>
              </a:r>
              <a:r>
                <a:rPr lang="en-US" sz="1600" dirty="0">
                  <a:latin typeface="Calibri" panose="020F0502020204030204" pitchFamily="34" charset="0"/>
                  <a:cs typeface="Calibri" panose="020F0502020204030204" pitchFamily="34" charset="0"/>
                </a:rPr>
                <a:t> (P3)</a:t>
              </a:r>
            </a:p>
            <a:p>
              <a:pPr algn="ctr"/>
              <a:r>
                <a:rPr lang="en-US" sz="1600" dirty="0">
                  <a:latin typeface="Calibri" panose="020F0502020204030204" pitchFamily="34" charset="0"/>
                  <a:cs typeface="Calibri" panose="020F0502020204030204" pitchFamily="34" charset="0"/>
                </a:rPr>
                <a:t> (50ns)</a:t>
              </a:r>
            </a:p>
          </p:txBody>
        </p:sp>
        <p:cxnSp>
          <p:nvCxnSpPr>
            <p:cNvPr id="42" name="Straight Arrow Connector 41">
              <a:extLst>
                <a:ext uri="{FF2B5EF4-FFF2-40B4-BE49-F238E27FC236}">
                  <a16:creationId xmlns:a16="http://schemas.microsoft.com/office/drawing/2014/main" id="{06C708F2-1CD2-9442-AAF5-0288FD2F4824}"/>
                </a:ext>
              </a:extLst>
            </p:cNvPr>
            <p:cNvCxnSpPr>
              <a:cxnSpLocks/>
              <a:stCxn id="41" idx="3"/>
            </p:cNvCxnSpPr>
            <p:nvPr/>
          </p:nvCxnSpPr>
          <p:spPr>
            <a:xfrm flipV="1">
              <a:off x="6535258" y="4767175"/>
              <a:ext cx="387592" cy="2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571DDA87-BAFD-E54D-B434-D3A3F44B65BA}"/>
                </a:ext>
              </a:extLst>
            </p:cNvPr>
            <p:cNvSpPr/>
            <p:nvPr/>
          </p:nvSpPr>
          <p:spPr>
            <a:xfrm>
              <a:off x="725100" y="4309975"/>
              <a:ext cx="9144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Start</a:t>
              </a:r>
            </a:p>
          </p:txBody>
        </p:sp>
        <p:sp>
          <p:nvSpPr>
            <p:cNvPr id="45" name="Rectangle 44">
              <a:extLst>
                <a:ext uri="{FF2B5EF4-FFF2-40B4-BE49-F238E27FC236}">
                  <a16:creationId xmlns:a16="http://schemas.microsoft.com/office/drawing/2014/main" id="{8974D9BB-0B2F-EF44-8977-006420E8F1D6}"/>
                </a:ext>
              </a:extLst>
            </p:cNvPr>
            <p:cNvSpPr/>
            <p:nvPr/>
          </p:nvSpPr>
          <p:spPr>
            <a:xfrm>
              <a:off x="6922850" y="4390239"/>
              <a:ext cx="899593"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 P4</a:t>
              </a:r>
            </a:p>
            <a:p>
              <a:pPr algn="ctr"/>
              <a:r>
                <a:rPr lang="en-US" sz="1600" dirty="0">
                  <a:latin typeface="Calibri" panose="020F0502020204030204" pitchFamily="34" charset="0"/>
                  <a:cs typeface="Calibri" panose="020F0502020204030204" pitchFamily="34" charset="0"/>
                </a:rPr>
                <a:t> (30ns)</a:t>
              </a:r>
            </a:p>
          </p:txBody>
        </p:sp>
        <p:cxnSp>
          <p:nvCxnSpPr>
            <p:cNvPr id="46" name="Straight Arrow Connector 45">
              <a:extLst>
                <a:ext uri="{FF2B5EF4-FFF2-40B4-BE49-F238E27FC236}">
                  <a16:creationId xmlns:a16="http://schemas.microsoft.com/office/drawing/2014/main" id="{058B8DFC-153B-D940-900B-CDEB860EC3A1}"/>
                </a:ext>
              </a:extLst>
            </p:cNvPr>
            <p:cNvCxnSpPr>
              <a:cxnSpLocks/>
              <a:stCxn id="45" idx="3"/>
              <a:endCxn id="47" idx="1"/>
            </p:cNvCxnSpPr>
            <p:nvPr/>
          </p:nvCxnSpPr>
          <p:spPr>
            <a:xfrm>
              <a:off x="7822443" y="4767175"/>
              <a:ext cx="402753" cy="7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963672B7-33CE-7943-815C-4AF95FD0BB1C}"/>
                </a:ext>
              </a:extLst>
            </p:cNvPr>
            <p:cNvSpPr/>
            <p:nvPr/>
          </p:nvSpPr>
          <p:spPr>
            <a:xfrm>
              <a:off x="8225196" y="4398237"/>
              <a:ext cx="838556"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 BL1</a:t>
              </a:r>
              <a:r>
                <a:rPr lang="en-US" sz="1600" baseline="30000" dirty="0">
                  <a:latin typeface="Calibri" panose="020F0502020204030204" pitchFamily="34" charset="0"/>
                  <a:cs typeface="Calibri" panose="020F0502020204030204" pitchFamily="34" charset="0"/>
                </a:rPr>
                <a:t>st</a:t>
              </a:r>
              <a:endParaRPr lang="en-US" sz="1600" dirty="0">
                <a:latin typeface="Calibri" panose="020F0502020204030204" pitchFamily="34" charset="0"/>
                <a:cs typeface="Calibri" panose="020F0502020204030204" pitchFamily="34" charset="0"/>
              </a:endParaRPr>
            </a:p>
            <a:p>
              <a:pPr algn="ctr"/>
              <a:r>
                <a:rPr lang="en-US" sz="1600" dirty="0">
                  <a:latin typeface="Calibri" panose="020F0502020204030204" pitchFamily="34" charset="0"/>
                  <a:cs typeface="Calibri" panose="020F0502020204030204" pitchFamily="34" charset="0"/>
                </a:rPr>
                <a:t> (20ns)</a:t>
              </a:r>
            </a:p>
          </p:txBody>
        </p:sp>
        <p:cxnSp>
          <p:nvCxnSpPr>
            <p:cNvPr id="48" name="Straight Arrow Connector 47">
              <a:extLst>
                <a:ext uri="{FF2B5EF4-FFF2-40B4-BE49-F238E27FC236}">
                  <a16:creationId xmlns:a16="http://schemas.microsoft.com/office/drawing/2014/main" id="{ABE05909-04E1-6948-9DBC-821AABE6784D}"/>
                </a:ext>
              </a:extLst>
            </p:cNvPr>
            <p:cNvCxnSpPr>
              <a:cxnSpLocks/>
              <a:stCxn id="47" idx="3"/>
            </p:cNvCxnSpPr>
            <p:nvPr/>
          </p:nvCxnSpPr>
          <p:spPr>
            <a:xfrm>
              <a:off x="9063752" y="4775173"/>
              <a:ext cx="8048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1954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853" y="213756"/>
            <a:ext cx="10360293" cy="304082"/>
          </a:xfrm>
        </p:spPr>
        <p:txBody>
          <a:bodyPr/>
          <a:lstStyle/>
          <a:p>
            <a:r>
              <a:rPr lang="en-US" sz="3393" dirty="0"/>
              <a:t>ATF PG1 media management plan (WW43’19/Prashant)</a:t>
            </a:r>
          </a:p>
        </p:txBody>
      </p:sp>
      <p:graphicFrame>
        <p:nvGraphicFramePr>
          <p:cNvPr id="4" name="Table 3"/>
          <p:cNvGraphicFramePr>
            <a:graphicFrameLocks noGrp="1"/>
          </p:cNvGraphicFramePr>
          <p:nvPr>
            <p:extLst>
              <p:ext uri="{D42A27DB-BD31-4B8C-83A1-F6EECF244321}">
                <p14:modId xmlns:p14="http://schemas.microsoft.com/office/powerpoint/2010/main" val="166149345"/>
              </p:ext>
            </p:extLst>
          </p:nvPr>
        </p:nvGraphicFramePr>
        <p:xfrm>
          <a:off x="1078668" y="781569"/>
          <a:ext cx="10064813" cy="2565710"/>
        </p:xfrm>
        <a:graphic>
          <a:graphicData uri="http://schemas.openxmlformats.org/drawingml/2006/table">
            <a:tbl>
              <a:tblPr firstRow="1" bandRow="1">
                <a:tableStyleId>{5C22544A-7EE6-4342-B048-85BDC9FD1C3A}</a:tableStyleId>
              </a:tblPr>
              <a:tblGrid>
                <a:gridCol w="2058712">
                  <a:extLst>
                    <a:ext uri="{9D8B030D-6E8A-4147-A177-3AD203B41FA5}">
                      <a16:colId xmlns:a16="http://schemas.microsoft.com/office/drawing/2014/main" val="20000"/>
                    </a:ext>
                  </a:extLst>
                </a:gridCol>
                <a:gridCol w="3774305">
                  <a:extLst>
                    <a:ext uri="{9D8B030D-6E8A-4147-A177-3AD203B41FA5}">
                      <a16:colId xmlns:a16="http://schemas.microsoft.com/office/drawing/2014/main" val="20001"/>
                    </a:ext>
                  </a:extLst>
                </a:gridCol>
                <a:gridCol w="4231796">
                  <a:extLst>
                    <a:ext uri="{9D8B030D-6E8A-4147-A177-3AD203B41FA5}">
                      <a16:colId xmlns:a16="http://schemas.microsoft.com/office/drawing/2014/main" val="20002"/>
                    </a:ext>
                  </a:extLst>
                </a:gridCol>
              </a:tblGrid>
              <a:tr h="145057">
                <a:tc>
                  <a:txBody>
                    <a:bodyPr/>
                    <a:lstStyle/>
                    <a:p>
                      <a:r>
                        <a:rPr lang="en-US" sz="1200" dirty="0"/>
                        <a:t>Phase</a:t>
                      </a:r>
                    </a:p>
                  </a:txBody>
                  <a:tcPr marL="110805" marR="110805" marT="55403" marB="55403"/>
                </a:tc>
                <a:tc>
                  <a:txBody>
                    <a:bodyPr/>
                    <a:lstStyle/>
                    <a:p>
                      <a:r>
                        <a:rPr lang="en-US" sz="1200" dirty="0"/>
                        <a:t>Description</a:t>
                      </a:r>
                    </a:p>
                  </a:txBody>
                  <a:tcPr marL="110805" marR="110805" marT="55403" marB="55403"/>
                </a:tc>
                <a:tc>
                  <a:txBody>
                    <a:bodyPr/>
                    <a:lstStyle/>
                    <a:p>
                      <a:r>
                        <a:rPr lang="en-US" sz="1200" dirty="0"/>
                        <a:t>Technology implication</a:t>
                      </a:r>
                    </a:p>
                  </a:txBody>
                  <a:tcPr marL="110805" marR="110805" marT="55403" marB="55403"/>
                </a:tc>
                <a:extLst>
                  <a:ext uri="{0D108BD9-81ED-4DB2-BD59-A6C34878D82A}">
                    <a16:rowId xmlns:a16="http://schemas.microsoft.com/office/drawing/2014/main" val="10000"/>
                  </a:ext>
                </a:extLst>
              </a:tr>
              <a:tr h="314735">
                <a:tc>
                  <a:txBody>
                    <a:bodyPr/>
                    <a:lstStyle/>
                    <a:p>
                      <a:r>
                        <a:rPr lang="en-US" sz="1200" dirty="0"/>
                        <a:t>POR</a:t>
                      </a:r>
                    </a:p>
                  </a:txBody>
                  <a:tcPr marL="110805" marR="110805" marT="55403" marB="55403"/>
                </a:tc>
                <a:tc>
                  <a:txBody>
                    <a:bodyPr/>
                    <a:lstStyle/>
                    <a:p>
                      <a:r>
                        <a:rPr lang="en-US" sz="1200" dirty="0"/>
                        <a:t>All ATF policies identical to ALF. </a:t>
                      </a:r>
                    </a:p>
                    <a:p>
                      <a:pPr marL="285750" indent="-285750">
                        <a:buFont typeface="Arial" panose="020B0604020202020204" pitchFamily="34" charset="0"/>
                        <a:buChar char="•"/>
                      </a:pPr>
                      <a:r>
                        <a:rPr lang="en-US" sz="1200" dirty="0"/>
                        <a:t>11 die</a:t>
                      </a:r>
                      <a:r>
                        <a:rPr lang="en-US" sz="1200" baseline="0" dirty="0"/>
                        <a:t> per</a:t>
                      </a:r>
                      <a:r>
                        <a:rPr lang="en-US" sz="1200" dirty="0"/>
                        <a:t> DIMM</a:t>
                      </a:r>
                      <a:r>
                        <a:rPr lang="en-US" sz="1200" baseline="0" dirty="0"/>
                        <a:t> (</a:t>
                      </a:r>
                      <a:r>
                        <a:rPr lang="en-US" sz="1200" dirty="0"/>
                        <a:t> SDP,DDP,QDP)</a:t>
                      </a:r>
                    </a:p>
                    <a:p>
                      <a:pPr marL="285750" indent="-285750">
                        <a:buFont typeface="Arial" panose="020B0604020202020204" pitchFamily="34" charset="0"/>
                        <a:buChar char="•"/>
                      </a:pPr>
                      <a:r>
                        <a:rPr lang="en-US" sz="1200" dirty="0"/>
                        <a:t>CW</a:t>
                      </a:r>
                      <a:r>
                        <a:rPr lang="en-US" sz="1200" baseline="0" dirty="0"/>
                        <a:t> size = 128B</a:t>
                      </a:r>
                    </a:p>
                  </a:txBody>
                  <a:tcPr marL="110805" marR="110805" marT="55403" marB="55403"/>
                </a:tc>
                <a:tc>
                  <a:txBody>
                    <a:bodyPr/>
                    <a:lstStyle/>
                    <a:p>
                      <a:r>
                        <a:rPr lang="en-US" sz="1200" dirty="0"/>
                        <a:t>ATF capability must match</a:t>
                      </a:r>
                      <a:r>
                        <a:rPr lang="en-US" sz="1200" baseline="0" dirty="0"/>
                        <a:t> ALF.</a:t>
                      </a:r>
                    </a:p>
                    <a:p>
                      <a:pPr marL="171450" indent="-171450">
                        <a:buFont typeface="Arial" panose="020B0604020202020204" pitchFamily="34" charset="0"/>
                        <a:buChar char="•"/>
                      </a:pPr>
                      <a:r>
                        <a:rPr lang="en-US" sz="1200" baseline="0" dirty="0"/>
                        <a:t>RBER &lt;= 9E-4</a:t>
                      </a:r>
                    </a:p>
                    <a:p>
                      <a:pPr marL="171450" indent="-171450">
                        <a:buFont typeface="Arial" panose="020B0604020202020204" pitchFamily="34" charset="0"/>
                        <a:buChar char="•"/>
                      </a:pPr>
                      <a:r>
                        <a:rPr lang="en-US" sz="1200" baseline="0" dirty="0"/>
                        <a:t>DPM &lt;= 500</a:t>
                      </a:r>
                      <a:endParaRPr lang="en-US" sz="1200" dirty="0"/>
                    </a:p>
                  </a:txBody>
                  <a:tcPr marL="110805" marR="110805" marT="55403" marB="55403"/>
                </a:tc>
                <a:extLst>
                  <a:ext uri="{0D108BD9-81ED-4DB2-BD59-A6C34878D82A}">
                    <a16:rowId xmlns:a16="http://schemas.microsoft.com/office/drawing/2014/main" val="10001"/>
                  </a:ext>
                </a:extLst>
              </a:tr>
              <a:tr h="268645">
                <a:tc>
                  <a:txBody>
                    <a:bodyPr/>
                    <a:lstStyle/>
                    <a:p>
                      <a:r>
                        <a:rPr lang="en-US" sz="1200" dirty="0"/>
                        <a:t>Pre-POR</a:t>
                      </a:r>
                    </a:p>
                  </a:txBody>
                  <a:tcPr marL="110805" marR="110805" marT="55403" marB="55403"/>
                </a:tc>
                <a:tc>
                  <a:txBody>
                    <a:bodyPr/>
                    <a:lstStyle/>
                    <a:p>
                      <a:r>
                        <a:rPr lang="en-US" sz="1200" dirty="0"/>
                        <a:t>CW size = 64B</a:t>
                      </a:r>
                      <a:endParaRPr lang="en-US" sz="1200" baseline="0" dirty="0"/>
                    </a:p>
                    <a:p>
                      <a:pPr marL="285750" indent="-285750">
                        <a:buFont typeface="Arial" panose="020B0604020202020204" pitchFamily="34" charset="0"/>
                        <a:buChar char="•"/>
                      </a:pPr>
                      <a:r>
                        <a:rPr lang="en-US" sz="1200" baseline="0" dirty="0">
                          <a:solidFill>
                            <a:schemeClr val="tx1"/>
                          </a:solidFill>
                        </a:rPr>
                        <a:t>12 die per DIMM (SDP,DDP,QDP)</a:t>
                      </a:r>
                    </a:p>
                  </a:txBody>
                  <a:tcPr marL="110805" marR="110805" marT="55403" marB="55403"/>
                </a:tc>
                <a:tc>
                  <a:txBody>
                    <a:bodyPr/>
                    <a:lstStyle/>
                    <a:p>
                      <a:r>
                        <a:rPr lang="en-US" sz="1200" dirty="0"/>
                        <a:t>None.</a:t>
                      </a:r>
                      <a:r>
                        <a:rPr lang="en-US" sz="1200" baseline="0" dirty="0"/>
                        <a:t> </a:t>
                      </a:r>
                    </a:p>
                    <a:p>
                      <a:pPr marL="171450" indent="-171450">
                        <a:buFont typeface="Arial" panose="020B0604020202020204" pitchFamily="34" charset="0"/>
                        <a:buChar char="•"/>
                      </a:pPr>
                      <a:r>
                        <a:rPr lang="en-US" sz="1200" baseline="0" dirty="0"/>
                        <a:t>System will enable ECC to support RBER &lt;= 9E-4 and DPM &lt;= 500.</a:t>
                      </a:r>
                      <a:endParaRPr lang="en-US" sz="1200" dirty="0"/>
                    </a:p>
                  </a:txBody>
                  <a:tcPr marL="110805" marR="110805" marT="55403" marB="55403"/>
                </a:tc>
                <a:extLst>
                  <a:ext uri="{0D108BD9-81ED-4DB2-BD59-A6C34878D82A}">
                    <a16:rowId xmlns:a16="http://schemas.microsoft.com/office/drawing/2014/main" val="10002"/>
                  </a:ext>
                </a:extLst>
              </a:tr>
              <a:tr h="0">
                <a:tc>
                  <a:txBody>
                    <a:bodyPr/>
                    <a:lstStyle/>
                    <a:p>
                      <a:r>
                        <a:rPr lang="en-US" sz="1200" strike="sngStrike" dirty="0"/>
                        <a:t>Idea</a:t>
                      </a:r>
                    </a:p>
                  </a:txBody>
                  <a:tcPr marL="110805" marR="110805" marT="55403" marB="55403"/>
                </a:tc>
                <a:tc>
                  <a:txBody>
                    <a:bodyPr/>
                    <a:lstStyle/>
                    <a:p>
                      <a:r>
                        <a:rPr lang="en-US" sz="1200" strike="sngStrike" dirty="0"/>
                        <a:t>Remove system pre-read</a:t>
                      </a:r>
                    </a:p>
                  </a:txBody>
                  <a:tcPr marL="110805" marR="110805" marT="55403" marB="55403"/>
                </a:tc>
                <a:tc>
                  <a:txBody>
                    <a:bodyPr/>
                    <a:lstStyle/>
                    <a:p>
                      <a:r>
                        <a:rPr lang="en-US" sz="1200" strike="sngStrike" dirty="0"/>
                        <a:t>Summarized on next slide </a:t>
                      </a:r>
                    </a:p>
                  </a:txBody>
                  <a:tcPr marL="110805" marR="110805" marT="55403" marB="55403"/>
                </a:tc>
                <a:extLst>
                  <a:ext uri="{0D108BD9-81ED-4DB2-BD59-A6C34878D82A}">
                    <a16:rowId xmlns:a16="http://schemas.microsoft.com/office/drawing/2014/main" val="10003"/>
                  </a:ext>
                </a:extLst>
              </a:tr>
              <a:tr h="268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C00000"/>
                          </a:solidFill>
                        </a:rPr>
                        <a:t>Idea</a:t>
                      </a:r>
                    </a:p>
                    <a:p>
                      <a:endParaRPr lang="en-US" sz="1200" b="1" dirty="0">
                        <a:solidFill>
                          <a:srgbClr val="C00000"/>
                        </a:solidFill>
                      </a:endParaRPr>
                    </a:p>
                  </a:txBody>
                  <a:tcPr marL="110805" marR="110805" marT="55403" marB="55403"/>
                </a:tc>
                <a:tc>
                  <a:txBody>
                    <a:bodyPr/>
                    <a:lstStyle/>
                    <a:p>
                      <a:pPr marL="0" indent="0">
                        <a:buFont typeface="Arial" panose="020B0604020202020204" pitchFamily="34" charset="0"/>
                        <a:buNone/>
                      </a:pPr>
                      <a:r>
                        <a:rPr lang="en-US" sz="1200" b="1" dirty="0">
                          <a:solidFill>
                            <a:srgbClr val="C00000"/>
                          </a:solidFill>
                        </a:rPr>
                        <a:t>Remove die pre-read</a:t>
                      </a:r>
                    </a:p>
                  </a:txBody>
                  <a:tcPr marL="110805" marR="110805" marT="55403" marB="55403"/>
                </a:tc>
                <a:tc>
                  <a:txBody>
                    <a:bodyPr/>
                    <a:lstStyle/>
                    <a:p>
                      <a:r>
                        <a:rPr lang="en-US" sz="1200" b="1" dirty="0">
                          <a:solidFill>
                            <a:srgbClr val="C00000"/>
                          </a:solidFill>
                        </a:rPr>
                        <a:t>None.</a:t>
                      </a:r>
                      <a:r>
                        <a:rPr lang="en-US" sz="1200" b="1" baseline="0" dirty="0">
                          <a:solidFill>
                            <a:srgbClr val="C00000"/>
                          </a:solidFill>
                        </a:rPr>
                        <a:t> </a:t>
                      </a:r>
                    </a:p>
                    <a:p>
                      <a:r>
                        <a:rPr lang="en-US" sz="1200" b="1" baseline="0" dirty="0">
                          <a:solidFill>
                            <a:srgbClr val="C00000"/>
                          </a:solidFill>
                        </a:rPr>
                        <a:t>Design work required to optimize modified write for ~20ns reduction in completion time.</a:t>
                      </a:r>
                      <a:endParaRPr lang="en-US" sz="1200" b="1" dirty="0">
                        <a:solidFill>
                          <a:srgbClr val="C00000"/>
                        </a:solidFill>
                      </a:endParaRPr>
                    </a:p>
                  </a:txBody>
                  <a:tcPr marL="110805" marR="110805" marT="55403" marB="55403"/>
                </a:tc>
                <a:extLst>
                  <a:ext uri="{0D108BD9-81ED-4DB2-BD59-A6C34878D82A}">
                    <a16:rowId xmlns:a16="http://schemas.microsoft.com/office/drawing/2014/main" val="10004"/>
                  </a:ext>
                </a:extLst>
              </a:tr>
            </a:tbl>
          </a:graphicData>
        </a:graphic>
      </p:graphicFrame>
      <p:sp>
        <p:nvSpPr>
          <p:cNvPr id="5" name="TextBox 4"/>
          <p:cNvSpPr txBox="1"/>
          <p:nvPr/>
        </p:nvSpPr>
        <p:spPr>
          <a:xfrm>
            <a:off x="188268" y="3462283"/>
            <a:ext cx="11845611" cy="297454"/>
          </a:xfrm>
          <a:prstGeom prst="rect">
            <a:avLst/>
          </a:prstGeom>
          <a:noFill/>
        </p:spPr>
        <p:txBody>
          <a:bodyPr wrap="square" rtlCol="0">
            <a:spAutoFit/>
          </a:bodyPr>
          <a:lstStyle/>
          <a:p>
            <a:pPr marL="346272" indent="-346272">
              <a:buFont typeface="Arial" panose="020B0604020202020204" pitchFamily="34" charset="0"/>
              <a:buChar char="•"/>
            </a:pPr>
            <a:r>
              <a:rPr lang="en-US" sz="1333" dirty="0">
                <a:solidFill>
                  <a:srgbClr val="000000"/>
                </a:solidFill>
              </a:rPr>
              <a:t>System pre-read removal idea dropped because benefit ~3% in BW does not outweigh risk from major changes to die and controller.</a:t>
            </a:r>
            <a:endParaRPr lang="en-US" sz="1333" dirty="0">
              <a:solidFill>
                <a:srgbClr val="000000"/>
              </a:solidFill>
              <a:sym typeface="Wingdings" panose="05000000000000000000" pitchFamily="2" charset="2"/>
            </a:endParaRPr>
          </a:p>
        </p:txBody>
      </p:sp>
      <p:grpSp>
        <p:nvGrpSpPr>
          <p:cNvPr id="11" name="Group 10"/>
          <p:cNvGrpSpPr/>
          <p:nvPr/>
        </p:nvGrpSpPr>
        <p:grpSpPr>
          <a:xfrm>
            <a:off x="3740446" y="3818711"/>
            <a:ext cx="4349296" cy="2780879"/>
            <a:chOff x="6145763" y="3201077"/>
            <a:chExt cx="3589176" cy="2294869"/>
          </a:xfrm>
        </p:grpSpPr>
        <p:pic>
          <p:nvPicPr>
            <p:cNvPr id="1026" name="Picture 1" descr="image0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5763" y="3201077"/>
              <a:ext cx="3589176" cy="2294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Arrow Connector 8"/>
            <p:cNvCxnSpPr/>
            <p:nvPr/>
          </p:nvCxnSpPr>
          <p:spPr>
            <a:xfrm>
              <a:off x="6562531" y="4889241"/>
              <a:ext cx="1219200" cy="0"/>
            </a:xfrm>
            <a:prstGeom prst="straightConnector1">
              <a:avLst/>
            </a:prstGeom>
            <a:ln>
              <a:solidFill>
                <a:schemeClr val="accent2"/>
              </a:solidFill>
              <a:headEnd type="stealth"/>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746239" y="4658409"/>
              <a:ext cx="775454" cy="214724"/>
            </a:xfrm>
            <a:prstGeom prst="rect">
              <a:avLst/>
            </a:prstGeom>
            <a:noFill/>
          </p:spPr>
          <p:txBody>
            <a:bodyPr wrap="none" rtlCol="0">
              <a:spAutoFit/>
            </a:bodyPr>
            <a:lstStyle/>
            <a:p>
              <a:r>
                <a:rPr lang="en-US" sz="1091" dirty="0"/>
                <a:t>On-die ECC</a:t>
              </a:r>
            </a:p>
          </p:txBody>
        </p:sp>
        <p:cxnSp>
          <p:nvCxnSpPr>
            <p:cNvPr id="12" name="Straight Arrow Connector 11"/>
            <p:cNvCxnSpPr/>
            <p:nvPr/>
          </p:nvCxnSpPr>
          <p:spPr>
            <a:xfrm>
              <a:off x="7781731" y="4889241"/>
              <a:ext cx="1219200" cy="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66101" y="4659654"/>
              <a:ext cx="1131300" cy="214724"/>
            </a:xfrm>
            <a:prstGeom prst="rect">
              <a:avLst/>
            </a:prstGeom>
            <a:noFill/>
          </p:spPr>
          <p:txBody>
            <a:bodyPr wrap="none" rtlCol="0">
              <a:spAutoFit/>
            </a:bodyPr>
            <a:lstStyle/>
            <a:p>
              <a:r>
                <a:rPr lang="en-US" sz="1091" dirty="0"/>
                <a:t>Dual </a:t>
              </a:r>
              <a:r>
                <a:rPr lang="en-US" sz="1091" dirty="0" err="1"/>
                <a:t>Vdm</a:t>
              </a:r>
              <a:r>
                <a:rPr lang="en-US" sz="1091" dirty="0"/>
                <a:t> pre-read</a:t>
              </a:r>
            </a:p>
          </p:txBody>
        </p:sp>
      </p:grpSp>
    </p:spTree>
    <p:extLst>
      <p:ext uri="{BB962C8B-B14F-4D97-AF65-F5344CB8AC3E}">
        <p14:creationId xmlns:p14="http://schemas.microsoft.com/office/powerpoint/2010/main" val="282282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402FDC-39CA-F643-8779-3F4421408624}"/>
              </a:ext>
            </a:extLst>
          </p:cNvPr>
          <p:cNvSpPr>
            <a:spLocks noGrp="1"/>
          </p:cNvSpPr>
          <p:nvPr>
            <p:ph type="title"/>
          </p:nvPr>
        </p:nvSpPr>
        <p:spPr/>
        <p:txBody>
          <a:bodyPr/>
          <a:lstStyle/>
          <a:p>
            <a:r>
              <a:rPr lang="en-US" sz="4000" dirty="0"/>
              <a:t>Ideas for  write </a:t>
            </a:r>
            <a:r>
              <a:rPr lang="en-US" sz="4000" dirty="0" err="1"/>
              <a:t>Algo</a:t>
            </a:r>
            <a:r>
              <a:rPr lang="en-US" sz="4000" dirty="0"/>
              <a:t> to reduce cycle time</a:t>
            </a:r>
          </a:p>
        </p:txBody>
      </p:sp>
      <p:sp>
        <p:nvSpPr>
          <p:cNvPr id="2" name="Content Placeholder 1">
            <a:extLst>
              <a:ext uri="{FF2B5EF4-FFF2-40B4-BE49-F238E27FC236}">
                <a16:creationId xmlns:a16="http://schemas.microsoft.com/office/drawing/2014/main" id="{2D06D8F6-1002-D94F-88D8-716354F21E3C}"/>
              </a:ext>
            </a:extLst>
          </p:cNvPr>
          <p:cNvSpPr>
            <a:spLocks noGrp="1"/>
          </p:cNvSpPr>
          <p:nvPr>
            <p:ph idx="1"/>
          </p:nvPr>
        </p:nvSpPr>
        <p:spPr>
          <a:xfrm>
            <a:off x="914400" y="1066799"/>
            <a:ext cx="10363200" cy="1364397"/>
          </a:xfrm>
        </p:spPr>
        <p:txBody>
          <a:bodyPr/>
          <a:lstStyle/>
          <a:p>
            <a:pPr marL="0" indent="0">
              <a:buNone/>
            </a:pPr>
            <a:r>
              <a:rPr lang="en-US" sz="2000" dirty="0"/>
              <a:t>Enablers required are </a:t>
            </a:r>
          </a:p>
          <a:p>
            <a:r>
              <a:rPr lang="en-US" sz="2000" dirty="0"/>
              <a:t>RMW with masked write to eliminate polarity switching from pre-read to reset ( x </a:t>
            </a:r>
            <a:r>
              <a:rPr lang="en-US" sz="2000" dirty="0" err="1"/>
              <a:t>pJ</a:t>
            </a:r>
            <a:r>
              <a:rPr lang="en-US" sz="2000" dirty="0"/>
              <a:t>/b)</a:t>
            </a:r>
          </a:p>
          <a:p>
            <a:r>
              <a:rPr lang="en-US" sz="2000" dirty="0"/>
              <a:t>No C-cell bias (cell leakage and Reset Drift) to improve selection time.</a:t>
            </a:r>
          </a:p>
        </p:txBody>
      </p:sp>
      <p:sp>
        <p:nvSpPr>
          <p:cNvPr id="24" name="TextBox 23">
            <a:extLst>
              <a:ext uri="{FF2B5EF4-FFF2-40B4-BE49-F238E27FC236}">
                <a16:creationId xmlns:a16="http://schemas.microsoft.com/office/drawing/2014/main" id="{0113937F-0FB8-0240-9CD5-2C53D3E19D57}"/>
              </a:ext>
            </a:extLst>
          </p:cNvPr>
          <p:cNvSpPr txBox="1"/>
          <p:nvPr/>
        </p:nvSpPr>
        <p:spPr>
          <a:xfrm>
            <a:off x="1004977" y="2667000"/>
            <a:ext cx="2727221" cy="338554"/>
          </a:xfrm>
          <a:prstGeom prst="rect">
            <a:avLst/>
          </a:prstGeom>
          <a:noFill/>
        </p:spPr>
        <p:txBody>
          <a:bodyPr wrap="none" rtlCol="0">
            <a:spAutoFit/>
          </a:bodyPr>
          <a:lstStyle/>
          <a:p>
            <a:r>
              <a:rPr lang="en-US" sz="1600" b="1" dirty="0" err="1">
                <a:solidFill>
                  <a:srgbClr val="C00000"/>
                </a:solidFill>
                <a:latin typeface="Calibri" panose="020F0502020204030204" pitchFamily="34" charset="0"/>
                <a:cs typeface="Calibri" panose="020F0502020204030204" pitchFamily="34" charset="0"/>
              </a:rPr>
              <a:t>BiSM</a:t>
            </a:r>
            <a:r>
              <a:rPr lang="en-US" sz="1600" b="1" dirty="0">
                <a:solidFill>
                  <a:srgbClr val="C00000"/>
                </a:solidFill>
                <a:latin typeface="Calibri" panose="020F0502020204030204" pitchFamily="34" charset="0"/>
                <a:cs typeface="Calibri" panose="020F0502020204030204" pitchFamily="34" charset="0"/>
              </a:rPr>
              <a:t> Read. Occupancy = 70ns</a:t>
            </a:r>
          </a:p>
        </p:txBody>
      </p:sp>
      <p:grpSp>
        <p:nvGrpSpPr>
          <p:cNvPr id="27" name="Group 26">
            <a:extLst>
              <a:ext uri="{FF2B5EF4-FFF2-40B4-BE49-F238E27FC236}">
                <a16:creationId xmlns:a16="http://schemas.microsoft.com/office/drawing/2014/main" id="{A96F8FF0-C539-3340-8919-45B5EA2D6B87}"/>
              </a:ext>
            </a:extLst>
          </p:cNvPr>
          <p:cNvGrpSpPr/>
          <p:nvPr/>
        </p:nvGrpSpPr>
        <p:grpSpPr>
          <a:xfrm>
            <a:off x="1528205" y="2971800"/>
            <a:ext cx="9168815" cy="914400"/>
            <a:chOff x="1041985" y="4191000"/>
            <a:chExt cx="9168815" cy="914400"/>
          </a:xfrm>
        </p:grpSpPr>
        <p:sp>
          <p:nvSpPr>
            <p:cNvPr id="17" name="Rectangle 16">
              <a:extLst>
                <a:ext uri="{FF2B5EF4-FFF2-40B4-BE49-F238E27FC236}">
                  <a16:creationId xmlns:a16="http://schemas.microsoft.com/office/drawing/2014/main" id="{738E43F9-3786-3A46-BF94-6E62B48F5BBB}"/>
                </a:ext>
              </a:extLst>
            </p:cNvPr>
            <p:cNvSpPr/>
            <p:nvPr/>
          </p:nvSpPr>
          <p:spPr>
            <a:xfrm>
              <a:off x="2334127" y="4271264"/>
              <a:ext cx="1411705" cy="75387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Read Pulse incl. Ramp</a:t>
              </a:r>
            </a:p>
            <a:p>
              <a:pPr algn="ctr"/>
              <a:r>
                <a:rPr lang="en-US" sz="1600" dirty="0">
                  <a:latin typeface="Calibri" panose="020F0502020204030204" pitchFamily="34" charset="0"/>
                  <a:cs typeface="Calibri" panose="020F0502020204030204" pitchFamily="34" charset="0"/>
                </a:rPr>
                <a:t>(37.5ns)</a:t>
              </a:r>
            </a:p>
          </p:txBody>
        </p:sp>
        <p:sp>
          <p:nvSpPr>
            <p:cNvPr id="18" name="Rectangle 17">
              <a:extLst>
                <a:ext uri="{FF2B5EF4-FFF2-40B4-BE49-F238E27FC236}">
                  <a16:creationId xmlns:a16="http://schemas.microsoft.com/office/drawing/2014/main" id="{6A2DA8B8-E653-2041-8941-337CE68EBC75}"/>
                </a:ext>
              </a:extLst>
            </p:cNvPr>
            <p:cNvSpPr/>
            <p:nvPr/>
          </p:nvSpPr>
          <p:spPr>
            <a:xfrm>
              <a:off x="4138864" y="4271265"/>
              <a:ext cx="1411705"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Sense Amp Latch</a:t>
              </a:r>
            </a:p>
            <a:p>
              <a:pPr algn="ctr"/>
              <a:r>
                <a:rPr lang="en-US" sz="1600" dirty="0">
                  <a:latin typeface="Calibri" panose="020F0502020204030204" pitchFamily="34" charset="0"/>
                  <a:cs typeface="Calibri" panose="020F0502020204030204" pitchFamily="34" charset="0"/>
                </a:rPr>
                <a:t> (12.5ns)</a:t>
              </a:r>
            </a:p>
          </p:txBody>
        </p:sp>
        <p:sp>
          <p:nvSpPr>
            <p:cNvPr id="19" name="Rectangle 18">
              <a:extLst>
                <a:ext uri="{FF2B5EF4-FFF2-40B4-BE49-F238E27FC236}">
                  <a16:creationId xmlns:a16="http://schemas.microsoft.com/office/drawing/2014/main" id="{317258EC-5FDF-E84C-B89D-D9F5C03B5F23}"/>
                </a:ext>
              </a:extLst>
            </p:cNvPr>
            <p:cNvSpPr/>
            <p:nvPr/>
          </p:nvSpPr>
          <p:spPr>
            <a:xfrm>
              <a:off x="8037095" y="4271265"/>
              <a:ext cx="1411705"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BL 1</a:t>
              </a:r>
              <a:r>
                <a:rPr lang="en-US" sz="1600" baseline="30000" dirty="0">
                  <a:latin typeface="Calibri" panose="020F0502020204030204" pitchFamily="34" charset="0"/>
                  <a:cs typeface="Calibri" panose="020F0502020204030204" pitchFamily="34" charset="0"/>
                </a:rPr>
                <a:t>st</a:t>
              </a:r>
              <a:r>
                <a:rPr lang="en-US" sz="1600" dirty="0">
                  <a:latin typeface="Calibri" panose="020F0502020204030204" pitchFamily="34" charset="0"/>
                  <a:cs typeface="Calibri" panose="020F0502020204030204" pitchFamily="34" charset="0"/>
                </a:rPr>
                <a:t> Termination (20ns)</a:t>
              </a:r>
            </a:p>
          </p:txBody>
        </p:sp>
        <p:cxnSp>
          <p:nvCxnSpPr>
            <p:cNvPr id="20" name="Straight Arrow Connector 19">
              <a:extLst>
                <a:ext uri="{FF2B5EF4-FFF2-40B4-BE49-F238E27FC236}">
                  <a16:creationId xmlns:a16="http://schemas.microsoft.com/office/drawing/2014/main" id="{69E21A39-588A-794E-BC98-668D725482AC}"/>
                </a:ext>
              </a:extLst>
            </p:cNvPr>
            <p:cNvCxnSpPr>
              <a:cxnSpLocks/>
              <a:stCxn id="37" idx="6"/>
              <a:endCxn id="17" idx="1"/>
            </p:cNvCxnSpPr>
            <p:nvPr/>
          </p:nvCxnSpPr>
          <p:spPr>
            <a:xfrm>
              <a:off x="1956385" y="4648200"/>
              <a:ext cx="377742" cy="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95BF187-2AF8-7A46-81C1-7ADDED31A4E0}"/>
                </a:ext>
              </a:extLst>
            </p:cNvPr>
            <p:cNvCxnSpPr>
              <a:cxnSpLocks/>
              <a:stCxn id="17" idx="3"/>
              <a:endCxn id="18" idx="1"/>
            </p:cNvCxnSpPr>
            <p:nvPr/>
          </p:nvCxnSpPr>
          <p:spPr>
            <a:xfrm flipV="1">
              <a:off x="3745832" y="4648201"/>
              <a:ext cx="393032" cy="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EE63045-2898-7E4F-BBDA-F0F144BB7724}"/>
                </a:ext>
              </a:extLst>
            </p:cNvPr>
            <p:cNvCxnSpPr>
              <a:cxnSpLocks/>
              <a:stCxn id="18" idx="3"/>
              <a:endCxn id="19" idx="1"/>
            </p:cNvCxnSpPr>
            <p:nvPr/>
          </p:nvCxnSpPr>
          <p:spPr>
            <a:xfrm>
              <a:off x="5550569" y="4648201"/>
              <a:ext cx="24865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5B0314BD-6879-E54E-BF09-E42CB6339699}"/>
                </a:ext>
              </a:extLst>
            </p:cNvPr>
            <p:cNvSpPr/>
            <p:nvPr/>
          </p:nvSpPr>
          <p:spPr>
            <a:xfrm>
              <a:off x="1041985" y="4191000"/>
              <a:ext cx="9144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Start</a:t>
              </a:r>
            </a:p>
          </p:txBody>
        </p:sp>
        <p:cxnSp>
          <p:nvCxnSpPr>
            <p:cNvPr id="29" name="Straight Arrow Connector 28">
              <a:extLst>
                <a:ext uri="{FF2B5EF4-FFF2-40B4-BE49-F238E27FC236}">
                  <a16:creationId xmlns:a16="http://schemas.microsoft.com/office/drawing/2014/main" id="{EF577126-70B7-4D45-A2F7-3789EE271CC5}"/>
                </a:ext>
              </a:extLst>
            </p:cNvPr>
            <p:cNvCxnSpPr>
              <a:cxnSpLocks/>
              <a:stCxn id="19" idx="3"/>
            </p:cNvCxnSpPr>
            <p:nvPr/>
          </p:nvCxnSpPr>
          <p:spPr>
            <a:xfrm>
              <a:off x="9448800" y="4648201"/>
              <a:ext cx="762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85300267-51D8-B745-82F8-059D46093E80}"/>
              </a:ext>
            </a:extLst>
          </p:cNvPr>
          <p:cNvSpPr txBox="1"/>
          <p:nvPr/>
        </p:nvSpPr>
        <p:spPr>
          <a:xfrm>
            <a:off x="990600" y="4098131"/>
            <a:ext cx="3135667" cy="338554"/>
          </a:xfrm>
          <a:prstGeom prst="rect">
            <a:avLst/>
          </a:prstGeom>
          <a:noFill/>
        </p:spPr>
        <p:txBody>
          <a:bodyPr wrap="none" rtlCol="0">
            <a:spAutoFit/>
          </a:bodyPr>
          <a:lstStyle/>
          <a:p>
            <a:r>
              <a:rPr lang="en-US" sz="1600" b="1" dirty="0" err="1">
                <a:solidFill>
                  <a:srgbClr val="C00000"/>
                </a:solidFill>
                <a:latin typeface="Calibri" panose="020F0502020204030204" pitchFamily="34" charset="0"/>
                <a:cs typeface="Calibri" panose="020F0502020204030204" pitchFamily="34" charset="0"/>
              </a:rPr>
              <a:t>BiSM</a:t>
            </a:r>
            <a:r>
              <a:rPr lang="en-US" sz="1600" b="1" dirty="0">
                <a:solidFill>
                  <a:srgbClr val="C00000"/>
                </a:solidFill>
                <a:latin typeface="Calibri" panose="020F0502020204030204" pitchFamily="34" charset="0"/>
                <a:cs typeface="Calibri" panose="020F0502020204030204" pitchFamily="34" charset="0"/>
              </a:rPr>
              <a:t> Write Occupancy = 70~170ns</a:t>
            </a:r>
          </a:p>
        </p:txBody>
      </p:sp>
      <p:grpSp>
        <p:nvGrpSpPr>
          <p:cNvPr id="32" name="Group 31">
            <a:extLst>
              <a:ext uri="{FF2B5EF4-FFF2-40B4-BE49-F238E27FC236}">
                <a16:creationId xmlns:a16="http://schemas.microsoft.com/office/drawing/2014/main" id="{4A198D63-A1E6-E84B-9078-D7E90A3A6546}"/>
              </a:ext>
            </a:extLst>
          </p:cNvPr>
          <p:cNvGrpSpPr/>
          <p:nvPr/>
        </p:nvGrpSpPr>
        <p:grpSpPr>
          <a:xfrm>
            <a:off x="1553557" y="4479131"/>
            <a:ext cx="9143463" cy="1921669"/>
            <a:chOff x="725100" y="3811818"/>
            <a:chExt cx="9143463" cy="1921669"/>
          </a:xfrm>
        </p:grpSpPr>
        <p:sp>
          <p:nvSpPr>
            <p:cNvPr id="33" name="Rectangle 32">
              <a:extLst>
                <a:ext uri="{FF2B5EF4-FFF2-40B4-BE49-F238E27FC236}">
                  <a16:creationId xmlns:a16="http://schemas.microsoft.com/office/drawing/2014/main" id="{D2178106-36D9-3A44-968C-F982EEA32CBF}"/>
                </a:ext>
              </a:extLst>
            </p:cNvPr>
            <p:cNvSpPr/>
            <p:nvPr/>
          </p:nvSpPr>
          <p:spPr>
            <a:xfrm>
              <a:off x="1987622" y="3811818"/>
              <a:ext cx="1885811" cy="192166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WL/BL Ramp</a:t>
              </a:r>
            </a:p>
            <a:p>
              <a:pPr algn="ctr"/>
              <a:r>
                <a:rPr lang="en-US" sz="1600" dirty="0">
                  <a:latin typeface="Calibri" panose="020F0502020204030204" pitchFamily="34" charset="0"/>
                  <a:cs typeface="Calibri" panose="020F0502020204030204" pitchFamily="34" charset="0"/>
                </a:rPr>
                <a:t>(37.5~70ns)</a:t>
              </a:r>
            </a:p>
            <a:p>
              <a:endParaRPr lang="en-US" sz="1600" dirty="0">
                <a:latin typeface="Calibri" panose="020F0502020204030204" pitchFamily="34" charset="0"/>
                <a:cs typeface="Calibri" panose="020F0502020204030204" pitchFamily="34" charset="0"/>
              </a:endParaRPr>
            </a:p>
            <a:p>
              <a:pPr algn="ctr"/>
              <a:r>
                <a:rPr lang="en-US" sz="1600" dirty="0">
                  <a:latin typeface="Calibri" panose="020F0502020204030204" pitchFamily="34" charset="0"/>
                  <a:cs typeface="Calibri" panose="020F0502020204030204" pitchFamily="34" charset="0"/>
                </a:rPr>
                <a:t>(Do we need to do</a:t>
              </a:r>
              <a:br>
                <a:rPr lang="en-US" sz="1600" dirty="0">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Spike Mitigation ?)</a:t>
              </a:r>
            </a:p>
          </p:txBody>
        </p:sp>
        <p:cxnSp>
          <p:nvCxnSpPr>
            <p:cNvPr id="35" name="Straight Arrow Connector 34">
              <a:extLst>
                <a:ext uri="{FF2B5EF4-FFF2-40B4-BE49-F238E27FC236}">
                  <a16:creationId xmlns:a16="http://schemas.microsoft.com/office/drawing/2014/main" id="{34B89952-06D0-A046-B866-B55F455F1E4F}"/>
                </a:ext>
              </a:extLst>
            </p:cNvPr>
            <p:cNvCxnSpPr>
              <a:cxnSpLocks/>
              <a:stCxn id="44" idx="6"/>
              <a:endCxn id="33" idx="1"/>
            </p:cNvCxnSpPr>
            <p:nvPr/>
          </p:nvCxnSpPr>
          <p:spPr>
            <a:xfrm>
              <a:off x="1639500" y="4767175"/>
              <a:ext cx="348122" cy="5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4B2CBA46-C702-4F41-B696-D1F692025C34}"/>
                </a:ext>
              </a:extLst>
            </p:cNvPr>
            <p:cNvCxnSpPr>
              <a:cxnSpLocks/>
              <a:stCxn id="33" idx="3"/>
              <a:endCxn id="41" idx="1"/>
            </p:cNvCxnSpPr>
            <p:nvPr/>
          </p:nvCxnSpPr>
          <p:spPr>
            <a:xfrm flipV="1">
              <a:off x="3873433" y="4770129"/>
              <a:ext cx="1643368" cy="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6C1A8129-94FA-8A46-93A8-23F2DC0932B9}"/>
                </a:ext>
              </a:extLst>
            </p:cNvPr>
            <p:cNvSpPr/>
            <p:nvPr/>
          </p:nvSpPr>
          <p:spPr>
            <a:xfrm>
              <a:off x="5516801" y="4393193"/>
              <a:ext cx="1018457"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latin typeface="Calibri" panose="020F0502020204030204" pitchFamily="34" charset="0"/>
                  <a:cs typeface="Calibri" panose="020F0502020204030204" pitchFamily="34" charset="0"/>
                </a:rPr>
                <a:t>I</a:t>
              </a:r>
              <a:r>
                <a:rPr lang="en-US" sz="1600" baseline="-25000" dirty="0" err="1">
                  <a:latin typeface="Calibri" panose="020F0502020204030204" pitchFamily="34" charset="0"/>
                  <a:cs typeface="Calibri" panose="020F0502020204030204" pitchFamily="34" charset="0"/>
                </a:rPr>
                <a:t>high</a:t>
              </a:r>
              <a:r>
                <a:rPr lang="en-US" sz="1600" dirty="0">
                  <a:latin typeface="Calibri" panose="020F0502020204030204" pitchFamily="34" charset="0"/>
                  <a:cs typeface="Calibri" panose="020F0502020204030204" pitchFamily="34" charset="0"/>
                </a:rPr>
                <a:t> (P3)</a:t>
              </a:r>
            </a:p>
            <a:p>
              <a:pPr algn="ctr"/>
              <a:r>
                <a:rPr lang="en-US" sz="1600" dirty="0">
                  <a:latin typeface="Calibri" panose="020F0502020204030204" pitchFamily="34" charset="0"/>
                  <a:cs typeface="Calibri" panose="020F0502020204030204" pitchFamily="34" charset="0"/>
                </a:rPr>
                <a:t> (50ns)</a:t>
              </a:r>
            </a:p>
            <a:p>
              <a:pPr algn="ctr"/>
              <a:r>
                <a:rPr lang="en-US" sz="1600" dirty="0">
                  <a:latin typeface="Calibri" panose="020F0502020204030204" pitchFamily="34" charset="0"/>
                  <a:cs typeface="Calibri" panose="020F0502020204030204" pitchFamily="34" charset="0"/>
                </a:rPr>
                <a:t>?</a:t>
              </a:r>
            </a:p>
          </p:txBody>
        </p:sp>
        <p:cxnSp>
          <p:nvCxnSpPr>
            <p:cNvPr id="42" name="Straight Arrow Connector 41">
              <a:extLst>
                <a:ext uri="{FF2B5EF4-FFF2-40B4-BE49-F238E27FC236}">
                  <a16:creationId xmlns:a16="http://schemas.microsoft.com/office/drawing/2014/main" id="{06C708F2-1CD2-9442-AAF5-0288FD2F4824}"/>
                </a:ext>
              </a:extLst>
            </p:cNvPr>
            <p:cNvCxnSpPr>
              <a:cxnSpLocks/>
              <a:stCxn id="41" idx="3"/>
            </p:cNvCxnSpPr>
            <p:nvPr/>
          </p:nvCxnSpPr>
          <p:spPr>
            <a:xfrm flipV="1">
              <a:off x="6535258" y="4767175"/>
              <a:ext cx="387592" cy="2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571DDA87-BAFD-E54D-B434-D3A3F44B65BA}"/>
                </a:ext>
              </a:extLst>
            </p:cNvPr>
            <p:cNvSpPr/>
            <p:nvPr/>
          </p:nvSpPr>
          <p:spPr>
            <a:xfrm>
              <a:off x="725100" y="4309975"/>
              <a:ext cx="9144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Start</a:t>
              </a:r>
            </a:p>
          </p:txBody>
        </p:sp>
        <p:sp>
          <p:nvSpPr>
            <p:cNvPr id="45" name="Rectangle 44">
              <a:extLst>
                <a:ext uri="{FF2B5EF4-FFF2-40B4-BE49-F238E27FC236}">
                  <a16:creationId xmlns:a16="http://schemas.microsoft.com/office/drawing/2014/main" id="{8974D9BB-0B2F-EF44-8977-006420E8F1D6}"/>
                </a:ext>
              </a:extLst>
            </p:cNvPr>
            <p:cNvSpPr/>
            <p:nvPr/>
          </p:nvSpPr>
          <p:spPr>
            <a:xfrm>
              <a:off x="6922850" y="4390239"/>
              <a:ext cx="899593"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 P4</a:t>
              </a:r>
            </a:p>
            <a:p>
              <a:pPr algn="ctr"/>
              <a:r>
                <a:rPr lang="en-US" sz="1600" dirty="0">
                  <a:latin typeface="Calibri" panose="020F0502020204030204" pitchFamily="34" charset="0"/>
                  <a:cs typeface="Calibri" panose="020F0502020204030204" pitchFamily="34" charset="0"/>
                </a:rPr>
                <a:t> (30ns)</a:t>
              </a:r>
            </a:p>
            <a:p>
              <a:pPr algn="ctr"/>
              <a:r>
                <a:rPr lang="en-US" sz="1600" dirty="0">
                  <a:latin typeface="Calibri" panose="020F0502020204030204" pitchFamily="34" charset="0"/>
                  <a:cs typeface="Calibri" panose="020F0502020204030204" pitchFamily="34" charset="0"/>
                </a:rPr>
                <a:t>?</a:t>
              </a:r>
            </a:p>
          </p:txBody>
        </p:sp>
        <p:cxnSp>
          <p:nvCxnSpPr>
            <p:cNvPr id="46" name="Straight Arrow Connector 45">
              <a:extLst>
                <a:ext uri="{FF2B5EF4-FFF2-40B4-BE49-F238E27FC236}">
                  <a16:creationId xmlns:a16="http://schemas.microsoft.com/office/drawing/2014/main" id="{058B8DFC-153B-D940-900B-CDEB860EC3A1}"/>
                </a:ext>
              </a:extLst>
            </p:cNvPr>
            <p:cNvCxnSpPr>
              <a:cxnSpLocks/>
              <a:stCxn id="45" idx="3"/>
              <a:endCxn id="47" idx="1"/>
            </p:cNvCxnSpPr>
            <p:nvPr/>
          </p:nvCxnSpPr>
          <p:spPr>
            <a:xfrm>
              <a:off x="7822443" y="4767175"/>
              <a:ext cx="402753" cy="7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963672B7-33CE-7943-815C-4AF95FD0BB1C}"/>
                </a:ext>
              </a:extLst>
            </p:cNvPr>
            <p:cNvSpPr/>
            <p:nvPr/>
          </p:nvSpPr>
          <p:spPr>
            <a:xfrm>
              <a:off x="8225196" y="4398237"/>
              <a:ext cx="838556" cy="75387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panose="020F0502020204030204" pitchFamily="34" charset="0"/>
                  <a:cs typeface="Calibri" panose="020F0502020204030204" pitchFamily="34" charset="0"/>
                </a:rPr>
                <a:t> BL1</a:t>
              </a:r>
              <a:r>
                <a:rPr lang="en-US" sz="1600" baseline="30000" dirty="0">
                  <a:latin typeface="Calibri" panose="020F0502020204030204" pitchFamily="34" charset="0"/>
                  <a:cs typeface="Calibri" panose="020F0502020204030204" pitchFamily="34" charset="0"/>
                </a:rPr>
                <a:t>st</a:t>
              </a:r>
              <a:endParaRPr lang="en-US" sz="1600" dirty="0">
                <a:latin typeface="Calibri" panose="020F0502020204030204" pitchFamily="34" charset="0"/>
                <a:cs typeface="Calibri" panose="020F0502020204030204" pitchFamily="34" charset="0"/>
              </a:endParaRPr>
            </a:p>
            <a:p>
              <a:pPr algn="ctr"/>
              <a:r>
                <a:rPr lang="en-US" sz="1600" dirty="0">
                  <a:latin typeface="Calibri" panose="020F0502020204030204" pitchFamily="34" charset="0"/>
                  <a:cs typeface="Calibri" panose="020F0502020204030204" pitchFamily="34" charset="0"/>
                </a:rPr>
                <a:t> (20ns)</a:t>
              </a:r>
            </a:p>
          </p:txBody>
        </p:sp>
        <p:cxnSp>
          <p:nvCxnSpPr>
            <p:cNvPr id="48" name="Straight Arrow Connector 47">
              <a:extLst>
                <a:ext uri="{FF2B5EF4-FFF2-40B4-BE49-F238E27FC236}">
                  <a16:creationId xmlns:a16="http://schemas.microsoft.com/office/drawing/2014/main" id="{ABE05909-04E1-6948-9DBC-821AABE6784D}"/>
                </a:ext>
              </a:extLst>
            </p:cNvPr>
            <p:cNvCxnSpPr>
              <a:cxnSpLocks/>
              <a:stCxn id="47" idx="3"/>
            </p:cNvCxnSpPr>
            <p:nvPr/>
          </p:nvCxnSpPr>
          <p:spPr>
            <a:xfrm>
              <a:off x="9063752" y="4775173"/>
              <a:ext cx="8048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21118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DE8B59D-DE42-45B8-AD0B-6829F7169257}"/>
              </a:ext>
            </a:extLst>
          </p:cNvPr>
          <p:cNvGraphicFramePr>
            <a:graphicFrameLocks noGrp="1"/>
          </p:cNvGraphicFramePr>
          <p:nvPr>
            <p:extLst>
              <p:ext uri="{D42A27DB-BD31-4B8C-83A1-F6EECF244321}">
                <p14:modId xmlns:p14="http://schemas.microsoft.com/office/powerpoint/2010/main" val="2757609665"/>
              </p:ext>
            </p:extLst>
          </p:nvPr>
        </p:nvGraphicFramePr>
        <p:xfrm>
          <a:off x="533400" y="1371600"/>
          <a:ext cx="10688851" cy="2218944"/>
        </p:xfrm>
        <a:graphic>
          <a:graphicData uri="http://schemas.openxmlformats.org/drawingml/2006/table">
            <a:tbl>
              <a:tblPr/>
              <a:tblGrid>
                <a:gridCol w="762000">
                  <a:extLst>
                    <a:ext uri="{9D8B030D-6E8A-4147-A177-3AD203B41FA5}">
                      <a16:colId xmlns:a16="http://schemas.microsoft.com/office/drawing/2014/main" val="4084263513"/>
                    </a:ext>
                  </a:extLst>
                </a:gridCol>
                <a:gridCol w="1886845">
                  <a:extLst>
                    <a:ext uri="{9D8B030D-6E8A-4147-A177-3AD203B41FA5}">
                      <a16:colId xmlns:a16="http://schemas.microsoft.com/office/drawing/2014/main" val="535820697"/>
                    </a:ext>
                  </a:extLst>
                </a:gridCol>
                <a:gridCol w="951692">
                  <a:extLst>
                    <a:ext uri="{9D8B030D-6E8A-4147-A177-3AD203B41FA5}">
                      <a16:colId xmlns:a16="http://schemas.microsoft.com/office/drawing/2014/main" val="2575307174"/>
                    </a:ext>
                  </a:extLst>
                </a:gridCol>
                <a:gridCol w="1495516">
                  <a:extLst>
                    <a:ext uri="{9D8B030D-6E8A-4147-A177-3AD203B41FA5}">
                      <a16:colId xmlns:a16="http://schemas.microsoft.com/office/drawing/2014/main" val="1041352832"/>
                    </a:ext>
                  </a:extLst>
                </a:gridCol>
                <a:gridCol w="932133">
                  <a:extLst>
                    <a:ext uri="{9D8B030D-6E8A-4147-A177-3AD203B41FA5}">
                      <a16:colId xmlns:a16="http://schemas.microsoft.com/office/drawing/2014/main" val="4098312101"/>
                    </a:ext>
                  </a:extLst>
                </a:gridCol>
                <a:gridCol w="932133">
                  <a:extLst>
                    <a:ext uri="{9D8B030D-6E8A-4147-A177-3AD203B41FA5}">
                      <a16:colId xmlns:a16="http://schemas.microsoft.com/office/drawing/2014/main" val="2922316970"/>
                    </a:ext>
                  </a:extLst>
                </a:gridCol>
                <a:gridCol w="932133">
                  <a:extLst>
                    <a:ext uri="{9D8B030D-6E8A-4147-A177-3AD203B41FA5}">
                      <a16:colId xmlns:a16="http://schemas.microsoft.com/office/drawing/2014/main" val="4179605236"/>
                    </a:ext>
                  </a:extLst>
                </a:gridCol>
                <a:gridCol w="932133">
                  <a:extLst>
                    <a:ext uri="{9D8B030D-6E8A-4147-A177-3AD203B41FA5}">
                      <a16:colId xmlns:a16="http://schemas.microsoft.com/office/drawing/2014/main" val="3413504829"/>
                    </a:ext>
                  </a:extLst>
                </a:gridCol>
                <a:gridCol w="932133">
                  <a:extLst>
                    <a:ext uri="{9D8B030D-6E8A-4147-A177-3AD203B41FA5}">
                      <a16:colId xmlns:a16="http://schemas.microsoft.com/office/drawing/2014/main" val="2309507645"/>
                    </a:ext>
                  </a:extLst>
                </a:gridCol>
                <a:gridCol w="932133">
                  <a:extLst>
                    <a:ext uri="{9D8B030D-6E8A-4147-A177-3AD203B41FA5}">
                      <a16:colId xmlns:a16="http://schemas.microsoft.com/office/drawing/2014/main" val="956357058"/>
                    </a:ext>
                  </a:extLst>
                </a:gridCol>
              </a:tblGrid>
              <a:tr h="280416">
                <a:tc rowSpan="2">
                  <a:txBody>
                    <a:bodyPr/>
                    <a:lstStyle/>
                    <a:p>
                      <a:pPr algn="l" rtl="0" fontAlgn="ctr"/>
                      <a:endParaRPr lang="en-US" sz="1600" b="1" i="0" u="none" strike="noStrike"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l" rtl="0" fontAlgn="ctr"/>
                      <a:r>
                        <a:rPr lang="en-US" sz="1600" b="1" i="0" u="none" strike="noStrike" dirty="0">
                          <a:solidFill>
                            <a:schemeClr val="bg1"/>
                          </a:solidFill>
                          <a:effectLst/>
                          <a:latin typeface="Calibri" panose="020F0502020204030204" pitchFamily="34" charset="0"/>
                          <a:cs typeface="Calibri" panose="020F0502020204030204" pitchFamily="34" charset="0"/>
                        </a:rPr>
                        <a:t>Architecture</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Decoder</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CMOS and Interconnect</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Die Size</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[mm</a:t>
                      </a:r>
                      <a:r>
                        <a:rPr lang="en-US" sz="1600" b="1" i="0" u="none" strike="noStrike" baseline="30000" dirty="0">
                          <a:solidFill>
                            <a:schemeClr val="bg1"/>
                          </a:solidFill>
                          <a:effectLst/>
                          <a:latin typeface="Calibri" panose="020F0502020204030204" pitchFamily="34" charset="0"/>
                          <a:cs typeface="Calibri" panose="020F0502020204030204" pitchFamily="34" charset="0"/>
                        </a:rPr>
                        <a:t>2</a:t>
                      </a:r>
                      <a:r>
                        <a:rPr lang="en-US" sz="1600" b="1" i="0" u="none" strike="noStrike" dirty="0">
                          <a:solidFill>
                            <a:schemeClr val="bg1"/>
                          </a:solidFill>
                          <a:effectLst/>
                          <a:latin typeface="Calibri" panose="020F0502020204030204" pitchFamily="34" charset="0"/>
                          <a:cs typeface="Calibri" panose="020F0502020204030204" pitchFamily="34" charset="0"/>
                        </a:rPr>
                        <a:t>]</a:t>
                      </a:r>
                      <a:endParaRPr lang="en-US" sz="1600" b="1" i="0" u="none" strike="noStrike" baseline="30000"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Write</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rowSpan="2">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Read</a:t>
                      </a:r>
                    </a:p>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gridSpan="3">
                  <a:txBody>
                    <a:bodyPr/>
                    <a:lstStyle/>
                    <a:p>
                      <a:pPr algn="ctr"/>
                      <a:r>
                        <a:rPr lang="en-US" sz="1600" b="1" dirty="0">
                          <a:solidFill>
                            <a:schemeClr val="bg1"/>
                          </a:solidFill>
                          <a:latin typeface="Calibri" panose="020F0502020204030204" pitchFamily="34" charset="0"/>
                          <a:cs typeface="Calibri" panose="020F0502020204030204" pitchFamily="34" charset="0"/>
                        </a:rPr>
                        <a:t>Gap</a:t>
                      </a:r>
                      <a:endParaRPr lang="en-US" b="1" dirty="0">
                        <a:solidFill>
                          <a:schemeClr val="bg1"/>
                        </a:solidFill>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US" dirty="0"/>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hMerge="1">
                  <a:txBody>
                    <a:bodyPr/>
                    <a:lstStyle/>
                    <a:p>
                      <a:endParaRPr lang="en-US" dirty="0"/>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3396690263"/>
                  </a:ext>
                </a:extLst>
              </a:tr>
              <a:tr h="280416">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Die Size</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Write</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rtl="0" fontAlgn="ctr"/>
                      <a:r>
                        <a:rPr lang="en-US" sz="1600" b="1" i="0" u="none" strike="noStrike" dirty="0">
                          <a:solidFill>
                            <a:schemeClr val="bg1"/>
                          </a:solidFill>
                          <a:effectLst/>
                          <a:latin typeface="Calibri" panose="020F0502020204030204" pitchFamily="34" charset="0"/>
                          <a:cs typeface="Calibri" panose="020F0502020204030204" pitchFamily="34" charset="0"/>
                        </a:rPr>
                        <a:t>Read</a:t>
                      </a: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573142567"/>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POR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ALF32 (POR)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Unipolar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198</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104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marR="0" lvl="0" indent="0" algn="ctr" defTabSz="1108070" rtl="0" eaLnBrk="1" fontAlgn="ctr"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[mm</a:t>
                      </a:r>
                      <a:r>
                        <a:rPr lang="en-US" sz="1600" b="1" i="0" u="none" strike="noStrike" baseline="30000" dirty="0">
                          <a:solidFill>
                            <a:schemeClr val="bg1"/>
                          </a:solidFill>
                          <a:effectLst/>
                          <a:latin typeface="Calibri" panose="020F0502020204030204" pitchFamily="34" charset="0"/>
                          <a:cs typeface="Calibri" panose="020F0502020204030204" pitchFamily="34" charset="0"/>
                        </a:rPr>
                        <a:t>2</a:t>
                      </a:r>
                      <a:r>
                        <a:rPr lang="en-US" sz="1600" b="1" i="0" u="none" strike="noStrike" dirty="0">
                          <a:solidFill>
                            <a:schemeClr val="bg1"/>
                          </a:solidFill>
                          <a:effectLst/>
                          <a:latin typeface="Calibri" panose="020F0502020204030204" pitchFamily="34" charset="0"/>
                          <a:cs typeface="Calibri" panose="020F0502020204030204" pitchFamily="34" charset="0"/>
                        </a:rPr>
                        <a:t>]</a:t>
                      </a:r>
                      <a:endParaRPr lang="en-US" sz="1600" b="1" i="0" u="none" strike="noStrike" baseline="30000"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 </a:t>
                      </a:r>
                      <a:r>
                        <a:rPr lang="en-US" sz="1600" b="1" i="0" u="none" strike="noStrike" dirty="0">
                          <a:solidFill>
                            <a:schemeClr val="bg1"/>
                          </a:solidFill>
                          <a:effectLst/>
                          <a:latin typeface="Calibri" panose="020F0502020204030204" pitchFamily="34" charset="0"/>
                          <a:cs typeface="Calibri" panose="020F0502020204030204" pitchFamily="34" charset="0"/>
                        </a:rPr>
                        <a:t>[</a:t>
                      </a:r>
                      <a:r>
                        <a:rPr lang="en-US" sz="1600" b="1" i="0" u="none" strike="noStrike" dirty="0" err="1">
                          <a:solidFill>
                            <a:schemeClr val="bg1"/>
                          </a:solidFill>
                          <a:effectLst/>
                          <a:latin typeface="Calibri" panose="020F0502020204030204" pitchFamily="34" charset="0"/>
                          <a:cs typeface="Calibri" panose="020F0502020204030204" pitchFamily="34" charset="0"/>
                        </a:rPr>
                        <a:t>pJ</a:t>
                      </a:r>
                      <a:r>
                        <a:rPr lang="en-US" sz="1600" b="1" i="0" u="none" strike="noStrike" dirty="0">
                          <a:solidFill>
                            <a:schemeClr val="bg1"/>
                          </a:solidFill>
                          <a:effectLst/>
                          <a:latin typeface="Calibri" panose="020F0502020204030204" pitchFamily="34" charset="0"/>
                          <a:cs typeface="Calibri" panose="020F0502020204030204" pitchFamily="34" charset="0"/>
                        </a:rPr>
                        <a:t>/b]</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lnL w="1270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3646996286"/>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POR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S24S</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221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154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23</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835183148"/>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PrePOR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BiSM32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P1240.0+tgMOS</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92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47</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57</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3</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253781092"/>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Idea 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BiSM32 @ ½ Width</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P1240.0+tgMOS</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203~208</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102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48</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5~10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198568797"/>
                  </a:ext>
                </a:extLst>
              </a:tr>
              <a:tr h="0">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Idea 2</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Calibri" panose="020F0502020204030204" pitchFamily="34" charset="0"/>
                          <a:cs typeface="Calibri" panose="020F0502020204030204" pitchFamily="34" charset="0"/>
                        </a:rPr>
                        <a:t>S24S + Masked Write</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Bipolar</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P1240.0</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221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149</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55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23</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45</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rtl="0" fontAlgn="ctr"/>
                      <a:r>
                        <a:rPr lang="en-US" sz="1600" b="0" i="0" u="none" strike="noStrike" dirty="0">
                          <a:solidFill>
                            <a:srgbClr val="000000"/>
                          </a:solidFill>
                          <a:effectLst/>
                          <a:latin typeface="Calibri" panose="020F0502020204030204" pitchFamily="34" charset="0"/>
                          <a:cs typeface="Calibri" panose="020F0502020204030204" pitchFamily="34" charset="0"/>
                        </a:rPr>
                        <a:t>11</a:t>
                      </a:r>
                    </a:p>
                  </a:txBody>
                  <a:tcPr marL="36576" marR="36576" marT="36576" marB="36576"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667729948"/>
                  </a:ext>
                </a:extLst>
              </a:tr>
            </a:tbl>
          </a:graphicData>
        </a:graphic>
      </p:graphicFrame>
      <p:sp>
        <p:nvSpPr>
          <p:cNvPr id="4" name="Title 3">
            <a:extLst>
              <a:ext uri="{FF2B5EF4-FFF2-40B4-BE49-F238E27FC236}">
                <a16:creationId xmlns:a16="http://schemas.microsoft.com/office/drawing/2014/main" id="{1E8C36BE-37E4-104D-8818-7736B848C6B9}"/>
              </a:ext>
            </a:extLst>
          </p:cNvPr>
          <p:cNvSpPr>
            <a:spLocks noGrp="1"/>
          </p:cNvSpPr>
          <p:nvPr>
            <p:ph type="title"/>
          </p:nvPr>
        </p:nvSpPr>
        <p:spPr/>
        <p:txBody>
          <a:bodyPr/>
          <a:lstStyle/>
          <a:p>
            <a:r>
              <a:rPr lang="en-US" sz="3600" dirty="0"/>
              <a:t>Die Size and Energy Assessment</a:t>
            </a:r>
          </a:p>
        </p:txBody>
      </p:sp>
      <p:sp>
        <p:nvSpPr>
          <p:cNvPr id="6" name="Content Placeholder 5">
            <a:extLst>
              <a:ext uri="{FF2B5EF4-FFF2-40B4-BE49-F238E27FC236}">
                <a16:creationId xmlns:a16="http://schemas.microsoft.com/office/drawing/2014/main" id="{A37D97C3-CEEE-BD4A-B704-15255D42E782}"/>
              </a:ext>
            </a:extLst>
          </p:cNvPr>
          <p:cNvSpPr>
            <a:spLocks noGrp="1"/>
          </p:cNvSpPr>
          <p:nvPr>
            <p:ph idx="1"/>
          </p:nvPr>
        </p:nvSpPr>
        <p:spPr>
          <a:xfrm>
            <a:off x="533399" y="3733800"/>
            <a:ext cx="10688851" cy="2819400"/>
          </a:xfrm>
        </p:spPr>
        <p:txBody>
          <a:bodyPr/>
          <a:lstStyle/>
          <a:p>
            <a:r>
              <a:rPr lang="en-US" sz="2800" dirty="0"/>
              <a:t>Other ideas </a:t>
            </a:r>
          </a:p>
          <a:p>
            <a:pPr lvl="1"/>
            <a:r>
              <a:rPr lang="en-US" sz="2800" dirty="0"/>
              <a:t>ALF32 Topo </a:t>
            </a:r>
            <a:r>
              <a:rPr lang="en-US" sz="2800"/>
              <a:t>with toggling </a:t>
            </a:r>
            <a:endParaRPr lang="en-US" sz="2800" dirty="0"/>
          </a:p>
          <a:p>
            <a:pPr lvl="1"/>
            <a:r>
              <a:rPr lang="en-US" sz="2800" dirty="0"/>
              <a:t>ALF32 topo for bipolar (no </a:t>
            </a:r>
            <a:r>
              <a:rPr lang="en-US" sz="2800" dirty="0" err="1"/>
              <a:t>desel</a:t>
            </a:r>
            <a:r>
              <a:rPr lang="en-US" sz="2800" dirty="0"/>
              <a:t> polarity switching)</a:t>
            </a:r>
          </a:p>
          <a:p>
            <a:pPr lvl="1"/>
            <a:r>
              <a:rPr lang="en-US" sz="2800" dirty="0"/>
              <a:t>Energy: S24S Topo with Float </a:t>
            </a:r>
            <a:r>
              <a:rPr lang="en-US" sz="2800" dirty="0" err="1"/>
              <a:t>desel</a:t>
            </a:r>
            <a:r>
              <a:rPr lang="en-US" sz="2800" dirty="0"/>
              <a:t> </a:t>
            </a:r>
            <a:r>
              <a:rPr lang="en-US" sz="2800" dirty="0">
                <a:sym typeface="Wingdings" pitchFamily="2" charset="2"/>
              </a:rPr>
              <a:t> Minimum </a:t>
            </a:r>
            <a:r>
              <a:rPr lang="en-US" sz="2800" dirty="0" err="1">
                <a:sym typeface="Wingdings" pitchFamily="2" charset="2"/>
              </a:rPr>
              <a:t>desel</a:t>
            </a:r>
            <a:r>
              <a:rPr lang="en-US" sz="2800" dirty="0">
                <a:sym typeface="Wingdings" pitchFamily="2" charset="2"/>
              </a:rPr>
              <a:t> toggle</a:t>
            </a:r>
            <a:endParaRPr lang="en-US" sz="2800" dirty="0"/>
          </a:p>
        </p:txBody>
      </p:sp>
    </p:spTree>
    <p:extLst>
      <p:ext uri="{BB962C8B-B14F-4D97-AF65-F5344CB8AC3E}">
        <p14:creationId xmlns:p14="http://schemas.microsoft.com/office/powerpoint/2010/main" val="3153741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25ECE-446B-F447-A234-ECF5AF983683}"/>
              </a:ext>
            </a:extLst>
          </p:cNvPr>
          <p:cNvSpPr>
            <a:spLocks noGrp="1"/>
          </p:cNvSpPr>
          <p:nvPr>
            <p:ph type="title"/>
          </p:nvPr>
        </p:nvSpPr>
        <p:spPr>
          <a:xfrm>
            <a:off x="914400" y="152400"/>
            <a:ext cx="2708557" cy="1066800"/>
          </a:xfrm>
        </p:spPr>
        <p:txBody>
          <a:bodyPr/>
          <a:lstStyle/>
          <a:p>
            <a:r>
              <a:rPr lang="en-US" sz="3200" dirty="0"/>
              <a:t>Next few steps</a:t>
            </a:r>
          </a:p>
        </p:txBody>
      </p:sp>
      <p:sp>
        <p:nvSpPr>
          <p:cNvPr id="3" name="Content Placeholder 2">
            <a:extLst>
              <a:ext uri="{FF2B5EF4-FFF2-40B4-BE49-F238E27FC236}">
                <a16:creationId xmlns:a16="http://schemas.microsoft.com/office/drawing/2014/main" id="{B6C50670-EEC6-D943-8A05-0F40B5AAED9D}"/>
              </a:ext>
            </a:extLst>
          </p:cNvPr>
          <p:cNvSpPr>
            <a:spLocks noGrp="1"/>
          </p:cNvSpPr>
          <p:nvPr>
            <p:ph idx="1"/>
          </p:nvPr>
        </p:nvSpPr>
        <p:spPr>
          <a:xfrm>
            <a:off x="896815" y="1676400"/>
            <a:ext cx="4806462" cy="4267200"/>
          </a:xfrm>
        </p:spPr>
        <p:txBody>
          <a:bodyPr/>
          <a:lstStyle/>
          <a:p>
            <a:r>
              <a:rPr lang="en-US" sz="2400" dirty="0"/>
              <a:t>Bipolar decoder</a:t>
            </a:r>
          </a:p>
          <a:p>
            <a:endParaRPr lang="en-US" sz="2400" dirty="0"/>
          </a:p>
          <a:p>
            <a:r>
              <a:rPr lang="en-US" sz="2400" dirty="0" err="1"/>
              <a:t>BiSM</a:t>
            </a:r>
            <a:r>
              <a:rPr lang="en-US" sz="2400" dirty="0"/>
              <a:t> Reliability</a:t>
            </a:r>
          </a:p>
          <a:p>
            <a:pPr marL="0" indent="0">
              <a:buNone/>
            </a:pPr>
            <a:endParaRPr lang="en-US" sz="2400" dirty="0"/>
          </a:p>
          <a:p>
            <a:pPr marL="0" indent="0">
              <a:buNone/>
            </a:pPr>
            <a:endParaRPr lang="en-US" sz="2400" dirty="0"/>
          </a:p>
          <a:p>
            <a:r>
              <a:rPr lang="en-US" sz="2400" dirty="0"/>
              <a:t>RWB</a:t>
            </a:r>
          </a:p>
          <a:p>
            <a:pPr marL="0" indent="0">
              <a:buNone/>
            </a:pPr>
            <a:endParaRPr lang="en-US" sz="2400" dirty="0"/>
          </a:p>
          <a:p>
            <a:r>
              <a:rPr lang="en-US" sz="2400" dirty="0" err="1"/>
              <a:t>BiSM</a:t>
            </a:r>
            <a:r>
              <a:rPr lang="en-US" sz="2400" dirty="0"/>
              <a:t> decision: Scale up or kill it.</a:t>
            </a:r>
          </a:p>
          <a:p>
            <a:endParaRPr lang="en-US" sz="2400" dirty="0"/>
          </a:p>
        </p:txBody>
      </p:sp>
      <p:pic>
        <p:nvPicPr>
          <p:cNvPr id="4" name="Picture 3">
            <a:extLst>
              <a:ext uri="{FF2B5EF4-FFF2-40B4-BE49-F238E27FC236}">
                <a16:creationId xmlns:a16="http://schemas.microsoft.com/office/drawing/2014/main" id="{FE276363-FA14-7947-97CD-5B73F6B2C211}"/>
              </a:ext>
            </a:extLst>
          </p:cNvPr>
          <p:cNvPicPr>
            <a:picLocks noChangeAspect="1"/>
          </p:cNvPicPr>
          <p:nvPr/>
        </p:nvPicPr>
        <p:blipFill>
          <a:blip r:embed="rId2"/>
          <a:stretch>
            <a:fillRect/>
          </a:stretch>
        </p:blipFill>
        <p:spPr>
          <a:xfrm>
            <a:off x="3775357" y="304800"/>
            <a:ext cx="7197443" cy="3068140"/>
          </a:xfrm>
          <a:prstGeom prst="rect">
            <a:avLst/>
          </a:prstGeom>
          <a:ln>
            <a:solidFill>
              <a:schemeClr val="accent2"/>
            </a:solidFill>
          </a:ln>
        </p:spPr>
      </p:pic>
      <p:pic>
        <p:nvPicPr>
          <p:cNvPr id="5" name="Picture 4">
            <a:extLst>
              <a:ext uri="{FF2B5EF4-FFF2-40B4-BE49-F238E27FC236}">
                <a16:creationId xmlns:a16="http://schemas.microsoft.com/office/drawing/2014/main" id="{056F8A2A-8DC2-7E43-9811-0CBACFE008DD}"/>
              </a:ext>
            </a:extLst>
          </p:cNvPr>
          <p:cNvPicPr>
            <a:picLocks noChangeAspect="1"/>
          </p:cNvPicPr>
          <p:nvPr/>
        </p:nvPicPr>
        <p:blipFill rotWithShape="1">
          <a:blip r:embed="rId3"/>
          <a:srcRect r="11620" b="10530"/>
          <a:stretch/>
        </p:blipFill>
        <p:spPr>
          <a:xfrm>
            <a:off x="3775357" y="3372940"/>
            <a:ext cx="7197443" cy="2113460"/>
          </a:xfrm>
          <a:prstGeom prst="rect">
            <a:avLst/>
          </a:prstGeom>
          <a:ln>
            <a:solidFill>
              <a:schemeClr val="accent2"/>
            </a:solidFill>
          </a:ln>
        </p:spPr>
      </p:pic>
    </p:spTree>
    <p:extLst>
      <p:ext uri="{BB962C8B-B14F-4D97-AF65-F5344CB8AC3E}">
        <p14:creationId xmlns:p14="http://schemas.microsoft.com/office/powerpoint/2010/main" val="721995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47558-09BD-7149-9C33-16AB00EAB574}"/>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DC75473-08B0-C342-8A65-A4A0BE7A0A10}"/>
              </a:ext>
            </a:extLst>
          </p:cNvPr>
          <p:cNvSpPr>
            <a:spLocks noGrp="1"/>
          </p:cNvSpPr>
          <p:nvPr>
            <p:ph type="subTitle" idx="1"/>
          </p:nvPr>
        </p:nvSpPr>
        <p:spPr/>
        <p:txBody>
          <a:bodyPr/>
          <a:lstStyle/>
          <a:p>
            <a:endParaRPr lang="en-US"/>
          </a:p>
        </p:txBody>
      </p:sp>
      <p:sp>
        <p:nvSpPr>
          <p:cNvPr id="4" name="Content Placeholder 3">
            <a:extLst>
              <a:ext uri="{FF2B5EF4-FFF2-40B4-BE49-F238E27FC236}">
                <a16:creationId xmlns:a16="http://schemas.microsoft.com/office/drawing/2014/main" id="{A72A1FBF-3527-7944-A4CC-020A672DB6E5}"/>
              </a:ext>
            </a:extLst>
          </p:cNvPr>
          <p:cNvSpPr>
            <a:spLocks noGrp="1"/>
          </p:cNvSpPr>
          <p:nvPr>
            <p:ph idx="10"/>
          </p:nvPr>
        </p:nvSpPr>
        <p:spPr/>
        <p:txBody>
          <a:bodyPr/>
          <a:lstStyle/>
          <a:p>
            <a:endParaRPr lang="en-US"/>
          </a:p>
        </p:txBody>
      </p:sp>
    </p:spTree>
    <p:extLst>
      <p:ext uri="{BB962C8B-B14F-4D97-AF65-F5344CB8AC3E}">
        <p14:creationId xmlns:p14="http://schemas.microsoft.com/office/powerpoint/2010/main" val="4164668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1E04876-3751-C940-96C6-2B8BC2865911}"/>
              </a:ext>
            </a:extLst>
          </p:cNvPr>
          <p:cNvSpPr>
            <a:spLocks noGrp="1"/>
          </p:cNvSpPr>
          <p:nvPr>
            <p:ph type="title"/>
          </p:nvPr>
        </p:nvSpPr>
        <p:spPr/>
        <p:txBody>
          <a:bodyPr/>
          <a:lstStyle/>
          <a:p>
            <a:r>
              <a:rPr lang="en-US" sz="4000" dirty="0" err="1"/>
              <a:t>BiSM</a:t>
            </a:r>
            <a:r>
              <a:rPr lang="en-US" sz="4000" dirty="0"/>
              <a:t> Exit PF Key Events and Milestone</a:t>
            </a:r>
            <a:br>
              <a:rPr lang="en-US" sz="4000" dirty="0"/>
            </a:br>
            <a:r>
              <a:rPr lang="en-US" sz="2000" dirty="0"/>
              <a:t>WW50.4, 2019</a:t>
            </a:r>
            <a:endParaRPr lang="en-US" sz="4000" dirty="0"/>
          </a:p>
        </p:txBody>
      </p:sp>
      <p:sp>
        <p:nvSpPr>
          <p:cNvPr id="6" name="Content Placeholder 5">
            <a:extLst>
              <a:ext uri="{FF2B5EF4-FFF2-40B4-BE49-F238E27FC236}">
                <a16:creationId xmlns:a16="http://schemas.microsoft.com/office/drawing/2014/main" id="{E99C2C72-467B-D04C-B6EC-60C305BE569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07519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B5FCF-924B-7344-AB14-C3AE7FB8B688}"/>
              </a:ext>
            </a:extLst>
          </p:cNvPr>
          <p:cNvSpPr>
            <a:spLocks noGrp="1"/>
          </p:cNvSpPr>
          <p:nvPr>
            <p:ph type="title"/>
          </p:nvPr>
        </p:nvSpPr>
        <p:spPr/>
        <p:txBody>
          <a:bodyPr/>
          <a:lstStyle/>
          <a:p>
            <a:r>
              <a:rPr lang="en-US" sz="4000" dirty="0" err="1"/>
              <a:t>BiSM</a:t>
            </a:r>
            <a:r>
              <a:rPr lang="en-US" sz="4000" dirty="0"/>
              <a:t> Exit PF Key Results Alignment</a:t>
            </a:r>
            <a:br>
              <a:rPr lang="en-US" sz="4000" dirty="0"/>
            </a:br>
            <a:r>
              <a:rPr lang="en-US" sz="2000" dirty="0"/>
              <a:t>WW49.4, 2019</a:t>
            </a:r>
            <a:endParaRPr lang="en-US" sz="4000" dirty="0"/>
          </a:p>
        </p:txBody>
      </p:sp>
      <p:graphicFrame>
        <p:nvGraphicFramePr>
          <p:cNvPr id="4" name="Content Placeholder 3">
            <a:extLst>
              <a:ext uri="{FF2B5EF4-FFF2-40B4-BE49-F238E27FC236}">
                <a16:creationId xmlns:a16="http://schemas.microsoft.com/office/drawing/2014/main" id="{4AD21461-C16E-8D41-8C0A-E65B2AEC0498}"/>
              </a:ext>
            </a:extLst>
          </p:cNvPr>
          <p:cNvGraphicFramePr>
            <a:graphicFrameLocks noGrp="1"/>
          </p:cNvGraphicFramePr>
          <p:nvPr>
            <p:ph idx="1"/>
            <p:extLst>
              <p:ext uri="{D42A27DB-BD31-4B8C-83A1-F6EECF244321}">
                <p14:modId xmlns:p14="http://schemas.microsoft.com/office/powerpoint/2010/main" val="238069583"/>
              </p:ext>
            </p:extLst>
          </p:nvPr>
        </p:nvGraphicFramePr>
        <p:xfrm>
          <a:off x="1066800" y="1219200"/>
          <a:ext cx="10058400" cy="5181599"/>
        </p:xfrm>
        <a:graphic>
          <a:graphicData uri="http://schemas.openxmlformats.org/drawingml/2006/table">
            <a:tbl>
              <a:tblPr/>
              <a:tblGrid>
                <a:gridCol w="1183342">
                  <a:extLst>
                    <a:ext uri="{9D8B030D-6E8A-4147-A177-3AD203B41FA5}">
                      <a16:colId xmlns:a16="http://schemas.microsoft.com/office/drawing/2014/main" val="4167245242"/>
                    </a:ext>
                  </a:extLst>
                </a:gridCol>
                <a:gridCol w="814982">
                  <a:extLst>
                    <a:ext uri="{9D8B030D-6E8A-4147-A177-3AD203B41FA5}">
                      <a16:colId xmlns:a16="http://schemas.microsoft.com/office/drawing/2014/main" val="563438356"/>
                    </a:ext>
                  </a:extLst>
                </a:gridCol>
                <a:gridCol w="1044554">
                  <a:extLst>
                    <a:ext uri="{9D8B030D-6E8A-4147-A177-3AD203B41FA5}">
                      <a16:colId xmlns:a16="http://schemas.microsoft.com/office/drawing/2014/main" val="3187476152"/>
                    </a:ext>
                  </a:extLst>
                </a:gridCol>
                <a:gridCol w="7015522">
                  <a:extLst>
                    <a:ext uri="{9D8B030D-6E8A-4147-A177-3AD203B41FA5}">
                      <a16:colId xmlns:a16="http://schemas.microsoft.com/office/drawing/2014/main" val="3851858220"/>
                    </a:ext>
                  </a:extLst>
                </a:gridCol>
              </a:tblGrid>
              <a:tr h="300897">
                <a:tc>
                  <a:txBody>
                    <a:bodyPr/>
                    <a:lstStyle/>
                    <a:p>
                      <a:pPr algn="ctr" fontAlgn="ctr"/>
                      <a:r>
                        <a:rPr lang="en-US" sz="1400" b="0" i="0" u="none" strike="noStrike" dirty="0">
                          <a:solidFill>
                            <a:srgbClr val="000000"/>
                          </a:solidFill>
                          <a:effectLst/>
                          <a:latin typeface="Calibri" panose="020F0502020204030204" pitchFamily="34" charset="0"/>
                        </a:rPr>
                        <a:t>Objective</a:t>
                      </a:r>
                    </a:p>
                  </a:txBody>
                  <a:tcPr marL="9525" marR="9525" marT="9525" marB="0" anchor="ctr">
                    <a:lnL>
                      <a:noFill/>
                    </a:lnL>
                    <a:lnR>
                      <a:noFill/>
                    </a:lnR>
                    <a:lnT>
                      <a:noFill/>
                    </a:lnT>
                    <a:lnB w="25400" cap="flat" cmpd="dbl"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ECD</a:t>
                      </a:r>
                    </a:p>
                  </a:txBody>
                  <a:tcPr marL="9525" marR="9525" marT="9525" marB="0" anchor="ctr">
                    <a:lnL>
                      <a:noFill/>
                    </a:lnL>
                    <a:lnR>
                      <a:noFill/>
                    </a:lnR>
                    <a:lnT>
                      <a:noFill/>
                    </a:lnT>
                    <a:lnB w="25400" cap="flat" cmpd="dbl"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Owners</a:t>
                      </a:r>
                    </a:p>
                  </a:txBody>
                  <a:tcPr marL="9525" marR="9525" marT="9525" marB="0" anchor="ctr">
                    <a:lnL>
                      <a:noFill/>
                    </a:lnL>
                    <a:lnR>
                      <a:noFill/>
                    </a:lnR>
                    <a:lnT>
                      <a:noFill/>
                    </a:lnT>
                    <a:lnB w="25400" cap="flat" cmpd="dbl"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Key Results</a:t>
                      </a:r>
                    </a:p>
                  </a:txBody>
                  <a:tcPr marL="9525" marR="9525" marT="9525" marB="0" anchor="ctr">
                    <a:lnL>
                      <a:noFill/>
                    </a:lnL>
                    <a:lnR>
                      <a:noFill/>
                    </a:lnR>
                    <a:lnT>
                      <a:noFill/>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6288037"/>
                  </a:ext>
                </a:extLst>
              </a:tr>
              <a:tr h="734691">
                <a:tc>
                  <a:txBody>
                    <a:bodyPr/>
                    <a:lstStyle/>
                    <a:p>
                      <a:pPr algn="ctr" fontAlgn="ctr"/>
                      <a:r>
                        <a:rPr lang="en-US" sz="1400" b="0" i="0" u="none" strike="noStrike" dirty="0">
                          <a:solidFill>
                            <a:srgbClr val="000000"/>
                          </a:solidFill>
                          <a:effectLst/>
                          <a:latin typeface="Calibri" panose="020F0502020204030204" pitchFamily="34" charset="0"/>
                        </a:rPr>
                        <a:t>Rev -1 Component Spec</a:t>
                      </a:r>
                    </a:p>
                  </a:txBody>
                  <a:tcPr marL="9525" marR="9525" marT="9525"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Mase</a:t>
                      </a:r>
                    </a:p>
                  </a:txBody>
                  <a:tcPr marL="9525" marR="9525" marT="9525"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1. Value Prop and tradeoff. (die size vs. process simplification, energy vs. symmetric read/write and etc.  ==&gt; "issues" = "enablers needed" )</a:t>
                      </a:r>
                    </a:p>
                  </a:txBody>
                  <a:tcPr marL="9525" marR="9525" marT="9525"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90820411"/>
                  </a:ext>
                </a:extLst>
              </a:tr>
              <a:tr h="267464">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8127630"/>
                  </a:ext>
                </a:extLst>
              </a:tr>
              <a:tr h="284181">
                <a:tc rowSpan="3">
                  <a:txBody>
                    <a:bodyPr/>
                    <a:lstStyle/>
                    <a:p>
                      <a:pPr algn="ctr" fontAlgn="ctr"/>
                      <a:r>
                        <a:rPr lang="en-US" sz="1400" b="0" i="0" u="none" strike="noStrike" dirty="0">
                          <a:solidFill>
                            <a:srgbClr val="000000"/>
                          </a:solidFill>
                          <a:effectLst/>
                          <a:latin typeface="Calibri" panose="020F0502020204030204" pitchFamily="34" charset="0"/>
                        </a:rPr>
                        <a:t>Competitive Landscape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Mase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1. vs. incumbent</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5002450"/>
                  </a:ext>
                </a:extLst>
              </a:tr>
              <a:tr h="284181">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Mase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2. vs. Micron</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62965128"/>
                  </a:ext>
                </a:extLst>
              </a:tr>
              <a:tr h="284181">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alibri" panose="020F0502020204030204" pitchFamily="34" charset="0"/>
                        </a:rPr>
                        <a:t>Mase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3. vs. Sony</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37432374"/>
                  </a:ext>
                </a:extLst>
              </a:tr>
              <a:tr h="267464">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7414067"/>
                  </a:ext>
                </a:extLst>
              </a:tr>
              <a:tr h="284181">
                <a:tc rowSpan="2">
                  <a:txBody>
                    <a:bodyPr/>
                    <a:lstStyle/>
                    <a:p>
                      <a:pPr algn="ctr" fontAlgn="ctr"/>
                      <a:r>
                        <a:rPr lang="en-US" sz="1400" b="0" i="0" u="none" strike="noStrike" dirty="0">
                          <a:solidFill>
                            <a:srgbClr val="000000"/>
                          </a:solidFill>
                          <a:effectLst/>
                          <a:latin typeface="Calibri" panose="020F0502020204030204" pitchFamily="34" charset="0"/>
                        </a:rPr>
                        <a:t>Decoding Scheme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Balaji</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1. </a:t>
                      </a:r>
                      <a:r>
                        <a:rPr lang="en-US" sz="1400" b="0" i="0" u="none" strike="noStrike" dirty="0" err="1">
                          <a:solidFill>
                            <a:srgbClr val="000000"/>
                          </a:solidFill>
                          <a:effectLst/>
                          <a:latin typeface="Calibri" panose="020F0502020204030204" pitchFamily="34" charset="0"/>
                        </a:rPr>
                        <a:t>TGcMOST</a:t>
                      </a:r>
                      <a:r>
                        <a:rPr lang="en-US" sz="1400" b="0" i="0" u="none" strike="noStrike" dirty="0">
                          <a:solidFill>
                            <a:srgbClr val="000000"/>
                          </a:solidFill>
                          <a:effectLst/>
                          <a:latin typeface="Calibri" panose="020F0502020204030204" pitchFamily="34" charset="0"/>
                        </a:rPr>
                        <a:t> scheme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17453430"/>
                  </a:ext>
                </a:extLst>
              </a:tr>
              <a:tr h="284808">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Mase</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2. Cost and energy of S24S, including process simplification at same pitch and lower current(?)</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95935561"/>
                  </a:ext>
                </a:extLst>
              </a:tr>
              <a:tr h="267464">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45093862"/>
                  </a:ext>
                </a:extLst>
              </a:tr>
              <a:tr h="284181">
                <a:tc rowSpan="3">
                  <a:txBody>
                    <a:bodyPr/>
                    <a:lstStyle/>
                    <a:p>
                      <a:pPr algn="ctr" fontAlgn="ctr"/>
                      <a:r>
                        <a:rPr lang="en-US" sz="1400" b="0" i="0" u="none" strike="noStrike" dirty="0">
                          <a:solidFill>
                            <a:srgbClr val="000000"/>
                          </a:solidFill>
                          <a:effectLst/>
                          <a:latin typeface="Calibri" panose="020F0502020204030204" pitchFamily="34" charset="0"/>
                        </a:rPr>
                        <a:t>Cell/Array</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Fuga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1. TD</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1931838"/>
                  </a:ext>
                </a:extLst>
              </a:tr>
              <a:tr h="284181">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Fuga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2. Seasoning</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5540957"/>
                  </a:ext>
                </a:extLst>
              </a:tr>
              <a:tr h="302741">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1st half</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Fuga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3. Scalability (RWB, Program current, Latency)</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70576699"/>
                  </a:ext>
                </a:extLst>
              </a:tr>
              <a:tr h="267464">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99876573"/>
                  </a:ext>
                </a:extLst>
              </a:tr>
              <a:tr h="284181">
                <a:tc rowSpan="3">
                  <a:txBody>
                    <a:bodyPr/>
                    <a:lstStyle/>
                    <a:p>
                      <a:pPr algn="ctr" fontAlgn="ctr"/>
                      <a:r>
                        <a:rPr lang="en-US" sz="1400" b="0" i="0" u="none" strike="noStrike" dirty="0">
                          <a:solidFill>
                            <a:srgbClr val="000000"/>
                          </a:solidFill>
                          <a:effectLst/>
                          <a:latin typeface="Calibri" panose="020F0502020204030204" pitchFamily="34" charset="0"/>
                        </a:rPr>
                        <a:t>Process/ Integration</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Q4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Max</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1. Gap Fill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8750869"/>
                  </a:ext>
                </a:extLst>
              </a:tr>
              <a:tr h="236593">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1st half</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Max</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2. Ambient control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91462734"/>
                  </a:ext>
                </a:extLst>
              </a:tr>
              <a:tr h="262746">
                <a:tc vMerge="1">
                  <a:txBody>
                    <a:bodyPr/>
                    <a:lstStyle/>
                    <a:p>
                      <a:endParaRPr lang="en-US"/>
                    </a:p>
                  </a:txBody>
                  <a:tcPr/>
                </a:tc>
                <a:tc>
                  <a:txBody>
                    <a:bodyPr/>
                    <a:lstStyle/>
                    <a:p>
                      <a:pPr algn="ctr" fontAlgn="ctr"/>
                      <a:r>
                        <a:rPr lang="en-US" sz="1400" b="0" i="0" u="none" strike="noStrike" dirty="0">
                          <a:solidFill>
                            <a:srgbClr val="000000"/>
                          </a:solidFill>
                          <a:effectLst/>
                          <a:latin typeface="Calibri" panose="020F0502020204030204" pitchFamily="34" charset="0"/>
                        </a:rPr>
                        <a:t>1st half</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dirty="0">
                          <a:solidFill>
                            <a:srgbClr val="000000"/>
                          </a:solidFill>
                          <a:effectLst/>
                          <a:latin typeface="Calibri" panose="020F0502020204030204" pitchFamily="34" charset="0"/>
                        </a:rPr>
                        <a:t>Fuga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400" b="0" i="0" u="none" strike="noStrike" dirty="0">
                          <a:solidFill>
                            <a:srgbClr val="000000"/>
                          </a:solidFill>
                          <a:effectLst/>
                          <a:latin typeface="Calibri" panose="020F0502020204030204" pitchFamily="34" charset="0"/>
                        </a:rPr>
                        <a:t>3. S/U Stack MTS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95728888"/>
                  </a:ext>
                </a:extLst>
              </a:tr>
            </a:tbl>
          </a:graphicData>
        </a:graphic>
      </p:graphicFrame>
    </p:spTree>
    <p:extLst>
      <p:ext uri="{BB962C8B-B14F-4D97-AF65-F5344CB8AC3E}">
        <p14:creationId xmlns:p14="http://schemas.microsoft.com/office/powerpoint/2010/main" val="3634505535"/>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SG-CR face to face WW32.4-2018" id="{0CD437F6-E51D-234B-B6DA-6B867D20373A}" vid="{C37B88EF-430A-1D4A-B608-2D1BA0B392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SD for Rev 7</Agenda>
    <Date xmlns="90b7a245-a7c3-4504-88b2-cf85318e6b78">2016-03-15T00:00:00-07:00</Date>
    <Presenter xmlns="90b7a245-a7c3-4504-88b2-cf85318e6b78">DerChang Kau</Present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9757D6-16EA-49DF-BF94-FEF25FAF8351}">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90b7a245-a7c3-4504-88b2-cf85318e6b78"/>
    <ds:schemaRef ds:uri="http://www.w3.org/XML/1998/namespace"/>
    <ds:schemaRef ds:uri="http://purl.org/dc/elements/1.1/"/>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1415</TotalTime>
  <Words>1121</Words>
  <Application>Microsoft Macintosh PowerPoint</Application>
  <PresentationFormat>Widescreen</PresentationFormat>
  <Paragraphs>284</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Neo Sans Intel</vt:lpstr>
      <vt:lpstr>Neo Sans Intel Medium</vt:lpstr>
      <vt:lpstr>Arial</vt:lpstr>
      <vt:lpstr>Calibri</vt:lpstr>
      <vt:lpstr>blank</vt:lpstr>
      <vt:lpstr>Die Size and Energy Assessment</vt:lpstr>
      <vt:lpstr>POR Algo</vt:lpstr>
      <vt:lpstr>ATF PG1 media management plan (WW43’19/Prashant)</vt:lpstr>
      <vt:lpstr>Ideas for  write Algo to reduce cycle time</vt:lpstr>
      <vt:lpstr>Die Size and Energy Assessment</vt:lpstr>
      <vt:lpstr>Next few steps</vt:lpstr>
      <vt:lpstr>PowerPoint Presentation</vt:lpstr>
      <vt:lpstr>BiSM Exit PF Key Events and Milestone WW50.4, 2019</vt:lpstr>
      <vt:lpstr>BiSM Exit PF Key Results Alignment WW49.4, 2019</vt:lpstr>
      <vt:lpstr>Roadmap Update</vt:lpstr>
      <vt:lpstr>Opportunities and Implications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BiSM Exit PF Key Results Alignment WW49.4, 2019</dc:title>
  <dc:creator>Kau, Derchang</dc:creator>
  <cp:keywords>CTPClassification=CTP_NT</cp:keywords>
  <cp:lastModifiedBy>Kau, Derchang</cp:lastModifiedBy>
  <cp:revision>16</cp:revision>
  <dcterms:created xsi:type="dcterms:W3CDTF">2019-12-05T18:49:38Z</dcterms:created>
  <dcterms:modified xsi:type="dcterms:W3CDTF">2019-12-13T16:05:41Z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y fmtid="{D5CDD505-2E9C-101B-9397-08002B2CF9AE}" pid="3" name="TitusGUID">
    <vt:lpwstr>18736c36-3ecb-425e-9f87-88ac498b04cd</vt:lpwstr>
  </property>
  <property fmtid="{D5CDD505-2E9C-101B-9397-08002B2CF9AE}" pid="4" name="CTP_TimeStamp">
    <vt:lpwstr>2018-08-10 06:13:33Z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