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60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17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216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6A2C99-B3D2-43CA-9778-390B4F9BA2B3}" type="datetimeFigureOut">
              <a:rPr lang="en-US" smtClean="0"/>
              <a:t>12/20/18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CECF0-D6B4-4445-A3BE-3A60F08A90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60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D0BEF-2BF0-47D0-B6E0-45BB37D629B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795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CECF0-D6B4-4445-A3BE-3A60F08A90A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855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D9F73-48BE-4379-8E7F-5D8CC11ECB55}" type="datetimeFigureOut">
              <a:rPr lang="en-US" smtClean="0"/>
              <a:t>12/20/18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948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D9F73-48BE-4379-8E7F-5D8CC11ECB55}" type="datetimeFigureOut">
              <a:rPr lang="en-US" smtClean="0"/>
              <a:t>12/20/18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048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D9F73-48BE-4379-8E7F-5D8CC11ECB55}" type="datetimeFigureOut">
              <a:rPr lang="en-US" smtClean="0"/>
              <a:t>12/20/18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052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D9F73-48BE-4379-8E7F-5D8CC11ECB55}" type="datetimeFigureOut">
              <a:rPr lang="en-US" smtClean="0"/>
              <a:t>12/20/18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933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D9F73-48BE-4379-8E7F-5D8CC11ECB55}" type="datetimeFigureOut">
              <a:rPr lang="en-US" smtClean="0"/>
              <a:t>12/20/18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257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D9F73-48BE-4379-8E7F-5D8CC11ECB55}" type="datetimeFigureOut">
              <a:rPr lang="en-US" smtClean="0"/>
              <a:t>12/20/18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32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D9F73-48BE-4379-8E7F-5D8CC11ECB55}" type="datetimeFigureOut">
              <a:rPr lang="en-US" smtClean="0"/>
              <a:t>12/20/18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689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D9F73-48BE-4379-8E7F-5D8CC11ECB55}" type="datetimeFigureOut">
              <a:rPr lang="en-US" smtClean="0"/>
              <a:t>12/20/18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361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D9F73-48BE-4379-8E7F-5D8CC11ECB55}" type="datetimeFigureOut">
              <a:rPr lang="en-US" smtClean="0"/>
              <a:t>12/20/18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261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D9F73-48BE-4379-8E7F-5D8CC11ECB55}" type="datetimeFigureOut">
              <a:rPr lang="en-US" smtClean="0"/>
              <a:t>12/20/18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567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D9F73-48BE-4379-8E7F-5D8CC11ECB55}" type="datetimeFigureOut">
              <a:rPr lang="en-US" smtClean="0"/>
              <a:t>12/20/18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841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D9F73-48BE-4379-8E7F-5D8CC11ECB55}" type="datetimeFigureOut">
              <a:rPr lang="en-US" smtClean="0"/>
              <a:t>12/20/18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576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BiSM</a:t>
            </a:r>
            <a:r>
              <a:rPr lang="en-US" dirty="0"/>
              <a:t> Design Update WW51 2018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Balaji/Mase/Derchang</a:t>
            </a:r>
          </a:p>
        </p:txBody>
      </p:sp>
    </p:spTree>
    <p:extLst>
      <p:ext uri="{BB962C8B-B14F-4D97-AF65-F5344CB8AC3E}">
        <p14:creationId xmlns:p14="http://schemas.microsoft.com/office/powerpoint/2010/main" val="2301755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3" name="Table 1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59089693"/>
                  </p:ext>
                </p:extLst>
              </p:nvPr>
            </p:nvGraphicFramePr>
            <p:xfrm>
              <a:off x="505173" y="778493"/>
              <a:ext cx="11181654" cy="4503548"/>
            </p:xfrm>
            <a:graphic>
              <a:graphicData uri="http://schemas.openxmlformats.org/drawingml/2006/table">
                <a:tbl>
                  <a:tblPr firstRow="1" firstCol="1" lastCol="1" bandRow="1">
                    <a:tableStyleId>{B301B821-A1FF-4177-AEE7-76D212191A09}</a:tableStyleId>
                  </a:tblPr>
                  <a:tblGrid>
                    <a:gridCol w="377353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28016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28016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280160">
                      <a:extLst>
                        <a:ext uri="{9D8B030D-6E8A-4147-A177-3AD203B41FA5}">
                          <a16:colId xmlns:a16="http://schemas.microsoft.com/office/drawing/2014/main" val="3426819897"/>
                        </a:ext>
                      </a:extLst>
                    </a:gridCol>
                    <a:gridCol w="3567637">
                      <a:extLst>
                        <a:ext uri="{9D8B030D-6E8A-4147-A177-3AD203B41FA5}">
                          <a16:colId xmlns:a16="http://schemas.microsoft.com/office/drawing/2014/main" val="3334020688"/>
                        </a:ext>
                      </a:extLst>
                    </a:gridCol>
                  </a:tblGrid>
                  <a:tr h="144008">
                    <a:tc>
                      <a:txBody>
                        <a:bodyPr/>
                        <a:lstStyle/>
                        <a:p>
                          <a:pPr algn="l" fontAlgn="t"/>
                          <a:r>
                            <a:rPr lang="en-US" sz="1400" u="none" strike="noStrike" dirty="0">
                              <a:effectLst/>
                            </a:rPr>
                            <a:t> 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64763" marR="0" marT="18288" marB="18288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ATF64 - REF</a:t>
                          </a:r>
                          <a:endParaRPr lang="en-US" sz="1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BISM64</a:t>
                          </a:r>
                          <a:r>
                            <a:rPr lang="en-US" sz="1400" u="none" strike="noStrike" baseline="0" dirty="0">
                              <a:effectLst/>
                            </a:rPr>
                            <a:t> PrePOR</a:t>
                          </a:r>
                          <a:endParaRPr lang="en-US" sz="1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BISM64</a:t>
                          </a:r>
                          <a:r>
                            <a:rPr lang="en-US" sz="1400" u="none" strike="noStrike" baseline="0" dirty="0">
                              <a:effectLst/>
                            </a:rPr>
                            <a:t> ALT</a:t>
                          </a:r>
                          <a:endParaRPr lang="en-US" sz="1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1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+mn-lt"/>
                            </a:rPr>
                            <a:t>Comment and Assessment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Capacity [Gb/Die]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512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512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512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Required for ATF64 replacement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Set Pulse width [ns]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280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40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40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SR71 based data (single pulse)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Read pulse width [ns]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35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35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35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SR71 based data (matching SXP </a:t>
                          </a:r>
                          <a14:m>
                            <m:oMath xmlns:m="http://schemas.openxmlformats.org/officeDocument/2006/math">
                              <m:r>
                                <a:rPr lang="en-US" sz="1400" b="0" i="1" u="none" strike="noStrike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oMath>
                          </a14:m>
                          <a:r>
                            <a:rPr lang="en-US" sz="1400" b="0" i="0" u="none" strike="noStrike" baseline="-250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sense</a:t>
                          </a:r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 expected)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l" rtl="0" fontAlgn="ctr"/>
                          <a:endParaRPr lang="en-US" sz="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endParaRPr lang="en-US" sz="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endParaRPr lang="en-US" sz="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endParaRPr lang="en-US" sz="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endParaRPr lang="en-US" sz="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Number of Partitions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64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32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64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Enabled by shorter set pulse width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Tile Capacity [# WL x # BL]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4K x 4K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kumimoji="0" lang="en-US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8K x 4K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kumimoji="0" lang="en-US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4K x 4K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pPr algn="l" rtl="0" fontAlgn="ctr"/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u="none" strike="noStrike" dirty="0">
                              <a:effectLst/>
                            </a:rPr>
                            <a:t>Decoder Topo  [Footprint ratio to ATF64 decoder]</a:t>
                          </a: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HV Unipolar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TG-CMOS, Bipolar [140%]</a:t>
                          </a:r>
                          <a:endParaRPr kumimoji="0" lang="en-US" sz="14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4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TG-CMOS yields 30% smaller footprint than BKM HV Bipolar decoder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Non-decoder footprint ratio to ATF64 Tile size</a:t>
                          </a:r>
                          <a:endParaRPr lang="en-US" sz="1400" b="1" i="0" u="none" strike="noStrike" dirty="0">
                            <a:solidFill>
                              <a:schemeClr val="bg1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37% 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51%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 rtl="0" fontAlgn="ctr"/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38% larger footprint for bipolar operation circuits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u="none" strike="noStrike" dirty="0">
                              <a:effectLst/>
                            </a:rPr>
                            <a:t>Circuit under Tile </a:t>
                          </a:r>
                          <a:endParaRPr lang="en-US" sz="1400" u="none" strike="noStrike" dirty="0"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Yes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</a:rPr>
                            <a:t>Yes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b="0" u="none" strike="noStrike" dirty="0">
                              <a:effectLst/>
                            </a:rPr>
                            <a:t>No, 40% bigger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Die Size [mm</a:t>
                          </a:r>
                          <a:r>
                            <a:rPr lang="en-US" sz="1400" b="1" i="0" u="none" strike="noStrike" baseline="300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  <a:r>
                            <a:rPr lang="en-US" sz="14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]</a:t>
                          </a: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198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</a:rPr>
                            <a:t>202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</a:rPr>
                            <a:t>269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0000">
                            <a:alpha val="56863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endParaRPr lang="en-US" sz="14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95213506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Energy Write [</a:t>
                          </a:r>
                          <a:r>
                            <a:rPr lang="en-US" sz="1400" u="none" strike="noStrike" dirty="0" err="1">
                              <a:effectLst/>
                            </a:rPr>
                            <a:t>pJ</a:t>
                          </a:r>
                          <a:r>
                            <a:rPr lang="en-US" sz="1400" u="none" strike="noStrike" dirty="0">
                              <a:effectLst/>
                            </a:rPr>
                            <a:t>/bit]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77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82?</a:t>
                          </a:r>
                          <a:endParaRPr lang="en-US" sz="14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&gt;80</a:t>
                          </a:r>
                          <a:endParaRPr lang="en-US" sz="14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endParaRPr lang="en-US" sz="14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Energy Read [</a:t>
                          </a:r>
                          <a:r>
                            <a:rPr lang="en-US" sz="1400" u="none" strike="noStrike" dirty="0" err="1">
                              <a:effectLst/>
                            </a:rPr>
                            <a:t>pJ</a:t>
                          </a:r>
                          <a:r>
                            <a:rPr lang="en-US" sz="1400" u="none" strike="noStrike" dirty="0">
                              <a:effectLst/>
                            </a:rPr>
                            <a:t>/bit]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>
                              <a:effectLst/>
                            </a:rPr>
                            <a:t>28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solidFill>
                                <a:schemeClr val="tx1"/>
                              </a:solidFill>
                              <a:effectLst/>
                            </a:rPr>
                            <a:t>31</a:t>
                          </a:r>
                          <a:r>
                            <a:rPr lang="en-US" sz="1400" b="0" u="none" strike="noStrike" dirty="0">
                              <a:effectLst/>
                            </a:rPr>
                            <a:t>?</a:t>
                          </a:r>
                          <a:endParaRPr lang="en-US" sz="14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&gt;28</a:t>
                          </a:r>
                          <a:endParaRPr lang="en-US" sz="14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endParaRPr lang="en-US" sz="14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BW </a:t>
                          </a:r>
                          <a:r>
                            <a:rPr lang="en-US" sz="1400" u="none" strike="noStrike" dirty="0" err="1">
                              <a:effectLst/>
                            </a:rPr>
                            <a:t>Wr</a:t>
                          </a:r>
                          <a:r>
                            <a:rPr lang="en-US" sz="1400" u="none" strike="noStrike" dirty="0">
                              <a:effectLst/>
                            </a:rPr>
                            <a:t>/Rd [MB/sec]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2200/5400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2200/5400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2200/5400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12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 err="1">
                              <a:effectLst/>
                            </a:rPr>
                            <a:t>Wr</a:t>
                          </a:r>
                          <a:r>
                            <a:rPr lang="en-US" sz="1400" u="none" strike="noStrike" dirty="0">
                              <a:effectLst/>
                            </a:rPr>
                            <a:t>. Comp.</a:t>
                          </a:r>
                          <a:r>
                            <a:rPr lang="en-US" sz="1400" u="none" strike="noStrike" baseline="0" dirty="0">
                              <a:effectLst/>
                            </a:rPr>
                            <a:t> </a:t>
                          </a:r>
                          <a:r>
                            <a:rPr lang="en-US" sz="1400" u="none" strike="noStrike" dirty="0">
                              <a:effectLst/>
                            </a:rPr>
                            <a:t>/Rd Lat. [ns]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475/95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240/95?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240/95?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001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3" name="Table 1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59089693"/>
                  </p:ext>
                </p:extLst>
              </p:nvPr>
            </p:nvGraphicFramePr>
            <p:xfrm>
              <a:off x="505173" y="778493"/>
              <a:ext cx="11181654" cy="4503548"/>
            </p:xfrm>
            <a:graphic>
              <a:graphicData uri="http://schemas.openxmlformats.org/drawingml/2006/table">
                <a:tbl>
                  <a:tblPr firstRow="1" firstCol="1" lastCol="1" bandRow="1">
                    <a:tableStyleId>{B301B821-A1FF-4177-AEE7-76D212191A09}</a:tableStyleId>
                  </a:tblPr>
                  <a:tblGrid>
                    <a:gridCol w="377353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28016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28016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280160">
                      <a:extLst>
                        <a:ext uri="{9D8B030D-6E8A-4147-A177-3AD203B41FA5}">
                          <a16:colId xmlns:a16="http://schemas.microsoft.com/office/drawing/2014/main" val="3426819897"/>
                        </a:ext>
                      </a:extLst>
                    </a:gridCol>
                    <a:gridCol w="3567637">
                      <a:extLst>
                        <a:ext uri="{9D8B030D-6E8A-4147-A177-3AD203B41FA5}">
                          <a16:colId xmlns:a16="http://schemas.microsoft.com/office/drawing/2014/main" val="3334020688"/>
                        </a:ext>
                      </a:extLst>
                    </a:gridCol>
                  </a:tblGrid>
                  <a:tr h="249936">
                    <a:tc>
                      <a:txBody>
                        <a:bodyPr/>
                        <a:lstStyle/>
                        <a:p>
                          <a:pPr algn="l" fontAlgn="t"/>
                          <a:r>
                            <a:rPr lang="en-US" sz="1400" u="none" strike="noStrike" dirty="0">
                              <a:effectLst/>
                            </a:rPr>
                            <a:t> 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64763" marR="0" marT="18288" marB="18288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ATF64 - REF</a:t>
                          </a:r>
                          <a:endParaRPr lang="en-US" sz="1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BISM64</a:t>
                          </a:r>
                          <a:r>
                            <a:rPr lang="en-US" sz="1400" u="none" strike="noStrike" baseline="0" dirty="0">
                              <a:effectLst/>
                            </a:rPr>
                            <a:t> PrePOR</a:t>
                          </a:r>
                          <a:endParaRPr lang="en-US" sz="1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BISM64</a:t>
                          </a:r>
                          <a:r>
                            <a:rPr lang="en-US" sz="1400" u="none" strike="noStrike" baseline="0" dirty="0">
                              <a:effectLst/>
                            </a:rPr>
                            <a:t> ALT</a:t>
                          </a:r>
                          <a:endParaRPr lang="en-US" sz="1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1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+mn-lt"/>
                            </a:rPr>
                            <a:t>Comment and Assessment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Capacity [Gb/Die]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512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512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512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Required for ATF64 replacement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Set Pulse width [ns]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280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40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40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SR71 based data (single pulse)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Read pulse width [ns]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35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35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35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14235" t="-300000" b="-1104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1976">
                    <a:tc>
                      <a:txBody>
                        <a:bodyPr/>
                        <a:lstStyle/>
                        <a:p>
                          <a:pPr algn="l" rtl="0" fontAlgn="ctr"/>
                          <a:endParaRPr lang="en-US" sz="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endParaRPr lang="en-US" sz="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endParaRPr lang="en-US" sz="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endParaRPr lang="en-US" sz="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endParaRPr lang="en-US" sz="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Number of Partitions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64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32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64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Enabled by shorter set pulse width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Tile Capacity [# WL x # BL]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4K x 4K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kumimoji="0" lang="en-US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8K x 4K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kumimoji="0" lang="en-US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4K x 4K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pPr algn="l" rtl="0" fontAlgn="ctr"/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463296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u="none" strike="noStrike" dirty="0">
                              <a:effectLst/>
                            </a:rPr>
                            <a:t>Decoder Topo  [Footprint ratio to ATF64 decoder]</a:t>
                          </a: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HV Unipolar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TG-CMOS, Bipolar [140%]</a:t>
                          </a:r>
                          <a:endParaRPr kumimoji="0" lang="en-US" sz="14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4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TG-CMOS yields 30% smaller footprint than BKM HV Bipolar decoder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Non-decoder footprint ratio to ATF64 Tile size</a:t>
                          </a:r>
                          <a:endParaRPr lang="en-US" sz="1400" b="1" i="0" u="none" strike="noStrike" dirty="0">
                            <a:solidFill>
                              <a:schemeClr val="bg1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37% 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51%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 rtl="0" fontAlgn="ctr"/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38% larger footprint for bipolar operation circuits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u="none" strike="noStrike" dirty="0">
                              <a:effectLst/>
                            </a:rPr>
                            <a:t>Circuit under Tile </a:t>
                          </a:r>
                          <a:endParaRPr lang="en-US" sz="1400" u="none" strike="noStrike" dirty="0"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Yes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</a:rPr>
                            <a:t>Yes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b="0" u="none" strike="noStrike" dirty="0">
                              <a:effectLst/>
                            </a:rPr>
                            <a:t>No, 40% bigger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Die Size [mm</a:t>
                          </a:r>
                          <a:r>
                            <a:rPr lang="en-US" sz="1400" b="1" i="0" u="none" strike="noStrike" baseline="300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  <a:r>
                            <a:rPr lang="en-US" sz="14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]</a:t>
                          </a: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198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</a:rPr>
                            <a:t>202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</a:rPr>
                            <a:t>269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0000">
                            <a:alpha val="56863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endParaRPr lang="en-US" sz="14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95213506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Energy Write [</a:t>
                          </a:r>
                          <a:r>
                            <a:rPr lang="en-US" sz="1400" u="none" strike="noStrike" dirty="0" err="1">
                              <a:effectLst/>
                            </a:rPr>
                            <a:t>pJ</a:t>
                          </a:r>
                          <a:r>
                            <a:rPr lang="en-US" sz="1400" u="none" strike="noStrike" dirty="0">
                              <a:effectLst/>
                            </a:rPr>
                            <a:t>/bit]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77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82?</a:t>
                          </a:r>
                          <a:endParaRPr lang="en-US" sz="14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&gt;80</a:t>
                          </a:r>
                          <a:endParaRPr lang="en-US" sz="14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endParaRPr lang="en-US" sz="14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Energy Read [</a:t>
                          </a:r>
                          <a:r>
                            <a:rPr lang="en-US" sz="1400" u="none" strike="noStrike" dirty="0" err="1">
                              <a:effectLst/>
                            </a:rPr>
                            <a:t>pJ</a:t>
                          </a:r>
                          <a:r>
                            <a:rPr lang="en-US" sz="1400" u="none" strike="noStrike" dirty="0">
                              <a:effectLst/>
                            </a:rPr>
                            <a:t>/bit]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>
                              <a:effectLst/>
                            </a:rPr>
                            <a:t>28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solidFill>
                                <a:schemeClr val="tx1"/>
                              </a:solidFill>
                              <a:effectLst/>
                            </a:rPr>
                            <a:t>31</a:t>
                          </a:r>
                          <a:r>
                            <a:rPr lang="en-US" sz="1400" b="0" u="none" strike="noStrike" dirty="0">
                              <a:effectLst/>
                            </a:rPr>
                            <a:t>?</a:t>
                          </a:r>
                          <a:endParaRPr lang="en-US" sz="14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&gt;28</a:t>
                          </a:r>
                          <a:endParaRPr lang="en-US" sz="14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endParaRPr lang="en-US" sz="14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BW </a:t>
                          </a:r>
                          <a:r>
                            <a:rPr lang="en-US" sz="1400" u="none" strike="noStrike" dirty="0" err="1">
                              <a:effectLst/>
                            </a:rPr>
                            <a:t>Wr</a:t>
                          </a:r>
                          <a:r>
                            <a:rPr lang="en-US" sz="1400" u="none" strike="noStrike" dirty="0">
                              <a:effectLst/>
                            </a:rPr>
                            <a:t>/Rd [MB/sec]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2200/5400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2200/5400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2200/5400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12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 err="1">
                              <a:effectLst/>
                            </a:rPr>
                            <a:t>Wr</a:t>
                          </a:r>
                          <a:r>
                            <a:rPr lang="en-US" sz="1400" u="none" strike="noStrike" dirty="0">
                              <a:effectLst/>
                            </a:rPr>
                            <a:t>. Comp.</a:t>
                          </a:r>
                          <a:r>
                            <a:rPr lang="en-US" sz="1400" u="none" strike="noStrike" baseline="0" dirty="0">
                              <a:effectLst/>
                            </a:rPr>
                            <a:t> </a:t>
                          </a:r>
                          <a:r>
                            <a:rPr lang="en-US" sz="1400" u="none" strike="noStrike" dirty="0">
                              <a:effectLst/>
                            </a:rPr>
                            <a:t>/Rd Lat. [ns]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475/95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240/95?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240/95?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001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6" name="TextBox 15"/>
          <p:cNvSpPr txBox="1"/>
          <p:nvPr/>
        </p:nvSpPr>
        <p:spPr>
          <a:xfrm>
            <a:off x="1138687" y="54346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316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17015-2D02-A84B-8963-77CD0E401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8E7996A-BBC7-C54C-B290-647ED203AB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493134"/>
              </p:ext>
            </p:extLst>
          </p:nvPr>
        </p:nvGraphicFramePr>
        <p:xfrm>
          <a:off x="1770742" y="2654602"/>
          <a:ext cx="8128002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6593894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2953807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810049153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934865246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1015078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4992042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4675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270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4219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957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807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57585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7845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827" y="0"/>
            <a:ext cx="10515600" cy="609660"/>
          </a:xfrm>
        </p:spPr>
        <p:txBody>
          <a:bodyPr>
            <a:normAutofit fontScale="90000"/>
          </a:bodyPr>
          <a:lstStyle/>
          <a:p>
            <a:r>
              <a:rPr lang="en-US" dirty="0"/>
              <a:t>Risk Assessment &amp; Next Steps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004626"/>
              </p:ext>
            </p:extLst>
          </p:nvPr>
        </p:nvGraphicFramePr>
        <p:xfrm>
          <a:off x="146648" y="1005906"/>
          <a:ext cx="12045353" cy="3627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41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11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44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03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87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337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Item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Enablers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Issues/Concerns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Impacts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Next Steps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Die Size</a:t>
                      </a: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1.)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tgMOS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2.) 32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ptn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8Kx4K Tile</a:t>
                      </a: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1.) CMOS Fit Term-Tile/Tile: bipolar circuits fit term tile. Based on s24s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learning 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sym typeface="Wingdings" panose="05000000000000000000" pitchFamily="2" charset="2"/>
                        </a:rPr>
                        <a:t> term tiles are harder to fit due to bipolar circuits.</a:t>
                      </a:r>
                    </a:p>
                    <a:p>
                      <a:pPr algn="l" fontAlgn="b"/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  <a:sym typeface="Wingdings" panose="05000000000000000000" pitchFamily="2" charset="2"/>
                      </a:endParaRPr>
                    </a:p>
                    <a:p>
                      <a:pPr algn="l" fontAlgn="b"/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2.) </a:t>
                      </a:r>
                      <a:r>
                        <a:rPr lang="en-US" sz="1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Upto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4mm^2 of additional termination impact( Accounted for in Die size ), need to see if recovery is feasible thru </a:t>
                      </a:r>
                    </a:p>
                    <a:p>
                      <a:pPr algn="l" fontAlgn="b"/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Die Size:  202mm^2 – 198mm^2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Layout of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partition Circuits 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sym typeface="Wingdings" panose="05000000000000000000" pitchFamily="2" charset="2"/>
                        </a:rPr>
                        <a:t> close 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impact to Die size ww10?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Energy</a:t>
                      </a: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1.)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tgMOS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2.) 32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ptn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8Kx4K Tile</a:t>
                      </a:r>
                    </a:p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1) Intra Tile Wire RC impact on 8Kx4K energy.  Bigger Tile 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sym typeface="Wingdings" panose="05000000000000000000" pitchFamily="2" charset="2"/>
                        </a:rPr>
                        <a:t> RC impact on Energy.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Wr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Energy: 82pJ/bit</a:t>
                      </a:r>
                    </a:p>
                    <a:p>
                      <a:pPr algn="l" fontAlgn="b"/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Rd Energy: 31 </a:t>
                      </a:r>
                      <a:r>
                        <a:rPr lang="en-US" sz="1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pJ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/bit.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Spice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simulation driven Energy estimate to Close Energy WW10?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Perf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1.)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tgMOS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2.) 32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ptn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8Kx4K Tile</a:t>
                      </a: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1.) Partition RC impact of 8Kx4K tile on Performance. Decode travels longer with 8Kx4K tile 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sym typeface="Wingdings" panose="05000000000000000000" pitchFamily="2" charset="2"/>
                        </a:rPr>
                        <a:t> concern is does that make it harder to meet 5400 compared with ATF64. </a:t>
                      </a:r>
                    </a:p>
                    <a:p>
                      <a:pPr algn="l" fontAlgn="b"/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  <a:sym typeface="Wingdings" panose="05000000000000000000" pitchFamily="2" charset="2"/>
                      </a:endParaRPr>
                    </a:p>
                    <a:p>
                      <a:pPr algn="l" fontAlgn="b"/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sym typeface="Wingdings" panose="05000000000000000000" pitchFamily="2" charset="2"/>
                        </a:rPr>
                        <a:t>2) Sense Signal budget impact of bigger 8Kx4K tile. Longer BL impact on Sense SNR</a:t>
                      </a:r>
                    </a:p>
                    <a:p>
                      <a:pPr algn="l" fontAlgn="b"/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  <a:sym typeface="Wingdings" panose="05000000000000000000" pitchFamily="2" charset="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5400MHz Rd BW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Spice simulation Driven Assessment to Show 95nS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works WW10.</a:t>
                      </a:r>
                    </a:p>
                    <a:p>
                      <a:pPr algn="l" fontAlgn="b"/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Simualted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Budget Scrub to show Sense 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991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450</Words>
  <Application>Microsoft Macintosh PowerPoint</Application>
  <PresentationFormat>Widescreen</PresentationFormat>
  <Paragraphs>96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 Theme</vt:lpstr>
      <vt:lpstr>BiSM Design Update WW51 2018</vt:lpstr>
      <vt:lpstr>PowerPoint Presentation</vt:lpstr>
      <vt:lpstr>PowerPoint Presentation</vt:lpstr>
      <vt:lpstr>Risk Assessment &amp; Next Steps</vt:lpstr>
    </vt:vector>
  </TitlesOfParts>
  <Company>Intel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BiSM Design Update WW51 2018</dc:title>
  <dc:creator>Srinivasan, Balaji</dc:creator>
  <cp:keywords>CTPClassification=CTP_NT</cp:keywords>
  <cp:lastModifiedBy>Kau, Derchang</cp:lastModifiedBy>
  <cp:revision>45</cp:revision>
  <dcterms:created xsi:type="dcterms:W3CDTF">2018-12-20T16:48:33Z</dcterms:created>
  <dcterms:modified xsi:type="dcterms:W3CDTF">2018-12-20T22:52:33Z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e130e8f3-5b43-4569-8473-e7b7b07165b6</vt:lpwstr>
  </property>
  <property fmtid="{D5CDD505-2E9C-101B-9397-08002B2CF9AE}" pid="3" name="CTP_TimeStamp">
    <vt:lpwstr>2018-12-20 19:50:39Z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