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0" r:id="rId2"/>
    <p:sldId id="261" r:id="rId3"/>
    <p:sldId id="263" r:id="rId4"/>
    <p:sldId id="258" r:id="rId5"/>
    <p:sldId id="259" r:id="rId6"/>
    <p:sldId id="262" r:id="rId7"/>
    <p:sldId id="264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512" autoAdjust="0"/>
    <p:restoredTop sz="94660"/>
  </p:normalViewPr>
  <p:slideViewPr>
    <p:cSldViewPr snapToGrid="0">
      <p:cViewPr varScale="1">
        <p:scale>
          <a:sx n="81" d="100"/>
          <a:sy n="81" d="100"/>
        </p:scale>
        <p:origin x="192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A6A2C99-B3D2-43CA-9778-390B4F9BA2B3}" type="datetimeFigureOut">
              <a:rPr lang="en-US" smtClean="0"/>
              <a:t>6/26/2019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3CECF0-D6B4-4445-A3BE-3A60F08A90A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57603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92D18-65B0-47FF-BFDA-8EF8BC0843A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9205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92D18-65B0-47FF-BFDA-8EF8BC0843AB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87092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3CECF0-D6B4-4445-A3BE-3A60F08A90A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5088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8D0BEF-2BF0-47D0-B6E0-45BB37D629B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17952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3CECF0-D6B4-4445-A3BE-3A60F08A90A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78553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12/11/2018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INTEL CONFIDENTIAL (balaji/mase/derchang)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CD675-5000-4F2B-807F-5E010AEA2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79487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12/11/2018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INTEL CONFIDENTIAL (balaji/mase/derchang)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CD675-5000-4F2B-807F-5E010AEA2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0487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12/11/2018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INTEL CONFIDENTIAL (balaji/mase/derchang)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CD675-5000-4F2B-807F-5E010AEA2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70525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12/11/2018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INTEL CONFIDENTIAL (balaji/mase/derchang)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CD675-5000-4F2B-807F-5E010AEA2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9339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12/11/2018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INTEL CONFIDENTIAL (balaji/mase/derchang)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CD675-5000-4F2B-807F-5E010AEA2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257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12/11/2018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INTEL CONFIDENTIAL (balaji/mase/derchang)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CD675-5000-4F2B-807F-5E010AEA2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3217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12/11/2018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INTEL CONFIDENTIAL (balaji/mase/derchang)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CD675-5000-4F2B-807F-5E010AEA2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689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12/11/2018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INTEL CONFIDENTIAL (balaji/mase/derchang)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CD675-5000-4F2B-807F-5E010AEA2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361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12/11/2018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INTEL CONFIDENTIAL (balaji/mase/derchang)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CD675-5000-4F2B-807F-5E010AEA2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2610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12/11/2018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INTEL CONFIDENTIAL (balaji/mase/derchang)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CD675-5000-4F2B-807F-5E010AEA2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05679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12/11/2018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INTEL CONFIDENTIAL (balaji/mase/derchang)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CD675-5000-4F2B-807F-5E010AEA2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88414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12/11/2018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INTEL CONFIDENTIAL (balaji/mase/derchang)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CD675-5000-4F2B-807F-5E010AEA22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5766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emf"/><Relationship Id="rId4" Type="http://schemas.openxmlformats.org/officeDocument/2006/relationships/image" Target="../media/image3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049" y="183243"/>
            <a:ext cx="11515725" cy="606940"/>
          </a:xfrm>
        </p:spPr>
        <p:txBody>
          <a:bodyPr>
            <a:noAutofit/>
          </a:bodyPr>
          <a:lstStyle/>
          <a:p>
            <a:r>
              <a:rPr lang="en-US" sz="3200" b="1" dirty="0">
                <a:solidFill>
                  <a:srgbClr val="00B050"/>
                </a:solidFill>
              </a:rPr>
              <a:t>Enabler 1 of 2: </a:t>
            </a:r>
            <a:r>
              <a:rPr lang="en-US" sz="3200" b="1" dirty="0" err="1">
                <a:solidFill>
                  <a:srgbClr val="00B050"/>
                </a:solidFill>
              </a:rPr>
              <a:t>tgMOS</a:t>
            </a:r>
            <a:r>
              <a:rPr lang="en-US" sz="3200" b="1" dirty="0">
                <a:solidFill>
                  <a:srgbClr val="00B050"/>
                </a:solidFill>
              </a:rPr>
              <a:t> enables BISM</a:t>
            </a:r>
          </a:p>
        </p:txBody>
      </p:sp>
      <p:grpSp>
        <p:nvGrpSpPr>
          <p:cNvPr id="48" name="Group 47"/>
          <p:cNvGrpSpPr/>
          <p:nvPr/>
        </p:nvGrpSpPr>
        <p:grpSpPr>
          <a:xfrm>
            <a:off x="0" y="1342233"/>
            <a:ext cx="2012956" cy="4034400"/>
            <a:chOff x="400049" y="1244419"/>
            <a:chExt cx="2012956" cy="4034400"/>
          </a:xfrm>
        </p:grpSpPr>
        <p:sp>
          <p:nvSpPr>
            <p:cNvPr id="8" name="TextBox 7"/>
            <p:cNvSpPr txBox="1"/>
            <p:nvPr/>
          </p:nvSpPr>
          <p:spPr>
            <a:xfrm>
              <a:off x="1859648" y="3218193"/>
              <a:ext cx="55335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VPP</a:t>
              </a: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725675" y="4909487"/>
              <a:ext cx="55335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VPP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725674" y="3669692"/>
              <a:ext cx="55335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VPP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161251" y="2598296"/>
              <a:ext cx="97507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VPP-</a:t>
              </a:r>
              <a:r>
                <a:rPr lang="en-US" dirty="0" err="1"/>
                <a:t>VTn</a:t>
              </a:r>
              <a:endParaRPr lang="en-US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832952" y="1607696"/>
              <a:ext cx="55335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VPP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560806" y="1244419"/>
              <a:ext cx="97507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VPP-VTn</a:t>
              </a:r>
            </a:p>
          </p:txBody>
        </p:sp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00049" y="1461633"/>
              <a:ext cx="1757963" cy="3615840"/>
            </a:xfrm>
            <a:prstGeom prst="rect">
              <a:avLst/>
            </a:prstGeom>
          </p:spPr>
        </p:pic>
      </p:grpSp>
      <p:cxnSp>
        <p:nvCxnSpPr>
          <p:cNvPr id="50" name="Straight Connector 49"/>
          <p:cNvCxnSpPr/>
          <p:nvPr/>
        </p:nvCxnSpPr>
        <p:spPr>
          <a:xfrm>
            <a:off x="1986260" y="1072361"/>
            <a:ext cx="0" cy="49434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1" name="Group 50"/>
          <p:cNvGrpSpPr/>
          <p:nvPr/>
        </p:nvGrpSpPr>
        <p:grpSpPr>
          <a:xfrm>
            <a:off x="1942873" y="1298807"/>
            <a:ext cx="2012956" cy="4034400"/>
            <a:chOff x="400049" y="1244419"/>
            <a:chExt cx="2012956" cy="4034400"/>
          </a:xfrm>
        </p:grpSpPr>
        <p:pic>
          <p:nvPicPr>
            <p:cNvPr id="58" name="Picture 57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00049" y="1461633"/>
              <a:ext cx="1757963" cy="3615840"/>
            </a:xfrm>
            <a:prstGeom prst="rect">
              <a:avLst/>
            </a:prstGeom>
          </p:spPr>
        </p:pic>
        <p:sp>
          <p:nvSpPr>
            <p:cNvPr id="52" name="TextBox 51"/>
            <p:cNvSpPr txBox="1"/>
            <p:nvPr/>
          </p:nvSpPr>
          <p:spPr>
            <a:xfrm>
              <a:off x="1859648" y="3218193"/>
              <a:ext cx="55335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VPP</a:t>
              </a: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725675" y="4909487"/>
              <a:ext cx="55335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VPP</a:t>
              </a: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725674" y="3669692"/>
              <a:ext cx="55335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VPP</a:t>
              </a: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1161251" y="2598296"/>
              <a:ext cx="95410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VPP-</a:t>
              </a:r>
              <a:r>
                <a:rPr lang="en-US" dirty="0" err="1"/>
                <a:t>Vtn</a:t>
              </a:r>
              <a:endParaRPr lang="en-US" dirty="0"/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1832952" y="1607696"/>
              <a:ext cx="52636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VSS</a:t>
              </a: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560806" y="1244419"/>
              <a:ext cx="52636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VSS</a:t>
              </a:r>
            </a:p>
          </p:txBody>
        </p:sp>
      </p:grpSp>
      <p:grpSp>
        <p:nvGrpSpPr>
          <p:cNvPr id="77" name="Group 76"/>
          <p:cNvGrpSpPr/>
          <p:nvPr/>
        </p:nvGrpSpPr>
        <p:grpSpPr>
          <a:xfrm>
            <a:off x="3983073" y="1322855"/>
            <a:ext cx="1985962" cy="4021767"/>
            <a:chOff x="5139603" y="1134629"/>
            <a:chExt cx="1985962" cy="4021767"/>
          </a:xfrm>
        </p:grpSpPr>
        <p:pic>
          <p:nvPicPr>
            <p:cNvPr id="66" name="Picture 65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139603" y="1351843"/>
              <a:ext cx="1757963" cy="3615840"/>
            </a:xfrm>
            <a:prstGeom prst="rect">
              <a:avLst/>
            </a:prstGeom>
          </p:spPr>
        </p:pic>
        <p:sp>
          <p:nvSpPr>
            <p:cNvPr id="60" name="TextBox 59"/>
            <p:cNvSpPr txBox="1"/>
            <p:nvPr/>
          </p:nvSpPr>
          <p:spPr>
            <a:xfrm>
              <a:off x="6599202" y="3108403"/>
              <a:ext cx="52636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VSS</a:t>
              </a: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5911248" y="4787064"/>
              <a:ext cx="6142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VNN</a:t>
              </a: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5465228" y="3559902"/>
              <a:ext cx="6142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VNN</a:t>
              </a:r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5900805" y="2488506"/>
              <a:ext cx="6142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VNN</a:t>
              </a:r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6572506" y="1497906"/>
              <a:ext cx="52636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VSS</a:t>
              </a: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5300360" y="1134629"/>
              <a:ext cx="6142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VNN</a:t>
              </a:r>
            </a:p>
          </p:txBody>
        </p:sp>
      </p:grpSp>
      <p:cxnSp>
        <p:nvCxnSpPr>
          <p:cNvPr id="67" name="Straight Connector 66"/>
          <p:cNvCxnSpPr/>
          <p:nvPr/>
        </p:nvCxnSpPr>
        <p:spPr>
          <a:xfrm>
            <a:off x="5974664" y="1044738"/>
            <a:ext cx="0" cy="49434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>
            <a:off x="3997748" y="1044738"/>
            <a:ext cx="0" cy="49434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8" name="Group 77"/>
          <p:cNvGrpSpPr/>
          <p:nvPr/>
        </p:nvGrpSpPr>
        <p:grpSpPr>
          <a:xfrm>
            <a:off x="5988477" y="1285745"/>
            <a:ext cx="2047174" cy="4021767"/>
            <a:chOff x="5139603" y="1134629"/>
            <a:chExt cx="2047174" cy="4021767"/>
          </a:xfrm>
        </p:grpSpPr>
        <p:pic>
          <p:nvPicPr>
            <p:cNvPr id="79" name="Picture 78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139603" y="1351843"/>
              <a:ext cx="1757963" cy="3615840"/>
            </a:xfrm>
            <a:prstGeom prst="rect">
              <a:avLst/>
            </a:prstGeom>
          </p:spPr>
        </p:pic>
        <p:sp>
          <p:nvSpPr>
            <p:cNvPr id="80" name="TextBox 79"/>
            <p:cNvSpPr txBox="1"/>
            <p:nvPr/>
          </p:nvSpPr>
          <p:spPr>
            <a:xfrm>
              <a:off x="6599202" y="3108403"/>
              <a:ext cx="52636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VSS</a:t>
              </a:r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5911248" y="4787064"/>
              <a:ext cx="6142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VNN</a:t>
              </a:r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5465228" y="3559902"/>
              <a:ext cx="6142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VNN</a:t>
              </a:r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5900805" y="2488506"/>
              <a:ext cx="6142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VNN</a:t>
              </a:r>
            </a:p>
          </p:txBody>
        </p:sp>
        <p:sp>
          <p:nvSpPr>
            <p:cNvPr id="84" name="TextBox 83"/>
            <p:cNvSpPr txBox="1"/>
            <p:nvPr/>
          </p:nvSpPr>
          <p:spPr>
            <a:xfrm>
              <a:off x="6572506" y="1497906"/>
              <a:ext cx="6142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VNN</a:t>
              </a:r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5300360" y="1134629"/>
              <a:ext cx="52636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VSS</a:t>
              </a:r>
            </a:p>
          </p:txBody>
        </p:sp>
      </p:grpSp>
      <p:sp>
        <p:nvSpPr>
          <p:cNvPr id="86" name="TextBox 85"/>
          <p:cNvSpPr txBox="1"/>
          <p:nvPr/>
        </p:nvSpPr>
        <p:spPr>
          <a:xfrm>
            <a:off x="167879" y="5450203"/>
            <a:ext cx="164250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Pos. patch </a:t>
            </a:r>
          </a:p>
          <a:p>
            <a:r>
              <a:rPr lang="en-US" b="1" dirty="0"/>
              <a:t>Selected</a:t>
            </a:r>
            <a:r>
              <a:rPr lang="en-US" dirty="0"/>
              <a:t> Local</a:t>
            </a:r>
          </a:p>
          <a:p>
            <a:r>
              <a:rPr lang="en-US" dirty="0"/>
              <a:t>Selected Global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2222981" y="5450203"/>
            <a:ext cx="176849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Pos. patch </a:t>
            </a:r>
          </a:p>
          <a:p>
            <a:r>
              <a:rPr lang="en-US" b="1" dirty="0"/>
              <a:t>Deselected</a:t>
            </a:r>
            <a:r>
              <a:rPr lang="en-US" dirty="0"/>
              <a:t> Local</a:t>
            </a:r>
          </a:p>
          <a:p>
            <a:r>
              <a:rPr lang="en-US" dirty="0"/>
              <a:t>Selected Global</a:t>
            </a:r>
          </a:p>
        </p:txBody>
      </p:sp>
      <p:sp>
        <p:nvSpPr>
          <p:cNvPr id="88" name="TextBox 87"/>
          <p:cNvSpPr txBox="1"/>
          <p:nvPr/>
        </p:nvSpPr>
        <p:spPr>
          <a:xfrm>
            <a:off x="4066463" y="5450202"/>
            <a:ext cx="164250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Neg. patch </a:t>
            </a:r>
          </a:p>
          <a:p>
            <a:r>
              <a:rPr lang="en-US" b="1" dirty="0"/>
              <a:t>Selected</a:t>
            </a:r>
            <a:r>
              <a:rPr lang="en-US" dirty="0"/>
              <a:t> Local</a:t>
            </a:r>
          </a:p>
          <a:p>
            <a:r>
              <a:rPr lang="en-US" dirty="0"/>
              <a:t>Selected Global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6049574" y="5451276"/>
            <a:ext cx="176849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Neg. patch </a:t>
            </a:r>
          </a:p>
          <a:p>
            <a:r>
              <a:rPr lang="en-US" b="1" dirty="0"/>
              <a:t>Deselected</a:t>
            </a:r>
            <a:r>
              <a:rPr lang="en-US" dirty="0"/>
              <a:t> Local</a:t>
            </a:r>
          </a:p>
          <a:p>
            <a:r>
              <a:rPr lang="en-US" dirty="0"/>
              <a:t>Selected Global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7622525" y="1803625"/>
            <a:ext cx="4208332" cy="4247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b="1" dirty="0">
              <a:solidFill>
                <a:srgbClr val="00B05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We are able to build a decoder</a:t>
            </a:r>
            <a:br>
              <a:rPr lang="en-US" dirty="0"/>
            </a:br>
            <a:r>
              <a:rPr lang="en-US" dirty="0"/>
              <a:t>with HV devices.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Energy cost of polarity toggle</a:t>
            </a:r>
            <a:br>
              <a:rPr lang="en-US" dirty="0"/>
            </a:br>
            <a:r>
              <a:rPr lang="en-US" dirty="0"/>
              <a:t>is high. &gt; 20pJ/bit, why?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HV devices can tolerate VGS of </a:t>
            </a:r>
            <a:br>
              <a:rPr lang="en-US" dirty="0"/>
            </a:br>
            <a:r>
              <a:rPr lang="en-US" dirty="0"/>
              <a:t>VPP, VNN but not VPP-VNN.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To satisfy the above reliability</a:t>
            </a:r>
            <a:br>
              <a:rPr lang="en-US" dirty="0"/>
            </a:br>
            <a:r>
              <a:rPr lang="en-US" dirty="0"/>
              <a:t>criteria we need to toggle LSEL</a:t>
            </a:r>
            <a:br>
              <a:rPr lang="en-US" dirty="0"/>
            </a:br>
            <a:r>
              <a:rPr lang="en-US" dirty="0"/>
              <a:t>/GSEL gates of all deselected rows</a:t>
            </a:r>
            <a:br>
              <a:rPr lang="en-US" dirty="0"/>
            </a:br>
            <a:r>
              <a:rPr lang="en-US" dirty="0"/>
              <a:t>when toggling polarity of a patch</a:t>
            </a:r>
            <a:br>
              <a:rPr lang="en-US" dirty="0"/>
            </a:br>
            <a:r>
              <a:rPr lang="en-US" dirty="0"/>
              <a:t>from positive bias to </a:t>
            </a:r>
            <a:r>
              <a:rPr lang="en-US" dirty="0" err="1"/>
              <a:t>neg</a:t>
            </a:r>
            <a:r>
              <a:rPr lang="en-US" dirty="0"/>
              <a:t> bias or</a:t>
            </a:r>
            <a:br>
              <a:rPr lang="en-US" dirty="0"/>
            </a:br>
            <a:r>
              <a:rPr lang="en-US" dirty="0"/>
              <a:t>vice versa. This is ~800fF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This 20pF is a showstopper.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This problem was also seen in S24s</a:t>
            </a:r>
          </a:p>
        </p:txBody>
      </p:sp>
      <p:sp>
        <p:nvSpPr>
          <p:cNvPr id="4" name="Freeform 3"/>
          <p:cNvSpPr/>
          <p:nvPr/>
        </p:nvSpPr>
        <p:spPr>
          <a:xfrm>
            <a:off x="3543747" y="815403"/>
            <a:ext cx="4078778" cy="942883"/>
          </a:xfrm>
          <a:custGeom>
            <a:avLst/>
            <a:gdLst>
              <a:gd name="connsiteX0" fmla="*/ 4131425 w 4316531"/>
              <a:gd name="connsiteY0" fmla="*/ 757851 h 865916"/>
              <a:gd name="connsiteX1" fmla="*/ 4023360 w 4316531"/>
              <a:gd name="connsiteY1" fmla="*/ 666411 h 865916"/>
              <a:gd name="connsiteX2" fmla="*/ 1371600 w 4316531"/>
              <a:gd name="connsiteY2" fmla="*/ 1392 h 865916"/>
              <a:gd name="connsiteX3" fmla="*/ 0 w 4316531"/>
              <a:gd name="connsiteY3" fmla="*/ 865916 h 8659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16531" h="865916">
                <a:moveTo>
                  <a:pt x="4131425" y="757851"/>
                </a:moveTo>
                <a:cubicBezTo>
                  <a:pt x="4307378" y="775169"/>
                  <a:pt x="4483331" y="792487"/>
                  <a:pt x="4023360" y="666411"/>
                </a:cubicBezTo>
                <a:cubicBezTo>
                  <a:pt x="3563389" y="540335"/>
                  <a:pt x="2042160" y="-31859"/>
                  <a:pt x="1371600" y="1392"/>
                </a:cubicBezTo>
                <a:cubicBezTo>
                  <a:pt x="701040" y="34643"/>
                  <a:pt x="350520" y="450279"/>
                  <a:pt x="0" y="865916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12/11/2018</a:t>
            </a:r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INTEL CONFIDENTIAL (balaji/mase/derchang)</a:t>
            </a:r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9906D-0096-4258-9F83-05D70DD3BE80}" type="slidenum">
              <a:rPr lang="en-US" smtClean="0"/>
              <a:t>1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6445237" y="639414"/>
            <a:ext cx="543366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>
                <a:solidFill>
                  <a:srgbClr val="FF0000"/>
                </a:solidFill>
              </a:rPr>
              <a:t>Problem: Deselects toggle when polarity toggles impact </a:t>
            </a:r>
            <a:br>
              <a:rPr lang="en-US" i="1" dirty="0">
                <a:solidFill>
                  <a:srgbClr val="FF0000"/>
                </a:solidFill>
              </a:rPr>
            </a:br>
            <a:r>
              <a:rPr lang="en-US" i="1" dirty="0">
                <a:solidFill>
                  <a:srgbClr val="FF0000"/>
                </a:solidFill>
              </a:rPr>
              <a:t>&gt; 20pJ/bit in  a  </a:t>
            </a:r>
            <a:r>
              <a:rPr lang="en-US" i="1" dirty="0" err="1">
                <a:solidFill>
                  <a:srgbClr val="FF0000"/>
                </a:solidFill>
              </a:rPr>
              <a:t>hvCMOS</a:t>
            </a:r>
            <a:r>
              <a:rPr lang="en-US" i="1" dirty="0">
                <a:solidFill>
                  <a:srgbClr val="FF0000"/>
                </a:solidFill>
              </a:rPr>
              <a:t> decoder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58346" y="3674451"/>
            <a:ext cx="11015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Global </a:t>
            </a:r>
            <a:r>
              <a:rPr lang="en-US" dirty="0" err="1"/>
              <a:t>sel</a:t>
            </a:r>
            <a:endParaRPr lang="en-US" dirty="0"/>
          </a:p>
        </p:txBody>
      </p:sp>
      <p:sp>
        <p:nvSpPr>
          <p:cNvPr id="59" name="TextBox 58"/>
          <p:cNvSpPr txBox="1"/>
          <p:nvPr/>
        </p:nvSpPr>
        <p:spPr>
          <a:xfrm>
            <a:off x="838200" y="2071210"/>
            <a:ext cx="9746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Local </a:t>
            </a:r>
            <a:r>
              <a:rPr lang="en-US" dirty="0" err="1"/>
              <a:t>sel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8759075" y="5942645"/>
            <a:ext cx="2629246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LBWL is local word or bit line.</a:t>
            </a:r>
          </a:p>
          <a:p>
            <a:r>
              <a:rPr lang="en-US" sz="1100" dirty="0"/>
              <a:t>GBWL is global word or bit line.</a:t>
            </a:r>
          </a:p>
          <a:p>
            <a:r>
              <a:rPr lang="en-US" sz="1100" dirty="0"/>
              <a:t>PMOS device which are Off are not shown.</a:t>
            </a:r>
          </a:p>
        </p:txBody>
      </p:sp>
    </p:spTree>
    <p:extLst>
      <p:ext uri="{BB962C8B-B14F-4D97-AF65-F5344CB8AC3E}">
        <p14:creationId xmlns:p14="http://schemas.microsoft.com/office/powerpoint/2010/main" val="38488922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0049" y="183243"/>
            <a:ext cx="11515725" cy="606940"/>
          </a:xfrm>
        </p:spPr>
        <p:txBody>
          <a:bodyPr>
            <a:noAutofit/>
          </a:bodyPr>
          <a:lstStyle/>
          <a:p>
            <a:r>
              <a:rPr lang="en-US" sz="3200" b="1" dirty="0">
                <a:solidFill>
                  <a:srgbClr val="00B050"/>
                </a:solidFill>
              </a:rPr>
              <a:t>Enabler 1 of 2: </a:t>
            </a:r>
            <a:r>
              <a:rPr lang="en-US" sz="3200" b="1" dirty="0" err="1">
                <a:solidFill>
                  <a:srgbClr val="00B050"/>
                </a:solidFill>
              </a:rPr>
              <a:t>tgMOS</a:t>
            </a:r>
            <a:r>
              <a:rPr lang="en-US" sz="3200" b="1" dirty="0">
                <a:solidFill>
                  <a:srgbClr val="00B050"/>
                </a:solidFill>
              </a:rPr>
              <a:t> enables BISM</a:t>
            </a:r>
          </a:p>
        </p:txBody>
      </p:sp>
      <p:grpSp>
        <p:nvGrpSpPr>
          <p:cNvPr id="48" name="Group 47"/>
          <p:cNvGrpSpPr/>
          <p:nvPr/>
        </p:nvGrpSpPr>
        <p:grpSpPr>
          <a:xfrm>
            <a:off x="0" y="1342233"/>
            <a:ext cx="2012956" cy="4034400"/>
            <a:chOff x="400049" y="1244419"/>
            <a:chExt cx="2012956" cy="4034400"/>
          </a:xfrm>
        </p:grpSpPr>
        <p:sp>
          <p:nvSpPr>
            <p:cNvPr id="8" name="TextBox 7"/>
            <p:cNvSpPr txBox="1"/>
            <p:nvPr/>
          </p:nvSpPr>
          <p:spPr>
            <a:xfrm>
              <a:off x="1859648" y="3218193"/>
              <a:ext cx="55335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VPP</a:t>
              </a: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725675" y="4909487"/>
              <a:ext cx="55335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VPP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725674" y="3669692"/>
              <a:ext cx="55335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VPP</a:t>
              </a: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1161251" y="2598296"/>
              <a:ext cx="97507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VPP-</a:t>
              </a:r>
              <a:r>
                <a:rPr lang="en-US" dirty="0" err="1"/>
                <a:t>VTn</a:t>
              </a:r>
              <a:endParaRPr lang="en-US" dirty="0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832952" y="1607696"/>
              <a:ext cx="55335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VPP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560806" y="1244419"/>
              <a:ext cx="97507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VPP-VTn</a:t>
              </a:r>
            </a:p>
          </p:txBody>
        </p:sp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00049" y="1461633"/>
              <a:ext cx="1757963" cy="3615840"/>
            </a:xfrm>
            <a:prstGeom prst="rect">
              <a:avLst/>
            </a:prstGeom>
          </p:spPr>
        </p:pic>
      </p:grpSp>
      <p:cxnSp>
        <p:nvCxnSpPr>
          <p:cNvPr id="50" name="Straight Connector 49"/>
          <p:cNvCxnSpPr/>
          <p:nvPr/>
        </p:nvCxnSpPr>
        <p:spPr>
          <a:xfrm>
            <a:off x="1986260" y="1072361"/>
            <a:ext cx="0" cy="49434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1" name="Group 50"/>
          <p:cNvGrpSpPr/>
          <p:nvPr/>
        </p:nvGrpSpPr>
        <p:grpSpPr>
          <a:xfrm>
            <a:off x="1942873" y="1298807"/>
            <a:ext cx="2047174" cy="4034400"/>
            <a:chOff x="400049" y="1244419"/>
            <a:chExt cx="2047174" cy="4034400"/>
          </a:xfrm>
        </p:grpSpPr>
        <p:pic>
          <p:nvPicPr>
            <p:cNvPr id="58" name="Picture 57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400049" y="1461633"/>
              <a:ext cx="1757963" cy="3615840"/>
            </a:xfrm>
            <a:prstGeom prst="rect">
              <a:avLst/>
            </a:prstGeom>
          </p:spPr>
        </p:pic>
        <p:sp>
          <p:nvSpPr>
            <p:cNvPr id="52" name="TextBox 51"/>
            <p:cNvSpPr txBox="1"/>
            <p:nvPr/>
          </p:nvSpPr>
          <p:spPr>
            <a:xfrm>
              <a:off x="1859648" y="3218193"/>
              <a:ext cx="55335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VPP</a:t>
              </a:r>
            </a:p>
          </p:txBody>
        </p:sp>
        <p:sp>
          <p:nvSpPr>
            <p:cNvPr id="53" name="TextBox 52"/>
            <p:cNvSpPr txBox="1"/>
            <p:nvPr/>
          </p:nvSpPr>
          <p:spPr>
            <a:xfrm>
              <a:off x="725675" y="4909487"/>
              <a:ext cx="55335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VPP</a:t>
              </a: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725674" y="3669692"/>
              <a:ext cx="55335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VPP</a:t>
              </a: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1161251" y="2598296"/>
              <a:ext cx="95410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VPP-</a:t>
              </a:r>
              <a:r>
                <a:rPr lang="en-US"/>
                <a:t>Vtn</a:t>
              </a:r>
              <a:endParaRPr lang="en-US" dirty="0"/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1832952" y="1607696"/>
              <a:ext cx="6142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VNN</a:t>
              </a: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560806" y="1244419"/>
              <a:ext cx="52636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VSS</a:t>
              </a:r>
            </a:p>
          </p:txBody>
        </p:sp>
      </p:grpSp>
      <p:grpSp>
        <p:nvGrpSpPr>
          <p:cNvPr id="77" name="Group 76"/>
          <p:cNvGrpSpPr/>
          <p:nvPr/>
        </p:nvGrpSpPr>
        <p:grpSpPr>
          <a:xfrm>
            <a:off x="3983073" y="1322855"/>
            <a:ext cx="2012956" cy="4021767"/>
            <a:chOff x="5139603" y="1134629"/>
            <a:chExt cx="2012956" cy="4021767"/>
          </a:xfrm>
        </p:grpSpPr>
        <p:pic>
          <p:nvPicPr>
            <p:cNvPr id="66" name="Picture 65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139603" y="1351843"/>
              <a:ext cx="1757963" cy="3615840"/>
            </a:xfrm>
            <a:prstGeom prst="rect">
              <a:avLst/>
            </a:prstGeom>
          </p:spPr>
        </p:pic>
        <p:sp>
          <p:nvSpPr>
            <p:cNvPr id="60" name="TextBox 59"/>
            <p:cNvSpPr txBox="1"/>
            <p:nvPr/>
          </p:nvSpPr>
          <p:spPr>
            <a:xfrm>
              <a:off x="6599202" y="3108403"/>
              <a:ext cx="55335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VPP</a:t>
              </a: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5911248" y="4787064"/>
              <a:ext cx="6142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VNN</a:t>
              </a: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5465228" y="3559902"/>
              <a:ext cx="6142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VNN</a:t>
              </a:r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5900805" y="2488506"/>
              <a:ext cx="6142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VNN</a:t>
              </a:r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6572506" y="1497906"/>
              <a:ext cx="55335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VPP</a:t>
              </a: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5300360" y="1134629"/>
              <a:ext cx="6142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VNN</a:t>
              </a:r>
            </a:p>
          </p:txBody>
        </p:sp>
      </p:grpSp>
      <p:cxnSp>
        <p:nvCxnSpPr>
          <p:cNvPr id="67" name="Straight Connector 66"/>
          <p:cNvCxnSpPr/>
          <p:nvPr/>
        </p:nvCxnSpPr>
        <p:spPr>
          <a:xfrm>
            <a:off x="5974664" y="1044738"/>
            <a:ext cx="0" cy="49434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>
            <a:off x="3997748" y="1044738"/>
            <a:ext cx="0" cy="49434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8" name="Group 77"/>
          <p:cNvGrpSpPr/>
          <p:nvPr/>
        </p:nvGrpSpPr>
        <p:grpSpPr>
          <a:xfrm>
            <a:off x="5988477" y="1285745"/>
            <a:ext cx="2047174" cy="4021767"/>
            <a:chOff x="5139603" y="1134629"/>
            <a:chExt cx="2047174" cy="4021767"/>
          </a:xfrm>
        </p:grpSpPr>
        <p:pic>
          <p:nvPicPr>
            <p:cNvPr id="79" name="Picture 78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139603" y="1351843"/>
              <a:ext cx="1757963" cy="3615840"/>
            </a:xfrm>
            <a:prstGeom prst="rect">
              <a:avLst/>
            </a:prstGeom>
          </p:spPr>
        </p:pic>
        <p:sp>
          <p:nvSpPr>
            <p:cNvPr id="80" name="TextBox 79"/>
            <p:cNvSpPr txBox="1"/>
            <p:nvPr/>
          </p:nvSpPr>
          <p:spPr>
            <a:xfrm>
              <a:off x="6599202" y="3108403"/>
              <a:ext cx="55335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VPP</a:t>
              </a:r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5911248" y="4787064"/>
              <a:ext cx="6142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VNN</a:t>
              </a:r>
            </a:p>
          </p:txBody>
        </p:sp>
        <p:sp>
          <p:nvSpPr>
            <p:cNvPr id="82" name="TextBox 81"/>
            <p:cNvSpPr txBox="1"/>
            <p:nvPr/>
          </p:nvSpPr>
          <p:spPr>
            <a:xfrm>
              <a:off x="5465228" y="3559902"/>
              <a:ext cx="6142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VNN</a:t>
              </a:r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5900805" y="2488506"/>
              <a:ext cx="6142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VNN</a:t>
              </a:r>
            </a:p>
          </p:txBody>
        </p:sp>
        <p:sp>
          <p:nvSpPr>
            <p:cNvPr id="84" name="TextBox 83"/>
            <p:cNvSpPr txBox="1"/>
            <p:nvPr/>
          </p:nvSpPr>
          <p:spPr>
            <a:xfrm>
              <a:off x="6572506" y="1497906"/>
              <a:ext cx="61427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VNN</a:t>
              </a:r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5300360" y="1134629"/>
              <a:ext cx="52636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VSS</a:t>
              </a:r>
            </a:p>
          </p:txBody>
        </p:sp>
      </p:grpSp>
      <p:sp>
        <p:nvSpPr>
          <p:cNvPr id="86" name="TextBox 85"/>
          <p:cNvSpPr txBox="1"/>
          <p:nvPr/>
        </p:nvSpPr>
        <p:spPr>
          <a:xfrm>
            <a:off x="167879" y="5450203"/>
            <a:ext cx="164250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Pos. patch </a:t>
            </a:r>
          </a:p>
          <a:p>
            <a:r>
              <a:rPr lang="en-US" b="1" dirty="0"/>
              <a:t>Selected</a:t>
            </a:r>
            <a:r>
              <a:rPr lang="en-US" dirty="0"/>
              <a:t> Local</a:t>
            </a:r>
          </a:p>
          <a:p>
            <a:r>
              <a:rPr lang="en-US" dirty="0"/>
              <a:t>Selected Global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2222981" y="5450203"/>
            <a:ext cx="176849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Pos. patch </a:t>
            </a:r>
          </a:p>
          <a:p>
            <a:r>
              <a:rPr lang="en-US" b="1" dirty="0"/>
              <a:t>Deselected</a:t>
            </a:r>
            <a:r>
              <a:rPr lang="en-US" dirty="0"/>
              <a:t> Local</a:t>
            </a:r>
          </a:p>
          <a:p>
            <a:r>
              <a:rPr lang="en-US" dirty="0"/>
              <a:t>Selected Global</a:t>
            </a:r>
          </a:p>
        </p:txBody>
      </p:sp>
      <p:sp>
        <p:nvSpPr>
          <p:cNvPr id="88" name="TextBox 87"/>
          <p:cNvSpPr txBox="1"/>
          <p:nvPr/>
        </p:nvSpPr>
        <p:spPr>
          <a:xfrm>
            <a:off x="4066463" y="5450202"/>
            <a:ext cx="164250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Neg. patch </a:t>
            </a:r>
          </a:p>
          <a:p>
            <a:r>
              <a:rPr lang="en-US" b="1" dirty="0"/>
              <a:t>Selected</a:t>
            </a:r>
            <a:r>
              <a:rPr lang="en-US" dirty="0"/>
              <a:t> Local</a:t>
            </a:r>
          </a:p>
          <a:p>
            <a:r>
              <a:rPr lang="en-US" dirty="0"/>
              <a:t>Selected Global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6049574" y="5451276"/>
            <a:ext cx="176849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Neg. patch </a:t>
            </a:r>
          </a:p>
          <a:p>
            <a:r>
              <a:rPr lang="en-US" b="1" dirty="0"/>
              <a:t>Deselected</a:t>
            </a:r>
            <a:r>
              <a:rPr lang="en-US" dirty="0"/>
              <a:t> Local</a:t>
            </a:r>
          </a:p>
          <a:p>
            <a:r>
              <a:rPr lang="en-US" dirty="0"/>
              <a:t>Selected Global</a:t>
            </a:r>
          </a:p>
        </p:txBody>
      </p:sp>
      <p:cxnSp>
        <p:nvCxnSpPr>
          <p:cNvPr id="90" name="Straight Connector 89"/>
          <p:cNvCxnSpPr/>
          <p:nvPr/>
        </p:nvCxnSpPr>
        <p:spPr>
          <a:xfrm>
            <a:off x="8038140" y="1101758"/>
            <a:ext cx="0" cy="49434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6507923" y="3226168"/>
            <a:ext cx="33534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Impact" panose="020B0806030902050204" pitchFamily="34" charset="0"/>
              </a:rPr>
              <a:t>Tg</a:t>
            </a:r>
            <a:endParaRPr lang="en-US" dirty="0">
              <a:latin typeface="Impact" panose="020B0806030902050204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6514818" y="1638682"/>
            <a:ext cx="33534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Impact" panose="020B0806030902050204" pitchFamily="34" charset="0"/>
              </a:rPr>
              <a:t>Tg</a:t>
            </a:r>
            <a:endParaRPr lang="en-US" dirty="0">
              <a:latin typeface="Impact" panose="020B0806030902050204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4507877" y="3282714"/>
            <a:ext cx="33534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Impact" panose="020B0806030902050204" pitchFamily="34" charset="0"/>
              </a:rPr>
              <a:t>Tg</a:t>
            </a:r>
            <a:endParaRPr lang="en-US" dirty="0">
              <a:latin typeface="Impact" panose="020B0806030902050204" pitchFamily="34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4480248" y="1662084"/>
            <a:ext cx="33534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Impact" panose="020B0806030902050204" pitchFamily="34" charset="0"/>
              </a:rPr>
              <a:t>Tg</a:t>
            </a:r>
            <a:endParaRPr lang="en-US" dirty="0">
              <a:latin typeface="Impact" panose="020B0806030902050204" pitchFamily="34" charset="0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535900" y="1685296"/>
            <a:ext cx="33534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Impact" panose="020B0806030902050204" pitchFamily="34" charset="0"/>
              </a:rPr>
              <a:t>Tg</a:t>
            </a:r>
            <a:endParaRPr lang="en-US" dirty="0">
              <a:latin typeface="Impact" panose="020B0806030902050204" pitchFamily="34" charset="0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534956" y="3291403"/>
            <a:ext cx="33534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Impact" panose="020B0806030902050204" pitchFamily="34" charset="0"/>
              </a:rPr>
              <a:t>Tg</a:t>
            </a:r>
            <a:endParaRPr lang="en-US" dirty="0">
              <a:latin typeface="Impact" panose="020B0806030902050204" pitchFamily="34" charset="0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2470250" y="3248920"/>
            <a:ext cx="33534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Impact" panose="020B0806030902050204" pitchFamily="34" charset="0"/>
              </a:rPr>
              <a:t>Tg</a:t>
            </a:r>
            <a:endParaRPr lang="en-US" dirty="0">
              <a:latin typeface="Impact" panose="020B0806030902050204" pitchFamily="34" charset="0"/>
            </a:endParaRPr>
          </a:p>
        </p:txBody>
      </p:sp>
      <p:sp>
        <p:nvSpPr>
          <p:cNvPr id="69" name="TextBox 68"/>
          <p:cNvSpPr txBox="1"/>
          <p:nvPr/>
        </p:nvSpPr>
        <p:spPr>
          <a:xfrm>
            <a:off x="2440048" y="1663438"/>
            <a:ext cx="33534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Impact" panose="020B0806030902050204" pitchFamily="34" charset="0"/>
              </a:rPr>
              <a:t>Tg</a:t>
            </a:r>
            <a:endParaRPr lang="en-US" dirty="0">
              <a:latin typeface="Impact" panose="020B0806030902050204" pitchFamily="34" charset="0"/>
            </a:endParaRPr>
          </a:p>
        </p:txBody>
      </p:sp>
      <p:sp>
        <p:nvSpPr>
          <p:cNvPr id="70" name="TextBox 69"/>
          <p:cNvSpPr txBox="1"/>
          <p:nvPr/>
        </p:nvSpPr>
        <p:spPr>
          <a:xfrm>
            <a:off x="8098871" y="5819534"/>
            <a:ext cx="134248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Impact" panose="020B0806030902050204" pitchFamily="34" charset="0"/>
              </a:rPr>
              <a:t>Tg – Thick Gate </a:t>
            </a:r>
            <a:r>
              <a:rPr lang="en-US" sz="1200" dirty="0" err="1">
                <a:latin typeface="Impact" panose="020B0806030902050204" pitchFamily="34" charset="0"/>
              </a:rPr>
              <a:t>Xtr</a:t>
            </a:r>
            <a:r>
              <a:rPr lang="en-US" sz="1200" dirty="0">
                <a:latin typeface="Impact" panose="020B0806030902050204" pitchFamily="34" charset="0"/>
              </a:rPr>
              <a:t>.</a:t>
            </a:r>
            <a:endParaRPr lang="en-US" dirty="0">
              <a:latin typeface="Impact" panose="020B0806030902050204" pitchFamily="34" charset="0"/>
            </a:endParaRPr>
          </a:p>
        </p:txBody>
      </p:sp>
      <p:sp>
        <p:nvSpPr>
          <p:cNvPr id="71" name="Freeform 70"/>
          <p:cNvSpPr/>
          <p:nvPr/>
        </p:nvSpPr>
        <p:spPr>
          <a:xfrm>
            <a:off x="3541223" y="838192"/>
            <a:ext cx="4071344" cy="898027"/>
          </a:xfrm>
          <a:custGeom>
            <a:avLst/>
            <a:gdLst>
              <a:gd name="connsiteX0" fmla="*/ 4131425 w 4316531"/>
              <a:gd name="connsiteY0" fmla="*/ 757851 h 865916"/>
              <a:gd name="connsiteX1" fmla="*/ 4023360 w 4316531"/>
              <a:gd name="connsiteY1" fmla="*/ 666411 h 865916"/>
              <a:gd name="connsiteX2" fmla="*/ 1371600 w 4316531"/>
              <a:gd name="connsiteY2" fmla="*/ 1392 h 865916"/>
              <a:gd name="connsiteX3" fmla="*/ 0 w 4316531"/>
              <a:gd name="connsiteY3" fmla="*/ 865916 h 8659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316531" h="865916">
                <a:moveTo>
                  <a:pt x="4131425" y="757851"/>
                </a:moveTo>
                <a:cubicBezTo>
                  <a:pt x="4307378" y="775169"/>
                  <a:pt x="4483331" y="792487"/>
                  <a:pt x="4023360" y="666411"/>
                </a:cubicBezTo>
                <a:cubicBezTo>
                  <a:pt x="3563389" y="540335"/>
                  <a:pt x="2042160" y="-31859"/>
                  <a:pt x="1371600" y="1392"/>
                </a:cubicBezTo>
                <a:cubicBezTo>
                  <a:pt x="701040" y="34643"/>
                  <a:pt x="350520" y="450279"/>
                  <a:pt x="0" y="865916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6514818" y="620979"/>
            <a:ext cx="47539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>
                <a:solidFill>
                  <a:srgbClr val="00B050"/>
                </a:solidFill>
              </a:rPr>
              <a:t>No toggle of deselects when polarity toggle with </a:t>
            </a:r>
            <a:br>
              <a:rPr lang="en-US" i="1" dirty="0">
                <a:solidFill>
                  <a:srgbClr val="00B050"/>
                </a:solidFill>
              </a:rPr>
            </a:br>
            <a:r>
              <a:rPr lang="en-US" i="1" dirty="0" err="1">
                <a:solidFill>
                  <a:srgbClr val="00B050"/>
                </a:solidFill>
              </a:rPr>
              <a:t>tgMOS</a:t>
            </a:r>
            <a:r>
              <a:rPr lang="en-US" i="1" dirty="0">
                <a:solidFill>
                  <a:srgbClr val="00B050"/>
                </a:solidFill>
              </a:rPr>
              <a:t> enabled decoder</a:t>
            </a:r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12/11/2018</a:t>
            </a:r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INTEL CONFIDENTIAL (balaji/mase/derchang)</a:t>
            </a:r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9906D-0096-4258-9F83-05D70DD3BE80}" type="slidenum">
              <a:rPr lang="en-US" smtClean="0"/>
              <a:t>2</a:t>
            </a:fld>
            <a:endParaRPr lang="en-US" dirty="0"/>
          </a:p>
        </p:txBody>
      </p:sp>
      <p:sp>
        <p:nvSpPr>
          <p:cNvPr id="72" name="TextBox 71"/>
          <p:cNvSpPr txBox="1"/>
          <p:nvPr/>
        </p:nvSpPr>
        <p:spPr>
          <a:xfrm>
            <a:off x="9441354" y="5688131"/>
            <a:ext cx="2629246" cy="6001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LBWL is local word or bit line.</a:t>
            </a:r>
          </a:p>
          <a:p>
            <a:r>
              <a:rPr lang="en-US" sz="1100" dirty="0"/>
              <a:t>GBWL is global word or bit line.</a:t>
            </a:r>
          </a:p>
          <a:p>
            <a:r>
              <a:rPr lang="en-US" sz="1100" dirty="0"/>
              <a:t>PMOS device which are Off are not shown.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8153400" y="2487504"/>
            <a:ext cx="4008598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Once we add the </a:t>
            </a:r>
            <a:r>
              <a:rPr lang="en-US" dirty="0" err="1"/>
              <a:t>tgMOS</a:t>
            </a:r>
            <a:r>
              <a:rPr lang="en-US" dirty="0"/>
              <a:t> device</a:t>
            </a:r>
          </a:p>
          <a:p>
            <a:r>
              <a:rPr lang="en-US" dirty="0"/>
              <a:t>Which can tolerate VPP-VNN across VGS,</a:t>
            </a:r>
          </a:p>
          <a:p>
            <a:r>
              <a:rPr lang="en-US" dirty="0"/>
              <a:t>This need to toggle deselected decoder</a:t>
            </a:r>
            <a:br>
              <a:rPr lang="en-US" dirty="0"/>
            </a:br>
            <a:r>
              <a:rPr lang="en-US" dirty="0"/>
              <a:t>gates (LSEL/GSEL) goes away</a:t>
            </a:r>
            <a:br>
              <a:rPr lang="en-US" dirty="0"/>
            </a:br>
            <a:r>
              <a:rPr lang="en-US" dirty="0"/>
              <a:t>and we have a low energy solution.</a:t>
            </a:r>
          </a:p>
          <a:p>
            <a:r>
              <a:rPr lang="en-US" dirty="0"/>
              <a:t>Thus </a:t>
            </a:r>
            <a:r>
              <a:rPr lang="en-US" dirty="0" err="1"/>
              <a:t>tgMOS</a:t>
            </a:r>
            <a:r>
              <a:rPr lang="en-US" dirty="0"/>
              <a:t> is needed.</a:t>
            </a:r>
          </a:p>
        </p:txBody>
      </p:sp>
    </p:spTree>
    <p:extLst>
      <p:ext uri="{BB962C8B-B14F-4D97-AF65-F5344CB8AC3E}">
        <p14:creationId xmlns:p14="http://schemas.microsoft.com/office/powerpoint/2010/main" val="40397837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426658"/>
          </a:xfrm>
        </p:spPr>
        <p:txBody>
          <a:bodyPr>
            <a:noAutofit/>
          </a:bodyPr>
          <a:lstStyle/>
          <a:p>
            <a:r>
              <a:rPr lang="en-US" sz="3200" b="1" dirty="0">
                <a:solidFill>
                  <a:srgbClr val="00B050"/>
                </a:solidFill>
              </a:rPr>
              <a:t>Enabler 2 of 2  8Kx4K enables BISM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12/11/2018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INTEL CONFIDENTIAL (balaji/mase/derchang)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CD675-5000-4F2B-807F-5E010AEA2255}" type="slidenum">
              <a:rPr lang="en-US" smtClean="0"/>
              <a:t>3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8016890"/>
              </p:ext>
            </p:extLst>
          </p:nvPr>
        </p:nvGraphicFramePr>
        <p:xfrm>
          <a:off x="838200" y="556864"/>
          <a:ext cx="7648339" cy="1889760"/>
        </p:xfrm>
        <a:graphic>
          <a:graphicData uri="http://schemas.openxmlformats.org/drawingml/2006/table">
            <a:tbl>
              <a:tblPr/>
              <a:tblGrid>
                <a:gridCol w="233374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48962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93170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893263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 Normalized</a:t>
                      </a:r>
                      <a:r>
                        <a:rPr lang="en-US" sz="1400" baseline="0" dirty="0">
                          <a:effectLst/>
                          <a:latin typeface="Calibri" panose="020F0502020204030204" pitchFamily="34" charset="0"/>
                        </a:rPr>
                        <a:t> to ATF64 Tile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Atf64 Ref 4kx4k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Bism64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</a:rPr>
                        <a:t>prepor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 8kx4k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Bism64 alt 4kx4k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</a:rPr>
                        <a:t>Array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</a:rPr>
                        <a:t>200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CMOS Foot print need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</a:rPr>
                        <a:t>37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</a:rPr>
                        <a:t>51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51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Dec need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</a:rPr>
                        <a:t>63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</a:rPr>
                        <a:t>1.4*63*1.5=132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</a:rPr>
                        <a:t>1.4*63=88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Dec + </a:t>
                      </a:r>
                      <a:r>
                        <a:rPr lang="en-US" sz="1400" dirty="0" err="1">
                          <a:effectLst/>
                          <a:latin typeface="Calibri" panose="020F0502020204030204" pitchFamily="34" charset="0"/>
                        </a:rPr>
                        <a:t>cmos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 need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</a:rPr>
                        <a:t>51+132=183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</a:rPr>
                        <a:t>88+51=141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</a:rPr>
                        <a:t>Array limited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Yes 100 = 100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Yes 183 &lt;</a:t>
                      </a:r>
                      <a:r>
                        <a:rPr lang="en-US" sz="1400" baseline="0" dirty="0">
                          <a:effectLst/>
                          <a:latin typeface="Calibri" panose="020F0502020204030204" pitchFamily="34" charset="0"/>
                        </a:rPr>
                        <a:t> 200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No 141 &gt; 100 40% more</a:t>
                      </a:r>
                    </a:p>
                  </a:txBody>
                  <a:tcPr marL="50800" marR="50800" marT="50800" marB="50800">
                    <a:lnL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3A3A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838200" y="2576830"/>
            <a:ext cx="9202840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err="1"/>
              <a:t>tgDecoder</a:t>
            </a:r>
            <a:r>
              <a:rPr lang="en-US" dirty="0"/>
              <a:t> footprint is 140% of </a:t>
            </a:r>
            <a:r>
              <a:rPr lang="en-US" dirty="0" err="1"/>
              <a:t>hvDecoder</a:t>
            </a:r>
            <a:r>
              <a:rPr lang="en-US" dirty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For 8kx4k the decoder scales up by 150% when tile scales by 200%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CMOS Foot print needs also grow to build bipolar circuits 37% </a:t>
            </a:r>
            <a:r>
              <a:rPr lang="en-US" dirty="0">
                <a:sym typeface="Wingdings" panose="05000000000000000000" pitchFamily="2" charset="2"/>
              </a:rPr>
              <a:t> 51%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ym typeface="Wingdings" panose="05000000000000000000" pitchFamily="2" charset="2"/>
              </a:rPr>
              <a:t>4kx4k decoder + </a:t>
            </a:r>
            <a:r>
              <a:rPr lang="en-US" dirty="0" err="1">
                <a:sym typeface="Wingdings" panose="05000000000000000000" pitchFamily="2" charset="2"/>
              </a:rPr>
              <a:t>cmos</a:t>
            </a:r>
            <a:r>
              <a:rPr lang="en-US" dirty="0">
                <a:sym typeface="Wingdings" panose="05000000000000000000" pitchFamily="2" charset="2"/>
              </a:rPr>
              <a:t> foot print needs= 1.4*63+51 = 141  not array limited.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ym typeface="Wingdings" panose="05000000000000000000" pitchFamily="2" charset="2"/>
              </a:rPr>
              <a:t>8kx4k decoder + </a:t>
            </a:r>
            <a:r>
              <a:rPr lang="en-US" dirty="0" err="1">
                <a:sym typeface="Wingdings" panose="05000000000000000000" pitchFamily="2" charset="2"/>
              </a:rPr>
              <a:t>cmos</a:t>
            </a:r>
            <a:r>
              <a:rPr lang="en-US" dirty="0">
                <a:sym typeface="Wingdings" panose="05000000000000000000" pitchFamily="2" charset="2"/>
              </a:rPr>
              <a:t> foot print needs=1.4*63*1.5+51=183 while array is 200% so it fits</a:t>
            </a:r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95062" y="4119261"/>
            <a:ext cx="3758738" cy="190512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217082" y="606607"/>
            <a:ext cx="1903650" cy="190512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3274" y="4054158"/>
            <a:ext cx="1903650" cy="190512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9606328" y="274544"/>
            <a:ext cx="11095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ATF64 Ref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741850" y="4697422"/>
            <a:ext cx="12202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BISM64 Alt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30632" y="4697422"/>
            <a:ext cx="16644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BISM64 </a:t>
            </a:r>
            <a:r>
              <a:rPr lang="en-US" dirty="0" err="1"/>
              <a:t>PrePOR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92159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3" name="Table 1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062953694"/>
                  </p:ext>
                </p:extLst>
              </p:nvPr>
            </p:nvGraphicFramePr>
            <p:xfrm>
              <a:off x="505173" y="778493"/>
              <a:ext cx="11181654" cy="5266553"/>
            </p:xfrm>
            <a:graphic>
              <a:graphicData uri="http://schemas.openxmlformats.org/drawingml/2006/table">
                <a:tbl>
                  <a:tblPr firstRow="1" firstCol="1" lastCol="1" bandRow="1">
                    <a:tableStyleId>{B301B821-A1FF-4177-AEE7-76D212191A09}</a:tableStyleId>
                  </a:tblPr>
                  <a:tblGrid>
                    <a:gridCol w="3773537">
                      <a:extLst>
                        <a:ext uri="{9D8B030D-6E8A-4147-A177-3AD203B41FA5}">
                          <a16:colId xmlns:a16="http://schemas.microsoft.com/office/drawing/2014/main" xmlns="" val="20000"/>
                        </a:ext>
                      </a:extLst>
                    </a:gridCol>
                    <a:gridCol w="1280160">
                      <a:extLst>
                        <a:ext uri="{9D8B030D-6E8A-4147-A177-3AD203B41FA5}">
                          <a16:colId xmlns:a16="http://schemas.microsoft.com/office/drawing/2014/main" xmlns="" val="20001"/>
                        </a:ext>
                      </a:extLst>
                    </a:gridCol>
                    <a:gridCol w="1280160">
                      <a:extLst>
                        <a:ext uri="{9D8B030D-6E8A-4147-A177-3AD203B41FA5}">
                          <a16:colId xmlns:a16="http://schemas.microsoft.com/office/drawing/2014/main" xmlns="" val="20002"/>
                        </a:ext>
                      </a:extLst>
                    </a:gridCol>
                    <a:gridCol w="1280160">
                      <a:extLst>
                        <a:ext uri="{9D8B030D-6E8A-4147-A177-3AD203B41FA5}">
                          <a16:colId xmlns:a16="http://schemas.microsoft.com/office/drawing/2014/main" xmlns="" val="3426819897"/>
                        </a:ext>
                      </a:extLst>
                    </a:gridCol>
                    <a:gridCol w="3567637">
                      <a:extLst>
                        <a:ext uri="{9D8B030D-6E8A-4147-A177-3AD203B41FA5}">
                          <a16:colId xmlns:a16="http://schemas.microsoft.com/office/drawing/2014/main" xmlns="" val="3334020688"/>
                        </a:ext>
                      </a:extLst>
                    </a:gridCol>
                  </a:tblGrid>
                  <a:tr h="144008">
                    <a:tc>
                      <a:txBody>
                        <a:bodyPr/>
                        <a:lstStyle/>
                        <a:p>
                          <a:pPr algn="l" fontAlgn="t"/>
                          <a:r>
                            <a:rPr lang="en-US" sz="1400" u="none" strike="noStrike" dirty="0">
                              <a:effectLst/>
                            </a:rPr>
                            <a:t> 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64763" marR="0" marT="18288" marB="18288"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u="none" strike="noStrike" dirty="0">
                              <a:effectLst/>
                            </a:rPr>
                            <a:t>ATF64 - REF</a:t>
                          </a:r>
                          <a:endParaRPr lang="en-US" sz="14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u="none" strike="noStrike" dirty="0">
                              <a:effectLst/>
                            </a:rPr>
                            <a:t>BISM64</a:t>
                          </a:r>
                          <a:r>
                            <a:rPr lang="en-US" sz="1400" u="none" strike="noStrike" baseline="0" dirty="0">
                              <a:effectLst/>
                            </a:rPr>
                            <a:t> PrePOR</a:t>
                          </a:r>
                          <a:endParaRPr lang="en-US" sz="14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u="none" strike="noStrike" dirty="0">
                              <a:effectLst/>
                            </a:rPr>
                            <a:t>BISM64</a:t>
                          </a:r>
                          <a:r>
                            <a:rPr lang="en-US" sz="1400" u="none" strike="noStrike" baseline="0" dirty="0">
                              <a:effectLst/>
                            </a:rPr>
                            <a:t> ALT</a:t>
                          </a:r>
                          <a:endParaRPr lang="en-US" sz="14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 rtl="0" fontAlgn="ctr"/>
                          <a:r>
                            <a:rPr lang="en-US" sz="1400" b="1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+mn-lt"/>
                            </a:rPr>
                            <a:t>Comment and Assessment</a:t>
                          </a: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5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xmlns="" val="10000"/>
                      </a:ext>
                    </a:extLst>
                  </a:tr>
                  <a:tr h="310695">
                    <a:tc>
                      <a:txBody>
                        <a:bodyPr/>
                        <a:lstStyle/>
                        <a:p>
                          <a:pPr algn="l" rtl="0" fontAlgn="ctr"/>
                          <a:r>
                            <a:rPr lang="en-US" sz="1400" u="none" strike="noStrike" dirty="0">
                              <a:effectLst/>
                            </a:rPr>
                            <a:t>Capacity [Gb/Die]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129526" marR="0" marT="18288" marB="18288" anchor="ctr"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u="none" strike="noStrike" dirty="0">
                              <a:effectLst/>
                            </a:rPr>
                            <a:t>512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b="0" u="none" strike="noStrike" dirty="0">
                              <a:effectLst/>
                            </a:rPr>
                            <a:t>512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b="0" u="none" strike="noStrike" dirty="0">
                              <a:effectLst/>
                            </a:rPr>
                            <a:t>512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 rtl="0" fontAlgn="ctr"/>
                          <a:r>
                            <a:rPr lang="en-US" sz="14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Required for ATF64 replacement</a:t>
                          </a: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xmlns="" val="10001"/>
                      </a:ext>
                    </a:extLst>
                  </a:tr>
                  <a:tr h="310695">
                    <a:tc>
                      <a:txBody>
                        <a:bodyPr/>
                        <a:lstStyle/>
                        <a:p>
                          <a:pPr algn="l" rtl="0" fontAlgn="ctr"/>
                          <a:r>
                            <a:rPr lang="en-US" sz="1400" u="none" strike="noStrike" dirty="0">
                              <a:effectLst/>
                            </a:rPr>
                            <a:t>Set Pulse width [ns]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129526" marR="0" marT="18288" marB="18288" anchor="ctr"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u="none" strike="noStrike" dirty="0">
                              <a:effectLst/>
                            </a:rPr>
                            <a:t>280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b="0" u="none" strike="noStrike" dirty="0">
                              <a:effectLst/>
                            </a:rPr>
                            <a:t>40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b="0" u="none" strike="noStrike" dirty="0">
                              <a:effectLst/>
                            </a:rPr>
                            <a:t>40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 rtl="0" fontAlgn="ctr"/>
                          <a:r>
                            <a:rPr lang="en-US" sz="14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SR71 based data (single pulse)</a:t>
                          </a: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xmlns="" val="10002"/>
                      </a:ext>
                    </a:extLst>
                  </a:tr>
                  <a:tr h="310695">
                    <a:tc>
                      <a:txBody>
                        <a:bodyPr/>
                        <a:lstStyle/>
                        <a:p>
                          <a:pPr algn="l" rtl="0" fontAlgn="ctr"/>
                          <a:r>
                            <a:rPr lang="en-US" sz="1400" u="none" strike="noStrike" dirty="0">
                              <a:effectLst/>
                            </a:rPr>
                            <a:t>Read pulse width [ns]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129526" marR="0" marT="18288" marB="18288" anchor="ctr"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u="none" strike="noStrike" dirty="0">
                              <a:effectLst/>
                            </a:rPr>
                            <a:t>35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b="0" u="none" strike="noStrike" dirty="0">
                              <a:effectLst/>
                            </a:rPr>
                            <a:t>35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b="0" u="none" strike="noStrike" dirty="0">
                              <a:effectLst/>
                            </a:rPr>
                            <a:t>35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ctr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4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SR71 based data (matching SXP </a:t>
                          </a:r>
                          <a14:m>
                            <m:oMath xmlns:m="http://schemas.openxmlformats.org/officeDocument/2006/math">
                              <m:r>
                                <a:rPr lang="en-US" sz="1400" b="0" i="1" u="none" strike="noStrike" smtClean="0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𝜏</m:t>
                              </m:r>
                            </m:oMath>
                          </a14:m>
                          <a:r>
                            <a:rPr lang="en-US" sz="1400" b="0" i="0" u="none" strike="noStrike" baseline="-25000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sense</a:t>
                          </a:r>
                          <a:r>
                            <a:rPr lang="en-US" sz="14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 expected)</a:t>
                          </a: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xmlns="" val="10003"/>
                      </a:ext>
                    </a:extLst>
                  </a:tr>
                  <a:tr h="0">
                    <a:tc>
                      <a:txBody>
                        <a:bodyPr/>
                        <a:lstStyle/>
                        <a:p>
                          <a:pPr algn="l" rtl="0" fontAlgn="ctr"/>
                          <a:endParaRPr lang="en-US" sz="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129526" marR="0" marT="18288" marB="18288" anchor="ctr"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endParaRPr lang="en-US" sz="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endParaRPr lang="en-US" sz="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endParaRPr lang="en-US" sz="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 rtl="0" fontAlgn="ctr"/>
                          <a:endParaRPr lang="en-US" sz="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00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xmlns="" val="10004"/>
                      </a:ext>
                    </a:extLst>
                  </a:tr>
                  <a:tr h="310695">
                    <a:tc>
                      <a:txBody>
                        <a:bodyPr/>
                        <a:lstStyle/>
                        <a:p>
                          <a:pPr algn="l" rtl="0" fontAlgn="ctr"/>
                          <a:r>
                            <a:rPr lang="en-US" sz="1400" u="none" strike="noStrike" dirty="0">
                              <a:effectLst/>
                            </a:rPr>
                            <a:t>Number of Partitions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129526" marR="0" marT="18288" marB="18288" anchor="ctr"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u="none" strike="noStrike" dirty="0">
                              <a:effectLst/>
                            </a:rPr>
                            <a:t>64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b="0" u="none" strike="noStrike" dirty="0">
                              <a:effectLst/>
                            </a:rPr>
                            <a:t>32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b="0" u="none" strike="noStrike" dirty="0">
                              <a:effectLst/>
                            </a:rPr>
                            <a:t>64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rowSpan="2">
                      <a:txBody>
                        <a:bodyPr/>
                        <a:lstStyle/>
                        <a:p>
                          <a:pPr algn="l" rtl="0" fontAlgn="ctr"/>
                          <a:r>
                            <a:rPr lang="en-US" sz="14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Enabled by shorter set pulse width</a:t>
                          </a: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xmlns="" val="10005"/>
                      </a:ext>
                    </a:extLst>
                  </a:tr>
                  <a:tr h="310695">
                    <a:tc>
                      <a:txBody>
                        <a:bodyPr/>
                        <a:lstStyle/>
                        <a:p>
                          <a:pPr algn="l" rtl="0" fontAlgn="ctr"/>
                          <a:r>
                            <a:rPr lang="en-US" sz="1400" u="none" strike="noStrike" dirty="0">
                              <a:effectLst/>
                            </a:rPr>
                            <a:t>Tile Capacity [# WL x # BL]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129526" marR="0" marT="18288" marB="18288" anchor="ctr"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u="none" strike="noStrike" dirty="0">
                              <a:effectLst/>
                            </a:rPr>
                            <a:t>4K x 4K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kumimoji="0" lang="en-US" sz="1400" b="0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a:t>8K x 4K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kumimoji="0" lang="en-US" sz="1400" b="0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a:t>4K x 4K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vMerge="1">
                      <a:txBody>
                        <a:bodyPr/>
                        <a:lstStyle/>
                        <a:p>
                          <a:pPr algn="l" rtl="0" fontAlgn="ctr"/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xmlns="" val="10006"/>
                      </a:ext>
                    </a:extLst>
                  </a:tr>
                  <a:tr h="310695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ctr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400" u="none" strike="noStrike" dirty="0">
                              <a:effectLst/>
                            </a:rPr>
                            <a:t>Decoder Topo  [Footprint ratio to ATF64 decoder]</a:t>
                          </a:r>
                        </a:p>
                      </a:txBody>
                      <a:tcPr marL="129526" marR="0" marT="18288" marB="18288" anchor="ctr"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u="none" strike="noStrike" dirty="0">
                              <a:effectLst/>
                            </a:rPr>
                            <a:t>HV Unipolar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ctr" defTabSz="914400" rtl="0" eaLnBrk="1" fontAlgn="ctr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US" sz="1400" b="0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a:t>TG-CMOS, Bipolar [140%]</a:t>
                          </a:r>
                          <a:endParaRPr kumimoji="0" lang="en-US" sz="1400" b="0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hMerge="1">
                      <a:txBody>
                        <a:bodyPr/>
                        <a:lstStyle/>
                        <a:p>
                          <a:pPr marL="0" marR="0" lvl="0" indent="0" algn="ctr" defTabSz="914400" rtl="0" eaLnBrk="1" fontAlgn="ctr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400" b="0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ctr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US" sz="1400" b="0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a:t>TG-CMOS yields 30% smaller footprint than BKM HV Bipolar decoder</a:t>
                          </a: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xmlns="" val="10007"/>
                      </a:ext>
                    </a:extLst>
                  </a:tr>
                  <a:tr h="310695">
                    <a:tc>
                      <a:txBody>
                        <a:bodyPr/>
                        <a:lstStyle/>
                        <a:p>
                          <a:pPr algn="l" rtl="0" fontAlgn="ctr"/>
                          <a:r>
                            <a:rPr lang="en-US" sz="1400" u="none" strike="noStrike" dirty="0">
                              <a:effectLst/>
                            </a:rPr>
                            <a:t>Non-decoder footprint ratio to ATF64 Tile size</a:t>
                          </a:r>
                          <a:endParaRPr lang="en-US" sz="1400" b="1" i="0" u="none" strike="noStrike" dirty="0">
                            <a:solidFill>
                              <a:schemeClr val="bg1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129526" marR="0" marT="18288" marB="18288" anchor="ctr"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u="none" strike="noStrike" dirty="0">
                              <a:effectLst/>
                            </a:rPr>
                            <a:t>37% 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51%</a:t>
                          </a: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 rtl="0" fontAlgn="ctr"/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 rtl="0" fontAlgn="ctr"/>
                          <a:r>
                            <a:rPr lang="en-US" sz="14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38% larger footprint for bipolar operation circuits</a:t>
                          </a: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xmlns="" val="10008"/>
                      </a:ext>
                    </a:extLst>
                  </a:tr>
                  <a:tr h="310695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ctr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400" u="none" strike="noStrike" dirty="0">
                              <a:effectLst/>
                            </a:rPr>
                            <a:t>Circuit under Tile </a:t>
                          </a:r>
                          <a:endParaRPr lang="en-US" sz="1400" u="none" strike="noStrike" dirty="0">
                            <a:effectLst/>
                            <a:latin typeface="+mn-lt"/>
                          </a:endParaRPr>
                        </a:p>
                      </a:txBody>
                      <a:tcPr marL="129526" marR="0" marT="18288" marB="18288" anchor="ctr"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u="none" strike="noStrike" dirty="0">
                              <a:effectLst/>
                            </a:rPr>
                            <a:t>Yes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b="0" i="0" u="none" strike="noStrike" dirty="0">
                              <a:solidFill>
                                <a:schemeClr val="tx1"/>
                              </a:solidFill>
                              <a:effectLst/>
                              <a:latin typeface="+mn-lt"/>
                            </a:rPr>
                            <a:t>Yes</a:t>
                          </a: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ctr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400" b="0" u="none" strike="noStrike" dirty="0">
                              <a:effectLst/>
                            </a:rPr>
                            <a:t>No, 40% bigger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ctr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xmlns="" val="10009"/>
                      </a:ext>
                    </a:extLst>
                  </a:tr>
                  <a:tr h="310695">
                    <a:tc>
                      <a:txBody>
                        <a:bodyPr/>
                        <a:lstStyle/>
                        <a:p>
                          <a:pPr algn="l" rtl="0" fontAlgn="ctr"/>
                          <a:r>
                            <a:rPr lang="en-US" sz="14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Die Size [mm</a:t>
                          </a:r>
                          <a:r>
                            <a:rPr lang="en-US" sz="1400" b="1" i="0" u="none" strike="noStrike" baseline="30000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2</a:t>
                          </a:r>
                          <a:r>
                            <a:rPr lang="en-US" sz="14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]</a:t>
                          </a:r>
                        </a:p>
                      </a:txBody>
                      <a:tcPr marL="129526" marR="0" marT="18288" marB="18288" anchor="ctr"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198</a:t>
                          </a: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b="0" i="0" u="none" strike="noStrike" dirty="0">
                              <a:solidFill>
                                <a:schemeClr val="tx1"/>
                              </a:solidFill>
                              <a:effectLst/>
                              <a:latin typeface="+mn-lt"/>
                            </a:rPr>
                            <a:t>202</a:t>
                          </a: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b="0" i="0" u="none" strike="noStrike" dirty="0">
                              <a:solidFill>
                                <a:schemeClr val="tx1"/>
                              </a:solidFill>
                              <a:effectLst/>
                              <a:latin typeface="+mn-lt"/>
                            </a:rPr>
                            <a:t>269</a:t>
                          </a: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0000">
                            <a:alpha val="56863"/>
                          </a:srgb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algn="l" defTabSz="914400" rtl="0" eaLnBrk="1" fontAlgn="ctr" latinLnBrk="0" hangingPunct="1"/>
                          <a:r>
                            <a:rPr lang="en-US" sz="1400" b="0" i="0" u="none" strike="noStrike" kern="1200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To match die size, using larger tile size and invent new decoder topology using TG-CMOS</a:t>
                          </a: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xmlns="" val="2195213506"/>
                      </a:ext>
                    </a:extLst>
                  </a:tr>
                  <a:tr h="310695">
                    <a:tc>
                      <a:txBody>
                        <a:bodyPr/>
                        <a:lstStyle/>
                        <a:p>
                          <a:pPr algn="l" rtl="0" fontAlgn="ctr"/>
                          <a:r>
                            <a:rPr lang="en-US" sz="1400" u="none" strike="noStrike" dirty="0">
                              <a:effectLst/>
                            </a:rPr>
                            <a:t>Energy Write [</a:t>
                          </a:r>
                          <a:r>
                            <a:rPr lang="en-US" sz="1400" u="none" strike="noStrike" dirty="0" err="1">
                              <a:effectLst/>
                            </a:rPr>
                            <a:t>pJ</a:t>
                          </a:r>
                          <a:r>
                            <a:rPr lang="en-US" sz="1400" u="none" strike="noStrike" dirty="0">
                              <a:effectLst/>
                            </a:rPr>
                            <a:t>/bit]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129526" marR="0" marT="18288" marB="18288" anchor="ctr"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u="none" strike="noStrike" dirty="0">
                              <a:effectLst/>
                            </a:rPr>
                            <a:t>77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b="0" u="none" strike="noStrike" dirty="0">
                              <a:effectLst/>
                            </a:rPr>
                            <a:t>82?</a:t>
                          </a:r>
                          <a:endParaRPr lang="en-US" sz="1400" b="0" i="0" u="none" strike="noStrike" dirty="0">
                            <a:solidFill>
                              <a:srgbClr val="FF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b="0" u="none" strike="noStrike" dirty="0">
                              <a:effectLst/>
                            </a:rPr>
                            <a:t>&gt;80</a:t>
                          </a:r>
                          <a:endParaRPr lang="en-US" sz="1400" b="0" i="0" u="none" strike="noStrike" dirty="0">
                            <a:solidFill>
                              <a:srgbClr val="FF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algn="l" defTabSz="914400" rtl="0" eaLnBrk="1" fontAlgn="ctr" latinLnBrk="0" hangingPunct="1"/>
                          <a:r>
                            <a:rPr lang="en-US" sz="1400" b="0" i="0" u="none" strike="noStrike" kern="1200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+5pJ/bit (7%) due to larger tile size (intra tile and intra partition displacement energy)</a:t>
                          </a: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xmlns="" val="10010"/>
                      </a:ext>
                    </a:extLst>
                  </a:tr>
                  <a:tr h="310695">
                    <a:tc>
                      <a:txBody>
                        <a:bodyPr/>
                        <a:lstStyle/>
                        <a:p>
                          <a:pPr algn="l" rtl="0" fontAlgn="ctr"/>
                          <a:r>
                            <a:rPr lang="en-US" sz="1400" u="none" strike="noStrike" dirty="0">
                              <a:effectLst/>
                            </a:rPr>
                            <a:t>Energy Read [</a:t>
                          </a:r>
                          <a:r>
                            <a:rPr lang="en-US" sz="1400" u="none" strike="noStrike" dirty="0" err="1">
                              <a:effectLst/>
                            </a:rPr>
                            <a:t>pJ</a:t>
                          </a:r>
                          <a:r>
                            <a:rPr lang="en-US" sz="1400" u="none" strike="noStrike" dirty="0">
                              <a:effectLst/>
                            </a:rPr>
                            <a:t>/bit]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129526" marR="0" marT="18288" marB="18288" anchor="ctr"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u="none" strike="noStrike">
                              <a:effectLst/>
                            </a:rPr>
                            <a:t>28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b="0" u="none" strike="noStrike" dirty="0">
                              <a:solidFill>
                                <a:schemeClr val="tx1"/>
                              </a:solidFill>
                              <a:effectLst/>
                            </a:rPr>
                            <a:t>31</a:t>
                          </a:r>
                          <a:r>
                            <a:rPr lang="en-US" sz="1400" b="0" u="none" strike="noStrike" dirty="0">
                              <a:effectLst/>
                            </a:rPr>
                            <a:t>?</a:t>
                          </a:r>
                          <a:endParaRPr lang="en-US" sz="1400" b="0" i="0" u="none" strike="noStrike" dirty="0">
                            <a:solidFill>
                              <a:srgbClr val="FF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b="0" u="none" strike="noStrike" dirty="0">
                              <a:effectLst/>
                            </a:rPr>
                            <a:t>&gt;28</a:t>
                          </a:r>
                          <a:endParaRPr lang="en-US" sz="1400" b="0" i="0" u="none" strike="noStrike" dirty="0">
                            <a:solidFill>
                              <a:srgbClr val="FF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algn="l" defTabSz="914400" rtl="0" eaLnBrk="1" fontAlgn="ctr" latinLnBrk="0" hangingPunct="1"/>
                          <a:r>
                            <a:rPr lang="en-US" sz="1400" b="0" i="0" u="none" strike="noStrike" kern="1200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+3pJ/bit  (10%) due to larger tile size (intra tile and intra partition displacement energy)</a:t>
                          </a: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xmlns="" val="10011"/>
                      </a:ext>
                    </a:extLst>
                  </a:tr>
                  <a:tr h="310695">
                    <a:tc>
                      <a:txBody>
                        <a:bodyPr/>
                        <a:lstStyle/>
                        <a:p>
                          <a:pPr algn="l" rtl="0" fontAlgn="ctr"/>
                          <a:r>
                            <a:rPr lang="en-US" sz="1400" u="none" strike="noStrike" dirty="0">
                              <a:effectLst/>
                            </a:rPr>
                            <a:t>BW </a:t>
                          </a:r>
                          <a:r>
                            <a:rPr lang="en-US" sz="1400" u="none" strike="noStrike" dirty="0" err="1">
                              <a:effectLst/>
                            </a:rPr>
                            <a:t>Wr</a:t>
                          </a:r>
                          <a:r>
                            <a:rPr lang="en-US" sz="1400" u="none" strike="noStrike" dirty="0">
                              <a:effectLst/>
                            </a:rPr>
                            <a:t>/Rd [MB/sec]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129526" marR="0" marT="18288" marB="18288" anchor="ctr"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u="none" strike="noStrike" dirty="0">
                              <a:effectLst/>
                            </a:rPr>
                            <a:t>2200/5400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b="0" u="none" strike="noStrike" dirty="0">
                              <a:effectLst/>
                            </a:rPr>
                            <a:t>2200/5400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b="0" u="none" strike="noStrike" dirty="0">
                              <a:effectLst/>
                            </a:rPr>
                            <a:t>2200/5400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algn="l" defTabSz="914400" rtl="0" eaLnBrk="1" fontAlgn="ctr" latinLnBrk="0" hangingPunct="1"/>
                          <a:r>
                            <a:rPr lang="en-US" sz="1400" b="0" i="0" u="none" strike="noStrike" kern="1200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Risk in read is subject to Rd. latency; </a:t>
                          </a:r>
                        </a:p>
                        <a:p>
                          <a:pPr marL="0" algn="l" defTabSz="914400" rtl="0" eaLnBrk="1" fontAlgn="ctr" latinLnBrk="0" hangingPunct="1"/>
                          <a:r>
                            <a:rPr lang="en-US" sz="1400" b="0" i="0" u="none" strike="noStrike" kern="1200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Risk in write is subject to completion time;</a:t>
                          </a: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xmlns="" val="10012"/>
                      </a:ext>
                    </a:extLst>
                  </a:tr>
                  <a:tr h="310695">
                    <a:tc>
                      <a:txBody>
                        <a:bodyPr/>
                        <a:lstStyle/>
                        <a:p>
                          <a:pPr algn="l" rtl="0" fontAlgn="ctr"/>
                          <a:r>
                            <a:rPr lang="en-US" sz="1400" u="none" strike="noStrike" dirty="0" err="1">
                              <a:effectLst/>
                            </a:rPr>
                            <a:t>Wr</a:t>
                          </a:r>
                          <a:r>
                            <a:rPr lang="en-US" sz="1400" u="none" strike="noStrike" dirty="0">
                              <a:effectLst/>
                            </a:rPr>
                            <a:t>. Comp.</a:t>
                          </a:r>
                          <a:r>
                            <a:rPr lang="en-US" sz="1400" u="none" strike="noStrike" baseline="0" dirty="0">
                              <a:effectLst/>
                            </a:rPr>
                            <a:t> </a:t>
                          </a:r>
                          <a:r>
                            <a:rPr lang="en-US" sz="1400" u="none" strike="noStrike" dirty="0">
                              <a:effectLst/>
                            </a:rPr>
                            <a:t>/Rd Lat. [ns]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129526" marR="0" marT="18288" marB="18288" anchor="ctr"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u="none" strike="noStrike" dirty="0">
                              <a:effectLst/>
                            </a:rPr>
                            <a:t>475/95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b="0" u="none" strike="noStrike" dirty="0">
                              <a:effectLst/>
                            </a:rPr>
                            <a:t>240/95?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b="0" u="none" strike="noStrike" dirty="0">
                              <a:effectLst/>
                            </a:rPr>
                            <a:t>240/95?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marL="0" algn="l" defTabSz="914400" rtl="0" eaLnBrk="1" fontAlgn="ctr" latinLnBrk="0" hangingPunct="1"/>
                          <a:r>
                            <a:rPr lang="en-US" sz="1400" b="0" i="0" u="none" strike="noStrike" kern="1200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double BL length; RC delay assessment within +5ns in deemed recoverable?</a:t>
                          </a: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extLst>
                      <a:ext uri="{0D108BD9-81ED-4DB2-BD59-A6C34878D82A}">
                        <a16:rowId xmlns:a16="http://schemas.microsoft.com/office/drawing/2014/main" xmlns="" val="10013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3" name="Table 1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062953694"/>
                  </p:ext>
                </p:extLst>
              </p:nvPr>
            </p:nvGraphicFramePr>
            <p:xfrm>
              <a:off x="505173" y="778493"/>
              <a:ext cx="11181654" cy="5266553"/>
            </p:xfrm>
            <a:graphic>
              <a:graphicData uri="http://schemas.openxmlformats.org/drawingml/2006/table">
                <a:tbl>
                  <a:tblPr firstRow="1" firstCol="1" lastCol="1" bandRow="1">
                    <a:tableStyleId>{B301B821-A1FF-4177-AEE7-76D212191A09}</a:tableStyleId>
                  </a:tblPr>
                  <a:tblGrid>
                    <a:gridCol w="3773537">
                      <a:extLst>
                        <a:ext uri="{9D8B030D-6E8A-4147-A177-3AD203B41FA5}">
                          <a16:colId xmlns:a16="http://schemas.microsoft.com/office/drawing/2014/main" xmlns="" xmlns:a14="http://schemas.microsoft.com/office/drawing/2010/main" val="20000"/>
                        </a:ext>
                      </a:extLst>
                    </a:gridCol>
                    <a:gridCol w="1280160">
                      <a:extLst>
                        <a:ext uri="{9D8B030D-6E8A-4147-A177-3AD203B41FA5}">
                          <a16:colId xmlns:a16="http://schemas.microsoft.com/office/drawing/2014/main" xmlns="" xmlns:a14="http://schemas.microsoft.com/office/drawing/2010/main" val="20001"/>
                        </a:ext>
                      </a:extLst>
                    </a:gridCol>
                    <a:gridCol w="1280160">
                      <a:extLst>
                        <a:ext uri="{9D8B030D-6E8A-4147-A177-3AD203B41FA5}">
                          <a16:colId xmlns:a16="http://schemas.microsoft.com/office/drawing/2014/main" xmlns="" xmlns:a14="http://schemas.microsoft.com/office/drawing/2010/main" val="20002"/>
                        </a:ext>
                      </a:extLst>
                    </a:gridCol>
                    <a:gridCol w="1280160">
                      <a:extLst>
                        <a:ext uri="{9D8B030D-6E8A-4147-A177-3AD203B41FA5}">
                          <a16:colId xmlns:a16="http://schemas.microsoft.com/office/drawing/2014/main" xmlns="" xmlns:a14="http://schemas.microsoft.com/office/drawing/2010/main" val="3426819897"/>
                        </a:ext>
                      </a:extLst>
                    </a:gridCol>
                    <a:gridCol w="3567637">
                      <a:extLst>
                        <a:ext uri="{9D8B030D-6E8A-4147-A177-3AD203B41FA5}">
                          <a16:colId xmlns:a16="http://schemas.microsoft.com/office/drawing/2014/main" xmlns="" xmlns:a14="http://schemas.microsoft.com/office/drawing/2010/main" val="3334020688"/>
                        </a:ext>
                      </a:extLst>
                    </a:gridCol>
                  </a:tblGrid>
                  <a:tr h="249936">
                    <a:tc>
                      <a:txBody>
                        <a:bodyPr/>
                        <a:lstStyle/>
                        <a:p>
                          <a:pPr algn="l" fontAlgn="t"/>
                          <a:r>
                            <a:rPr lang="en-US" sz="1400" u="none" strike="noStrike" dirty="0">
                              <a:effectLst/>
                            </a:rPr>
                            <a:t> 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64763" marR="0" marT="18288" marB="18288"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u="none" strike="noStrike" dirty="0">
                              <a:effectLst/>
                            </a:rPr>
                            <a:t>ATF64 - REF</a:t>
                          </a:r>
                          <a:endParaRPr lang="en-US" sz="14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u="none" strike="noStrike" dirty="0">
                              <a:effectLst/>
                            </a:rPr>
                            <a:t>BISM64</a:t>
                          </a:r>
                          <a:r>
                            <a:rPr lang="en-US" sz="1400" u="none" strike="noStrike" baseline="0" dirty="0">
                              <a:effectLst/>
                            </a:rPr>
                            <a:t> PrePOR</a:t>
                          </a:r>
                          <a:endParaRPr lang="en-US" sz="14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u="none" strike="noStrike" dirty="0">
                              <a:effectLst/>
                            </a:rPr>
                            <a:t>BISM64</a:t>
                          </a:r>
                          <a:r>
                            <a:rPr lang="en-US" sz="1400" u="none" strike="noStrike" baseline="0" dirty="0">
                              <a:effectLst/>
                            </a:rPr>
                            <a:t> ALT</a:t>
                          </a:r>
                          <a:endParaRPr lang="en-US" sz="14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5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 rtl="0" fontAlgn="ctr"/>
                          <a:r>
                            <a:rPr lang="en-US" sz="1400" b="1" i="0" u="none" strike="noStrike" dirty="0">
                              <a:solidFill>
                                <a:schemeClr val="bg1"/>
                              </a:solidFill>
                              <a:effectLst/>
                              <a:latin typeface="+mn-lt"/>
                            </a:rPr>
                            <a:t>Comment and Assessment</a:t>
                          </a: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5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10000"/>
                      </a:ext>
                    </a:extLst>
                  </a:tr>
                  <a:tr h="310695">
                    <a:tc>
                      <a:txBody>
                        <a:bodyPr/>
                        <a:lstStyle/>
                        <a:p>
                          <a:pPr algn="l" rtl="0" fontAlgn="ctr"/>
                          <a:r>
                            <a:rPr lang="en-US" sz="1400" u="none" strike="noStrike" dirty="0">
                              <a:effectLst/>
                            </a:rPr>
                            <a:t>Capacity [Gb/Die]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129526" marR="0" marT="18288" marB="18288" anchor="ctr"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u="none" strike="noStrike" dirty="0">
                              <a:effectLst/>
                            </a:rPr>
                            <a:t>512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b="0" u="none" strike="noStrike" dirty="0">
                              <a:effectLst/>
                            </a:rPr>
                            <a:t>512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b="0" u="none" strike="noStrike" dirty="0">
                              <a:effectLst/>
                            </a:rPr>
                            <a:t>512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 rtl="0" fontAlgn="ctr"/>
                          <a:r>
                            <a:rPr lang="en-US" sz="14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Required for ATF64 replacement</a:t>
                          </a: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10001"/>
                      </a:ext>
                    </a:extLst>
                  </a:tr>
                  <a:tr h="310695">
                    <a:tc>
                      <a:txBody>
                        <a:bodyPr/>
                        <a:lstStyle/>
                        <a:p>
                          <a:pPr algn="l" rtl="0" fontAlgn="ctr"/>
                          <a:r>
                            <a:rPr lang="en-US" sz="1400" u="none" strike="noStrike" dirty="0">
                              <a:effectLst/>
                            </a:rPr>
                            <a:t>Set Pulse width [ns]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129526" marR="0" marT="18288" marB="18288" anchor="ctr"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u="none" strike="noStrike" dirty="0">
                              <a:effectLst/>
                            </a:rPr>
                            <a:t>280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b="0" u="none" strike="noStrike" dirty="0">
                              <a:effectLst/>
                            </a:rPr>
                            <a:t>40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b="0" u="none" strike="noStrike" dirty="0">
                              <a:effectLst/>
                            </a:rPr>
                            <a:t>40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 rtl="0" fontAlgn="ctr"/>
                          <a:r>
                            <a:rPr lang="en-US" sz="14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SR71 based data (single pulse)</a:t>
                          </a: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10002"/>
                      </a:ext>
                    </a:extLst>
                  </a:tr>
                  <a:tr h="310695">
                    <a:tc>
                      <a:txBody>
                        <a:bodyPr/>
                        <a:lstStyle/>
                        <a:p>
                          <a:pPr algn="l" rtl="0" fontAlgn="ctr"/>
                          <a:r>
                            <a:rPr lang="en-US" sz="1400" u="none" strike="noStrike" dirty="0">
                              <a:effectLst/>
                            </a:rPr>
                            <a:t>Read pulse width [ns]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129526" marR="0" marT="18288" marB="18288" anchor="ctr"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u="none" strike="noStrike" dirty="0">
                              <a:effectLst/>
                            </a:rPr>
                            <a:t>35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b="0" u="none" strike="noStrike" dirty="0">
                              <a:effectLst/>
                            </a:rPr>
                            <a:t>35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b="0" u="none" strike="noStrike" dirty="0">
                              <a:effectLst/>
                            </a:rPr>
                            <a:t>35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0">
                          <a:blip r:embed="rId3"/>
                          <a:stretch>
                            <a:fillRect l="-213481" t="-292157" r="-341" b="-1345098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10003"/>
                      </a:ext>
                    </a:extLst>
                  </a:tr>
                  <a:tr h="61976">
                    <a:tc>
                      <a:txBody>
                        <a:bodyPr/>
                        <a:lstStyle/>
                        <a:p>
                          <a:pPr algn="l" rtl="0" fontAlgn="ctr"/>
                          <a:endParaRPr lang="en-US" sz="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129526" marR="0" marT="18288" marB="18288" anchor="ctr"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endParaRPr lang="en-US" sz="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endParaRPr lang="en-US" sz="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endParaRPr lang="en-US" sz="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l" rtl="0" fontAlgn="ctr"/>
                          <a:endParaRPr lang="en-US" sz="1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00"/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10004"/>
                      </a:ext>
                    </a:extLst>
                  </a:tr>
                  <a:tr h="310695">
                    <a:tc>
                      <a:txBody>
                        <a:bodyPr/>
                        <a:lstStyle/>
                        <a:p>
                          <a:pPr algn="l" rtl="0" fontAlgn="ctr"/>
                          <a:r>
                            <a:rPr lang="en-US" sz="1400" u="none" strike="noStrike" dirty="0">
                              <a:effectLst/>
                            </a:rPr>
                            <a:t>Number of Partitions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129526" marR="0" marT="18288" marB="18288" anchor="ctr"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u="none" strike="noStrike" dirty="0">
                              <a:effectLst/>
                            </a:rPr>
                            <a:t>64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b="0" u="none" strike="noStrike" dirty="0">
                              <a:effectLst/>
                            </a:rPr>
                            <a:t>32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b="0" u="none" strike="noStrike" dirty="0">
                              <a:effectLst/>
                            </a:rPr>
                            <a:t>64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rowSpan="2">
                      <a:txBody>
                        <a:bodyPr/>
                        <a:lstStyle/>
                        <a:p>
                          <a:pPr algn="l" rtl="0" fontAlgn="ctr"/>
                          <a:r>
                            <a:rPr lang="en-US" sz="14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Enabled by shorter set pulse width</a:t>
                          </a: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10005"/>
                      </a:ext>
                    </a:extLst>
                  </a:tr>
                  <a:tr h="310695">
                    <a:tc>
                      <a:txBody>
                        <a:bodyPr/>
                        <a:lstStyle/>
                        <a:p>
                          <a:pPr algn="l" rtl="0" fontAlgn="ctr"/>
                          <a:r>
                            <a:rPr lang="en-US" sz="1400" u="none" strike="noStrike" dirty="0">
                              <a:effectLst/>
                            </a:rPr>
                            <a:t>Tile Capacity [# WL x # BL]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129526" marR="0" marT="18288" marB="18288" anchor="ctr"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u="none" strike="noStrike" dirty="0">
                              <a:effectLst/>
                            </a:rPr>
                            <a:t>4K x 4K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kumimoji="0" lang="en-US" sz="1400" b="0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a:t>8K x 4K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kumimoji="0" lang="en-US" sz="1400" b="0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a:t>4K x 4K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vMerge="1">
                      <a:txBody>
                        <a:bodyPr/>
                        <a:lstStyle/>
                        <a:p>
                          <a:pPr algn="l" rtl="0" fontAlgn="ctr"/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10006"/>
                      </a:ext>
                    </a:extLst>
                  </a:tr>
                  <a:tr h="463296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ctr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400" u="none" strike="noStrike" dirty="0">
                              <a:effectLst/>
                            </a:rPr>
                            <a:t>Decoder Topo  [Footprint ratio to ATF64 decoder]</a:t>
                          </a:r>
                        </a:p>
                      </a:txBody>
                      <a:tcPr marL="129526" marR="0" marT="18288" marB="18288" anchor="ctr"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u="none" strike="noStrike" dirty="0">
                              <a:effectLst/>
                            </a:rPr>
                            <a:t>HV Unipolar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gridSpan="2">
                      <a:txBody>
                        <a:bodyPr/>
                        <a:lstStyle/>
                        <a:p>
                          <a:pPr marL="0" marR="0" lvl="0" indent="0" algn="ctr" defTabSz="914400" rtl="0" eaLnBrk="1" fontAlgn="ctr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US" sz="1400" b="0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prstClr val="black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a:t>TG-CMOS, Bipolar [140%]</a:t>
                          </a:r>
                          <a:endParaRPr kumimoji="0" lang="en-US" sz="1400" b="0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hMerge="1">
                      <a:txBody>
                        <a:bodyPr/>
                        <a:lstStyle/>
                        <a:p>
                          <a:pPr marL="0" marR="0" lvl="0" indent="0" algn="ctr" defTabSz="914400" rtl="0" eaLnBrk="1" fontAlgn="ctr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kumimoji="0" lang="en-US" sz="1400" b="0" i="0" u="none" strike="noStrike" kern="1200" cap="none" spc="0" normalizeH="0" baseline="0" noProof="0" dirty="0">
                            <a:ln>
                              <a:noFill/>
                            </a:ln>
                            <a:solidFill>
                              <a:srgbClr val="000000"/>
                            </a:solidFill>
                            <a:effectLst/>
                            <a:uLnTx/>
                            <a:uFillTx/>
                            <a:latin typeface="Calibri" panose="020F0502020204030204"/>
                            <a:ea typeface="+mn-ea"/>
                            <a:cs typeface="+mn-cs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ctr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kumimoji="0" lang="en-US" sz="1400" b="0" i="0" u="none" strike="noStrike" kern="1200" cap="none" spc="0" normalizeH="0" baseline="0" noProof="0" dirty="0">
                              <a:ln>
                                <a:noFill/>
                              </a:ln>
                              <a:solidFill>
                                <a:srgbClr val="000000"/>
                              </a:solidFill>
                              <a:effectLst/>
                              <a:uLnTx/>
                              <a:uFillTx/>
                              <a:latin typeface="Calibri" panose="020F0502020204030204"/>
                              <a:ea typeface="+mn-ea"/>
                              <a:cs typeface="+mn-cs"/>
                            </a:rPr>
                            <a:t>TG-CMOS yields 30% smaller footprint than BKM HV Bipolar decoder</a:t>
                          </a: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10007"/>
                      </a:ext>
                    </a:extLst>
                  </a:tr>
                  <a:tr h="310695">
                    <a:tc>
                      <a:txBody>
                        <a:bodyPr/>
                        <a:lstStyle/>
                        <a:p>
                          <a:pPr algn="l" rtl="0" fontAlgn="ctr"/>
                          <a:r>
                            <a:rPr lang="en-US" sz="1400" u="none" strike="noStrike" dirty="0">
                              <a:effectLst/>
                            </a:rPr>
                            <a:t>Non-decoder footprint ratio to ATF64 Tile size</a:t>
                          </a:r>
                          <a:endParaRPr lang="en-US" sz="1400" b="1" i="0" u="none" strike="noStrike" dirty="0">
                            <a:solidFill>
                              <a:schemeClr val="bg1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129526" marR="0" marT="18288" marB="18288" anchor="ctr"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u="none" strike="noStrike" dirty="0">
                              <a:effectLst/>
                            </a:rPr>
                            <a:t>37% 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51%</a:t>
                          </a: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 rtl="0" fontAlgn="ctr"/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0" marB="0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l" rtl="0" fontAlgn="ctr"/>
                          <a:r>
                            <a:rPr lang="en-US" sz="14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38% larger footprint for bipolar operation circuits</a:t>
                          </a: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10008"/>
                      </a:ext>
                    </a:extLst>
                  </a:tr>
                  <a:tr h="310695"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ctr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400" u="none" strike="noStrike" dirty="0">
                              <a:effectLst/>
                            </a:rPr>
                            <a:t>Circuit under Tile </a:t>
                          </a:r>
                          <a:endParaRPr lang="en-US" sz="1400" u="none" strike="noStrike" dirty="0">
                            <a:effectLst/>
                            <a:latin typeface="+mn-lt"/>
                          </a:endParaRPr>
                        </a:p>
                      </a:txBody>
                      <a:tcPr marL="129526" marR="0" marT="18288" marB="18288" anchor="ctr"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u="none" strike="noStrike" dirty="0">
                              <a:effectLst/>
                            </a:rPr>
                            <a:t>Yes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b="0" i="0" u="none" strike="noStrike" dirty="0">
                              <a:solidFill>
                                <a:schemeClr val="tx1"/>
                              </a:solidFill>
                              <a:effectLst/>
                              <a:latin typeface="+mn-lt"/>
                            </a:rPr>
                            <a:t>Yes</a:t>
                          </a: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ctr" defTabSz="914400" rtl="0" eaLnBrk="1" fontAlgn="ctr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sz="1400" b="0" u="none" strike="noStrike" dirty="0">
                              <a:effectLst/>
                            </a:rPr>
                            <a:t>No, 40% bigger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marR="0" lvl="0" indent="0" algn="l" defTabSz="914400" rtl="0" eaLnBrk="1" fontAlgn="ctr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10009"/>
                      </a:ext>
                    </a:extLst>
                  </a:tr>
                  <a:tr h="463296">
                    <a:tc>
                      <a:txBody>
                        <a:bodyPr/>
                        <a:lstStyle/>
                        <a:p>
                          <a:pPr algn="l" rtl="0" fontAlgn="ctr"/>
                          <a:r>
                            <a:rPr lang="en-US" sz="14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Die Size [mm</a:t>
                          </a:r>
                          <a:r>
                            <a:rPr lang="en-US" sz="1400" b="1" i="0" u="none" strike="noStrike" baseline="30000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2</a:t>
                          </a:r>
                          <a:r>
                            <a:rPr lang="en-US" sz="1400" b="1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]</a:t>
                          </a:r>
                        </a:p>
                      </a:txBody>
                      <a:tcPr marL="129526" marR="0" marT="18288" marB="18288" anchor="ctr"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b="0" i="0" u="none" strike="noStrike" dirty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</a:rPr>
                            <a:t>198</a:t>
                          </a: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b="0" i="0" u="none" strike="noStrike" dirty="0">
                              <a:solidFill>
                                <a:schemeClr val="tx1"/>
                              </a:solidFill>
                              <a:effectLst/>
                              <a:latin typeface="+mn-lt"/>
                            </a:rPr>
                            <a:t>202</a:t>
                          </a: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FF00"/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b="0" i="0" u="none" strike="noStrike" dirty="0">
                              <a:solidFill>
                                <a:schemeClr val="tx1"/>
                              </a:solidFill>
                              <a:effectLst/>
                              <a:latin typeface="+mn-lt"/>
                            </a:rPr>
                            <a:t>269</a:t>
                          </a: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rgbClr val="FF0000">
                            <a:alpha val="56863"/>
                          </a:srgb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marL="0" algn="l" defTabSz="914400" rtl="0" eaLnBrk="1" fontAlgn="ctr" latinLnBrk="0" hangingPunct="1"/>
                          <a:r>
                            <a:rPr lang="en-US" sz="1400" b="0" i="0" u="none" strike="noStrike" kern="1200" dirty="0" smtClean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To match die size, using larger tile size and invent new decoder topology using TG-CMOS</a:t>
                          </a:r>
                          <a:endParaRPr lang="en-US" sz="1400" b="0" i="0" u="none" strike="noStrike" kern="1200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2195213506"/>
                      </a:ext>
                    </a:extLst>
                  </a:tr>
                  <a:tr h="463296">
                    <a:tc>
                      <a:txBody>
                        <a:bodyPr/>
                        <a:lstStyle/>
                        <a:p>
                          <a:pPr algn="l" rtl="0" fontAlgn="ctr"/>
                          <a:r>
                            <a:rPr lang="en-US" sz="1400" u="none" strike="noStrike" dirty="0">
                              <a:effectLst/>
                            </a:rPr>
                            <a:t>Energy Write [</a:t>
                          </a:r>
                          <a:r>
                            <a:rPr lang="en-US" sz="1400" u="none" strike="noStrike" dirty="0" err="1">
                              <a:effectLst/>
                            </a:rPr>
                            <a:t>pJ</a:t>
                          </a:r>
                          <a:r>
                            <a:rPr lang="en-US" sz="1400" u="none" strike="noStrike" dirty="0">
                              <a:effectLst/>
                            </a:rPr>
                            <a:t>/bit]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129526" marR="0" marT="18288" marB="18288" anchor="ctr"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u="none" strike="noStrike" dirty="0">
                              <a:effectLst/>
                            </a:rPr>
                            <a:t>77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b="0" u="none" strike="noStrike" dirty="0">
                              <a:effectLst/>
                            </a:rPr>
                            <a:t>82?</a:t>
                          </a:r>
                          <a:endParaRPr lang="en-US" sz="1400" b="0" i="0" u="none" strike="noStrike" dirty="0">
                            <a:solidFill>
                              <a:srgbClr val="FF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b="0" u="none" strike="noStrike" dirty="0">
                              <a:effectLst/>
                            </a:rPr>
                            <a:t>&gt;80</a:t>
                          </a:r>
                          <a:endParaRPr lang="en-US" sz="1400" b="0" i="0" u="none" strike="noStrike" dirty="0">
                            <a:solidFill>
                              <a:srgbClr val="FF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algn="l" defTabSz="914400" rtl="0" eaLnBrk="1" fontAlgn="ctr" latinLnBrk="0" hangingPunct="1"/>
                          <a:r>
                            <a:rPr lang="en-US" sz="1400" b="0" i="0" u="none" strike="noStrike" kern="1200" dirty="0" smtClean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+5pJ/bit (7%) due to larger tile size (intra tile and intra partition displacement energy)</a:t>
                          </a:r>
                          <a:endParaRPr lang="en-US" sz="1400" b="0" i="0" u="none" strike="noStrike" kern="1200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10010"/>
                      </a:ext>
                    </a:extLst>
                  </a:tr>
                  <a:tr h="463296">
                    <a:tc>
                      <a:txBody>
                        <a:bodyPr/>
                        <a:lstStyle/>
                        <a:p>
                          <a:pPr algn="l" rtl="0" fontAlgn="ctr"/>
                          <a:r>
                            <a:rPr lang="en-US" sz="1400" u="none" strike="noStrike" dirty="0">
                              <a:effectLst/>
                            </a:rPr>
                            <a:t>Energy Read [</a:t>
                          </a:r>
                          <a:r>
                            <a:rPr lang="en-US" sz="1400" u="none" strike="noStrike" dirty="0" err="1">
                              <a:effectLst/>
                            </a:rPr>
                            <a:t>pJ</a:t>
                          </a:r>
                          <a:r>
                            <a:rPr lang="en-US" sz="1400" u="none" strike="noStrike" dirty="0">
                              <a:effectLst/>
                            </a:rPr>
                            <a:t>/bit]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129526" marR="0" marT="18288" marB="18288" anchor="ctr"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u="none" strike="noStrike">
                              <a:effectLst/>
                            </a:rPr>
                            <a:t>28</a:t>
                          </a:r>
                          <a:endParaRPr lang="en-US" sz="1400" b="0" i="0" u="none" strike="noStrike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b="0" u="none" strike="noStrike" dirty="0">
                              <a:solidFill>
                                <a:schemeClr val="tx1"/>
                              </a:solidFill>
                              <a:effectLst/>
                            </a:rPr>
                            <a:t>31</a:t>
                          </a:r>
                          <a:r>
                            <a:rPr lang="en-US" sz="1400" b="0" u="none" strike="noStrike" dirty="0">
                              <a:effectLst/>
                            </a:rPr>
                            <a:t>?</a:t>
                          </a:r>
                          <a:endParaRPr lang="en-US" sz="1400" b="0" i="0" u="none" strike="noStrike" dirty="0">
                            <a:solidFill>
                              <a:srgbClr val="FF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b="0" u="none" strike="noStrike" dirty="0">
                              <a:effectLst/>
                            </a:rPr>
                            <a:t>&gt;28</a:t>
                          </a:r>
                          <a:endParaRPr lang="en-US" sz="1400" b="0" i="0" u="none" strike="noStrike" dirty="0">
                            <a:solidFill>
                              <a:srgbClr val="FF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algn="l" defTabSz="914400" rtl="0" eaLnBrk="1" fontAlgn="ctr" latinLnBrk="0" hangingPunct="1"/>
                          <a:r>
                            <a:rPr lang="en-US" sz="1400" b="0" i="0" u="none" strike="noStrike" kern="1200" dirty="0" smtClean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+3pJ/bit  (10%) due to larger tile size (intra tile and intra partition displacement energy)</a:t>
                          </a:r>
                          <a:endParaRPr lang="en-US" sz="1400" b="0" i="0" u="none" strike="noStrike" kern="1200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10011"/>
                      </a:ext>
                    </a:extLst>
                  </a:tr>
                  <a:tr h="463296">
                    <a:tc>
                      <a:txBody>
                        <a:bodyPr/>
                        <a:lstStyle/>
                        <a:p>
                          <a:pPr algn="l" rtl="0" fontAlgn="ctr"/>
                          <a:r>
                            <a:rPr lang="en-US" sz="1400" u="none" strike="noStrike" dirty="0">
                              <a:effectLst/>
                            </a:rPr>
                            <a:t>BW </a:t>
                          </a:r>
                          <a:r>
                            <a:rPr lang="en-US" sz="1400" u="none" strike="noStrike" dirty="0" err="1">
                              <a:effectLst/>
                            </a:rPr>
                            <a:t>Wr</a:t>
                          </a:r>
                          <a:r>
                            <a:rPr lang="en-US" sz="1400" u="none" strike="noStrike" dirty="0">
                              <a:effectLst/>
                            </a:rPr>
                            <a:t>/Rd [MB/sec]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129526" marR="0" marT="18288" marB="18288" anchor="ctr"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u="none" strike="noStrike" dirty="0">
                              <a:effectLst/>
                            </a:rPr>
                            <a:t>2200/5400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b="0" u="none" strike="noStrike" dirty="0">
                              <a:effectLst/>
                            </a:rPr>
                            <a:t>2200/5400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b="0" u="none" strike="noStrike" dirty="0">
                              <a:effectLst/>
                            </a:rPr>
                            <a:t>2200/5400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>
                      <a:txBody>
                        <a:bodyPr/>
                        <a:lstStyle/>
                        <a:p>
                          <a:pPr marL="0" algn="l" defTabSz="914400" rtl="0" eaLnBrk="1" fontAlgn="ctr" latinLnBrk="0" hangingPunct="1"/>
                          <a:r>
                            <a:rPr lang="en-US" sz="1400" b="0" i="0" u="none" strike="noStrike" kern="1200" dirty="0" smtClean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Risk in read is subject to Rd. latency; </a:t>
                          </a:r>
                        </a:p>
                        <a:p>
                          <a:pPr marL="0" algn="l" defTabSz="914400" rtl="0" eaLnBrk="1" fontAlgn="ctr" latinLnBrk="0" hangingPunct="1"/>
                          <a:r>
                            <a:rPr lang="en-US" sz="1400" b="0" i="0" u="none" strike="noStrike" kern="1200" dirty="0" smtClean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Risk in write is subject to completion time;</a:t>
                          </a:r>
                          <a:endParaRPr lang="en-US" sz="1400" b="0" i="0" u="none" strike="noStrike" kern="1200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10012"/>
                      </a:ext>
                    </a:extLst>
                  </a:tr>
                  <a:tr h="463296">
                    <a:tc>
                      <a:txBody>
                        <a:bodyPr/>
                        <a:lstStyle/>
                        <a:p>
                          <a:pPr algn="l" rtl="0" fontAlgn="ctr"/>
                          <a:r>
                            <a:rPr lang="en-US" sz="1400" u="none" strike="noStrike" dirty="0" err="1">
                              <a:effectLst/>
                            </a:rPr>
                            <a:t>Wr</a:t>
                          </a:r>
                          <a:r>
                            <a:rPr lang="en-US" sz="1400" u="none" strike="noStrike" dirty="0">
                              <a:effectLst/>
                            </a:rPr>
                            <a:t>. Comp.</a:t>
                          </a:r>
                          <a:r>
                            <a:rPr lang="en-US" sz="1400" u="none" strike="noStrike" baseline="0" dirty="0">
                              <a:effectLst/>
                            </a:rPr>
                            <a:t> </a:t>
                          </a:r>
                          <a:r>
                            <a:rPr lang="en-US" sz="1400" u="none" strike="noStrike" dirty="0">
                              <a:effectLst/>
                            </a:rPr>
                            <a:t>/Rd Lat. [ns]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129526" marR="0" marT="18288" marB="18288" anchor="ctr"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u="none" strike="noStrike" dirty="0">
                              <a:effectLst/>
                            </a:rPr>
                            <a:t>475/95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b="0" u="none" strike="noStrike" dirty="0">
                              <a:effectLst/>
                            </a:rPr>
                            <a:t>240/95?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algn="ctr" rtl="0" fontAlgn="ctr"/>
                          <a:r>
                            <a:rPr lang="en-US" sz="1400" b="0" u="none" strike="noStrike" dirty="0">
                              <a:effectLst/>
                            </a:rPr>
                            <a:t>240/95?</a:t>
                          </a:r>
                          <a:endParaRPr lang="en-US" sz="1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>
                      <a:txBody>
                        <a:bodyPr/>
                        <a:lstStyle/>
                        <a:p>
                          <a:pPr marL="0" algn="l" defTabSz="914400" rtl="0" eaLnBrk="1" fontAlgn="ctr" latinLnBrk="0" hangingPunct="1"/>
                          <a:r>
                            <a:rPr lang="en-US" sz="1400" b="0" i="0" u="none" strike="noStrike" kern="1200" dirty="0" smtClean="0">
                              <a:solidFill>
                                <a:srgbClr val="000000"/>
                              </a:solidFill>
                              <a:effectLst/>
                              <a:latin typeface="+mn-lt"/>
                              <a:ea typeface="+mn-ea"/>
                              <a:cs typeface="+mn-cs"/>
                            </a:rPr>
                            <a:t>double BL length; RC delay assessment within +5ns in deemed recoverable?</a:t>
                          </a:r>
                          <a:endParaRPr lang="en-US" sz="1400" b="0" i="0" u="none" strike="noStrike" kern="1200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  <a:ea typeface="+mn-ea"/>
                            <a:cs typeface="+mn-cs"/>
                          </a:endParaRPr>
                        </a:p>
                      </a:txBody>
                      <a:tcPr marL="0" marR="0" marT="18288" marB="18288" anchor="ctr">
                        <a:lnL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accent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extLst>
                      <a:ext uri="{0D108BD9-81ED-4DB2-BD59-A6C34878D82A}">
                        <a16:rowId xmlns:a16="http://schemas.microsoft.com/office/drawing/2014/main" xmlns="" xmlns:a14="http://schemas.microsoft.com/office/drawing/2010/main" val="10013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16" name="TextBox 15"/>
          <p:cNvSpPr txBox="1"/>
          <p:nvPr/>
        </p:nvSpPr>
        <p:spPr>
          <a:xfrm>
            <a:off x="1138687" y="543464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12/11/2018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INTEL CONFIDENTIAL (balaji/mase/derchang)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CD675-5000-4F2B-807F-5E010AEA225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3164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4651203"/>
              </p:ext>
            </p:extLst>
          </p:nvPr>
        </p:nvGraphicFramePr>
        <p:xfrm>
          <a:off x="0" y="2243565"/>
          <a:ext cx="12045353" cy="384048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4187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74112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36737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69164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3503333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19337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Item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Enablers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Issues/Concerns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Impacts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Next Steps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Die Size</a:t>
                      </a:r>
                    </a:p>
                  </a:txBody>
                  <a:tcPr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1.) TGMOS</a:t>
                      </a:r>
                    </a:p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2.)</a:t>
                      </a:r>
                      <a:r>
                        <a:rPr lang="en-US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32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ptn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 8Kx4K Tile</a:t>
                      </a:r>
                    </a:p>
                  </a:txBody>
                  <a:tcPr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1.) CMOS Fit Term-Tile/Tile: Based on s24s</a:t>
                      </a:r>
                      <a:r>
                        <a:rPr lang="en-US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learning </a:t>
                      </a:r>
                      <a:r>
                        <a:rPr lang="en-US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sym typeface="Wingdings" panose="05000000000000000000" pitchFamily="2" charset="2"/>
                        </a:rPr>
                        <a:t> Term Tiles are harder to fit due  to additional bipolar circuits.</a:t>
                      </a:r>
                    </a:p>
                    <a:p>
                      <a:pPr algn="l" fontAlgn="b"/>
                      <a:r>
                        <a:rPr lang="en-US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2.) Up to 4mm^2 of additional termination impact ( Accounted for in Die size ), Need to see if recovery is feasible by Usage of CMOS area under term.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Die Size:  202mm^2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Layout of</a:t>
                      </a:r>
                      <a:r>
                        <a:rPr lang="en-US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partition Circuits </a:t>
                      </a:r>
                      <a:r>
                        <a:rPr lang="en-US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sym typeface="Wingdings" panose="05000000000000000000" pitchFamily="2" charset="2"/>
                        </a:rPr>
                        <a:t> close </a:t>
                      </a:r>
                      <a:r>
                        <a:rPr lang="en-US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impact to Die size ww10?</a:t>
                      </a:r>
                    </a:p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Energy</a:t>
                      </a:r>
                    </a:p>
                  </a:txBody>
                  <a:tcPr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1.) TGMOS</a:t>
                      </a:r>
                    </a:p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2.) 32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ptn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 8Kx4K Tile</a:t>
                      </a:r>
                    </a:p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1) Intra Tile Wire RC impact on 8Kx4K energy.  Bigger Tile </a:t>
                      </a:r>
                      <a:r>
                        <a:rPr lang="en-US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sym typeface="Wingdings" panose="05000000000000000000" pitchFamily="2" charset="2"/>
                        </a:rPr>
                        <a:t> RC impact on Energy.</a:t>
                      </a:r>
                      <a:endParaRPr lang="en-US" sz="1400" b="0" i="0" u="none" strike="noStrike" baseline="0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Wr</a:t>
                      </a:r>
                      <a:r>
                        <a:rPr lang="en-US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Energy: 82pJ/bit</a:t>
                      </a:r>
                    </a:p>
                    <a:p>
                      <a:pPr algn="l" fontAlgn="b"/>
                      <a:r>
                        <a:rPr lang="en-US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Rd Energy: 31 </a:t>
                      </a:r>
                      <a:r>
                        <a:rPr lang="en-US" sz="14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pJ</a:t>
                      </a:r>
                      <a:r>
                        <a:rPr lang="en-US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/bit.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indent="0" algn="l" fontAlgn="b">
                        <a:buNone/>
                      </a:pP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1.) Complete</a:t>
                      </a:r>
                      <a:r>
                        <a:rPr lang="en-US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energy assessment based on Layout, BKM algo assumptions to close energy risk ww10?</a:t>
                      </a:r>
                      <a:br>
                        <a:rPr lang="en-US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en-US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2.) Mitigation is  to PF low swing partition decoder architecture to recover energy  if needed ww10?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Perf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</a:t>
                      </a:r>
                    </a:p>
                  </a:txBody>
                  <a:tcPr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1.) TGMOS</a:t>
                      </a:r>
                    </a:p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2.) 32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ptn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 8Kx4K Tile</a:t>
                      </a:r>
                    </a:p>
                  </a:txBody>
                  <a:tcPr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1.) Partition RC impact of 8Kx4K tile on Performance. Decode travels longer with 8Kx4K tile </a:t>
                      </a:r>
                      <a:r>
                        <a:rPr lang="en-US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sym typeface="Wingdings" panose="05000000000000000000" pitchFamily="2" charset="2"/>
                        </a:rPr>
                        <a:t> concern is does that make it harder to meet Rd Lat./</a:t>
                      </a:r>
                      <a:r>
                        <a:rPr lang="en-US" sz="14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sym typeface="Wingdings" panose="05000000000000000000" pitchFamily="2" charset="2"/>
                        </a:rPr>
                        <a:t>Wr</a:t>
                      </a:r>
                      <a:r>
                        <a:rPr lang="en-US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sym typeface="Wingdings" panose="05000000000000000000" pitchFamily="2" charset="2"/>
                        </a:rPr>
                        <a:t>. comp compared with ATF64. </a:t>
                      </a:r>
                    </a:p>
                    <a:p>
                      <a:pPr algn="l" fontAlgn="b"/>
                      <a:r>
                        <a:rPr lang="en-US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  <a:sym typeface="Wingdings" panose="05000000000000000000" pitchFamily="2" charset="2"/>
                        </a:rPr>
                        <a:t>2) Longer BL impact on Sense SNR &amp; its impact to read column current. 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5400MHz Rd BW</a:t>
                      </a:r>
                    </a:p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2200MHz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Wr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BW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1a.) Complete Timing assessment to close risk to Rd/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Wr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BW ww10?</a:t>
                      </a:r>
                    </a:p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1b.) Mitigation is to under</a:t>
                      </a:r>
                      <a:r>
                        <a:rPr lang="en-US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stand impact of wire RC &amp; count on die size to mitigate risk ww10?</a:t>
                      </a:r>
                      <a:br>
                        <a:rPr lang="en-US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</a:b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2.) Complete Sense SNR assessment</a:t>
                      </a:r>
                      <a:r>
                        <a:rPr lang="en-US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to close any sense risk to read column current. Ww10?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56545606"/>
              </p:ext>
            </p:extLst>
          </p:nvPr>
        </p:nvGraphicFramePr>
        <p:xfrm>
          <a:off x="0" y="380713"/>
          <a:ext cx="12045353" cy="149352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79316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68984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192119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897380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3472853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</a:tblGrid>
              <a:tr h="193376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Item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Enablers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Issues/Concerns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Impacts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Next Steps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Die Size</a:t>
                      </a:r>
                    </a:p>
                  </a:txBody>
                  <a:tcPr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1.) TGMOS</a:t>
                      </a:r>
                    </a:p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2.) 32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ptn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. 8Kx4K Tile</a:t>
                      </a:r>
                    </a:p>
                  </a:txBody>
                  <a:tcPr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1.) Close on TOX=148A,</a:t>
                      </a:r>
                      <a:r>
                        <a:rPr lang="en-US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4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Wmin</a:t>
                      </a:r>
                      <a:r>
                        <a:rPr lang="en-US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/</a:t>
                      </a:r>
                      <a:r>
                        <a:rPr lang="en-US" sz="1400" b="0" i="0" u="none" strike="noStrike" baseline="0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Lmin</a:t>
                      </a:r>
                      <a:r>
                        <a:rPr lang="en-US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= 7.16/9.87</a:t>
                      </a:r>
                    </a:p>
                    <a:p>
                      <a:pPr algn="l" fontAlgn="b"/>
                      <a:r>
                        <a:rPr lang="en-US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2.) BL Leakage increase impact on selection window</a:t>
                      </a:r>
                    </a:p>
                    <a:p>
                      <a:pPr algn="l" fontAlgn="b"/>
                      <a:r>
                        <a:rPr lang="en-US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3.) Self-consistent energy assessment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1.+2.) Die Size:  200mm^2 – 191mm^2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1a.) Define requirement for Set/Reset currents (</a:t>
                      </a:r>
                      <a:r>
                        <a:rPr lang="en-US" sz="1400" b="1" i="0" u="none" strike="noStrike" dirty="0">
                          <a:solidFill>
                            <a:srgbClr val="92D050"/>
                          </a:solidFill>
                          <a:effectLst/>
                          <a:latin typeface="+mn-lt"/>
                        </a:rPr>
                        <a:t>DONE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)</a:t>
                      </a:r>
                    </a:p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1b.) Close w/ device on risk (</a:t>
                      </a:r>
                      <a:r>
                        <a:rPr lang="en-US" sz="1400" b="1" i="0" u="none" strike="noStrike" dirty="0">
                          <a:solidFill>
                            <a:srgbClr val="92D050"/>
                          </a:solidFill>
                          <a:effectLst/>
                          <a:latin typeface="+mn-lt"/>
                        </a:rPr>
                        <a:t>DONE</a:t>
                      </a:r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)</a:t>
                      </a:r>
                    </a:p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2.) BL</a:t>
                      </a:r>
                      <a:r>
                        <a:rPr lang="en-US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leakage impact to Selection Window (</a:t>
                      </a:r>
                      <a:r>
                        <a:rPr lang="en-US" sz="1400" b="1" i="0" u="none" strike="noStrike" baseline="0" dirty="0">
                          <a:solidFill>
                            <a:srgbClr val="92D050"/>
                          </a:solidFill>
                          <a:effectLst/>
                          <a:latin typeface="+mn-lt"/>
                        </a:rPr>
                        <a:t>DONE</a:t>
                      </a:r>
                      <a:r>
                        <a:rPr lang="en-US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)</a:t>
                      </a:r>
                    </a:p>
                    <a:p>
                      <a:pPr algn="l" fontAlgn="b"/>
                      <a:r>
                        <a:rPr lang="en-US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3.) Complete energy assessment (</a:t>
                      </a:r>
                      <a:r>
                        <a:rPr lang="en-US" sz="1400" b="1" i="0" u="none" strike="noStrike" baseline="0" dirty="0">
                          <a:solidFill>
                            <a:srgbClr val="92D050"/>
                          </a:solidFill>
                          <a:effectLst/>
                          <a:latin typeface="+mn-lt"/>
                        </a:rPr>
                        <a:t>DONE</a:t>
                      </a:r>
                      <a:r>
                        <a:rPr lang="en-US" sz="14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)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0" y="11381"/>
            <a:ext cx="14600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FROM WW45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-1" y="1874233"/>
            <a:ext cx="12394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Next Steps.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12/11/2018</a:t>
            </a: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INTEL CONFIDENTIAL (balaji/mase/derchang)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CD675-5000-4F2B-807F-5E010AEA225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9915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Backup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12/11/2018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INTEL CONFIDENTIAL (balaji/mase/derchang)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CD675-5000-4F2B-807F-5E010AEA225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8122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676" y="0"/>
            <a:ext cx="10515600" cy="804648"/>
          </a:xfrm>
        </p:spPr>
        <p:txBody>
          <a:bodyPr>
            <a:normAutofit/>
          </a:bodyPr>
          <a:lstStyle/>
          <a:p>
            <a:r>
              <a:rPr lang="en-US" dirty="0"/>
              <a:t>Current– S24S – </a:t>
            </a:r>
            <a:r>
              <a:rPr lang="en-US" sz="2800" b="1" dirty="0"/>
              <a:t>doesn’t work for a  product here is why…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8325" y="804648"/>
            <a:ext cx="3212019" cy="417285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435179" y="804648"/>
            <a:ext cx="8344930" cy="48628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/>
              <a:t>Doesn’t provide 100% address coverage </a:t>
            </a:r>
            <a:r>
              <a:rPr lang="en-US" b="1" dirty="0">
                <a:sym typeface="Wingdings" panose="05000000000000000000" pitchFamily="2" charset="2"/>
              </a:rPr>
              <a:t> </a:t>
            </a:r>
            <a:r>
              <a:rPr lang="en-US" b="1" dirty="0">
                <a:solidFill>
                  <a:srgbClr val="FF0000"/>
                </a:solidFill>
              </a:rPr>
              <a:t>25% coverage due to larger decoder.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rgbClr val="00B050"/>
                </a:solidFill>
                <a:sym typeface="Wingdings" panose="05000000000000000000" pitchFamily="2" charset="2"/>
              </a:rPr>
              <a:t>Larger foot print of decoder doesn’t fit.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rgbClr val="0070C0"/>
                </a:solidFill>
                <a:sym typeface="Wingdings" panose="05000000000000000000" pitchFamily="2" charset="2"/>
              </a:rPr>
              <a:t>2 extra global devices take area.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rgbClr val="0070C0"/>
                </a:solidFill>
                <a:sym typeface="Wingdings" panose="05000000000000000000" pitchFamily="2" charset="2"/>
              </a:rPr>
              <a:t>Separate paths for Pos./Neg. Bias  Non-Min for PMOS compared withATF64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sym typeface="Wingdings" panose="05000000000000000000" pitchFamily="2" charset="2"/>
              </a:rPr>
              <a:t>High Energy impact of Polarity Toggle due to Decode  </a:t>
            </a:r>
            <a:r>
              <a:rPr lang="en-US" b="1" dirty="0">
                <a:solidFill>
                  <a:srgbClr val="FF0000"/>
                </a:solidFill>
                <a:sym typeface="Wingdings" panose="05000000000000000000" pitchFamily="2" charset="2"/>
              </a:rPr>
              <a:t>~50pJ/bit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rgbClr val="00B050"/>
                </a:solidFill>
                <a:sym typeface="Wingdings" panose="05000000000000000000" pitchFamily="2" charset="2"/>
              </a:rPr>
              <a:t>Need to toggle deselects to switch polarity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rgbClr val="0070C0"/>
                </a:solidFill>
                <a:sym typeface="Wingdings" panose="05000000000000000000" pitchFamily="2" charset="2"/>
              </a:rPr>
              <a:t>~1pF cap switches thru VPP  VNN every polarity toggle. ~50pJ/bit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rgbClr val="00B050"/>
                </a:solidFill>
                <a:sym typeface="Wingdings" panose="05000000000000000000" pitchFamily="2" charset="2"/>
              </a:rPr>
              <a:t>Energy impact of switching larger P &amp; N Devices</a:t>
            </a:r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en-US" sz="1600" b="1" dirty="0" err="1">
                <a:solidFill>
                  <a:srgbClr val="0070C0"/>
                </a:solidFill>
                <a:sym typeface="Wingdings" panose="05000000000000000000" pitchFamily="2" charset="2"/>
              </a:rPr>
              <a:t>Cp</a:t>
            </a:r>
            <a:r>
              <a:rPr lang="en-US" sz="1600" b="1" dirty="0">
                <a:solidFill>
                  <a:srgbClr val="0070C0"/>
                </a:solidFill>
                <a:sym typeface="Wingdings" panose="05000000000000000000" pitchFamily="2" charset="2"/>
              </a:rPr>
              <a:t> + Cn both are sized comparable to S26A select  contribute to the 1pF.</a:t>
            </a:r>
          </a:p>
          <a:p>
            <a:endParaRPr lang="en-US" dirty="0">
              <a:sym typeface="Wingdings" panose="05000000000000000000" pitchFamily="2" charset="2"/>
            </a:endParaRPr>
          </a:p>
          <a:p>
            <a:r>
              <a:rPr lang="en-US" b="1" i="1" dirty="0">
                <a:solidFill>
                  <a:srgbClr val="00B050"/>
                </a:solidFill>
              </a:rPr>
              <a:t>On the PLUS side this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i="1" dirty="0">
                <a:solidFill>
                  <a:srgbClr val="00B050"/>
                </a:solidFill>
              </a:rPr>
              <a:t>decoder never exposes any device to  VMAX &gt; (VPP,VCC-VNN) </a:t>
            </a:r>
            <a:r>
              <a:rPr lang="en-US" b="1" i="1" dirty="0">
                <a:solidFill>
                  <a:srgbClr val="00B050"/>
                </a:solidFill>
                <a:sym typeface="Wingdings" panose="05000000000000000000" pitchFamily="2" charset="2"/>
              </a:rPr>
              <a:t> Use HV devices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i="1" dirty="0">
                <a:solidFill>
                  <a:srgbClr val="00B050"/>
                </a:solidFill>
                <a:sym typeface="Wingdings" panose="05000000000000000000" pitchFamily="2" charset="2"/>
              </a:rPr>
              <a:t>Routing Count fits without needing additional metals.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i="1" dirty="0">
                <a:solidFill>
                  <a:srgbClr val="00B050"/>
                </a:solidFill>
                <a:sym typeface="Wingdings" panose="05000000000000000000" pitchFamily="2" charset="2"/>
              </a:rPr>
              <a:t>Supports concurrent set/reset algorithms in different tiles in the same partitions.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b="1" i="1" dirty="0">
              <a:solidFill>
                <a:srgbClr val="00B050"/>
              </a:solidFill>
              <a:sym typeface="Wingdings" panose="05000000000000000000" pitchFamily="2" charset="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b="1" dirty="0">
                <a:solidFill>
                  <a:srgbClr val="FF0000"/>
                </a:solidFill>
                <a:sym typeface="Wingdings" panose="05000000000000000000" pitchFamily="2" charset="2"/>
              </a:rPr>
              <a:t>While this tradeoff is OK for test chip we need energy, </a:t>
            </a:r>
            <a:r>
              <a:rPr lang="en-US" b="1" dirty="0" err="1">
                <a:solidFill>
                  <a:srgbClr val="FF0000"/>
                </a:solidFill>
                <a:sym typeface="Wingdings" panose="05000000000000000000" pitchFamily="2" charset="2"/>
              </a:rPr>
              <a:t>routability</a:t>
            </a:r>
            <a:r>
              <a:rPr lang="en-US" b="1" dirty="0">
                <a:solidFill>
                  <a:srgbClr val="FF0000"/>
                </a:solidFill>
                <a:sym typeface="Wingdings" panose="05000000000000000000" pitchFamily="2" charset="2"/>
              </a:rPr>
              <a:t>, concurrent set/reset &amp; 100 % coverage for products. </a:t>
            </a:r>
            <a:r>
              <a:rPr lang="en-US" b="1" u="sng" dirty="0">
                <a:solidFill>
                  <a:srgbClr val="FF0000"/>
                </a:solidFill>
                <a:sym typeface="Wingdings" panose="05000000000000000000" pitchFamily="2" charset="2"/>
              </a:rPr>
              <a:t>SO THIS DECODER IS BROKEN</a:t>
            </a:r>
            <a:r>
              <a:rPr lang="en-US" b="1" dirty="0">
                <a:solidFill>
                  <a:srgbClr val="FF0000"/>
                </a:solidFill>
                <a:sym typeface="Wingdings" panose="05000000000000000000" pitchFamily="2" charset="2"/>
              </a:rPr>
              <a:t>.</a:t>
            </a:r>
            <a:endParaRPr lang="en-US" b="1" dirty="0">
              <a:solidFill>
                <a:srgbClr val="FF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b="1" i="1" dirty="0">
              <a:solidFill>
                <a:srgbClr val="00B050"/>
              </a:solidFill>
              <a:sym typeface="Wingdings" panose="05000000000000000000" pitchFamily="2" charset="2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12/11/2018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INTEL CONFIDENTIAL (balaji/mase/derchang)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99906D-0096-4258-9F83-05D70DD3BE80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24795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620</TotalTime>
  <Words>1212</Words>
  <Application>Microsoft Office PowerPoint</Application>
  <PresentationFormat>Widescreen</PresentationFormat>
  <Paragraphs>294</Paragraphs>
  <Slides>7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Calibri Light</vt:lpstr>
      <vt:lpstr>Cambria Math</vt:lpstr>
      <vt:lpstr>Impact</vt:lpstr>
      <vt:lpstr>Wingdings</vt:lpstr>
      <vt:lpstr>Office Theme</vt:lpstr>
      <vt:lpstr>Enabler 1 of 2: tgMOS enables BISM</vt:lpstr>
      <vt:lpstr>Enabler 1 of 2: tgMOS enables BISM</vt:lpstr>
      <vt:lpstr>Enabler 2 of 2  8Kx4K enables BISM</vt:lpstr>
      <vt:lpstr>PowerPoint Presentation</vt:lpstr>
      <vt:lpstr>PowerPoint Presentation</vt:lpstr>
      <vt:lpstr>Backup</vt:lpstr>
      <vt:lpstr>Current– S24S – doesn’t work for a  product here is why… </vt:lpstr>
    </vt:vector>
  </TitlesOfParts>
  <Company>Intel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BiSM Design Update WW51 2018</dc:title>
  <dc:creator>Srinivasan, Balaji</dc:creator>
  <cp:keywords>CTPClassification=CTP_NT</cp:keywords>
  <cp:lastModifiedBy>Kau, Derchang</cp:lastModifiedBy>
  <cp:revision>150</cp:revision>
  <dcterms:created xsi:type="dcterms:W3CDTF">2018-12-20T16:48:33Z</dcterms:created>
  <dcterms:modified xsi:type="dcterms:W3CDTF">2019-06-26T17:02:03Z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e130e8f3-5b43-4569-8473-e7b7b07165b6</vt:lpwstr>
  </property>
  <property fmtid="{D5CDD505-2E9C-101B-9397-08002B2CF9AE}" pid="3" name="CTP_TimeStamp">
    <vt:lpwstr>2018-12-22 01:02:07Z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