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65" r:id="rId6"/>
    <p:sldId id="266" r:id="rId7"/>
    <p:sldId id="754" r:id="rId8"/>
    <p:sldId id="762" r:id="rId9"/>
    <p:sldId id="761" r:id="rId10"/>
    <p:sldId id="267" r:id="rId11"/>
    <p:sldId id="755" r:id="rId12"/>
    <p:sldId id="757" r:id="rId13"/>
    <p:sldId id="514" r:id="rId14"/>
    <p:sldId id="753" r:id="rId15"/>
    <p:sldId id="256" r:id="rId16"/>
    <p:sldId id="759" r:id="rId17"/>
    <p:sldId id="318" r:id="rId18"/>
    <p:sldId id="260" r:id="rId19"/>
    <p:sldId id="261" r:id="rId20"/>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4D2"/>
    <a:srgbClr val="0054B0"/>
    <a:srgbClr val="006FEA"/>
    <a:srgbClr val="0071EE"/>
    <a:srgbClr val="0150ED"/>
    <a:srgbClr val="0E5EFE"/>
    <a:srgbClr val="1E69FE"/>
    <a:srgbClr val="004FEE"/>
    <a:srgbClr val="005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09" autoAdjust="0"/>
    <p:restoredTop sz="94660"/>
  </p:normalViewPr>
  <p:slideViewPr>
    <p:cSldViewPr>
      <p:cViewPr varScale="1">
        <p:scale>
          <a:sx n="156" d="100"/>
          <a:sy n="156" d="100"/>
        </p:scale>
        <p:origin x="1168" y="120"/>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7/17/19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01F4F-B19B-4BED-ADEC-DA6F48AB26D1}" type="slidenum">
              <a:rPr lang="en-US" smtClean="0"/>
              <a:t>6</a:t>
            </a:fld>
            <a:endParaRPr lang="en-US" dirty="0"/>
          </a:p>
        </p:txBody>
      </p:sp>
    </p:spTree>
    <p:extLst>
      <p:ext uri="{BB962C8B-B14F-4D97-AF65-F5344CB8AC3E}">
        <p14:creationId xmlns:p14="http://schemas.microsoft.com/office/powerpoint/2010/main" val="385994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653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dirty="0"/>
          </a:p>
        </p:txBody>
      </p:sp>
    </p:spTree>
    <p:extLst>
      <p:ext uri="{BB962C8B-B14F-4D97-AF65-F5344CB8AC3E}">
        <p14:creationId xmlns:p14="http://schemas.microsoft.com/office/powerpoint/2010/main" val="249538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dirty="0"/>
          </a:p>
        </p:txBody>
      </p:sp>
    </p:spTree>
    <p:extLst>
      <p:ext uri="{BB962C8B-B14F-4D97-AF65-F5344CB8AC3E}">
        <p14:creationId xmlns:p14="http://schemas.microsoft.com/office/powerpoint/2010/main" val="408723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272982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13</a:t>
            </a:fld>
            <a:endParaRPr lang="en-US"/>
          </a:p>
        </p:txBody>
      </p:sp>
    </p:spTree>
    <p:extLst>
      <p:ext uri="{BB962C8B-B14F-4D97-AF65-F5344CB8AC3E}">
        <p14:creationId xmlns:p14="http://schemas.microsoft.com/office/powerpoint/2010/main" val="328204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895B6-FD6F-4614-B4B9-9A598397C0F4}" type="slidenum">
              <a:rPr lang="en-US" smtClean="0"/>
              <a:t>14</a:t>
            </a:fld>
            <a:endParaRPr lang="en-US" dirty="0"/>
          </a:p>
        </p:txBody>
      </p:sp>
    </p:spTree>
    <p:extLst>
      <p:ext uri="{BB962C8B-B14F-4D97-AF65-F5344CB8AC3E}">
        <p14:creationId xmlns:p14="http://schemas.microsoft.com/office/powerpoint/2010/main" val="1084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92D18-65B0-47FF-BFDA-8EF8BC0843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27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92D18-65B0-47FF-BFDA-8EF8BC0843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48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a:t>Click to edit Master title style</a:t>
            </a:r>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411798"/>
            <a:ext cx="10972800" cy="798437"/>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
        <p:nvSpPr>
          <p:cNvPr id="9" name="Content Placeholder 8"/>
          <p:cNvSpPr>
            <a:spLocks noGrp="1"/>
          </p:cNvSpPr>
          <p:nvPr>
            <p:ph sz="quarter" idx="13" hasCustomPrompt="1"/>
          </p:nvPr>
        </p:nvSpPr>
        <p:spPr>
          <a:xfrm>
            <a:off x="607484" y="1299884"/>
            <a:ext cx="10970683" cy="4872317"/>
          </a:xfrm>
        </p:spPr>
        <p:txBody>
          <a:bodyPr/>
          <a:lstStyle>
            <a:lvl1pPr>
              <a:defRPr sz="2133">
                <a:solidFill>
                  <a:srgbClr val="0071C5"/>
                </a:solidFill>
              </a:defRPr>
            </a:lvl1pPr>
            <a:lvl2pPr>
              <a:defRPr sz="2133">
                <a:solidFill>
                  <a:schemeClr val="tx2"/>
                </a:solidFill>
              </a:defRPr>
            </a:lvl2pPr>
            <a:lvl3pPr>
              <a:defRPr sz="1867">
                <a:solidFill>
                  <a:schemeClr val="tx2"/>
                </a:solidFill>
              </a:defRPr>
            </a:lvl3pPr>
            <a:lvl4pPr>
              <a:defRPr sz="1600">
                <a:solidFill>
                  <a:schemeClr val="tx2"/>
                </a:solidFill>
              </a:defRPr>
            </a:lvl4pPr>
            <a:lvl5pPr>
              <a:defRPr sz="1600">
                <a:solidFill>
                  <a:schemeClr val="tx2"/>
                </a:solidFill>
              </a:defRPr>
            </a:lvl5pPr>
          </a:lstStyle>
          <a:p>
            <a:pPr lvl="0"/>
            <a:r>
              <a:rPr lang="en-US" dirty="0"/>
              <a:t>16pt Intel Clear body text</a:t>
            </a:r>
          </a:p>
          <a:p>
            <a:pPr lvl="1"/>
            <a:r>
              <a:rPr lang="en-US" dirty="0"/>
              <a:t>16pt Intel Clear bullet one</a:t>
            </a:r>
          </a:p>
          <a:p>
            <a:pPr lvl="2"/>
            <a:r>
              <a:rPr lang="en-US" dirty="0"/>
              <a:t>14pt Intel Clear sub-bullet</a:t>
            </a:r>
          </a:p>
          <a:p>
            <a:pPr lvl="3"/>
            <a:r>
              <a:rPr lang="en-US" dirty="0"/>
              <a:t>12pt Intel Clear fourth level</a:t>
            </a:r>
          </a:p>
          <a:p>
            <a:pPr lvl="4"/>
            <a:r>
              <a:rPr lang="en-US" dirty="0"/>
              <a:t>12pt Intel Clear fifth level</a:t>
            </a:r>
          </a:p>
        </p:txBody>
      </p:sp>
    </p:spTree>
    <p:extLst>
      <p:ext uri="{BB962C8B-B14F-4D97-AF65-F5344CB8AC3E}">
        <p14:creationId xmlns:p14="http://schemas.microsoft.com/office/powerpoint/2010/main" val="2370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a:latin typeface="Calibri" pitchFamily="34" charset="0"/>
                <a:cs typeface="Calibri" pitchFamily="34" charset="0"/>
              </a:rPr>
              <a:t>Phases:</a:t>
            </a:r>
            <a:r>
              <a:rPr lang="en-US" sz="1454"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1-Assumption 2-Symptom 3-Speculation</a:t>
            </a:r>
            <a:r>
              <a:rPr lang="en-US" sz="1212" i="1" baseline="0" dirty="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a:t>(Enter Heading for Topic or Problem Statement)</a:t>
            </a:r>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a:latin typeface="Calibri" pitchFamily="34" charset="0"/>
                <a:cs typeface="Calibri" pitchFamily="34" charset="0"/>
              </a:rPr>
              <a:t>Risk:</a:t>
            </a:r>
            <a:r>
              <a:rPr lang="en-US" sz="1454" b="0" u="none" baseline="0" dirty="0">
                <a:latin typeface="Calibri" pitchFamily="34" charset="0"/>
                <a:cs typeface="Calibri" pitchFamily="34" charset="0"/>
              </a:rPr>
              <a:t>       </a:t>
            </a:r>
            <a:r>
              <a:rPr lang="en-US" sz="1454" b="0" u="none" baseline="0" dirty="0">
                <a:solidFill>
                  <a:srgbClr val="FF0000"/>
                </a:solidFill>
                <a:latin typeface="Calibri" pitchFamily="34" charset="0"/>
                <a:cs typeface="Calibri" pitchFamily="34" charset="0"/>
              </a:rPr>
              <a:t>           </a:t>
            </a:r>
            <a:r>
              <a:rPr lang="en-US" sz="1454" b="0" u="none" baseline="0"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1-Showstopper 1.5-High Risk/No Data 2-High Risk</a:t>
            </a:r>
            <a:r>
              <a:rPr lang="en-US" sz="1212" i="1" baseline="0" dirty="0">
                <a:solidFill>
                  <a:schemeClr val="bg1">
                    <a:lumMod val="65000"/>
                  </a:schemeClr>
                </a:solidFill>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2.5-No Data 3-Med Risk 4-Low</a:t>
            </a:r>
            <a:r>
              <a:rPr lang="en-US" sz="1212" i="1" baseline="0" dirty="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a:t>Level</a:t>
            </a:r>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a:solidFill>
                  <a:srgbClr val="FF0000"/>
                </a:solidFill>
                <a:latin typeface="Neo Sans Intel Medium" pitchFamily="34" charset="0"/>
              </a:rPr>
              <a:t>Intel-Micron Confidential</a:t>
            </a:r>
          </a:p>
          <a:p>
            <a:pPr algn="r">
              <a:tabLst/>
            </a:pPr>
            <a:r>
              <a:rPr lang="en-US" sz="1454" dirty="0" err="1">
                <a:solidFill>
                  <a:schemeClr val="accent2"/>
                </a:solidFill>
                <a:latin typeface="Neo Sans Intel Medium" pitchFamily="34" charset="0"/>
              </a:rPr>
              <a:t>SxP</a:t>
            </a:r>
            <a:r>
              <a:rPr lang="en-US" sz="1454" dirty="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baseline="0" dirty="0">
                <a:latin typeface="Calibri" pitchFamily="34" charset="0"/>
                <a:cs typeface="Calibri" pitchFamily="34" charset="0"/>
              </a:rPr>
              <a:t>NSG Advanced Pathfinding</a:t>
            </a:r>
            <a:endParaRPr lang="en-US" sz="1454" dirty="0">
              <a:latin typeface="Calibri" pitchFamily="34" charset="0"/>
              <a:cs typeface="Calibri" pitchFamily="34" charset="0"/>
            </a:endParaRPr>
          </a:p>
        </p:txBody>
      </p:sp>
      <p:sp>
        <p:nvSpPr>
          <p:cNvPr id="10" name="Rectangle 4"/>
          <p:cNvSpPr>
            <a:spLocks noChangeArrowheads="1"/>
          </p:cNvSpPr>
          <p:nvPr/>
        </p:nvSpPr>
        <p:spPr bwMode="auto">
          <a:xfrm>
            <a:off x="1413164" y="6471760"/>
            <a:ext cx="2701636"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a:solidFill>
                  <a:srgbClr val="FF0000"/>
                </a:solidFill>
                <a:latin typeface="Calibri" pitchFamily="34" charset="0"/>
                <a:cs typeface="Calibri" pitchFamily="34" charset="0"/>
              </a:rPr>
              <a:t>Intel Confidential</a:t>
            </a:r>
          </a:p>
        </p:txBody>
      </p:sp>
      <p:pic>
        <p:nvPicPr>
          <p:cNvPr id="12" name="Picture 6"/>
          <p:cNvPicPr>
            <a:picLocks noChangeAspect="1" noChangeArrowheads="1"/>
          </p:cNvPicPr>
          <p:nvPr/>
        </p:nvPicPr>
        <p:blipFill>
          <a:blip r:embed="rId16" cstate="screen"/>
          <a:srcRect/>
          <a:stretch>
            <a:fillRect/>
          </a:stretch>
        </p:blipFill>
        <p:spPr bwMode="auto">
          <a:xfrm>
            <a:off x="92363" y="6477003"/>
            <a:ext cx="593437" cy="368498"/>
          </a:xfrm>
          <a:prstGeom prst="rect">
            <a:avLst/>
          </a:prstGeom>
          <a:noFill/>
          <a:ln w="1">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file:////vmspfsfsch15/BiSM/BiSM/_ProjectReview/19WW23%20Review/BiSM_RWB_Analysis_19ww23.xls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C7EB-82EA-2F44-9CE6-85D3359A96E6}"/>
              </a:ext>
            </a:extLst>
          </p:cNvPr>
          <p:cNvSpPr>
            <a:spLocks noGrp="1"/>
          </p:cNvSpPr>
          <p:nvPr>
            <p:ph type="ctrTitle"/>
          </p:nvPr>
        </p:nvSpPr>
        <p:spPr/>
        <p:txBody>
          <a:bodyPr/>
          <a:lstStyle/>
          <a:p>
            <a:r>
              <a:rPr lang="en-US" sz="3600" dirty="0" err="1"/>
              <a:t>BiSM</a:t>
            </a:r>
            <a:r>
              <a:rPr lang="en-US" sz="3600" dirty="0"/>
              <a:t> Status, Learning and Challenge</a:t>
            </a:r>
          </a:p>
        </p:txBody>
      </p:sp>
      <p:sp>
        <p:nvSpPr>
          <p:cNvPr id="3" name="Subtitle 2">
            <a:extLst>
              <a:ext uri="{FF2B5EF4-FFF2-40B4-BE49-F238E27FC236}">
                <a16:creationId xmlns:a16="http://schemas.microsoft.com/office/drawing/2014/main" id="{4DEDCBA4-DD72-584F-A76E-6BB7A0CFAF7D}"/>
              </a:ext>
            </a:extLst>
          </p:cNvPr>
          <p:cNvSpPr>
            <a:spLocks noGrp="1"/>
          </p:cNvSpPr>
          <p:nvPr>
            <p:ph type="subTitle" idx="1"/>
          </p:nvPr>
        </p:nvSpPr>
        <p:spPr/>
        <p:txBody>
          <a:bodyPr/>
          <a:lstStyle/>
          <a:p>
            <a:r>
              <a:rPr lang="en-US" sz="2400"/>
              <a:t>Balaji </a:t>
            </a:r>
            <a:r>
              <a:rPr lang="en-US" sz="2400" dirty="0"/>
              <a:t>and DerChang, WW26.3/2019</a:t>
            </a:r>
          </a:p>
        </p:txBody>
      </p:sp>
      <p:sp>
        <p:nvSpPr>
          <p:cNvPr id="4" name="Content Placeholder 3">
            <a:extLst>
              <a:ext uri="{FF2B5EF4-FFF2-40B4-BE49-F238E27FC236}">
                <a16:creationId xmlns:a16="http://schemas.microsoft.com/office/drawing/2014/main" id="{BD877467-4947-834F-B23F-CD8D4BF05E06}"/>
              </a:ext>
            </a:extLst>
          </p:cNvPr>
          <p:cNvSpPr>
            <a:spLocks noGrp="1"/>
          </p:cNvSpPr>
          <p:nvPr>
            <p:ph idx="10"/>
          </p:nvPr>
        </p:nvSpPr>
        <p:spPr/>
        <p:txBody>
          <a:bodyPr/>
          <a:lstStyle/>
          <a:p>
            <a:pPr marL="0" indent="0">
              <a:buNone/>
            </a:pPr>
            <a:r>
              <a:rPr lang="en-US" sz="1600" dirty="0">
                <a:solidFill>
                  <a:srgbClr val="C00000"/>
                </a:solidFill>
              </a:rPr>
              <a:t>No obvious technology showstopper.  Solves known 3DXP issues, likely introduces others which we are yet to fully see.   Scaling not demonstrated.  Efficient tile design is a key challenge to product viability.</a:t>
            </a:r>
          </a:p>
          <a:p>
            <a:pPr marL="0" indent="0">
              <a:buNone/>
            </a:pPr>
            <a:r>
              <a:rPr lang="en-US" sz="1600" u="sng" dirty="0"/>
              <a:t>Technology – Exbibits superior attributes in known 3DXP issues. </a:t>
            </a:r>
          </a:p>
          <a:p>
            <a:r>
              <a:rPr lang="en-US" sz="1600" dirty="0"/>
              <a:t>Silicon used are S26A single </a:t>
            </a:r>
            <a:r>
              <a:rPr lang="en-US" sz="1600" dirty="0" err="1"/>
              <a:t>chal</a:t>
            </a:r>
            <a:r>
              <a:rPr lang="en-US" sz="1600" dirty="0"/>
              <a:t> 1D and 2D Full Loop (a.k.a. L2) flow.  </a:t>
            </a:r>
          </a:p>
          <a:p>
            <a:r>
              <a:rPr lang="en-US" sz="1600" dirty="0"/>
              <a:t>Wide range of SD materials exhibit robust RWB. The best fitted ∆V</a:t>
            </a:r>
            <a:r>
              <a:rPr lang="en-US" sz="1600" baseline="-25000" dirty="0"/>
              <a:t>T</a:t>
            </a:r>
            <a:r>
              <a:rPr lang="en-US" sz="1600" dirty="0"/>
              <a:t> physics is an interfacial modulation by electric field at an elevated temperature. </a:t>
            </a:r>
          </a:p>
          <a:p>
            <a:r>
              <a:rPr lang="en-US" sz="1600" dirty="0"/>
              <a:t>PG1 RWB is deemed operable with CR6.5 SD.G02 silicon (with 70% 1D structure yield.)   The array demonstrated &gt;2M FW cycles and &gt;130K cycles RD capability.</a:t>
            </a:r>
            <a:endParaRPr lang="en-US" sz="1600" dirty="0">
              <a:solidFill>
                <a:schemeClr val="accent2"/>
              </a:solidFill>
            </a:endParaRPr>
          </a:p>
          <a:p>
            <a:pPr marL="0" indent="0">
              <a:buNone/>
            </a:pPr>
            <a:r>
              <a:rPr lang="en-US" sz="1600" u="sng" dirty="0"/>
              <a:t>Design – Die size is prohibitive without higher drive of the speculative </a:t>
            </a:r>
            <a:r>
              <a:rPr lang="en-US" sz="1600" u="sng" dirty="0" err="1"/>
              <a:t>TGcMOST</a:t>
            </a:r>
            <a:r>
              <a:rPr lang="en-US" sz="1600" u="sng" dirty="0"/>
              <a:t> in this analysis.</a:t>
            </a:r>
          </a:p>
          <a:p>
            <a:r>
              <a:rPr lang="en-US" sz="1600" dirty="0"/>
              <a:t>Bipolar decoder architectures – the functional changes require schematics change and/or CMOS augmentation </a:t>
            </a:r>
          </a:p>
          <a:p>
            <a:r>
              <a:rPr lang="en-US" sz="1600" dirty="0"/>
              <a:t>Analysis of die size, energy, performance using our 20nm baseline and black box device</a:t>
            </a:r>
          </a:p>
          <a:p>
            <a:pPr marL="401638" indent="0">
              <a:buNone/>
            </a:pPr>
            <a:r>
              <a:rPr lang="en-US" sz="1600" dirty="0">
                <a:solidFill>
                  <a:schemeClr val="accent2"/>
                </a:solidFill>
              </a:rPr>
              <a:t>.</a:t>
            </a:r>
          </a:p>
          <a:p>
            <a:endParaRPr lang="en-US" sz="1600" dirty="0"/>
          </a:p>
        </p:txBody>
      </p:sp>
    </p:spTree>
    <p:extLst>
      <p:ext uri="{BB962C8B-B14F-4D97-AF65-F5344CB8AC3E}">
        <p14:creationId xmlns:p14="http://schemas.microsoft.com/office/powerpoint/2010/main" val="57119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83" y="411798"/>
            <a:ext cx="11391477" cy="256546"/>
          </a:xfrm>
        </p:spPr>
        <p:txBody>
          <a:bodyPr/>
          <a:lstStyle/>
          <a:p>
            <a:r>
              <a:rPr lang="en-US" sz="2800" b="1" dirty="0"/>
              <a:t>Retention </a:t>
            </a:r>
            <a:r>
              <a:rPr lang="en-US" sz="2800" b="1" dirty="0" err="1"/>
              <a:t>proj’s</a:t>
            </a:r>
            <a:r>
              <a:rPr lang="en-US" sz="2800" b="1" dirty="0"/>
              <a:t> from T-bake</a:t>
            </a:r>
          </a:p>
        </p:txBody>
      </p:sp>
      <p:grpSp>
        <p:nvGrpSpPr>
          <p:cNvPr id="16" name="Group 15"/>
          <p:cNvGrpSpPr/>
          <p:nvPr/>
        </p:nvGrpSpPr>
        <p:grpSpPr>
          <a:xfrm>
            <a:off x="12499721" y="3550377"/>
            <a:ext cx="3101176" cy="3237911"/>
            <a:chOff x="1695992" y="2270759"/>
            <a:chExt cx="2325882" cy="2428433"/>
          </a:xfrm>
        </p:grpSpPr>
        <p:pic>
          <p:nvPicPr>
            <p:cNvPr id="3" name="Picture 2"/>
            <p:cNvPicPr>
              <a:picLocks noChangeAspect="1"/>
            </p:cNvPicPr>
            <p:nvPr/>
          </p:nvPicPr>
          <p:blipFill rotWithShape="1">
            <a:blip r:embed="rId3"/>
            <a:srcRect t="3813" r="14157"/>
            <a:stretch/>
          </p:blipFill>
          <p:spPr>
            <a:xfrm>
              <a:off x="1695992" y="2270759"/>
              <a:ext cx="2325882" cy="2428433"/>
            </a:xfrm>
            <a:prstGeom prst="rect">
              <a:avLst/>
            </a:prstGeom>
          </p:spPr>
        </p:pic>
        <p:pic>
          <p:nvPicPr>
            <p:cNvPr id="4" name="Picture 3"/>
            <p:cNvPicPr>
              <a:picLocks noChangeAspect="1"/>
            </p:cNvPicPr>
            <p:nvPr/>
          </p:nvPicPr>
          <p:blipFill>
            <a:blip r:embed="rId4"/>
            <a:stretch>
              <a:fillRect/>
            </a:stretch>
          </p:blipFill>
          <p:spPr>
            <a:xfrm>
              <a:off x="3403613" y="3021817"/>
              <a:ext cx="506490" cy="1258990"/>
            </a:xfrm>
            <a:prstGeom prst="rect">
              <a:avLst/>
            </a:prstGeom>
            <a:ln>
              <a:solidFill>
                <a:schemeClr val="tx1"/>
              </a:solidFill>
            </a:ln>
          </p:spPr>
        </p:pic>
      </p:grpSp>
      <p:pic>
        <p:nvPicPr>
          <p:cNvPr id="6" name="Picture 5"/>
          <p:cNvPicPr>
            <a:picLocks noChangeAspect="1"/>
          </p:cNvPicPr>
          <p:nvPr/>
        </p:nvPicPr>
        <p:blipFill>
          <a:blip r:embed="rId5"/>
          <a:stretch>
            <a:fillRect/>
          </a:stretch>
        </p:blipFill>
        <p:spPr>
          <a:xfrm>
            <a:off x="12318963" y="55448"/>
            <a:ext cx="3462692" cy="3373553"/>
          </a:xfrm>
          <a:prstGeom prst="rect">
            <a:avLst/>
          </a:prstGeom>
        </p:spPr>
      </p:pic>
      <p:grpSp>
        <p:nvGrpSpPr>
          <p:cNvPr id="57" name="Group 56"/>
          <p:cNvGrpSpPr/>
          <p:nvPr/>
        </p:nvGrpSpPr>
        <p:grpSpPr>
          <a:xfrm>
            <a:off x="607484" y="1387194"/>
            <a:ext cx="3742963" cy="3520167"/>
            <a:chOff x="655162" y="927536"/>
            <a:chExt cx="2807222" cy="2486304"/>
          </a:xfrm>
        </p:grpSpPr>
        <p:grpSp>
          <p:nvGrpSpPr>
            <p:cNvPr id="42" name="Group 41"/>
            <p:cNvGrpSpPr/>
            <p:nvPr/>
          </p:nvGrpSpPr>
          <p:grpSpPr>
            <a:xfrm>
              <a:off x="655162" y="927536"/>
              <a:ext cx="2675538" cy="2486304"/>
              <a:chOff x="873475" y="1200913"/>
              <a:chExt cx="2675538" cy="2486304"/>
            </a:xfrm>
          </p:grpSpPr>
          <p:pic>
            <p:nvPicPr>
              <p:cNvPr id="37" name="Picture 36"/>
              <p:cNvPicPr>
                <a:picLocks noChangeAspect="1"/>
              </p:cNvPicPr>
              <p:nvPr/>
            </p:nvPicPr>
            <p:blipFill rotWithShape="1">
              <a:blip r:embed="rId6"/>
              <a:srcRect t="4800" r="15954"/>
              <a:stretch/>
            </p:blipFill>
            <p:spPr>
              <a:xfrm>
                <a:off x="873475" y="1200913"/>
                <a:ext cx="2675538" cy="2486304"/>
              </a:xfrm>
              <a:prstGeom prst="rect">
                <a:avLst/>
              </a:prstGeom>
            </p:spPr>
          </p:pic>
          <p:cxnSp>
            <p:nvCxnSpPr>
              <p:cNvPr id="38" name="Straight Connector 37"/>
              <p:cNvCxnSpPr/>
              <p:nvPr/>
            </p:nvCxnSpPr>
            <p:spPr>
              <a:xfrm flipH="1">
                <a:off x="1970380" y="1294334"/>
                <a:ext cx="562095" cy="2006385"/>
              </a:xfrm>
              <a:prstGeom prst="line">
                <a:avLst/>
              </a:prstGeom>
              <a:ln w="19050">
                <a:solidFill>
                  <a:schemeClr val="accent4">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169963" y="1306667"/>
                <a:ext cx="425372" cy="1994052"/>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45" name="Straight Arrow Connector 44"/>
            <p:cNvCxnSpPr/>
            <p:nvPr/>
          </p:nvCxnSpPr>
          <p:spPr>
            <a:xfrm>
              <a:off x="1276445" y="1686732"/>
              <a:ext cx="648926" cy="0"/>
            </a:xfrm>
            <a:prstGeom prst="straightConnector1">
              <a:avLst/>
            </a:prstGeom>
            <a:ln w="12700">
              <a:solidFill>
                <a:schemeClr val="tx1"/>
              </a:solidFill>
              <a:prstDash val="soli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2709630" y="2434696"/>
              <a:ext cx="550631" cy="652287"/>
              <a:chOff x="276829" y="2958624"/>
              <a:chExt cx="550631" cy="652287"/>
            </a:xfrm>
          </p:grpSpPr>
          <p:sp>
            <p:nvSpPr>
              <p:cNvPr id="43" name="TextBox 42"/>
              <p:cNvSpPr txBox="1"/>
              <p:nvPr/>
            </p:nvSpPr>
            <p:spPr>
              <a:xfrm>
                <a:off x="276829" y="2958624"/>
                <a:ext cx="550631" cy="652287"/>
              </a:xfrm>
              <a:prstGeom prst="rect">
                <a:avLst/>
              </a:prstGeom>
              <a:noFill/>
            </p:spPr>
            <p:txBody>
              <a:bodyPr vert="horz" wrap="none" lIns="0" tIns="0" rIns="0" bIns="0" rtlCol="0">
                <a:spAutoFit/>
              </a:bodyPr>
              <a:lstStyle/>
              <a:p>
                <a:r>
                  <a:rPr lang="en-US" sz="1467" b="1" dirty="0"/>
                  <a:t>@180C</a:t>
                </a:r>
              </a:p>
              <a:p>
                <a:r>
                  <a:rPr lang="en-US" sz="1467" b="1" dirty="0"/>
                  <a:t>--  1</a:t>
                </a:r>
                <a:r>
                  <a:rPr lang="en-US" sz="1467" b="1" dirty="0">
                    <a:latin typeface="Symbol" panose="05050102010706020507" pitchFamily="18" charset="2"/>
                  </a:rPr>
                  <a:t>m</a:t>
                </a:r>
                <a:r>
                  <a:rPr lang="en-US" sz="1467" b="1" dirty="0"/>
                  <a:t>s</a:t>
                </a:r>
              </a:p>
              <a:p>
                <a:r>
                  <a:rPr lang="en-US" sz="1600" b="1" dirty="0">
                    <a:latin typeface="Calibri" panose="020F0502020204030204" pitchFamily="34" charset="0"/>
                    <a:cs typeface="Calibri" panose="020F0502020204030204" pitchFamily="34" charset="0"/>
                  </a:rPr>
                  <a:t>   </a:t>
                </a:r>
                <a:r>
                  <a:rPr lang="en-US" sz="1467" b="1" dirty="0"/>
                  <a:t>  1e3 s</a:t>
                </a:r>
              </a:p>
              <a:p>
                <a:r>
                  <a:rPr lang="en-US" sz="1467" b="1" dirty="0"/>
                  <a:t>     1e4 s</a:t>
                </a:r>
              </a:p>
            </p:txBody>
          </p:sp>
          <p:sp>
            <p:nvSpPr>
              <p:cNvPr id="46" name="Isosceles Triangle 45"/>
              <p:cNvSpPr/>
              <p:nvPr/>
            </p:nvSpPr>
            <p:spPr>
              <a:xfrm>
                <a:off x="310896" y="3511296"/>
                <a:ext cx="91440" cy="9144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47" name="Rectangle 46"/>
              <p:cNvSpPr/>
              <p:nvPr/>
            </p:nvSpPr>
            <p:spPr>
              <a:xfrm>
                <a:off x="302970" y="3350573"/>
                <a:ext cx="91440" cy="9144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grpSp>
        <p:cxnSp>
          <p:nvCxnSpPr>
            <p:cNvPr id="49" name="Straight Arrow Connector 48"/>
            <p:cNvCxnSpPr/>
            <p:nvPr/>
          </p:nvCxnSpPr>
          <p:spPr>
            <a:xfrm>
              <a:off x="2022799" y="2070780"/>
              <a:ext cx="648926" cy="0"/>
            </a:xfrm>
            <a:prstGeom prst="straightConnector1">
              <a:avLst/>
            </a:prstGeom>
            <a:ln w="12700">
              <a:solidFill>
                <a:schemeClr val="tx1"/>
              </a:solidFill>
              <a:prstDash val="soli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305385" y="1730025"/>
              <a:ext cx="274114" cy="159460"/>
            </a:xfrm>
            <a:prstGeom prst="rect">
              <a:avLst/>
            </a:prstGeom>
            <a:noFill/>
          </p:spPr>
          <p:txBody>
            <a:bodyPr vert="horz" wrap="none" lIns="0" tIns="0" rIns="0" bIns="0" rtlCol="0">
              <a:spAutoFit/>
            </a:bodyPr>
            <a:lstStyle/>
            <a:p>
              <a:r>
                <a:rPr lang="en-US" sz="1467" b="1" dirty="0"/>
                <a:t>SET</a:t>
              </a:r>
            </a:p>
          </p:txBody>
        </p:sp>
        <p:sp>
          <p:nvSpPr>
            <p:cNvPr id="55" name="TextBox 54"/>
            <p:cNvSpPr txBox="1"/>
            <p:nvPr/>
          </p:nvSpPr>
          <p:spPr>
            <a:xfrm>
              <a:off x="2121273" y="2113564"/>
              <a:ext cx="282529" cy="159460"/>
            </a:xfrm>
            <a:prstGeom prst="rect">
              <a:avLst/>
            </a:prstGeom>
            <a:noFill/>
          </p:spPr>
          <p:txBody>
            <a:bodyPr vert="horz" wrap="none" lIns="0" tIns="0" rIns="0" bIns="0" rtlCol="0">
              <a:spAutoFit/>
            </a:bodyPr>
            <a:lstStyle/>
            <a:p>
              <a:r>
                <a:rPr lang="en-US" sz="1467" b="1" dirty="0">
                  <a:solidFill>
                    <a:schemeClr val="accent4">
                      <a:lumMod val="75000"/>
                    </a:schemeClr>
                  </a:solidFill>
                </a:rPr>
                <a:t>RST</a:t>
              </a:r>
            </a:p>
          </p:txBody>
        </p:sp>
        <p:sp>
          <p:nvSpPr>
            <p:cNvPr id="56" name="Rectangle 55"/>
            <p:cNvSpPr/>
            <p:nvPr/>
          </p:nvSpPr>
          <p:spPr>
            <a:xfrm>
              <a:off x="3299824" y="932353"/>
              <a:ext cx="162560" cy="1215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grpSp>
      <p:sp>
        <p:nvSpPr>
          <p:cNvPr id="17" name="Rectangle 16"/>
          <p:cNvSpPr/>
          <p:nvPr/>
        </p:nvSpPr>
        <p:spPr>
          <a:xfrm>
            <a:off x="289333" y="4780656"/>
            <a:ext cx="1686680" cy="256545"/>
          </a:xfrm>
          <a:prstGeom prst="rect">
            <a:avLst/>
          </a:prstGeom>
        </p:spPr>
        <p:txBody>
          <a:bodyPr wrap="none">
            <a:spAutoFit/>
          </a:bodyPr>
          <a:lstStyle/>
          <a:p>
            <a:r>
              <a:rPr lang="it-IT" sz="1067" dirty="0">
                <a:solidFill>
                  <a:schemeClr val="bg1">
                    <a:lumMod val="50000"/>
                  </a:schemeClr>
                </a:solidFill>
                <a:latin typeface="Calibri" panose="020F0502020204030204" pitchFamily="34" charset="0"/>
                <a:ea typeface="Calibri" panose="020F0502020204030204" pitchFamily="34" charset="0"/>
              </a:rPr>
              <a:t>0193532w10 SDk-A14, r5.3</a:t>
            </a:r>
            <a:endParaRPr lang="en-US" sz="1067" dirty="0">
              <a:solidFill>
                <a:schemeClr val="bg1">
                  <a:lumMod val="50000"/>
                </a:schemeClr>
              </a:solidFill>
            </a:endParaRPr>
          </a:p>
        </p:txBody>
      </p:sp>
      <p:sp>
        <p:nvSpPr>
          <p:cNvPr id="63" name="Rectangle 62"/>
          <p:cNvSpPr/>
          <p:nvPr/>
        </p:nvSpPr>
        <p:spPr>
          <a:xfrm>
            <a:off x="1336182" y="997084"/>
            <a:ext cx="2246641" cy="318100"/>
          </a:xfrm>
          <a:prstGeom prst="rect">
            <a:avLst/>
          </a:prstGeom>
        </p:spPr>
        <p:txBody>
          <a:bodyPr wrap="none">
            <a:spAutoFit/>
          </a:bodyPr>
          <a:lstStyle/>
          <a:p>
            <a:r>
              <a:rPr lang="it-IT" sz="1467" b="1" dirty="0">
                <a:solidFill>
                  <a:srgbClr val="0071C5"/>
                </a:solidFill>
                <a:latin typeface="Calibri" panose="020F0502020204030204" pitchFamily="34" charset="0"/>
              </a:rPr>
              <a:t>SET/RST Distrib. Vs. T-bake</a:t>
            </a:r>
            <a:endParaRPr lang="en-US" sz="1467" b="1" dirty="0">
              <a:solidFill>
                <a:srgbClr val="0071C5"/>
              </a:solidFill>
            </a:endParaRPr>
          </a:p>
        </p:txBody>
      </p:sp>
      <p:grpSp>
        <p:nvGrpSpPr>
          <p:cNvPr id="66" name="Group 65"/>
          <p:cNvGrpSpPr/>
          <p:nvPr/>
        </p:nvGrpSpPr>
        <p:grpSpPr>
          <a:xfrm>
            <a:off x="4290668" y="990600"/>
            <a:ext cx="3787908" cy="3916760"/>
            <a:chOff x="5732601" y="1044510"/>
            <a:chExt cx="2840931" cy="2489088"/>
          </a:xfrm>
        </p:grpSpPr>
        <p:grpSp>
          <p:nvGrpSpPr>
            <p:cNvPr id="60" name="Group 59"/>
            <p:cNvGrpSpPr/>
            <p:nvPr/>
          </p:nvGrpSpPr>
          <p:grpSpPr>
            <a:xfrm>
              <a:off x="5872897" y="1270300"/>
              <a:ext cx="2700635" cy="2263298"/>
              <a:chOff x="5565362" y="892865"/>
              <a:chExt cx="2700635" cy="2263298"/>
            </a:xfrm>
          </p:grpSpPr>
          <p:pic>
            <p:nvPicPr>
              <p:cNvPr id="8" name="Picture 7"/>
              <p:cNvPicPr>
                <a:picLocks noChangeAspect="1"/>
              </p:cNvPicPr>
              <p:nvPr/>
            </p:nvPicPr>
            <p:blipFill rotWithShape="1">
              <a:blip r:embed="rId7"/>
              <a:srcRect l="1308" t="1158" r="21846" b="3435"/>
              <a:stretch/>
            </p:blipFill>
            <p:spPr>
              <a:xfrm>
                <a:off x="5565362" y="892865"/>
                <a:ext cx="2529840" cy="2263298"/>
              </a:xfrm>
              <a:prstGeom prst="rect">
                <a:avLst/>
              </a:prstGeom>
            </p:spPr>
          </p:pic>
          <p:sp>
            <p:nvSpPr>
              <p:cNvPr id="9" name="TextBox 8"/>
              <p:cNvSpPr txBox="1"/>
              <p:nvPr/>
            </p:nvSpPr>
            <p:spPr>
              <a:xfrm>
                <a:off x="7168341" y="2623435"/>
                <a:ext cx="1097656" cy="143474"/>
              </a:xfrm>
              <a:prstGeom prst="rect">
                <a:avLst/>
              </a:prstGeom>
              <a:noFill/>
            </p:spPr>
            <p:txBody>
              <a:bodyPr vert="horz" wrap="none" lIns="0" tIns="0" rIns="0" bIns="0" rtlCol="0">
                <a:spAutoFit/>
              </a:bodyPr>
              <a:lstStyle/>
              <a:p>
                <a:r>
                  <a:rPr lang="en-US" sz="1467" b="1" dirty="0">
                    <a:solidFill>
                      <a:srgbClr val="003C71"/>
                    </a:solidFill>
                  </a:rPr>
                  <a:t>85C	40C</a:t>
                </a:r>
              </a:p>
            </p:txBody>
          </p:sp>
          <p:sp>
            <p:nvSpPr>
              <p:cNvPr id="10" name="TextBox 9"/>
              <p:cNvSpPr txBox="1"/>
              <p:nvPr/>
            </p:nvSpPr>
            <p:spPr>
              <a:xfrm>
                <a:off x="6290525" y="1198699"/>
                <a:ext cx="234439" cy="1062874"/>
              </a:xfrm>
              <a:prstGeom prst="rect">
                <a:avLst/>
              </a:prstGeom>
              <a:noFill/>
            </p:spPr>
            <p:txBody>
              <a:bodyPr vert="horz" wrap="none" lIns="0" tIns="0" rIns="0" bIns="0" rtlCol="0">
                <a:spAutoFit/>
              </a:bodyPr>
              <a:lstStyle/>
              <a:p>
                <a:r>
                  <a:rPr lang="en-US" sz="1467" b="1" dirty="0">
                    <a:solidFill>
                      <a:srgbClr val="003C71"/>
                    </a:solidFill>
                  </a:rPr>
                  <a:t>10y</a:t>
                </a:r>
              </a:p>
              <a:p>
                <a:endParaRPr lang="en-US" sz="1600" b="1" dirty="0">
                  <a:solidFill>
                    <a:srgbClr val="003C71"/>
                  </a:solidFill>
                </a:endParaRPr>
              </a:p>
              <a:p>
                <a:endParaRPr lang="en-US" sz="533" b="1" dirty="0">
                  <a:solidFill>
                    <a:srgbClr val="003C71"/>
                  </a:solidFill>
                </a:endParaRPr>
              </a:p>
              <a:p>
                <a:r>
                  <a:rPr lang="en-US" sz="1467" b="1" dirty="0">
                    <a:solidFill>
                      <a:srgbClr val="003C71"/>
                    </a:solidFill>
                  </a:rPr>
                  <a:t>3m</a:t>
                </a:r>
              </a:p>
              <a:p>
                <a:endParaRPr lang="en-US" sz="1467" b="1" dirty="0">
                  <a:solidFill>
                    <a:srgbClr val="003C71"/>
                  </a:solidFill>
                </a:endParaRPr>
              </a:p>
              <a:p>
                <a:endParaRPr lang="en-US" sz="1400" b="1" dirty="0">
                  <a:solidFill>
                    <a:srgbClr val="003C71"/>
                  </a:solidFill>
                </a:endParaRPr>
              </a:p>
              <a:p>
                <a:r>
                  <a:rPr lang="en-US" sz="1467" b="1" dirty="0">
                    <a:solidFill>
                      <a:srgbClr val="003C71"/>
                    </a:solidFill>
                  </a:rPr>
                  <a:t>2d</a:t>
                </a:r>
              </a:p>
              <a:p>
                <a:endParaRPr lang="en-US" sz="1467" b="1" dirty="0">
                  <a:solidFill>
                    <a:srgbClr val="003C71"/>
                  </a:solidFill>
                </a:endParaRPr>
              </a:p>
            </p:txBody>
          </p:sp>
        </p:grpSp>
        <p:sp>
          <p:nvSpPr>
            <p:cNvPr id="61" name="Rectangle 60"/>
            <p:cNvSpPr/>
            <p:nvPr/>
          </p:nvSpPr>
          <p:spPr>
            <a:xfrm>
              <a:off x="5732601" y="1068947"/>
              <a:ext cx="2589032" cy="1991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solidFill>
                  <a:srgbClr val="0071C5"/>
                </a:solidFill>
              </a:endParaRPr>
            </a:p>
          </p:txBody>
        </p:sp>
        <p:sp>
          <p:nvSpPr>
            <p:cNvPr id="62" name="Rectangle 61"/>
            <p:cNvSpPr/>
            <p:nvPr/>
          </p:nvSpPr>
          <p:spPr>
            <a:xfrm flipH="1">
              <a:off x="8338596" y="1188152"/>
              <a:ext cx="111496" cy="13002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64" name="Rectangle 63"/>
            <p:cNvSpPr/>
            <p:nvPr/>
          </p:nvSpPr>
          <p:spPr>
            <a:xfrm>
              <a:off x="6176359" y="1044510"/>
              <a:ext cx="2221089" cy="202151"/>
            </a:xfrm>
            <a:prstGeom prst="rect">
              <a:avLst/>
            </a:prstGeom>
          </p:spPr>
          <p:txBody>
            <a:bodyPr wrap="none">
              <a:spAutoFit/>
            </a:bodyPr>
            <a:lstStyle/>
            <a:p>
              <a:r>
                <a:rPr lang="it-IT" sz="1467" b="1" dirty="0">
                  <a:solidFill>
                    <a:srgbClr val="0071C5"/>
                  </a:solidFill>
                  <a:latin typeface="Calibri" panose="020F0502020204030204" pitchFamily="34" charset="0"/>
                </a:rPr>
                <a:t>Window closure: Single EA analysis </a:t>
              </a:r>
              <a:endParaRPr lang="en-US" sz="1467" b="1" dirty="0">
                <a:solidFill>
                  <a:srgbClr val="0071C5"/>
                </a:solidFill>
              </a:endParaRPr>
            </a:p>
          </p:txBody>
        </p:sp>
      </p:grpSp>
      <p:grpSp>
        <p:nvGrpSpPr>
          <p:cNvPr id="11" name="Group 10"/>
          <p:cNvGrpSpPr/>
          <p:nvPr/>
        </p:nvGrpSpPr>
        <p:grpSpPr>
          <a:xfrm>
            <a:off x="8066312" y="997084"/>
            <a:ext cx="3657011" cy="3808559"/>
            <a:chOff x="6049734" y="1052552"/>
            <a:chExt cx="2742758" cy="2856419"/>
          </a:xfrm>
        </p:grpSpPr>
        <p:grpSp>
          <p:nvGrpSpPr>
            <p:cNvPr id="67" name="Group 66"/>
            <p:cNvGrpSpPr/>
            <p:nvPr/>
          </p:nvGrpSpPr>
          <p:grpSpPr>
            <a:xfrm>
              <a:off x="6049734" y="1052552"/>
              <a:ext cx="2742758" cy="2856419"/>
              <a:chOff x="3346122" y="1052642"/>
              <a:chExt cx="2391127" cy="2856419"/>
            </a:xfrm>
          </p:grpSpPr>
          <p:grpSp>
            <p:nvGrpSpPr>
              <p:cNvPr id="59" name="Group 58"/>
              <p:cNvGrpSpPr/>
              <p:nvPr/>
            </p:nvGrpSpPr>
            <p:grpSpPr>
              <a:xfrm>
                <a:off x="3346122" y="1324323"/>
                <a:ext cx="2391127" cy="2584738"/>
                <a:chOff x="1971040" y="2666999"/>
                <a:chExt cx="3232639" cy="3323790"/>
              </a:xfrm>
            </p:grpSpPr>
            <p:pic>
              <p:nvPicPr>
                <p:cNvPr id="58" name="Picture 57"/>
                <p:cNvPicPr>
                  <a:picLocks noChangeAspect="1"/>
                </p:cNvPicPr>
                <p:nvPr/>
              </p:nvPicPr>
              <p:blipFill rotWithShape="1">
                <a:blip r:embed="rId8"/>
                <a:srcRect l="565" t="7958" r="20761"/>
                <a:stretch/>
              </p:blipFill>
              <p:spPr>
                <a:xfrm>
                  <a:off x="1971040" y="2666999"/>
                  <a:ext cx="2790491" cy="1571191"/>
                </a:xfrm>
                <a:prstGeom prst="rect">
                  <a:avLst/>
                </a:prstGeom>
              </p:spPr>
            </p:pic>
            <p:pic>
              <p:nvPicPr>
                <p:cNvPr id="18" name="Picture 17"/>
                <p:cNvPicPr>
                  <a:picLocks noChangeAspect="1"/>
                </p:cNvPicPr>
                <p:nvPr/>
              </p:nvPicPr>
              <p:blipFill rotWithShape="1">
                <a:blip r:embed="rId9"/>
                <a:srcRect t="1595"/>
                <a:stretch/>
              </p:blipFill>
              <p:spPr>
                <a:xfrm>
                  <a:off x="2003002" y="3947160"/>
                  <a:ext cx="3200677" cy="2043629"/>
                </a:xfrm>
                <a:prstGeom prst="rect">
                  <a:avLst/>
                </a:prstGeom>
              </p:spPr>
            </p:pic>
          </p:grpSp>
          <p:sp>
            <p:nvSpPr>
              <p:cNvPr id="65" name="Rectangle 64"/>
              <p:cNvSpPr/>
              <p:nvPr/>
            </p:nvSpPr>
            <p:spPr>
              <a:xfrm>
                <a:off x="3468679" y="1052642"/>
                <a:ext cx="1603790" cy="238575"/>
              </a:xfrm>
              <a:prstGeom prst="rect">
                <a:avLst/>
              </a:prstGeom>
            </p:spPr>
            <p:txBody>
              <a:bodyPr wrap="none">
                <a:spAutoFit/>
              </a:bodyPr>
              <a:lstStyle/>
              <a:p>
                <a:r>
                  <a:rPr lang="it-IT" sz="1467" b="1" dirty="0">
                    <a:solidFill>
                      <a:srgbClr val="0071C5"/>
                    </a:solidFill>
                    <a:latin typeface="Calibri" panose="020F0502020204030204" pitchFamily="34" charset="0"/>
                  </a:rPr>
                  <a:t>VT retention: E-front analysis</a:t>
                </a:r>
                <a:endParaRPr lang="en-US" sz="1467" b="1" dirty="0">
                  <a:solidFill>
                    <a:srgbClr val="0071C5"/>
                  </a:solidFill>
                </a:endParaRPr>
              </a:p>
            </p:txBody>
          </p:sp>
        </p:grpSp>
        <p:cxnSp>
          <p:nvCxnSpPr>
            <p:cNvPr id="68" name="Straight Connector 67"/>
            <p:cNvCxnSpPr/>
            <p:nvPr/>
          </p:nvCxnSpPr>
          <p:spPr>
            <a:xfrm flipH="1">
              <a:off x="7573451" y="1415968"/>
              <a:ext cx="0" cy="2286000"/>
            </a:xfrm>
            <a:prstGeom prst="line">
              <a:avLst/>
            </a:prstGeom>
            <a:ln w="12700">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401859" y="2071427"/>
              <a:ext cx="356241" cy="246317"/>
            </a:xfrm>
            <a:prstGeom prst="rect">
              <a:avLst/>
            </a:prstGeom>
            <a:solidFill>
              <a:schemeClr val="bg1"/>
            </a:solidFill>
            <a:ln>
              <a:solidFill>
                <a:schemeClr val="bg1">
                  <a:lumMod val="50000"/>
                </a:schemeClr>
              </a:solidFill>
            </a:ln>
          </p:spPr>
          <p:txBody>
            <a:bodyPr vert="horz" wrap="square" lIns="0" tIns="0" rIns="0" bIns="0" rtlCol="0">
              <a:spAutoFit/>
            </a:bodyPr>
            <a:lstStyle/>
            <a:p>
              <a:pPr algn="ctr"/>
              <a:r>
                <a:rPr lang="en-US" sz="1067" b="1" dirty="0">
                  <a:solidFill>
                    <a:schemeClr val="bg1">
                      <a:lumMod val="50000"/>
                    </a:schemeClr>
                  </a:solidFill>
                </a:rPr>
                <a:t>85C</a:t>
              </a:r>
            </a:p>
            <a:p>
              <a:pPr algn="ctr"/>
              <a:r>
                <a:rPr lang="en-US" sz="1067" b="1" dirty="0">
                  <a:solidFill>
                    <a:schemeClr val="bg1">
                      <a:lumMod val="50000"/>
                    </a:schemeClr>
                  </a:solidFill>
                </a:rPr>
                <a:t>2days</a:t>
              </a:r>
            </a:p>
          </p:txBody>
        </p:sp>
      </p:grpSp>
      <p:sp>
        <p:nvSpPr>
          <p:cNvPr id="5" name="TextBox 4"/>
          <p:cNvSpPr txBox="1"/>
          <p:nvPr/>
        </p:nvSpPr>
        <p:spPr>
          <a:xfrm>
            <a:off x="607483" y="5232737"/>
            <a:ext cx="10974917" cy="1015663"/>
          </a:xfrm>
          <a:prstGeom prst="rect">
            <a:avLst/>
          </a:prstGeom>
          <a:noFill/>
        </p:spPr>
        <p:txBody>
          <a:bodyPr vert="horz" wrap="square" lIns="0" tIns="0" rIns="0" bIns="0" rtlCol="0">
            <a:spAutoFit/>
          </a:bodyPr>
          <a:lstStyle/>
          <a:p>
            <a:r>
              <a:rPr lang="en-US" sz="1200" dirty="0">
                <a:solidFill>
                  <a:srgbClr val="003C71"/>
                </a:solidFill>
                <a:latin typeface="Calibri" panose="020F0502020204030204" pitchFamily="34" charset="0"/>
                <a:cs typeface="Calibri" panose="020F0502020204030204" pitchFamily="34" charset="0"/>
              </a:rPr>
              <a:t>SET state retention ~ mimicking 3DxP trends; RST state retention relatively solid within 3s visibility (JDP data)</a:t>
            </a:r>
          </a:p>
          <a:p>
            <a:r>
              <a:rPr lang="en-US" sz="1200" dirty="0">
                <a:solidFill>
                  <a:srgbClr val="003C71"/>
                </a:solidFill>
                <a:latin typeface="Calibri" panose="020F0502020204030204" pitchFamily="34" charset="0"/>
                <a:cs typeface="Calibri" panose="020F0502020204030204" pitchFamily="34" charset="0"/>
              </a:rPr>
              <a:t>Window-based retention single E</a:t>
            </a:r>
            <a:r>
              <a:rPr lang="en-US" sz="1200" baseline="-25000" dirty="0">
                <a:solidFill>
                  <a:srgbClr val="003C71"/>
                </a:solidFill>
                <a:latin typeface="Calibri" panose="020F0502020204030204" pitchFamily="34" charset="0"/>
                <a:cs typeface="Calibri" panose="020F0502020204030204" pitchFamily="34" charset="0"/>
              </a:rPr>
              <a:t>A</a:t>
            </a:r>
            <a:r>
              <a:rPr lang="en-US" sz="1200" dirty="0">
                <a:solidFill>
                  <a:srgbClr val="003C71"/>
                </a:solidFill>
                <a:latin typeface="Calibri" panose="020F0502020204030204" pitchFamily="34" charset="0"/>
                <a:cs typeface="Calibri" panose="020F0502020204030204" pitchFamily="34" charset="0"/>
              </a:rPr>
              <a:t> in ~ 1.25 eV range </a:t>
            </a:r>
            <a:r>
              <a:rPr lang="en-US" sz="1200" dirty="0">
                <a:solidFill>
                  <a:srgbClr val="003C71"/>
                </a:solidFill>
                <a:latin typeface="Calibri" panose="020F0502020204030204" pitchFamily="34" charset="0"/>
                <a:cs typeface="Calibri" panose="020F0502020204030204" pitchFamily="34" charset="0"/>
                <a:sym typeface="Wingdings" panose="05000000000000000000" pitchFamily="2" charset="2"/>
              </a:rPr>
              <a:t> </a:t>
            </a:r>
            <a:r>
              <a:rPr lang="en-US" sz="1200" dirty="0">
                <a:solidFill>
                  <a:srgbClr val="C00000"/>
                </a:solidFill>
                <a:latin typeface="Calibri" panose="020F0502020204030204" pitchFamily="34" charset="0"/>
                <a:cs typeface="Calibri" panose="020F0502020204030204" pitchFamily="34" charset="0"/>
                <a:sym typeface="Wingdings" panose="05000000000000000000" pitchFamily="2" charset="2"/>
              </a:rPr>
              <a:t>Further char to be triggered on r6.6 to validate </a:t>
            </a:r>
            <a:r>
              <a:rPr lang="en-US" sz="1200" dirty="0" err="1">
                <a:solidFill>
                  <a:srgbClr val="C00000"/>
                </a:solidFill>
                <a:latin typeface="Calibri" panose="020F0502020204030204" pitchFamily="34" charset="0"/>
                <a:cs typeface="Calibri" panose="020F0502020204030204" pitchFamily="34" charset="0"/>
                <a:sym typeface="Wingdings" panose="05000000000000000000" pitchFamily="2" charset="2"/>
              </a:rPr>
              <a:t>proj’s</a:t>
            </a:r>
            <a:r>
              <a:rPr lang="en-US" sz="1200" dirty="0">
                <a:solidFill>
                  <a:srgbClr val="C00000"/>
                </a:solidFill>
                <a:latin typeface="Calibri" panose="020F0502020204030204" pitchFamily="34" charset="0"/>
                <a:cs typeface="Calibri" panose="020F0502020204030204" pitchFamily="34" charset="0"/>
                <a:sym typeface="Wingdings" panose="05000000000000000000" pitchFamily="2" charset="2"/>
              </a:rPr>
              <a:t>.</a:t>
            </a: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The retention data, both set and reset shifts up, suggests a ‘nonreversible’  process or structure relaxation at temperature range explored.  This seems indicative a deep-level-trap or strong-bond-energy modification process in “write”</a:t>
            </a:r>
            <a:endParaRPr lang="en-US" sz="1200" dirty="0">
              <a:solidFill>
                <a:srgbClr val="C00000"/>
              </a:solidFill>
              <a:latin typeface="Calibri" panose="020F0502020204030204" pitchFamily="34" charset="0"/>
              <a:cs typeface="Calibri" panose="020F0502020204030204" pitchFamily="34" charset="0"/>
            </a:endParaRPr>
          </a:p>
        </p:txBody>
      </p:sp>
      <p:sp>
        <p:nvSpPr>
          <p:cNvPr id="7" name="Rectangle 6"/>
          <p:cNvSpPr/>
          <p:nvPr/>
        </p:nvSpPr>
        <p:spPr>
          <a:xfrm>
            <a:off x="6061954" y="1446156"/>
            <a:ext cx="1244956" cy="338554"/>
          </a:xfrm>
          <a:prstGeom prst="rect">
            <a:avLst/>
          </a:prstGeom>
        </p:spPr>
        <p:txBody>
          <a:bodyPr wrap="none">
            <a:spAutoFit/>
          </a:bodyPr>
          <a:lstStyle/>
          <a:p>
            <a:r>
              <a:rPr lang="en-US" sz="1600" b="1" dirty="0">
                <a:solidFill>
                  <a:srgbClr val="C00000"/>
                </a:solidFill>
                <a:latin typeface="Calibri" panose="020F0502020204030204" pitchFamily="34" charset="0"/>
                <a:cs typeface="Calibri" panose="020F0502020204030204" pitchFamily="34" charset="0"/>
              </a:rPr>
              <a:t>E</a:t>
            </a:r>
            <a:r>
              <a:rPr lang="en-US" sz="1600" b="1" baseline="-25000" dirty="0">
                <a:solidFill>
                  <a:srgbClr val="C00000"/>
                </a:solidFill>
                <a:latin typeface="Calibri" panose="020F0502020204030204" pitchFamily="34" charset="0"/>
                <a:cs typeface="Calibri" panose="020F0502020204030204" pitchFamily="34" charset="0"/>
              </a:rPr>
              <a:t>A</a:t>
            </a:r>
            <a:r>
              <a:rPr lang="en-US" sz="1600" b="1" dirty="0">
                <a:solidFill>
                  <a:srgbClr val="C00000"/>
                </a:solidFill>
                <a:latin typeface="Calibri" panose="020F0502020204030204" pitchFamily="34" charset="0"/>
                <a:cs typeface="Calibri" panose="020F0502020204030204" pitchFamily="34" charset="0"/>
              </a:rPr>
              <a:t> ~ 1.25 eV </a:t>
            </a:r>
            <a:endParaRPr lang="en-US" sz="1600" b="1" dirty="0">
              <a:solidFill>
                <a:srgbClr val="C00000"/>
              </a:solidFill>
            </a:endParaRPr>
          </a:p>
        </p:txBody>
      </p:sp>
    </p:spTree>
    <p:extLst>
      <p:ext uri="{BB962C8B-B14F-4D97-AF65-F5344CB8AC3E}">
        <p14:creationId xmlns:p14="http://schemas.microsoft.com/office/powerpoint/2010/main" val="34733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518346" y="1301216"/>
            <a:ext cx="9668285" cy="4464584"/>
          </a:xfrm>
          <a:prstGeom prst="rect">
            <a:avLst/>
          </a:prstGeom>
        </p:spPr>
      </p:pic>
      <p:sp>
        <p:nvSpPr>
          <p:cNvPr id="2" name="Title 1"/>
          <p:cNvSpPr>
            <a:spLocks noGrp="1"/>
          </p:cNvSpPr>
          <p:nvPr>
            <p:ph type="title"/>
          </p:nvPr>
        </p:nvSpPr>
        <p:spPr>
          <a:xfrm>
            <a:off x="607483" y="411797"/>
            <a:ext cx="11279716" cy="807403"/>
          </a:xfrm>
        </p:spPr>
        <p:txBody>
          <a:bodyPr/>
          <a:lstStyle/>
          <a:p>
            <a:r>
              <a:rPr lang="en-US" sz="3200" dirty="0">
                <a:solidFill>
                  <a:srgbClr val="0071C5"/>
                </a:solidFill>
              </a:rPr>
              <a:t>Dual-Vdm: </a:t>
            </a:r>
            <a:r>
              <a:rPr lang="en-US" sz="3200" dirty="0"/>
              <a:t>V</a:t>
            </a:r>
            <a:r>
              <a:rPr lang="en-US" sz="3200" baseline="-25000" dirty="0"/>
              <a:t>dm1</a:t>
            </a:r>
            <a:r>
              <a:rPr lang="en-US" sz="3200" dirty="0"/>
              <a:t> RWB up to ~ +200mV w/ SD alloy</a:t>
            </a:r>
          </a:p>
        </p:txBody>
      </p:sp>
      <p:sp>
        <p:nvSpPr>
          <p:cNvPr id="5" name="TextBox 4"/>
          <p:cNvSpPr txBox="1"/>
          <p:nvPr/>
        </p:nvSpPr>
        <p:spPr>
          <a:xfrm>
            <a:off x="121920" y="80864"/>
            <a:ext cx="3052118" cy="215444"/>
          </a:xfrm>
          <a:prstGeom prst="rect">
            <a:avLst/>
          </a:prstGeom>
          <a:noFill/>
        </p:spPr>
        <p:txBody>
          <a:bodyPr vert="horz" wrap="none" lIns="0" tIns="0" rIns="0" bIns="0" rtlCol="0">
            <a:spAutoFit/>
          </a:bodyPr>
          <a:lstStyle/>
          <a:p>
            <a:r>
              <a:rPr lang="en-US" sz="1400" b="1" dirty="0">
                <a:solidFill>
                  <a:srgbClr val="003C71"/>
                </a:solidFill>
                <a:hlinkClick r:id="rId4" action="ppaction://hlinkfile"/>
              </a:rPr>
              <a:t>ww23 </a:t>
            </a:r>
            <a:r>
              <a:rPr lang="en-US" sz="1400" b="1" dirty="0">
                <a:solidFill>
                  <a:srgbClr val="003C71"/>
                </a:solidFill>
              </a:rPr>
              <a:t>table (w/ embedded formulas)</a:t>
            </a:r>
          </a:p>
        </p:txBody>
      </p:sp>
      <p:sp>
        <p:nvSpPr>
          <p:cNvPr id="10" name="Oval 9"/>
          <p:cNvSpPr/>
          <p:nvPr/>
        </p:nvSpPr>
        <p:spPr>
          <a:xfrm>
            <a:off x="7540053" y="4636541"/>
            <a:ext cx="2946400" cy="254833"/>
          </a:xfrm>
          <a:prstGeom prst="ellipse">
            <a:avLst/>
          </a:prstGeom>
          <a:noFill/>
          <a:ln w="12700">
            <a:solidFill>
              <a:srgbClr val="00B05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11" name="TextBox 10"/>
          <p:cNvSpPr txBox="1"/>
          <p:nvPr/>
        </p:nvSpPr>
        <p:spPr>
          <a:xfrm>
            <a:off x="10588053" y="4586574"/>
            <a:ext cx="1170962" cy="451534"/>
          </a:xfrm>
          <a:prstGeom prst="rect">
            <a:avLst/>
          </a:prstGeom>
          <a:noFill/>
        </p:spPr>
        <p:txBody>
          <a:bodyPr vert="horz" wrap="none" lIns="0" tIns="0" rIns="0" bIns="0" rtlCol="0">
            <a:spAutoFit/>
          </a:bodyPr>
          <a:lstStyle/>
          <a:p>
            <a:r>
              <a:rPr lang="en-US" sz="1467" b="1" i="1" dirty="0">
                <a:solidFill>
                  <a:srgbClr val="009900"/>
                </a:solidFill>
                <a:latin typeface="Calibri" panose="020F0502020204030204" pitchFamily="34" charset="0"/>
                <a:cs typeface="Calibri" panose="020F0502020204030204" pitchFamily="34" charset="0"/>
              </a:rPr>
              <a:t>Low RD</a:t>
            </a:r>
          </a:p>
          <a:p>
            <a:r>
              <a:rPr lang="en-US" sz="1467" b="1" i="1" dirty="0">
                <a:solidFill>
                  <a:srgbClr val="009900"/>
                </a:solidFill>
                <a:latin typeface="Calibri" panose="020F0502020204030204" pitchFamily="34" charset="0"/>
                <a:cs typeface="Calibri" panose="020F0502020204030204" pitchFamily="34" charset="0"/>
              </a:rPr>
              <a:t>(~4-10x TTF ↑)</a:t>
            </a:r>
          </a:p>
        </p:txBody>
      </p:sp>
      <p:sp>
        <p:nvSpPr>
          <p:cNvPr id="12" name="TextBox 11"/>
          <p:cNvSpPr txBox="1"/>
          <p:nvPr/>
        </p:nvSpPr>
        <p:spPr>
          <a:xfrm>
            <a:off x="10228763" y="3531461"/>
            <a:ext cx="1170064" cy="225767"/>
          </a:xfrm>
          <a:prstGeom prst="rect">
            <a:avLst/>
          </a:prstGeom>
          <a:noFill/>
        </p:spPr>
        <p:txBody>
          <a:bodyPr vert="horz" wrap="none" lIns="0" tIns="0" rIns="0" bIns="0" rtlCol="0">
            <a:spAutoFit/>
          </a:bodyPr>
          <a:lstStyle/>
          <a:p>
            <a:r>
              <a:rPr lang="en-US" sz="1467" b="1" i="1" dirty="0">
                <a:solidFill>
                  <a:schemeClr val="tx1">
                    <a:lumMod val="50000"/>
                    <a:lumOff val="50000"/>
                  </a:schemeClr>
                </a:solidFill>
                <a:latin typeface="Calibri" panose="020F0502020204030204" pitchFamily="34" charset="0"/>
                <a:cs typeface="Calibri" panose="020F0502020204030204" pitchFamily="34" charset="0"/>
              </a:rPr>
              <a:t>Trending w/ V</a:t>
            </a:r>
            <a:r>
              <a:rPr lang="en-US" sz="1467" b="1" i="1" baseline="-25000" dirty="0">
                <a:solidFill>
                  <a:schemeClr val="tx1">
                    <a:lumMod val="50000"/>
                    <a:lumOff val="50000"/>
                  </a:schemeClr>
                </a:solidFill>
                <a:latin typeface="Calibri" panose="020F0502020204030204" pitchFamily="34" charset="0"/>
                <a:cs typeface="Calibri" panose="020F0502020204030204" pitchFamily="34" charset="0"/>
              </a:rPr>
              <a:t>T</a:t>
            </a:r>
          </a:p>
        </p:txBody>
      </p:sp>
      <p:sp>
        <p:nvSpPr>
          <p:cNvPr id="13" name="TextBox 12"/>
          <p:cNvSpPr txBox="1"/>
          <p:nvPr/>
        </p:nvSpPr>
        <p:spPr>
          <a:xfrm>
            <a:off x="10243956" y="2462118"/>
            <a:ext cx="1415452" cy="225767"/>
          </a:xfrm>
          <a:prstGeom prst="rect">
            <a:avLst/>
          </a:prstGeom>
          <a:noFill/>
        </p:spPr>
        <p:txBody>
          <a:bodyPr vert="horz" wrap="none" lIns="0" tIns="0" rIns="0" bIns="0" rtlCol="0">
            <a:spAutoFit/>
          </a:bodyPr>
          <a:lstStyle/>
          <a:p>
            <a:r>
              <a:rPr lang="en-US" sz="1467" b="1" i="1" dirty="0">
                <a:solidFill>
                  <a:schemeClr val="tx1">
                    <a:lumMod val="50000"/>
                    <a:lumOff val="50000"/>
                  </a:schemeClr>
                </a:solidFill>
                <a:latin typeface="Calibri" panose="020F0502020204030204" pitchFamily="34" charset="0"/>
                <a:cs typeface="Calibri" panose="020F0502020204030204" pitchFamily="34" charset="0"/>
              </a:rPr>
              <a:t>Need tSD increase</a:t>
            </a:r>
          </a:p>
        </p:txBody>
      </p:sp>
      <p:sp>
        <p:nvSpPr>
          <p:cNvPr id="14" name="TextBox 13"/>
          <p:cNvSpPr txBox="1"/>
          <p:nvPr/>
        </p:nvSpPr>
        <p:spPr>
          <a:xfrm>
            <a:off x="10243957" y="2225046"/>
            <a:ext cx="1774525" cy="225767"/>
          </a:xfrm>
          <a:prstGeom prst="rect">
            <a:avLst/>
          </a:prstGeom>
          <a:noFill/>
        </p:spPr>
        <p:txBody>
          <a:bodyPr vert="horz" wrap="none" lIns="0" tIns="0" rIns="0" bIns="0" rtlCol="0">
            <a:spAutoFit/>
          </a:bodyPr>
          <a:lstStyle/>
          <a:p>
            <a:r>
              <a:rPr lang="en-US" sz="1467" b="1" i="1" dirty="0">
                <a:solidFill>
                  <a:schemeClr val="tx1">
                    <a:lumMod val="50000"/>
                    <a:lumOff val="50000"/>
                  </a:schemeClr>
                </a:solidFill>
                <a:latin typeface="Calibri" panose="020F0502020204030204" pitchFamily="34" charset="0"/>
                <a:cs typeface="Calibri" panose="020F0502020204030204" pitchFamily="34" charset="0"/>
              </a:rPr>
              <a:t>w/ t</a:t>
            </a:r>
            <a:r>
              <a:rPr lang="en-US" sz="1467" b="1" i="1" baseline="-25000" dirty="0">
                <a:solidFill>
                  <a:schemeClr val="tx1">
                    <a:lumMod val="50000"/>
                    <a:lumOff val="50000"/>
                  </a:schemeClr>
                </a:solidFill>
                <a:latin typeface="Calibri" panose="020F0502020204030204" pitchFamily="34" charset="0"/>
                <a:cs typeface="Calibri" panose="020F0502020204030204" pitchFamily="34" charset="0"/>
              </a:rPr>
              <a:t>SD</a:t>
            </a:r>
            <a:r>
              <a:rPr lang="en-US" sz="1467" b="1" i="1" dirty="0">
                <a:solidFill>
                  <a:schemeClr val="tx1">
                    <a:lumMod val="50000"/>
                    <a:lumOff val="50000"/>
                  </a:schemeClr>
                </a:solidFill>
                <a:latin typeface="Calibri" panose="020F0502020204030204" pitchFamily="34" charset="0"/>
                <a:cs typeface="Calibri" panose="020F0502020204030204" pitchFamily="34" charset="0"/>
              </a:rPr>
              <a:t> ↑, </a:t>
            </a:r>
            <a:r>
              <a:rPr lang="en-US" sz="1467" b="1" i="1" dirty="0" err="1">
                <a:solidFill>
                  <a:schemeClr val="tx1">
                    <a:lumMod val="50000"/>
                    <a:lumOff val="50000"/>
                  </a:schemeClr>
                </a:solidFill>
                <a:latin typeface="Calibri" panose="020F0502020204030204" pitchFamily="34" charset="0"/>
                <a:cs typeface="Calibri" panose="020F0502020204030204" pitchFamily="34" charset="0"/>
              </a:rPr>
              <a:t>I</a:t>
            </a:r>
            <a:r>
              <a:rPr lang="en-US" sz="1467" b="1" i="1" baseline="-25000" dirty="0" err="1">
                <a:solidFill>
                  <a:schemeClr val="tx1">
                    <a:lumMod val="50000"/>
                    <a:lumOff val="50000"/>
                  </a:schemeClr>
                </a:solidFill>
                <a:latin typeface="Calibri" panose="020F0502020204030204" pitchFamily="34" charset="0"/>
                <a:cs typeface="Calibri" panose="020F0502020204030204" pitchFamily="34" charset="0"/>
              </a:rPr>
              <a:t>leak</a:t>
            </a:r>
            <a:r>
              <a:rPr lang="en-US" sz="1467" b="1" i="1" baseline="-25000" dirty="0">
                <a:solidFill>
                  <a:schemeClr val="tx1">
                    <a:lumMod val="50000"/>
                    <a:lumOff val="50000"/>
                  </a:schemeClr>
                </a:solidFill>
                <a:latin typeface="Calibri" panose="020F0502020204030204" pitchFamily="34" charset="0"/>
                <a:cs typeface="Calibri" panose="020F0502020204030204" pitchFamily="34" charset="0"/>
              </a:rPr>
              <a:t> </a:t>
            </a:r>
            <a:r>
              <a:rPr lang="en-US" sz="1467" b="1" i="1" dirty="0">
                <a:solidFill>
                  <a:schemeClr val="tx1">
                    <a:lumMod val="50000"/>
                    <a:lumOff val="50000"/>
                  </a:schemeClr>
                </a:solidFill>
                <a:latin typeface="Calibri" panose="020F0502020204030204" pitchFamily="34" charset="0"/>
                <a:cs typeface="Calibri" panose="020F0502020204030204" pitchFamily="34" charset="0"/>
              </a:rPr>
              <a:t>marginal</a:t>
            </a:r>
          </a:p>
        </p:txBody>
      </p:sp>
      <p:sp>
        <p:nvSpPr>
          <p:cNvPr id="19" name="Freeform 18"/>
          <p:cNvSpPr/>
          <p:nvPr/>
        </p:nvSpPr>
        <p:spPr>
          <a:xfrm>
            <a:off x="7355174" y="1169233"/>
            <a:ext cx="648241" cy="519659"/>
          </a:xfrm>
          <a:custGeom>
            <a:avLst/>
            <a:gdLst>
              <a:gd name="connsiteX0" fmla="*/ 0 w 547141"/>
              <a:gd name="connsiteY0" fmla="*/ 382249 h 382249"/>
              <a:gd name="connsiteX1" fmla="*/ 239843 w 547141"/>
              <a:gd name="connsiteY1" fmla="*/ 14990 h 382249"/>
              <a:gd name="connsiteX2" fmla="*/ 547141 w 547141"/>
              <a:gd name="connsiteY2" fmla="*/ 0 h 382249"/>
              <a:gd name="connsiteX0" fmla="*/ 0 w 547141"/>
              <a:gd name="connsiteY0" fmla="*/ 389744 h 389744"/>
              <a:gd name="connsiteX1" fmla="*/ 239843 w 547141"/>
              <a:gd name="connsiteY1" fmla="*/ 0 h 389744"/>
              <a:gd name="connsiteX2" fmla="*/ 547141 w 547141"/>
              <a:gd name="connsiteY2" fmla="*/ 7495 h 389744"/>
              <a:gd name="connsiteX0" fmla="*/ 0 w 539521"/>
              <a:gd name="connsiteY0" fmla="*/ 389744 h 389744"/>
              <a:gd name="connsiteX1" fmla="*/ 239843 w 539521"/>
              <a:gd name="connsiteY1" fmla="*/ 0 h 389744"/>
              <a:gd name="connsiteX2" fmla="*/ 539521 w 539521"/>
              <a:gd name="connsiteY2" fmla="*/ 3685 h 389744"/>
              <a:gd name="connsiteX0" fmla="*/ 0 w 486181"/>
              <a:gd name="connsiteY0" fmla="*/ 389744 h 389744"/>
              <a:gd name="connsiteX1" fmla="*/ 239843 w 486181"/>
              <a:gd name="connsiteY1" fmla="*/ 0 h 389744"/>
              <a:gd name="connsiteX2" fmla="*/ 486181 w 486181"/>
              <a:gd name="connsiteY2" fmla="*/ 3685 h 389744"/>
            </a:gdLst>
            <a:ahLst/>
            <a:cxnLst>
              <a:cxn ang="0">
                <a:pos x="connsiteX0" y="connsiteY0"/>
              </a:cxn>
              <a:cxn ang="0">
                <a:pos x="connsiteX1" y="connsiteY1"/>
              </a:cxn>
              <a:cxn ang="0">
                <a:pos x="connsiteX2" y="connsiteY2"/>
              </a:cxn>
            </a:cxnLst>
            <a:rect l="l" t="t" r="r" b="b"/>
            <a:pathLst>
              <a:path w="486181" h="389744">
                <a:moveTo>
                  <a:pt x="0" y="389744"/>
                </a:moveTo>
                <a:lnTo>
                  <a:pt x="239843" y="0"/>
                </a:lnTo>
                <a:lnTo>
                  <a:pt x="486181" y="3685"/>
                </a:lnTo>
              </a:path>
            </a:pathLst>
          </a:custGeom>
          <a:no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8"/>
          </a:p>
        </p:txBody>
      </p:sp>
      <p:sp>
        <p:nvSpPr>
          <p:cNvPr id="20" name="TextBox 19"/>
          <p:cNvSpPr txBox="1"/>
          <p:nvPr/>
        </p:nvSpPr>
        <p:spPr>
          <a:xfrm>
            <a:off x="8028815" y="1075571"/>
            <a:ext cx="1303242" cy="143565"/>
          </a:xfrm>
          <a:prstGeom prst="rect">
            <a:avLst/>
          </a:prstGeom>
          <a:noFill/>
        </p:spPr>
        <p:txBody>
          <a:bodyPr vert="horz" wrap="none" lIns="0" tIns="0" rIns="0" bIns="0" rtlCol="0">
            <a:spAutoFit/>
          </a:bodyPr>
          <a:lstStyle/>
          <a:p>
            <a:r>
              <a:rPr lang="en-US" sz="933" i="1" dirty="0">
                <a:solidFill>
                  <a:schemeClr val="bg1">
                    <a:lumMod val="50000"/>
                  </a:schemeClr>
                </a:solidFill>
              </a:rPr>
              <a:t>To compare @ same t</a:t>
            </a:r>
            <a:r>
              <a:rPr lang="en-US" sz="933" i="1" baseline="-25000" dirty="0">
                <a:solidFill>
                  <a:schemeClr val="bg1">
                    <a:lumMod val="50000"/>
                  </a:schemeClr>
                </a:solidFill>
              </a:rPr>
              <a:t>SD</a:t>
            </a:r>
          </a:p>
        </p:txBody>
      </p:sp>
    </p:spTree>
    <p:extLst>
      <p:ext uri="{BB962C8B-B14F-4D97-AF65-F5344CB8AC3E}">
        <p14:creationId xmlns:p14="http://schemas.microsoft.com/office/powerpoint/2010/main" val="200267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a:srcRect l="1433" t="1906" r="24085" b="3237"/>
          <a:stretch/>
        </p:blipFill>
        <p:spPr>
          <a:xfrm>
            <a:off x="7822342" y="3396934"/>
            <a:ext cx="3850785" cy="3020319"/>
          </a:xfrm>
          <a:prstGeom prst="rect">
            <a:avLst/>
          </a:prstGeom>
        </p:spPr>
      </p:pic>
      <p:sp>
        <p:nvSpPr>
          <p:cNvPr id="2" name="Title 1"/>
          <p:cNvSpPr>
            <a:spLocks noGrp="1"/>
          </p:cNvSpPr>
          <p:nvPr>
            <p:ph type="title"/>
          </p:nvPr>
        </p:nvSpPr>
        <p:spPr>
          <a:xfrm>
            <a:off x="607484" y="411797"/>
            <a:ext cx="10972800" cy="586603"/>
          </a:xfrm>
        </p:spPr>
        <p:txBody>
          <a:bodyPr/>
          <a:lstStyle/>
          <a:p>
            <a:r>
              <a:rPr lang="en-US" b="1" dirty="0"/>
              <a:t>BiSM Read Disturb: Problem statement</a:t>
            </a:r>
          </a:p>
        </p:txBody>
      </p:sp>
      <p:sp>
        <p:nvSpPr>
          <p:cNvPr id="7" name="Rectangle 6"/>
          <p:cNvSpPr/>
          <p:nvPr/>
        </p:nvSpPr>
        <p:spPr>
          <a:xfrm>
            <a:off x="7981835" y="2958717"/>
            <a:ext cx="4340213" cy="338554"/>
          </a:xfrm>
          <a:prstGeom prst="rect">
            <a:avLst/>
          </a:prstGeom>
        </p:spPr>
        <p:txBody>
          <a:bodyPr wrap="square">
            <a:spAutoFit/>
          </a:bodyPr>
          <a:lstStyle/>
          <a:p>
            <a:r>
              <a:rPr lang="en-US" sz="1600" b="1" dirty="0">
                <a:solidFill>
                  <a:srgbClr val="0071C5"/>
                </a:solidFill>
                <a:latin typeface="Calibri" panose="020F0502020204030204" pitchFamily="34" charset="0"/>
                <a:cs typeface="Calibri" panose="020F0502020204030204" pitchFamily="34" charset="0"/>
              </a:rPr>
              <a:t>r6.6: Fast RD exhibit (</a:t>
            </a:r>
            <a:r>
              <a:rPr lang="en-US" sz="1600" dirty="0">
                <a:solidFill>
                  <a:srgbClr val="0071C5"/>
                </a:solidFill>
              </a:rPr>
              <a:t>t</a:t>
            </a:r>
            <a:r>
              <a:rPr lang="en-US" sz="1600" baseline="-25000" dirty="0">
                <a:solidFill>
                  <a:srgbClr val="0071C5"/>
                </a:solidFill>
              </a:rPr>
              <a:t>1</a:t>
            </a:r>
            <a:r>
              <a:rPr lang="en-US" sz="1600" dirty="0">
                <a:solidFill>
                  <a:srgbClr val="0071C5"/>
                </a:solidFill>
              </a:rPr>
              <a:t>/ipd/t</a:t>
            </a:r>
            <a:r>
              <a:rPr lang="en-US" sz="1600" baseline="-25000" dirty="0">
                <a:solidFill>
                  <a:srgbClr val="0071C5"/>
                </a:solidFill>
              </a:rPr>
              <a:t>3</a:t>
            </a:r>
            <a:r>
              <a:rPr lang="en-US" sz="1600" dirty="0">
                <a:solidFill>
                  <a:srgbClr val="0071C5"/>
                </a:solidFill>
              </a:rPr>
              <a:t> = 1µs</a:t>
            </a:r>
            <a:r>
              <a:rPr lang="en-US" sz="1600" b="1" dirty="0">
                <a:solidFill>
                  <a:srgbClr val="0071C5"/>
                </a:solidFill>
                <a:latin typeface="Calibri" panose="020F0502020204030204" pitchFamily="34" charset="0"/>
                <a:cs typeface="Calibri" panose="020F0502020204030204" pitchFamily="34" charset="0"/>
              </a:rPr>
              <a:t>)</a:t>
            </a:r>
          </a:p>
        </p:txBody>
      </p:sp>
      <p:sp>
        <p:nvSpPr>
          <p:cNvPr id="21" name="TextBox 20"/>
          <p:cNvSpPr txBox="1"/>
          <p:nvPr/>
        </p:nvSpPr>
        <p:spPr>
          <a:xfrm>
            <a:off x="607486" y="1230067"/>
            <a:ext cx="6845212" cy="5088829"/>
          </a:xfrm>
          <a:prstGeom prst="rect">
            <a:avLst/>
          </a:prstGeom>
          <a:noFill/>
        </p:spPr>
        <p:txBody>
          <a:bodyPr vert="horz" wrap="square" lIns="0" tIns="0" rIns="0" bIns="0" rtlCol="0">
            <a:spAutoFit/>
          </a:bodyPr>
          <a:lstStyle/>
          <a:p>
            <a:r>
              <a:rPr lang="en-US" sz="1867" b="1" dirty="0">
                <a:solidFill>
                  <a:srgbClr val="0071C5"/>
                </a:solidFill>
              </a:rPr>
              <a:t>Gap-to-Goal:</a:t>
            </a:r>
          </a:p>
          <a:p>
            <a:endParaRPr lang="en-US" sz="1600" dirty="0"/>
          </a:p>
          <a:p>
            <a:endParaRPr lang="en-US" sz="1600" dirty="0"/>
          </a:p>
          <a:p>
            <a:endParaRPr lang="en-US" sz="1600" dirty="0"/>
          </a:p>
          <a:p>
            <a:endParaRPr lang="en-US" sz="1600" dirty="0"/>
          </a:p>
          <a:p>
            <a:endParaRPr lang="en-US" sz="1600" dirty="0"/>
          </a:p>
          <a:p>
            <a:endParaRPr lang="en-US" sz="1600" dirty="0"/>
          </a:p>
          <a:p>
            <a:pPr marL="228594" indent="-228594">
              <a:buFont typeface="Wingdings" panose="05000000000000000000" pitchFamily="2" charset="2"/>
              <a:buChar char="q"/>
            </a:pPr>
            <a:r>
              <a:rPr lang="en-US" sz="1600" dirty="0"/>
              <a:t>BiSM fast read disturb is on PAR with 10s PG1</a:t>
            </a:r>
          </a:p>
          <a:p>
            <a:pPr marL="228594" indent="-228594">
              <a:buFont typeface="Wingdings" panose="05000000000000000000" pitchFamily="2" charset="2"/>
              <a:buChar char="q"/>
            </a:pPr>
            <a:r>
              <a:rPr lang="en-US" sz="1600" dirty="0"/>
              <a:t>BiSM fast read disturb has greater cycling capability Vs. 20s PG1</a:t>
            </a:r>
            <a:endParaRPr lang="en-US" sz="1600" b="1" dirty="0"/>
          </a:p>
          <a:p>
            <a:endParaRPr lang="en-US" sz="1600" b="1" dirty="0"/>
          </a:p>
          <a:p>
            <a:r>
              <a:rPr lang="en-US" sz="1867" b="1" dirty="0">
                <a:solidFill>
                  <a:srgbClr val="0071C5"/>
                </a:solidFill>
              </a:rPr>
              <a:t>Problem Characteristics:</a:t>
            </a:r>
          </a:p>
          <a:p>
            <a:pPr marL="228594" indent="-228594">
              <a:buFont typeface="Wingdings" panose="05000000000000000000" pitchFamily="2" charset="2"/>
              <a:buChar char="q"/>
            </a:pPr>
            <a:r>
              <a:rPr lang="en-US" sz="1600" dirty="0"/>
              <a:t>Read Disturb is an E3 problem</a:t>
            </a:r>
          </a:p>
          <a:p>
            <a:pPr marL="228594" indent="-228594">
              <a:buFont typeface="Wingdings" panose="05000000000000000000" pitchFamily="2" charset="2"/>
              <a:buChar char="q"/>
            </a:pPr>
            <a:r>
              <a:rPr lang="en-US" sz="1600" dirty="0"/>
              <a:t>There is maximum total stress time (#cycles) that a bit can withstand</a:t>
            </a:r>
          </a:p>
          <a:p>
            <a:pPr marL="228594" indent="-228594">
              <a:buFont typeface="Wingdings" panose="05000000000000000000" pitchFamily="2" charset="2"/>
              <a:buChar char="q"/>
            </a:pPr>
            <a:r>
              <a:rPr lang="en-US" sz="1600" dirty="0"/>
              <a:t>Time-To-Fail (TTF) is </a:t>
            </a:r>
          </a:p>
          <a:p>
            <a:pPr marL="838179" lvl="1" indent="-228594">
              <a:buFont typeface="Wingdings" panose="05000000000000000000" pitchFamily="2" charset="2"/>
              <a:buChar char="ü"/>
            </a:pPr>
            <a:r>
              <a:rPr lang="en-US" sz="1600" dirty="0"/>
              <a:t>exponentially dependent on V</a:t>
            </a:r>
            <a:r>
              <a:rPr lang="en-US" sz="1600" baseline="-25000" dirty="0"/>
              <a:t>DM</a:t>
            </a:r>
            <a:r>
              <a:rPr lang="en-US" sz="1600" dirty="0"/>
              <a:t>/V</a:t>
            </a:r>
            <a:r>
              <a:rPr lang="en-US" sz="1600" baseline="-25000" dirty="0"/>
              <a:t>T,1us</a:t>
            </a:r>
            <a:r>
              <a:rPr lang="en-US" sz="1600" dirty="0"/>
              <a:t> (~ 1dec/10%)</a:t>
            </a:r>
          </a:p>
          <a:p>
            <a:pPr marL="838179" lvl="1" indent="-228594">
              <a:buFont typeface="Wingdings" panose="05000000000000000000" pitchFamily="2" charset="2"/>
              <a:buChar char="ü"/>
            </a:pPr>
            <a:r>
              <a:rPr lang="en-US" sz="1600" dirty="0"/>
              <a:t>Independent on pre-stress time (t</a:t>
            </a:r>
            <a:r>
              <a:rPr lang="en-US" sz="1600" baseline="-25000" dirty="0"/>
              <a:t>1</a:t>
            </a:r>
            <a:r>
              <a:rPr lang="en-US" sz="1600" dirty="0"/>
              <a:t>, aka ‘drift’)</a:t>
            </a:r>
          </a:p>
          <a:p>
            <a:pPr marL="838179" lvl="1" indent="-228594">
              <a:buFont typeface="Wingdings" panose="05000000000000000000" pitchFamily="2" charset="2"/>
              <a:buChar char="ü"/>
            </a:pPr>
            <a:r>
              <a:rPr lang="en-US" sz="1600" dirty="0"/>
              <a:t>Minimum ipd is the worst case stress scenario</a:t>
            </a:r>
          </a:p>
          <a:p>
            <a:endParaRPr lang="en-US" sz="1867" dirty="0">
              <a:solidFill>
                <a:srgbClr val="003C71"/>
              </a:solidFill>
            </a:endParaRPr>
          </a:p>
          <a:p>
            <a:r>
              <a:rPr lang="en-US" sz="1867" b="1" dirty="0">
                <a:solidFill>
                  <a:srgbClr val="0071C5"/>
                </a:solidFill>
              </a:rPr>
              <a:t>Next steps:</a:t>
            </a:r>
          </a:p>
          <a:p>
            <a:pPr marL="228594" indent="-228594">
              <a:buFont typeface="Wingdings" panose="05000000000000000000" pitchFamily="2" charset="2"/>
              <a:buChar char="q"/>
            </a:pPr>
            <a:r>
              <a:rPr lang="en-US" sz="1600" dirty="0"/>
              <a:t>Close on DTS Vs. Media Policy/Strategy Scenarios (Qawi/Kiran,ww27).</a:t>
            </a:r>
          </a:p>
        </p:txBody>
      </p:sp>
      <p:graphicFrame>
        <p:nvGraphicFramePr>
          <p:cNvPr id="33" name="Table 32"/>
          <p:cNvGraphicFramePr>
            <a:graphicFrameLocks noGrp="1"/>
          </p:cNvGraphicFramePr>
          <p:nvPr>
            <p:extLst>
              <p:ext uri="{D42A27DB-BD31-4B8C-83A1-F6EECF244321}">
                <p14:modId xmlns:p14="http://schemas.microsoft.com/office/powerpoint/2010/main" val="2880989027"/>
              </p:ext>
            </p:extLst>
          </p:nvPr>
        </p:nvGraphicFramePr>
        <p:xfrm>
          <a:off x="7987411" y="1357528"/>
          <a:ext cx="3833263" cy="1582420"/>
        </p:xfrm>
        <a:graphic>
          <a:graphicData uri="http://schemas.openxmlformats.org/drawingml/2006/table">
            <a:tbl>
              <a:tblPr firstCol="1">
                <a:tableStyleId>{3B4B98B0-60AC-42C2-AFA5-B58CD77FA1E5}</a:tableStyleId>
              </a:tblPr>
              <a:tblGrid>
                <a:gridCol w="2626784">
                  <a:extLst>
                    <a:ext uri="{9D8B030D-6E8A-4147-A177-3AD203B41FA5}">
                      <a16:colId xmlns:a16="http://schemas.microsoft.com/office/drawing/2014/main" val="20000"/>
                    </a:ext>
                  </a:extLst>
                </a:gridCol>
                <a:gridCol w="556239">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tblGrid>
              <a:tr h="189230">
                <a:tc>
                  <a:txBody>
                    <a:bodyPr/>
                    <a:lstStyle/>
                    <a:p>
                      <a:pPr algn="l" fontAlgn="b"/>
                      <a:r>
                        <a:rPr lang="en-US" sz="1400" u="none" strike="noStrike" dirty="0">
                          <a:effectLst/>
                          <a:latin typeface="Calibri" panose="020F0502020204030204" pitchFamily="34" charset="0"/>
                          <a:cs typeface="Calibri" panose="020F0502020204030204" pitchFamily="34" charset="0"/>
                        </a:rPr>
                        <a:t>Empirical</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BiSM</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10s SxP</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0"/>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Dominant Read Disturb Edge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E3</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E2</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1"/>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Does drift help?</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2"/>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Does ↑ </a:t>
                      </a:r>
                      <a:r>
                        <a:rPr lang="en-US" sz="1400" u="none" strike="noStrike" dirty="0" err="1">
                          <a:effectLst/>
                          <a:latin typeface="Calibri" panose="020F0502020204030204" pitchFamily="34" charset="0"/>
                          <a:cs typeface="Calibri" panose="020F0502020204030204" pitchFamily="34" charset="0"/>
                        </a:rPr>
                        <a:t>iPD</a:t>
                      </a:r>
                      <a:r>
                        <a:rPr lang="en-US" sz="1400" u="none" strike="noStrike" dirty="0">
                          <a:effectLst/>
                          <a:latin typeface="Calibri" panose="020F0502020204030204" pitchFamily="34" charset="0"/>
                          <a:cs typeface="Calibri" panose="020F0502020204030204" pitchFamily="34" charset="0"/>
                        </a:rPr>
                        <a:t> help?</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Yes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3"/>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Impacted by Fast Read Disturb?</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Yes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Yes</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4"/>
                  </a:ext>
                </a:extLst>
              </a:tr>
              <a:tr h="189230">
                <a:tc>
                  <a:txBody>
                    <a:bodyPr/>
                    <a:lstStyle/>
                    <a:p>
                      <a:pPr algn="l" fontAlgn="b"/>
                      <a:r>
                        <a:rPr lang="en-US" sz="1400" u="none" strike="noStrike" dirty="0">
                          <a:effectLst/>
                          <a:latin typeface="Calibri" panose="020F0502020204030204" pitchFamily="34" charset="0"/>
                          <a:cs typeface="Calibri" panose="020F0502020204030204" pitchFamily="34" charset="0"/>
                        </a:rPr>
                        <a:t>Impacted by Slow Read Disturb?</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No</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Yes</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5"/>
                  </a:ext>
                </a:extLst>
              </a:tr>
              <a:tr h="97482">
                <a:tc>
                  <a:txBody>
                    <a:bodyPr/>
                    <a:lstStyle/>
                    <a:p>
                      <a:pPr algn="l" fontAlgn="b"/>
                      <a:r>
                        <a:rPr lang="en-US" sz="1400" u="none" strike="noStrike" dirty="0">
                          <a:effectLst/>
                          <a:latin typeface="Calibri" panose="020F0502020204030204" pitchFamily="34" charset="0"/>
                          <a:cs typeface="Calibri" panose="020F0502020204030204" pitchFamily="34" charset="0"/>
                        </a:rPr>
                        <a:t>Near-Miss RBER Slope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~1</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~0.8</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12700" marR="12700" marT="12700" marB="0" anchor="b"/>
                </a:tc>
                <a:extLst>
                  <a:ext uri="{0D108BD9-81ED-4DB2-BD59-A6C34878D82A}">
                    <a16:rowId xmlns:a16="http://schemas.microsoft.com/office/drawing/2014/main" val="10006"/>
                  </a:ext>
                </a:extLst>
              </a:tr>
            </a:tbl>
          </a:graphicData>
        </a:graphic>
      </p:graphicFrame>
      <p:grpSp>
        <p:nvGrpSpPr>
          <p:cNvPr id="39" name="Group 38"/>
          <p:cNvGrpSpPr/>
          <p:nvPr/>
        </p:nvGrpSpPr>
        <p:grpSpPr>
          <a:xfrm>
            <a:off x="8532325" y="3577837"/>
            <a:ext cx="2163648" cy="1480257"/>
            <a:chOff x="4097501" y="2281930"/>
            <a:chExt cx="1938528" cy="1304544"/>
          </a:xfrm>
        </p:grpSpPr>
        <p:pic>
          <p:nvPicPr>
            <p:cNvPr id="29" name="Picture 28"/>
            <p:cNvPicPr>
              <a:picLocks noChangeAspect="1"/>
            </p:cNvPicPr>
            <p:nvPr/>
          </p:nvPicPr>
          <p:blipFill rotWithShape="1">
            <a:blip r:embed="rId4"/>
            <a:srcRect l="2305" t="2232" r="1702" b="4733"/>
            <a:stretch/>
          </p:blipFill>
          <p:spPr>
            <a:xfrm>
              <a:off x="4097501" y="2281930"/>
              <a:ext cx="1938528" cy="1304544"/>
            </a:xfrm>
            <a:prstGeom prst="rect">
              <a:avLst/>
            </a:prstGeom>
          </p:spPr>
        </p:pic>
        <p:sp>
          <p:nvSpPr>
            <p:cNvPr id="28" name="TextBox 27"/>
            <p:cNvSpPr txBox="1"/>
            <p:nvPr/>
          </p:nvSpPr>
          <p:spPr>
            <a:xfrm>
              <a:off x="5240312" y="2373868"/>
              <a:ext cx="520407" cy="361544"/>
            </a:xfrm>
            <a:prstGeom prst="rect">
              <a:avLst/>
            </a:prstGeom>
            <a:noFill/>
          </p:spPr>
          <p:txBody>
            <a:bodyPr vert="horz" wrap="square" lIns="0" tIns="0" rIns="0" bIns="0" rtlCol="0">
              <a:spAutoFit/>
            </a:bodyPr>
            <a:lstStyle/>
            <a:p>
              <a:r>
                <a:rPr lang="en-US" sz="1333" b="1" dirty="0">
                  <a:solidFill>
                    <a:srgbClr val="003C71"/>
                  </a:solidFill>
                  <a:latin typeface="Calibri" panose="020F0502020204030204" pitchFamily="34" charset="0"/>
                  <a:cs typeface="Calibri" panose="020F0502020204030204" pitchFamily="34" charset="0"/>
                </a:rPr>
                <a:t>@65k</a:t>
              </a:r>
            </a:p>
            <a:p>
              <a:r>
                <a:rPr lang="en-US" sz="1333" b="1" dirty="0">
                  <a:solidFill>
                    <a:srgbClr val="003C71"/>
                  </a:solidFill>
                  <a:latin typeface="Calibri" panose="020F0502020204030204" pitchFamily="34" charset="0"/>
                  <a:cs typeface="Calibri" panose="020F0502020204030204" pitchFamily="34" charset="0"/>
                </a:rPr>
                <a:t>Vdm+</a:t>
              </a:r>
            </a:p>
          </p:txBody>
        </p:sp>
      </p:grpSp>
      <p:pic>
        <p:nvPicPr>
          <p:cNvPr id="37" name="Picture 36"/>
          <p:cNvPicPr>
            <a:picLocks noChangeAspect="1"/>
          </p:cNvPicPr>
          <p:nvPr/>
        </p:nvPicPr>
        <p:blipFill rotWithShape="1">
          <a:blip r:embed="rId5"/>
          <a:srcRect/>
          <a:stretch/>
        </p:blipFill>
        <p:spPr>
          <a:xfrm>
            <a:off x="10905833" y="3333703"/>
            <a:ext cx="1046571" cy="619813"/>
          </a:xfrm>
          <a:prstGeom prst="rect">
            <a:avLst/>
          </a:prstGeom>
          <a:ln>
            <a:solidFill>
              <a:schemeClr val="tx1"/>
            </a:solidFill>
          </a:ln>
        </p:spPr>
      </p:pic>
      <p:sp>
        <p:nvSpPr>
          <p:cNvPr id="40" name="TextBox 39"/>
          <p:cNvSpPr txBox="1"/>
          <p:nvPr/>
        </p:nvSpPr>
        <p:spPr>
          <a:xfrm>
            <a:off x="10871096" y="4035823"/>
            <a:ext cx="1116045" cy="553998"/>
          </a:xfrm>
          <a:prstGeom prst="rect">
            <a:avLst/>
          </a:prstGeom>
          <a:noFill/>
        </p:spPr>
        <p:txBody>
          <a:bodyPr vert="horz" wrap="square" lIns="0" tIns="0" rIns="0" bIns="0" rtlCol="0">
            <a:spAutoFit/>
          </a:bodyPr>
          <a:lstStyle/>
          <a:p>
            <a:pPr algn="r"/>
            <a:r>
              <a:rPr lang="en-US" sz="1200" dirty="0">
                <a:solidFill>
                  <a:schemeClr val="bg1">
                    <a:lumMod val="50000"/>
                  </a:schemeClr>
                </a:solidFill>
              </a:rPr>
              <a:t>V</a:t>
            </a:r>
            <a:r>
              <a:rPr lang="en-US" sz="1200" baseline="-25000" dirty="0">
                <a:solidFill>
                  <a:schemeClr val="bg1">
                    <a:lumMod val="50000"/>
                  </a:schemeClr>
                </a:solidFill>
              </a:rPr>
              <a:t>DM</a:t>
            </a:r>
            <a:r>
              <a:rPr lang="en-US" sz="1200" dirty="0">
                <a:solidFill>
                  <a:schemeClr val="bg1">
                    <a:lumMod val="50000"/>
                  </a:schemeClr>
                </a:solidFill>
              </a:rPr>
              <a:t>= E3(3.54</a:t>
            </a:r>
            <a:r>
              <a:rPr lang="el-GR" sz="1200" dirty="0">
                <a:solidFill>
                  <a:schemeClr val="bg1">
                    <a:lumMod val="50000"/>
                  </a:schemeClr>
                </a:solidFill>
              </a:rPr>
              <a:t>σ</a:t>
            </a:r>
            <a:r>
              <a:rPr lang="en-US" sz="1200" dirty="0">
                <a:solidFill>
                  <a:schemeClr val="bg1">
                    <a:lumMod val="50000"/>
                  </a:schemeClr>
                </a:solidFill>
              </a:rPr>
              <a:t>) </a:t>
            </a:r>
            <a:r>
              <a:rPr lang="en-US" sz="1200" b="1" dirty="0">
                <a:solidFill>
                  <a:schemeClr val="bg1">
                    <a:lumMod val="50000"/>
                  </a:schemeClr>
                </a:solidFill>
              </a:rPr>
              <a:t>- 100mV </a:t>
            </a:r>
          </a:p>
          <a:p>
            <a:pPr algn="r"/>
            <a:r>
              <a:rPr lang="en-US" sz="1200" b="1" dirty="0">
                <a:solidFill>
                  <a:schemeClr val="bg1">
                    <a:lumMod val="50000"/>
                  </a:schemeClr>
                </a:solidFill>
              </a:rPr>
              <a:t>( &gt; DTS)</a:t>
            </a:r>
          </a:p>
        </p:txBody>
      </p:sp>
      <p:graphicFrame>
        <p:nvGraphicFramePr>
          <p:cNvPr id="44" name="Table 43"/>
          <p:cNvGraphicFramePr>
            <a:graphicFrameLocks noGrp="1"/>
          </p:cNvGraphicFramePr>
          <p:nvPr/>
        </p:nvGraphicFramePr>
        <p:xfrm>
          <a:off x="607485" y="1659187"/>
          <a:ext cx="6348573" cy="1076960"/>
        </p:xfrm>
        <a:graphic>
          <a:graphicData uri="http://schemas.openxmlformats.org/drawingml/2006/table">
            <a:tbl>
              <a:tblPr firstRow="1" firstCol="1" bandRow="1"/>
              <a:tblGrid>
                <a:gridCol w="1190871">
                  <a:extLst>
                    <a:ext uri="{9D8B030D-6E8A-4147-A177-3AD203B41FA5}">
                      <a16:colId xmlns:a16="http://schemas.microsoft.com/office/drawing/2014/main" val="20000"/>
                    </a:ext>
                  </a:extLst>
                </a:gridCol>
                <a:gridCol w="1982111">
                  <a:extLst>
                    <a:ext uri="{9D8B030D-6E8A-4147-A177-3AD203B41FA5}">
                      <a16:colId xmlns:a16="http://schemas.microsoft.com/office/drawing/2014/main" val="20001"/>
                    </a:ext>
                  </a:extLst>
                </a:gridCol>
                <a:gridCol w="3175591">
                  <a:extLst>
                    <a:ext uri="{9D8B030D-6E8A-4147-A177-3AD203B41FA5}">
                      <a16:colId xmlns:a16="http://schemas.microsoft.com/office/drawing/2014/main" val="20002"/>
                    </a:ext>
                  </a:extLst>
                </a:gridCol>
              </a:tblGrid>
              <a:tr h="264160">
                <a:tc rowSpan="2">
                  <a:txBody>
                    <a:bodyPr/>
                    <a:lstStyle/>
                    <a:p>
                      <a:pPr algn="ctr" rtl="0" fontAlgn="ctr"/>
                      <a:r>
                        <a:rPr lang="en-US" sz="1500" b="0" i="0" u="none" strike="noStrike" dirty="0">
                          <a:solidFill>
                            <a:srgbClr val="FFFFFF"/>
                          </a:solidFill>
                          <a:effectLst/>
                          <a:latin typeface="Intel Clear" panose="020B0604020203020204" pitchFamily="34" charset="0"/>
                        </a:rPr>
                        <a:t>Success criterion</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gridSpan="2">
                  <a:txBody>
                    <a:bodyPr/>
                    <a:lstStyle/>
                    <a:p>
                      <a:pPr algn="ctr" rtl="0" fontAlgn="ctr"/>
                      <a:r>
                        <a:rPr lang="en-US" sz="1500" b="0" i="0" u="none" strike="noStrike" dirty="0">
                          <a:solidFill>
                            <a:srgbClr val="FFFFFF"/>
                          </a:solidFill>
                          <a:effectLst/>
                          <a:latin typeface="Intel Clear" panose="020B0604020203020204" pitchFamily="34" charset="0"/>
                        </a:rPr>
                        <a:t>Array Capability assessment @ 3.54</a:t>
                      </a:r>
                      <a:r>
                        <a:rPr lang="en-US" sz="1500" b="0" i="0" u="none" strike="noStrike" dirty="0">
                          <a:solidFill>
                            <a:srgbClr val="FFFFFF"/>
                          </a:solidFill>
                          <a:effectLst/>
                          <a:latin typeface="Symbol" panose="05050102010706020507" pitchFamily="18" charset="2"/>
                        </a:rPr>
                        <a:t>s</a:t>
                      </a:r>
                      <a:r>
                        <a:rPr lang="en-US" sz="1500" b="0" i="0" u="none" strike="noStrike" dirty="0">
                          <a:solidFill>
                            <a:srgbClr val="FFFFFF"/>
                          </a:solidFill>
                          <a:effectLst/>
                          <a:latin typeface="Intel Clear" panose="020B0604020203020204" pitchFamily="34" charset="0"/>
                        </a:rPr>
                        <a:t> </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hMerge="1">
                  <a:txBody>
                    <a:bodyPr/>
                    <a:lstStyle/>
                    <a:p>
                      <a:endParaRPr lang="en-US"/>
                    </a:p>
                  </a:txBody>
                  <a:tcPr/>
                </a:tc>
                <a:extLst>
                  <a:ext uri="{0D108BD9-81ED-4DB2-BD59-A6C34878D82A}">
                    <a16:rowId xmlns:a16="http://schemas.microsoft.com/office/drawing/2014/main" val="10000"/>
                  </a:ext>
                </a:extLst>
              </a:tr>
              <a:tr h="264160">
                <a:tc vMerge="1">
                  <a:txBody>
                    <a:bodyPr/>
                    <a:lstStyle/>
                    <a:p>
                      <a:endParaRPr lang="en-US"/>
                    </a:p>
                  </a:txBody>
                  <a:tcPr/>
                </a:tc>
                <a:tc>
                  <a:txBody>
                    <a:bodyPr/>
                    <a:lstStyle/>
                    <a:p>
                      <a:pPr algn="ctr" rtl="0" fontAlgn="ctr"/>
                      <a:r>
                        <a:rPr lang="en-US" sz="1500" b="0" i="0" u="none" strike="noStrike" dirty="0">
                          <a:solidFill>
                            <a:srgbClr val="FFFFFF"/>
                          </a:solidFill>
                          <a:effectLst/>
                          <a:latin typeface="Intel Clear" panose="020B0604020203020204" pitchFamily="34" charset="0"/>
                        </a:rPr>
                        <a:t>Vdm</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a:txBody>
                    <a:bodyPr/>
                    <a:lstStyle/>
                    <a:p>
                      <a:pPr algn="ctr" rtl="0" fontAlgn="ctr"/>
                      <a:r>
                        <a:rPr lang="en-US" sz="1500" b="0" i="0" u="none" strike="noStrike" dirty="0">
                          <a:solidFill>
                            <a:srgbClr val="FFFFFF"/>
                          </a:solidFill>
                          <a:effectLst/>
                          <a:latin typeface="Intel Clear" panose="020B0604020203020204" pitchFamily="34" charset="0"/>
                        </a:rPr>
                        <a:t>WC Capability, (t</a:t>
                      </a:r>
                      <a:r>
                        <a:rPr lang="en-US" sz="1500" b="0" i="0" u="none" strike="noStrike" baseline="-25000" dirty="0">
                          <a:solidFill>
                            <a:srgbClr val="FFFFFF"/>
                          </a:solidFill>
                          <a:effectLst/>
                          <a:latin typeface="Intel Clear" panose="020B0604020203020204" pitchFamily="34" charset="0"/>
                        </a:rPr>
                        <a:t>1</a:t>
                      </a:r>
                      <a:r>
                        <a:rPr lang="en-US" sz="1500" b="0" i="0" u="none" strike="noStrike" dirty="0">
                          <a:solidFill>
                            <a:srgbClr val="FFFFFF"/>
                          </a:solidFill>
                          <a:effectLst/>
                          <a:latin typeface="Intel Clear" panose="020B0604020203020204" pitchFamily="34" charset="0"/>
                        </a:rPr>
                        <a:t>/ipd/t</a:t>
                      </a:r>
                      <a:r>
                        <a:rPr lang="en-US" sz="1500" b="0" i="0" u="none" strike="noStrike" baseline="-25000" dirty="0">
                          <a:solidFill>
                            <a:srgbClr val="FFFFFF"/>
                          </a:solidFill>
                          <a:effectLst/>
                          <a:latin typeface="Intel Clear" panose="020B0604020203020204" pitchFamily="34" charset="0"/>
                        </a:rPr>
                        <a:t>3</a:t>
                      </a:r>
                      <a:r>
                        <a:rPr lang="en-US" sz="1500" b="0" i="0" u="none" strike="noStrike" dirty="0">
                          <a:solidFill>
                            <a:srgbClr val="FFFFFF"/>
                          </a:solidFill>
                          <a:effectLst/>
                          <a:latin typeface="Intel Clear" panose="020B0604020203020204" pitchFamily="34" charset="0"/>
                        </a:rPr>
                        <a:t>), mV shift</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extLst>
                  <a:ext uri="{0D108BD9-81ED-4DB2-BD59-A6C34878D82A}">
                    <a16:rowId xmlns:a16="http://schemas.microsoft.com/office/drawing/2014/main" val="10001"/>
                  </a:ext>
                </a:extLst>
              </a:tr>
              <a:tr h="274320">
                <a:tc rowSpan="2">
                  <a:txBody>
                    <a:bodyPr/>
                    <a:lstStyle/>
                    <a:p>
                      <a:pPr algn="ctr" rtl="0" fontAlgn="ctr"/>
                      <a:r>
                        <a:rPr lang="en-US" sz="1300" b="0" i="0" u="none" strike="noStrike" dirty="0">
                          <a:solidFill>
                            <a:srgbClr val="000000"/>
                          </a:solidFill>
                          <a:effectLst/>
                          <a:latin typeface="Intel Clear" panose="020B0604020203020204" pitchFamily="34" charset="0"/>
                        </a:rPr>
                        <a:t>130K reads,    </a:t>
                      </a:r>
                    </a:p>
                    <a:p>
                      <a:pPr algn="ctr" rtl="0" fontAlgn="ctr"/>
                      <a:r>
                        <a:rPr lang="en-US" sz="1300" b="0" i="0" u="none" strike="noStrike" dirty="0">
                          <a:solidFill>
                            <a:srgbClr val="000000"/>
                          </a:solidFill>
                          <a:effectLst/>
                          <a:latin typeface="Intel Clear" panose="020B0604020203020204" pitchFamily="34" charset="0"/>
                        </a:rPr>
                        <a:t>-3.25</a:t>
                      </a:r>
                      <a:r>
                        <a:rPr lang="el-GR" sz="1300" b="0" i="0" u="none" strike="noStrike" dirty="0">
                          <a:solidFill>
                            <a:srgbClr val="000000"/>
                          </a:solidFill>
                          <a:effectLst/>
                          <a:latin typeface="Intel Clear" panose="020B0604020203020204" pitchFamily="34" charset="0"/>
                        </a:rPr>
                        <a:t>σ </a:t>
                      </a:r>
                      <a:r>
                        <a:rPr lang="en-US" sz="1300" b="0" i="0" u="none" strike="noStrike" dirty="0">
                          <a:solidFill>
                            <a:srgbClr val="000000"/>
                          </a:solidFill>
                          <a:effectLst/>
                          <a:latin typeface="Intel Clear" panose="020B0604020203020204" pitchFamily="34" charset="0"/>
                        </a:rPr>
                        <a:t>cell</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tc>
                  <a:txBody>
                    <a:bodyPr/>
                    <a:lstStyle/>
                    <a:p>
                      <a:pPr algn="l" rtl="0" fontAlgn="ctr"/>
                      <a:r>
                        <a:rPr lang="en-US" sz="1300" b="0" i="0" u="none" strike="noStrike" dirty="0">
                          <a:solidFill>
                            <a:srgbClr val="000000"/>
                          </a:solidFill>
                          <a:effectLst/>
                          <a:latin typeface="Intel Clear" panose="020B0604020203020204" pitchFamily="34" charset="0"/>
                        </a:rPr>
                        <a:t>Vdm1</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tc>
                  <a:txBody>
                    <a:bodyPr/>
                    <a:lstStyle/>
                    <a:p>
                      <a:pPr algn="l" rtl="0" fontAlgn="ctr"/>
                      <a:r>
                        <a:rPr lang="en-US" sz="1300" b="0" i="0" u="none" strike="noStrike" dirty="0">
                          <a:solidFill>
                            <a:srgbClr val="000000"/>
                          </a:solidFill>
                          <a:effectLst/>
                          <a:latin typeface="Intel Clear" panose="020B0604020203020204" pitchFamily="34" charset="0"/>
                        </a:rPr>
                        <a:t>~100k (1us/1us/1us)</a:t>
                      </a:r>
                      <a:endParaRPr lang="el-GR" sz="1300" b="0" i="0" u="none" strike="noStrike" dirty="0">
                        <a:solidFill>
                          <a:srgbClr val="000000"/>
                        </a:solidFill>
                        <a:effectLst/>
                        <a:latin typeface="Intel Clear" panose="020B0604020203020204" pitchFamily="34" charset="0"/>
                      </a:endParaRPr>
                    </a:p>
                  </a:txBody>
                  <a:tcPr marL="12192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extLst>
                  <a:ext uri="{0D108BD9-81ED-4DB2-BD59-A6C34878D82A}">
                    <a16:rowId xmlns:a16="http://schemas.microsoft.com/office/drawing/2014/main" val="10002"/>
                  </a:ext>
                </a:extLst>
              </a:tr>
              <a:tr h="274320">
                <a:tc vMerge="1">
                  <a:txBody>
                    <a:bodyPr/>
                    <a:lstStyle/>
                    <a:p>
                      <a:endParaRPr lang="en-US"/>
                    </a:p>
                  </a:txBody>
                  <a:tcPr/>
                </a:tc>
                <a:tc>
                  <a:txBody>
                    <a:bodyPr/>
                    <a:lstStyle/>
                    <a:p>
                      <a:pPr algn="l" rtl="0" fontAlgn="ctr"/>
                      <a:r>
                        <a:rPr lang="en-US" sz="1300" b="0" i="0" u="none" strike="noStrike" dirty="0">
                          <a:solidFill>
                            <a:srgbClr val="000000"/>
                          </a:solidFill>
                          <a:effectLst/>
                          <a:latin typeface="Intel Clear" panose="020B0604020203020204" pitchFamily="34" charset="0"/>
                        </a:rPr>
                        <a:t>Vdm2 (Vdm1+300mV)</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tc>
                  <a:txBody>
                    <a:bodyPr/>
                    <a:lstStyle/>
                    <a:p>
                      <a:pPr algn="l" rtl="0" fontAlgn="ctr"/>
                      <a:r>
                        <a:rPr lang="en-US" sz="1300" b="0" i="0" u="none" strike="noStrike" dirty="0">
                          <a:solidFill>
                            <a:srgbClr val="000000"/>
                          </a:solidFill>
                          <a:effectLst/>
                          <a:latin typeface="Intel Clear" panose="020B0604020203020204" pitchFamily="34" charset="0"/>
                        </a:rPr>
                        <a:t>~10k (10s/1us/1us)</a:t>
                      </a:r>
                      <a:endParaRPr lang="el-GR" sz="1300" b="0" i="0" u="none" strike="noStrike" dirty="0">
                        <a:solidFill>
                          <a:srgbClr val="000000"/>
                        </a:solidFill>
                        <a:effectLst/>
                        <a:latin typeface="Intel Clear" panose="020B0604020203020204" pitchFamily="34" charset="0"/>
                      </a:endParaRPr>
                    </a:p>
                  </a:txBody>
                  <a:tcPr marL="12192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BF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44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1C6B600-6F74-4087-986E-084CC2463977}"/>
              </a:ext>
            </a:extLst>
          </p:cNvPr>
          <p:cNvGrpSpPr/>
          <p:nvPr/>
        </p:nvGrpSpPr>
        <p:grpSpPr>
          <a:xfrm>
            <a:off x="4409179" y="1452891"/>
            <a:ext cx="1848760" cy="3748510"/>
            <a:chOff x="4419600" y="1447800"/>
            <a:chExt cx="1848760" cy="3748510"/>
          </a:xfrm>
        </p:grpSpPr>
        <p:grpSp>
          <p:nvGrpSpPr>
            <p:cNvPr id="156" name="Group 155">
              <a:extLst>
                <a:ext uri="{FF2B5EF4-FFF2-40B4-BE49-F238E27FC236}">
                  <a16:creationId xmlns:a16="http://schemas.microsoft.com/office/drawing/2014/main" id="{DA2EBCE0-1F1B-4CCF-BB60-830C4B0450B9}"/>
                </a:ext>
              </a:extLst>
            </p:cNvPr>
            <p:cNvGrpSpPr/>
            <p:nvPr/>
          </p:nvGrpSpPr>
          <p:grpSpPr>
            <a:xfrm>
              <a:off x="4930485" y="2404784"/>
              <a:ext cx="1337875" cy="1817338"/>
              <a:chOff x="7070186" y="1619077"/>
              <a:chExt cx="1337875" cy="1817338"/>
            </a:xfrm>
          </p:grpSpPr>
          <p:grpSp>
            <p:nvGrpSpPr>
              <p:cNvPr id="110" name="Group 109">
                <a:extLst>
                  <a:ext uri="{FF2B5EF4-FFF2-40B4-BE49-F238E27FC236}">
                    <a16:creationId xmlns:a16="http://schemas.microsoft.com/office/drawing/2014/main" id="{51FED98F-1143-4F08-ACFF-0F43C04E190B}"/>
                  </a:ext>
                </a:extLst>
              </p:cNvPr>
              <p:cNvGrpSpPr/>
              <p:nvPr/>
            </p:nvGrpSpPr>
            <p:grpSpPr>
              <a:xfrm>
                <a:off x="7464832" y="2826815"/>
                <a:ext cx="457200" cy="609600"/>
                <a:chOff x="5638800" y="2819400"/>
                <a:chExt cx="457200" cy="609600"/>
              </a:xfrm>
            </p:grpSpPr>
            <p:cxnSp>
              <p:nvCxnSpPr>
                <p:cNvPr id="136" name="Straight Connector 135">
                  <a:extLst>
                    <a:ext uri="{FF2B5EF4-FFF2-40B4-BE49-F238E27FC236}">
                      <a16:creationId xmlns:a16="http://schemas.microsoft.com/office/drawing/2014/main" id="{4F9C5A87-F464-4DFF-883C-6B6DC45DA797}"/>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AA3725C-DFFB-46FB-A5C9-D6786E62AAA4}"/>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8D03642-1818-4CE4-884B-F7F56C34D5AC}"/>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7D0634D-3DEE-44BE-B9A3-D0A878501C82}"/>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C4596D1-3BB9-4415-AD79-2BD94124EB0C}"/>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C515A37-C9E5-49DC-85C6-82C65682E130}"/>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E863B0A-E50F-49D2-B306-5977A843CCEE}"/>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C378407C-96EF-491D-B921-2C8AEA434921}"/>
                  </a:ext>
                </a:extLst>
              </p:cNvPr>
              <p:cNvGrpSpPr/>
              <p:nvPr/>
            </p:nvGrpSpPr>
            <p:grpSpPr>
              <a:xfrm>
                <a:off x="7464832" y="1619077"/>
                <a:ext cx="457200" cy="609600"/>
                <a:chOff x="5638800" y="1916460"/>
                <a:chExt cx="457200" cy="609600"/>
              </a:xfrm>
            </p:grpSpPr>
            <p:grpSp>
              <p:nvGrpSpPr>
                <p:cNvPr id="127" name="Group 126">
                  <a:extLst>
                    <a:ext uri="{FF2B5EF4-FFF2-40B4-BE49-F238E27FC236}">
                      <a16:creationId xmlns:a16="http://schemas.microsoft.com/office/drawing/2014/main" id="{A493A1BF-49F3-4AF2-A7D0-5649A980F791}"/>
                    </a:ext>
                  </a:extLst>
                </p:cNvPr>
                <p:cNvGrpSpPr/>
                <p:nvPr/>
              </p:nvGrpSpPr>
              <p:grpSpPr>
                <a:xfrm>
                  <a:off x="5638800" y="1916460"/>
                  <a:ext cx="457200" cy="609600"/>
                  <a:chOff x="5638800" y="2819400"/>
                  <a:chExt cx="457200" cy="609600"/>
                </a:xfrm>
              </p:grpSpPr>
              <p:cxnSp>
                <p:nvCxnSpPr>
                  <p:cNvPr id="129" name="Straight Connector 128">
                    <a:extLst>
                      <a:ext uri="{FF2B5EF4-FFF2-40B4-BE49-F238E27FC236}">
                        <a16:creationId xmlns:a16="http://schemas.microsoft.com/office/drawing/2014/main" id="{1C0FE97A-705E-44D8-9F22-CAA2FFDC2613}"/>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C244C1C-2C43-457C-A6CF-C7401258FBB6}"/>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F184AD9-D639-4608-8C34-F28B4EC6747C}"/>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9F7164-827E-4CA4-ADC2-66EA4275004E}"/>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37CD4F-7BEC-4CE6-905E-ACAFF92DA0C9}"/>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12CF43F-03E5-44C5-AEFF-E025A08EDE7B}"/>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418DDBF-2F3D-4F31-A3F7-282F88E031F3}"/>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 name="Oval 127">
                  <a:extLst>
                    <a:ext uri="{FF2B5EF4-FFF2-40B4-BE49-F238E27FC236}">
                      <a16:creationId xmlns:a16="http://schemas.microsoft.com/office/drawing/2014/main" id="{ADF722AB-1AFA-49A2-8F7F-78EDB0880EE0}"/>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4" name="Straight Connector 113">
                <a:extLst>
                  <a:ext uri="{FF2B5EF4-FFF2-40B4-BE49-F238E27FC236}">
                    <a16:creationId xmlns:a16="http://schemas.microsoft.com/office/drawing/2014/main" id="{A9A51F5B-FD24-470C-A964-D3A2C560F13D}"/>
                  </a:ext>
                </a:extLst>
              </p:cNvPr>
              <p:cNvCxnSpPr/>
              <p:nvPr/>
            </p:nvCxnSpPr>
            <p:spPr>
              <a:xfrm flipV="1">
                <a:off x="7922032" y="2228677"/>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E62FD95-7416-4898-A770-403DCF007D53}"/>
                  </a:ext>
                </a:extLst>
              </p:cNvPr>
              <p:cNvCxnSpPr/>
              <p:nvPr/>
            </p:nvCxnSpPr>
            <p:spPr>
              <a:xfrm>
                <a:off x="7922032" y="2522015"/>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DD337DF-BCE1-45E1-B55C-2AC9805C81C2}"/>
                  </a:ext>
                </a:extLst>
              </p:cNvPr>
              <p:cNvSpPr txBox="1"/>
              <p:nvPr/>
            </p:nvSpPr>
            <p:spPr>
              <a:xfrm>
                <a:off x="7070186" y="3016199"/>
                <a:ext cx="415498" cy="230832"/>
              </a:xfrm>
              <a:prstGeom prst="rect">
                <a:avLst/>
              </a:prstGeom>
              <a:noFill/>
            </p:spPr>
            <p:txBody>
              <a:bodyPr wrap="none" rtlCol="0">
                <a:spAutoFit/>
              </a:bodyPr>
              <a:lstStyle/>
              <a:p>
                <a:r>
                  <a:rPr lang="en-US" sz="900" i="1" dirty="0"/>
                  <a:t>VSS</a:t>
                </a:r>
              </a:p>
            </p:txBody>
          </p:sp>
          <p:sp>
            <p:nvSpPr>
              <p:cNvPr id="120" name="TextBox 119">
                <a:extLst>
                  <a:ext uri="{FF2B5EF4-FFF2-40B4-BE49-F238E27FC236}">
                    <a16:creationId xmlns:a16="http://schemas.microsoft.com/office/drawing/2014/main" id="{56BF4938-3697-49E8-A4DD-87BB65D86FDA}"/>
                  </a:ext>
                </a:extLst>
              </p:cNvPr>
              <p:cNvSpPr txBox="1"/>
              <p:nvPr/>
            </p:nvSpPr>
            <p:spPr>
              <a:xfrm>
                <a:off x="7115906" y="1814219"/>
                <a:ext cx="415498" cy="230832"/>
              </a:xfrm>
              <a:prstGeom prst="rect">
                <a:avLst/>
              </a:prstGeom>
              <a:noFill/>
            </p:spPr>
            <p:txBody>
              <a:bodyPr wrap="none" rtlCol="0">
                <a:spAutoFit/>
              </a:bodyPr>
              <a:lstStyle/>
              <a:p>
                <a:r>
                  <a:rPr lang="en-US" sz="900" i="1" dirty="0"/>
                  <a:t>VSS</a:t>
                </a:r>
              </a:p>
            </p:txBody>
          </p:sp>
          <p:sp>
            <p:nvSpPr>
              <p:cNvPr id="121" name="TextBox 120">
                <a:extLst>
                  <a:ext uri="{FF2B5EF4-FFF2-40B4-BE49-F238E27FC236}">
                    <a16:creationId xmlns:a16="http://schemas.microsoft.com/office/drawing/2014/main" id="{8546F08B-CC60-47CF-8253-44855A1F6A09}"/>
                  </a:ext>
                </a:extLst>
              </p:cNvPr>
              <p:cNvSpPr txBox="1"/>
              <p:nvPr/>
            </p:nvSpPr>
            <p:spPr>
              <a:xfrm>
                <a:off x="7922031" y="2310287"/>
                <a:ext cx="486030" cy="230832"/>
              </a:xfrm>
              <a:prstGeom prst="rect">
                <a:avLst/>
              </a:prstGeom>
              <a:noFill/>
            </p:spPr>
            <p:txBody>
              <a:bodyPr wrap="none" rtlCol="0">
                <a:spAutoFit/>
              </a:bodyPr>
              <a:lstStyle/>
              <a:p>
                <a:r>
                  <a:rPr lang="en-US" sz="900" i="1" dirty="0"/>
                  <a:t>VNNs</a:t>
                </a:r>
              </a:p>
            </p:txBody>
          </p:sp>
        </p:grpSp>
        <p:grpSp>
          <p:nvGrpSpPr>
            <p:cNvPr id="144" name="Group 143">
              <a:extLst>
                <a:ext uri="{FF2B5EF4-FFF2-40B4-BE49-F238E27FC236}">
                  <a16:creationId xmlns:a16="http://schemas.microsoft.com/office/drawing/2014/main" id="{CCD6ED1D-4758-4149-95E2-3BB16CAB22FE}"/>
                </a:ext>
              </a:extLst>
            </p:cNvPr>
            <p:cNvGrpSpPr/>
            <p:nvPr/>
          </p:nvGrpSpPr>
          <p:grpSpPr>
            <a:xfrm>
              <a:off x="4419600" y="1447800"/>
              <a:ext cx="1362731" cy="1021722"/>
              <a:chOff x="6559301" y="662093"/>
              <a:chExt cx="1362731" cy="1021722"/>
            </a:xfrm>
          </p:grpSpPr>
          <p:grpSp>
            <p:nvGrpSpPr>
              <p:cNvPr id="112" name="Group 111">
                <a:extLst>
                  <a:ext uri="{FF2B5EF4-FFF2-40B4-BE49-F238E27FC236}">
                    <a16:creationId xmlns:a16="http://schemas.microsoft.com/office/drawing/2014/main" id="{13A42DC1-5D6D-4397-872B-93C3A6862018}"/>
                  </a:ext>
                </a:extLst>
              </p:cNvPr>
              <p:cNvGrpSpPr/>
              <p:nvPr/>
            </p:nvGrpSpPr>
            <p:grpSpPr>
              <a:xfrm>
                <a:off x="6931432" y="855942"/>
                <a:ext cx="990600" cy="609595"/>
                <a:chOff x="3124200" y="1306866"/>
                <a:chExt cx="990600" cy="609595"/>
              </a:xfrm>
            </p:grpSpPr>
            <p:cxnSp>
              <p:nvCxnSpPr>
                <p:cNvPr id="123" name="Straight Connector 122">
                  <a:extLst>
                    <a:ext uri="{FF2B5EF4-FFF2-40B4-BE49-F238E27FC236}">
                      <a16:creationId xmlns:a16="http://schemas.microsoft.com/office/drawing/2014/main" id="{3E53B352-F919-4BC0-ADC9-BEC7F5E28A4C}"/>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93A64BD-4059-46EC-ADD5-4A5FD85BC310}"/>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Isosceles Triangle 124">
                  <a:extLst>
                    <a:ext uri="{FF2B5EF4-FFF2-40B4-BE49-F238E27FC236}">
                      <a16:creationId xmlns:a16="http://schemas.microsoft.com/office/drawing/2014/main" id="{0318A0B2-781F-45A8-B051-897F7761B60A}"/>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2E31BB5A-8A9C-43A2-8D8A-811ED23CF266}"/>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TextBox 112">
                <a:extLst>
                  <a:ext uri="{FF2B5EF4-FFF2-40B4-BE49-F238E27FC236}">
                    <a16:creationId xmlns:a16="http://schemas.microsoft.com/office/drawing/2014/main" id="{0E8B5443-EC56-4956-AF45-12F5A0CA76AC}"/>
                  </a:ext>
                </a:extLst>
              </p:cNvPr>
              <p:cNvSpPr txBox="1"/>
              <p:nvPr/>
            </p:nvSpPr>
            <p:spPr>
              <a:xfrm>
                <a:off x="7115906" y="1452983"/>
                <a:ext cx="415498" cy="230832"/>
              </a:xfrm>
              <a:prstGeom prst="rect">
                <a:avLst/>
              </a:prstGeom>
              <a:noFill/>
            </p:spPr>
            <p:txBody>
              <a:bodyPr wrap="none" rtlCol="0">
                <a:spAutoFit/>
              </a:bodyPr>
              <a:lstStyle/>
              <a:p>
                <a:r>
                  <a:rPr lang="en-US" sz="900" i="1" dirty="0"/>
                  <a:t>VSS</a:t>
                </a:r>
              </a:p>
            </p:txBody>
          </p:sp>
          <p:cxnSp>
            <p:nvCxnSpPr>
              <p:cNvPr id="116" name="Straight Connector 115">
                <a:extLst>
                  <a:ext uri="{FF2B5EF4-FFF2-40B4-BE49-F238E27FC236}">
                    <a16:creationId xmlns:a16="http://schemas.microsoft.com/office/drawing/2014/main" id="{B2B352E7-E489-4776-9DC2-DDA19037FE21}"/>
                  </a:ext>
                </a:extLst>
              </p:cNvPr>
              <p:cNvCxnSpPr>
                <a:cxnSpLocks/>
              </p:cNvCxnSpPr>
              <p:nvPr/>
            </p:nvCxnSpPr>
            <p:spPr>
              <a:xfrm flipV="1">
                <a:off x="7922032" y="1150415"/>
                <a:ext cx="0" cy="468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BA17456C-F282-4CE9-B7FC-9D916E381335}"/>
                  </a:ext>
                </a:extLst>
              </p:cNvPr>
              <p:cNvSpPr txBox="1"/>
              <p:nvPr/>
            </p:nvSpPr>
            <p:spPr>
              <a:xfrm>
                <a:off x="7115906" y="662093"/>
                <a:ext cx="421910" cy="230832"/>
              </a:xfrm>
              <a:prstGeom prst="rect">
                <a:avLst/>
              </a:prstGeom>
              <a:noFill/>
            </p:spPr>
            <p:txBody>
              <a:bodyPr wrap="none" rtlCol="0">
                <a:spAutoFit/>
              </a:bodyPr>
              <a:lstStyle/>
              <a:p>
                <a:r>
                  <a:rPr lang="en-US" sz="900" i="1" dirty="0"/>
                  <a:t>AXN</a:t>
                </a:r>
              </a:p>
            </p:txBody>
          </p:sp>
          <p:sp>
            <p:nvSpPr>
              <p:cNvPr id="122" name="TextBox 121">
                <a:extLst>
                  <a:ext uri="{FF2B5EF4-FFF2-40B4-BE49-F238E27FC236}">
                    <a16:creationId xmlns:a16="http://schemas.microsoft.com/office/drawing/2014/main" id="{25F54CD3-6BDA-469F-B68E-C18D3E6F6C31}"/>
                  </a:ext>
                </a:extLst>
              </p:cNvPr>
              <p:cNvSpPr txBox="1"/>
              <p:nvPr/>
            </p:nvSpPr>
            <p:spPr>
              <a:xfrm>
                <a:off x="6559301" y="1045323"/>
                <a:ext cx="415498" cy="230832"/>
              </a:xfrm>
              <a:prstGeom prst="rect">
                <a:avLst/>
              </a:prstGeom>
              <a:noFill/>
            </p:spPr>
            <p:txBody>
              <a:bodyPr wrap="none" rtlCol="0">
                <a:spAutoFit/>
              </a:bodyPr>
              <a:lstStyle/>
              <a:p>
                <a:r>
                  <a:rPr lang="en-US" sz="900" i="1" dirty="0"/>
                  <a:t>VPP</a:t>
                </a:r>
              </a:p>
            </p:txBody>
          </p:sp>
        </p:grpSp>
        <p:grpSp>
          <p:nvGrpSpPr>
            <p:cNvPr id="145" name="Group 144">
              <a:extLst>
                <a:ext uri="{FF2B5EF4-FFF2-40B4-BE49-F238E27FC236}">
                  <a16:creationId xmlns:a16="http://schemas.microsoft.com/office/drawing/2014/main" id="{BC0488E8-E37F-4528-A13F-4BC1B1BDA3E8}"/>
                </a:ext>
              </a:extLst>
            </p:cNvPr>
            <p:cNvGrpSpPr/>
            <p:nvPr/>
          </p:nvGrpSpPr>
          <p:grpSpPr>
            <a:xfrm>
              <a:off x="4419600" y="4174588"/>
              <a:ext cx="1526742" cy="1021722"/>
              <a:chOff x="6559301" y="662093"/>
              <a:chExt cx="1526742" cy="1021722"/>
            </a:xfrm>
          </p:grpSpPr>
          <p:grpSp>
            <p:nvGrpSpPr>
              <p:cNvPr id="146" name="Group 145">
                <a:extLst>
                  <a:ext uri="{FF2B5EF4-FFF2-40B4-BE49-F238E27FC236}">
                    <a16:creationId xmlns:a16="http://schemas.microsoft.com/office/drawing/2014/main" id="{E1282FC8-F39F-425E-9D6D-34B8E4006433}"/>
                  </a:ext>
                </a:extLst>
              </p:cNvPr>
              <p:cNvGrpSpPr/>
              <p:nvPr/>
            </p:nvGrpSpPr>
            <p:grpSpPr>
              <a:xfrm>
                <a:off x="6931432" y="855942"/>
                <a:ext cx="990600" cy="609595"/>
                <a:chOff x="3124200" y="1306866"/>
                <a:chExt cx="990600" cy="609595"/>
              </a:xfrm>
            </p:grpSpPr>
            <p:cxnSp>
              <p:nvCxnSpPr>
                <p:cNvPr id="151" name="Straight Connector 150">
                  <a:extLst>
                    <a:ext uri="{FF2B5EF4-FFF2-40B4-BE49-F238E27FC236}">
                      <a16:creationId xmlns:a16="http://schemas.microsoft.com/office/drawing/2014/main" id="{A05FE7A6-09B6-48CB-8885-854899820124}"/>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F94400C-C6D9-40AE-858C-D05DA93C5CF9}"/>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Isosceles Triangle 152">
                  <a:extLst>
                    <a:ext uri="{FF2B5EF4-FFF2-40B4-BE49-F238E27FC236}">
                      <a16:creationId xmlns:a16="http://schemas.microsoft.com/office/drawing/2014/main" id="{0CEA2119-E6EB-4823-A37D-6CB3B5CFC5E6}"/>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CE75F3FF-5B5B-4EEE-AB30-AFAC856A9161}"/>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TextBox 146">
                <a:extLst>
                  <a:ext uri="{FF2B5EF4-FFF2-40B4-BE49-F238E27FC236}">
                    <a16:creationId xmlns:a16="http://schemas.microsoft.com/office/drawing/2014/main" id="{212F83C3-1C7D-431F-AE6F-8239AF3171A7}"/>
                  </a:ext>
                </a:extLst>
              </p:cNvPr>
              <p:cNvSpPr txBox="1"/>
              <p:nvPr/>
            </p:nvSpPr>
            <p:spPr>
              <a:xfrm>
                <a:off x="7115906" y="1452983"/>
                <a:ext cx="970137" cy="230832"/>
              </a:xfrm>
              <a:prstGeom prst="rect">
                <a:avLst/>
              </a:prstGeom>
              <a:noFill/>
            </p:spPr>
            <p:txBody>
              <a:bodyPr wrap="none" rtlCol="0">
                <a:spAutoFit/>
              </a:bodyPr>
              <a:lstStyle/>
              <a:p>
                <a:r>
                  <a:rPr lang="en-US" sz="900" i="1" dirty="0"/>
                  <a:t>HNREG=VNNs</a:t>
                </a:r>
              </a:p>
            </p:txBody>
          </p:sp>
          <p:cxnSp>
            <p:nvCxnSpPr>
              <p:cNvPr id="148" name="Straight Connector 147">
                <a:extLst>
                  <a:ext uri="{FF2B5EF4-FFF2-40B4-BE49-F238E27FC236}">
                    <a16:creationId xmlns:a16="http://schemas.microsoft.com/office/drawing/2014/main" id="{68E01C6B-2F2A-44CD-BC4B-F37F854A62F3}"/>
                  </a:ext>
                </a:extLst>
              </p:cNvPr>
              <p:cNvCxnSpPr>
                <a:cxnSpLocks/>
              </p:cNvCxnSpPr>
              <p:nvPr/>
            </p:nvCxnSpPr>
            <p:spPr>
              <a:xfrm>
                <a:off x="7922032" y="662093"/>
                <a:ext cx="0" cy="4883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722E44DE-6A82-4E26-BD58-27983B55CD1C}"/>
                  </a:ext>
                </a:extLst>
              </p:cNvPr>
              <p:cNvSpPr txBox="1"/>
              <p:nvPr/>
            </p:nvSpPr>
            <p:spPr>
              <a:xfrm>
                <a:off x="7115906" y="662093"/>
                <a:ext cx="415498" cy="230832"/>
              </a:xfrm>
              <a:prstGeom prst="rect">
                <a:avLst/>
              </a:prstGeom>
              <a:noFill/>
            </p:spPr>
            <p:txBody>
              <a:bodyPr wrap="none" rtlCol="0">
                <a:spAutoFit/>
              </a:bodyPr>
              <a:lstStyle/>
              <a:p>
                <a:r>
                  <a:rPr lang="en-US" sz="900" i="1" dirty="0"/>
                  <a:t>VSS</a:t>
                </a:r>
              </a:p>
            </p:txBody>
          </p:sp>
          <p:sp>
            <p:nvSpPr>
              <p:cNvPr id="150" name="TextBox 149">
                <a:extLst>
                  <a:ext uri="{FF2B5EF4-FFF2-40B4-BE49-F238E27FC236}">
                    <a16:creationId xmlns:a16="http://schemas.microsoft.com/office/drawing/2014/main" id="{B95ACD22-F55A-466B-B2CA-02AAA9380963}"/>
                  </a:ext>
                </a:extLst>
              </p:cNvPr>
              <p:cNvSpPr txBox="1"/>
              <p:nvPr/>
            </p:nvSpPr>
            <p:spPr>
              <a:xfrm>
                <a:off x="6559301" y="1045323"/>
                <a:ext cx="415498" cy="230832"/>
              </a:xfrm>
              <a:prstGeom prst="rect">
                <a:avLst/>
              </a:prstGeom>
              <a:noFill/>
            </p:spPr>
            <p:txBody>
              <a:bodyPr wrap="none" rtlCol="0">
                <a:spAutoFit/>
              </a:bodyPr>
              <a:lstStyle/>
              <a:p>
                <a:r>
                  <a:rPr lang="en-US" sz="900" i="1" dirty="0"/>
                  <a:t>VSS</a:t>
                </a:r>
              </a:p>
            </p:txBody>
          </p:sp>
        </p:grpSp>
      </p:grpSp>
      <p:sp>
        <p:nvSpPr>
          <p:cNvPr id="232" name="Rectangle 231">
            <a:extLst>
              <a:ext uri="{FF2B5EF4-FFF2-40B4-BE49-F238E27FC236}">
                <a16:creationId xmlns:a16="http://schemas.microsoft.com/office/drawing/2014/main" id="{DF2BB9A8-38DC-41B7-933B-4FEA0A3C661D}"/>
              </a:ext>
            </a:extLst>
          </p:cNvPr>
          <p:cNvSpPr/>
          <p:nvPr/>
        </p:nvSpPr>
        <p:spPr>
          <a:xfrm>
            <a:off x="0" y="10180"/>
            <a:ext cx="9839352" cy="523220"/>
          </a:xfrm>
          <a:prstGeom prst="rect">
            <a:avLst/>
          </a:prstGeom>
        </p:spPr>
        <p:txBody>
          <a:bodyPr wrap="square">
            <a:spAutoFit/>
          </a:bodyPr>
          <a:lstStyle/>
          <a:p>
            <a:r>
              <a:rPr lang="en-US" sz="2800" dirty="0"/>
              <a:t>Bipolar decoder architecture – Selected WL Path Shown  </a:t>
            </a:r>
          </a:p>
        </p:txBody>
      </p:sp>
      <p:sp>
        <p:nvSpPr>
          <p:cNvPr id="233" name="TextBox 232">
            <a:extLst>
              <a:ext uri="{FF2B5EF4-FFF2-40B4-BE49-F238E27FC236}">
                <a16:creationId xmlns:a16="http://schemas.microsoft.com/office/drawing/2014/main" id="{9BBF694B-C8A1-42F5-940E-95592BFFBDC7}"/>
              </a:ext>
            </a:extLst>
          </p:cNvPr>
          <p:cNvSpPr txBox="1"/>
          <p:nvPr/>
        </p:nvSpPr>
        <p:spPr>
          <a:xfrm>
            <a:off x="1464839" y="720169"/>
            <a:ext cx="1008609" cy="427938"/>
          </a:xfrm>
          <a:prstGeom prst="rect">
            <a:avLst/>
          </a:prstGeom>
          <a:noFill/>
        </p:spPr>
        <p:txBody>
          <a:bodyPr wrap="none" rtlCol="0">
            <a:spAutoFit/>
          </a:bodyPr>
          <a:lstStyle/>
          <a:p>
            <a:r>
              <a:rPr lang="en-US" i="1" dirty="0">
                <a:solidFill>
                  <a:srgbClr val="0E5EFE"/>
                </a:solidFill>
              </a:rPr>
              <a:t>ALF32</a:t>
            </a:r>
          </a:p>
        </p:txBody>
      </p:sp>
      <p:sp>
        <p:nvSpPr>
          <p:cNvPr id="234" name="TextBox 233">
            <a:extLst>
              <a:ext uri="{FF2B5EF4-FFF2-40B4-BE49-F238E27FC236}">
                <a16:creationId xmlns:a16="http://schemas.microsoft.com/office/drawing/2014/main" id="{CB339B1C-19DA-46ED-BC69-A3BEC7C32BB8}"/>
              </a:ext>
            </a:extLst>
          </p:cNvPr>
          <p:cNvSpPr txBox="1"/>
          <p:nvPr/>
        </p:nvSpPr>
        <p:spPr>
          <a:xfrm>
            <a:off x="4679649" y="723585"/>
            <a:ext cx="867545" cy="427938"/>
          </a:xfrm>
          <a:prstGeom prst="rect">
            <a:avLst/>
          </a:prstGeom>
          <a:noFill/>
        </p:spPr>
        <p:txBody>
          <a:bodyPr wrap="none" rtlCol="0">
            <a:spAutoFit/>
          </a:bodyPr>
          <a:lstStyle/>
          <a:p>
            <a:r>
              <a:rPr lang="en-US" i="1" dirty="0">
                <a:solidFill>
                  <a:srgbClr val="0E5EFE"/>
                </a:solidFill>
              </a:rPr>
              <a:t>S24S</a:t>
            </a:r>
          </a:p>
        </p:txBody>
      </p:sp>
      <p:sp>
        <p:nvSpPr>
          <p:cNvPr id="235" name="TextBox 234">
            <a:extLst>
              <a:ext uri="{FF2B5EF4-FFF2-40B4-BE49-F238E27FC236}">
                <a16:creationId xmlns:a16="http://schemas.microsoft.com/office/drawing/2014/main" id="{A6971AB2-73ED-4B89-810D-C0D9A7DFC4A5}"/>
              </a:ext>
            </a:extLst>
          </p:cNvPr>
          <p:cNvSpPr txBox="1"/>
          <p:nvPr/>
        </p:nvSpPr>
        <p:spPr>
          <a:xfrm>
            <a:off x="8038391" y="718121"/>
            <a:ext cx="1521570" cy="427938"/>
          </a:xfrm>
          <a:prstGeom prst="rect">
            <a:avLst/>
          </a:prstGeom>
          <a:noFill/>
        </p:spPr>
        <p:txBody>
          <a:bodyPr wrap="none" rtlCol="0">
            <a:spAutoFit/>
          </a:bodyPr>
          <a:lstStyle/>
          <a:p>
            <a:r>
              <a:rPr lang="en-US" i="1" dirty="0">
                <a:solidFill>
                  <a:srgbClr val="0E5EFE"/>
                </a:solidFill>
              </a:rPr>
              <a:t>TGcMOST</a:t>
            </a:r>
          </a:p>
        </p:txBody>
      </p:sp>
      <p:grpSp>
        <p:nvGrpSpPr>
          <p:cNvPr id="9" name="Group 8">
            <a:extLst>
              <a:ext uri="{FF2B5EF4-FFF2-40B4-BE49-F238E27FC236}">
                <a16:creationId xmlns:a16="http://schemas.microsoft.com/office/drawing/2014/main" id="{8594E026-4938-420F-9FE8-BB5317AC6946}"/>
              </a:ext>
            </a:extLst>
          </p:cNvPr>
          <p:cNvGrpSpPr/>
          <p:nvPr/>
        </p:nvGrpSpPr>
        <p:grpSpPr>
          <a:xfrm>
            <a:off x="1574498" y="2236817"/>
            <a:ext cx="1979335" cy="3249583"/>
            <a:chOff x="1574498" y="2067234"/>
            <a:chExt cx="1979335" cy="3249583"/>
          </a:xfrm>
        </p:grpSpPr>
        <p:grpSp>
          <p:nvGrpSpPr>
            <p:cNvPr id="67" name="Group 66">
              <a:extLst>
                <a:ext uri="{FF2B5EF4-FFF2-40B4-BE49-F238E27FC236}">
                  <a16:creationId xmlns:a16="http://schemas.microsoft.com/office/drawing/2014/main" id="{B765DB17-D1DE-44E7-B930-B2333F290CC1}"/>
                </a:ext>
              </a:extLst>
            </p:cNvPr>
            <p:cNvGrpSpPr/>
            <p:nvPr/>
          </p:nvGrpSpPr>
          <p:grpSpPr>
            <a:xfrm>
              <a:off x="1981200" y="3461403"/>
              <a:ext cx="457200" cy="609600"/>
              <a:chOff x="5638800" y="2819400"/>
              <a:chExt cx="457200" cy="609600"/>
            </a:xfrm>
          </p:grpSpPr>
          <p:cxnSp>
            <p:nvCxnSpPr>
              <p:cNvPr id="55" name="Straight Connector 54">
                <a:extLst>
                  <a:ext uri="{FF2B5EF4-FFF2-40B4-BE49-F238E27FC236}">
                    <a16:creationId xmlns:a16="http://schemas.microsoft.com/office/drawing/2014/main" id="{53557BF2-6249-4058-9453-543C80EAE47A}"/>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598672B-70EB-4A18-B151-950F35268B31}"/>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B4B9D33-F432-4855-A95B-7F2CFC994F66}"/>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D89D4B7-590C-45AD-8F4E-68E1A9C3E496}"/>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0CEEF5A-651F-4166-8BF1-F2D831C87EDE}"/>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433C739-BEB5-4F1D-A981-6B79C410D117}"/>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932128-CDF9-47B8-8BE7-7F9BF0D83811}"/>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2F19D61-5D2B-4A84-BE47-B2EAA60429FB}"/>
                </a:ext>
              </a:extLst>
            </p:cNvPr>
            <p:cNvGrpSpPr/>
            <p:nvPr/>
          </p:nvGrpSpPr>
          <p:grpSpPr>
            <a:xfrm>
              <a:off x="1981200" y="2253665"/>
              <a:ext cx="457200" cy="609600"/>
              <a:chOff x="5638800" y="1916460"/>
              <a:chExt cx="457200" cy="609600"/>
            </a:xfrm>
          </p:grpSpPr>
          <p:grpSp>
            <p:nvGrpSpPr>
              <p:cNvPr id="68" name="Group 67">
                <a:extLst>
                  <a:ext uri="{FF2B5EF4-FFF2-40B4-BE49-F238E27FC236}">
                    <a16:creationId xmlns:a16="http://schemas.microsoft.com/office/drawing/2014/main" id="{5E089BE4-573B-46FB-AB56-797799484CDB}"/>
                  </a:ext>
                </a:extLst>
              </p:cNvPr>
              <p:cNvGrpSpPr/>
              <p:nvPr/>
            </p:nvGrpSpPr>
            <p:grpSpPr>
              <a:xfrm>
                <a:off x="5638800" y="1916460"/>
                <a:ext cx="457200" cy="609600"/>
                <a:chOff x="5638800" y="2819400"/>
                <a:chExt cx="457200" cy="609600"/>
              </a:xfrm>
            </p:grpSpPr>
            <p:cxnSp>
              <p:nvCxnSpPr>
                <p:cNvPr id="69" name="Straight Connector 68">
                  <a:extLst>
                    <a:ext uri="{FF2B5EF4-FFF2-40B4-BE49-F238E27FC236}">
                      <a16:creationId xmlns:a16="http://schemas.microsoft.com/office/drawing/2014/main" id="{5E793870-C468-4200-BB9F-EC27B40704FC}"/>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1781B23-ED28-46D2-9D9B-40F48F094ECA}"/>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4D15AF4-41A9-4EC6-9C2C-655B783476E8}"/>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384AD0A-4017-470A-A818-A5EE311E0412}"/>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6F63439-B1E6-414E-BE89-40FD2DE3ECDA}"/>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7CC83FE-B3E0-45A8-B340-1D7AF82E65C2}"/>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347E560-0A91-4314-A5DA-78E2001F8CF5}"/>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Oval 75">
                <a:extLst>
                  <a:ext uri="{FF2B5EF4-FFF2-40B4-BE49-F238E27FC236}">
                    <a16:creationId xmlns:a16="http://schemas.microsoft.com/office/drawing/2014/main" id="{F4AD3390-1867-4664-AC32-9FA110B6741C}"/>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235858A5-DE77-45B9-A599-3726DFBF29F7}"/>
                </a:ext>
              </a:extLst>
            </p:cNvPr>
            <p:cNvSpPr txBox="1"/>
            <p:nvPr/>
          </p:nvSpPr>
          <p:spPr>
            <a:xfrm>
              <a:off x="1953334" y="5085985"/>
              <a:ext cx="970138" cy="230832"/>
            </a:xfrm>
            <a:prstGeom prst="rect">
              <a:avLst/>
            </a:prstGeom>
            <a:noFill/>
          </p:spPr>
          <p:txBody>
            <a:bodyPr wrap="none" rtlCol="0">
              <a:spAutoFit/>
            </a:bodyPr>
            <a:lstStyle/>
            <a:p>
              <a:pPr algn="ctr"/>
              <a:r>
                <a:rPr lang="en-US" sz="900" i="1" dirty="0"/>
                <a:t>HNREG=VNNs</a:t>
              </a:r>
            </a:p>
          </p:txBody>
        </p:sp>
        <p:cxnSp>
          <p:nvCxnSpPr>
            <p:cNvPr id="89" name="Straight Connector 88">
              <a:extLst>
                <a:ext uri="{FF2B5EF4-FFF2-40B4-BE49-F238E27FC236}">
                  <a16:creationId xmlns:a16="http://schemas.microsoft.com/office/drawing/2014/main" id="{AE16DE2E-86F6-45B6-8602-3A8C838E7BAF}"/>
                </a:ext>
              </a:extLst>
            </p:cNvPr>
            <p:cNvCxnSpPr/>
            <p:nvPr/>
          </p:nvCxnSpPr>
          <p:spPr>
            <a:xfrm flipV="1">
              <a:off x="2438400" y="286326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688C4E4-C0E6-4530-9760-39F30D556D26}"/>
                </a:ext>
              </a:extLst>
            </p:cNvPr>
            <p:cNvCxnSpPr/>
            <p:nvPr/>
          </p:nvCxnSpPr>
          <p:spPr>
            <a:xfrm>
              <a:off x="2438400" y="315660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27DA160-6979-4D72-B40C-ECBC0ABCAFB5}"/>
                </a:ext>
              </a:extLst>
            </p:cNvPr>
            <p:cNvCxnSpPr>
              <a:cxnSpLocks/>
            </p:cNvCxnSpPr>
            <p:nvPr/>
          </p:nvCxnSpPr>
          <p:spPr>
            <a:xfrm flipH="1">
              <a:off x="2438401" y="4201327"/>
              <a:ext cx="907683" cy="10968"/>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144B72D-159D-4650-93B9-1F110EDBAD24}"/>
                </a:ext>
              </a:extLst>
            </p:cNvPr>
            <p:cNvSpPr txBox="1"/>
            <p:nvPr/>
          </p:nvSpPr>
          <p:spPr>
            <a:xfrm>
              <a:off x="2205751" y="2067234"/>
              <a:ext cx="415498" cy="230832"/>
            </a:xfrm>
            <a:prstGeom prst="rect">
              <a:avLst/>
            </a:prstGeom>
            <a:noFill/>
          </p:spPr>
          <p:txBody>
            <a:bodyPr wrap="none" rtlCol="0">
              <a:spAutoFit/>
            </a:bodyPr>
            <a:lstStyle/>
            <a:p>
              <a:r>
                <a:rPr lang="en-US" sz="900" i="1" dirty="0"/>
                <a:t>VSS</a:t>
              </a:r>
            </a:p>
          </p:txBody>
        </p:sp>
        <p:sp>
          <p:nvSpPr>
            <p:cNvPr id="101" name="TextBox 100">
              <a:extLst>
                <a:ext uri="{FF2B5EF4-FFF2-40B4-BE49-F238E27FC236}">
                  <a16:creationId xmlns:a16="http://schemas.microsoft.com/office/drawing/2014/main" id="{438D0A0E-AC6E-466B-84E3-7E0572E20940}"/>
                </a:ext>
              </a:extLst>
            </p:cNvPr>
            <p:cNvSpPr txBox="1"/>
            <p:nvPr/>
          </p:nvSpPr>
          <p:spPr>
            <a:xfrm>
              <a:off x="1574498" y="3650787"/>
              <a:ext cx="415498" cy="230832"/>
            </a:xfrm>
            <a:prstGeom prst="rect">
              <a:avLst/>
            </a:prstGeom>
            <a:noFill/>
          </p:spPr>
          <p:txBody>
            <a:bodyPr wrap="none" rtlCol="0">
              <a:spAutoFit/>
            </a:bodyPr>
            <a:lstStyle/>
            <a:p>
              <a:r>
                <a:rPr lang="en-US" sz="900" i="1" dirty="0"/>
                <a:t>VSS</a:t>
              </a:r>
            </a:p>
          </p:txBody>
        </p:sp>
        <p:sp>
          <p:nvSpPr>
            <p:cNvPr id="102" name="TextBox 101">
              <a:extLst>
                <a:ext uri="{FF2B5EF4-FFF2-40B4-BE49-F238E27FC236}">
                  <a16:creationId xmlns:a16="http://schemas.microsoft.com/office/drawing/2014/main" id="{C088449D-9690-4B6D-8636-2E1D164C21CB}"/>
                </a:ext>
              </a:extLst>
            </p:cNvPr>
            <p:cNvSpPr txBox="1"/>
            <p:nvPr/>
          </p:nvSpPr>
          <p:spPr>
            <a:xfrm>
              <a:off x="1620218" y="2448807"/>
              <a:ext cx="415498" cy="230832"/>
            </a:xfrm>
            <a:prstGeom prst="rect">
              <a:avLst/>
            </a:prstGeom>
            <a:noFill/>
          </p:spPr>
          <p:txBody>
            <a:bodyPr wrap="none" rtlCol="0">
              <a:spAutoFit/>
            </a:bodyPr>
            <a:lstStyle/>
            <a:p>
              <a:r>
                <a:rPr lang="en-US" sz="900" i="1" dirty="0"/>
                <a:t>VSS</a:t>
              </a:r>
            </a:p>
          </p:txBody>
        </p:sp>
        <p:sp>
          <p:nvSpPr>
            <p:cNvPr id="103" name="TextBox 102">
              <a:extLst>
                <a:ext uri="{FF2B5EF4-FFF2-40B4-BE49-F238E27FC236}">
                  <a16:creationId xmlns:a16="http://schemas.microsoft.com/office/drawing/2014/main" id="{DDCADCF6-C43C-4B1B-8D85-6A11E7709B73}"/>
                </a:ext>
              </a:extLst>
            </p:cNvPr>
            <p:cNvSpPr txBox="1"/>
            <p:nvPr/>
          </p:nvSpPr>
          <p:spPr>
            <a:xfrm>
              <a:off x="2458876" y="2962755"/>
              <a:ext cx="486030" cy="230832"/>
            </a:xfrm>
            <a:prstGeom prst="rect">
              <a:avLst/>
            </a:prstGeom>
            <a:noFill/>
          </p:spPr>
          <p:txBody>
            <a:bodyPr wrap="none" rtlCol="0">
              <a:spAutoFit/>
            </a:bodyPr>
            <a:lstStyle/>
            <a:p>
              <a:r>
                <a:rPr lang="en-US" sz="900" i="1" dirty="0"/>
                <a:t>VNNs</a:t>
              </a:r>
            </a:p>
          </p:txBody>
        </p:sp>
        <p:grpSp>
          <p:nvGrpSpPr>
            <p:cNvPr id="143" name="Group 142">
              <a:extLst>
                <a:ext uri="{FF2B5EF4-FFF2-40B4-BE49-F238E27FC236}">
                  <a16:creationId xmlns:a16="http://schemas.microsoft.com/office/drawing/2014/main" id="{2A64908C-4447-490D-ADDD-23F1FB192E21}"/>
                </a:ext>
              </a:extLst>
            </p:cNvPr>
            <p:cNvGrpSpPr/>
            <p:nvPr/>
          </p:nvGrpSpPr>
          <p:grpSpPr>
            <a:xfrm>
              <a:off x="1981200" y="4476385"/>
              <a:ext cx="457200" cy="609600"/>
              <a:chOff x="5638800" y="2819400"/>
              <a:chExt cx="457200" cy="609600"/>
            </a:xfrm>
          </p:grpSpPr>
          <p:cxnSp>
            <p:nvCxnSpPr>
              <p:cNvPr id="155" name="Straight Connector 154">
                <a:extLst>
                  <a:ext uri="{FF2B5EF4-FFF2-40B4-BE49-F238E27FC236}">
                    <a16:creationId xmlns:a16="http://schemas.microsoft.com/office/drawing/2014/main" id="{2D134ED9-7DE3-45A2-8B42-556C48380D14}"/>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1F23F45-F2FE-4138-B22A-457D3E8A4845}"/>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5A7E68D-55B5-4125-85C3-347F19D61A71}"/>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096AAA9-5B7F-4743-8CC3-D384B8C0F7FE}"/>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890BA33-92A8-441C-B11B-93C5CAF585D1}"/>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0E9C6DC-A7A4-4FC5-8641-686254EBDB70}"/>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754FBB2-F51D-47F8-B0E8-C7E4204DA53C}"/>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5C3533DD-C12D-4196-99F9-125D04CA913D}"/>
                </a:ext>
              </a:extLst>
            </p:cNvPr>
            <p:cNvCxnSpPr/>
            <p:nvPr/>
          </p:nvCxnSpPr>
          <p:spPr>
            <a:xfrm flipV="1">
              <a:off x="2438400" y="4071003"/>
              <a:ext cx="0" cy="405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969C3E66-75A5-4B7E-9B03-C5AC7A04C5EA}"/>
                </a:ext>
              </a:extLst>
            </p:cNvPr>
            <p:cNvGrpSpPr/>
            <p:nvPr/>
          </p:nvGrpSpPr>
          <p:grpSpPr>
            <a:xfrm>
              <a:off x="2888884" y="4202586"/>
              <a:ext cx="457200" cy="609600"/>
              <a:chOff x="5638800" y="2819400"/>
              <a:chExt cx="457200" cy="609600"/>
            </a:xfrm>
          </p:grpSpPr>
          <p:cxnSp>
            <p:nvCxnSpPr>
              <p:cNvPr id="164" name="Straight Connector 163">
                <a:extLst>
                  <a:ext uri="{FF2B5EF4-FFF2-40B4-BE49-F238E27FC236}">
                    <a16:creationId xmlns:a16="http://schemas.microsoft.com/office/drawing/2014/main" id="{AC3CD3D1-C85E-4CE1-9253-6ACA8BA00147}"/>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776A92B-EFF2-4046-8A01-025C31B48908}"/>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22FAC1E-CE55-40D0-B6A4-BF68618A143C}"/>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4157D0E-EC36-4E3E-B871-01A0AD4A6ACB}"/>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77A175D-4AD3-4265-8956-8BA4072C58FF}"/>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C755393-2F7E-454A-A3FA-8D59E59A5AC0}"/>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6BD48FF-C02A-4866-8663-06D1E8E7013C}"/>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0" name="TextBox 179">
              <a:extLst>
                <a:ext uri="{FF2B5EF4-FFF2-40B4-BE49-F238E27FC236}">
                  <a16:creationId xmlns:a16="http://schemas.microsoft.com/office/drawing/2014/main" id="{FC2430E2-6CFA-43EF-93E0-78CCA79D25B3}"/>
                </a:ext>
              </a:extLst>
            </p:cNvPr>
            <p:cNvSpPr txBox="1"/>
            <p:nvPr/>
          </p:nvSpPr>
          <p:spPr>
            <a:xfrm>
              <a:off x="3138335" y="4782814"/>
              <a:ext cx="415498" cy="230832"/>
            </a:xfrm>
            <a:prstGeom prst="rect">
              <a:avLst/>
            </a:prstGeom>
            <a:noFill/>
          </p:spPr>
          <p:txBody>
            <a:bodyPr wrap="none" rtlCol="0">
              <a:spAutoFit/>
            </a:bodyPr>
            <a:lstStyle/>
            <a:p>
              <a:r>
                <a:rPr lang="en-US" sz="900" i="1" dirty="0"/>
                <a:t>VSS</a:t>
              </a:r>
            </a:p>
          </p:txBody>
        </p:sp>
        <p:sp>
          <p:nvSpPr>
            <p:cNvPr id="181" name="TextBox 180">
              <a:extLst>
                <a:ext uri="{FF2B5EF4-FFF2-40B4-BE49-F238E27FC236}">
                  <a16:creationId xmlns:a16="http://schemas.microsoft.com/office/drawing/2014/main" id="{5BC8AD40-C4F1-458B-8B40-C7A4C9E3B499}"/>
                </a:ext>
              </a:extLst>
            </p:cNvPr>
            <p:cNvSpPr txBox="1"/>
            <p:nvPr/>
          </p:nvSpPr>
          <p:spPr>
            <a:xfrm>
              <a:off x="1605615" y="4659924"/>
              <a:ext cx="415498" cy="230832"/>
            </a:xfrm>
            <a:prstGeom prst="rect">
              <a:avLst/>
            </a:prstGeom>
            <a:noFill/>
          </p:spPr>
          <p:txBody>
            <a:bodyPr wrap="none" rtlCol="0">
              <a:spAutoFit/>
            </a:bodyPr>
            <a:lstStyle/>
            <a:p>
              <a:r>
                <a:rPr lang="en-US" sz="900" i="1" dirty="0"/>
                <a:t>VSS</a:t>
              </a:r>
            </a:p>
          </p:txBody>
        </p:sp>
        <p:sp>
          <p:nvSpPr>
            <p:cNvPr id="187" name="TextBox 186">
              <a:extLst>
                <a:ext uri="{FF2B5EF4-FFF2-40B4-BE49-F238E27FC236}">
                  <a16:creationId xmlns:a16="http://schemas.microsoft.com/office/drawing/2014/main" id="{586C28B8-4131-4B08-BA42-D1156C978067}"/>
                </a:ext>
              </a:extLst>
            </p:cNvPr>
            <p:cNvSpPr txBox="1"/>
            <p:nvPr/>
          </p:nvSpPr>
          <p:spPr>
            <a:xfrm>
              <a:off x="2540978" y="4382138"/>
              <a:ext cx="428322" cy="230832"/>
            </a:xfrm>
            <a:prstGeom prst="rect">
              <a:avLst/>
            </a:prstGeom>
            <a:noFill/>
          </p:spPr>
          <p:txBody>
            <a:bodyPr wrap="none" rtlCol="0">
              <a:spAutoFit/>
            </a:bodyPr>
            <a:lstStyle/>
            <a:p>
              <a:r>
                <a:rPr lang="en-US" sz="900" i="1" dirty="0"/>
                <a:t>VNN</a:t>
              </a:r>
            </a:p>
          </p:txBody>
        </p:sp>
      </p:grpSp>
      <p:grpSp>
        <p:nvGrpSpPr>
          <p:cNvPr id="188" name="Group 187">
            <a:extLst>
              <a:ext uri="{FF2B5EF4-FFF2-40B4-BE49-F238E27FC236}">
                <a16:creationId xmlns:a16="http://schemas.microsoft.com/office/drawing/2014/main" id="{1726A04D-D2DA-4491-B690-FF8076C75878}"/>
              </a:ext>
            </a:extLst>
          </p:cNvPr>
          <p:cNvGrpSpPr/>
          <p:nvPr/>
        </p:nvGrpSpPr>
        <p:grpSpPr>
          <a:xfrm>
            <a:off x="6878706" y="1261474"/>
            <a:ext cx="3013904" cy="3173495"/>
            <a:chOff x="6878706" y="1261474"/>
            <a:chExt cx="3013904" cy="3173495"/>
          </a:xfrm>
        </p:grpSpPr>
        <p:cxnSp>
          <p:nvCxnSpPr>
            <p:cNvPr id="189" name="Straight Connector 188">
              <a:extLst>
                <a:ext uri="{FF2B5EF4-FFF2-40B4-BE49-F238E27FC236}">
                  <a16:creationId xmlns:a16="http://schemas.microsoft.com/office/drawing/2014/main" id="{78CFBE19-DDA3-4117-976F-ACF21AE4A2EC}"/>
                </a:ext>
              </a:extLst>
            </p:cNvPr>
            <p:cNvCxnSpPr/>
            <p:nvPr/>
          </p:nvCxnSpPr>
          <p:spPr>
            <a:xfrm flipV="1">
              <a:off x="9443273" y="302522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183FDC6-6436-4F94-8838-0F15F3EA1815}"/>
                </a:ext>
              </a:extLst>
            </p:cNvPr>
            <p:cNvCxnSpPr/>
            <p:nvPr/>
          </p:nvCxnSpPr>
          <p:spPr>
            <a:xfrm>
              <a:off x="9443273" y="331856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1A225EBF-BC5E-4E39-B551-2E8D0FD5AB5C}"/>
                </a:ext>
              </a:extLst>
            </p:cNvPr>
            <p:cNvSpPr txBox="1"/>
            <p:nvPr/>
          </p:nvSpPr>
          <p:spPr>
            <a:xfrm>
              <a:off x="8591427" y="3812747"/>
              <a:ext cx="415498" cy="230832"/>
            </a:xfrm>
            <a:prstGeom prst="rect">
              <a:avLst/>
            </a:prstGeom>
            <a:noFill/>
          </p:spPr>
          <p:txBody>
            <a:bodyPr wrap="none" rtlCol="0">
              <a:spAutoFit/>
            </a:bodyPr>
            <a:lstStyle/>
            <a:p>
              <a:r>
                <a:rPr lang="en-US" sz="900" i="1" dirty="0"/>
                <a:t>VPP</a:t>
              </a:r>
            </a:p>
          </p:txBody>
        </p:sp>
        <p:sp>
          <p:nvSpPr>
            <p:cNvPr id="192" name="TextBox 191">
              <a:extLst>
                <a:ext uri="{FF2B5EF4-FFF2-40B4-BE49-F238E27FC236}">
                  <a16:creationId xmlns:a16="http://schemas.microsoft.com/office/drawing/2014/main" id="{5C3F2A83-4CA8-49BE-A7E2-AD4A504DA1CB}"/>
                </a:ext>
              </a:extLst>
            </p:cNvPr>
            <p:cNvSpPr txBox="1"/>
            <p:nvPr/>
          </p:nvSpPr>
          <p:spPr>
            <a:xfrm>
              <a:off x="8637147" y="2610767"/>
              <a:ext cx="415498" cy="230832"/>
            </a:xfrm>
            <a:prstGeom prst="rect">
              <a:avLst/>
            </a:prstGeom>
            <a:noFill/>
          </p:spPr>
          <p:txBody>
            <a:bodyPr wrap="none" rtlCol="0">
              <a:spAutoFit/>
            </a:bodyPr>
            <a:lstStyle/>
            <a:p>
              <a:r>
                <a:rPr lang="en-US" sz="900" i="1" dirty="0"/>
                <a:t>VPP</a:t>
              </a:r>
            </a:p>
          </p:txBody>
        </p:sp>
        <p:sp>
          <p:nvSpPr>
            <p:cNvPr id="193" name="TextBox 192">
              <a:extLst>
                <a:ext uri="{FF2B5EF4-FFF2-40B4-BE49-F238E27FC236}">
                  <a16:creationId xmlns:a16="http://schemas.microsoft.com/office/drawing/2014/main" id="{F8065BEB-6C47-42B5-A31A-62B22FAA7A35}"/>
                </a:ext>
              </a:extLst>
            </p:cNvPr>
            <p:cNvSpPr txBox="1"/>
            <p:nvPr/>
          </p:nvSpPr>
          <p:spPr>
            <a:xfrm>
              <a:off x="9406580" y="3132338"/>
              <a:ext cx="486030" cy="230832"/>
            </a:xfrm>
            <a:prstGeom prst="rect">
              <a:avLst/>
            </a:prstGeom>
            <a:noFill/>
          </p:spPr>
          <p:txBody>
            <a:bodyPr wrap="none" rtlCol="0">
              <a:spAutoFit/>
            </a:bodyPr>
            <a:lstStyle/>
            <a:p>
              <a:r>
                <a:rPr lang="en-US" sz="900" i="1" dirty="0"/>
                <a:t>VNNs</a:t>
              </a:r>
            </a:p>
          </p:txBody>
        </p:sp>
        <p:grpSp>
          <p:nvGrpSpPr>
            <p:cNvPr id="194" name="Group 193">
              <a:extLst>
                <a:ext uri="{FF2B5EF4-FFF2-40B4-BE49-F238E27FC236}">
                  <a16:creationId xmlns:a16="http://schemas.microsoft.com/office/drawing/2014/main" id="{DCBBD3A0-8DC1-411E-82A1-59108C264A62}"/>
                </a:ext>
              </a:extLst>
            </p:cNvPr>
            <p:cNvGrpSpPr/>
            <p:nvPr/>
          </p:nvGrpSpPr>
          <p:grpSpPr>
            <a:xfrm>
              <a:off x="8452673" y="1463792"/>
              <a:ext cx="990600" cy="636866"/>
              <a:chOff x="3124200" y="1289766"/>
              <a:chExt cx="990600" cy="636866"/>
            </a:xfrm>
          </p:grpSpPr>
          <p:cxnSp>
            <p:nvCxnSpPr>
              <p:cNvPr id="250" name="Straight Connector 249">
                <a:extLst>
                  <a:ext uri="{FF2B5EF4-FFF2-40B4-BE49-F238E27FC236}">
                    <a16:creationId xmlns:a16="http://schemas.microsoft.com/office/drawing/2014/main" id="{187B959F-858C-4678-970F-97977C27BCFB}"/>
                  </a:ext>
                </a:extLst>
              </p:cNvPr>
              <p:cNvCxnSpPr>
                <a:cxnSpLocks/>
              </p:cNvCxnSpPr>
              <p:nvPr/>
            </p:nvCxnSpPr>
            <p:spPr>
              <a:xfrm flipV="1">
                <a:off x="3505200" y="1289766"/>
                <a:ext cx="0" cy="636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77272A7-F655-4CAB-AAC4-8C8164543F9F}"/>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Isosceles Triangle 251">
                <a:extLst>
                  <a:ext uri="{FF2B5EF4-FFF2-40B4-BE49-F238E27FC236}">
                    <a16:creationId xmlns:a16="http://schemas.microsoft.com/office/drawing/2014/main" id="{8CDE48D9-1F22-4C5A-877F-DDAC99D68635}"/>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2FEA8319-26BE-40D7-BD19-4EB143C8B265}"/>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5" name="TextBox 194">
              <a:extLst>
                <a:ext uri="{FF2B5EF4-FFF2-40B4-BE49-F238E27FC236}">
                  <a16:creationId xmlns:a16="http://schemas.microsoft.com/office/drawing/2014/main" id="{A9949959-8D38-4929-910D-9C36AF124FE9}"/>
                </a:ext>
              </a:extLst>
            </p:cNvPr>
            <p:cNvSpPr txBox="1"/>
            <p:nvPr/>
          </p:nvSpPr>
          <p:spPr>
            <a:xfrm>
              <a:off x="8625924" y="1261474"/>
              <a:ext cx="415498" cy="230832"/>
            </a:xfrm>
            <a:prstGeom prst="rect">
              <a:avLst/>
            </a:prstGeom>
            <a:noFill/>
          </p:spPr>
          <p:txBody>
            <a:bodyPr wrap="none" rtlCol="0">
              <a:spAutoFit/>
            </a:bodyPr>
            <a:lstStyle/>
            <a:p>
              <a:r>
                <a:rPr lang="en-US" sz="900" i="1" dirty="0"/>
                <a:t>VSS</a:t>
              </a:r>
            </a:p>
          </p:txBody>
        </p:sp>
        <p:cxnSp>
          <p:nvCxnSpPr>
            <p:cNvPr id="196" name="Straight Connector 195">
              <a:extLst>
                <a:ext uri="{FF2B5EF4-FFF2-40B4-BE49-F238E27FC236}">
                  <a16:creationId xmlns:a16="http://schemas.microsoft.com/office/drawing/2014/main" id="{D4E52F05-9C3F-4BBC-9645-57B54FF0076A}"/>
                </a:ext>
              </a:extLst>
            </p:cNvPr>
            <p:cNvCxnSpPr>
              <a:cxnSpLocks/>
            </p:cNvCxnSpPr>
            <p:nvPr/>
          </p:nvCxnSpPr>
          <p:spPr>
            <a:xfrm flipV="1">
              <a:off x="9443273" y="1785689"/>
              <a:ext cx="0" cy="629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949CF413-CB22-49E7-AC85-9DD361C21484}"/>
                </a:ext>
              </a:extLst>
            </p:cNvPr>
            <p:cNvSpPr txBox="1"/>
            <p:nvPr/>
          </p:nvSpPr>
          <p:spPr>
            <a:xfrm>
              <a:off x="8059452" y="1670273"/>
              <a:ext cx="415498" cy="230832"/>
            </a:xfrm>
            <a:prstGeom prst="rect">
              <a:avLst/>
            </a:prstGeom>
            <a:noFill/>
          </p:spPr>
          <p:txBody>
            <a:bodyPr wrap="none" rtlCol="0">
              <a:spAutoFit/>
            </a:bodyPr>
            <a:lstStyle/>
            <a:p>
              <a:r>
                <a:rPr lang="en-US" sz="900" i="1" dirty="0"/>
                <a:t>VPP</a:t>
              </a:r>
            </a:p>
          </p:txBody>
        </p:sp>
        <p:grpSp>
          <p:nvGrpSpPr>
            <p:cNvPr id="198" name="Group 197">
              <a:extLst>
                <a:ext uri="{FF2B5EF4-FFF2-40B4-BE49-F238E27FC236}">
                  <a16:creationId xmlns:a16="http://schemas.microsoft.com/office/drawing/2014/main" id="{87FDA7AF-83FD-4989-9A69-14EC71E0991A}"/>
                </a:ext>
              </a:extLst>
            </p:cNvPr>
            <p:cNvGrpSpPr/>
            <p:nvPr/>
          </p:nvGrpSpPr>
          <p:grpSpPr>
            <a:xfrm>
              <a:off x="8986073" y="3614369"/>
              <a:ext cx="457200" cy="609600"/>
              <a:chOff x="5638800" y="1916460"/>
              <a:chExt cx="457200" cy="609600"/>
            </a:xfrm>
          </p:grpSpPr>
          <p:grpSp>
            <p:nvGrpSpPr>
              <p:cNvPr id="241" name="Group 240">
                <a:extLst>
                  <a:ext uri="{FF2B5EF4-FFF2-40B4-BE49-F238E27FC236}">
                    <a16:creationId xmlns:a16="http://schemas.microsoft.com/office/drawing/2014/main" id="{695887EE-AA9D-40BC-82B6-35F7CA930AD7}"/>
                  </a:ext>
                </a:extLst>
              </p:cNvPr>
              <p:cNvGrpSpPr/>
              <p:nvPr/>
            </p:nvGrpSpPr>
            <p:grpSpPr>
              <a:xfrm>
                <a:off x="5638800" y="1916460"/>
                <a:ext cx="457200" cy="609600"/>
                <a:chOff x="5638800" y="2819400"/>
                <a:chExt cx="457200" cy="609600"/>
              </a:xfrm>
            </p:grpSpPr>
            <p:cxnSp>
              <p:nvCxnSpPr>
                <p:cNvPr id="243" name="Straight Connector 242">
                  <a:extLst>
                    <a:ext uri="{FF2B5EF4-FFF2-40B4-BE49-F238E27FC236}">
                      <a16:creationId xmlns:a16="http://schemas.microsoft.com/office/drawing/2014/main" id="{03ABC667-F6EB-4715-AD0E-980F1B203256}"/>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D9FB76B-8FAD-4808-AD26-450B2D5B4964}"/>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19A521B-A49F-4DCD-B6F9-592C254FB123}"/>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9D0BADE3-9B3D-4BC7-B094-9AEE652694AE}"/>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D554AEF-5283-47D5-8328-FAC1BF23F299}"/>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77A20983-63ED-44AE-AAD2-4BD5DE7ABF1D}"/>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FE4DA58-D47B-430F-ACA9-FACA3C2C7ACE}"/>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2" name="Oval 241">
                <a:extLst>
                  <a:ext uri="{FF2B5EF4-FFF2-40B4-BE49-F238E27FC236}">
                    <a16:creationId xmlns:a16="http://schemas.microsoft.com/office/drawing/2014/main" id="{66ACD35E-F59F-4C75-A358-200EAFF5B2B4}"/>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9" name="Group 198">
              <a:extLst>
                <a:ext uri="{FF2B5EF4-FFF2-40B4-BE49-F238E27FC236}">
                  <a16:creationId xmlns:a16="http://schemas.microsoft.com/office/drawing/2014/main" id="{C0B48FE0-B828-4EAC-830D-317BB87C35BC}"/>
                </a:ext>
              </a:extLst>
            </p:cNvPr>
            <p:cNvGrpSpPr/>
            <p:nvPr/>
          </p:nvGrpSpPr>
          <p:grpSpPr>
            <a:xfrm>
              <a:off x="8986073" y="2418120"/>
              <a:ext cx="457200" cy="609600"/>
              <a:chOff x="5638800" y="2819400"/>
              <a:chExt cx="457200" cy="609600"/>
            </a:xfrm>
          </p:grpSpPr>
          <p:cxnSp>
            <p:nvCxnSpPr>
              <p:cNvPr id="230" name="Straight Connector 229">
                <a:extLst>
                  <a:ext uri="{FF2B5EF4-FFF2-40B4-BE49-F238E27FC236}">
                    <a16:creationId xmlns:a16="http://schemas.microsoft.com/office/drawing/2014/main" id="{563B383A-60A4-4EDA-8007-29CE87619443}"/>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2CE877D-EBDD-4F06-8FBA-51F4D8DB3A34}"/>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DE9C1917-842D-441D-839C-BA9BA98BBED6}"/>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A1EE617-B28D-4099-AC1E-8284043C01FD}"/>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B3BB302-BF4F-4849-A77E-16AF2C5255CE}"/>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0EBF44E-38FF-42E3-BC9B-15D7FF13AB8D}"/>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D6B9E84-ABB7-4C7D-BCB9-CE3E13A11DA4}"/>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0" name="TextBox 199">
              <a:extLst>
                <a:ext uri="{FF2B5EF4-FFF2-40B4-BE49-F238E27FC236}">
                  <a16:creationId xmlns:a16="http://schemas.microsoft.com/office/drawing/2014/main" id="{B882399A-48C7-4320-BAAE-2F306833E7E3}"/>
                </a:ext>
              </a:extLst>
            </p:cNvPr>
            <p:cNvSpPr txBox="1"/>
            <p:nvPr/>
          </p:nvSpPr>
          <p:spPr>
            <a:xfrm>
              <a:off x="9235524" y="4204137"/>
              <a:ext cx="415498" cy="230832"/>
            </a:xfrm>
            <a:prstGeom prst="rect">
              <a:avLst/>
            </a:prstGeom>
            <a:noFill/>
          </p:spPr>
          <p:txBody>
            <a:bodyPr wrap="none" rtlCol="0">
              <a:spAutoFit/>
            </a:bodyPr>
            <a:lstStyle/>
            <a:p>
              <a:r>
                <a:rPr lang="en-US" sz="900" i="1" dirty="0"/>
                <a:t>VSS</a:t>
              </a:r>
            </a:p>
          </p:txBody>
        </p:sp>
        <p:grpSp>
          <p:nvGrpSpPr>
            <p:cNvPr id="201" name="Group 200">
              <a:extLst>
                <a:ext uri="{FF2B5EF4-FFF2-40B4-BE49-F238E27FC236}">
                  <a16:creationId xmlns:a16="http://schemas.microsoft.com/office/drawing/2014/main" id="{4342CC8E-A52B-4121-9AD1-F3185242C033}"/>
                </a:ext>
              </a:extLst>
            </p:cNvPr>
            <p:cNvGrpSpPr/>
            <p:nvPr/>
          </p:nvGrpSpPr>
          <p:grpSpPr>
            <a:xfrm rot="16200000">
              <a:off x="7274773" y="1641421"/>
              <a:ext cx="635929" cy="1428063"/>
              <a:chOff x="8529356" y="-108567"/>
              <a:chExt cx="635929" cy="1428063"/>
            </a:xfrm>
          </p:grpSpPr>
          <p:sp>
            <p:nvSpPr>
              <p:cNvPr id="223" name="Trapezoid 222">
                <a:extLst>
                  <a:ext uri="{FF2B5EF4-FFF2-40B4-BE49-F238E27FC236}">
                    <a16:creationId xmlns:a16="http://schemas.microsoft.com/office/drawing/2014/main" id="{1FBC572E-0891-468E-8FDA-75B6B9B1FA82}"/>
                  </a:ext>
                </a:extLst>
              </p:cNvPr>
              <p:cNvSpPr/>
              <p:nvPr/>
            </p:nvSpPr>
            <p:spPr>
              <a:xfrm rot="10800000">
                <a:off x="8531309" y="928175"/>
                <a:ext cx="609596" cy="391321"/>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190C6103-EC14-4BB1-B548-444E76E6A113}"/>
                  </a:ext>
                </a:extLst>
              </p:cNvPr>
              <p:cNvSpPr txBox="1"/>
              <p:nvPr/>
            </p:nvSpPr>
            <p:spPr>
              <a:xfrm rot="5400000">
                <a:off x="8564800" y="261086"/>
                <a:ext cx="970137" cy="230832"/>
              </a:xfrm>
              <a:prstGeom prst="rect">
                <a:avLst/>
              </a:prstGeom>
              <a:noFill/>
            </p:spPr>
            <p:txBody>
              <a:bodyPr wrap="none" rtlCol="0">
                <a:spAutoFit/>
              </a:bodyPr>
              <a:lstStyle/>
              <a:p>
                <a:r>
                  <a:rPr lang="en-US" sz="900" i="1" dirty="0"/>
                  <a:t>HNREG=VNNs</a:t>
                </a:r>
              </a:p>
            </p:txBody>
          </p:sp>
          <p:sp>
            <p:nvSpPr>
              <p:cNvPr id="227" name="TextBox 226">
                <a:extLst>
                  <a:ext uri="{FF2B5EF4-FFF2-40B4-BE49-F238E27FC236}">
                    <a16:creationId xmlns:a16="http://schemas.microsoft.com/office/drawing/2014/main" id="{11B7033E-AAEF-45E8-B9AE-B0375BBEA684}"/>
                  </a:ext>
                </a:extLst>
              </p:cNvPr>
              <p:cNvSpPr txBox="1"/>
              <p:nvPr/>
            </p:nvSpPr>
            <p:spPr>
              <a:xfrm rot="5400000">
                <a:off x="8433817" y="535199"/>
                <a:ext cx="421910" cy="230832"/>
              </a:xfrm>
              <a:prstGeom prst="rect">
                <a:avLst/>
              </a:prstGeom>
              <a:noFill/>
            </p:spPr>
            <p:txBody>
              <a:bodyPr wrap="none" rtlCol="0">
                <a:spAutoFit/>
              </a:bodyPr>
              <a:lstStyle/>
              <a:p>
                <a:r>
                  <a:rPr lang="en-US" sz="900" i="1" dirty="0"/>
                  <a:t>AXN</a:t>
                </a:r>
              </a:p>
            </p:txBody>
          </p:sp>
          <p:cxnSp>
            <p:nvCxnSpPr>
              <p:cNvPr id="228" name="Straight Connector 227">
                <a:extLst>
                  <a:ext uri="{FF2B5EF4-FFF2-40B4-BE49-F238E27FC236}">
                    <a16:creationId xmlns:a16="http://schemas.microsoft.com/office/drawing/2014/main" id="{87FC4367-E8FF-4428-883F-9D4DAF06661F}"/>
                  </a:ext>
                </a:extLst>
              </p:cNvPr>
              <p:cNvCxnSpPr/>
              <p:nvPr/>
            </p:nvCxnSpPr>
            <p:spPr>
              <a:xfrm flipV="1">
                <a:off x="8637147"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08D66E1-A521-4C15-BF6C-93CAC6C8FF1E}"/>
                  </a:ext>
                </a:extLst>
              </p:cNvPr>
              <p:cNvCxnSpPr/>
              <p:nvPr/>
            </p:nvCxnSpPr>
            <p:spPr>
              <a:xfrm flipV="1">
                <a:off x="9049869"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a:extLst>
                <a:ext uri="{FF2B5EF4-FFF2-40B4-BE49-F238E27FC236}">
                  <a16:creationId xmlns:a16="http://schemas.microsoft.com/office/drawing/2014/main" id="{2817897C-277C-4500-BF6F-673B591ED73F}"/>
                </a:ext>
              </a:extLst>
            </p:cNvPr>
            <p:cNvCxnSpPr>
              <a:stCxn id="223" idx="0"/>
            </p:cNvCxnSpPr>
            <p:nvPr/>
          </p:nvCxnSpPr>
          <p:spPr>
            <a:xfrm flipV="1">
              <a:off x="8306768" y="2360652"/>
              <a:ext cx="526905" cy="60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4A8B590-5EF2-4CF6-BE53-9809B09BAA9D}"/>
                </a:ext>
              </a:extLst>
            </p:cNvPr>
            <p:cNvCxnSpPr/>
            <p:nvPr/>
          </p:nvCxnSpPr>
          <p:spPr>
            <a:xfrm>
              <a:off x="8833673" y="2090487"/>
              <a:ext cx="0" cy="270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4" name="TextBox 253">
            <a:extLst>
              <a:ext uri="{FF2B5EF4-FFF2-40B4-BE49-F238E27FC236}">
                <a16:creationId xmlns:a16="http://schemas.microsoft.com/office/drawing/2014/main" id="{D4B09C84-D22B-4050-BF09-0A0FF526C8C4}"/>
              </a:ext>
            </a:extLst>
          </p:cNvPr>
          <p:cNvSpPr txBox="1"/>
          <p:nvPr/>
        </p:nvSpPr>
        <p:spPr>
          <a:xfrm>
            <a:off x="2401058" y="4162153"/>
            <a:ext cx="486030" cy="230832"/>
          </a:xfrm>
          <a:prstGeom prst="rect">
            <a:avLst/>
          </a:prstGeom>
          <a:noFill/>
        </p:spPr>
        <p:txBody>
          <a:bodyPr wrap="none" rtlCol="0">
            <a:spAutoFit/>
          </a:bodyPr>
          <a:lstStyle/>
          <a:p>
            <a:r>
              <a:rPr lang="en-US" sz="900" i="1" dirty="0"/>
              <a:t>VNNs</a:t>
            </a:r>
          </a:p>
        </p:txBody>
      </p:sp>
      <p:sp>
        <p:nvSpPr>
          <p:cNvPr id="255" name="TextBox 254">
            <a:extLst>
              <a:ext uri="{FF2B5EF4-FFF2-40B4-BE49-F238E27FC236}">
                <a16:creationId xmlns:a16="http://schemas.microsoft.com/office/drawing/2014/main" id="{CE65FEC8-BB75-4AA9-86CE-8C7E6F6AFC58}"/>
              </a:ext>
            </a:extLst>
          </p:cNvPr>
          <p:cNvSpPr txBox="1"/>
          <p:nvPr/>
        </p:nvSpPr>
        <p:spPr>
          <a:xfrm>
            <a:off x="9406580" y="1740924"/>
            <a:ext cx="486030" cy="230832"/>
          </a:xfrm>
          <a:prstGeom prst="rect">
            <a:avLst/>
          </a:prstGeom>
          <a:noFill/>
        </p:spPr>
        <p:txBody>
          <a:bodyPr wrap="none" rtlCol="0">
            <a:spAutoFit/>
          </a:bodyPr>
          <a:lstStyle/>
          <a:p>
            <a:r>
              <a:rPr lang="en-US" sz="900" i="1" dirty="0"/>
              <a:t>VNNs</a:t>
            </a:r>
          </a:p>
        </p:txBody>
      </p:sp>
      <p:sp>
        <p:nvSpPr>
          <p:cNvPr id="256" name="TextBox 255">
            <a:extLst>
              <a:ext uri="{FF2B5EF4-FFF2-40B4-BE49-F238E27FC236}">
                <a16:creationId xmlns:a16="http://schemas.microsoft.com/office/drawing/2014/main" id="{6931862E-F5C8-47B7-BFA7-91F025031896}"/>
              </a:ext>
            </a:extLst>
          </p:cNvPr>
          <p:cNvSpPr txBox="1"/>
          <p:nvPr/>
        </p:nvSpPr>
        <p:spPr>
          <a:xfrm>
            <a:off x="8394132" y="2164238"/>
            <a:ext cx="486030" cy="230832"/>
          </a:xfrm>
          <a:prstGeom prst="rect">
            <a:avLst/>
          </a:prstGeom>
          <a:noFill/>
        </p:spPr>
        <p:txBody>
          <a:bodyPr wrap="none" rtlCol="0">
            <a:spAutoFit/>
          </a:bodyPr>
          <a:lstStyle/>
          <a:p>
            <a:r>
              <a:rPr lang="en-US" sz="900" i="1" dirty="0"/>
              <a:t>VNNs</a:t>
            </a:r>
          </a:p>
        </p:txBody>
      </p:sp>
      <p:sp>
        <p:nvSpPr>
          <p:cNvPr id="257" name="TextBox 256">
            <a:extLst>
              <a:ext uri="{FF2B5EF4-FFF2-40B4-BE49-F238E27FC236}">
                <a16:creationId xmlns:a16="http://schemas.microsoft.com/office/drawing/2014/main" id="{9526312D-9BD6-4500-A457-5E139D315C7F}"/>
              </a:ext>
            </a:extLst>
          </p:cNvPr>
          <p:cNvSpPr txBox="1"/>
          <p:nvPr/>
        </p:nvSpPr>
        <p:spPr>
          <a:xfrm>
            <a:off x="5727789" y="1914074"/>
            <a:ext cx="415498" cy="230832"/>
          </a:xfrm>
          <a:prstGeom prst="rect">
            <a:avLst/>
          </a:prstGeom>
          <a:noFill/>
        </p:spPr>
        <p:txBody>
          <a:bodyPr wrap="none" rtlCol="0">
            <a:spAutoFit/>
          </a:bodyPr>
          <a:lstStyle/>
          <a:p>
            <a:r>
              <a:rPr lang="en-US" sz="900" i="1" dirty="0"/>
              <a:t>VSS</a:t>
            </a:r>
          </a:p>
        </p:txBody>
      </p:sp>
      <p:sp>
        <p:nvSpPr>
          <p:cNvPr id="259" name="TextBox 258">
            <a:extLst>
              <a:ext uri="{FF2B5EF4-FFF2-40B4-BE49-F238E27FC236}">
                <a16:creationId xmlns:a16="http://schemas.microsoft.com/office/drawing/2014/main" id="{B5E3A1D1-DBEA-4C29-AF80-1F46FCCC0241}"/>
              </a:ext>
            </a:extLst>
          </p:cNvPr>
          <p:cNvSpPr txBox="1"/>
          <p:nvPr/>
        </p:nvSpPr>
        <p:spPr>
          <a:xfrm>
            <a:off x="5734227" y="4505067"/>
            <a:ext cx="486030" cy="230832"/>
          </a:xfrm>
          <a:prstGeom prst="rect">
            <a:avLst/>
          </a:prstGeom>
          <a:noFill/>
        </p:spPr>
        <p:txBody>
          <a:bodyPr wrap="none" rtlCol="0">
            <a:spAutoFit/>
          </a:bodyPr>
          <a:lstStyle/>
          <a:p>
            <a:r>
              <a:rPr lang="en-US" sz="900" i="1" dirty="0"/>
              <a:t>VNNs</a:t>
            </a:r>
          </a:p>
        </p:txBody>
      </p:sp>
      <p:sp>
        <p:nvSpPr>
          <p:cNvPr id="260" name="TextBox 259">
            <a:extLst>
              <a:ext uri="{FF2B5EF4-FFF2-40B4-BE49-F238E27FC236}">
                <a16:creationId xmlns:a16="http://schemas.microsoft.com/office/drawing/2014/main" id="{D3C11BBF-7ABC-4224-91F0-3F6A6075F5E0}"/>
              </a:ext>
            </a:extLst>
          </p:cNvPr>
          <p:cNvSpPr txBox="1"/>
          <p:nvPr/>
        </p:nvSpPr>
        <p:spPr>
          <a:xfrm>
            <a:off x="2814483" y="3113874"/>
            <a:ext cx="562718" cy="307777"/>
          </a:xfrm>
          <a:prstGeom prst="rect">
            <a:avLst/>
          </a:prstGeom>
          <a:noFill/>
        </p:spPr>
        <p:txBody>
          <a:bodyPr wrap="none" rtlCol="0">
            <a:spAutoFit/>
          </a:bodyPr>
          <a:lstStyle/>
          <a:p>
            <a:r>
              <a:rPr lang="en-US" sz="1400" b="1" dirty="0">
                <a:solidFill>
                  <a:srgbClr val="92D050"/>
                </a:solidFill>
              </a:rPr>
              <a:t>LWL</a:t>
            </a:r>
          </a:p>
        </p:txBody>
      </p:sp>
      <p:sp>
        <p:nvSpPr>
          <p:cNvPr id="261" name="TextBox 260">
            <a:extLst>
              <a:ext uri="{FF2B5EF4-FFF2-40B4-BE49-F238E27FC236}">
                <a16:creationId xmlns:a16="http://schemas.microsoft.com/office/drawing/2014/main" id="{E08A6C1D-C4C8-4C64-9A5B-E04C3BCA2839}"/>
              </a:ext>
            </a:extLst>
          </p:cNvPr>
          <p:cNvSpPr txBox="1"/>
          <p:nvPr/>
        </p:nvSpPr>
        <p:spPr>
          <a:xfrm>
            <a:off x="6112838" y="3123022"/>
            <a:ext cx="960263" cy="307777"/>
          </a:xfrm>
          <a:prstGeom prst="rect">
            <a:avLst/>
          </a:prstGeom>
          <a:noFill/>
        </p:spPr>
        <p:txBody>
          <a:bodyPr wrap="none" rtlCol="0">
            <a:spAutoFit/>
          </a:bodyPr>
          <a:lstStyle/>
          <a:p>
            <a:r>
              <a:rPr lang="en-US" sz="1400" b="1" dirty="0">
                <a:solidFill>
                  <a:srgbClr val="92D050"/>
                </a:solidFill>
              </a:rPr>
              <a:t>LBL/LWL</a:t>
            </a:r>
          </a:p>
        </p:txBody>
      </p:sp>
      <p:sp>
        <p:nvSpPr>
          <p:cNvPr id="262" name="TextBox 261">
            <a:extLst>
              <a:ext uri="{FF2B5EF4-FFF2-40B4-BE49-F238E27FC236}">
                <a16:creationId xmlns:a16="http://schemas.microsoft.com/office/drawing/2014/main" id="{E05ED457-4502-4E15-ADF1-59F97FC9D4D9}"/>
              </a:ext>
            </a:extLst>
          </p:cNvPr>
          <p:cNvSpPr txBox="1"/>
          <p:nvPr/>
        </p:nvSpPr>
        <p:spPr>
          <a:xfrm>
            <a:off x="9778303" y="3101085"/>
            <a:ext cx="960263" cy="307777"/>
          </a:xfrm>
          <a:prstGeom prst="rect">
            <a:avLst/>
          </a:prstGeom>
          <a:noFill/>
        </p:spPr>
        <p:txBody>
          <a:bodyPr wrap="none" rtlCol="0">
            <a:spAutoFit/>
          </a:bodyPr>
          <a:lstStyle/>
          <a:p>
            <a:r>
              <a:rPr lang="en-US" sz="1400" b="1" dirty="0">
                <a:solidFill>
                  <a:srgbClr val="92D050"/>
                </a:solidFill>
              </a:rPr>
              <a:t>LBL/LWL</a:t>
            </a:r>
          </a:p>
        </p:txBody>
      </p:sp>
    </p:spTree>
    <p:extLst>
      <p:ext uri="{BB962C8B-B14F-4D97-AF65-F5344CB8AC3E}">
        <p14:creationId xmlns:p14="http://schemas.microsoft.com/office/powerpoint/2010/main" val="362810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4495637-984B-48F4-BC3B-323116F92087}"/>
              </a:ext>
            </a:extLst>
          </p:cNvPr>
          <p:cNvSpPr txBox="1"/>
          <p:nvPr/>
        </p:nvSpPr>
        <p:spPr>
          <a:xfrm>
            <a:off x="6156670" y="184330"/>
            <a:ext cx="4851008" cy="584775"/>
          </a:xfrm>
          <a:prstGeom prst="rect">
            <a:avLst/>
          </a:prstGeom>
          <a:noFill/>
        </p:spPr>
        <p:txBody>
          <a:bodyPr wrap="none" rtlCol="0">
            <a:spAutoFit/>
          </a:bodyPr>
          <a:lstStyle/>
          <a:p>
            <a:r>
              <a:rPr lang="en-US" sz="3200" b="1" dirty="0">
                <a:solidFill>
                  <a:schemeClr val="accent2"/>
                </a:solidFill>
              </a:rPr>
              <a:t>The Blackbox transistor</a:t>
            </a:r>
          </a:p>
        </p:txBody>
      </p:sp>
      <p:grpSp>
        <p:nvGrpSpPr>
          <p:cNvPr id="3" name="Group 2">
            <a:extLst>
              <a:ext uri="{FF2B5EF4-FFF2-40B4-BE49-F238E27FC236}">
                <a16:creationId xmlns:a16="http://schemas.microsoft.com/office/drawing/2014/main" id="{4CF56B4E-CD45-496F-9823-2D2A8968A8B7}"/>
              </a:ext>
            </a:extLst>
          </p:cNvPr>
          <p:cNvGrpSpPr/>
          <p:nvPr/>
        </p:nvGrpSpPr>
        <p:grpSpPr>
          <a:xfrm>
            <a:off x="32309" y="533400"/>
            <a:ext cx="7098331" cy="5077369"/>
            <a:chOff x="538716" y="978458"/>
            <a:chExt cx="7098331" cy="5077369"/>
          </a:xfrm>
        </p:grpSpPr>
        <p:grpSp>
          <p:nvGrpSpPr>
            <p:cNvPr id="250" name="Group 249">
              <a:extLst>
                <a:ext uri="{FF2B5EF4-FFF2-40B4-BE49-F238E27FC236}">
                  <a16:creationId xmlns:a16="http://schemas.microsoft.com/office/drawing/2014/main" id="{8D076E85-7F97-414C-B589-531A5DB6530D}"/>
                </a:ext>
              </a:extLst>
            </p:cNvPr>
            <p:cNvGrpSpPr/>
            <p:nvPr/>
          </p:nvGrpSpPr>
          <p:grpSpPr>
            <a:xfrm flipV="1">
              <a:off x="5623226" y="1632776"/>
              <a:ext cx="267096" cy="462878"/>
              <a:chOff x="7191605" y="1709656"/>
              <a:chExt cx="267096" cy="462878"/>
            </a:xfrm>
          </p:grpSpPr>
          <p:cxnSp>
            <p:nvCxnSpPr>
              <p:cNvPr id="395" name="Straight Connector 394">
                <a:extLst>
                  <a:ext uri="{FF2B5EF4-FFF2-40B4-BE49-F238E27FC236}">
                    <a16:creationId xmlns:a16="http://schemas.microsoft.com/office/drawing/2014/main" id="{CAEE3088-A9F8-4CAF-B0BD-2B815220CCCC}"/>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D11CC234-C692-4435-BAEB-312E427E279C}"/>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44EC9FA0-EF66-493B-9168-D75C79DAF152}"/>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A7B25F79-9F07-465A-9F36-E388764D8979}"/>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571C0C69-3B10-4997-9EF5-C2E9376D7870}"/>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DE48F51B-C114-42C8-A43E-63C7AFD328EE}"/>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60C3390-8FE8-4747-826D-66F99BE5F716}"/>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251" name="Straight Connector 250">
              <a:extLst>
                <a:ext uri="{FF2B5EF4-FFF2-40B4-BE49-F238E27FC236}">
                  <a16:creationId xmlns:a16="http://schemas.microsoft.com/office/drawing/2014/main" id="{C8078DC3-2597-4D40-AFE9-F1F6A5F2F67F}"/>
                </a:ext>
              </a:extLst>
            </p:cNvPr>
            <p:cNvCxnSpPr>
              <a:cxnSpLocks/>
            </p:cNvCxnSpPr>
            <p:nvPr/>
          </p:nvCxnSpPr>
          <p:spPr>
            <a:xfrm flipV="1">
              <a:off x="5890322" y="1374206"/>
              <a:ext cx="0" cy="25857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2" name="Group 251">
              <a:extLst>
                <a:ext uri="{FF2B5EF4-FFF2-40B4-BE49-F238E27FC236}">
                  <a16:creationId xmlns:a16="http://schemas.microsoft.com/office/drawing/2014/main" id="{64E49CBC-3620-4E78-8AF6-7A7E7ACFC13F}"/>
                </a:ext>
              </a:extLst>
            </p:cNvPr>
            <p:cNvGrpSpPr/>
            <p:nvPr/>
          </p:nvGrpSpPr>
          <p:grpSpPr>
            <a:xfrm flipV="1">
              <a:off x="6298141" y="2095654"/>
              <a:ext cx="267096" cy="462878"/>
              <a:chOff x="7191605" y="1709656"/>
              <a:chExt cx="267096" cy="462878"/>
            </a:xfrm>
          </p:grpSpPr>
          <p:cxnSp>
            <p:nvCxnSpPr>
              <p:cNvPr id="388" name="Straight Connector 387">
                <a:extLst>
                  <a:ext uri="{FF2B5EF4-FFF2-40B4-BE49-F238E27FC236}">
                    <a16:creationId xmlns:a16="http://schemas.microsoft.com/office/drawing/2014/main" id="{C8D6412D-0183-40F4-ADBD-900B67D64A4B}"/>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CF79CE02-220B-4E9D-9BBC-55AC616F1994}"/>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B1897149-6898-4897-A5AF-8E7C94FED36E}"/>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64B310CA-D8FB-47A5-82EB-E8FE2AC66CBD}"/>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F1883A07-6599-4820-A3FE-ED478DF9A0DE}"/>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4B2319DA-4410-4E63-9FA0-7C6DAA5FCAB9}"/>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4DF85067-3145-4EFC-B362-2FD771AFBA8B}"/>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253" name="Straight Connector 252">
              <a:extLst>
                <a:ext uri="{FF2B5EF4-FFF2-40B4-BE49-F238E27FC236}">
                  <a16:creationId xmlns:a16="http://schemas.microsoft.com/office/drawing/2014/main" id="{28916569-9CD0-4881-AA00-D096A75B36B8}"/>
                </a:ext>
              </a:extLst>
            </p:cNvPr>
            <p:cNvCxnSpPr>
              <a:cxnSpLocks/>
            </p:cNvCxnSpPr>
            <p:nvPr/>
          </p:nvCxnSpPr>
          <p:spPr>
            <a:xfrm flipV="1">
              <a:off x="6565237" y="1374206"/>
              <a:ext cx="0" cy="72144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A4BFD1C3-F1C4-409A-9EE4-3CD0A486B033}"/>
                </a:ext>
              </a:extLst>
            </p:cNvPr>
            <p:cNvCxnSpPr/>
            <p:nvPr/>
          </p:nvCxnSpPr>
          <p:spPr>
            <a:xfrm flipV="1">
              <a:off x="5890322" y="1374206"/>
              <a:ext cx="674915"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2C90D45-450B-4D22-9FD1-9CC5EE371F4F}"/>
                </a:ext>
              </a:extLst>
            </p:cNvPr>
            <p:cNvCxnSpPr>
              <a:cxnSpLocks/>
            </p:cNvCxnSpPr>
            <p:nvPr/>
          </p:nvCxnSpPr>
          <p:spPr>
            <a:xfrm>
              <a:off x="6224977" y="1088495"/>
              <a:ext cx="2802" cy="282610"/>
            </a:xfrm>
            <a:prstGeom prst="line">
              <a:avLst/>
            </a:prstGeom>
            <a:ln w="2857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E5D52AC-D691-4D28-9047-A8FA5D1B2A94}"/>
                </a:ext>
              </a:extLst>
            </p:cNvPr>
            <p:cNvCxnSpPr>
              <a:cxnSpLocks/>
              <a:endCxn id="303" idx="2"/>
            </p:cNvCxnSpPr>
            <p:nvPr/>
          </p:nvCxnSpPr>
          <p:spPr>
            <a:xfrm>
              <a:off x="5528843" y="1857871"/>
              <a:ext cx="91812" cy="316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ECBE659-A294-455A-A630-582EF6D38644}"/>
                </a:ext>
              </a:extLst>
            </p:cNvPr>
            <p:cNvCxnSpPr>
              <a:cxnSpLocks/>
              <a:endCxn id="304" idx="2"/>
            </p:cNvCxnSpPr>
            <p:nvPr/>
          </p:nvCxnSpPr>
          <p:spPr>
            <a:xfrm flipV="1">
              <a:off x="5301968" y="2320649"/>
              <a:ext cx="996234" cy="644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EF29205D-5B2F-4DB4-BF8D-6DDB4BCEA5C9}"/>
                </a:ext>
              </a:extLst>
            </p:cNvPr>
            <p:cNvCxnSpPr>
              <a:cxnSpLocks/>
            </p:cNvCxnSpPr>
            <p:nvPr/>
          </p:nvCxnSpPr>
          <p:spPr>
            <a:xfrm>
              <a:off x="5890322" y="2095654"/>
              <a:ext cx="0" cy="5848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2CF0370E-EDD1-416D-8139-A6287879A801}"/>
                </a:ext>
              </a:extLst>
            </p:cNvPr>
            <p:cNvCxnSpPr>
              <a:cxnSpLocks/>
            </p:cNvCxnSpPr>
            <p:nvPr/>
          </p:nvCxnSpPr>
          <p:spPr>
            <a:xfrm>
              <a:off x="6565237" y="2558532"/>
              <a:ext cx="0" cy="12196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3452D902-5D46-4ED3-BE56-1319809C3829}"/>
                </a:ext>
              </a:extLst>
            </p:cNvPr>
            <p:cNvSpPr txBox="1"/>
            <p:nvPr/>
          </p:nvSpPr>
          <p:spPr>
            <a:xfrm rot="10800000" flipV="1">
              <a:off x="5991814" y="1403601"/>
              <a:ext cx="547359" cy="276999"/>
            </a:xfrm>
            <a:prstGeom prst="rect">
              <a:avLst/>
            </a:prstGeom>
            <a:noFill/>
          </p:spPr>
          <p:txBody>
            <a:bodyPr wrap="square" rtlCol="0">
              <a:spAutoFit/>
            </a:bodyPr>
            <a:lstStyle/>
            <a:p>
              <a:r>
                <a:rPr lang="en-US" sz="1200" dirty="0">
                  <a:solidFill>
                    <a:schemeClr val="bg1">
                      <a:lumMod val="85000"/>
                    </a:schemeClr>
                  </a:solidFill>
                </a:rPr>
                <a:t>VSS</a:t>
              </a:r>
              <a:endParaRPr lang="en-US" dirty="0">
                <a:solidFill>
                  <a:schemeClr val="bg1">
                    <a:lumMod val="85000"/>
                  </a:schemeClr>
                </a:solidFill>
              </a:endParaRPr>
            </a:p>
          </p:txBody>
        </p:sp>
        <p:sp>
          <p:nvSpPr>
            <p:cNvPr id="272" name="TextBox 271">
              <a:extLst>
                <a:ext uri="{FF2B5EF4-FFF2-40B4-BE49-F238E27FC236}">
                  <a16:creationId xmlns:a16="http://schemas.microsoft.com/office/drawing/2014/main" id="{3226414E-D91E-4EC1-914F-3324F1930A4E}"/>
                </a:ext>
              </a:extLst>
            </p:cNvPr>
            <p:cNvSpPr txBox="1"/>
            <p:nvPr/>
          </p:nvSpPr>
          <p:spPr>
            <a:xfrm rot="10800000" flipV="1">
              <a:off x="5043685" y="1712756"/>
              <a:ext cx="519297" cy="276999"/>
            </a:xfrm>
            <a:prstGeom prst="rect">
              <a:avLst/>
            </a:prstGeom>
            <a:noFill/>
          </p:spPr>
          <p:txBody>
            <a:bodyPr wrap="square" rtlCol="0">
              <a:spAutoFit/>
            </a:bodyPr>
            <a:lstStyle/>
            <a:p>
              <a:pPr algn="ctr"/>
              <a:r>
                <a:rPr lang="en-US" sz="1200" dirty="0">
                  <a:solidFill>
                    <a:schemeClr val="bg1">
                      <a:lumMod val="85000"/>
                    </a:schemeClr>
                  </a:solidFill>
                </a:rPr>
                <a:t>VPP</a:t>
              </a:r>
              <a:endParaRPr lang="en-US" dirty="0">
                <a:solidFill>
                  <a:schemeClr val="bg1">
                    <a:lumMod val="85000"/>
                  </a:schemeClr>
                </a:solidFill>
              </a:endParaRPr>
            </a:p>
          </p:txBody>
        </p:sp>
        <p:sp>
          <p:nvSpPr>
            <p:cNvPr id="273" name="TextBox 272">
              <a:extLst>
                <a:ext uri="{FF2B5EF4-FFF2-40B4-BE49-F238E27FC236}">
                  <a16:creationId xmlns:a16="http://schemas.microsoft.com/office/drawing/2014/main" id="{CA890B11-EF1F-457E-962D-4815E88AAEB2}"/>
                </a:ext>
              </a:extLst>
            </p:cNvPr>
            <p:cNvSpPr txBox="1"/>
            <p:nvPr/>
          </p:nvSpPr>
          <p:spPr>
            <a:xfrm rot="10800000" flipV="1">
              <a:off x="4822844" y="2176590"/>
              <a:ext cx="547361" cy="276999"/>
            </a:xfrm>
            <a:prstGeom prst="rect">
              <a:avLst/>
            </a:prstGeom>
            <a:noFill/>
          </p:spPr>
          <p:txBody>
            <a:bodyPr wrap="square" rtlCol="0">
              <a:spAutoFit/>
            </a:bodyPr>
            <a:lstStyle/>
            <a:p>
              <a:r>
                <a:rPr lang="en-US" sz="1200" dirty="0">
                  <a:solidFill>
                    <a:schemeClr val="bg1">
                      <a:lumMod val="85000"/>
                    </a:schemeClr>
                  </a:solidFill>
                </a:rPr>
                <a:t>VNN</a:t>
              </a:r>
              <a:r>
                <a:rPr lang="en-US" sz="1200" dirty="0">
                  <a:solidFill>
                    <a:srgbClr val="FF0000"/>
                  </a:solidFill>
                </a:rPr>
                <a:t> </a:t>
              </a:r>
              <a:endParaRPr lang="en-US" dirty="0">
                <a:solidFill>
                  <a:srgbClr val="FF0000"/>
                </a:solidFill>
              </a:endParaRPr>
            </a:p>
          </p:txBody>
        </p:sp>
        <p:grpSp>
          <p:nvGrpSpPr>
            <p:cNvPr id="274" name="Group 273">
              <a:extLst>
                <a:ext uri="{FF2B5EF4-FFF2-40B4-BE49-F238E27FC236}">
                  <a16:creationId xmlns:a16="http://schemas.microsoft.com/office/drawing/2014/main" id="{DEEB9053-7B3C-4CAB-B1CD-0851E05BFFA5}"/>
                </a:ext>
              </a:extLst>
            </p:cNvPr>
            <p:cNvGrpSpPr/>
            <p:nvPr/>
          </p:nvGrpSpPr>
          <p:grpSpPr>
            <a:xfrm>
              <a:off x="5621377" y="3253295"/>
              <a:ext cx="267096" cy="462878"/>
              <a:chOff x="7191605" y="1709656"/>
              <a:chExt cx="267096" cy="462878"/>
            </a:xfrm>
          </p:grpSpPr>
          <p:cxnSp>
            <p:nvCxnSpPr>
              <p:cNvPr id="367" name="Straight Connector 366">
                <a:extLst>
                  <a:ext uri="{FF2B5EF4-FFF2-40B4-BE49-F238E27FC236}">
                    <a16:creationId xmlns:a16="http://schemas.microsoft.com/office/drawing/2014/main" id="{25DD4EBB-A86A-4C0F-B9B1-5299949EFC38}"/>
                  </a:ext>
                </a:extLst>
              </p:cNvPr>
              <p:cNvCxnSpPr>
                <a:cxnSpLocks/>
              </p:cNvCxnSpPr>
              <p:nvPr/>
            </p:nvCxnSpPr>
            <p:spPr>
              <a:xfrm>
                <a:off x="7355305" y="1828801"/>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7FE9919-1505-402F-9E12-519834727772}"/>
                  </a:ext>
                </a:extLst>
              </p:cNvPr>
              <p:cNvCxnSpPr>
                <a:cxnSpLocks/>
              </p:cNvCxnSpPr>
              <p:nvPr/>
            </p:nvCxnSpPr>
            <p:spPr>
              <a:xfrm>
                <a:off x="7347284" y="1820779"/>
                <a:ext cx="0" cy="24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9C86269A-3AAF-4B4A-879B-A04C2B8B0E40}"/>
                  </a:ext>
                </a:extLst>
              </p:cNvPr>
              <p:cNvCxnSpPr>
                <a:cxnSpLocks/>
              </p:cNvCxnSpPr>
              <p:nvPr/>
            </p:nvCxnSpPr>
            <p:spPr>
              <a:xfrm>
                <a:off x="7355305" y="2061411"/>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8D6668EC-3587-4534-AAB8-9EC72607333C}"/>
                  </a:ext>
                </a:extLst>
              </p:cNvPr>
              <p:cNvCxnSpPr>
                <a:cxnSpLocks/>
              </p:cNvCxnSpPr>
              <p:nvPr/>
            </p:nvCxnSpPr>
            <p:spPr>
              <a:xfrm>
                <a:off x="7458701" y="2061411"/>
                <a:ext cx="0" cy="111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A1340F0-71ED-4DD5-988E-513ACA79E2D4}"/>
                  </a:ext>
                </a:extLst>
              </p:cNvPr>
              <p:cNvCxnSpPr>
                <a:cxnSpLocks/>
              </p:cNvCxnSpPr>
              <p:nvPr/>
            </p:nvCxnSpPr>
            <p:spPr>
              <a:xfrm>
                <a:off x="7458701" y="1709656"/>
                <a:ext cx="0" cy="111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392F4C3-3A96-4079-96A8-F49B49D06ECE}"/>
                  </a:ext>
                </a:extLst>
              </p:cNvPr>
              <p:cNvCxnSpPr>
                <a:cxnSpLocks/>
              </p:cNvCxnSpPr>
              <p:nvPr/>
            </p:nvCxnSpPr>
            <p:spPr>
              <a:xfrm>
                <a:off x="7295001" y="1820779"/>
                <a:ext cx="0" cy="24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4E41C06F-8452-4C8E-8EC0-EF9609011DDD}"/>
                  </a:ext>
                </a:extLst>
              </p:cNvPr>
              <p:cNvCxnSpPr>
                <a:cxnSpLocks/>
              </p:cNvCxnSpPr>
              <p:nvPr/>
            </p:nvCxnSpPr>
            <p:spPr>
              <a:xfrm>
                <a:off x="7191605" y="1953507"/>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5" name="Straight Connector 274">
              <a:extLst>
                <a:ext uri="{FF2B5EF4-FFF2-40B4-BE49-F238E27FC236}">
                  <a16:creationId xmlns:a16="http://schemas.microsoft.com/office/drawing/2014/main" id="{6EBC7807-9F90-4860-A57C-4545235D5882}"/>
                </a:ext>
              </a:extLst>
            </p:cNvPr>
            <p:cNvCxnSpPr>
              <a:cxnSpLocks/>
            </p:cNvCxnSpPr>
            <p:nvPr/>
          </p:nvCxnSpPr>
          <p:spPr>
            <a:xfrm>
              <a:off x="5888473" y="3716173"/>
              <a:ext cx="0" cy="25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07281B46-1600-43EE-8BD1-0DC94DB6E2BF}"/>
                </a:ext>
              </a:extLst>
            </p:cNvPr>
            <p:cNvGrpSpPr/>
            <p:nvPr/>
          </p:nvGrpSpPr>
          <p:grpSpPr>
            <a:xfrm>
              <a:off x="6296292" y="2790417"/>
              <a:ext cx="267096" cy="462878"/>
              <a:chOff x="7191605" y="1709656"/>
              <a:chExt cx="267096" cy="462878"/>
            </a:xfrm>
          </p:grpSpPr>
          <p:cxnSp>
            <p:nvCxnSpPr>
              <p:cNvPr id="360" name="Straight Connector 359">
                <a:extLst>
                  <a:ext uri="{FF2B5EF4-FFF2-40B4-BE49-F238E27FC236}">
                    <a16:creationId xmlns:a16="http://schemas.microsoft.com/office/drawing/2014/main" id="{4F835981-2519-461F-81A6-FA284E606F05}"/>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266C61BE-5DF0-4BF5-AC62-1BFD68450EA7}"/>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AF536154-5A21-49DC-AC24-DAAD9A72F720}"/>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F2563325-6607-4E9F-916A-8765C481A726}"/>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2F2F59E0-FF22-4D04-9438-71BF8E54E8F7}"/>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A8330286-A3A6-434F-926C-1EB3BF50229A}"/>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E9697300-BC2C-4C94-AA62-B46C1EE468DA}"/>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277" name="Straight Connector 276">
              <a:extLst>
                <a:ext uri="{FF2B5EF4-FFF2-40B4-BE49-F238E27FC236}">
                  <a16:creationId xmlns:a16="http://schemas.microsoft.com/office/drawing/2014/main" id="{96A42655-0ADD-45CF-ADBB-4C2D4658C7A2}"/>
                </a:ext>
              </a:extLst>
            </p:cNvPr>
            <p:cNvCxnSpPr>
              <a:cxnSpLocks/>
            </p:cNvCxnSpPr>
            <p:nvPr/>
          </p:nvCxnSpPr>
          <p:spPr>
            <a:xfrm>
              <a:off x="6563388" y="3253295"/>
              <a:ext cx="0" cy="72144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50A33DFC-9B53-402E-A8BD-BB3EAB9131A9}"/>
                </a:ext>
              </a:extLst>
            </p:cNvPr>
            <p:cNvCxnSpPr/>
            <p:nvPr/>
          </p:nvCxnSpPr>
          <p:spPr>
            <a:xfrm>
              <a:off x="5888473" y="3974743"/>
              <a:ext cx="6749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89348953-AA55-419F-AB8B-DFCE647A0F44}"/>
                </a:ext>
              </a:extLst>
            </p:cNvPr>
            <p:cNvCxnSpPr>
              <a:cxnSpLocks/>
            </p:cNvCxnSpPr>
            <p:nvPr/>
          </p:nvCxnSpPr>
          <p:spPr>
            <a:xfrm flipV="1">
              <a:off x="6224977" y="3977845"/>
              <a:ext cx="953" cy="441123"/>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7E8EB4C-8C2E-4ABA-A109-B203B3748DCE}"/>
                </a:ext>
              </a:extLst>
            </p:cNvPr>
            <p:cNvCxnSpPr>
              <a:cxnSpLocks/>
            </p:cNvCxnSpPr>
            <p:nvPr/>
          </p:nvCxnSpPr>
          <p:spPr>
            <a:xfrm>
              <a:off x="5528843" y="3497146"/>
              <a:ext cx="1977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2B36BB89-C9F9-4733-96C0-77A50D701EEB}"/>
                </a:ext>
              </a:extLst>
            </p:cNvPr>
            <p:cNvCxnSpPr>
              <a:cxnSpLocks/>
            </p:cNvCxnSpPr>
            <p:nvPr/>
          </p:nvCxnSpPr>
          <p:spPr>
            <a:xfrm>
              <a:off x="5249182" y="3034268"/>
              <a:ext cx="114696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4D4A0C89-CDA1-4949-A71A-C27F913ECD51}"/>
                </a:ext>
              </a:extLst>
            </p:cNvPr>
            <p:cNvCxnSpPr>
              <a:cxnSpLocks/>
            </p:cNvCxnSpPr>
            <p:nvPr/>
          </p:nvCxnSpPr>
          <p:spPr>
            <a:xfrm flipV="1">
              <a:off x="5888473" y="2668457"/>
              <a:ext cx="0" cy="584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0F9AD34-2F39-49AB-B0E1-EAC9A9C155DE}"/>
                </a:ext>
              </a:extLst>
            </p:cNvPr>
            <p:cNvCxnSpPr>
              <a:cxnSpLocks/>
            </p:cNvCxnSpPr>
            <p:nvPr/>
          </p:nvCxnSpPr>
          <p:spPr>
            <a:xfrm flipV="1">
              <a:off x="6563388" y="2668457"/>
              <a:ext cx="0" cy="12196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DC88CE29-CA8F-466C-B670-951B027F6EF0}"/>
                </a:ext>
              </a:extLst>
            </p:cNvPr>
            <p:cNvSpPr txBox="1"/>
            <p:nvPr/>
          </p:nvSpPr>
          <p:spPr>
            <a:xfrm>
              <a:off x="5964329" y="3744766"/>
              <a:ext cx="613067" cy="276999"/>
            </a:xfrm>
            <a:prstGeom prst="rect">
              <a:avLst/>
            </a:prstGeom>
            <a:noFill/>
          </p:spPr>
          <p:txBody>
            <a:bodyPr wrap="square" rtlCol="0">
              <a:spAutoFit/>
            </a:bodyPr>
            <a:lstStyle/>
            <a:p>
              <a:r>
                <a:rPr lang="en-US" sz="1200" dirty="0"/>
                <a:t>VNNs</a:t>
              </a:r>
              <a:endParaRPr lang="en-US" dirty="0"/>
            </a:p>
          </p:txBody>
        </p:sp>
        <p:sp>
          <p:nvSpPr>
            <p:cNvPr id="296" name="TextBox 295">
              <a:extLst>
                <a:ext uri="{FF2B5EF4-FFF2-40B4-BE49-F238E27FC236}">
                  <a16:creationId xmlns:a16="http://schemas.microsoft.com/office/drawing/2014/main" id="{FB17F374-C5F9-486C-A3C4-4EBBDAB19779}"/>
                </a:ext>
              </a:extLst>
            </p:cNvPr>
            <p:cNvSpPr txBox="1"/>
            <p:nvPr/>
          </p:nvSpPr>
          <p:spPr>
            <a:xfrm>
              <a:off x="5370375" y="2572125"/>
              <a:ext cx="602473" cy="276999"/>
            </a:xfrm>
            <a:prstGeom prst="rect">
              <a:avLst/>
            </a:prstGeom>
            <a:noFill/>
          </p:spPr>
          <p:txBody>
            <a:bodyPr wrap="square" rtlCol="0">
              <a:spAutoFit/>
            </a:bodyPr>
            <a:lstStyle/>
            <a:p>
              <a:r>
                <a:rPr lang="en-US" sz="1200" dirty="0"/>
                <a:t>VNNs</a:t>
              </a:r>
            </a:p>
          </p:txBody>
        </p:sp>
        <p:sp>
          <p:nvSpPr>
            <p:cNvPr id="297" name="TextBox 296">
              <a:extLst>
                <a:ext uri="{FF2B5EF4-FFF2-40B4-BE49-F238E27FC236}">
                  <a16:creationId xmlns:a16="http://schemas.microsoft.com/office/drawing/2014/main" id="{65C7CF77-E237-46B4-B1EF-9D755B42DC6A}"/>
                </a:ext>
              </a:extLst>
            </p:cNvPr>
            <p:cNvSpPr txBox="1"/>
            <p:nvPr/>
          </p:nvSpPr>
          <p:spPr>
            <a:xfrm>
              <a:off x="6115716" y="2517076"/>
              <a:ext cx="547361" cy="276999"/>
            </a:xfrm>
            <a:prstGeom prst="rect">
              <a:avLst/>
            </a:prstGeom>
            <a:noFill/>
          </p:spPr>
          <p:txBody>
            <a:bodyPr wrap="square" rtlCol="0">
              <a:spAutoFit/>
            </a:bodyPr>
            <a:lstStyle/>
            <a:p>
              <a:pPr algn="ctr"/>
              <a:r>
                <a:rPr lang="en-US" sz="1200" dirty="0">
                  <a:solidFill>
                    <a:schemeClr val="bg1">
                      <a:lumMod val="85000"/>
                    </a:schemeClr>
                  </a:solidFill>
                </a:rPr>
                <a:t>VSS</a:t>
              </a:r>
              <a:r>
                <a:rPr lang="en-US" sz="1200" dirty="0"/>
                <a:t>  </a:t>
              </a:r>
              <a:endParaRPr lang="en-US" dirty="0"/>
            </a:p>
          </p:txBody>
        </p:sp>
        <p:sp>
          <p:nvSpPr>
            <p:cNvPr id="300" name="TextBox 299">
              <a:extLst>
                <a:ext uri="{FF2B5EF4-FFF2-40B4-BE49-F238E27FC236}">
                  <a16:creationId xmlns:a16="http://schemas.microsoft.com/office/drawing/2014/main" id="{4C76A562-E5BF-41C6-9158-447E036A5563}"/>
                </a:ext>
              </a:extLst>
            </p:cNvPr>
            <p:cNvSpPr txBox="1"/>
            <p:nvPr/>
          </p:nvSpPr>
          <p:spPr>
            <a:xfrm>
              <a:off x="4938994" y="3367128"/>
              <a:ext cx="812291" cy="276999"/>
            </a:xfrm>
            <a:prstGeom prst="rect">
              <a:avLst/>
            </a:prstGeom>
            <a:noFill/>
          </p:spPr>
          <p:txBody>
            <a:bodyPr wrap="square" rtlCol="0">
              <a:spAutoFit/>
            </a:bodyPr>
            <a:lstStyle/>
            <a:p>
              <a:pPr algn="ctr"/>
              <a:r>
                <a:rPr lang="en-US" sz="1200" dirty="0"/>
                <a:t>VPP</a:t>
              </a:r>
              <a:endParaRPr lang="en-US" dirty="0"/>
            </a:p>
          </p:txBody>
        </p:sp>
        <p:sp>
          <p:nvSpPr>
            <p:cNvPr id="301" name="TextBox 300">
              <a:extLst>
                <a:ext uri="{FF2B5EF4-FFF2-40B4-BE49-F238E27FC236}">
                  <a16:creationId xmlns:a16="http://schemas.microsoft.com/office/drawing/2014/main" id="{683CF72E-6FBA-4073-8F54-370EC08B04B5}"/>
                </a:ext>
              </a:extLst>
            </p:cNvPr>
            <p:cNvSpPr txBox="1"/>
            <p:nvPr/>
          </p:nvSpPr>
          <p:spPr>
            <a:xfrm>
              <a:off x="4805420" y="2887087"/>
              <a:ext cx="547361" cy="276999"/>
            </a:xfrm>
            <a:prstGeom prst="rect">
              <a:avLst/>
            </a:prstGeom>
            <a:noFill/>
          </p:spPr>
          <p:txBody>
            <a:bodyPr wrap="square" rtlCol="0">
              <a:spAutoFit/>
            </a:bodyPr>
            <a:lstStyle/>
            <a:p>
              <a:r>
                <a:rPr lang="en-US" sz="1200" dirty="0">
                  <a:solidFill>
                    <a:schemeClr val="bg1">
                      <a:lumMod val="85000"/>
                    </a:schemeClr>
                  </a:solidFill>
                </a:rPr>
                <a:t>VNN</a:t>
              </a:r>
              <a:r>
                <a:rPr lang="en-US" sz="1200" dirty="0"/>
                <a:t> </a:t>
              </a:r>
              <a:endParaRPr lang="en-US" dirty="0"/>
            </a:p>
          </p:txBody>
        </p:sp>
        <p:sp>
          <p:nvSpPr>
            <p:cNvPr id="303" name="Oval 302">
              <a:extLst>
                <a:ext uri="{FF2B5EF4-FFF2-40B4-BE49-F238E27FC236}">
                  <a16:creationId xmlns:a16="http://schemas.microsoft.com/office/drawing/2014/main" id="{EAA97FE2-19D3-48E0-9180-58BBA423C43D}"/>
                </a:ext>
              </a:extLst>
            </p:cNvPr>
            <p:cNvSpPr/>
            <p:nvPr/>
          </p:nvSpPr>
          <p:spPr>
            <a:xfrm>
              <a:off x="5620655" y="1810747"/>
              <a:ext cx="97947" cy="100584"/>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Oval 303">
              <a:extLst>
                <a:ext uri="{FF2B5EF4-FFF2-40B4-BE49-F238E27FC236}">
                  <a16:creationId xmlns:a16="http://schemas.microsoft.com/office/drawing/2014/main" id="{3BFA1D3E-7F2D-42D9-8D1B-901460C47D26}"/>
                </a:ext>
              </a:extLst>
            </p:cNvPr>
            <p:cNvSpPr/>
            <p:nvPr/>
          </p:nvSpPr>
          <p:spPr>
            <a:xfrm>
              <a:off x="6298202" y="2270357"/>
              <a:ext cx="97947" cy="100584"/>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a:extLst>
                <a:ext uri="{FF2B5EF4-FFF2-40B4-BE49-F238E27FC236}">
                  <a16:creationId xmlns:a16="http://schemas.microsoft.com/office/drawing/2014/main" id="{28BEEF30-9E79-4276-9638-70871485E715}"/>
                </a:ext>
              </a:extLst>
            </p:cNvPr>
            <p:cNvSpPr txBox="1"/>
            <p:nvPr/>
          </p:nvSpPr>
          <p:spPr>
            <a:xfrm>
              <a:off x="4853941" y="4191320"/>
              <a:ext cx="490873" cy="276999"/>
            </a:xfrm>
            <a:prstGeom prst="rect">
              <a:avLst/>
            </a:prstGeom>
            <a:noFill/>
          </p:spPr>
          <p:txBody>
            <a:bodyPr wrap="square" rtlCol="0">
              <a:spAutoFit/>
            </a:bodyPr>
            <a:lstStyle/>
            <a:p>
              <a:pPr algn="ctr"/>
              <a:r>
                <a:rPr lang="en-US" sz="1200" dirty="0"/>
                <a:t>VPP</a:t>
              </a:r>
              <a:endParaRPr lang="en-US" dirty="0"/>
            </a:p>
          </p:txBody>
        </p:sp>
        <p:grpSp>
          <p:nvGrpSpPr>
            <p:cNvPr id="307" name="Group 306">
              <a:extLst>
                <a:ext uri="{FF2B5EF4-FFF2-40B4-BE49-F238E27FC236}">
                  <a16:creationId xmlns:a16="http://schemas.microsoft.com/office/drawing/2014/main" id="{298B0043-0EDA-42FE-93B6-62234B78AD2F}"/>
                </a:ext>
              </a:extLst>
            </p:cNvPr>
            <p:cNvGrpSpPr/>
            <p:nvPr/>
          </p:nvGrpSpPr>
          <p:grpSpPr>
            <a:xfrm>
              <a:off x="4980193" y="3963193"/>
              <a:ext cx="1249109" cy="928054"/>
              <a:chOff x="6096001" y="2669030"/>
              <a:chExt cx="1249109" cy="928054"/>
            </a:xfrm>
          </p:grpSpPr>
          <p:cxnSp>
            <p:nvCxnSpPr>
              <p:cNvPr id="340" name="Straight Connector 339">
                <a:extLst>
                  <a:ext uri="{FF2B5EF4-FFF2-40B4-BE49-F238E27FC236}">
                    <a16:creationId xmlns:a16="http://schemas.microsoft.com/office/drawing/2014/main" id="{B9CD7E04-E572-413D-AC0E-CF4B00CAC12C}"/>
                  </a:ext>
                </a:extLst>
              </p:cNvPr>
              <p:cNvCxnSpPr/>
              <p:nvPr/>
            </p:nvCxnSpPr>
            <p:spPr>
              <a:xfrm flipV="1">
                <a:off x="6686900" y="2872627"/>
                <a:ext cx="0" cy="5214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730602D5-FD16-49E8-8A41-007BF0C8B61F}"/>
                  </a:ext>
                </a:extLst>
              </p:cNvPr>
              <p:cNvCxnSpPr>
                <a:cxnSpLocks/>
              </p:cNvCxnSpPr>
              <p:nvPr/>
            </p:nvCxnSpPr>
            <p:spPr>
              <a:xfrm flipH="1">
                <a:off x="6096001" y="3124805"/>
                <a:ext cx="1249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Oval 341">
                <a:extLst>
                  <a:ext uri="{FF2B5EF4-FFF2-40B4-BE49-F238E27FC236}">
                    <a16:creationId xmlns:a16="http://schemas.microsoft.com/office/drawing/2014/main" id="{9E5E5B65-F031-4B6C-B3E6-D5E7BBA4A130}"/>
                  </a:ext>
                </a:extLst>
              </p:cNvPr>
              <p:cNvSpPr/>
              <p:nvPr/>
            </p:nvSpPr>
            <p:spPr>
              <a:xfrm>
                <a:off x="6974082" y="3074513"/>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Isosceles Triangle 342">
                <a:extLst>
                  <a:ext uri="{FF2B5EF4-FFF2-40B4-BE49-F238E27FC236}">
                    <a16:creationId xmlns:a16="http://schemas.microsoft.com/office/drawing/2014/main" id="{0EB4D7AD-D026-419F-8345-5351AE77DBA2}"/>
                  </a:ext>
                </a:extLst>
              </p:cNvPr>
              <p:cNvSpPr/>
              <p:nvPr/>
            </p:nvSpPr>
            <p:spPr>
              <a:xfrm rot="5400000">
                <a:off x="6355921" y="2855495"/>
                <a:ext cx="667557" cy="538620"/>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extBox 343">
                <a:extLst>
                  <a:ext uri="{FF2B5EF4-FFF2-40B4-BE49-F238E27FC236}">
                    <a16:creationId xmlns:a16="http://schemas.microsoft.com/office/drawing/2014/main" id="{7D88FC8D-A85B-464B-99D6-D84B3EC509CC}"/>
                  </a:ext>
                </a:extLst>
              </p:cNvPr>
              <p:cNvSpPr txBox="1"/>
              <p:nvPr/>
            </p:nvSpPr>
            <p:spPr>
              <a:xfrm>
                <a:off x="6503148" y="3320085"/>
                <a:ext cx="643661" cy="276999"/>
              </a:xfrm>
              <a:prstGeom prst="rect">
                <a:avLst/>
              </a:prstGeom>
              <a:noFill/>
            </p:spPr>
            <p:txBody>
              <a:bodyPr wrap="square" rtlCol="0">
                <a:spAutoFit/>
              </a:bodyPr>
              <a:lstStyle/>
              <a:p>
                <a:r>
                  <a:rPr lang="en-US" sz="1200" dirty="0"/>
                  <a:t>VNNs</a:t>
                </a:r>
                <a:endParaRPr lang="en-US" dirty="0"/>
              </a:p>
            </p:txBody>
          </p:sp>
          <p:sp>
            <p:nvSpPr>
              <p:cNvPr id="345" name="TextBox 344">
                <a:extLst>
                  <a:ext uri="{FF2B5EF4-FFF2-40B4-BE49-F238E27FC236}">
                    <a16:creationId xmlns:a16="http://schemas.microsoft.com/office/drawing/2014/main" id="{90A9BD71-B568-4197-989F-121723E74E09}"/>
                  </a:ext>
                </a:extLst>
              </p:cNvPr>
              <p:cNvSpPr txBox="1"/>
              <p:nvPr/>
            </p:nvSpPr>
            <p:spPr>
              <a:xfrm>
                <a:off x="6475694" y="2669030"/>
                <a:ext cx="547361" cy="276999"/>
              </a:xfrm>
              <a:prstGeom prst="rect">
                <a:avLst/>
              </a:prstGeom>
              <a:noFill/>
            </p:spPr>
            <p:txBody>
              <a:bodyPr wrap="square" rtlCol="0">
                <a:spAutoFit/>
              </a:bodyPr>
              <a:lstStyle/>
              <a:p>
                <a:r>
                  <a:rPr lang="en-US" sz="1200" dirty="0"/>
                  <a:t>VSS</a:t>
                </a:r>
                <a:endParaRPr lang="en-US" dirty="0"/>
              </a:p>
            </p:txBody>
          </p:sp>
        </p:grpSp>
        <p:cxnSp>
          <p:nvCxnSpPr>
            <p:cNvPr id="308" name="Straight Connector 307">
              <a:extLst>
                <a:ext uri="{FF2B5EF4-FFF2-40B4-BE49-F238E27FC236}">
                  <a16:creationId xmlns:a16="http://schemas.microsoft.com/office/drawing/2014/main" id="{2787F8E9-CBD1-47B4-AB39-8194B50B1041}"/>
                </a:ext>
              </a:extLst>
            </p:cNvPr>
            <p:cNvCxnSpPr/>
            <p:nvPr/>
          </p:nvCxnSpPr>
          <p:spPr>
            <a:xfrm>
              <a:off x="5436141" y="2788862"/>
              <a:ext cx="452332"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E91797B-0A4B-46E6-851E-73569C3A6F96}"/>
                </a:ext>
              </a:extLst>
            </p:cNvPr>
            <p:cNvCxnSpPr/>
            <p:nvPr/>
          </p:nvCxnSpPr>
          <p:spPr>
            <a:xfrm>
              <a:off x="6099329" y="2729437"/>
              <a:ext cx="452332" cy="0"/>
            </a:xfrm>
            <a:prstGeom prst="line">
              <a:avLst/>
            </a:prstGeom>
            <a:ln w="2857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312" name="Rectangle 311">
              <a:extLst>
                <a:ext uri="{FF2B5EF4-FFF2-40B4-BE49-F238E27FC236}">
                  <a16:creationId xmlns:a16="http://schemas.microsoft.com/office/drawing/2014/main" id="{2B6CBFC2-D5EF-4E38-865B-6D5A7D112B27}"/>
                </a:ext>
              </a:extLst>
            </p:cNvPr>
            <p:cNvSpPr/>
            <p:nvPr/>
          </p:nvSpPr>
          <p:spPr>
            <a:xfrm>
              <a:off x="5347013" y="2556461"/>
              <a:ext cx="1433203" cy="32263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a:extLst>
                <a:ext uri="{FF2B5EF4-FFF2-40B4-BE49-F238E27FC236}">
                  <a16:creationId xmlns:a16="http://schemas.microsoft.com/office/drawing/2014/main" id="{420C5270-DD8B-48F4-952F-1962C06AA8A4}"/>
                </a:ext>
              </a:extLst>
            </p:cNvPr>
            <p:cNvSpPr txBox="1"/>
            <p:nvPr/>
          </p:nvSpPr>
          <p:spPr>
            <a:xfrm>
              <a:off x="4005250" y="2554373"/>
              <a:ext cx="1002903" cy="369332"/>
            </a:xfrm>
            <a:prstGeom prst="rect">
              <a:avLst/>
            </a:prstGeom>
            <a:noFill/>
          </p:spPr>
          <p:txBody>
            <a:bodyPr wrap="none" rtlCol="0">
              <a:spAutoFit/>
            </a:bodyPr>
            <a:lstStyle/>
            <a:p>
              <a:r>
                <a:rPr lang="en-US" b="1" i="1" dirty="0">
                  <a:solidFill>
                    <a:srgbClr val="00B0F0"/>
                  </a:solidFill>
                </a:rPr>
                <a:t>LWL/LBL</a:t>
              </a:r>
            </a:p>
          </p:txBody>
        </p:sp>
        <p:sp>
          <p:nvSpPr>
            <p:cNvPr id="28" name="TextBox 27">
              <a:extLst>
                <a:ext uri="{FF2B5EF4-FFF2-40B4-BE49-F238E27FC236}">
                  <a16:creationId xmlns:a16="http://schemas.microsoft.com/office/drawing/2014/main" id="{963D9D27-4153-4314-B96D-9C53FE89E5F1}"/>
                </a:ext>
              </a:extLst>
            </p:cNvPr>
            <p:cNvSpPr txBox="1"/>
            <p:nvPr/>
          </p:nvSpPr>
          <p:spPr>
            <a:xfrm>
              <a:off x="538716" y="5101038"/>
              <a:ext cx="3376245" cy="954107"/>
            </a:xfrm>
            <a:prstGeom prst="rect">
              <a:avLst/>
            </a:prstGeom>
            <a:noFill/>
          </p:spPr>
          <p:txBody>
            <a:bodyPr wrap="none" rtlCol="0">
              <a:spAutoFit/>
            </a:bodyPr>
            <a:lstStyle/>
            <a:p>
              <a:r>
                <a:rPr lang="en-US" sz="2800" dirty="0"/>
                <a:t>Patch Applies </a:t>
              </a:r>
              <a:br>
                <a:rPr lang="en-US" sz="2800" dirty="0"/>
              </a:br>
              <a:r>
                <a:rPr lang="en-US" sz="2800" dirty="0"/>
                <a:t>Pos. Bias to BL/WL.</a:t>
              </a:r>
            </a:p>
          </p:txBody>
        </p:sp>
        <p:sp>
          <p:nvSpPr>
            <p:cNvPr id="402" name="TextBox 401">
              <a:extLst>
                <a:ext uri="{FF2B5EF4-FFF2-40B4-BE49-F238E27FC236}">
                  <a16:creationId xmlns:a16="http://schemas.microsoft.com/office/drawing/2014/main" id="{65092E1A-AA16-4A2C-ADCF-9B07552797C0}"/>
                </a:ext>
              </a:extLst>
            </p:cNvPr>
            <p:cNvSpPr txBox="1"/>
            <p:nvPr/>
          </p:nvSpPr>
          <p:spPr>
            <a:xfrm>
              <a:off x="4219124" y="5101720"/>
              <a:ext cx="3417923" cy="954107"/>
            </a:xfrm>
            <a:prstGeom prst="rect">
              <a:avLst/>
            </a:prstGeom>
            <a:noFill/>
          </p:spPr>
          <p:txBody>
            <a:bodyPr wrap="none" rtlCol="0">
              <a:spAutoFit/>
            </a:bodyPr>
            <a:lstStyle/>
            <a:p>
              <a:r>
                <a:rPr lang="en-US" sz="2800" dirty="0"/>
                <a:t>Patch Applies </a:t>
              </a:r>
              <a:br>
                <a:rPr lang="en-US" sz="2800" dirty="0"/>
              </a:br>
              <a:r>
                <a:rPr lang="en-US" sz="2800" dirty="0"/>
                <a:t>Neg. Bias to BL/WL.</a:t>
              </a:r>
            </a:p>
          </p:txBody>
        </p:sp>
        <p:grpSp>
          <p:nvGrpSpPr>
            <p:cNvPr id="171" name="Group 170">
              <a:extLst>
                <a:ext uri="{FF2B5EF4-FFF2-40B4-BE49-F238E27FC236}">
                  <a16:creationId xmlns:a16="http://schemas.microsoft.com/office/drawing/2014/main" id="{E4B21F4C-1C8D-4B26-8950-DFEC517002E5}"/>
                </a:ext>
              </a:extLst>
            </p:cNvPr>
            <p:cNvGrpSpPr/>
            <p:nvPr/>
          </p:nvGrpSpPr>
          <p:grpSpPr>
            <a:xfrm flipV="1">
              <a:off x="2229410" y="1632776"/>
              <a:ext cx="267096" cy="462878"/>
              <a:chOff x="7191605" y="1709656"/>
              <a:chExt cx="267096" cy="462878"/>
            </a:xfrm>
          </p:grpSpPr>
          <p:cxnSp>
            <p:nvCxnSpPr>
              <p:cNvPr id="269" name="Straight Connector 268">
                <a:extLst>
                  <a:ext uri="{FF2B5EF4-FFF2-40B4-BE49-F238E27FC236}">
                    <a16:creationId xmlns:a16="http://schemas.microsoft.com/office/drawing/2014/main" id="{4254F809-3AB1-4066-88C7-B514BF9563F0}"/>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A890507-400E-46C5-9177-133EA810FE04}"/>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F95BF58C-AA4A-4AFC-ACA9-451F38423B63}"/>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7EEC25A-69CA-4E48-899A-09B9BA54C926}"/>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2C89487-AAC4-469E-8E92-87FD1C292756}"/>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D104FF11-D08F-4BB5-865E-0A069B5BFA7B}"/>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E81D1AFE-7324-4D1B-9D1A-A67DDAEFB8BF}"/>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172" name="Straight Connector 171">
              <a:extLst>
                <a:ext uri="{FF2B5EF4-FFF2-40B4-BE49-F238E27FC236}">
                  <a16:creationId xmlns:a16="http://schemas.microsoft.com/office/drawing/2014/main" id="{8D69AF34-D19F-4F70-8194-EEDEE27B1385}"/>
                </a:ext>
              </a:extLst>
            </p:cNvPr>
            <p:cNvCxnSpPr>
              <a:cxnSpLocks/>
            </p:cNvCxnSpPr>
            <p:nvPr/>
          </p:nvCxnSpPr>
          <p:spPr>
            <a:xfrm flipV="1">
              <a:off x="2496506" y="1374206"/>
              <a:ext cx="0" cy="25857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BE9437CF-A13A-4BB3-B0A9-4F491FAA4A0E}"/>
                </a:ext>
              </a:extLst>
            </p:cNvPr>
            <p:cNvGrpSpPr/>
            <p:nvPr/>
          </p:nvGrpSpPr>
          <p:grpSpPr>
            <a:xfrm flipV="1">
              <a:off x="2904325" y="2095654"/>
              <a:ext cx="267096" cy="462878"/>
              <a:chOff x="7191605" y="1709656"/>
              <a:chExt cx="267096" cy="462878"/>
            </a:xfrm>
          </p:grpSpPr>
          <p:cxnSp>
            <p:nvCxnSpPr>
              <p:cNvPr id="262" name="Straight Connector 261">
                <a:extLst>
                  <a:ext uri="{FF2B5EF4-FFF2-40B4-BE49-F238E27FC236}">
                    <a16:creationId xmlns:a16="http://schemas.microsoft.com/office/drawing/2014/main" id="{0C8F9914-8FFD-4F3C-951C-8A6330A8D8AA}"/>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627DFF34-6086-4A4C-95B2-1EC50CA078AF}"/>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852A254-7D7A-43CF-95ED-1C5F2CD5C6CC}"/>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B0E4BCEE-9E47-4E17-BCF0-38AF9501AB34}"/>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85BCFE4-167A-43B4-9425-F5AE719245DB}"/>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3651BD75-E98E-476B-8356-C9415A131DFE}"/>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BAAC34E-B17E-42EE-96E4-1F2693EE58D3}"/>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174" name="Straight Connector 173">
              <a:extLst>
                <a:ext uri="{FF2B5EF4-FFF2-40B4-BE49-F238E27FC236}">
                  <a16:creationId xmlns:a16="http://schemas.microsoft.com/office/drawing/2014/main" id="{62721C58-69CA-4AF4-8BCD-2F836F8DC005}"/>
                </a:ext>
              </a:extLst>
            </p:cNvPr>
            <p:cNvCxnSpPr>
              <a:cxnSpLocks/>
            </p:cNvCxnSpPr>
            <p:nvPr/>
          </p:nvCxnSpPr>
          <p:spPr>
            <a:xfrm flipV="1">
              <a:off x="3171421" y="1374206"/>
              <a:ext cx="0" cy="72144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F027A37-BA9D-40F1-94D6-34D1E552020A}"/>
                </a:ext>
              </a:extLst>
            </p:cNvPr>
            <p:cNvCxnSpPr/>
            <p:nvPr/>
          </p:nvCxnSpPr>
          <p:spPr>
            <a:xfrm flipV="1">
              <a:off x="2496506" y="1374206"/>
              <a:ext cx="674915"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E0E6BE9-218D-4540-840C-627895E01327}"/>
                </a:ext>
              </a:extLst>
            </p:cNvPr>
            <p:cNvCxnSpPr>
              <a:cxnSpLocks/>
            </p:cNvCxnSpPr>
            <p:nvPr/>
          </p:nvCxnSpPr>
          <p:spPr>
            <a:xfrm>
              <a:off x="2831161" y="978458"/>
              <a:ext cx="2802" cy="392647"/>
            </a:xfrm>
            <a:prstGeom prst="line">
              <a:avLst/>
            </a:prstGeom>
            <a:ln w="2857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E760031-0BE0-47D2-A472-F140B6FD21BE}"/>
                </a:ext>
              </a:extLst>
            </p:cNvPr>
            <p:cNvCxnSpPr>
              <a:cxnSpLocks/>
              <a:endCxn id="201" idx="2"/>
            </p:cNvCxnSpPr>
            <p:nvPr/>
          </p:nvCxnSpPr>
          <p:spPr>
            <a:xfrm>
              <a:off x="2135027" y="1857871"/>
              <a:ext cx="91812" cy="316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5D97E50-424E-4335-A964-BD6B9BC92E27}"/>
                </a:ext>
              </a:extLst>
            </p:cNvPr>
            <p:cNvCxnSpPr>
              <a:cxnSpLocks/>
              <a:endCxn id="202" idx="2"/>
            </p:cNvCxnSpPr>
            <p:nvPr/>
          </p:nvCxnSpPr>
          <p:spPr>
            <a:xfrm flipV="1">
              <a:off x="1908152" y="2320649"/>
              <a:ext cx="996234" cy="644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85B72DC-DB36-4FA7-B697-A60C257D9807}"/>
                </a:ext>
              </a:extLst>
            </p:cNvPr>
            <p:cNvCxnSpPr>
              <a:cxnSpLocks/>
            </p:cNvCxnSpPr>
            <p:nvPr/>
          </p:nvCxnSpPr>
          <p:spPr>
            <a:xfrm>
              <a:off x="2496506" y="2095654"/>
              <a:ext cx="0" cy="5848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0B26A48-84D4-496C-8042-F3CE06B5A91C}"/>
                </a:ext>
              </a:extLst>
            </p:cNvPr>
            <p:cNvCxnSpPr>
              <a:cxnSpLocks/>
            </p:cNvCxnSpPr>
            <p:nvPr/>
          </p:nvCxnSpPr>
          <p:spPr>
            <a:xfrm>
              <a:off x="3171421" y="2558532"/>
              <a:ext cx="0" cy="12196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811DF3DB-0AAD-4E66-948B-C83BDFE6E131}"/>
                </a:ext>
              </a:extLst>
            </p:cNvPr>
            <p:cNvSpPr txBox="1"/>
            <p:nvPr/>
          </p:nvSpPr>
          <p:spPr>
            <a:xfrm rot="10800000" flipV="1">
              <a:off x="2597998" y="1403601"/>
              <a:ext cx="547361" cy="276999"/>
            </a:xfrm>
            <a:prstGeom prst="rect">
              <a:avLst/>
            </a:prstGeom>
            <a:noFill/>
          </p:spPr>
          <p:txBody>
            <a:bodyPr wrap="square" rtlCol="0">
              <a:spAutoFit/>
            </a:bodyPr>
            <a:lstStyle/>
            <a:p>
              <a:r>
                <a:rPr lang="en-US" sz="1200" dirty="0">
                  <a:solidFill>
                    <a:schemeClr val="bg1">
                      <a:lumMod val="85000"/>
                    </a:schemeClr>
                  </a:solidFill>
                </a:rPr>
                <a:t>VSS</a:t>
              </a:r>
              <a:endParaRPr lang="en-US" dirty="0">
                <a:solidFill>
                  <a:schemeClr val="bg1">
                    <a:lumMod val="85000"/>
                  </a:schemeClr>
                </a:solidFill>
              </a:endParaRPr>
            </a:p>
          </p:txBody>
        </p:sp>
        <p:sp>
          <p:nvSpPr>
            <p:cNvPr id="182" name="TextBox 181">
              <a:extLst>
                <a:ext uri="{FF2B5EF4-FFF2-40B4-BE49-F238E27FC236}">
                  <a16:creationId xmlns:a16="http://schemas.microsoft.com/office/drawing/2014/main" id="{57A6C96D-6612-424C-828D-67674754F992}"/>
                </a:ext>
              </a:extLst>
            </p:cNvPr>
            <p:cNvSpPr txBox="1"/>
            <p:nvPr/>
          </p:nvSpPr>
          <p:spPr>
            <a:xfrm rot="10800000" flipV="1">
              <a:off x="1655320" y="1712756"/>
              <a:ext cx="519236" cy="276999"/>
            </a:xfrm>
            <a:prstGeom prst="rect">
              <a:avLst/>
            </a:prstGeom>
            <a:noFill/>
          </p:spPr>
          <p:txBody>
            <a:bodyPr wrap="square" rtlCol="0">
              <a:spAutoFit/>
            </a:bodyPr>
            <a:lstStyle/>
            <a:p>
              <a:pPr algn="ctr"/>
              <a:r>
                <a:rPr lang="en-US" sz="1200" dirty="0">
                  <a:solidFill>
                    <a:schemeClr val="bg1">
                      <a:lumMod val="85000"/>
                    </a:schemeClr>
                  </a:solidFill>
                </a:rPr>
                <a:t>VPP</a:t>
              </a:r>
              <a:endParaRPr lang="en-US" dirty="0">
                <a:solidFill>
                  <a:schemeClr val="bg1">
                    <a:lumMod val="85000"/>
                  </a:schemeClr>
                </a:solidFill>
              </a:endParaRPr>
            </a:p>
          </p:txBody>
        </p:sp>
        <p:sp>
          <p:nvSpPr>
            <p:cNvPr id="183" name="TextBox 182">
              <a:extLst>
                <a:ext uri="{FF2B5EF4-FFF2-40B4-BE49-F238E27FC236}">
                  <a16:creationId xmlns:a16="http://schemas.microsoft.com/office/drawing/2014/main" id="{6981DD24-BA3B-468E-8FF0-260DDE93AC99}"/>
                </a:ext>
              </a:extLst>
            </p:cNvPr>
            <p:cNvSpPr txBox="1"/>
            <p:nvPr/>
          </p:nvSpPr>
          <p:spPr>
            <a:xfrm rot="10800000" flipV="1">
              <a:off x="1452772" y="2192208"/>
              <a:ext cx="547361" cy="276999"/>
            </a:xfrm>
            <a:prstGeom prst="rect">
              <a:avLst/>
            </a:prstGeom>
            <a:noFill/>
          </p:spPr>
          <p:txBody>
            <a:bodyPr wrap="square" rtlCol="0">
              <a:spAutoFit/>
            </a:bodyPr>
            <a:lstStyle/>
            <a:p>
              <a:r>
                <a:rPr lang="en-US" sz="1200" dirty="0">
                  <a:solidFill>
                    <a:schemeClr val="bg1">
                      <a:lumMod val="85000"/>
                    </a:schemeClr>
                  </a:solidFill>
                </a:rPr>
                <a:t>VNN</a:t>
              </a:r>
              <a:r>
                <a:rPr lang="en-US" sz="1200" dirty="0">
                  <a:solidFill>
                    <a:srgbClr val="FF0000"/>
                  </a:solidFill>
                </a:rPr>
                <a:t> </a:t>
              </a:r>
              <a:endParaRPr lang="en-US" dirty="0">
                <a:solidFill>
                  <a:srgbClr val="FF0000"/>
                </a:solidFill>
              </a:endParaRPr>
            </a:p>
          </p:txBody>
        </p:sp>
        <p:grpSp>
          <p:nvGrpSpPr>
            <p:cNvPr id="184" name="Group 183">
              <a:extLst>
                <a:ext uri="{FF2B5EF4-FFF2-40B4-BE49-F238E27FC236}">
                  <a16:creationId xmlns:a16="http://schemas.microsoft.com/office/drawing/2014/main" id="{22757634-0087-4141-BBA3-C2CDD4792C13}"/>
                </a:ext>
              </a:extLst>
            </p:cNvPr>
            <p:cNvGrpSpPr/>
            <p:nvPr/>
          </p:nvGrpSpPr>
          <p:grpSpPr>
            <a:xfrm>
              <a:off x="2227561" y="3253295"/>
              <a:ext cx="267096" cy="462878"/>
              <a:chOff x="7191605" y="1709656"/>
              <a:chExt cx="267096" cy="462878"/>
            </a:xfrm>
          </p:grpSpPr>
          <p:cxnSp>
            <p:nvCxnSpPr>
              <p:cNvPr id="244" name="Straight Connector 243">
                <a:extLst>
                  <a:ext uri="{FF2B5EF4-FFF2-40B4-BE49-F238E27FC236}">
                    <a16:creationId xmlns:a16="http://schemas.microsoft.com/office/drawing/2014/main" id="{0E29D742-BD49-4F67-9B48-AC03A4E95902}"/>
                  </a:ext>
                </a:extLst>
              </p:cNvPr>
              <p:cNvCxnSpPr>
                <a:cxnSpLocks/>
              </p:cNvCxnSpPr>
              <p:nvPr/>
            </p:nvCxnSpPr>
            <p:spPr>
              <a:xfrm>
                <a:off x="7355305" y="1828801"/>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ACE7FD6F-3195-437A-859A-B461C80A4181}"/>
                  </a:ext>
                </a:extLst>
              </p:cNvPr>
              <p:cNvCxnSpPr>
                <a:cxnSpLocks/>
              </p:cNvCxnSpPr>
              <p:nvPr/>
            </p:nvCxnSpPr>
            <p:spPr>
              <a:xfrm>
                <a:off x="7347284" y="1820779"/>
                <a:ext cx="0" cy="24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E85C603-C550-43B1-A6D9-BBE61FEB76DD}"/>
                  </a:ext>
                </a:extLst>
              </p:cNvPr>
              <p:cNvCxnSpPr>
                <a:cxnSpLocks/>
              </p:cNvCxnSpPr>
              <p:nvPr/>
            </p:nvCxnSpPr>
            <p:spPr>
              <a:xfrm>
                <a:off x="7355305" y="2061411"/>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7A8106D-898A-4EED-81F5-0F83B1C8E7D8}"/>
                  </a:ext>
                </a:extLst>
              </p:cNvPr>
              <p:cNvCxnSpPr>
                <a:cxnSpLocks/>
              </p:cNvCxnSpPr>
              <p:nvPr/>
            </p:nvCxnSpPr>
            <p:spPr>
              <a:xfrm>
                <a:off x="7458701" y="2061411"/>
                <a:ext cx="0" cy="111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FE20DF7-0CD1-4063-8B47-9D06599AD1F8}"/>
                  </a:ext>
                </a:extLst>
              </p:cNvPr>
              <p:cNvCxnSpPr>
                <a:cxnSpLocks/>
              </p:cNvCxnSpPr>
              <p:nvPr/>
            </p:nvCxnSpPr>
            <p:spPr>
              <a:xfrm>
                <a:off x="7458701" y="1709656"/>
                <a:ext cx="0" cy="111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241A303C-9BF6-49D9-BE86-6F4540369039}"/>
                  </a:ext>
                </a:extLst>
              </p:cNvPr>
              <p:cNvCxnSpPr>
                <a:cxnSpLocks/>
              </p:cNvCxnSpPr>
              <p:nvPr/>
            </p:nvCxnSpPr>
            <p:spPr>
              <a:xfrm>
                <a:off x="7295001" y="1820779"/>
                <a:ext cx="0" cy="240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1EBFE619-D51D-48AE-8412-2C62B1A3C2D7}"/>
                  </a:ext>
                </a:extLst>
              </p:cNvPr>
              <p:cNvCxnSpPr>
                <a:cxnSpLocks/>
              </p:cNvCxnSpPr>
              <p:nvPr/>
            </p:nvCxnSpPr>
            <p:spPr>
              <a:xfrm>
                <a:off x="7191605" y="1953507"/>
                <a:ext cx="103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5" name="Straight Connector 184">
              <a:extLst>
                <a:ext uri="{FF2B5EF4-FFF2-40B4-BE49-F238E27FC236}">
                  <a16:creationId xmlns:a16="http://schemas.microsoft.com/office/drawing/2014/main" id="{C47C6CE0-1808-4BF0-87D1-534D43AD32EA}"/>
                </a:ext>
              </a:extLst>
            </p:cNvPr>
            <p:cNvCxnSpPr>
              <a:cxnSpLocks/>
            </p:cNvCxnSpPr>
            <p:nvPr/>
          </p:nvCxnSpPr>
          <p:spPr>
            <a:xfrm>
              <a:off x="2494657" y="3716173"/>
              <a:ext cx="0" cy="25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05F9CCD7-A1D3-47B7-A388-89CC2DD5150D}"/>
                </a:ext>
              </a:extLst>
            </p:cNvPr>
            <p:cNvGrpSpPr/>
            <p:nvPr/>
          </p:nvGrpSpPr>
          <p:grpSpPr>
            <a:xfrm>
              <a:off x="2902476" y="2790417"/>
              <a:ext cx="267096" cy="462878"/>
              <a:chOff x="7191605" y="1709656"/>
              <a:chExt cx="267096" cy="462878"/>
            </a:xfrm>
          </p:grpSpPr>
          <p:cxnSp>
            <p:nvCxnSpPr>
              <p:cNvPr id="229" name="Straight Connector 228">
                <a:extLst>
                  <a:ext uri="{FF2B5EF4-FFF2-40B4-BE49-F238E27FC236}">
                    <a16:creationId xmlns:a16="http://schemas.microsoft.com/office/drawing/2014/main" id="{245F6FCC-9F39-45FC-8AB8-FAB98450909D}"/>
                  </a:ext>
                </a:extLst>
              </p:cNvPr>
              <p:cNvCxnSpPr>
                <a:cxnSpLocks/>
              </p:cNvCxnSpPr>
              <p:nvPr/>
            </p:nvCxnSpPr>
            <p:spPr>
              <a:xfrm>
                <a:off x="7355305" y="182880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B59D760-4398-45BD-88CF-11D54605A5A6}"/>
                  </a:ext>
                </a:extLst>
              </p:cNvPr>
              <p:cNvCxnSpPr>
                <a:cxnSpLocks/>
              </p:cNvCxnSpPr>
              <p:nvPr/>
            </p:nvCxnSpPr>
            <p:spPr>
              <a:xfrm>
                <a:off x="7347284"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562BFA1-088D-4E7A-96FE-171B68878DD9}"/>
                  </a:ext>
                </a:extLst>
              </p:cNvPr>
              <p:cNvCxnSpPr>
                <a:cxnSpLocks/>
              </p:cNvCxnSpPr>
              <p:nvPr/>
            </p:nvCxnSpPr>
            <p:spPr>
              <a:xfrm>
                <a:off x="7355305" y="2061411"/>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AAB4087-9244-434B-BB8A-8B5DB3735652}"/>
                  </a:ext>
                </a:extLst>
              </p:cNvPr>
              <p:cNvCxnSpPr>
                <a:cxnSpLocks/>
              </p:cNvCxnSpPr>
              <p:nvPr/>
            </p:nvCxnSpPr>
            <p:spPr>
              <a:xfrm>
                <a:off x="7458701" y="2061411"/>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7DCA7A8E-B1C5-4AB8-B347-4C803B15A944}"/>
                  </a:ext>
                </a:extLst>
              </p:cNvPr>
              <p:cNvCxnSpPr>
                <a:cxnSpLocks/>
              </p:cNvCxnSpPr>
              <p:nvPr/>
            </p:nvCxnSpPr>
            <p:spPr>
              <a:xfrm>
                <a:off x="7458701" y="1709656"/>
                <a:ext cx="0" cy="1111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A378074-A81D-4E2A-849D-DA14EFAADDC1}"/>
                  </a:ext>
                </a:extLst>
              </p:cNvPr>
              <p:cNvCxnSpPr>
                <a:cxnSpLocks/>
              </p:cNvCxnSpPr>
              <p:nvPr/>
            </p:nvCxnSpPr>
            <p:spPr>
              <a:xfrm>
                <a:off x="7295001" y="1820779"/>
                <a:ext cx="0" cy="24063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5AE263D-9899-4BE8-BD40-A7B091A1DB78}"/>
                  </a:ext>
                </a:extLst>
              </p:cNvPr>
              <p:cNvCxnSpPr>
                <a:cxnSpLocks/>
              </p:cNvCxnSpPr>
              <p:nvPr/>
            </p:nvCxnSpPr>
            <p:spPr>
              <a:xfrm>
                <a:off x="7191605" y="1953507"/>
                <a:ext cx="103396"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187" name="Straight Connector 186">
              <a:extLst>
                <a:ext uri="{FF2B5EF4-FFF2-40B4-BE49-F238E27FC236}">
                  <a16:creationId xmlns:a16="http://schemas.microsoft.com/office/drawing/2014/main" id="{855C6134-F90E-4797-8564-E1FD35896957}"/>
                </a:ext>
              </a:extLst>
            </p:cNvPr>
            <p:cNvCxnSpPr>
              <a:cxnSpLocks/>
            </p:cNvCxnSpPr>
            <p:nvPr/>
          </p:nvCxnSpPr>
          <p:spPr>
            <a:xfrm>
              <a:off x="3169572" y="3253295"/>
              <a:ext cx="0" cy="72144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0CD3264-40E7-4977-BBD5-BE7928CC74C8}"/>
                </a:ext>
              </a:extLst>
            </p:cNvPr>
            <p:cNvCxnSpPr/>
            <p:nvPr/>
          </p:nvCxnSpPr>
          <p:spPr>
            <a:xfrm>
              <a:off x="2494657" y="3974743"/>
              <a:ext cx="6749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F87F47F-4914-49E8-8C78-35781DB23805}"/>
                </a:ext>
              </a:extLst>
            </p:cNvPr>
            <p:cNvCxnSpPr>
              <a:cxnSpLocks/>
            </p:cNvCxnSpPr>
            <p:nvPr/>
          </p:nvCxnSpPr>
          <p:spPr>
            <a:xfrm flipV="1">
              <a:off x="2831161" y="3977845"/>
              <a:ext cx="953" cy="441123"/>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5FEAE48-B9A4-4FDA-8733-85EBB6F8BB2B}"/>
                </a:ext>
              </a:extLst>
            </p:cNvPr>
            <p:cNvCxnSpPr>
              <a:cxnSpLocks/>
            </p:cNvCxnSpPr>
            <p:nvPr/>
          </p:nvCxnSpPr>
          <p:spPr>
            <a:xfrm>
              <a:off x="2135027" y="3497146"/>
              <a:ext cx="1977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A732D8E-3C04-4683-AEEC-8981C15D6D3C}"/>
                </a:ext>
              </a:extLst>
            </p:cNvPr>
            <p:cNvCxnSpPr>
              <a:cxnSpLocks/>
            </p:cNvCxnSpPr>
            <p:nvPr/>
          </p:nvCxnSpPr>
          <p:spPr>
            <a:xfrm>
              <a:off x="1855366" y="3034268"/>
              <a:ext cx="114696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3BFEE77-A119-4203-A256-BEA9BE0BEAED}"/>
                </a:ext>
              </a:extLst>
            </p:cNvPr>
            <p:cNvCxnSpPr>
              <a:cxnSpLocks/>
            </p:cNvCxnSpPr>
            <p:nvPr/>
          </p:nvCxnSpPr>
          <p:spPr>
            <a:xfrm flipV="1">
              <a:off x="2494657" y="2668457"/>
              <a:ext cx="0" cy="584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97C11EA-3EF3-44E6-935F-15132F65C1CA}"/>
                </a:ext>
              </a:extLst>
            </p:cNvPr>
            <p:cNvCxnSpPr>
              <a:cxnSpLocks/>
            </p:cNvCxnSpPr>
            <p:nvPr/>
          </p:nvCxnSpPr>
          <p:spPr>
            <a:xfrm flipV="1">
              <a:off x="3169572" y="2668457"/>
              <a:ext cx="0" cy="12196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45B21451-F53B-4BD6-A68F-F58FD722986A}"/>
                </a:ext>
              </a:extLst>
            </p:cNvPr>
            <p:cNvSpPr txBox="1"/>
            <p:nvPr/>
          </p:nvSpPr>
          <p:spPr>
            <a:xfrm>
              <a:off x="2570513" y="3744766"/>
              <a:ext cx="729249" cy="276999"/>
            </a:xfrm>
            <a:prstGeom prst="rect">
              <a:avLst/>
            </a:prstGeom>
            <a:noFill/>
          </p:spPr>
          <p:txBody>
            <a:bodyPr wrap="square" rtlCol="0">
              <a:spAutoFit/>
            </a:bodyPr>
            <a:lstStyle/>
            <a:p>
              <a:r>
                <a:rPr lang="en-US" sz="1200" dirty="0"/>
                <a:t>VPPs</a:t>
              </a:r>
              <a:endParaRPr lang="en-US" dirty="0"/>
            </a:p>
          </p:txBody>
        </p:sp>
        <p:sp>
          <p:nvSpPr>
            <p:cNvPr id="195" name="TextBox 194">
              <a:extLst>
                <a:ext uri="{FF2B5EF4-FFF2-40B4-BE49-F238E27FC236}">
                  <a16:creationId xmlns:a16="http://schemas.microsoft.com/office/drawing/2014/main" id="{3EA8EF7F-804F-4A27-B6B6-A848B6E2C2EF}"/>
                </a:ext>
              </a:extLst>
            </p:cNvPr>
            <p:cNvSpPr txBox="1"/>
            <p:nvPr/>
          </p:nvSpPr>
          <p:spPr>
            <a:xfrm>
              <a:off x="1976559" y="2572125"/>
              <a:ext cx="602473" cy="276999"/>
            </a:xfrm>
            <a:prstGeom prst="rect">
              <a:avLst/>
            </a:prstGeom>
            <a:noFill/>
          </p:spPr>
          <p:txBody>
            <a:bodyPr wrap="square" rtlCol="0">
              <a:spAutoFit/>
            </a:bodyPr>
            <a:lstStyle/>
            <a:p>
              <a:r>
                <a:rPr lang="en-US" sz="1200" dirty="0"/>
                <a:t>VPPs</a:t>
              </a:r>
            </a:p>
          </p:txBody>
        </p:sp>
        <p:sp>
          <p:nvSpPr>
            <p:cNvPr id="196" name="TextBox 195">
              <a:extLst>
                <a:ext uri="{FF2B5EF4-FFF2-40B4-BE49-F238E27FC236}">
                  <a16:creationId xmlns:a16="http://schemas.microsoft.com/office/drawing/2014/main" id="{B63F81DF-F731-41FD-BE86-A79E583F597B}"/>
                </a:ext>
              </a:extLst>
            </p:cNvPr>
            <p:cNvSpPr txBox="1"/>
            <p:nvPr/>
          </p:nvSpPr>
          <p:spPr>
            <a:xfrm>
              <a:off x="2691675" y="2509439"/>
              <a:ext cx="547361" cy="276999"/>
            </a:xfrm>
            <a:prstGeom prst="rect">
              <a:avLst/>
            </a:prstGeom>
            <a:noFill/>
          </p:spPr>
          <p:txBody>
            <a:bodyPr wrap="square" rtlCol="0">
              <a:spAutoFit/>
            </a:bodyPr>
            <a:lstStyle/>
            <a:p>
              <a:pPr algn="ctr"/>
              <a:r>
                <a:rPr lang="en-US" sz="1200" dirty="0">
                  <a:solidFill>
                    <a:schemeClr val="bg1">
                      <a:lumMod val="85000"/>
                    </a:schemeClr>
                  </a:solidFill>
                </a:rPr>
                <a:t>VSS</a:t>
              </a:r>
              <a:r>
                <a:rPr lang="en-US" sz="1200" dirty="0"/>
                <a:t>  </a:t>
              </a:r>
              <a:endParaRPr lang="en-US" dirty="0"/>
            </a:p>
          </p:txBody>
        </p:sp>
        <p:sp>
          <p:nvSpPr>
            <p:cNvPr id="197" name="TextBox 196">
              <a:extLst>
                <a:ext uri="{FF2B5EF4-FFF2-40B4-BE49-F238E27FC236}">
                  <a16:creationId xmlns:a16="http://schemas.microsoft.com/office/drawing/2014/main" id="{88C7ECF9-D4DB-4686-A5BD-81ED6DDE86B9}"/>
                </a:ext>
              </a:extLst>
            </p:cNvPr>
            <p:cNvSpPr txBox="1"/>
            <p:nvPr/>
          </p:nvSpPr>
          <p:spPr>
            <a:xfrm>
              <a:off x="1513501" y="3360231"/>
              <a:ext cx="812291" cy="276999"/>
            </a:xfrm>
            <a:prstGeom prst="rect">
              <a:avLst/>
            </a:prstGeom>
            <a:noFill/>
          </p:spPr>
          <p:txBody>
            <a:bodyPr wrap="square" rtlCol="0">
              <a:spAutoFit/>
            </a:bodyPr>
            <a:lstStyle/>
            <a:p>
              <a:pPr algn="ctr"/>
              <a:r>
                <a:rPr lang="en-US" sz="1200" dirty="0"/>
                <a:t>VPP</a:t>
              </a:r>
              <a:endParaRPr lang="en-US" dirty="0"/>
            </a:p>
          </p:txBody>
        </p:sp>
        <p:sp>
          <p:nvSpPr>
            <p:cNvPr id="198" name="TextBox 197">
              <a:extLst>
                <a:ext uri="{FF2B5EF4-FFF2-40B4-BE49-F238E27FC236}">
                  <a16:creationId xmlns:a16="http://schemas.microsoft.com/office/drawing/2014/main" id="{7D3A42E2-E4EF-4521-9BDD-0488C6C83E96}"/>
                </a:ext>
              </a:extLst>
            </p:cNvPr>
            <p:cNvSpPr txBox="1"/>
            <p:nvPr/>
          </p:nvSpPr>
          <p:spPr>
            <a:xfrm>
              <a:off x="1414567" y="2883356"/>
              <a:ext cx="547361" cy="276999"/>
            </a:xfrm>
            <a:prstGeom prst="rect">
              <a:avLst/>
            </a:prstGeom>
            <a:noFill/>
          </p:spPr>
          <p:txBody>
            <a:bodyPr wrap="square" rtlCol="0">
              <a:spAutoFit/>
            </a:bodyPr>
            <a:lstStyle/>
            <a:p>
              <a:r>
                <a:rPr lang="en-US" sz="1200" dirty="0">
                  <a:solidFill>
                    <a:schemeClr val="bg1">
                      <a:lumMod val="85000"/>
                    </a:schemeClr>
                  </a:solidFill>
                </a:rPr>
                <a:t>VNN</a:t>
              </a:r>
              <a:r>
                <a:rPr lang="en-US" sz="1200" dirty="0"/>
                <a:t> </a:t>
              </a:r>
              <a:endParaRPr lang="en-US" dirty="0"/>
            </a:p>
          </p:txBody>
        </p:sp>
        <p:sp>
          <p:nvSpPr>
            <p:cNvPr id="201" name="Oval 200">
              <a:extLst>
                <a:ext uri="{FF2B5EF4-FFF2-40B4-BE49-F238E27FC236}">
                  <a16:creationId xmlns:a16="http://schemas.microsoft.com/office/drawing/2014/main" id="{184C0EF9-C5D7-45F5-939F-90BB881798C4}"/>
                </a:ext>
              </a:extLst>
            </p:cNvPr>
            <p:cNvSpPr/>
            <p:nvPr/>
          </p:nvSpPr>
          <p:spPr>
            <a:xfrm>
              <a:off x="2226839" y="1810747"/>
              <a:ext cx="97947" cy="100584"/>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a:extLst>
                <a:ext uri="{FF2B5EF4-FFF2-40B4-BE49-F238E27FC236}">
                  <a16:creationId xmlns:a16="http://schemas.microsoft.com/office/drawing/2014/main" id="{88DD613A-DBB9-4C72-A2D4-9ADC2DAEA30E}"/>
                </a:ext>
              </a:extLst>
            </p:cNvPr>
            <p:cNvSpPr/>
            <p:nvPr/>
          </p:nvSpPr>
          <p:spPr>
            <a:xfrm>
              <a:off x="2904386" y="2270357"/>
              <a:ext cx="97947" cy="100584"/>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Box 202">
              <a:extLst>
                <a:ext uri="{FF2B5EF4-FFF2-40B4-BE49-F238E27FC236}">
                  <a16:creationId xmlns:a16="http://schemas.microsoft.com/office/drawing/2014/main" id="{BFFA6C71-A13A-40D5-8C8A-C9B1E9A9B448}"/>
                </a:ext>
              </a:extLst>
            </p:cNvPr>
            <p:cNvSpPr txBox="1"/>
            <p:nvPr/>
          </p:nvSpPr>
          <p:spPr>
            <a:xfrm>
              <a:off x="1460125" y="4191320"/>
              <a:ext cx="490873" cy="276999"/>
            </a:xfrm>
            <a:prstGeom prst="rect">
              <a:avLst/>
            </a:prstGeom>
            <a:noFill/>
          </p:spPr>
          <p:txBody>
            <a:bodyPr wrap="square" rtlCol="0">
              <a:spAutoFit/>
            </a:bodyPr>
            <a:lstStyle/>
            <a:p>
              <a:pPr algn="ctr"/>
              <a:r>
                <a:rPr lang="en-US" sz="1200" dirty="0"/>
                <a:t>VPP</a:t>
              </a:r>
              <a:endParaRPr lang="en-US" dirty="0"/>
            </a:p>
          </p:txBody>
        </p:sp>
        <p:grpSp>
          <p:nvGrpSpPr>
            <p:cNvPr id="204" name="Group 203">
              <a:extLst>
                <a:ext uri="{FF2B5EF4-FFF2-40B4-BE49-F238E27FC236}">
                  <a16:creationId xmlns:a16="http://schemas.microsoft.com/office/drawing/2014/main" id="{9A71CD39-FD96-4522-B8B8-EFA3421B0DE7}"/>
                </a:ext>
              </a:extLst>
            </p:cNvPr>
            <p:cNvGrpSpPr/>
            <p:nvPr/>
          </p:nvGrpSpPr>
          <p:grpSpPr>
            <a:xfrm>
              <a:off x="1586377" y="3963193"/>
              <a:ext cx="1249109" cy="928054"/>
              <a:chOff x="6096001" y="2669030"/>
              <a:chExt cx="1249109" cy="928054"/>
            </a:xfrm>
          </p:grpSpPr>
          <p:cxnSp>
            <p:nvCxnSpPr>
              <p:cNvPr id="223" name="Straight Connector 222">
                <a:extLst>
                  <a:ext uri="{FF2B5EF4-FFF2-40B4-BE49-F238E27FC236}">
                    <a16:creationId xmlns:a16="http://schemas.microsoft.com/office/drawing/2014/main" id="{227049D6-2404-41FE-ADE8-C25D77DCD0EA}"/>
                  </a:ext>
                </a:extLst>
              </p:cNvPr>
              <p:cNvCxnSpPr/>
              <p:nvPr/>
            </p:nvCxnSpPr>
            <p:spPr>
              <a:xfrm flipV="1">
                <a:off x="6686900" y="2872627"/>
                <a:ext cx="0" cy="5214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871D2E2-A360-40F4-BC81-1D5ECD88BB2C}"/>
                  </a:ext>
                </a:extLst>
              </p:cNvPr>
              <p:cNvCxnSpPr>
                <a:cxnSpLocks/>
              </p:cNvCxnSpPr>
              <p:nvPr/>
            </p:nvCxnSpPr>
            <p:spPr>
              <a:xfrm flipH="1">
                <a:off x="6096001" y="3124805"/>
                <a:ext cx="1249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3A554C0A-D60A-42D1-B011-030BA8F2967C}"/>
                  </a:ext>
                </a:extLst>
              </p:cNvPr>
              <p:cNvSpPr/>
              <p:nvPr/>
            </p:nvSpPr>
            <p:spPr>
              <a:xfrm>
                <a:off x="6974082" y="3074513"/>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Isosceles Triangle 225">
                <a:extLst>
                  <a:ext uri="{FF2B5EF4-FFF2-40B4-BE49-F238E27FC236}">
                    <a16:creationId xmlns:a16="http://schemas.microsoft.com/office/drawing/2014/main" id="{B79ED2C4-119B-4856-8AD7-65456F698E10}"/>
                  </a:ext>
                </a:extLst>
              </p:cNvPr>
              <p:cNvSpPr/>
              <p:nvPr/>
            </p:nvSpPr>
            <p:spPr>
              <a:xfrm rot="5400000">
                <a:off x="6355921" y="2855495"/>
                <a:ext cx="667557" cy="538620"/>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4B99F286-138B-4C6B-B974-1D5ACE346E2E}"/>
                  </a:ext>
                </a:extLst>
              </p:cNvPr>
              <p:cNvSpPr txBox="1"/>
              <p:nvPr/>
            </p:nvSpPr>
            <p:spPr>
              <a:xfrm>
                <a:off x="6503149" y="3320085"/>
                <a:ext cx="585507" cy="276999"/>
              </a:xfrm>
              <a:prstGeom prst="rect">
                <a:avLst/>
              </a:prstGeom>
              <a:noFill/>
            </p:spPr>
            <p:txBody>
              <a:bodyPr wrap="square" rtlCol="0">
                <a:spAutoFit/>
              </a:bodyPr>
              <a:lstStyle/>
              <a:p>
                <a:r>
                  <a:rPr lang="en-US" sz="1200" dirty="0"/>
                  <a:t>VPPs</a:t>
                </a:r>
                <a:endParaRPr lang="en-US" dirty="0"/>
              </a:p>
            </p:txBody>
          </p:sp>
          <p:sp>
            <p:nvSpPr>
              <p:cNvPr id="228" name="TextBox 227">
                <a:extLst>
                  <a:ext uri="{FF2B5EF4-FFF2-40B4-BE49-F238E27FC236}">
                    <a16:creationId xmlns:a16="http://schemas.microsoft.com/office/drawing/2014/main" id="{26CA5570-5EF4-4464-A61A-757829A53FFD}"/>
                  </a:ext>
                </a:extLst>
              </p:cNvPr>
              <p:cNvSpPr txBox="1"/>
              <p:nvPr/>
            </p:nvSpPr>
            <p:spPr>
              <a:xfrm>
                <a:off x="6475694" y="2669030"/>
                <a:ext cx="547361" cy="276999"/>
              </a:xfrm>
              <a:prstGeom prst="rect">
                <a:avLst/>
              </a:prstGeom>
              <a:noFill/>
            </p:spPr>
            <p:txBody>
              <a:bodyPr wrap="square" rtlCol="0">
                <a:spAutoFit/>
              </a:bodyPr>
              <a:lstStyle/>
              <a:p>
                <a:r>
                  <a:rPr lang="en-US" sz="1200" dirty="0"/>
                  <a:t>VSS</a:t>
                </a:r>
                <a:endParaRPr lang="en-US" dirty="0"/>
              </a:p>
            </p:txBody>
          </p:sp>
        </p:grpSp>
        <p:cxnSp>
          <p:nvCxnSpPr>
            <p:cNvPr id="205" name="Straight Connector 204">
              <a:extLst>
                <a:ext uri="{FF2B5EF4-FFF2-40B4-BE49-F238E27FC236}">
                  <a16:creationId xmlns:a16="http://schemas.microsoft.com/office/drawing/2014/main" id="{DEA9072D-E6B6-4853-8021-43CEB20E4649}"/>
                </a:ext>
              </a:extLst>
            </p:cNvPr>
            <p:cNvCxnSpPr/>
            <p:nvPr/>
          </p:nvCxnSpPr>
          <p:spPr>
            <a:xfrm>
              <a:off x="2042325" y="2788862"/>
              <a:ext cx="452332"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B2FDB90-D838-4B6D-959C-8E44E70CC51A}"/>
                </a:ext>
              </a:extLst>
            </p:cNvPr>
            <p:cNvCxnSpPr/>
            <p:nvPr/>
          </p:nvCxnSpPr>
          <p:spPr>
            <a:xfrm>
              <a:off x="2705513" y="2729437"/>
              <a:ext cx="452332" cy="0"/>
            </a:xfrm>
            <a:prstGeom prst="line">
              <a:avLst/>
            </a:prstGeom>
            <a:ln w="2857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A7AFC562-6138-4AF1-8368-5A87B51EF831}"/>
                </a:ext>
              </a:extLst>
            </p:cNvPr>
            <p:cNvSpPr/>
            <p:nvPr/>
          </p:nvSpPr>
          <p:spPr>
            <a:xfrm>
              <a:off x="1953197" y="2556461"/>
              <a:ext cx="1433203" cy="32263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92C7BB4D-CC7C-4596-BAB8-C89E5F85B7E5}"/>
                </a:ext>
              </a:extLst>
            </p:cNvPr>
            <p:cNvSpPr txBox="1"/>
            <p:nvPr/>
          </p:nvSpPr>
          <p:spPr>
            <a:xfrm>
              <a:off x="620332" y="2553003"/>
              <a:ext cx="1002903" cy="369332"/>
            </a:xfrm>
            <a:prstGeom prst="rect">
              <a:avLst/>
            </a:prstGeom>
            <a:noFill/>
          </p:spPr>
          <p:txBody>
            <a:bodyPr wrap="none" rtlCol="0">
              <a:spAutoFit/>
            </a:bodyPr>
            <a:lstStyle/>
            <a:p>
              <a:r>
                <a:rPr lang="en-US" b="1" i="1" dirty="0">
                  <a:solidFill>
                    <a:srgbClr val="00B0F0"/>
                  </a:solidFill>
                </a:rPr>
                <a:t>LWL/LBL</a:t>
              </a:r>
            </a:p>
          </p:txBody>
        </p:sp>
      </p:grpSp>
      <p:sp>
        <p:nvSpPr>
          <p:cNvPr id="427" name="TextBox 426">
            <a:extLst>
              <a:ext uri="{FF2B5EF4-FFF2-40B4-BE49-F238E27FC236}">
                <a16:creationId xmlns:a16="http://schemas.microsoft.com/office/drawing/2014/main" id="{DF0B1FC7-5CD5-4106-997F-8C84071FF728}"/>
              </a:ext>
            </a:extLst>
          </p:cNvPr>
          <p:cNvSpPr txBox="1"/>
          <p:nvPr/>
        </p:nvSpPr>
        <p:spPr>
          <a:xfrm>
            <a:off x="6972053" y="1060889"/>
            <a:ext cx="5149358" cy="4641527"/>
          </a:xfrm>
          <a:prstGeom prst="rect">
            <a:avLst/>
          </a:prstGeom>
          <a:noFill/>
        </p:spPr>
        <p:txBody>
          <a:bodyPr wrap="none" rtlCol="0">
            <a:spAutoFit/>
          </a:bodyPr>
          <a:lstStyle/>
          <a:p>
            <a:pPr marL="285750" indent="-285750">
              <a:buFont typeface="Arial" panose="020B0604020202020204" pitchFamily="34" charset="0"/>
              <a:buChar char="•"/>
            </a:pPr>
            <a:r>
              <a:rPr lang="en-US" b="1" dirty="0">
                <a:highlight>
                  <a:srgbClr val="FFFF00"/>
                </a:highlight>
              </a:rPr>
              <a:t>Thick gate CMOST</a:t>
            </a:r>
          </a:p>
          <a:p>
            <a:pPr marL="839831" lvl="1" indent="-285750">
              <a:buFont typeface="Arial" panose="020B0604020202020204" pitchFamily="34" charset="0"/>
              <a:buChar char="•"/>
            </a:pPr>
            <a:r>
              <a:rPr lang="en-US" sz="1800" dirty="0">
                <a:highlight>
                  <a:srgbClr val="FFFF00"/>
                </a:highlight>
              </a:rPr>
              <a:t>Size: LSEL W/L 10/10 Max, GSEL 13/10</a:t>
            </a:r>
            <a:endParaRPr lang="en-US" sz="1800" dirty="0"/>
          </a:p>
          <a:p>
            <a:pPr marL="839831" lvl="1" indent="-285750">
              <a:buFont typeface="Arial" panose="020B0604020202020204" pitchFamily="34" charset="0"/>
              <a:buChar char="•"/>
            </a:pPr>
            <a:r>
              <a:rPr lang="en-US" sz="1800" dirty="0">
                <a:highlight>
                  <a:srgbClr val="FFFF00"/>
                </a:highlight>
              </a:rPr>
              <a:t>VTn TWNMOS</a:t>
            </a:r>
          </a:p>
          <a:p>
            <a:pPr marL="1297030" lvl="2" indent="-285750">
              <a:buFont typeface="Arial" panose="020B0604020202020204" pitchFamily="34" charset="0"/>
              <a:buChar char="•"/>
            </a:pPr>
            <a:r>
              <a:rPr lang="en-US" sz="1800" dirty="0">
                <a:highlight>
                  <a:srgbClr val="FFFF00"/>
                </a:highlight>
              </a:rPr>
              <a:t>1.15V @ 28uA,</a:t>
            </a:r>
          </a:p>
          <a:p>
            <a:pPr marL="1297030" lvl="2" indent="-285750">
              <a:buFont typeface="Arial" panose="020B0604020202020204" pitchFamily="34" charset="0"/>
              <a:buChar char="•"/>
            </a:pPr>
            <a:r>
              <a:rPr lang="en-US" sz="1800" dirty="0">
                <a:highlight>
                  <a:srgbClr val="FFFF00"/>
                </a:highlight>
              </a:rPr>
              <a:t>Zero Back Bias </a:t>
            </a:r>
            <a:r>
              <a:rPr lang="en-US" sz="1800" dirty="0" err="1">
                <a:highlight>
                  <a:srgbClr val="FFFF00"/>
                </a:highlight>
              </a:rPr>
              <a:t>Coeff</a:t>
            </a:r>
            <a:r>
              <a:rPr lang="en-US" sz="1800" dirty="0">
                <a:highlight>
                  <a:srgbClr val="FFFF00"/>
                </a:highlight>
              </a:rPr>
              <a:t>. </a:t>
            </a:r>
          </a:p>
          <a:p>
            <a:pPr marL="839831" lvl="1" indent="-285750">
              <a:buFont typeface="Arial" panose="020B0604020202020204" pitchFamily="34" charset="0"/>
              <a:buChar char="•"/>
            </a:pPr>
            <a:r>
              <a:rPr lang="en-US" sz="1800" dirty="0">
                <a:highlight>
                  <a:srgbClr val="FFFF00"/>
                </a:highlight>
              </a:rPr>
              <a:t>iOFF: &lt; 1nA </a:t>
            </a:r>
          </a:p>
          <a:p>
            <a:pPr marL="839831" lvl="1" indent="-285750">
              <a:buFont typeface="Arial" panose="020B0604020202020204" pitchFamily="34" charset="0"/>
              <a:buChar char="•"/>
            </a:pPr>
            <a:r>
              <a:rPr lang="en-US" sz="1800" dirty="0">
                <a:highlight>
                  <a:srgbClr val="FFFF00"/>
                </a:highlight>
              </a:rPr>
              <a:t>GM: 2x of POR Xtr</a:t>
            </a:r>
          </a:p>
          <a:p>
            <a:pPr marL="839831" lvl="1" indent="-285750">
              <a:buFont typeface="Arial" panose="020B0604020202020204" pitchFamily="34" charset="0"/>
              <a:buChar char="•"/>
            </a:pPr>
            <a:r>
              <a:rPr lang="en-US" sz="1800" dirty="0">
                <a:highlight>
                  <a:srgbClr val="FFFF00"/>
                </a:highlight>
              </a:rPr>
              <a:t>VGS On Max=9.6V </a:t>
            </a:r>
            <a:r>
              <a:rPr lang="en-US" sz="1800" dirty="0">
                <a:highlight>
                  <a:srgbClr val="FFFF00"/>
                </a:highlight>
                <a:sym typeface="Wingdings" panose="05000000000000000000" pitchFamily="2" charset="2"/>
              </a:rPr>
              <a:t> TG Devices</a:t>
            </a:r>
            <a:endParaRPr lang="en-US" sz="1800" dirty="0">
              <a:highlight>
                <a:srgbClr val="FFFF00"/>
              </a:highlight>
            </a:endParaRPr>
          </a:p>
          <a:p>
            <a:pPr marL="839831" lvl="1" indent="-285750">
              <a:buFont typeface="Arial" panose="020B0604020202020204" pitchFamily="34" charset="0"/>
              <a:buChar char="•"/>
            </a:pPr>
            <a:r>
              <a:rPr lang="en-US" sz="1800" dirty="0">
                <a:highlight>
                  <a:srgbClr val="FFFF00"/>
                </a:highlight>
              </a:rPr>
              <a:t>VDB Max=9.6V</a:t>
            </a:r>
          </a:p>
          <a:p>
            <a:endParaRPr lang="en-US" sz="1800" dirty="0"/>
          </a:p>
          <a:p>
            <a:endParaRPr lang="en-US" sz="1800" dirty="0"/>
          </a:p>
          <a:p>
            <a:pPr marL="285750" indent="-285750">
              <a:buFont typeface="Arial" panose="020B0604020202020204" pitchFamily="34" charset="0"/>
              <a:buChar char="•"/>
            </a:pPr>
            <a:r>
              <a:rPr lang="en-US" b="1" dirty="0">
                <a:highlight>
                  <a:srgbClr val="FFFF00"/>
                </a:highlight>
              </a:rPr>
              <a:t>BENEFIT</a:t>
            </a:r>
          </a:p>
          <a:p>
            <a:pPr marL="839831" lvl="1" indent="-285750">
              <a:buFont typeface="Arial" panose="020B0604020202020204" pitchFamily="34" charset="0"/>
              <a:buChar char="•"/>
            </a:pPr>
            <a:r>
              <a:rPr lang="en-US" sz="1800" dirty="0"/>
              <a:t>200mm^2</a:t>
            </a:r>
          </a:p>
          <a:p>
            <a:pPr marL="839831" lvl="1" indent="-285750">
              <a:buFont typeface="Arial" panose="020B0604020202020204" pitchFamily="34" charset="0"/>
              <a:buChar char="•"/>
            </a:pPr>
            <a:r>
              <a:rPr lang="en-US" sz="1800" dirty="0"/>
              <a:t>104+10% pJ/bit nWrite</a:t>
            </a:r>
          </a:p>
          <a:p>
            <a:pPr marL="839831" lvl="1" indent="-285750">
              <a:buFont typeface="Arial" panose="020B0604020202020204" pitchFamily="34" charset="0"/>
              <a:buChar char="•"/>
            </a:pPr>
            <a:r>
              <a:rPr lang="en-US" sz="1800" dirty="0"/>
              <a:t>44+10% pJ/bit Read</a:t>
            </a:r>
          </a:p>
          <a:p>
            <a:pPr lvl="1"/>
            <a:r>
              <a:rPr lang="en-US" sz="1800" dirty="0"/>
              <a:t> (Hand Calc estimates need Validation)</a:t>
            </a:r>
          </a:p>
        </p:txBody>
      </p:sp>
    </p:spTree>
    <p:extLst>
      <p:ext uri="{BB962C8B-B14F-4D97-AF65-F5344CB8AC3E}">
        <p14:creationId xmlns:p14="http://schemas.microsoft.com/office/powerpoint/2010/main" val="3006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 y="183243"/>
            <a:ext cx="11515725" cy="606940"/>
          </a:xfrm>
        </p:spPr>
        <p:txBody>
          <a:bodyPr>
            <a:noAutofit/>
          </a:bodyPr>
          <a:lstStyle/>
          <a:p>
            <a:r>
              <a:rPr lang="en-US" sz="3200" b="1" dirty="0">
                <a:solidFill>
                  <a:srgbClr val="00B050"/>
                </a:solidFill>
              </a:rPr>
              <a:t>Enabler 1 of 2: </a:t>
            </a:r>
            <a:r>
              <a:rPr lang="en-US" sz="3200" b="1" dirty="0" err="1">
                <a:solidFill>
                  <a:srgbClr val="00B050"/>
                </a:solidFill>
              </a:rPr>
              <a:t>tgMOS</a:t>
            </a:r>
            <a:r>
              <a:rPr lang="en-US" sz="3200" b="1" dirty="0">
                <a:solidFill>
                  <a:srgbClr val="00B050"/>
                </a:solidFill>
              </a:rPr>
              <a:t> enables BISM</a:t>
            </a:r>
          </a:p>
        </p:txBody>
      </p:sp>
      <p:grpSp>
        <p:nvGrpSpPr>
          <p:cNvPr id="48" name="Group 47"/>
          <p:cNvGrpSpPr/>
          <p:nvPr/>
        </p:nvGrpSpPr>
        <p:grpSpPr>
          <a:xfrm>
            <a:off x="0" y="1342233"/>
            <a:ext cx="2012956" cy="4034400"/>
            <a:chOff x="400049" y="1244419"/>
            <a:chExt cx="2012956" cy="4034400"/>
          </a:xfrm>
        </p:grpSpPr>
        <p:sp>
          <p:nvSpPr>
            <p:cNvPr id="8" name="TextBox 7"/>
            <p:cNvSpPr txBox="1"/>
            <p:nvPr/>
          </p:nvSpPr>
          <p:spPr>
            <a:xfrm>
              <a:off x="1859648" y="321819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 name="TextBox 4"/>
            <p:cNvSpPr txBox="1"/>
            <p:nvPr/>
          </p:nvSpPr>
          <p:spPr>
            <a:xfrm>
              <a:off x="725675" y="4909487"/>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6" name="TextBox 5"/>
            <p:cNvSpPr txBox="1"/>
            <p:nvPr/>
          </p:nvSpPr>
          <p:spPr>
            <a:xfrm>
              <a:off x="725674" y="3669692"/>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7" name="TextBox 6"/>
            <p:cNvSpPr txBox="1"/>
            <p:nvPr/>
          </p:nvSpPr>
          <p:spPr>
            <a:xfrm>
              <a:off x="1161251" y="2598296"/>
              <a:ext cx="975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1832952" y="1607696"/>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10" name="TextBox 9"/>
            <p:cNvSpPr txBox="1"/>
            <p:nvPr/>
          </p:nvSpPr>
          <p:spPr>
            <a:xfrm>
              <a:off x="560806" y="1244419"/>
              <a:ext cx="975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VPP-VTn</a:t>
              </a:r>
            </a:p>
          </p:txBody>
        </p:sp>
        <p:pic>
          <p:nvPicPr>
            <p:cNvPr id="17" name="Picture 16"/>
            <p:cNvPicPr>
              <a:picLocks noChangeAspect="1"/>
            </p:cNvPicPr>
            <p:nvPr/>
          </p:nvPicPr>
          <p:blipFill>
            <a:blip r:embed="rId3"/>
            <a:stretch>
              <a:fillRect/>
            </a:stretch>
          </p:blipFill>
          <p:spPr>
            <a:xfrm>
              <a:off x="400049" y="1461633"/>
              <a:ext cx="1757963" cy="3615840"/>
            </a:xfrm>
            <a:prstGeom prst="rect">
              <a:avLst/>
            </a:prstGeom>
          </p:spPr>
        </p:pic>
      </p:grpSp>
      <p:cxnSp>
        <p:nvCxnSpPr>
          <p:cNvPr id="50" name="Straight Connector 49"/>
          <p:cNvCxnSpPr/>
          <p:nvPr/>
        </p:nvCxnSpPr>
        <p:spPr>
          <a:xfrm>
            <a:off x="1986260" y="1072361"/>
            <a:ext cx="0" cy="4943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942873" y="1298807"/>
            <a:ext cx="2012956" cy="4034400"/>
            <a:chOff x="400049" y="1244419"/>
            <a:chExt cx="2012956" cy="4034400"/>
          </a:xfrm>
        </p:grpSpPr>
        <p:pic>
          <p:nvPicPr>
            <p:cNvPr id="58" name="Picture 57"/>
            <p:cNvPicPr>
              <a:picLocks noChangeAspect="1"/>
            </p:cNvPicPr>
            <p:nvPr/>
          </p:nvPicPr>
          <p:blipFill>
            <a:blip r:embed="rId3"/>
            <a:stretch>
              <a:fillRect/>
            </a:stretch>
          </p:blipFill>
          <p:spPr>
            <a:xfrm>
              <a:off x="400049" y="1461633"/>
              <a:ext cx="1757963" cy="3615840"/>
            </a:xfrm>
            <a:prstGeom prst="rect">
              <a:avLst/>
            </a:prstGeom>
          </p:spPr>
        </p:pic>
        <p:sp>
          <p:nvSpPr>
            <p:cNvPr id="52" name="TextBox 51"/>
            <p:cNvSpPr txBox="1"/>
            <p:nvPr/>
          </p:nvSpPr>
          <p:spPr>
            <a:xfrm>
              <a:off x="1859648" y="321819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3" name="TextBox 52"/>
            <p:cNvSpPr txBox="1"/>
            <p:nvPr/>
          </p:nvSpPr>
          <p:spPr>
            <a:xfrm>
              <a:off x="725675" y="4909487"/>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4" name="TextBox 53"/>
            <p:cNvSpPr txBox="1"/>
            <p:nvPr/>
          </p:nvSpPr>
          <p:spPr>
            <a:xfrm>
              <a:off x="725674" y="3669692"/>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5" name="TextBox 54"/>
            <p:cNvSpPr txBox="1"/>
            <p:nvPr/>
          </p:nvSpPr>
          <p:spPr>
            <a:xfrm>
              <a:off x="1161251" y="2598296"/>
              <a:ext cx="9541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extBox 55"/>
            <p:cNvSpPr txBox="1"/>
            <p:nvPr/>
          </p:nvSpPr>
          <p:spPr>
            <a:xfrm>
              <a:off x="1832952" y="1607696"/>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sp>
          <p:nvSpPr>
            <p:cNvPr id="57" name="TextBox 56"/>
            <p:cNvSpPr txBox="1"/>
            <p:nvPr/>
          </p:nvSpPr>
          <p:spPr>
            <a:xfrm>
              <a:off x="560806" y="1244419"/>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grpSp>
      <p:grpSp>
        <p:nvGrpSpPr>
          <p:cNvPr id="77" name="Group 76"/>
          <p:cNvGrpSpPr/>
          <p:nvPr/>
        </p:nvGrpSpPr>
        <p:grpSpPr>
          <a:xfrm>
            <a:off x="3983073" y="1322855"/>
            <a:ext cx="1985962" cy="4021767"/>
            <a:chOff x="5139603" y="1134629"/>
            <a:chExt cx="1985962" cy="4021767"/>
          </a:xfrm>
        </p:grpSpPr>
        <p:pic>
          <p:nvPicPr>
            <p:cNvPr id="66" name="Picture 65"/>
            <p:cNvPicPr>
              <a:picLocks noChangeAspect="1"/>
            </p:cNvPicPr>
            <p:nvPr/>
          </p:nvPicPr>
          <p:blipFill>
            <a:blip r:embed="rId3"/>
            <a:stretch>
              <a:fillRect/>
            </a:stretch>
          </p:blipFill>
          <p:spPr>
            <a:xfrm>
              <a:off x="5139603" y="1351843"/>
              <a:ext cx="1757963" cy="3615840"/>
            </a:xfrm>
            <a:prstGeom prst="rect">
              <a:avLst/>
            </a:prstGeom>
          </p:spPr>
        </p:pic>
        <p:sp>
          <p:nvSpPr>
            <p:cNvPr id="60" name="TextBox 59"/>
            <p:cNvSpPr txBox="1"/>
            <p:nvPr/>
          </p:nvSpPr>
          <p:spPr>
            <a:xfrm>
              <a:off x="6599202" y="3108403"/>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sp>
          <p:nvSpPr>
            <p:cNvPr id="61" name="TextBox 60"/>
            <p:cNvSpPr txBox="1"/>
            <p:nvPr/>
          </p:nvSpPr>
          <p:spPr>
            <a:xfrm>
              <a:off x="5911248" y="4787064"/>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2" name="TextBox 61"/>
            <p:cNvSpPr txBox="1"/>
            <p:nvPr/>
          </p:nvSpPr>
          <p:spPr>
            <a:xfrm>
              <a:off x="5465228" y="3559902"/>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3" name="TextBox 62"/>
            <p:cNvSpPr txBox="1"/>
            <p:nvPr/>
          </p:nvSpPr>
          <p:spPr>
            <a:xfrm>
              <a:off x="5900805" y="24885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4" name="TextBox 63"/>
            <p:cNvSpPr txBox="1"/>
            <p:nvPr/>
          </p:nvSpPr>
          <p:spPr>
            <a:xfrm>
              <a:off x="6572506" y="1497906"/>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sp>
          <p:nvSpPr>
            <p:cNvPr id="65" name="TextBox 64"/>
            <p:cNvSpPr txBox="1"/>
            <p:nvPr/>
          </p:nvSpPr>
          <p:spPr>
            <a:xfrm>
              <a:off x="5300360" y="1134629"/>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grpSp>
      <p:cxnSp>
        <p:nvCxnSpPr>
          <p:cNvPr id="67" name="Straight Connector 66"/>
          <p:cNvCxnSpPr/>
          <p:nvPr/>
        </p:nvCxnSpPr>
        <p:spPr>
          <a:xfrm>
            <a:off x="5974664" y="1044738"/>
            <a:ext cx="0" cy="4943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97748" y="1044738"/>
            <a:ext cx="0" cy="4943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88477" y="1285745"/>
            <a:ext cx="2047174" cy="4021767"/>
            <a:chOff x="5139603" y="1134629"/>
            <a:chExt cx="2047174" cy="4021767"/>
          </a:xfrm>
        </p:grpSpPr>
        <p:pic>
          <p:nvPicPr>
            <p:cNvPr id="79" name="Picture 78"/>
            <p:cNvPicPr>
              <a:picLocks noChangeAspect="1"/>
            </p:cNvPicPr>
            <p:nvPr/>
          </p:nvPicPr>
          <p:blipFill>
            <a:blip r:embed="rId3"/>
            <a:stretch>
              <a:fillRect/>
            </a:stretch>
          </p:blipFill>
          <p:spPr>
            <a:xfrm>
              <a:off x="5139603" y="1351843"/>
              <a:ext cx="1757963" cy="3615840"/>
            </a:xfrm>
            <a:prstGeom prst="rect">
              <a:avLst/>
            </a:prstGeom>
          </p:spPr>
        </p:pic>
        <p:sp>
          <p:nvSpPr>
            <p:cNvPr id="80" name="TextBox 79"/>
            <p:cNvSpPr txBox="1"/>
            <p:nvPr/>
          </p:nvSpPr>
          <p:spPr>
            <a:xfrm>
              <a:off x="6599202" y="3108403"/>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sp>
          <p:nvSpPr>
            <p:cNvPr id="81" name="TextBox 80"/>
            <p:cNvSpPr txBox="1"/>
            <p:nvPr/>
          </p:nvSpPr>
          <p:spPr>
            <a:xfrm>
              <a:off x="5911248" y="4787064"/>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2" name="TextBox 81"/>
            <p:cNvSpPr txBox="1"/>
            <p:nvPr/>
          </p:nvSpPr>
          <p:spPr>
            <a:xfrm>
              <a:off x="5465228" y="3559902"/>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3" name="TextBox 82"/>
            <p:cNvSpPr txBox="1"/>
            <p:nvPr/>
          </p:nvSpPr>
          <p:spPr>
            <a:xfrm>
              <a:off x="5900805" y="24885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4" name="TextBox 83"/>
            <p:cNvSpPr txBox="1"/>
            <p:nvPr/>
          </p:nvSpPr>
          <p:spPr>
            <a:xfrm>
              <a:off x="6572506" y="14979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5" name="TextBox 84"/>
            <p:cNvSpPr txBox="1"/>
            <p:nvPr/>
          </p:nvSpPr>
          <p:spPr>
            <a:xfrm>
              <a:off x="5300360" y="1134629"/>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grpSp>
      <p:sp>
        <p:nvSpPr>
          <p:cNvPr id="86" name="TextBox 85"/>
          <p:cNvSpPr txBox="1"/>
          <p:nvPr/>
        </p:nvSpPr>
        <p:spPr>
          <a:xfrm>
            <a:off x="167879" y="5450203"/>
            <a:ext cx="16425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7" name="TextBox 86"/>
          <p:cNvSpPr txBox="1"/>
          <p:nvPr/>
        </p:nvSpPr>
        <p:spPr>
          <a:xfrm>
            <a:off x="2222981" y="5450203"/>
            <a:ext cx="176849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8" name="TextBox 87"/>
          <p:cNvSpPr txBox="1"/>
          <p:nvPr/>
        </p:nvSpPr>
        <p:spPr>
          <a:xfrm>
            <a:off x="4066463" y="5450202"/>
            <a:ext cx="16425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9" name="TextBox 88"/>
          <p:cNvSpPr txBox="1"/>
          <p:nvPr/>
        </p:nvSpPr>
        <p:spPr>
          <a:xfrm>
            <a:off x="6049574" y="5451276"/>
            <a:ext cx="176849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91" name="TextBox 90"/>
          <p:cNvSpPr txBox="1"/>
          <p:nvPr/>
        </p:nvSpPr>
        <p:spPr>
          <a:xfrm>
            <a:off x="7622525" y="1803625"/>
            <a:ext cx="4208332" cy="42473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are able to build a decoder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HV devices.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Energy cost of polarity toggle</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high. &gt; 20pJ/bit, why?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HV devices can tolerate VGS of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 VNN but not VPP-VNN.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satisfy the above reliability</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criteria we need to toggle LSEL</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/GSEL gates of all deselected rows</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when toggling polarity of a patch</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positive bias to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neg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bias or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vice versa. This is ~800fF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20pF is a showstopper.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problem was also seen in S24s</a:t>
            </a:r>
          </a:p>
        </p:txBody>
      </p:sp>
      <p:sp>
        <p:nvSpPr>
          <p:cNvPr id="4" name="Freeform 3"/>
          <p:cNvSpPr/>
          <p:nvPr/>
        </p:nvSpPr>
        <p:spPr>
          <a:xfrm>
            <a:off x="3543747" y="815403"/>
            <a:ext cx="4078778" cy="942883"/>
          </a:xfrm>
          <a:custGeom>
            <a:avLst/>
            <a:gdLst>
              <a:gd name="connsiteX0" fmla="*/ 4131425 w 4316531"/>
              <a:gd name="connsiteY0" fmla="*/ 757851 h 865916"/>
              <a:gd name="connsiteX1" fmla="*/ 4023360 w 4316531"/>
              <a:gd name="connsiteY1" fmla="*/ 666411 h 865916"/>
              <a:gd name="connsiteX2" fmla="*/ 1371600 w 4316531"/>
              <a:gd name="connsiteY2" fmla="*/ 1392 h 865916"/>
              <a:gd name="connsiteX3" fmla="*/ 0 w 4316531"/>
              <a:gd name="connsiteY3" fmla="*/ 865916 h 865916"/>
            </a:gdLst>
            <a:ahLst/>
            <a:cxnLst>
              <a:cxn ang="0">
                <a:pos x="connsiteX0" y="connsiteY0"/>
              </a:cxn>
              <a:cxn ang="0">
                <a:pos x="connsiteX1" y="connsiteY1"/>
              </a:cxn>
              <a:cxn ang="0">
                <a:pos x="connsiteX2" y="connsiteY2"/>
              </a:cxn>
              <a:cxn ang="0">
                <a:pos x="connsiteX3" y="connsiteY3"/>
              </a:cxn>
            </a:cxnLst>
            <a:rect l="l" t="t" r="r" b="b"/>
            <a:pathLst>
              <a:path w="4316531" h="865916">
                <a:moveTo>
                  <a:pt x="4131425" y="757851"/>
                </a:moveTo>
                <a:cubicBezTo>
                  <a:pt x="4307378" y="775169"/>
                  <a:pt x="4483331" y="792487"/>
                  <a:pt x="4023360" y="666411"/>
                </a:cubicBezTo>
                <a:cubicBezTo>
                  <a:pt x="3563389" y="540335"/>
                  <a:pt x="2042160" y="-31859"/>
                  <a:pt x="1371600" y="1392"/>
                </a:cubicBezTo>
                <a:cubicBezTo>
                  <a:pt x="701040" y="34643"/>
                  <a:pt x="350520" y="450279"/>
                  <a:pt x="0" y="8659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12/11/2018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Footer Placeholder 10"/>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INTEL CONFIDENTIAL (balaji/mase/derchang)</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Slide Number Placeholder 1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ACD675-5000-4F2B-807F-5E010AEA225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TextBox 13"/>
          <p:cNvSpPr txBox="1"/>
          <p:nvPr/>
        </p:nvSpPr>
        <p:spPr>
          <a:xfrm>
            <a:off x="6445237" y="639414"/>
            <a:ext cx="54336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Problem: Deselects toggle when polarity toggles impact </a:t>
            </a:r>
            <a:b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&gt; 20pJ/bit in  a  </a:t>
            </a:r>
            <a:r>
              <a:rPr kumimoji="0" lang="en-US" sz="1800" b="0" i="1" u="none" strike="noStrike" kern="1200" cap="none" spc="0" normalizeH="0" baseline="0" noProof="0" dirty="0" err="1">
                <a:ln>
                  <a:noFill/>
                </a:ln>
                <a:solidFill>
                  <a:srgbClr val="FF0000"/>
                </a:solidFill>
                <a:effectLst/>
                <a:uLnTx/>
                <a:uFillTx/>
                <a:latin typeface="Calibri" panose="020F0502020204030204"/>
                <a:ea typeface="+mn-ea"/>
                <a:cs typeface="+mn-cs"/>
              </a:rPr>
              <a:t>hvCMOS</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decoder</a:t>
            </a:r>
          </a:p>
        </p:txBody>
      </p:sp>
      <p:sp>
        <p:nvSpPr>
          <p:cNvPr id="15" name="TextBox 14"/>
          <p:cNvSpPr txBox="1"/>
          <p:nvPr/>
        </p:nvSpPr>
        <p:spPr>
          <a:xfrm>
            <a:off x="858346" y="3674451"/>
            <a:ext cx="1101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Global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TextBox 58"/>
          <p:cNvSpPr txBox="1"/>
          <p:nvPr/>
        </p:nvSpPr>
        <p:spPr>
          <a:xfrm>
            <a:off x="838200" y="2071210"/>
            <a:ext cx="9746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sel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8759075" y="5942645"/>
            <a:ext cx="2629246"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LBWL is local word or bit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GBWL is global word or bit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PMOS device which are Off are not shown.</a:t>
            </a:r>
          </a:p>
        </p:txBody>
      </p:sp>
    </p:spTree>
    <p:extLst>
      <p:ext uri="{BB962C8B-B14F-4D97-AF65-F5344CB8AC3E}">
        <p14:creationId xmlns:p14="http://schemas.microsoft.com/office/powerpoint/2010/main" val="172390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 y="183243"/>
            <a:ext cx="11515725" cy="606940"/>
          </a:xfrm>
        </p:spPr>
        <p:txBody>
          <a:bodyPr>
            <a:noAutofit/>
          </a:bodyPr>
          <a:lstStyle/>
          <a:p>
            <a:r>
              <a:rPr lang="en-US" sz="3200" b="1" dirty="0">
                <a:solidFill>
                  <a:srgbClr val="00B050"/>
                </a:solidFill>
              </a:rPr>
              <a:t>Enabler 1 of 2: </a:t>
            </a:r>
            <a:r>
              <a:rPr lang="en-US" sz="3200" b="1" dirty="0" err="1">
                <a:solidFill>
                  <a:srgbClr val="00B050"/>
                </a:solidFill>
              </a:rPr>
              <a:t>tgMOS</a:t>
            </a:r>
            <a:r>
              <a:rPr lang="en-US" sz="3200" b="1" dirty="0">
                <a:solidFill>
                  <a:srgbClr val="00B050"/>
                </a:solidFill>
              </a:rPr>
              <a:t> enables BISM</a:t>
            </a:r>
          </a:p>
        </p:txBody>
      </p:sp>
      <p:grpSp>
        <p:nvGrpSpPr>
          <p:cNvPr id="48" name="Group 47"/>
          <p:cNvGrpSpPr/>
          <p:nvPr/>
        </p:nvGrpSpPr>
        <p:grpSpPr>
          <a:xfrm>
            <a:off x="0" y="1342233"/>
            <a:ext cx="2012956" cy="4034400"/>
            <a:chOff x="400049" y="1244419"/>
            <a:chExt cx="2012956" cy="4034400"/>
          </a:xfrm>
        </p:grpSpPr>
        <p:sp>
          <p:nvSpPr>
            <p:cNvPr id="8" name="TextBox 7"/>
            <p:cNvSpPr txBox="1"/>
            <p:nvPr/>
          </p:nvSpPr>
          <p:spPr>
            <a:xfrm>
              <a:off x="1859648" y="321819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 name="TextBox 4"/>
            <p:cNvSpPr txBox="1"/>
            <p:nvPr/>
          </p:nvSpPr>
          <p:spPr>
            <a:xfrm>
              <a:off x="725675" y="4909487"/>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6" name="TextBox 5"/>
            <p:cNvSpPr txBox="1"/>
            <p:nvPr/>
          </p:nvSpPr>
          <p:spPr>
            <a:xfrm>
              <a:off x="725674" y="3669692"/>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7" name="TextBox 6"/>
            <p:cNvSpPr txBox="1"/>
            <p:nvPr/>
          </p:nvSpPr>
          <p:spPr>
            <a:xfrm>
              <a:off x="1161251" y="2598296"/>
              <a:ext cx="975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1832952" y="1607696"/>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10" name="TextBox 9"/>
            <p:cNvSpPr txBox="1"/>
            <p:nvPr/>
          </p:nvSpPr>
          <p:spPr>
            <a:xfrm>
              <a:off x="560806" y="1244419"/>
              <a:ext cx="975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VPP-VTn</a:t>
              </a:r>
            </a:p>
          </p:txBody>
        </p:sp>
        <p:pic>
          <p:nvPicPr>
            <p:cNvPr id="17" name="Picture 16"/>
            <p:cNvPicPr>
              <a:picLocks noChangeAspect="1"/>
            </p:cNvPicPr>
            <p:nvPr/>
          </p:nvPicPr>
          <p:blipFill>
            <a:blip r:embed="rId3"/>
            <a:stretch>
              <a:fillRect/>
            </a:stretch>
          </p:blipFill>
          <p:spPr>
            <a:xfrm>
              <a:off x="400049" y="1461633"/>
              <a:ext cx="1757963" cy="3615840"/>
            </a:xfrm>
            <a:prstGeom prst="rect">
              <a:avLst/>
            </a:prstGeom>
          </p:spPr>
        </p:pic>
      </p:grpSp>
      <p:cxnSp>
        <p:nvCxnSpPr>
          <p:cNvPr id="50" name="Straight Connector 49"/>
          <p:cNvCxnSpPr/>
          <p:nvPr/>
        </p:nvCxnSpPr>
        <p:spPr>
          <a:xfrm>
            <a:off x="1986260" y="1072361"/>
            <a:ext cx="0" cy="4943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942873" y="1298807"/>
            <a:ext cx="2047174" cy="4034400"/>
            <a:chOff x="400049" y="1244419"/>
            <a:chExt cx="2047174" cy="4034400"/>
          </a:xfrm>
        </p:grpSpPr>
        <p:pic>
          <p:nvPicPr>
            <p:cNvPr id="58" name="Picture 57"/>
            <p:cNvPicPr>
              <a:picLocks noChangeAspect="1"/>
            </p:cNvPicPr>
            <p:nvPr/>
          </p:nvPicPr>
          <p:blipFill>
            <a:blip r:embed="rId3"/>
            <a:stretch>
              <a:fillRect/>
            </a:stretch>
          </p:blipFill>
          <p:spPr>
            <a:xfrm>
              <a:off x="400049" y="1461633"/>
              <a:ext cx="1757963" cy="3615840"/>
            </a:xfrm>
            <a:prstGeom prst="rect">
              <a:avLst/>
            </a:prstGeom>
          </p:spPr>
        </p:pic>
        <p:sp>
          <p:nvSpPr>
            <p:cNvPr id="52" name="TextBox 51"/>
            <p:cNvSpPr txBox="1"/>
            <p:nvPr/>
          </p:nvSpPr>
          <p:spPr>
            <a:xfrm>
              <a:off x="1859648" y="321819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3" name="TextBox 52"/>
            <p:cNvSpPr txBox="1"/>
            <p:nvPr/>
          </p:nvSpPr>
          <p:spPr>
            <a:xfrm>
              <a:off x="725675" y="4909487"/>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4" name="TextBox 53"/>
            <p:cNvSpPr txBox="1"/>
            <p:nvPr/>
          </p:nvSpPr>
          <p:spPr>
            <a:xfrm>
              <a:off x="725674" y="3669692"/>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5" name="TextBox 54"/>
            <p:cNvSpPr txBox="1"/>
            <p:nvPr/>
          </p:nvSpPr>
          <p:spPr>
            <a:xfrm>
              <a:off x="1161251" y="2598296"/>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56" name="TextBox 55"/>
            <p:cNvSpPr txBox="1"/>
            <p:nvPr/>
          </p:nvSpPr>
          <p:spPr>
            <a:xfrm>
              <a:off x="1832952" y="160769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57" name="TextBox 56"/>
            <p:cNvSpPr txBox="1"/>
            <p:nvPr/>
          </p:nvSpPr>
          <p:spPr>
            <a:xfrm>
              <a:off x="560806" y="1244419"/>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grpSp>
      <p:grpSp>
        <p:nvGrpSpPr>
          <p:cNvPr id="77" name="Group 76"/>
          <p:cNvGrpSpPr/>
          <p:nvPr/>
        </p:nvGrpSpPr>
        <p:grpSpPr>
          <a:xfrm>
            <a:off x="3983073" y="1322855"/>
            <a:ext cx="2012956" cy="4021767"/>
            <a:chOff x="5139603" y="1134629"/>
            <a:chExt cx="2012956" cy="4021767"/>
          </a:xfrm>
        </p:grpSpPr>
        <p:pic>
          <p:nvPicPr>
            <p:cNvPr id="66" name="Picture 65"/>
            <p:cNvPicPr>
              <a:picLocks noChangeAspect="1"/>
            </p:cNvPicPr>
            <p:nvPr/>
          </p:nvPicPr>
          <p:blipFill>
            <a:blip r:embed="rId3"/>
            <a:stretch>
              <a:fillRect/>
            </a:stretch>
          </p:blipFill>
          <p:spPr>
            <a:xfrm>
              <a:off x="5139603" y="1351843"/>
              <a:ext cx="1757963" cy="3615840"/>
            </a:xfrm>
            <a:prstGeom prst="rect">
              <a:avLst/>
            </a:prstGeom>
          </p:spPr>
        </p:pic>
        <p:sp>
          <p:nvSpPr>
            <p:cNvPr id="60" name="TextBox 59"/>
            <p:cNvSpPr txBox="1"/>
            <p:nvPr/>
          </p:nvSpPr>
          <p:spPr>
            <a:xfrm>
              <a:off x="6599202" y="310840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61" name="TextBox 60"/>
            <p:cNvSpPr txBox="1"/>
            <p:nvPr/>
          </p:nvSpPr>
          <p:spPr>
            <a:xfrm>
              <a:off x="5911248" y="4787064"/>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2" name="TextBox 61"/>
            <p:cNvSpPr txBox="1"/>
            <p:nvPr/>
          </p:nvSpPr>
          <p:spPr>
            <a:xfrm>
              <a:off x="5465228" y="3559902"/>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3" name="TextBox 62"/>
            <p:cNvSpPr txBox="1"/>
            <p:nvPr/>
          </p:nvSpPr>
          <p:spPr>
            <a:xfrm>
              <a:off x="5900805" y="24885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64" name="TextBox 63"/>
            <p:cNvSpPr txBox="1"/>
            <p:nvPr/>
          </p:nvSpPr>
          <p:spPr>
            <a:xfrm>
              <a:off x="6572506" y="1497906"/>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65" name="TextBox 64"/>
            <p:cNvSpPr txBox="1"/>
            <p:nvPr/>
          </p:nvSpPr>
          <p:spPr>
            <a:xfrm>
              <a:off x="5300360" y="1134629"/>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grpSp>
      <p:cxnSp>
        <p:nvCxnSpPr>
          <p:cNvPr id="67" name="Straight Connector 66"/>
          <p:cNvCxnSpPr/>
          <p:nvPr/>
        </p:nvCxnSpPr>
        <p:spPr>
          <a:xfrm>
            <a:off x="5974664" y="1044738"/>
            <a:ext cx="0" cy="4943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97748" y="1044738"/>
            <a:ext cx="0" cy="4943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88477" y="1285745"/>
            <a:ext cx="2047174" cy="4021767"/>
            <a:chOff x="5139603" y="1134629"/>
            <a:chExt cx="2047174" cy="4021767"/>
          </a:xfrm>
        </p:grpSpPr>
        <p:pic>
          <p:nvPicPr>
            <p:cNvPr id="79" name="Picture 78"/>
            <p:cNvPicPr>
              <a:picLocks noChangeAspect="1"/>
            </p:cNvPicPr>
            <p:nvPr/>
          </p:nvPicPr>
          <p:blipFill>
            <a:blip r:embed="rId3"/>
            <a:stretch>
              <a:fillRect/>
            </a:stretch>
          </p:blipFill>
          <p:spPr>
            <a:xfrm>
              <a:off x="5139603" y="1351843"/>
              <a:ext cx="1757963" cy="3615840"/>
            </a:xfrm>
            <a:prstGeom prst="rect">
              <a:avLst/>
            </a:prstGeom>
          </p:spPr>
        </p:pic>
        <p:sp>
          <p:nvSpPr>
            <p:cNvPr id="80" name="TextBox 79"/>
            <p:cNvSpPr txBox="1"/>
            <p:nvPr/>
          </p:nvSpPr>
          <p:spPr>
            <a:xfrm>
              <a:off x="6599202" y="3108403"/>
              <a:ext cx="5533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VPP</a:t>
              </a:r>
            </a:p>
          </p:txBody>
        </p:sp>
        <p:sp>
          <p:nvSpPr>
            <p:cNvPr id="81" name="TextBox 80"/>
            <p:cNvSpPr txBox="1"/>
            <p:nvPr/>
          </p:nvSpPr>
          <p:spPr>
            <a:xfrm>
              <a:off x="5911248" y="4787064"/>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2" name="TextBox 81"/>
            <p:cNvSpPr txBox="1"/>
            <p:nvPr/>
          </p:nvSpPr>
          <p:spPr>
            <a:xfrm>
              <a:off x="5465228" y="3559902"/>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3" name="TextBox 82"/>
            <p:cNvSpPr txBox="1"/>
            <p:nvPr/>
          </p:nvSpPr>
          <p:spPr>
            <a:xfrm>
              <a:off x="5900805" y="24885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4" name="TextBox 83"/>
            <p:cNvSpPr txBox="1"/>
            <p:nvPr/>
          </p:nvSpPr>
          <p:spPr>
            <a:xfrm>
              <a:off x="6572506" y="1497906"/>
              <a:ext cx="6142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VNN</a:t>
              </a:r>
            </a:p>
          </p:txBody>
        </p:sp>
        <p:sp>
          <p:nvSpPr>
            <p:cNvPr id="85" name="TextBox 84"/>
            <p:cNvSpPr txBox="1"/>
            <p:nvPr/>
          </p:nvSpPr>
          <p:spPr>
            <a:xfrm>
              <a:off x="5300360" y="1134629"/>
              <a:ext cx="5263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VSS</a:t>
              </a:r>
            </a:p>
          </p:txBody>
        </p:sp>
      </p:grpSp>
      <p:sp>
        <p:nvSpPr>
          <p:cNvPr id="86" name="TextBox 85"/>
          <p:cNvSpPr txBox="1"/>
          <p:nvPr/>
        </p:nvSpPr>
        <p:spPr>
          <a:xfrm>
            <a:off x="167879" y="5450203"/>
            <a:ext cx="16425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7" name="TextBox 86"/>
          <p:cNvSpPr txBox="1"/>
          <p:nvPr/>
        </p:nvSpPr>
        <p:spPr>
          <a:xfrm>
            <a:off x="2222981" y="5450203"/>
            <a:ext cx="176849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8" name="TextBox 87"/>
          <p:cNvSpPr txBox="1"/>
          <p:nvPr/>
        </p:nvSpPr>
        <p:spPr>
          <a:xfrm>
            <a:off x="4066463" y="5450202"/>
            <a:ext cx="16425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sp>
        <p:nvSpPr>
          <p:cNvPr id="89" name="TextBox 88"/>
          <p:cNvSpPr txBox="1"/>
          <p:nvPr/>
        </p:nvSpPr>
        <p:spPr>
          <a:xfrm>
            <a:off x="6049574" y="5451276"/>
            <a:ext cx="176849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 patch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Deselected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Selected Global</a:t>
            </a:r>
          </a:p>
        </p:txBody>
      </p:sp>
      <p:cxnSp>
        <p:nvCxnSpPr>
          <p:cNvPr id="90" name="Straight Connector 89"/>
          <p:cNvCxnSpPr/>
          <p:nvPr/>
        </p:nvCxnSpPr>
        <p:spPr>
          <a:xfrm>
            <a:off x="8038140" y="1101758"/>
            <a:ext cx="0" cy="494347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07923" y="3226168"/>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45" name="TextBox 44"/>
          <p:cNvSpPr txBox="1"/>
          <p:nvPr/>
        </p:nvSpPr>
        <p:spPr>
          <a:xfrm>
            <a:off x="6514818" y="1638682"/>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46" name="TextBox 45"/>
          <p:cNvSpPr txBox="1"/>
          <p:nvPr/>
        </p:nvSpPr>
        <p:spPr>
          <a:xfrm>
            <a:off x="4507877" y="3282714"/>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47" name="TextBox 46"/>
          <p:cNvSpPr txBox="1"/>
          <p:nvPr/>
        </p:nvSpPr>
        <p:spPr>
          <a:xfrm>
            <a:off x="4480248" y="1662084"/>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49" name="TextBox 48"/>
          <p:cNvSpPr txBox="1"/>
          <p:nvPr/>
        </p:nvSpPr>
        <p:spPr>
          <a:xfrm>
            <a:off x="535900" y="1685296"/>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59" name="TextBox 58"/>
          <p:cNvSpPr txBox="1"/>
          <p:nvPr/>
        </p:nvSpPr>
        <p:spPr>
          <a:xfrm>
            <a:off x="534956" y="3291403"/>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68" name="TextBox 67"/>
          <p:cNvSpPr txBox="1"/>
          <p:nvPr/>
        </p:nvSpPr>
        <p:spPr>
          <a:xfrm>
            <a:off x="2470250" y="3248920"/>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69" name="TextBox 68"/>
          <p:cNvSpPr txBox="1"/>
          <p:nvPr/>
        </p:nvSpPr>
        <p:spPr>
          <a:xfrm>
            <a:off x="2440048" y="1663438"/>
            <a:ext cx="3353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70" name="TextBox 69"/>
          <p:cNvSpPr txBox="1"/>
          <p:nvPr/>
        </p:nvSpPr>
        <p:spPr>
          <a:xfrm>
            <a:off x="8098871" y="5819534"/>
            <a:ext cx="134248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Tg – Thick Gate </a:t>
            </a:r>
            <a:r>
              <a:rPr kumimoji="0" lang="en-US" sz="1200" b="0" i="0" u="none" strike="noStrike" kern="1200" cap="none" spc="0" normalizeH="0" baseline="0" noProof="0" dirty="0" err="1">
                <a:ln>
                  <a:noFill/>
                </a:ln>
                <a:solidFill>
                  <a:prstClr val="black"/>
                </a:solidFill>
                <a:effectLst/>
                <a:uLnTx/>
                <a:uFillTx/>
                <a:latin typeface="Impact" panose="020B0806030902050204" pitchFamily="34" charset="0"/>
                <a:ea typeface="+mn-ea"/>
                <a:cs typeface="+mn-cs"/>
              </a:rPr>
              <a:t>Xtr</a:t>
            </a:r>
            <a:r>
              <a:rPr kumimoji="0" lang="en-US" sz="1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p:txBody>
      </p:sp>
      <p:sp>
        <p:nvSpPr>
          <p:cNvPr id="71" name="Freeform 70"/>
          <p:cNvSpPr/>
          <p:nvPr/>
        </p:nvSpPr>
        <p:spPr>
          <a:xfrm>
            <a:off x="3541223" y="838192"/>
            <a:ext cx="4071344" cy="898027"/>
          </a:xfrm>
          <a:custGeom>
            <a:avLst/>
            <a:gdLst>
              <a:gd name="connsiteX0" fmla="*/ 4131425 w 4316531"/>
              <a:gd name="connsiteY0" fmla="*/ 757851 h 865916"/>
              <a:gd name="connsiteX1" fmla="*/ 4023360 w 4316531"/>
              <a:gd name="connsiteY1" fmla="*/ 666411 h 865916"/>
              <a:gd name="connsiteX2" fmla="*/ 1371600 w 4316531"/>
              <a:gd name="connsiteY2" fmla="*/ 1392 h 865916"/>
              <a:gd name="connsiteX3" fmla="*/ 0 w 4316531"/>
              <a:gd name="connsiteY3" fmla="*/ 865916 h 865916"/>
            </a:gdLst>
            <a:ahLst/>
            <a:cxnLst>
              <a:cxn ang="0">
                <a:pos x="connsiteX0" y="connsiteY0"/>
              </a:cxn>
              <a:cxn ang="0">
                <a:pos x="connsiteX1" y="connsiteY1"/>
              </a:cxn>
              <a:cxn ang="0">
                <a:pos x="connsiteX2" y="connsiteY2"/>
              </a:cxn>
              <a:cxn ang="0">
                <a:pos x="connsiteX3" y="connsiteY3"/>
              </a:cxn>
            </a:cxnLst>
            <a:rect l="l" t="t" r="r" b="b"/>
            <a:pathLst>
              <a:path w="4316531" h="865916">
                <a:moveTo>
                  <a:pt x="4131425" y="757851"/>
                </a:moveTo>
                <a:cubicBezTo>
                  <a:pt x="4307378" y="775169"/>
                  <a:pt x="4483331" y="792487"/>
                  <a:pt x="4023360" y="666411"/>
                </a:cubicBezTo>
                <a:cubicBezTo>
                  <a:pt x="3563389" y="540335"/>
                  <a:pt x="2042160" y="-31859"/>
                  <a:pt x="1371600" y="1392"/>
                </a:cubicBezTo>
                <a:cubicBezTo>
                  <a:pt x="701040" y="34643"/>
                  <a:pt x="350520" y="450279"/>
                  <a:pt x="0" y="8659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6514818" y="620979"/>
            <a:ext cx="47539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B050"/>
                </a:solidFill>
                <a:effectLst/>
                <a:uLnTx/>
                <a:uFillTx/>
                <a:latin typeface="Calibri" panose="020F0502020204030204"/>
                <a:ea typeface="+mn-ea"/>
                <a:cs typeface="+mn-cs"/>
              </a:rPr>
              <a:t>No toggle of deselects when polarity toggle with </a:t>
            </a:r>
            <a:br>
              <a:rPr kumimoji="0" lang="en-US" sz="1800" b="0" i="1" u="none" strike="noStrike" kern="1200" cap="none" spc="0" normalizeH="0" baseline="0" noProof="0" dirty="0">
                <a:ln>
                  <a:noFill/>
                </a:ln>
                <a:solidFill>
                  <a:srgbClr val="00B050"/>
                </a:solidFill>
                <a:effectLst/>
                <a:uLnTx/>
                <a:uFillTx/>
                <a:latin typeface="Calibri" panose="020F0502020204030204"/>
                <a:ea typeface="+mn-ea"/>
                <a:cs typeface="+mn-cs"/>
              </a:rPr>
            </a:br>
            <a:r>
              <a:rPr kumimoji="0" lang="en-US" sz="1800" b="0" i="1" u="none" strike="noStrike" kern="1200" cap="none" spc="0" normalizeH="0" baseline="0" noProof="0" dirty="0" err="1">
                <a:ln>
                  <a:noFill/>
                </a:ln>
                <a:solidFill>
                  <a:srgbClr val="00B050"/>
                </a:solidFill>
                <a:effectLst/>
                <a:uLnTx/>
                <a:uFillTx/>
                <a:latin typeface="Calibri" panose="020F0502020204030204"/>
                <a:ea typeface="+mn-ea"/>
                <a:cs typeface="+mn-cs"/>
              </a:rPr>
              <a:t>tgMOS</a:t>
            </a:r>
            <a:r>
              <a:rPr kumimoji="0" lang="en-US" sz="1800" b="0" i="1" u="none" strike="noStrike" kern="1200" cap="none" spc="0" normalizeH="0" baseline="0" noProof="0" dirty="0">
                <a:ln>
                  <a:noFill/>
                </a:ln>
                <a:solidFill>
                  <a:srgbClr val="00B050"/>
                </a:solidFill>
                <a:effectLst/>
                <a:uLnTx/>
                <a:uFillTx/>
                <a:latin typeface="Calibri" panose="020F0502020204030204"/>
                <a:ea typeface="+mn-ea"/>
                <a:cs typeface="+mn-cs"/>
              </a:rPr>
              <a:t> enabled decoder</a:t>
            </a:r>
          </a:p>
        </p:txBody>
      </p:sp>
      <p:sp>
        <p:nvSpPr>
          <p:cNvPr id="11" name="Date Placeholder 10"/>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12/11/2018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Footer Placeholder 11"/>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INTEL CONFIDENTIAL (balaji/mase/derchang)</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Slide Number Placeholder 1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1108161" rtl="0" eaLnBrk="1" latinLnBrk="0" hangingPunct="1">
              <a:defRPr sz="1200" kern="1200">
                <a:solidFill>
                  <a:schemeClr val="tx1">
                    <a:tint val="75000"/>
                  </a:schemeClr>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ACD675-5000-4F2B-807F-5E010AEA225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2" name="TextBox 71"/>
          <p:cNvSpPr txBox="1"/>
          <p:nvPr/>
        </p:nvSpPr>
        <p:spPr>
          <a:xfrm>
            <a:off x="9441354" y="5688131"/>
            <a:ext cx="2629246"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LBWL is local word or bit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GBWL is global word or bit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PMOS device which are Off are not shown.</a:t>
            </a:r>
          </a:p>
        </p:txBody>
      </p:sp>
      <p:sp>
        <p:nvSpPr>
          <p:cNvPr id="14" name="TextBox 13"/>
          <p:cNvSpPr txBox="1"/>
          <p:nvPr/>
        </p:nvSpPr>
        <p:spPr>
          <a:xfrm>
            <a:off x="8153400" y="2487504"/>
            <a:ext cx="4008598"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Once we add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tgMOS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Which can tolerate VPP-VNN across VGS,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need to toggle deselected decoder</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gates (LSEL/GSEL) goes away</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we have a low energy solution.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Thus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tgMOS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needed.</a:t>
            </a:r>
          </a:p>
        </p:txBody>
      </p:sp>
    </p:spTree>
    <p:extLst>
      <p:ext uri="{BB962C8B-B14F-4D97-AF65-F5344CB8AC3E}">
        <p14:creationId xmlns:p14="http://schemas.microsoft.com/office/powerpoint/2010/main" val="125041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FC57DF93-38A5-459B-B11D-4A22CB248BB9}"/>
              </a:ext>
            </a:extLst>
          </p:cNvPr>
          <p:cNvGraphicFramePr>
            <a:graphicFrameLocks noGrp="1"/>
          </p:cNvGraphicFramePr>
          <p:nvPr>
            <p:extLst>
              <p:ext uri="{D42A27DB-BD31-4B8C-83A1-F6EECF244321}">
                <p14:modId xmlns:p14="http://schemas.microsoft.com/office/powerpoint/2010/main" val="2527628078"/>
              </p:ext>
            </p:extLst>
          </p:nvPr>
        </p:nvGraphicFramePr>
        <p:xfrm>
          <a:off x="7162800" y="2942799"/>
          <a:ext cx="2727071" cy="1767840"/>
        </p:xfrm>
        <a:graphic>
          <a:graphicData uri="http://schemas.openxmlformats.org/drawingml/2006/table">
            <a:tbl>
              <a:tblPr/>
              <a:tblGrid>
                <a:gridCol w="1294257">
                  <a:extLst>
                    <a:ext uri="{9D8B030D-6E8A-4147-A177-3AD203B41FA5}">
                      <a16:colId xmlns:a16="http://schemas.microsoft.com/office/drawing/2014/main" val="3475728348"/>
                    </a:ext>
                  </a:extLst>
                </a:gridCol>
                <a:gridCol w="452374">
                  <a:extLst>
                    <a:ext uri="{9D8B030D-6E8A-4147-A177-3AD203B41FA5}">
                      <a16:colId xmlns:a16="http://schemas.microsoft.com/office/drawing/2014/main" val="1216839840"/>
                    </a:ext>
                  </a:extLst>
                </a:gridCol>
                <a:gridCol w="370840">
                  <a:extLst>
                    <a:ext uri="{9D8B030D-6E8A-4147-A177-3AD203B41FA5}">
                      <a16:colId xmlns:a16="http://schemas.microsoft.com/office/drawing/2014/main" val="2353675352"/>
                    </a:ext>
                  </a:extLst>
                </a:gridCol>
                <a:gridCol w="609600">
                  <a:extLst>
                    <a:ext uri="{9D8B030D-6E8A-4147-A177-3AD203B41FA5}">
                      <a16:colId xmlns:a16="http://schemas.microsoft.com/office/drawing/2014/main" val="3425442637"/>
                    </a:ext>
                  </a:extLst>
                </a:gridCol>
              </a:tblGrid>
              <a:tr h="220980">
                <a:tc>
                  <a:txBody>
                    <a:bodyPr/>
                    <a:lstStyle/>
                    <a:p>
                      <a:pPr algn="ctr" rtl="0" fontAlgn="ctr"/>
                      <a:r>
                        <a:rPr lang="en-US" sz="1400" b="1" i="0" u="none" strike="noStrike" dirty="0">
                          <a:solidFill>
                            <a:srgbClr val="000000"/>
                          </a:solidFill>
                          <a:effectLst/>
                          <a:latin typeface="Calibri" panose="020F0502020204030204" pitchFamily="34" charset="0"/>
                        </a:rPr>
                        <a:t>MTS Metric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1" i="0" u="none" strike="noStrike">
                          <a:solidFill>
                            <a:srgbClr val="000000"/>
                          </a:solidFill>
                          <a:effectLst/>
                          <a:latin typeface="Calibri" panose="020F0502020204030204" pitchFamily="34" charset="0"/>
                        </a:rPr>
                        <a:t>SPEC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1" i="0" u="none" strike="noStrike">
                          <a:solidFill>
                            <a:srgbClr val="000000"/>
                          </a:solidFill>
                          <a:effectLst/>
                          <a:latin typeface="Calibri" panose="020F0502020204030204" pitchFamily="34" charset="0"/>
                        </a:rPr>
                        <a:t>POR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400" b="1" i="0" u="none" strike="noStrike">
                          <a:solidFill>
                            <a:srgbClr val="000000"/>
                          </a:solidFill>
                          <a:effectLst/>
                          <a:latin typeface="Calibri" panose="020F0502020204030204" pitchFamily="34" charset="0"/>
                        </a:rPr>
                        <a:t>FWD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86056039"/>
                  </a:ext>
                </a:extLst>
              </a:tr>
              <a:tr h="220980">
                <a:tc>
                  <a:txBody>
                    <a:bodyPr/>
                    <a:lstStyle/>
                    <a:p>
                      <a:pPr algn="l" rtl="0" fontAlgn="ctr"/>
                      <a:r>
                        <a:rPr lang="en-US" sz="1400" b="1" i="0" u="none" strike="noStrike" dirty="0">
                          <a:solidFill>
                            <a:srgbClr val="000000"/>
                          </a:solidFill>
                          <a:effectLst/>
                          <a:latin typeface="Calibri" panose="020F0502020204030204" pitchFamily="34" charset="0"/>
                        </a:rPr>
                        <a:t>HM </a:t>
                      </a:r>
                      <a:r>
                        <a:rPr lang="en-US" sz="1400" b="1" i="0" u="none" strike="noStrike" dirty="0" err="1">
                          <a:solidFill>
                            <a:srgbClr val="000000"/>
                          </a:solidFill>
                          <a:effectLst/>
                          <a:latin typeface="Calibri" panose="020F0502020204030204" pitchFamily="34" charset="0"/>
                        </a:rPr>
                        <a:t>thk</a:t>
                      </a:r>
                      <a:r>
                        <a:rPr lang="en-US" sz="1400" b="1" i="0" u="none" strike="noStrike" dirty="0">
                          <a:solidFill>
                            <a:srgbClr val="000000"/>
                          </a:solidFill>
                          <a:effectLst/>
                          <a:latin typeface="Calibri" panose="020F0502020204030204" pitchFamily="34" charset="0"/>
                        </a:rPr>
                        <a: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33435"/>
                  </a:ext>
                </a:extLst>
              </a:tr>
              <a:tr h="220980">
                <a:tc>
                  <a:txBody>
                    <a:bodyPr/>
                    <a:lstStyle/>
                    <a:p>
                      <a:pPr algn="l" rtl="0" fontAlgn="ctr"/>
                      <a:r>
                        <a:rPr lang="en-US" sz="1400" b="1" i="0" u="none" strike="noStrike">
                          <a:solidFill>
                            <a:srgbClr val="000000"/>
                          </a:solidFill>
                          <a:effectLst/>
                          <a:latin typeface="Calibri" panose="020F0502020204030204" pitchFamily="34" charset="0"/>
                        </a:rPr>
                        <a:t>W top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865366"/>
                  </a:ext>
                </a:extLst>
              </a:tr>
              <a:tr h="220980">
                <a:tc>
                  <a:txBody>
                    <a:bodyPr/>
                    <a:lstStyle/>
                    <a:p>
                      <a:pPr algn="l" rtl="0" fontAlgn="ctr"/>
                      <a:r>
                        <a:rPr lang="en-US" sz="1400" b="1" i="0" u="none" strike="noStrike">
                          <a:solidFill>
                            <a:srgbClr val="000000"/>
                          </a:solidFill>
                          <a:effectLst/>
                          <a:latin typeface="Calibri" panose="020F0502020204030204" pitchFamily="34" charset="0"/>
                        </a:rPr>
                        <a:t>W bot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758994"/>
                  </a:ext>
                </a:extLst>
              </a:tr>
              <a:tr h="220980">
                <a:tc>
                  <a:txBody>
                    <a:bodyPr/>
                    <a:lstStyle/>
                    <a:p>
                      <a:pPr algn="l" rtl="0" fontAlgn="ctr"/>
                      <a:r>
                        <a:rPr lang="en-US" sz="1400" b="1" i="0" u="none" strike="noStrike">
                          <a:solidFill>
                            <a:srgbClr val="000000"/>
                          </a:solidFill>
                          <a:effectLst/>
                          <a:latin typeface="Calibri" panose="020F0502020204030204" pitchFamily="34" charset="0"/>
                        </a:rPr>
                        <a:t>TEC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262626"/>
                          </a:solidFill>
                          <a:effectLst/>
                          <a:latin typeface="Calibri" panose="020F0502020204030204" pitchFamily="34" charset="0"/>
                        </a:rPr>
                        <a:t>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816556"/>
                  </a:ext>
                </a:extLst>
              </a:tr>
              <a:tr h="220980">
                <a:tc>
                  <a:txBody>
                    <a:bodyPr/>
                    <a:lstStyle/>
                    <a:p>
                      <a:pPr algn="l" rtl="0" fontAlgn="ctr"/>
                      <a:r>
                        <a:rPr lang="en-US" sz="1400" b="1" i="0" u="none" strike="noStrike">
                          <a:solidFill>
                            <a:srgbClr val="000000"/>
                          </a:solidFill>
                          <a:effectLst/>
                          <a:latin typeface="Calibri" panose="020F0502020204030204" pitchFamily="34" charset="0"/>
                        </a:rPr>
                        <a:t>SD top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21.5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D0D0D"/>
                          </a:solidFill>
                          <a:effectLst/>
                          <a:latin typeface="Calibri" panose="020F0502020204030204" pitchFamily="34" charset="0"/>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Calibri" panose="020F0502020204030204" pitchFamily="34" charset="0"/>
                        </a:rPr>
                        <a:t>16.5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164268"/>
                  </a:ext>
                </a:extLst>
              </a:tr>
              <a:tr h="220980">
                <a:tc>
                  <a:txBody>
                    <a:bodyPr/>
                    <a:lstStyle/>
                    <a:p>
                      <a:pPr algn="l" rtl="0" fontAlgn="ctr"/>
                      <a:r>
                        <a:rPr lang="en-US" sz="1400" b="1" i="0" u="none" strike="noStrike">
                          <a:solidFill>
                            <a:srgbClr val="000000"/>
                          </a:solidFill>
                          <a:effectLst/>
                          <a:latin typeface="Calibri" panose="020F0502020204030204" pitchFamily="34" charset="0"/>
                        </a:rPr>
                        <a:t>SD bot CD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87673"/>
                  </a:ext>
                </a:extLst>
              </a:tr>
              <a:tr h="220980">
                <a:tc>
                  <a:txBody>
                    <a:bodyPr/>
                    <a:lstStyle/>
                    <a:p>
                      <a:pPr algn="l" rtl="0" fontAlgn="ctr"/>
                      <a:r>
                        <a:rPr lang="en-US" sz="1400" b="1" i="0" u="none" strike="noStrike">
                          <a:solidFill>
                            <a:srgbClr val="000000"/>
                          </a:solidFill>
                          <a:effectLst/>
                          <a:latin typeface="Calibri" panose="020F0502020204030204" pitchFamily="34" charset="0"/>
                        </a:rPr>
                        <a:t>SD SWA (degree)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effectLst/>
                          <a:latin typeface="Calibri" panose="020F0502020204030204" pitchFamily="34" charset="0"/>
                        </a:rPr>
                        <a:t>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effectLst/>
                          <a:latin typeface="Calibri" panose="020F0502020204030204" pitchFamily="34" charset="0"/>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184856"/>
                  </a:ext>
                </a:extLst>
              </a:tr>
            </a:tbl>
          </a:graphicData>
        </a:graphic>
      </p:graphicFrame>
      <p:graphicFrame>
        <p:nvGraphicFramePr>
          <p:cNvPr id="25" name="Table 24">
            <a:extLst>
              <a:ext uri="{FF2B5EF4-FFF2-40B4-BE49-F238E27FC236}">
                <a16:creationId xmlns:a16="http://schemas.microsoft.com/office/drawing/2014/main" id="{EAF7598F-9A0E-4F29-9BB2-1CA268158138}"/>
              </a:ext>
            </a:extLst>
          </p:cNvPr>
          <p:cNvGraphicFramePr>
            <a:graphicFrameLocks noGrp="1"/>
          </p:cNvGraphicFramePr>
          <p:nvPr>
            <p:extLst>
              <p:ext uri="{D42A27DB-BD31-4B8C-83A1-F6EECF244321}">
                <p14:modId xmlns:p14="http://schemas.microsoft.com/office/powerpoint/2010/main" val="3192276335"/>
              </p:ext>
            </p:extLst>
          </p:nvPr>
        </p:nvGraphicFramePr>
        <p:xfrm>
          <a:off x="2819400" y="4114800"/>
          <a:ext cx="3117672" cy="2209800"/>
        </p:xfrm>
        <a:graphic>
          <a:graphicData uri="http://schemas.openxmlformats.org/drawingml/2006/table">
            <a:tbl>
              <a:tblPr/>
              <a:tblGrid>
                <a:gridCol w="770509">
                  <a:extLst>
                    <a:ext uri="{9D8B030D-6E8A-4147-A177-3AD203B41FA5}">
                      <a16:colId xmlns:a16="http://schemas.microsoft.com/office/drawing/2014/main" val="3363938586"/>
                    </a:ext>
                  </a:extLst>
                </a:gridCol>
                <a:gridCol w="1113282">
                  <a:extLst>
                    <a:ext uri="{9D8B030D-6E8A-4147-A177-3AD203B41FA5}">
                      <a16:colId xmlns:a16="http://schemas.microsoft.com/office/drawing/2014/main" val="113965461"/>
                    </a:ext>
                  </a:extLst>
                </a:gridCol>
                <a:gridCol w="390843">
                  <a:extLst>
                    <a:ext uri="{9D8B030D-6E8A-4147-A177-3AD203B41FA5}">
                      <a16:colId xmlns:a16="http://schemas.microsoft.com/office/drawing/2014/main" val="1872310695"/>
                    </a:ext>
                  </a:extLst>
                </a:gridCol>
                <a:gridCol w="421519">
                  <a:extLst>
                    <a:ext uri="{9D8B030D-6E8A-4147-A177-3AD203B41FA5}">
                      <a16:colId xmlns:a16="http://schemas.microsoft.com/office/drawing/2014/main" val="956820594"/>
                    </a:ext>
                  </a:extLst>
                </a:gridCol>
                <a:gridCol w="421519">
                  <a:extLst>
                    <a:ext uri="{9D8B030D-6E8A-4147-A177-3AD203B41FA5}">
                      <a16:colId xmlns:a16="http://schemas.microsoft.com/office/drawing/2014/main" val="1130620096"/>
                    </a:ext>
                  </a:extLst>
                </a:gridCol>
              </a:tblGrid>
              <a:tr h="220980">
                <a:tc>
                  <a:txBody>
                    <a:bodyPr/>
                    <a:lstStyle/>
                    <a:p>
                      <a:pPr algn="ctr" rtl="0" fontAlgn="b"/>
                      <a:r>
                        <a:rPr lang="en-US" sz="1200" b="1" i="0" u="none" strike="noStrike" dirty="0">
                          <a:solidFill>
                            <a:srgbClr val="000000"/>
                          </a:solidFill>
                          <a:effectLst/>
                          <a:latin typeface="Calibri" panose="020F0502020204030204" pitchFamily="34" charset="0"/>
                        </a:rPr>
                        <a:t>Specs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solidFill>
                            <a:srgbClr val="000000"/>
                          </a:solidFill>
                          <a:effectLst/>
                          <a:latin typeface="Calibri" panose="020F0502020204030204" pitchFamily="34" charset="0"/>
                        </a:rPr>
                        <a:t>MTS Metric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dirty="0">
                          <a:effectLst/>
                          <a:latin typeface="Calibri" panose="020F0502020204030204" pitchFamily="34" charset="0"/>
                        </a:rPr>
                        <a:t>SPEC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effectLst/>
                          <a:latin typeface="Calibri" panose="020F0502020204030204" pitchFamily="34" charset="0"/>
                        </a:rPr>
                        <a:t>POR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effectLst/>
                          <a:latin typeface="Calibri" panose="020F0502020204030204" pitchFamily="34" charset="0"/>
                        </a:rPr>
                        <a:t>FWD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20756914"/>
                  </a:ext>
                </a:extLst>
              </a:tr>
              <a:tr h="220980">
                <a:tc rowSpan="3">
                  <a:txBody>
                    <a:bodyPr/>
                    <a:lstStyle/>
                    <a:p>
                      <a:pPr algn="ctr" rtl="0" fontAlgn="ctr"/>
                      <a:r>
                        <a:rPr lang="en-US" sz="1200" b="1" i="0" u="none" strike="noStrike">
                          <a:solidFill>
                            <a:srgbClr val="000000"/>
                          </a:solidFill>
                          <a:effectLst/>
                          <a:latin typeface="Calibri" panose="020F0502020204030204" pitchFamily="34" charset="0"/>
                        </a:rPr>
                        <a:t>First partial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1" i="0" u="none" strike="noStrike" dirty="0">
                          <a:solidFill>
                            <a:srgbClr val="000000"/>
                          </a:solidFill>
                          <a:effectLst/>
                          <a:latin typeface="Calibri" panose="020F0502020204030204" pitchFamily="34" charset="0"/>
                        </a:rPr>
                        <a:t>SD top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460558"/>
                  </a:ext>
                </a:extLst>
              </a:tr>
              <a:tr h="220980">
                <a:tc vMerge="1">
                  <a:txBody>
                    <a:bodyPr/>
                    <a:lstStyle/>
                    <a:p>
                      <a:endParaRPr lang="en-US"/>
                    </a:p>
                  </a:txBody>
                  <a:tcPr/>
                </a:tc>
                <a:tc>
                  <a:txBody>
                    <a:bodyPr/>
                    <a:lstStyle/>
                    <a:p>
                      <a:pPr algn="l" rtl="0" fontAlgn="ctr"/>
                      <a:r>
                        <a:rPr lang="en-US" sz="1200" b="1" i="0" u="none" strike="noStrike" dirty="0">
                          <a:solidFill>
                            <a:srgbClr val="000000"/>
                          </a:solidFill>
                          <a:effectLst/>
                          <a:latin typeface="Calibri" panose="020F0502020204030204" pitchFamily="34" charset="0"/>
                        </a:rPr>
                        <a:t>SD bot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252581"/>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SD SWA (degree)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382183"/>
                  </a:ext>
                </a:extLst>
              </a:tr>
              <a:tr h="220980">
                <a:tc rowSpan="6">
                  <a:txBody>
                    <a:bodyPr/>
                    <a:lstStyle/>
                    <a:p>
                      <a:pPr algn="ctr" rtl="0" fontAlgn="ctr"/>
                      <a:r>
                        <a:rPr lang="en-US" sz="1200" b="1" i="0" u="none" strike="noStrike">
                          <a:solidFill>
                            <a:srgbClr val="000000"/>
                          </a:solidFill>
                          <a:effectLst/>
                          <a:latin typeface="Calibri" panose="020F0502020204030204" pitchFamily="34" charset="0"/>
                        </a:rPr>
                        <a:t>Last partial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1" i="0" u="none" strike="noStrike">
                          <a:solidFill>
                            <a:srgbClr val="000000"/>
                          </a:solidFill>
                          <a:effectLst/>
                          <a:latin typeface="Calibri" panose="020F0502020204030204" pitchFamily="34" charset="0"/>
                        </a:rPr>
                        <a:t>SD top(nm)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961094"/>
                  </a:ext>
                </a:extLst>
              </a:tr>
              <a:tr h="220980">
                <a:tc vMerge="1">
                  <a:txBody>
                    <a:bodyPr/>
                    <a:lstStyle/>
                    <a:p>
                      <a:endParaRPr lang="en-US"/>
                    </a:p>
                  </a:txBody>
                  <a:tcPr/>
                </a:tc>
                <a:tc>
                  <a:txBody>
                    <a:bodyPr/>
                    <a:lstStyle/>
                    <a:p>
                      <a:pPr algn="l" rtl="0" fontAlgn="ctr"/>
                      <a:r>
                        <a:rPr lang="en-US" sz="1200" b="1" i="0" u="none" strike="noStrike" dirty="0">
                          <a:solidFill>
                            <a:srgbClr val="000000"/>
                          </a:solidFill>
                          <a:effectLst/>
                          <a:latin typeface="Calibri" panose="020F0502020204030204" pitchFamily="34" charset="0"/>
                        </a:rPr>
                        <a:t>SD mid(nm)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564623"/>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SD bot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17.8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065564"/>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SD SWA(degree)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351442"/>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W Sep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dirty="0">
                          <a:effectLst/>
                          <a:latin typeface="Calibri" panose="020F0502020204030204" pitchFamily="34" charset="0"/>
                        </a:rPr>
                        <a:t>18.7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effectLst/>
                          <a:latin typeface="Calibri" panose="020F0502020204030204" pitchFamily="34" charset="0"/>
                        </a:rPr>
                        <a:t>18.5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145568"/>
                  </a:ext>
                </a:extLst>
              </a:tr>
              <a:tr h="220980">
                <a:tc vMerge="1">
                  <a:txBody>
                    <a:bodyPr/>
                    <a:lstStyle/>
                    <a:p>
                      <a:endParaRPr lang="en-US"/>
                    </a:p>
                  </a:txBody>
                  <a:tcPr/>
                </a:tc>
                <a:tc>
                  <a:txBody>
                    <a:bodyPr/>
                    <a:lstStyle/>
                    <a:p>
                      <a:pPr algn="l" rtl="0" fontAlgn="ctr"/>
                      <a:r>
                        <a:rPr lang="en-US" sz="1200" b="1" i="0" u="none" strike="noStrike">
                          <a:solidFill>
                            <a:srgbClr val="000000"/>
                          </a:solidFill>
                          <a:effectLst/>
                          <a:latin typeface="Calibri" panose="020F0502020204030204" pitchFamily="34" charset="0"/>
                        </a:rPr>
                        <a:t>W Bot (nm)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1" i="0" u="none" strike="noStrike">
                          <a:effectLst/>
                          <a:latin typeface="Calibri" panose="020F0502020204030204" pitchFamily="34" charset="0"/>
                        </a:rPr>
                        <a:t>22.3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effectLst/>
                          <a:latin typeface="Calibri" panose="020F0502020204030204" pitchFamily="34" charset="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064905"/>
                  </a:ext>
                </a:extLst>
              </a:tr>
            </a:tbl>
          </a:graphicData>
        </a:graphic>
      </p:graphicFrame>
      <p:sp>
        <p:nvSpPr>
          <p:cNvPr id="2" name="Title 1"/>
          <p:cNvSpPr>
            <a:spLocks noGrp="1"/>
          </p:cNvSpPr>
          <p:nvPr>
            <p:ph type="title"/>
          </p:nvPr>
        </p:nvSpPr>
        <p:spPr>
          <a:xfrm>
            <a:off x="762000" y="73976"/>
            <a:ext cx="10896600" cy="994172"/>
          </a:xfrm>
        </p:spPr>
        <p:txBody>
          <a:bodyPr>
            <a:normAutofit fontScale="90000"/>
          </a:bodyPr>
          <a:lstStyle/>
          <a:p>
            <a:r>
              <a:rPr lang="en-US" sz="3200" dirty="0">
                <a:solidFill>
                  <a:srgbClr val="0070C0"/>
                </a:solidFill>
              </a:rPr>
              <a:t>1st and 2nd cut profile </a:t>
            </a:r>
            <a:br>
              <a:rPr lang="en-US" sz="3200" dirty="0">
                <a:solidFill>
                  <a:srgbClr val="0070C0"/>
                </a:solidFill>
              </a:rPr>
            </a:br>
            <a:r>
              <a:rPr lang="en-US" sz="3200" dirty="0">
                <a:solidFill>
                  <a:srgbClr val="0070C0"/>
                </a:solidFill>
              </a:rPr>
              <a:t>CR6.5 demonstrated &gt;70% PG4 structure yield &amp; PG4 capable RWB </a:t>
            </a:r>
            <a:endParaRPr lang="en-US" sz="3200" dirty="0"/>
          </a:p>
        </p:txBody>
      </p:sp>
      <p:pic>
        <p:nvPicPr>
          <p:cNvPr id="12" name="Picture 11">
            <a:extLst>
              <a:ext uri="{FF2B5EF4-FFF2-40B4-BE49-F238E27FC236}">
                <a16:creationId xmlns:a16="http://schemas.microsoft.com/office/drawing/2014/main" id="{0AD33003-A7E8-4976-ADAB-13E6DEA20EFC}"/>
              </a:ext>
            </a:extLst>
          </p:cNvPr>
          <p:cNvPicPr>
            <a:picLocks noChangeAspect="1"/>
          </p:cNvPicPr>
          <p:nvPr/>
        </p:nvPicPr>
        <p:blipFill>
          <a:blip r:embed="rId2"/>
          <a:stretch>
            <a:fillRect/>
          </a:stretch>
        </p:blipFill>
        <p:spPr>
          <a:xfrm>
            <a:off x="2654395" y="1081158"/>
            <a:ext cx="3495549" cy="2960711"/>
          </a:xfrm>
          <a:prstGeom prst="rect">
            <a:avLst/>
          </a:prstGeom>
        </p:spPr>
      </p:pic>
      <p:sp>
        <p:nvSpPr>
          <p:cNvPr id="17" name="Rectangle 16">
            <a:extLst>
              <a:ext uri="{FF2B5EF4-FFF2-40B4-BE49-F238E27FC236}">
                <a16:creationId xmlns:a16="http://schemas.microsoft.com/office/drawing/2014/main" id="{B10BDFF9-6E7D-494D-9182-DFD62B98903A}"/>
              </a:ext>
            </a:extLst>
          </p:cNvPr>
          <p:cNvSpPr/>
          <p:nvPr/>
        </p:nvSpPr>
        <p:spPr>
          <a:xfrm>
            <a:off x="4694918" y="4789049"/>
            <a:ext cx="1242154" cy="215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CFBDE26D-02E2-4126-A35C-57F3930108CC}"/>
              </a:ext>
            </a:extLst>
          </p:cNvPr>
          <p:cNvCxnSpPr/>
          <p:nvPr/>
        </p:nvCxnSpPr>
        <p:spPr>
          <a:xfrm flipV="1">
            <a:off x="3036455" y="5585734"/>
            <a:ext cx="123825" cy="16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B6509A3-6FFD-429F-8387-9664229E6759}"/>
              </a:ext>
            </a:extLst>
          </p:cNvPr>
          <p:cNvCxnSpPr>
            <a:cxnSpLocks/>
          </p:cNvCxnSpPr>
          <p:nvPr/>
        </p:nvCxnSpPr>
        <p:spPr>
          <a:xfrm flipH="1" flipV="1">
            <a:off x="3493654" y="5604784"/>
            <a:ext cx="95250" cy="170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816189F-17EF-B348-BE84-36253A105159}"/>
              </a:ext>
            </a:extLst>
          </p:cNvPr>
          <p:cNvGrpSpPr/>
          <p:nvPr/>
        </p:nvGrpSpPr>
        <p:grpSpPr>
          <a:xfrm>
            <a:off x="6705600" y="1126956"/>
            <a:ext cx="3581400" cy="1654728"/>
            <a:chOff x="6096000" y="898356"/>
            <a:chExt cx="3581400" cy="1654728"/>
          </a:xfrm>
        </p:grpSpPr>
        <p:pic>
          <p:nvPicPr>
            <p:cNvPr id="22" name="Picture 21">
              <a:extLst>
                <a:ext uri="{FF2B5EF4-FFF2-40B4-BE49-F238E27FC236}">
                  <a16:creationId xmlns:a16="http://schemas.microsoft.com/office/drawing/2014/main" id="{4F414D5E-ED75-4438-BBE6-6E3926A78E8C}"/>
                </a:ext>
              </a:extLst>
            </p:cNvPr>
            <p:cNvPicPr>
              <a:picLocks noChangeAspect="1"/>
            </p:cNvPicPr>
            <p:nvPr/>
          </p:nvPicPr>
          <p:blipFill>
            <a:blip r:embed="rId3"/>
            <a:stretch>
              <a:fillRect/>
            </a:stretch>
          </p:blipFill>
          <p:spPr>
            <a:xfrm>
              <a:off x="6096000" y="1188741"/>
              <a:ext cx="3581400" cy="1364343"/>
            </a:xfrm>
            <a:prstGeom prst="rect">
              <a:avLst/>
            </a:prstGeom>
          </p:spPr>
        </p:pic>
        <p:sp>
          <p:nvSpPr>
            <p:cNvPr id="23" name="TextBox 22">
              <a:extLst>
                <a:ext uri="{FF2B5EF4-FFF2-40B4-BE49-F238E27FC236}">
                  <a16:creationId xmlns:a16="http://schemas.microsoft.com/office/drawing/2014/main" id="{596B6076-6630-4F84-8D88-D3B16691803B}"/>
                </a:ext>
              </a:extLst>
            </p:cNvPr>
            <p:cNvSpPr txBox="1"/>
            <p:nvPr/>
          </p:nvSpPr>
          <p:spPr>
            <a:xfrm>
              <a:off x="6842518" y="898356"/>
              <a:ext cx="1955985" cy="338554"/>
            </a:xfrm>
            <a:prstGeom prst="rect">
              <a:avLst/>
            </a:prstGeom>
            <a:noFill/>
          </p:spPr>
          <p:txBody>
            <a:bodyPr wrap="none" rtlCol="0">
              <a:spAutoFit/>
            </a:bodyPr>
            <a:lstStyle/>
            <a:p>
              <a:r>
                <a:rPr lang="en-US" sz="1600" dirty="0"/>
                <a:t>2</a:t>
              </a:r>
              <a:r>
                <a:rPr lang="en-US" sz="1600" baseline="30000" dirty="0"/>
                <a:t>nd</a:t>
              </a:r>
              <a:r>
                <a:rPr lang="en-US" sz="1600" dirty="0"/>
                <a:t> cut (single step)</a:t>
              </a:r>
            </a:p>
          </p:txBody>
        </p:sp>
      </p:grpSp>
      <p:sp>
        <p:nvSpPr>
          <p:cNvPr id="53" name="Rectangle 52">
            <a:extLst>
              <a:ext uri="{FF2B5EF4-FFF2-40B4-BE49-F238E27FC236}">
                <a16:creationId xmlns:a16="http://schemas.microsoft.com/office/drawing/2014/main" id="{9AD4BD62-601C-4004-B8A2-B25991A26321}"/>
              </a:ext>
            </a:extLst>
          </p:cNvPr>
          <p:cNvSpPr/>
          <p:nvPr/>
        </p:nvSpPr>
        <p:spPr>
          <a:xfrm>
            <a:off x="8460146" y="4487379"/>
            <a:ext cx="1429724" cy="2498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F5AC61-51D6-1A43-9E72-1FB0B72E162C}"/>
              </a:ext>
            </a:extLst>
          </p:cNvPr>
          <p:cNvSpPr/>
          <p:nvPr/>
        </p:nvSpPr>
        <p:spPr>
          <a:xfrm>
            <a:off x="4694918" y="5692172"/>
            <a:ext cx="1242154" cy="215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853FCF-AAE5-F341-9446-E518916BE192}"/>
              </a:ext>
            </a:extLst>
          </p:cNvPr>
          <p:cNvSpPr txBox="1"/>
          <p:nvPr/>
        </p:nvSpPr>
        <p:spPr>
          <a:xfrm rot="20274787">
            <a:off x="6687696" y="5033893"/>
            <a:ext cx="4262705" cy="923330"/>
          </a:xfrm>
          <a:prstGeom prst="rect">
            <a:avLst/>
          </a:prstGeom>
          <a:noFill/>
        </p:spPr>
        <p:txBody>
          <a:bodyPr wrap="none" rtlCol="0">
            <a:spAutoFit/>
          </a:bodyPr>
          <a:lstStyle/>
          <a:p>
            <a:r>
              <a:rPr lang="en-US" sz="5400" b="1" dirty="0">
                <a:solidFill>
                  <a:srgbClr val="C00000"/>
                </a:solidFill>
              </a:rPr>
              <a:t>July/12/2018</a:t>
            </a:r>
          </a:p>
        </p:txBody>
      </p:sp>
    </p:spTree>
    <p:extLst>
      <p:ext uri="{BB962C8B-B14F-4D97-AF65-F5344CB8AC3E}">
        <p14:creationId xmlns:p14="http://schemas.microsoft.com/office/powerpoint/2010/main" val="41976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5ABF-EA8F-904E-8604-07E9AB0D43D8}"/>
              </a:ext>
            </a:extLst>
          </p:cNvPr>
          <p:cNvSpPr>
            <a:spLocks noGrp="1"/>
          </p:cNvSpPr>
          <p:nvPr>
            <p:ph type="title"/>
          </p:nvPr>
        </p:nvSpPr>
        <p:spPr>
          <a:xfrm>
            <a:off x="914400" y="152400"/>
            <a:ext cx="10363200" cy="338251"/>
          </a:xfrm>
        </p:spPr>
        <p:txBody>
          <a:bodyPr/>
          <a:lstStyle/>
          <a:p>
            <a:r>
              <a:rPr lang="en-US" sz="3600" dirty="0"/>
              <a:t>Read/Write</a:t>
            </a:r>
          </a:p>
        </p:txBody>
      </p:sp>
      <p:sp>
        <p:nvSpPr>
          <p:cNvPr id="3" name="Content Placeholder 2">
            <a:extLst>
              <a:ext uri="{FF2B5EF4-FFF2-40B4-BE49-F238E27FC236}">
                <a16:creationId xmlns:a16="http://schemas.microsoft.com/office/drawing/2014/main" id="{6BAC5566-34CD-964A-85B3-398E3AA3DAA0}"/>
              </a:ext>
            </a:extLst>
          </p:cNvPr>
          <p:cNvSpPr>
            <a:spLocks noGrp="1"/>
          </p:cNvSpPr>
          <p:nvPr>
            <p:ph idx="1"/>
          </p:nvPr>
        </p:nvSpPr>
        <p:spPr>
          <a:xfrm>
            <a:off x="827314" y="621780"/>
            <a:ext cx="10526486" cy="2578620"/>
          </a:xfrm>
        </p:spPr>
        <p:txBody>
          <a:bodyPr/>
          <a:lstStyle/>
          <a:p>
            <a:pPr marL="231775" indent="-231775"/>
            <a:r>
              <a:rPr lang="en-US" sz="1400" dirty="0"/>
              <a:t>A V</a:t>
            </a:r>
            <a:r>
              <a:rPr lang="en-US" sz="1400" baseline="-25000" dirty="0"/>
              <a:t>T</a:t>
            </a:r>
            <a:r>
              <a:rPr lang="en-US" sz="1400" dirty="0"/>
              <a:t> window (∆V</a:t>
            </a:r>
            <a:r>
              <a:rPr lang="en-US" sz="1400" baseline="-25000" dirty="0"/>
              <a:t>T</a:t>
            </a:r>
            <a:r>
              <a:rPr lang="en-US" sz="1400" dirty="0"/>
              <a:t>) is exhibited by applying programming pulses with opposite polarity.</a:t>
            </a:r>
          </a:p>
          <a:p>
            <a:pPr marL="465138" lvl="1" indent="-233363"/>
            <a:r>
              <a:rPr lang="en-US" sz="1400" dirty="0"/>
              <a:t>Symmetric write pulses for set and reset operations: 44ns@±45µA</a:t>
            </a:r>
          </a:p>
          <a:p>
            <a:pPr marL="465138" lvl="1" indent="-233363"/>
            <a:r>
              <a:rPr lang="en-US" sz="1400" dirty="0"/>
              <a:t>Demarcation read is identical to SXP (40ns read) </a:t>
            </a:r>
          </a:p>
          <a:p>
            <a:pPr marL="231775" indent="-231775"/>
            <a:r>
              <a:rPr lang="en-US" sz="1400" dirty="0"/>
              <a:t>The best known ∆V</a:t>
            </a:r>
            <a:r>
              <a:rPr lang="en-US" sz="1400" baseline="-25000" dirty="0"/>
              <a:t>T</a:t>
            </a:r>
            <a:r>
              <a:rPr lang="en-US" sz="1400" dirty="0"/>
              <a:t> physics is an interfacial modulation subject to mass transport by E-field at an elevated temperature.</a:t>
            </a:r>
          </a:p>
          <a:p>
            <a:pPr marL="465138" lvl="1" indent="-233363"/>
            <a:r>
              <a:rPr lang="en-US" sz="1400" dirty="0"/>
              <a:t>Retention behavior and thermally insensitive bias disturb suggest nonvolatility is different from electrostatic memory.</a:t>
            </a:r>
          </a:p>
          <a:p>
            <a:pPr marL="465138" lvl="1" indent="-233363"/>
            <a:r>
              <a:rPr lang="en-US" sz="1400" dirty="0"/>
              <a:t>Bipolar Read signature and write current fingerprint refutes the best known conductive filamentation behavior.</a:t>
            </a:r>
          </a:p>
          <a:p>
            <a:pPr marL="465138" lvl="1" indent="-233363"/>
            <a:r>
              <a:rPr lang="en-US" sz="1400" dirty="0"/>
              <a:t>Bipolar Write supports mass transport between electrodes.</a:t>
            </a:r>
          </a:p>
          <a:p>
            <a:pPr marL="231775" indent="-231775"/>
            <a:r>
              <a:rPr lang="en-US" sz="1400" dirty="0"/>
              <a:t>RWB: 200 mV (3.54</a:t>
            </a:r>
            <a:r>
              <a:rPr lang="en-US" sz="1400" dirty="0">
                <a:latin typeface="Symbol" pitchFamily="2" charset="2"/>
              </a:rPr>
              <a:t>s</a:t>
            </a:r>
            <a:r>
              <a:rPr lang="en-US" sz="1400" dirty="0"/>
              <a:t> 1µs E3 - 10s E2),  1350 mV (1µs &lt; ∆V</a:t>
            </a:r>
            <a:r>
              <a:rPr lang="en-US" sz="1400" baseline="-25000" dirty="0"/>
              <a:t>T</a:t>
            </a:r>
            <a:r>
              <a:rPr lang="en-US" sz="1400" dirty="0"/>
              <a:t>&gt;)</a:t>
            </a:r>
          </a:p>
          <a:p>
            <a:pPr marL="465138" lvl="1" indent="-233363"/>
            <a:r>
              <a:rPr lang="en-US" sz="1400" dirty="0"/>
              <a:t>Besides V</a:t>
            </a:r>
            <a:r>
              <a:rPr lang="en-US" sz="1400" baseline="-25000" dirty="0"/>
              <a:t>T</a:t>
            </a:r>
            <a:r>
              <a:rPr lang="en-US" sz="1400" dirty="0">
                <a:latin typeface="Symbol" pitchFamily="2" charset="2"/>
              </a:rPr>
              <a:t>s</a:t>
            </a:r>
            <a:r>
              <a:rPr lang="en-US" sz="1400" dirty="0"/>
              <a:t> and E2-drift/E3-shift, E3 read disturb is yet another component consumes ∆V</a:t>
            </a:r>
            <a:r>
              <a:rPr lang="en-US" sz="1400" baseline="-25000" dirty="0"/>
              <a:t>T</a:t>
            </a:r>
            <a:r>
              <a:rPr lang="en-US" sz="1400" dirty="0"/>
              <a:t>.  A speculative mechanism is SD mass transport reversal by reverse </a:t>
            </a:r>
            <a:r>
              <a:rPr lang="en-US" sz="1400" dirty="0" err="1"/>
              <a:t>bias·time</a:t>
            </a:r>
            <a:r>
              <a:rPr lang="en-US" sz="1400" dirty="0"/>
              <a:t> (low visibility / unquantifiable in PFA.)  G-class alloys exhibit near 0mV E3 margin loss of 130K RD.   </a:t>
            </a:r>
          </a:p>
        </p:txBody>
      </p:sp>
      <p:grpSp>
        <p:nvGrpSpPr>
          <p:cNvPr id="18" name="Group 17">
            <a:extLst>
              <a:ext uri="{FF2B5EF4-FFF2-40B4-BE49-F238E27FC236}">
                <a16:creationId xmlns:a16="http://schemas.microsoft.com/office/drawing/2014/main" id="{C7163189-A2CF-C74C-A72C-BE72010F9386}"/>
              </a:ext>
            </a:extLst>
          </p:cNvPr>
          <p:cNvGrpSpPr/>
          <p:nvPr/>
        </p:nvGrpSpPr>
        <p:grpSpPr>
          <a:xfrm>
            <a:off x="903514" y="3276600"/>
            <a:ext cx="5116286" cy="2578619"/>
            <a:chOff x="903514" y="3120484"/>
            <a:chExt cx="5116286" cy="2578619"/>
          </a:xfrm>
        </p:grpSpPr>
        <p:sp>
          <p:nvSpPr>
            <p:cNvPr id="19" name="Rectangle 18">
              <a:extLst>
                <a:ext uri="{FF2B5EF4-FFF2-40B4-BE49-F238E27FC236}">
                  <a16:creationId xmlns:a16="http://schemas.microsoft.com/office/drawing/2014/main" id="{0212AAF8-38C9-1D47-BCFB-0D29B3E0B6C3}"/>
                </a:ext>
              </a:extLst>
            </p:cNvPr>
            <p:cNvSpPr/>
            <p:nvPr/>
          </p:nvSpPr>
          <p:spPr>
            <a:xfrm>
              <a:off x="914400" y="3120484"/>
              <a:ext cx="5105400" cy="523220"/>
            </a:xfrm>
            <a:prstGeom prst="rect">
              <a:avLst/>
            </a:prstGeom>
          </p:spPr>
          <p:txBody>
            <a:bodyPr wrap="square">
              <a:spAutoFit/>
            </a:bodyPr>
            <a:lstStyle/>
            <a:p>
              <a:pPr marL="0" lvl="1"/>
              <a:r>
                <a:rPr lang="en-US" sz="1400" dirty="0">
                  <a:latin typeface="Calibri" panose="020F0502020204030204" pitchFamily="34" charset="0"/>
                  <a:sym typeface="Wingdings" panose="05000000000000000000" pitchFamily="2" charset="2"/>
                </a:rPr>
                <a:t>Bipolar memory switching with elemental segregation are observed in wide range of Chalcogenide glasses</a:t>
              </a:r>
            </a:p>
          </p:txBody>
        </p:sp>
        <p:pic>
          <p:nvPicPr>
            <p:cNvPr id="20" name="Picture 19">
              <a:extLst>
                <a:ext uri="{FF2B5EF4-FFF2-40B4-BE49-F238E27FC236}">
                  <a16:creationId xmlns:a16="http://schemas.microsoft.com/office/drawing/2014/main" id="{109F3F54-516F-354C-9FCC-8E58ACF6E161}"/>
                </a:ext>
              </a:extLst>
            </p:cNvPr>
            <p:cNvPicPr>
              <a:picLocks noChangeAspect="1"/>
            </p:cNvPicPr>
            <p:nvPr/>
          </p:nvPicPr>
          <p:blipFill>
            <a:blip r:embed="rId2"/>
            <a:stretch>
              <a:fillRect/>
            </a:stretch>
          </p:blipFill>
          <p:spPr>
            <a:xfrm>
              <a:off x="1078729" y="3611584"/>
              <a:ext cx="2121671" cy="1951016"/>
            </a:xfrm>
            <a:prstGeom prst="rect">
              <a:avLst/>
            </a:prstGeom>
          </p:spPr>
        </p:pic>
        <p:pic>
          <p:nvPicPr>
            <p:cNvPr id="21" name="Picture 20">
              <a:extLst>
                <a:ext uri="{FF2B5EF4-FFF2-40B4-BE49-F238E27FC236}">
                  <a16:creationId xmlns:a16="http://schemas.microsoft.com/office/drawing/2014/main" id="{AEF2FABA-80BE-8740-A416-F1F70AF76727}"/>
                </a:ext>
              </a:extLst>
            </p:cNvPr>
            <p:cNvPicPr>
              <a:picLocks noChangeAspect="1"/>
            </p:cNvPicPr>
            <p:nvPr/>
          </p:nvPicPr>
          <p:blipFill>
            <a:blip r:embed="rId3"/>
            <a:stretch>
              <a:fillRect/>
            </a:stretch>
          </p:blipFill>
          <p:spPr>
            <a:xfrm>
              <a:off x="2971800" y="4471711"/>
              <a:ext cx="2619109" cy="1075571"/>
            </a:xfrm>
            <a:prstGeom prst="rect">
              <a:avLst/>
            </a:prstGeom>
          </p:spPr>
        </p:pic>
        <p:pic>
          <p:nvPicPr>
            <p:cNvPr id="22" name="Picture 21">
              <a:extLst>
                <a:ext uri="{FF2B5EF4-FFF2-40B4-BE49-F238E27FC236}">
                  <a16:creationId xmlns:a16="http://schemas.microsoft.com/office/drawing/2014/main" id="{5249B1FF-2E55-6943-8B28-075CCB9B4BD0}"/>
                </a:ext>
              </a:extLst>
            </p:cNvPr>
            <p:cNvPicPr>
              <a:picLocks noChangeAspect="1"/>
            </p:cNvPicPr>
            <p:nvPr/>
          </p:nvPicPr>
          <p:blipFill>
            <a:blip r:embed="rId4"/>
            <a:stretch>
              <a:fillRect/>
            </a:stretch>
          </p:blipFill>
          <p:spPr>
            <a:xfrm>
              <a:off x="4159532" y="3413682"/>
              <a:ext cx="1784068" cy="1260962"/>
            </a:xfrm>
            <a:prstGeom prst="rect">
              <a:avLst/>
            </a:prstGeom>
          </p:spPr>
        </p:pic>
        <p:sp>
          <p:nvSpPr>
            <p:cNvPr id="23" name="Rounded Rectangle 22">
              <a:extLst>
                <a:ext uri="{FF2B5EF4-FFF2-40B4-BE49-F238E27FC236}">
                  <a16:creationId xmlns:a16="http://schemas.microsoft.com/office/drawing/2014/main" id="{41DB1DEB-88F4-5048-83B9-8A5C65D0CC04}"/>
                </a:ext>
              </a:extLst>
            </p:cNvPr>
            <p:cNvSpPr/>
            <p:nvPr/>
          </p:nvSpPr>
          <p:spPr>
            <a:xfrm>
              <a:off x="903514" y="3130284"/>
              <a:ext cx="5116286" cy="2568819"/>
            </a:xfrm>
            <a:prstGeom prst="roundRect">
              <a:avLst>
                <a:gd name="adj" fmla="val 5953"/>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a:extLst>
              <a:ext uri="{FF2B5EF4-FFF2-40B4-BE49-F238E27FC236}">
                <a16:creationId xmlns:a16="http://schemas.microsoft.com/office/drawing/2014/main" id="{944B5B03-033C-364E-A397-75E1E9FA23B1}"/>
              </a:ext>
            </a:extLst>
          </p:cNvPr>
          <p:cNvSpPr/>
          <p:nvPr/>
        </p:nvSpPr>
        <p:spPr>
          <a:xfrm>
            <a:off x="903514" y="6075332"/>
            <a:ext cx="10374086" cy="325468"/>
          </a:xfrm>
          <a:prstGeom prst="roundRect">
            <a:avLst>
              <a:gd name="adj" fmla="val 5953"/>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2"/>
                </a:solidFill>
              </a:rPr>
              <a:t>In additional to G-class alloy exploration in horizon, we are also actively seeking doped oxide at CR</a:t>
            </a:r>
          </a:p>
        </p:txBody>
      </p:sp>
      <p:grpSp>
        <p:nvGrpSpPr>
          <p:cNvPr id="31" name="Group 30">
            <a:extLst>
              <a:ext uri="{FF2B5EF4-FFF2-40B4-BE49-F238E27FC236}">
                <a16:creationId xmlns:a16="http://schemas.microsoft.com/office/drawing/2014/main" id="{6C924CE6-E8DA-3A4E-90B6-42746BF67DAB}"/>
              </a:ext>
            </a:extLst>
          </p:cNvPr>
          <p:cNvGrpSpPr/>
          <p:nvPr/>
        </p:nvGrpSpPr>
        <p:grpSpPr>
          <a:xfrm>
            <a:off x="6096000" y="3276600"/>
            <a:ext cx="5170714" cy="2578619"/>
            <a:chOff x="6106886" y="3374509"/>
            <a:chExt cx="5170714" cy="2578619"/>
          </a:xfrm>
        </p:grpSpPr>
        <p:sp>
          <p:nvSpPr>
            <p:cNvPr id="26" name="Rectangle 25">
              <a:extLst>
                <a:ext uri="{FF2B5EF4-FFF2-40B4-BE49-F238E27FC236}">
                  <a16:creationId xmlns:a16="http://schemas.microsoft.com/office/drawing/2014/main" id="{DD866C49-D85B-A541-BC99-5400DD5D9A13}"/>
                </a:ext>
              </a:extLst>
            </p:cNvPr>
            <p:cNvSpPr/>
            <p:nvPr/>
          </p:nvSpPr>
          <p:spPr>
            <a:xfrm>
              <a:off x="6172200" y="3376136"/>
              <a:ext cx="5029200" cy="738664"/>
            </a:xfrm>
            <a:prstGeom prst="rect">
              <a:avLst/>
            </a:prstGeom>
          </p:spPr>
          <p:txBody>
            <a:bodyPr wrap="square">
              <a:spAutoFit/>
            </a:bodyPr>
            <a:lstStyle/>
            <a:p>
              <a:r>
                <a:rPr lang="en-US" sz="1400" dirty="0">
                  <a:latin typeface="Calibri" panose="020F0502020204030204" pitchFamily="34" charset="0"/>
                </a:rPr>
                <a:t>Threshold switching characteristics are not limited to Chalcogenide glass.   It has been sighted also with other (doped) binary oxide, such as </a:t>
              </a:r>
              <a:r>
                <a:rPr lang="en-US" sz="1400" dirty="0" err="1">
                  <a:latin typeface="Calibri" panose="020F0502020204030204" pitchFamily="34" charset="0"/>
                </a:rPr>
                <a:t>NbO</a:t>
              </a:r>
              <a:r>
                <a:rPr lang="en-US" sz="1400" baseline="-25000" dirty="0" err="1">
                  <a:latin typeface="Calibri" panose="020F0502020204030204" pitchFamily="34" charset="0"/>
                </a:rPr>
                <a:t>x</a:t>
              </a:r>
              <a:r>
                <a:rPr lang="en-US" sz="1400" dirty="0">
                  <a:latin typeface="Calibri" panose="020F0502020204030204" pitchFamily="34" charset="0"/>
                </a:rPr>
                <a:t>, </a:t>
              </a:r>
              <a:r>
                <a:rPr lang="en-US" sz="1400" dirty="0" err="1">
                  <a:latin typeface="Calibri" panose="020F0502020204030204" pitchFamily="34" charset="0"/>
                </a:rPr>
                <a:t>SiO</a:t>
              </a:r>
              <a:r>
                <a:rPr lang="en-US" sz="1400" baseline="-25000" dirty="0" err="1">
                  <a:latin typeface="Calibri" panose="020F0502020204030204" pitchFamily="34" charset="0"/>
                </a:rPr>
                <a:t>x</a:t>
              </a:r>
              <a:r>
                <a:rPr lang="en-US" sz="1400" dirty="0">
                  <a:latin typeface="Calibri" panose="020F0502020204030204" pitchFamily="34" charset="0"/>
                </a:rPr>
                <a:t> and etc.</a:t>
              </a:r>
              <a:endParaRPr lang="en-US" sz="1400" baseline="-25000" dirty="0">
                <a:latin typeface="Calibri" panose="020F0502020204030204" pitchFamily="34" charset="0"/>
              </a:endParaRPr>
            </a:p>
          </p:txBody>
        </p:sp>
        <p:sp>
          <p:nvSpPr>
            <p:cNvPr id="27" name="Rounded Rectangle 26">
              <a:extLst>
                <a:ext uri="{FF2B5EF4-FFF2-40B4-BE49-F238E27FC236}">
                  <a16:creationId xmlns:a16="http://schemas.microsoft.com/office/drawing/2014/main" id="{303F6C16-1C1B-D543-9ADE-4B5D3639BA35}"/>
                </a:ext>
              </a:extLst>
            </p:cNvPr>
            <p:cNvSpPr/>
            <p:nvPr/>
          </p:nvSpPr>
          <p:spPr>
            <a:xfrm>
              <a:off x="6106886" y="3374509"/>
              <a:ext cx="5170714" cy="2578619"/>
            </a:xfrm>
            <a:prstGeom prst="roundRect">
              <a:avLst>
                <a:gd name="adj" fmla="val 5953"/>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673E40B9-7D3F-2B4F-89FB-20EBD1EC5C3C}"/>
                </a:ext>
              </a:extLst>
            </p:cNvPr>
            <p:cNvPicPr>
              <a:picLocks noChangeAspect="1"/>
            </p:cNvPicPr>
            <p:nvPr/>
          </p:nvPicPr>
          <p:blipFill rotWithShape="1">
            <a:blip r:embed="rId5"/>
            <a:srcRect l="3408" t="2228" r="152" b="36497"/>
            <a:stretch/>
          </p:blipFill>
          <p:spPr>
            <a:xfrm>
              <a:off x="6381261" y="4175847"/>
              <a:ext cx="4667739" cy="1615353"/>
            </a:xfrm>
            <a:prstGeom prst="rect">
              <a:avLst/>
            </a:prstGeom>
            <a:ln w="19050" cmpd="dbl">
              <a:solidFill>
                <a:schemeClr val="accent2"/>
              </a:solidFill>
            </a:ln>
          </p:spPr>
        </p:pic>
      </p:grpSp>
    </p:spTree>
    <p:extLst>
      <p:ext uri="{BB962C8B-B14F-4D97-AF65-F5344CB8AC3E}">
        <p14:creationId xmlns:p14="http://schemas.microsoft.com/office/powerpoint/2010/main" val="180257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EB74-194B-A84F-BE5D-17ECDB114C50}"/>
              </a:ext>
            </a:extLst>
          </p:cNvPr>
          <p:cNvSpPr>
            <a:spLocks noGrp="1"/>
          </p:cNvSpPr>
          <p:nvPr>
            <p:ph type="title"/>
          </p:nvPr>
        </p:nvSpPr>
        <p:spPr>
          <a:xfrm>
            <a:off x="914400" y="152400"/>
            <a:ext cx="10363200" cy="578005"/>
          </a:xfrm>
        </p:spPr>
        <p:txBody>
          <a:bodyPr/>
          <a:lstStyle/>
          <a:p>
            <a:r>
              <a:rPr lang="en-US" sz="3600" dirty="0"/>
              <a:t>Write Endurance</a:t>
            </a:r>
          </a:p>
        </p:txBody>
      </p:sp>
      <p:sp>
        <p:nvSpPr>
          <p:cNvPr id="12" name="Content Placeholder 11">
            <a:extLst>
              <a:ext uri="{FF2B5EF4-FFF2-40B4-BE49-F238E27FC236}">
                <a16:creationId xmlns:a16="http://schemas.microsoft.com/office/drawing/2014/main" id="{2BF403C1-4738-4D47-800A-6E6ED8D07150}"/>
              </a:ext>
            </a:extLst>
          </p:cNvPr>
          <p:cNvSpPr>
            <a:spLocks noGrp="1"/>
          </p:cNvSpPr>
          <p:nvPr>
            <p:ph sz="half" idx="1"/>
          </p:nvPr>
        </p:nvSpPr>
        <p:spPr>
          <a:xfrm>
            <a:off x="914400" y="4190999"/>
            <a:ext cx="5080000" cy="2209801"/>
          </a:xfrm>
        </p:spPr>
        <p:txBody>
          <a:bodyPr/>
          <a:lstStyle/>
          <a:p>
            <a:r>
              <a:rPr lang="en-US" sz="1400" dirty="0"/>
              <a:t>Seasoning Required –   Yes, dual polarity for 10µsec cumulatively used for all data collected</a:t>
            </a:r>
          </a:p>
          <a:p>
            <a:r>
              <a:rPr lang="en-US" sz="1400" dirty="0"/>
              <a:t>Read Scheme – dual VDM is needed due to E2 drift</a:t>
            </a:r>
          </a:p>
          <a:p>
            <a:r>
              <a:rPr lang="en-US" sz="1400" dirty="0"/>
              <a:t>Cell leakage – SET is the same as SXP (5nA/cell), RESET is 1/10 of SET</a:t>
            </a:r>
          </a:p>
          <a:p>
            <a:r>
              <a:rPr lang="en-US" sz="1400" dirty="0"/>
              <a:t>C-cell bias – (E3 drift/shift) seeking elimination with material and/or process solution</a:t>
            </a:r>
          </a:p>
        </p:txBody>
      </p:sp>
      <p:sp>
        <p:nvSpPr>
          <p:cNvPr id="13" name="Content Placeholder 12">
            <a:extLst>
              <a:ext uri="{FF2B5EF4-FFF2-40B4-BE49-F238E27FC236}">
                <a16:creationId xmlns:a16="http://schemas.microsoft.com/office/drawing/2014/main" id="{D59D52B7-106C-C547-ADC3-A87F9C0D9EE9}"/>
              </a:ext>
            </a:extLst>
          </p:cNvPr>
          <p:cNvSpPr>
            <a:spLocks noGrp="1"/>
          </p:cNvSpPr>
          <p:nvPr>
            <p:ph sz="half" idx="2"/>
          </p:nvPr>
        </p:nvSpPr>
        <p:spPr>
          <a:xfrm>
            <a:off x="6197600" y="4191000"/>
            <a:ext cx="5384800" cy="1981200"/>
          </a:xfrm>
        </p:spPr>
        <p:txBody>
          <a:bodyPr/>
          <a:lstStyle/>
          <a:p>
            <a:r>
              <a:rPr lang="en-US" sz="1400" dirty="0" err="1"/>
              <a:t>TempCo</a:t>
            </a:r>
            <a:r>
              <a:rPr lang="en-US" sz="1400" dirty="0"/>
              <a:t> – 0% for </a:t>
            </a:r>
            <a:r>
              <a:rPr lang="en-US" sz="1400" dirty="0" err="1"/>
              <a:t>I</a:t>
            </a:r>
            <a:r>
              <a:rPr lang="en-US" sz="1400" baseline="-25000" dirty="0" err="1"/>
              <a:t>program</a:t>
            </a:r>
            <a:r>
              <a:rPr lang="en-US" sz="1400" dirty="0"/>
              <a:t>, 4.5% for V</a:t>
            </a:r>
            <a:r>
              <a:rPr lang="en-US" sz="1400" baseline="-25000" dirty="0"/>
              <a:t>DM</a:t>
            </a:r>
            <a:r>
              <a:rPr lang="en-US" sz="1400" dirty="0"/>
              <a:t> </a:t>
            </a:r>
          </a:p>
          <a:p>
            <a:r>
              <a:rPr lang="en-US" sz="1400" dirty="0"/>
              <a:t>WD – expected none; WD is subject to thermal proximity and reverse bias of A-/B-type cell (&lt; 65% E</a:t>
            </a:r>
            <a:r>
              <a:rPr lang="en-US" sz="1400" baseline="-25000" dirty="0"/>
              <a:t>TH</a:t>
            </a:r>
            <a:r>
              <a:rPr lang="en-US" sz="1400" dirty="0"/>
              <a:t>) </a:t>
            </a:r>
          </a:p>
          <a:p>
            <a:r>
              <a:rPr lang="en-US" sz="1400" dirty="0"/>
              <a:t>Scaling expectations: (no CD scaling data available) </a:t>
            </a:r>
          </a:p>
          <a:p>
            <a:pPr lvl="1"/>
            <a:r>
              <a:rPr lang="en-US" sz="1400" dirty="0" err="1"/>
              <a:t>I</a:t>
            </a:r>
            <a:r>
              <a:rPr lang="en-US" sz="1400" baseline="-25000" dirty="0" err="1"/>
              <a:t>program</a:t>
            </a:r>
            <a:r>
              <a:rPr lang="en-US" sz="1400" dirty="0"/>
              <a:t> – the same as SXP, subject to </a:t>
            </a:r>
            <a:r>
              <a:rPr lang="en-US" sz="1400" dirty="0" err="1"/>
              <a:t>T</a:t>
            </a:r>
            <a:r>
              <a:rPr lang="en-US" sz="1400" baseline="-25000" dirty="0" err="1"/>
              <a:t>g</a:t>
            </a:r>
            <a:endParaRPr lang="en-US" sz="1400" dirty="0"/>
          </a:p>
          <a:p>
            <a:pPr lvl="1"/>
            <a:r>
              <a:rPr lang="en-US" sz="1400" dirty="0"/>
              <a:t>RWB – no worse than SXP</a:t>
            </a:r>
          </a:p>
          <a:p>
            <a:pPr lvl="1"/>
            <a:r>
              <a:rPr lang="en-US" sz="1400" dirty="0"/>
              <a:t>Read/Write Latency – no change</a:t>
            </a:r>
          </a:p>
          <a:p>
            <a:endParaRPr lang="en-US" sz="1400" dirty="0"/>
          </a:p>
        </p:txBody>
      </p:sp>
      <p:grpSp>
        <p:nvGrpSpPr>
          <p:cNvPr id="9" name="Group 8">
            <a:extLst>
              <a:ext uri="{FF2B5EF4-FFF2-40B4-BE49-F238E27FC236}">
                <a16:creationId xmlns:a16="http://schemas.microsoft.com/office/drawing/2014/main" id="{65220459-EFA8-AE4F-89C7-3C1A8A113697}"/>
              </a:ext>
            </a:extLst>
          </p:cNvPr>
          <p:cNvGrpSpPr/>
          <p:nvPr/>
        </p:nvGrpSpPr>
        <p:grpSpPr>
          <a:xfrm>
            <a:off x="1547909" y="685800"/>
            <a:ext cx="9424891" cy="2763127"/>
            <a:chOff x="1547909" y="818273"/>
            <a:chExt cx="9424891" cy="2763127"/>
          </a:xfrm>
        </p:grpSpPr>
        <p:pic>
          <p:nvPicPr>
            <p:cNvPr id="4" name="Picture 3">
              <a:extLst>
                <a:ext uri="{FF2B5EF4-FFF2-40B4-BE49-F238E27FC236}">
                  <a16:creationId xmlns:a16="http://schemas.microsoft.com/office/drawing/2014/main" id="{00000000-0008-0000-0100-000003000000}"/>
                </a:ext>
              </a:extLst>
            </p:cNvPr>
            <p:cNvPicPr>
              <a:picLocks noChangeAspect="1"/>
            </p:cNvPicPr>
            <p:nvPr/>
          </p:nvPicPr>
          <p:blipFill rotWithShape="1">
            <a:blip r:embed="rId2"/>
            <a:srcRect l="63248" t="38379" r="3475" b="6450"/>
            <a:stretch/>
          </p:blipFill>
          <p:spPr>
            <a:xfrm>
              <a:off x="1547909" y="1295400"/>
              <a:ext cx="2719291" cy="2286000"/>
            </a:xfrm>
            <a:prstGeom prst="rect">
              <a:avLst/>
            </a:prstGeom>
            <a:solidFill>
              <a:sysClr val="window" lastClr="FFFFFF"/>
            </a:solidFill>
            <a:ln>
              <a:noFill/>
            </a:ln>
          </p:spPr>
        </p:pic>
        <p:sp>
          <p:nvSpPr>
            <p:cNvPr id="6" name="Rectangle 5">
              <a:extLst>
                <a:ext uri="{FF2B5EF4-FFF2-40B4-BE49-F238E27FC236}">
                  <a16:creationId xmlns:a16="http://schemas.microsoft.com/office/drawing/2014/main" id="{0437D9C0-B877-6D43-B94D-FAB9D5E6A9F9}"/>
                </a:ext>
              </a:extLst>
            </p:cNvPr>
            <p:cNvSpPr/>
            <p:nvPr/>
          </p:nvSpPr>
          <p:spPr>
            <a:xfrm>
              <a:off x="2743200" y="818273"/>
              <a:ext cx="6781985" cy="369332"/>
            </a:xfrm>
            <a:prstGeom prst="rect">
              <a:avLst/>
            </a:prstGeom>
            <a:ln w="19050" cmpd="thickThin">
              <a:solidFill>
                <a:schemeClr val="accent2"/>
              </a:solidFill>
            </a:ln>
          </p:spPr>
          <p:txBody>
            <a:bodyPr wrap="none">
              <a:spAutoFit/>
            </a:bodyPr>
            <a:lstStyle/>
            <a:p>
              <a:r>
                <a:rPr lang="en-US" sz="1800" b="1" dirty="0">
                  <a:solidFill>
                    <a:srgbClr val="C00000"/>
                  </a:solidFill>
                  <a:latin typeface="Calibri" panose="020F0502020204030204" pitchFamily="34" charset="0"/>
                  <a:cs typeface="Calibri" panose="020F0502020204030204" pitchFamily="34" charset="0"/>
                </a:rPr>
                <a:t>No window closure of 2K bits up to 2M FW cycles @ 10ms </a:t>
              </a:r>
              <a:r>
                <a:rPr lang="en-US" sz="1800" b="1" dirty="0" err="1">
                  <a:solidFill>
                    <a:srgbClr val="C00000"/>
                  </a:solidFill>
                  <a:latin typeface="Calibri" panose="020F0502020204030204" pitchFamily="34" charset="0"/>
                  <a:cs typeface="Calibri" panose="020F0502020204030204" pitchFamily="34" charset="0"/>
                </a:rPr>
                <a:t>ipd</a:t>
              </a:r>
              <a:r>
                <a:rPr lang="en-US" sz="1800" b="1" dirty="0">
                  <a:solidFill>
                    <a:srgbClr val="C00000"/>
                  </a:solidFill>
                  <a:latin typeface="Calibri" panose="020F0502020204030204" pitchFamily="34" charset="0"/>
                  <a:cs typeface="Calibri" panose="020F0502020204030204" pitchFamily="34" charset="0"/>
                </a:rPr>
                <a:t>, low ED</a:t>
              </a:r>
            </a:p>
          </p:txBody>
        </p:sp>
        <p:pic>
          <p:nvPicPr>
            <p:cNvPr id="8" name="Picture 7">
              <a:extLst>
                <a:ext uri="{FF2B5EF4-FFF2-40B4-BE49-F238E27FC236}">
                  <a16:creationId xmlns:a16="http://schemas.microsoft.com/office/drawing/2014/main" id="{00000000-0008-0000-0100-000005000000}"/>
                </a:ext>
              </a:extLst>
            </p:cNvPr>
            <p:cNvPicPr>
              <a:picLocks noChangeAspect="1"/>
            </p:cNvPicPr>
            <p:nvPr/>
          </p:nvPicPr>
          <p:blipFill rotWithShape="1">
            <a:blip r:embed="rId3"/>
            <a:srcRect t="14204" b="14778"/>
            <a:stretch/>
          </p:blipFill>
          <p:spPr>
            <a:xfrm>
              <a:off x="4383866" y="1295400"/>
              <a:ext cx="6588934" cy="2286000"/>
            </a:xfrm>
            <a:prstGeom prst="rect">
              <a:avLst/>
            </a:prstGeom>
            <a:solidFill>
              <a:sysClr val="window" lastClr="FFFFFF"/>
            </a:solidFill>
            <a:ln>
              <a:noFill/>
            </a:ln>
          </p:spPr>
        </p:pic>
      </p:grpSp>
      <p:sp>
        <p:nvSpPr>
          <p:cNvPr id="10" name="Title 1">
            <a:extLst>
              <a:ext uri="{FF2B5EF4-FFF2-40B4-BE49-F238E27FC236}">
                <a16:creationId xmlns:a16="http://schemas.microsoft.com/office/drawing/2014/main" id="{B36625A8-47E6-8B4F-BE39-5491C912132C}"/>
              </a:ext>
            </a:extLst>
          </p:cNvPr>
          <p:cNvSpPr txBox="1">
            <a:spLocks/>
          </p:cNvSpPr>
          <p:nvPr/>
        </p:nvSpPr>
        <p:spPr bwMode="auto">
          <a:xfrm>
            <a:off x="914400" y="3581400"/>
            <a:ext cx="103632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a:lstStyle>
          <a:p>
            <a:pPr defTabSz="914400"/>
            <a:r>
              <a:rPr lang="en-US" sz="3600" kern="0" dirty="0"/>
              <a:t>Other Critical Characteristics</a:t>
            </a:r>
          </a:p>
        </p:txBody>
      </p:sp>
    </p:spTree>
    <p:extLst>
      <p:ext uri="{BB962C8B-B14F-4D97-AF65-F5344CB8AC3E}">
        <p14:creationId xmlns:p14="http://schemas.microsoft.com/office/powerpoint/2010/main" val="93571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E878-184A-5342-B508-6C6EAFB7A3AB}"/>
              </a:ext>
            </a:extLst>
          </p:cNvPr>
          <p:cNvSpPr>
            <a:spLocks noGrp="1"/>
          </p:cNvSpPr>
          <p:nvPr>
            <p:ph type="title"/>
          </p:nvPr>
        </p:nvSpPr>
        <p:spPr>
          <a:xfrm>
            <a:off x="914400" y="152400"/>
            <a:ext cx="10363200" cy="386794"/>
          </a:xfrm>
        </p:spPr>
        <p:txBody>
          <a:bodyPr/>
          <a:lstStyle/>
          <a:p>
            <a:r>
              <a:rPr lang="en-US" sz="3200" dirty="0"/>
              <a:t>Bipolar decoder architecture – Selected BL Path Shown</a:t>
            </a:r>
          </a:p>
        </p:txBody>
      </p:sp>
      <p:sp>
        <p:nvSpPr>
          <p:cNvPr id="3" name="Content Placeholder 2">
            <a:extLst>
              <a:ext uri="{FF2B5EF4-FFF2-40B4-BE49-F238E27FC236}">
                <a16:creationId xmlns:a16="http://schemas.microsoft.com/office/drawing/2014/main" id="{DEFE7729-5041-7A40-BF27-D2C5EAAF1237}"/>
              </a:ext>
            </a:extLst>
          </p:cNvPr>
          <p:cNvSpPr>
            <a:spLocks noGrp="1"/>
          </p:cNvSpPr>
          <p:nvPr>
            <p:ph idx="1"/>
          </p:nvPr>
        </p:nvSpPr>
        <p:spPr>
          <a:xfrm>
            <a:off x="1452043" y="4808839"/>
            <a:ext cx="2412176" cy="709045"/>
          </a:xfrm>
        </p:spPr>
        <p:txBody>
          <a:bodyPr/>
          <a:lstStyle/>
          <a:p>
            <a:pPr marL="342900" indent="-342900">
              <a:buFont typeface="Arial" panose="020B0604020202020204" pitchFamily="34" charset="0"/>
              <a:buChar char="•"/>
            </a:pPr>
            <a:r>
              <a:rPr lang="en-US" sz="1600" dirty="0"/>
              <a:t>Unipolar</a:t>
            </a:r>
          </a:p>
          <a:p>
            <a:pPr marL="342900" indent="-342900">
              <a:buFont typeface="Arial" panose="020B0604020202020204" pitchFamily="34" charset="0"/>
              <a:buChar char="•"/>
            </a:pPr>
            <a:r>
              <a:rPr lang="en-US" sz="1600" dirty="0"/>
              <a:t>110A TWN + P</a:t>
            </a:r>
          </a:p>
          <a:p>
            <a:endParaRPr lang="en-US" sz="1600" dirty="0"/>
          </a:p>
        </p:txBody>
      </p:sp>
      <p:grpSp>
        <p:nvGrpSpPr>
          <p:cNvPr id="4" name="Group 3">
            <a:extLst>
              <a:ext uri="{FF2B5EF4-FFF2-40B4-BE49-F238E27FC236}">
                <a16:creationId xmlns:a16="http://schemas.microsoft.com/office/drawing/2014/main" id="{98DF2D6C-2FDC-9249-AB15-9D46C422D1AE}"/>
              </a:ext>
            </a:extLst>
          </p:cNvPr>
          <p:cNvGrpSpPr/>
          <p:nvPr/>
        </p:nvGrpSpPr>
        <p:grpSpPr>
          <a:xfrm>
            <a:off x="1447800" y="685800"/>
            <a:ext cx="2244666" cy="3339040"/>
            <a:chOff x="1063613" y="1090689"/>
            <a:chExt cx="2244666" cy="3339040"/>
          </a:xfrm>
        </p:grpSpPr>
        <p:grpSp>
          <p:nvGrpSpPr>
            <p:cNvPr id="5" name="Group 4">
              <a:extLst>
                <a:ext uri="{FF2B5EF4-FFF2-40B4-BE49-F238E27FC236}">
                  <a16:creationId xmlns:a16="http://schemas.microsoft.com/office/drawing/2014/main" id="{59CCDEC3-1D93-BD4E-8E5B-638035F484C1}"/>
                </a:ext>
              </a:extLst>
            </p:cNvPr>
            <p:cNvGrpSpPr/>
            <p:nvPr/>
          </p:nvGrpSpPr>
          <p:grpSpPr>
            <a:xfrm>
              <a:off x="1969144" y="3628513"/>
              <a:ext cx="457200" cy="609600"/>
              <a:chOff x="5638800" y="2819400"/>
              <a:chExt cx="457200" cy="609600"/>
            </a:xfrm>
          </p:grpSpPr>
          <p:cxnSp>
            <p:nvCxnSpPr>
              <p:cNvPr id="34" name="Straight Connector 33">
                <a:extLst>
                  <a:ext uri="{FF2B5EF4-FFF2-40B4-BE49-F238E27FC236}">
                    <a16:creationId xmlns:a16="http://schemas.microsoft.com/office/drawing/2014/main" id="{DFFD3314-492E-DF43-AA2F-8C84314BABAC}"/>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F9FA22-2064-9543-A651-A059B3904B14}"/>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1F2A21-6B07-C649-AA59-DECFB9B45882}"/>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38E188-8713-9A46-A96E-EAC3A13975D9}"/>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DC5046-C60A-FA48-AFDC-8F32B5530A19}"/>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E514A2-BBD8-9949-83D1-5878D0748103}"/>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3E2690-5062-B14E-AB7D-BBF37A00820B}"/>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EB2C4595-3D76-534E-97AC-59184ACA6474}"/>
                </a:ext>
              </a:extLst>
            </p:cNvPr>
            <p:cNvGrpSpPr/>
            <p:nvPr/>
          </p:nvGrpSpPr>
          <p:grpSpPr>
            <a:xfrm>
              <a:off x="1969144" y="2420775"/>
              <a:ext cx="457200" cy="609600"/>
              <a:chOff x="5638800" y="1916460"/>
              <a:chExt cx="457200" cy="609600"/>
            </a:xfrm>
          </p:grpSpPr>
          <p:grpSp>
            <p:nvGrpSpPr>
              <p:cNvPr id="25" name="Group 24">
                <a:extLst>
                  <a:ext uri="{FF2B5EF4-FFF2-40B4-BE49-F238E27FC236}">
                    <a16:creationId xmlns:a16="http://schemas.microsoft.com/office/drawing/2014/main" id="{F4E2588E-DB3A-C74C-9049-5E77FADE7F59}"/>
                  </a:ext>
                </a:extLst>
              </p:cNvPr>
              <p:cNvGrpSpPr/>
              <p:nvPr/>
            </p:nvGrpSpPr>
            <p:grpSpPr>
              <a:xfrm>
                <a:off x="5638800" y="1916460"/>
                <a:ext cx="457200" cy="609600"/>
                <a:chOff x="5638800" y="2819400"/>
                <a:chExt cx="457200" cy="609600"/>
              </a:xfrm>
            </p:grpSpPr>
            <p:cxnSp>
              <p:nvCxnSpPr>
                <p:cNvPr id="27" name="Straight Connector 26">
                  <a:extLst>
                    <a:ext uri="{FF2B5EF4-FFF2-40B4-BE49-F238E27FC236}">
                      <a16:creationId xmlns:a16="http://schemas.microsoft.com/office/drawing/2014/main" id="{1D5FEC3F-7420-2842-992F-96B9CF14C895}"/>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0494EF-1DC3-A84F-80CC-2BD4CCA85476}"/>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88527D-A6F5-5443-BD17-369AC754ECBB}"/>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93FA66-A2FD-5143-8A10-4793A98DDB9C}"/>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EEE803-D4CE-D349-8A4A-977406A7DC9A}"/>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7067D7-76B4-A743-9418-04CCBC72D46F}"/>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3A1C18F-F938-5F44-A12F-7FBF5829E612}"/>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E5CF1E90-0907-8E45-BF62-8F81D57EF71E}"/>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B95FF169-55D6-2244-B125-49F524ADAD9A}"/>
                </a:ext>
              </a:extLst>
            </p:cNvPr>
            <p:cNvGrpSpPr/>
            <p:nvPr/>
          </p:nvGrpSpPr>
          <p:grpSpPr>
            <a:xfrm>
              <a:off x="1435744" y="1657640"/>
              <a:ext cx="990600" cy="609595"/>
              <a:chOff x="3124200" y="1306866"/>
              <a:chExt cx="990600" cy="609595"/>
            </a:xfrm>
          </p:grpSpPr>
          <p:cxnSp>
            <p:nvCxnSpPr>
              <p:cNvPr id="21" name="Straight Connector 20">
                <a:extLst>
                  <a:ext uri="{FF2B5EF4-FFF2-40B4-BE49-F238E27FC236}">
                    <a16:creationId xmlns:a16="http://schemas.microsoft.com/office/drawing/2014/main" id="{195A2CB4-95A3-D74C-AB83-39E667174F11}"/>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41CA4A-CB80-104A-A7C7-453BEAC9FC60}"/>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Isosceles Triangle 78">
                <a:extLst>
                  <a:ext uri="{FF2B5EF4-FFF2-40B4-BE49-F238E27FC236}">
                    <a16:creationId xmlns:a16="http://schemas.microsoft.com/office/drawing/2014/main" id="{EEF2981F-3765-1449-BB5A-FB467C2997CF}"/>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89BCEE-C9FB-7B4E-A74D-2EAC9F4AF4FA}"/>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9C1529A3-6872-584D-8C42-1D84B5B97AA4}"/>
                </a:ext>
              </a:extLst>
            </p:cNvPr>
            <p:cNvSpPr txBox="1"/>
            <p:nvPr/>
          </p:nvSpPr>
          <p:spPr>
            <a:xfrm>
              <a:off x="1620218" y="2254681"/>
              <a:ext cx="415498" cy="230832"/>
            </a:xfrm>
            <a:prstGeom prst="rect">
              <a:avLst/>
            </a:prstGeom>
            <a:noFill/>
          </p:spPr>
          <p:txBody>
            <a:bodyPr wrap="none" rtlCol="0">
              <a:spAutoFit/>
            </a:bodyPr>
            <a:lstStyle/>
            <a:p>
              <a:r>
                <a:rPr lang="en-US" sz="900" i="1" dirty="0"/>
                <a:t>VSS</a:t>
              </a:r>
            </a:p>
          </p:txBody>
        </p:sp>
        <p:cxnSp>
          <p:nvCxnSpPr>
            <p:cNvPr id="9" name="Straight Connector 8">
              <a:extLst>
                <a:ext uri="{FF2B5EF4-FFF2-40B4-BE49-F238E27FC236}">
                  <a16:creationId xmlns:a16="http://schemas.microsoft.com/office/drawing/2014/main" id="{7CD2BFFB-F4A2-4740-8DB6-C5C0D9EC7FB6}"/>
                </a:ext>
              </a:extLst>
            </p:cNvPr>
            <p:cNvCxnSpPr/>
            <p:nvPr/>
          </p:nvCxnSpPr>
          <p:spPr>
            <a:xfrm flipV="1">
              <a:off x="2426344" y="303037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1EBBFE-1D8F-1446-95AA-8CE2A69EC1BD}"/>
                </a:ext>
              </a:extLst>
            </p:cNvPr>
            <p:cNvCxnSpPr/>
            <p:nvPr/>
          </p:nvCxnSpPr>
          <p:spPr>
            <a:xfrm>
              <a:off x="2426344" y="332371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5D39F7-FBD7-9F46-A0C5-C0D6177CD0A7}"/>
                </a:ext>
              </a:extLst>
            </p:cNvPr>
            <p:cNvCxnSpPr>
              <a:cxnSpLocks/>
            </p:cNvCxnSpPr>
            <p:nvPr/>
          </p:nvCxnSpPr>
          <p:spPr>
            <a:xfrm flipV="1">
              <a:off x="2426344" y="1952113"/>
              <a:ext cx="0" cy="468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7EA626-AB21-5A4E-A400-67B449785C1A}"/>
                </a:ext>
              </a:extLst>
            </p:cNvPr>
            <p:cNvSpPr txBox="1"/>
            <p:nvPr/>
          </p:nvSpPr>
          <p:spPr>
            <a:xfrm>
              <a:off x="1620218" y="1463791"/>
              <a:ext cx="777777" cy="230832"/>
            </a:xfrm>
            <a:prstGeom prst="rect">
              <a:avLst/>
            </a:prstGeom>
            <a:noFill/>
          </p:spPr>
          <p:txBody>
            <a:bodyPr wrap="none" rtlCol="0">
              <a:spAutoFit/>
            </a:bodyPr>
            <a:lstStyle/>
            <a:p>
              <a:r>
                <a:rPr lang="en-US" sz="900" i="1" dirty="0"/>
                <a:t>AXN=VPPs</a:t>
              </a:r>
            </a:p>
          </p:txBody>
        </p:sp>
        <p:sp>
          <p:nvSpPr>
            <p:cNvPr id="13" name="TextBox 12">
              <a:extLst>
                <a:ext uri="{FF2B5EF4-FFF2-40B4-BE49-F238E27FC236}">
                  <a16:creationId xmlns:a16="http://schemas.microsoft.com/office/drawing/2014/main" id="{214215F8-88FB-0D46-8730-9A2852AF5D62}"/>
                </a:ext>
              </a:extLst>
            </p:cNvPr>
            <p:cNvSpPr txBox="1"/>
            <p:nvPr/>
          </p:nvSpPr>
          <p:spPr>
            <a:xfrm>
              <a:off x="2218595" y="4198897"/>
              <a:ext cx="415498" cy="230832"/>
            </a:xfrm>
            <a:prstGeom prst="rect">
              <a:avLst/>
            </a:prstGeom>
            <a:noFill/>
          </p:spPr>
          <p:txBody>
            <a:bodyPr wrap="none" rtlCol="0">
              <a:spAutoFit/>
            </a:bodyPr>
            <a:lstStyle/>
            <a:p>
              <a:r>
                <a:rPr lang="en-US" sz="900" i="1" dirty="0"/>
                <a:t>VSS</a:t>
              </a:r>
            </a:p>
          </p:txBody>
        </p:sp>
        <p:sp>
          <p:nvSpPr>
            <p:cNvPr id="14" name="TextBox 13">
              <a:extLst>
                <a:ext uri="{FF2B5EF4-FFF2-40B4-BE49-F238E27FC236}">
                  <a16:creationId xmlns:a16="http://schemas.microsoft.com/office/drawing/2014/main" id="{E92AF3F5-2920-E543-B2F9-2147C8AB662D}"/>
                </a:ext>
              </a:extLst>
            </p:cNvPr>
            <p:cNvSpPr txBox="1"/>
            <p:nvPr/>
          </p:nvSpPr>
          <p:spPr>
            <a:xfrm>
              <a:off x="1574498" y="3817897"/>
              <a:ext cx="415498" cy="230832"/>
            </a:xfrm>
            <a:prstGeom prst="rect">
              <a:avLst/>
            </a:prstGeom>
            <a:noFill/>
          </p:spPr>
          <p:txBody>
            <a:bodyPr wrap="none" rtlCol="0">
              <a:spAutoFit/>
            </a:bodyPr>
            <a:lstStyle/>
            <a:p>
              <a:r>
                <a:rPr lang="en-US" sz="900" i="1" dirty="0"/>
                <a:t>VSS</a:t>
              </a:r>
            </a:p>
          </p:txBody>
        </p:sp>
        <p:sp>
          <p:nvSpPr>
            <p:cNvPr id="15" name="TextBox 14">
              <a:extLst>
                <a:ext uri="{FF2B5EF4-FFF2-40B4-BE49-F238E27FC236}">
                  <a16:creationId xmlns:a16="http://schemas.microsoft.com/office/drawing/2014/main" id="{8F3A2DEC-7F38-3A4D-990E-67B79AAC381D}"/>
                </a:ext>
              </a:extLst>
            </p:cNvPr>
            <p:cNvSpPr txBox="1"/>
            <p:nvPr/>
          </p:nvSpPr>
          <p:spPr>
            <a:xfrm>
              <a:off x="1620218" y="2615917"/>
              <a:ext cx="415498" cy="230832"/>
            </a:xfrm>
            <a:prstGeom prst="rect">
              <a:avLst/>
            </a:prstGeom>
            <a:noFill/>
          </p:spPr>
          <p:txBody>
            <a:bodyPr wrap="none" rtlCol="0">
              <a:spAutoFit/>
            </a:bodyPr>
            <a:lstStyle/>
            <a:p>
              <a:r>
                <a:rPr lang="en-US" sz="900" i="1" dirty="0"/>
                <a:t>VSS</a:t>
              </a:r>
            </a:p>
          </p:txBody>
        </p:sp>
        <p:sp>
          <p:nvSpPr>
            <p:cNvPr id="16" name="TextBox 15">
              <a:extLst>
                <a:ext uri="{FF2B5EF4-FFF2-40B4-BE49-F238E27FC236}">
                  <a16:creationId xmlns:a16="http://schemas.microsoft.com/office/drawing/2014/main" id="{F2CEA718-305D-7E46-A47D-D495CAF53DDD}"/>
                </a:ext>
              </a:extLst>
            </p:cNvPr>
            <p:cNvSpPr txBox="1"/>
            <p:nvPr/>
          </p:nvSpPr>
          <p:spPr>
            <a:xfrm>
              <a:off x="2414704" y="3117673"/>
              <a:ext cx="473206" cy="230832"/>
            </a:xfrm>
            <a:prstGeom prst="rect">
              <a:avLst/>
            </a:prstGeom>
            <a:noFill/>
          </p:spPr>
          <p:txBody>
            <a:bodyPr wrap="none" rtlCol="0">
              <a:spAutoFit/>
            </a:bodyPr>
            <a:lstStyle/>
            <a:p>
              <a:r>
                <a:rPr lang="en-US" sz="900" i="1" dirty="0"/>
                <a:t>VPPs</a:t>
              </a:r>
            </a:p>
          </p:txBody>
        </p:sp>
        <p:sp>
          <p:nvSpPr>
            <p:cNvPr id="17" name="TextBox 16">
              <a:extLst>
                <a:ext uri="{FF2B5EF4-FFF2-40B4-BE49-F238E27FC236}">
                  <a16:creationId xmlns:a16="http://schemas.microsoft.com/office/drawing/2014/main" id="{F851E157-AB38-DD4C-AB29-AE4D685DE233}"/>
                </a:ext>
              </a:extLst>
            </p:cNvPr>
            <p:cNvSpPr txBox="1"/>
            <p:nvPr/>
          </p:nvSpPr>
          <p:spPr>
            <a:xfrm>
              <a:off x="1063613" y="1847021"/>
              <a:ext cx="415498" cy="230832"/>
            </a:xfrm>
            <a:prstGeom prst="rect">
              <a:avLst/>
            </a:prstGeom>
            <a:noFill/>
          </p:spPr>
          <p:txBody>
            <a:bodyPr wrap="none" rtlCol="0">
              <a:spAutoFit/>
            </a:bodyPr>
            <a:lstStyle/>
            <a:p>
              <a:r>
                <a:rPr lang="en-US" sz="900" i="1" dirty="0"/>
                <a:t>VSS</a:t>
              </a:r>
            </a:p>
          </p:txBody>
        </p:sp>
        <p:sp>
          <p:nvSpPr>
            <p:cNvPr id="18" name="TextBox 17">
              <a:extLst>
                <a:ext uri="{FF2B5EF4-FFF2-40B4-BE49-F238E27FC236}">
                  <a16:creationId xmlns:a16="http://schemas.microsoft.com/office/drawing/2014/main" id="{630E9499-02F8-7D42-B386-57C7BE17285F}"/>
                </a:ext>
              </a:extLst>
            </p:cNvPr>
            <p:cNvSpPr txBox="1"/>
            <p:nvPr/>
          </p:nvSpPr>
          <p:spPr>
            <a:xfrm>
              <a:off x="1620218" y="1090689"/>
              <a:ext cx="787395" cy="338554"/>
            </a:xfrm>
            <a:prstGeom prst="rect">
              <a:avLst/>
            </a:prstGeom>
            <a:noFill/>
          </p:spPr>
          <p:txBody>
            <a:bodyPr wrap="none" rtlCol="0">
              <a:spAutoFit/>
            </a:bodyPr>
            <a:lstStyle/>
            <a:p>
              <a:r>
                <a:rPr lang="en-US" sz="1600" i="1" dirty="0">
                  <a:solidFill>
                    <a:srgbClr val="0E5EFE"/>
                  </a:solidFill>
                </a:rPr>
                <a:t>ALF32</a:t>
              </a:r>
            </a:p>
          </p:txBody>
        </p:sp>
        <p:sp>
          <p:nvSpPr>
            <p:cNvPr id="19" name="TextBox 18">
              <a:extLst>
                <a:ext uri="{FF2B5EF4-FFF2-40B4-BE49-F238E27FC236}">
                  <a16:creationId xmlns:a16="http://schemas.microsoft.com/office/drawing/2014/main" id="{822D5BEE-075A-DC43-8D86-0410DF88A1A1}"/>
                </a:ext>
              </a:extLst>
            </p:cNvPr>
            <p:cNvSpPr txBox="1"/>
            <p:nvPr/>
          </p:nvSpPr>
          <p:spPr>
            <a:xfrm>
              <a:off x="2376993" y="1930047"/>
              <a:ext cx="473206" cy="230832"/>
            </a:xfrm>
            <a:prstGeom prst="rect">
              <a:avLst/>
            </a:prstGeom>
            <a:noFill/>
          </p:spPr>
          <p:txBody>
            <a:bodyPr wrap="none" rtlCol="0">
              <a:spAutoFit/>
            </a:bodyPr>
            <a:lstStyle/>
            <a:p>
              <a:r>
                <a:rPr lang="en-US" sz="900" i="1" dirty="0"/>
                <a:t>VPPs</a:t>
              </a:r>
            </a:p>
          </p:txBody>
        </p:sp>
        <p:sp>
          <p:nvSpPr>
            <p:cNvPr id="20" name="TextBox 19">
              <a:extLst>
                <a:ext uri="{FF2B5EF4-FFF2-40B4-BE49-F238E27FC236}">
                  <a16:creationId xmlns:a16="http://schemas.microsoft.com/office/drawing/2014/main" id="{40D8780B-03B4-6C40-8302-6AD9E0F8BB47}"/>
                </a:ext>
              </a:extLst>
            </p:cNvPr>
            <p:cNvSpPr txBox="1"/>
            <p:nvPr/>
          </p:nvSpPr>
          <p:spPr>
            <a:xfrm>
              <a:off x="2775761" y="3113874"/>
              <a:ext cx="532518" cy="307777"/>
            </a:xfrm>
            <a:prstGeom prst="rect">
              <a:avLst/>
            </a:prstGeom>
            <a:noFill/>
          </p:spPr>
          <p:txBody>
            <a:bodyPr wrap="none" rtlCol="0">
              <a:spAutoFit/>
            </a:bodyPr>
            <a:lstStyle/>
            <a:p>
              <a:r>
                <a:rPr lang="en-US" sz="1400" b="1" dirty="0">
                  <a:solidFill>
                    <a:srgbClr val="92D050"/>
                  </a:solidFill>
                </a:rPr>
                <a:t>LBL</a:t>
              </a:r>
            </a:p>
          </p:txBody>
        </p:sp>
      </p:grpSp>
      <p:grpSp>
        <p:nvGrpSpPr>
          <p:cNvPr id="41" name="Group 40">
            <a:extLst>
              <a:ext uri="{FF2B5EF4-FFF2-40B4-BE49-F238E27FC236}">
                <a16:creationId xmlns:a16="http://schemas.microsoft.com/office/drawing/2014/main" id="{1C107255-D243-E94D-A447-4EEFB467C66D}"/>
              </a:ext>
            </a:extLst>
          </p:cNvPr>
          <p:cNvGrpSpPr/>
          <p:nvPr/>
        </p:nvGrpSpPr>
        <p:grpSpPr>
          <a:xfrm>
            <a:off x="4803787" y="723833"/>
            <a:ext cx="2661728" cy="4067588"/>
            <a:chOff x="4419600" y="1128722"/>
            <a:chExt cx="2661728" cy="4067588"/>
          </a:xfrm>
        </p:grpSpPr>
        <p:grpSp>
          <p:nvGrpSpPr>
            <p:cNvPr id="42" name="Group 41">
              <a:extLst>
                <a:ext uri="{FF2B5EF4-FFF2-40B4-BE49-F238E27FC236}">
                  <a16:creationId xmlns:a16="http://schemas.microsoft.com/office/drawing/2014/main" id="{15A53A71-9C47-AB4A-ADAA-51C43DCA4361}"/>
                </a:ext>
              </a:extLst>
            </p:cNvPr>
            <p:cNvGrpSpPr/>
            <p:nvPr/>
          </p:nvGrpSpPr>
          <p:grpSpPr>
            <a:xfrm>
              <a:off x="4940910" y="2404784"/>
              <a:ext cx="1286278" cy="1817338"/>
              <a:chOff x="7080611" y="1619077"/>
              <a:chExt cx="1286278" cy="1817338"/>
            </a:xfrm>
          </p:grpSpPr>
          <p:grpSp>
            <p:nvGrpSpPr>
              <p:cNvPr id="67" name="Group 66">
                <a:extLst>
                  <a:ext uri="{FF2B5EF4-FFF2-40B4-BE49-F238E27FC236}">
                    <a16:creationId xmlns:a16="http://schemas.microsoft.com/office/drawing/2014/main" id="{10ECF4DA-58F2-4044-BC69-0F92020AC7F8}"/>
                  </a:ext>
                </a:extLst>
              </p:cNvPr>
              <p:cNvGrpSpPr/>
              <p:nvPr/>
            </p:nvGrpSpPr>
            <p:grpSpPr>
              <a:xfrm>
                <a:off x="7464832" y="2826815"/>
                <a:ext cx="457200" cy="609600"/>
                <a:chOff x="5638800" y="2819400"/>
                <a:chExt cx="457200" cy="609600"/>
              </a:xfrm>
            </p:grpSpPr>
            <p:cxnSp>
              <p:nvCxnSpPr>
                <p:cNvPr id="83" name="Straight Connector 82">
                  <a:extLst>
                    <a:ext uri="{FF2B5EF4-FFF2-40B4-BE49-F238E27FC236}">
                      <a16:creationId xmlns:a16="http://schemas.microsoft.com/office/drawing/2014/main" id="{80408A12-4901-824D-8C03-1D830E5A594A}"/>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FF77BE-3471-CC4E-A82E-C2C33333E3C8}"/>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3EE04A-6882-1044-821E-051F36715640}"/>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BD769A8-0E8F-4A4A-8D2A-E06F068D3640}"/>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7DAE87D-7A47-B242-969F-0553810C5DBB}"/>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ABD6822-4CA0-ED47-B04D-44F1CD753592}"/>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E8A6202-EDAC-DF47-A149-EE37D9D1D484}"/>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6DAF8B8B-2FA0-5441-9916-437F03102DEF}"/>
                  </a:ext>
                </a:extLst>
              </p:cNvPr>
              <p:cNvGrpSpPr/>
              <p:nvPr/>
            </p:nvGrpSpPr>
            <p:grpSpPr>
              <a:xfrm>
                <a:off x="7464832" y="1619077"/>
                <a:ext cx="457200" cy="609600"/>
                <a:chOff x="5638800" y="1916460"/>
                <a:chExt cx="457200" cy="609600"/>
              </a:xfrm>
            </p:grpSpPr>
            <p:grpSp>
              <p:nvGrpSpPr>
                <p:cNvPr id="74" name="Group 73">
                  <a:extLst>
                    <a:ext uri="{FF2B5EF4-FFF2-40B4-BE49-F238E27FC236}">
                      <a16:creationId xmlns:a16="http://schemas.microsoft.com/office/drawing/2014/main" id="{4FDCD9AA-42C9-6A48-9753-7F5A503A992E}"/>
                    </a:ext>
                  </a:extLst>
                </p:cNvPr>
                <p:cNvGrpSpPr/>
                <p:nvPr/>
              </p:nvGrpSpPr>
              <p:grpSpPr>
                <a:xfrm>
                  <a:off x="5638800" y="1916460"/>
                  <a:ext cx="457200" cy="609600"/>
                  <a:chOff x="5638800" y="2819400"/>
                  <a:chExt cx="457200" cy="609600"/>
                </a:xfrm>
              </p:grpSpPr>
              <p:cxnSp>
                <p:nvCxnSpPr>
                  <p:cNvPr id="76" name="Straight Connector 75">
                    <a:extLst>
                      <a:ext uri="{FF2B5EF4-FFF2-40B4-BE49-F238E27FC236}">
                        <a16:creationId xmlns:a16="http://schemas.microsoft.com/office/drawing/2014/main" id="{00117888-D7EF-214F-92E5-D3CE802FB31E}"/>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7B51696-9756-E64C-9373-C34FFFA70D49}"/>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1FB8195-FDD1-6647-8034-682F564C8A9E}"/>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B38F92E-B9DC-EE4E-8B94-F48163716008}"/>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FD1D27F-9231-F94D-BCE3-440B981050BB}"/>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1FAC78F-0F74-9148-9890-2BE93DDB4B69}"/>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12BEA1A-10AC-784A-9E9E-A3C4C915599B}"/>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Oval 74">
                  <a:extLst>
                    <a:ext uri="{FF2B5EF4-FFF2-40B4-BE49-F238E27FC236}">
                      <a16:creationId xmlns:a16="http://schemas.microsoft.com/office/drawing/2014/main" id="{E96301A1-63A4-1643-BE74-0BE6CB533C49}"/>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Connector 68">
                <a:extLst>
                  <a:ext uri="{FF2B5EF4-FFF2-40B4-BE49-F238E27FC236}">
                    <a16:creationId xmlns:a16="http://schemas.microsoft.com/office/drawing/2014/main" id="{131BE073-CF58-AD4F-93D5-7964166222F4}"/>
                  </a:ext>
                </a:extLst>
              </p:cNvPr>
              <p:cNvCxnSpPr/>
              <p:nvPr/>
            </p:nvCxnSpPr>
            <p:spPr>
              <a:xfrm flipV="1">
                <a:off x="7922032" y="2228677"/>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493148-F191-7545-9DE3-14B1FBE4DE19}"/>
                  </a:ext>
                </a:extLst>
              </p:cNvPr>
              <p:cNvCxnSpPr/>
              <p:nvPr/>
            </p:nvCxnSpPr>
            <p:spPr>
              <a:xfrm>
                <a:off x="7922032" y="2522015"/>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F1C4225-A482-E546-9BF8-472B22E1C314}"/>
                  </a:ext>
                </a:extLst>
              </p:cNvPr>
              <p:cNvSpPr txBox="1"/>
              <p:nvPr/>
            </p:nvSpPr>
            <p:spPr>
              <a:xfrm>
                <a:off x="7080611" y="3036356"/>
                <a:ext cx="415498" cy="230832"/>
              </a:xfrm>
              <a:prstGeom prst="rect">
                <a:avLst/>
              </a:prstGeom>
              <a:noFill/>
            </p:spPr>
            <p:txBody>
              <a:bodyPr wrap="none" rtlCol="0">
                <a:spAutoFit/>
              </a:bodyPr>
              <a:lstStyle/>
              <a:p>
                <a:r>
                  <a:rPr lang="en-US" sz="900" i="1" dirty="0"/>
                  <a:t>VSS</a:t>
                </a:r>
              </a:p>
            </p:txBody>
          </p:sp>
          <p:sp>
            <p:nvSpPr>
              <p:cNvPr id="72" name="TextBox 71">
                <a:extLst>
                  <a:ext uri="{FF2B5EF4-FFF2-40B4-BE49-F238E27FC236}">
                    <a16:creationId xmlns:a16="http://schemas.microsoft.com/office/drawing/2014/main" id="{068028A7-F924-4B4B-A046-DADDFDCEEE38}"/>
                  </a:ext>
                </a:extLst>
              </p:cNvPr>
              <p:cNvSpPr txBox="1"/>
              <p:nvPr/>
            </p:nvSpPr>
            <p:spPr>
              <a:xfrm>
                <a:off x="7095054" y="1817971"/>
                <a:ext cx="415498" cy="230832"/>
              </a:xfrm>
              <a:prstGeom prst="rect">
                <a:avLst/>
              </a:prstGeom>
              <a:noFill/>
            </p:spPr>
            <p:txBody>
              <a:bodyPr wrap="none" rtlCol="0">
                <a:spAutoFit/>
              </a:bodyPr>
              <a:lstStyle/>
              <a:p>
                <a:r>
                  <a:rPr lang="en-US" sz="900" i="1" dirty="0"/>
                  <a:t>VSS</a:t>
                </a:r>
              </a:p>
            </p:txBody>
          </p:sp>
          <p:sp>
            <p:nvSpPr>
              <p:cNvPr id="73" name="TextBox 72">
                <a:extLst>
                  <a:ext uri="{FF2B5EF4-FFF2-40B4-BE49-F238E27FC236}">
                    <a16:creationId xmlns:a16="http://schemas.microsoft.com/office/drawing/2014/main" id="{3624235A-49F8-AB48-A953-A753A707742D}"/>
                  </a:ext>
                </a:extLst>
              </p:cNvPr>
              <p:cNvSpPr txBox="1"/>
              <p:nvPr/>
            </p:nvSpPr>
            <p:spPr>
              <a:xfrm>
                <a:off x="7893683" y="2328167"/>
                <a:ext cx="473206" cy="230832"/>
              </a:xfrm>
              <a:prstGeom prst="rect">
                <a:avLst/>
              </a:prstGeom>
              <a:noFill/>
            </p:spPr>
            <p:txBody>
              <a:bodyPr wrap="none" rtlCol="0">
                <a:spAutoFit/>
              </a:bodyPr>
              <a:lstStyle/>
              <a:p>
                <a:r>
                  <a:rPr lang="en-US" sz="900" i="1" dirty="0"/>
                  <a:t>VPPs</a:t>
                </a:r>
              </a:p>
            </p:txBody>
          </p:sp>
        </p:grpSp>
        <p:grpSp>
          <p:nvGrpSpPr>
            <p:cNvPr id="43" name="Group 42">
              <a:extLst>
                <a:ext uri="{FF2B5EF4-FFF2-40B4-BE49-F238E27FC236}">
                  <a16:creationId xmlns:a16="http://schemas.microsoft.com/office/drawing/2014/main" id="{C8C1258F-C8F4-AB48-871D-847E6A49C1AA}"/>
                </a:ext>
              </a:extLst>
            </p:cNvPr>
            <p:cNvGrpSpPr/>
            <p:nvPr/>
          </p:nvGrpSpPr>
          <p:grpSpPr>
            <a:xfrm>
              <a:off x="4419600" y="1447800"/>
              <a:ext cx="1362731" cy="1021722"/>
              <a:chOff x="6559301" y="662093"/>
              <a:chExt cx="1362731" cy="1021722"/>
            </a:xfrm>
          </p:grpSpPr>
          <p:grpSp>
            <p:nvGrpSpPr>
              <p:cNvPr id="58" name="Group 57">
                <a:extLst>
                  <a:ext uri="{FF2B5EF4-FFF2-40B4-BE49-F238E27FC236}">
                    <a16:creationId xmlns:a16="http://schemas.microsoft.com/office/drawing/2014/main" id="{7093966D-81C3-994A-A5E5-1F8DC7995F25}"/>
                  </a:ext>
                </a:extLst>
              </p:cNvPr>
              <p:cNvGrpSpPr/>
              <p:nvPr/>
            </p:nvGrpSpPr>
            <p:grpSpPr>
              <a:xfrm>
                <a:off x="6931432" y="855942"/>
                <a:ext cx="990600" cy="609595"/>
                <a:chOff x="3124200" y="1306866"/>
                <a:chExt cx="990600" cy="609595"/>
              </a:xfrm>
            </p:grpSpPr>
            <p:cxnSp>
              <p:nvCxnSpPr>
                <p:cNvPr id="63" name="Straight Connector 62">
                  <a:extLst>
                    <a:ext uri="{FF2B5EF4-FFF2-40B4-BE49-F238E27FC236}">
                      <a16:creationId xmlns:a16="http://schemas.microsoft.com/office/drawing/2014/main" id="{337472F2-B240-9D40-A7F1-50ADB49B5490}"/>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438C5C8-7F69-1649-8BBC-BFFE56728D0E}"/>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Isosceles Triangle 124">
                  <a:extLst>
                    <a:ext uri="{FF2B5EF4-FFF2-40B4-BE49-F238E27FC236}">
                      <a16:creationId xmlns:a16="http://schemas.microsoft.com/office/drawing/2014/main" id="{E09F16F1-3D43-AB42-967D-5B6AEA569C9D}"/>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085EE50-276A-344E-AE69-2BD40867C766}"/>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DE6D3516-17C8-D74D-A5EE-EA015B016B1E}"/>
                  </a:ext>
                </a:extLst>
              </p:cNvPr>
              <p:cNvSpPr txBox="1"/>
              <p:nvPr/>
            </p:nvSpPr>
            <p:spPr>
              <a:xfrm>
                <a:off x="7115906" y="1452983"/>
                <a:ext cx="415498" cy="230832"/>
              </a:xfrm>
              <a:prstGeom prst="rect">
                <a:avLst/>
              </a:prstGeom>
              <a:noFill/>
            </p:spPr>
            <p:txBody>
              <a:bodyPr wrap="none" rtlCol="0">
                <a:spAutoFit/>
              </a:bodyPr>
              <a:lstStyle/>
              <a:p>
                <a:r>
                  <a:rPr lang="en-US" sz="900" i="1" dirty="0"/>
                  <a:t>VSS</a:t>
                </a:r>
              </a:p>
            </p:txBody>
          </p:sp>
          <p:cxnSp>
            <p:nvCxnSpPr>
              <p:cNvPr id="60" name="Straight Connector 59">
                <a:extLst>
                  <a:ext uri="{FF2B5EF4-FFF2-40B4-BE49-F238E27FC236}">
                    <a16:creationId xmlns:a16="http://schemas.microsoft.com/office/drawing/2014/main" id="{4EF041CB-4A94-CD47-8C0A-FE7610567A9B}"/>
                  </a:ext>
                </a:extLst>
              </p:cNvPr>
              <p:cNvCxnSpPr>
                <a:cxnSpLocks/>
              </p:cNvCxnSpPr>
              <p:nvPr/>
            </p:nvCxnSpPr>
            <p:spPr>
              <a:xfrm flipV="1">
                <a:off x="7922032" y="1150415"/>
                <a:ext cx="0" cy="468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B1A046C-4887-8042-98BA-F0B875788F1B}"/>
                  </a:ext>
                </a:extLst>
              </p:cNvPr>
              <p:cNvSpPr txBox="1"/>
              <p:nvPr/>
            </p:nvSpPr>
            <p:spPr>
              <a:xfrm>
                <a:off x="7115906" y="662093"/>
                <a:ext cx="777777" cy="230832"/>
              </a:xfrm>
              <a:prstGeom prst="rect">
                <a:avLst/>
              </a:prstGeom>
              <a:noFill/>
            </p:spPr>
            <p:txBody>
              <a:bodyPr wrap="none" rtlCol="0">
                <a:spAutoFit/>
              </a:bodyPr>
              <a:lstStyle/>
              <a:p>
                <a:r>
                  <a:rPr lang="en-US" sz="900" i="1" dirty="0"/>
                  <a:t>AXN=VPPs</a:t>
                </a:r>
              </a:p>
            </p:txBody>
          </p:sp>
          <p:sp>
            <p:nvSpPr>
              <p:cNvPr id="62" name="TextBox 61">
                <a:extLst>
                  <a:ext uri="{FF2B5EF4-FFF2-40B4-BE49-F238E27FC236}">
                    <a16:creationId xmlns:a16="http://schemas.microsoft.com/office/drawing/2014/main" id="{E77A33C5-9306-3145-9B39-55E2B20352EC}"/>
                  </a:ext>
                </a:extLst>
              </p:cNvPr>
              <p:cNvSpPr txBox="1"/>
              <p:nvPr/>
            </p:nvSpPr>
            <p:spPr>
              <a:xfrm>
                <a:off x="6559301" y="1045323"/>
                <a:ext cx="415498" cy="230832"/>
              </a:xfrm>
              <a:prstGeom prst="rect">
                <a:avLst/>
              </a:prstGeom>
              <a:noFill/>
            </p:spPr>
            <p:txBody>
              <a:bodyPr wrap="none" rtlCol="0">
                <a:spAutoFit/>
              </a:bodyPr>
              <a:lstStyle/>
              <a:p>
                <a:r>
                  <a:rPr lang="en-US" sz="900" i="1" dirty="0"/>
                  <a:t>VSS</a:t>
                </a:r>
              </a:p>
            </p:txBody>
          </p:sp>
        </p:grpSp>
        <p:grpSp>
          <p:nvGrpSpPr>
            <p:cNvPr id="44" name="Group 43">
              <a:extLst>
                <a:ext uri="{FF2B5EF4-FFF2-40B4-BE49-F238E27FC236}">
                  <a16:creationId xmlns:a16="http://schemas.microsoft.com/office/drawing/2014/main" id="{DE623387-40C3-F743-A8F8-D93D0F9786B9}"/>
                </a:ext>
              </a:extLst>
            </p:cNvPr>
            <p:cNvGrpSpPr/>
            <p:nvPr/>
          </p:nvGrpSpPr>
          <p:grpSpPr>
            <a:xfrm>
              <a:off x="4419600" y="4174588"/>
              <a:ext cx="1362731" cy="1021722"/>
              <a:chOff x="6559301" y="662093"/>
              <a:chExt cx="1362731" cy="1021722"/>
            </a:xfrm>
          </p:grpSpPr>
          <p:grpSp>
            <p:nvGrpSpPr>
              <p:cNvPr id="49" name="Group 48">
                <a:extLst>
                  <a:ext uri="{FF2B5EF4-FFF2-40B4-BE49-F238E27FC236}">
                    <a16:creationId xmlns:a16="http://schemas.microsoft.com/office/drawing/2014/main" id="{68BBDE19-136B-8A4A-880D-7130AD772B59}"/>
                  </a:ext>
                </a:extLst>
              </p:cNvPr>
              <p:cNvGrpSpPr/>
              <p:nvPr/>
            </p:nvGrpSpPr>
            <p:grpSpPr>
              <a:xfrm>
                <a:off x="6931432" y="855942"/>
                <a:ext cx="990600" cy="609595"/>
                <a:chOff x="3124200" y="1306866"/>
                <a:chExt cx="990600" cy="609595"/>
              </a:xfrm>
            </p:grpSpPr>
            <p:cxnSp>
              <p:nvCxnSpPr>
                <p:cNvPr id="54" name="Straight Connector 53">
                  <a:extLst>
                    <a:ext uri="{FF2B5EF4-FFF2-40B4-BE49-F238E27FC236}">
                      <a16:creationId xmlns:a16="http://schemas.microsoft.com/office/drawing/2014/main" id="{CABC1870-4C90-0B4A-BA32-B1F7310839FE}"/>
                    </a:ext>
                  </a:extLst>
                </p:cNvPr>
                <p:cNvCxnSpPr>
                  <a:cxnSpLocks/>
                </p:cNvCxnSpPr>
                <p:nvPr/>
              </p:nvCxnSpPr>
              <p:spPr>
                <a:xfrm flipV="1">
                  <a:off x="3505200" y="1306866"/>
                  <a:ext cx="0" cy="609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92B2CF-1B44-844B-8403-568917DACA07}"/>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Isosceles Triangle 152">
                  <a:extLst>
                    <a:ext uri="{FF2B5EF4-FFF2-40B4-BE49-F238E27FC236}">
                      <a16:creationId xmlns:a16="http://schemas.microsoft.com/office/drawing/2014/main" id="{21265526-4CD6-E440-A543-7030E4F653A8}"/>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343F473-8D5F-B040-942F-D96F7AE76420}"/>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05A2D90D-B3C4-A643-A005-B2DFD1724AD2}"/>
                  </a:ext>
                </a:extLst>
              </p:cNvPr>
              <p:cNvSpPr txBox="1"/>
              <p:nvPr/>
            </p:nvSpPr>
            <p:spPr>
              <a:xfrm>
                <a:off x="7115906" y="1452983"/>
                <a:ext cx="601447" cy="230832"/>
              </a:xfrm>
              <a:prstGeom prst="rect">
                <a:avLst/>
              </a:prstGeom>
              <a:noFill/>
            </p:spPr>
            <p:txBody>
              <a:bodyPr wrap="none" rtlCol="0">
                <a:spAutoFit/>
              </a:bodyPr>
              <a:lstStyle/>
              <a:p>
                <a:r>
                  <a:rPr lang="en-US" sz="900" i="1" dirty="0"/>
                  <a:t>HNREG</a:t>
                </a:r>
              </a:p>
            </p:txBody>
          </p:sp>
          <p:cxnSp>
            <p:nvCxnSpPr>
              <p:cNvPr id="51" name="Straight Connector 50">
                <a:extLst>
                  <a:ext uri="{FF2B5EF4-FFF2-40B4-BE49-F238E27FC236}">
                    <a16:creationId xmlns:a16="http://schemas.microsoft.com/office/drawing/2014/main" id="{F4916CD6-2DD0-6349-88B5-65E4221D4BD9}"/>
                  </a:ext>
                </a:extLst>
              </p:cNvPr>
              <p:cNvCxnSpPr>
                <a:cxnSpLocks/>
              </p:cNvCxnSpPr>
              <p:nvPr/>
            </p:nvCxnSpPr>
            <p:spPr>
              <a:xfrm>
                <a:off x="7922032" y="662093"/>
                <a:ext cx="0" cy="4883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BB809B5-8622-C74E-9021-20A4DA304D08}"/>
                  </a:ext>
                </a:extLst>
              </p:cNvPr>
              <p:cNvSpPr txBox="1"/>
              <p:nvPr/>
            </p:nvSpPr>
            <p:spPr>
              <a:xfrm>
                <a:off x="7115906" y="662093"/>
                <a:ext cx="415498" cy="230832"/>
              </a:xfrm>
              <a:prstGeom prst="rect">
                <a:avLst/>
              </a:prstGeom>
              <a:noFill/>
            </p:spPr>
            <p:txBody>
              <a:bodyPr wrap="none" rtlCol="0">
                <a:spAutoFit/>
              </a:bodyPr>
              <a:lstStyle/>
              <a:p>
                <a:r>
                  <a:rPr lang="en-US" sz="900" i="1" dirty="0"/>
                  <a:t>VSS</a:t>
                </a:r>
              </a:p>
            </p:txBody>
          </p:sp>
          <p:sp>
            <p:nvSpPr>
              <p:cNvPr id="53" name="TextBox 52">
                <a:extLst>
                  <a:ext uri="{FF2B5EF4-FFF2-40B4-BE49-F238E27FC236}">
                    <a16:creationId xmlns:a16="http://schemas.microsoft.com/office/drawing/2014/main" id="{46A10B53-6CE4-BC46-9C0D-A9FBC7267F04}"/>
                  </a:ext>
                </a:extLst>
              </p:cNvPr>
              <p:cNvSpPr txBox="1"/>
              <p:nvPr/>
            </p:nvSpPr>
            <p:spPr>
              <a:xfrm>
                <a:off x="6559301" y="1045323"/>
                <a:ext cx="428322" cy="230832"/>
              </a:xfrm>
              <a:prstGeom prst="rect">
                <a:avLst/>
              </a:prstGeom>
              <a:noFill/>
            </p:spPr>
            <p:txBody>
              <a:bodyPr wrap="none" rtlCol="0">
                <a:spAutoFit/>
              </a:bodyPr>
              <a:lstStyle/>
              <a:p>
                <a:r>
                  <a:rPr lang="en-US" sz="900" i="1" dirty="0"/>
                  <a:t>VNN</a:t>
                </a:r>
              </a:p>
            </p:txBody>
          </p:sp>
        </p:grpSp>
        <p:sp>
          <p:nvSpPr>
            <p:cNvPr id="45" name="TextBox 44">
              <a:extLst>
                <a:ext uri="{FF2B5EF4-FFF2-40B4-BE49-F238E27FC236}">
                  <a16:creationId xmlns:a16="http://schemas.microsoft.com/office/drawing/2014/main" id="{1C5A7452-3C8E-8549-A358-FD0A60B85DA5}"/>
                </a:ext>
              </a:extLst>
            </p:cNvPr>
            <p:cNvSpPr txBox="1"/>
            <p:nvPr/>
          </p:nvSpPr>
          <p:spPr>
            <a:xfrm>
              <a:off x="5078795" y="1128722"/>
              <a:ext cx="684803" cy="338554"/>
            </a:xfrm>
            <a:prstGeom prst="rect">
              <a:avLst/>
            </a:prstGeom>
            <a:noFill/>
          </p:spPr>
          <p:txBody>
            <a:bodyPr wrap="none" rtlCol="0">
              <a:spAutoFit/>
            </a:bodyPr>
            <a:lstStyle/>
            <a:p>
              <a:r>
                <a:rPr lang="en-US" sz="1600" i="1" dirty="0">
                  <a:solidFill>
                    <a:srgbClr val="0E5EFE"/>
                  </a:solidFill>
                </a:rPr>
                <a:t>S24S</a:t>
              </a:r>
            </a:p>
          </p:txBody>
        </p:sp>
        <p:sp>
          <p:nvSpPr>
            <p:cNvPr id="46" name="TextBox 45">
              <a:extLst>
                <a:ext uri="{FF2B5EF4-FFF2-40B4-BE49-F238E27FC236}">
                  <a16:creationId xmlns:a16="http://schemas.microsoft.com/office/drawing/2014/main" id="{5921968E-C78F-3E46-83E9-619E96A55A51}"/>
                </a:ext>
              </a:extLst>
            </p:cNvPr>
            <p:cNvSpPr txBox="1"/>
            <p:nvPr/>
          </p:nvSpPr>
          <p:spPr>
            <a:xfrm>
              <a:off x="5734782" y="1882324"/>
              <a:ext cx="473206" cy="230832"/>
            </a:xfrm>
            <a:prstGeom prst="rect">
              <a:avLst/>
            </a:prstGeom>
            <a:noFill/>
          </p:spPr>
          <p:txBody>
            <a:bodyPr wrap="none" rtlCol="0">
              <a:spAutoFit/>
            </a:bodyPr>
            <a:lstStyle/>
            <a:p>
              <a:r>
                <a:rPr lang="en-US" sz="900" i="1" dirty="0"/>
                <a:t>VPPs</a:t>
              </a:r>
            </a:p>
          </p:txBody>
        </p:sp>
        <p:sp>
          <p:nvSpPr>
            <p:cNvPr id="47" name="TextBox 46">
              <a:extLst>
                <a:ext uri="{FF2B5EF4-FFF2-40B4-BE49-F238E27FC236}">
                  <a16:creationId xmlns:a16="http://schemas.microsoft.com/office/drawing/2014/main" id="{17996020-D9EA-5546-A6FA-075615993FC9}"/>
                </a:ext>
              </a:extLst>
            </p:cNvPr>
            <p:cNvSpPr txBox="1"/>
            <p:nvPr/>
          </p:nvSpPr>
          <p:spPr>
            <a:xfrm>
              <a:off x="5763636" y="4490117"/>
              <a:ext cx="415498" cy="230832"/>
            </a:xfrm>
            <a:prstGeom prst="rect">
              <a:avLst/>
            </a:prstGeom>
            <a:noFill/>
          </p:spPr>
          <p:txBody>
            <a:bodyPr wrap="none" rtlCol="0">
              <a:spAutoFit/>
            </a:bodyPr>
            <a:lstStyle/>
            <a:p>
              <a:r>
                <a:rPr lang="en-US" sz="900" i="1" dirty="0"/>
                <a:t>VSS</a:t>
              </a:r>
            </a:p>
          </p:txBody>
        </p:sp>
        <p:sp>
          <p:nvSpPr>
            <p:cNvPr id="48" name="TextBox 47">
              <a:extLst>
                <a:ext uri="{FF2B5EF4-FFF2-40B4-BE49-F238E27FC236}">
                  <a16:creationId xmlns:a16="http://schemas.microsoft.com/office/drawing/2014/main" id="{B0DD6FF1-7470-2E4A-BEBF-AC2004A967D3}"/>
                </a:ext>
              </a:extLst>
            </p:cNvPr>
            <p:cNvSpPr txBox="1"/>
            <p:nvPr/>
          </p:nvSpPr>
          <p:spPr>
            <a:xfrm>
              <a:off x="6121065" y="3093753"/>
              <a:ext cx="960263" cy="307777"/>
            </a:xfrm>
            <a:prstGeom prst="rect">
              <a:avLst/>
            </a:prstGeom>
            <a:noFill/>
          </p:spPr>
          <p:txBody>
            <a:bodyPr wrap="none" rtlCol="0">
              <a:spAutoFit/>
            </a:bodyPr>
            <a:lstStyle/>
            <a:p>
              <a:r>
                <a:rPr lang="en-US" sz="1400" b="1" dirty="0">
                  <a:solidFill>
                    <a:srgbClr val="92D050"/>
                  </a:solidFill>
                </a:rPr>
                <a:t>LBL/LWL</a:t>
              </a:r>
            </a:p>
          </p:txBody>
        </p:sp>
      </p:grpSp>
      <p:grpSp>
        <p:nvGrpSpPr>
          <p:cNvPr id="90" name="Group 89">
            <a:extLst>
              <a:ext uri="{FF2B5EF4-FFF2-40B4-BE49-F238E27FC236}">
                <a16:creationId xmlns:a16="http://schemas.microsoft.com/office/drawing/2014/main" id="{1455D65D-3C36-1442-927B-FA2AD4996540}"/>
              </a:ext>
            </a:extLst>
          </p:cNvPr>
          <p:cNvGrpSpPr/>
          <p:nvPr/>
        </p:nvGrpSpPr>
        <p:grpSpPr>
          <a:xfrm>
            <a:off x="7453366" y="767820"/>
            <a:ext cx="3681075" cy="3467543"/>
            <a:chOff x="7069681" y="967426"/>
            <a:chExt cx="3681075" cy="3467543"/>
          </a:xfrm>
        </p:grpSpPr>
        <p:sp>
          <p:nvSpPr>
            <p:cNvPr id="91" name="TextBox 90">
              <a:extLst>
                <a:ext uri="{FF2B5EF4-FFF2-40B4-BE49-F238E27FC236}">
                  <a16:creationId xmlns:a16="http://schemas.microsoft.com/office/drawing/2014/main" id="{E4E5E1C5-767D-654E-89D4-5F04CCCCB439}"/>
                </a:ext>
              </a:extLst>
            </p:cNvPr>
            <p:cNvSpPr txBox="1"/>
            <p:nvPr/>
          </p:nvSpPr>
          <p:spPr>
            <a:xfrm>
              <a:off x="8306768" y="967426"/>
              <a:ext cx="1165704" cy="338554"/>
            </a:xfrm>
            <a:prstGeom prst="rect">
              <a:avLst/>
            </a:prstGeom>
            <a:noFill/>
          </p:spPr>
          <p:txBody>
            <a:bodyPr wrap="none" rtlCol="0">
              <a:spAutoFit/>
            </a:bodyPr>
            <a:lstStyle/>
            <a:p>
              <a:r>
                <a:rPr lang="en-US" sz="1600" i="1" dirty="0">
                  <a:solidFill>
                    <a:srgbClr val="0E5EFE"/>
                  </a:solidFill>
                </a:rPr>
                <a:t>TGcMOST</a:t>
              </a:r>
            </a:p>
          </p:txBody>
        </p:sp>
        <p:grpSp>
          <p:nvGrpSpPr>
            <p:cNvPr id="92" name="Group 91">
              <a:extLst>
                <a:ext uri="{FF2B5EF4-FFF2-40B4-BE49-F238E27FC236}">
                  <a16:creationId xmlns:a16="http://schemas.microsoft.com/office/drawing/2014/main" id="{8FDA1A59-3C58-A048-B667-1DB1DD310CBD}"/>
                </a:ext>
              </a:extLst>
            </p:cNvPr>
            <p:cNvGrpSpPr/>
            <p:nvPr/>
          </p:nvGrpSpPr>
          <p:grpSpPr>
            <a:xfrm>
              <a:off x="7069681" y="1261474"/>
              <a:ext cx="2817944" cy="3173495"/>
              <a:chOff x="7069681" y="1261474"/>
              <a:chExt cx="2817944" cy="3173495"/>
            </a:xfrm>
          </p:grpSpPr>
          <p:cxnSp>
            <p:nvCxnSpPr>
              <p:cNvPr id="96" name="Straight Connector 95">
                <a:extLst>
                  <a:ext uri="{FF2B5EF4-FFF2-40B4-BE49-F238E27FC236}">
                    <a16:creationId xmlns:a16="http://schemas.microsoft.com/office/drawing/2014/main" id="{F751EB68-0639-2541-B977-E7F83FB3C22D}"/>
                  </a:ext>
                </a:extLst>
              </p:cNvPr>
              <p:cNvCxnSpPr/>
              <p:nvPr/>
            </p:nvCxnSpPr>
            <p:spPr>
              <a:xfrm flipV="1">
                <a:off x="9443273" y="3025225"/>
                <a:ext cx="0" cy="598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DF8D2A1-60FE-9243-8397-D83EF60F06AC}"/>
                  </a:ext>
                </a:extLst>
              </p:cNvPr>
              <p:cNvCxnSpPr/>
              <p:nvPr/>
            </p:nvCxnSpPr>
            <p:spPr>
              <a:xfrm>
                <a:off x="9443273" y="3318563"/>
                <a:ext cx="381000" cy="0"/>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CAE938DE-D314-9A4F-8BC6-7A561CD78AFD}"/>
                  </a:ext>
                </a:extLst>
              </p:cNvPr>
              <p:cNvSpPr txBox="1"/>
              <p:nvPr/>
            </p:nvSpPr>
            <p:spPr>
              <a:xfrm>
                <a:off x="8591427" y="3812747"/>
                <a:ext cx="415498" cy="230832"/>
              </a:xfrm>
              <a:prstGeom prst="rect">
                <a:avLst/>
              </a:prstGeom>
              <a:noFill/>
            </p:spPr>
            <p:txBody>
              <a:bodyPr wrap="none" rtlCol="0">
                <a:spAutoFit/>
              </a:bodyPr>
              <a:lstStyle/>
              <a:p>
                <a:r>
                  <a:rPr lang="en-US" sz="900" i="1" dirty="0"/>
                  <a:t>VPP</a:t>
                </a:r>
              </a:p>
            </p:txBody>
          </p:sp>
          <p:sp>
            <p:nvSpPr>
              <p:cNvPr id="99" name="TextBox 98">
                <a:extLst>
                  <a:ext uri="{FF2B5EF4-FFF2-40B4-BE49-F238E27FC236}">
                    <a16:creationId xmlns:a16="http://schemas.microsoft.com/office/drawing/2014/main" id="{B72F1CE8-13AF-DD4F-8256-D22CBB132B77}"/>
                  </a:ext>
                </a:extLst>
              </p:cNvPr>
              <p:cNvSpPr txBox="1"/>
              <p:nvPr/>
            </p:nvSpPr>
            <p:spPr>
              <a:xfrm>
                <a:off x="8637147" y="2610767"/>
                <a:ext cx="415498" cy="230832"/>
              </a:xfrm>
              <a:prstGeom prst="rect">
                <a:avLst/>
              </a:prstGeom>
              <a:noFill/>
            </p:spPr>
            <p:txBody>
              <a:bodyPr wrap="none" rtlCol="0">
                <a:spAutoFit/>
              </a:bodyPr>
              <a:lstStyle/>
              <a:p>
                <a:r>
                  <a:rPr lang="en-US" sz="900" i="1" dirty="0"/>
                  <a:t>VPP</a:t>
                </a:r>
              </a:p>
            </p:txBody>
          </p:sp>
          <p:sp>
            <p:nvSpPr>
              <p:cNvPr id="100" name="TextBox 99">
                <a:extLst>
                  <a:ext uri="{FF2B5EF4-FFF2-40B4-BE49-F238E27FC236}">
                    <a16:creationId xmlns:a16="http://schemas.microsoft.com/office/drawing/2014/main" id="{C8953D14-2CFC-4043-A3B5-4BEE157EDA08}"/>
                  </a:ext>
                </a:extLst>
              </p:cNvPr>
              <p:cNvSpPr txBox="1"/>
              <p:nvPr/>
            </p:nvSpPr>
            <p:spPr>
              <a:xfrm>
                <a:off x="9414419" y="3113874"/>
                <a:ext cx="473206" cy="230832"/>
              </a:xfrm>
              <a:prstGeom prst="rect">
                <a:avLst/>
              </a:prstGeom>
              <a:noFill/>
            </p:spPr>
            <p:txBody>
              <a:bodyPr wrap="none" rtlCol="0">
                <a:spAutoFit/>
              </a:bodyPr>
              <a:lstStyle/>
              <a:p>
                <a:r>
                  <a:rPr lang="en-US" sz="900" i="1" dirty="0"/>
                  <a:t>VPPs</a:t>
                </a:r>
              </a:p>
            </p:txBody>
          </p:sp>
          <p:grpSp>
            <p:nvGrpSpPr>
              <p:cNvPr id="101" name="Group 100">
                <a:extLst>
                  <a:ext uri="{FF2B5EF4-FFF2-40B4-BE49-F238E27FC236}">
                    <a16:creationId xmlns:a16="http://schemas.microsoft.com/office/drawing/2014/main" id="{2BFB2EDF-F284-B049-9AAC-58259C13C5A0}"/>
                  </a:ext>
                </a:extLst>
              </p:cNvPr>
              <p:cNvGrpSpPr/>
              <p:nvPr/>
            </p:nvGrpSpPr>
            <p:grpSpPr>
              <a:xfrm>
                <a:off x="8452673" y="1463792"/>
                <a:ext cx="990600" cy="636866"/>
                <a:chOff x="3124200" y="1289766"/>
                <a:chExt cx="990600" cy="636866"/>
              </a:xfrm>
            </p:grpSpPr>
            <p:cxnSp>
              <p:nvCxnSpPr>
                <p:cNvPr id="132" name="Straight Connector 131">
                  <a:extLst>
                    <a:ext uri="{FF2B5EF4-FFF2-40B4-BE49-F238E27FC236}">
                      <a16:creationId xmlns:a16="http://schemas.microsoft.com/office/drawing/2014/main" id="{1775188B-E144-E04E-AFAF-6D01ACB9E7BD}"/>
                    </a:ext>
                  </a:extLst>
                </p:cNvPr>
                <p:cNvCxnSpPr>
                  <a:cxnSpLocks/>
                </p:cNvCxnSpPr>
                <p:nvPr/>
              </p:nvCxnSpPr>
              <p:spPr>
                <a:xfrm flipV="1">
                  <a:off x="3505200" y="1289766"/>
                  <a:ext cx="0" cy="636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79998CE-99B8-CA42-82A7-303CFFF96B2F}"/>
                    </a:ext>
                  </a:extLst>
                </p:cNvPr>
                <p:cNvCxnSpPr/>
                <p:nvPr/>
              </p:nvCxnSpPr>
              <p:spPr>
                <a:xfrm flipH="1">
                  <a:off x="3124200" y="1611663"/>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Isosceles Triangle 177">
                  <a:extLst>
                    <a:ext uri="{FF2B5EF4-FFF2-40B4-BE49-F238E27FC236}">
                      <a16:creationId xmlns:a16="http://schemas.microsoft.com/office/drawing/2014/main" id="{59E1DBE4-0062-B945-9C0E-75F8E24D2CEA}"/>
                    </a:ext>
                  </a:extLst>
                </p:cNvPr>
                <p:cNvSpPr/>
                <p:nvPr/>
              </p:nvSpPr>
              <p:spPr>
                <a:xfrm rot="5400000">
                  <a:off x="3282265" y="1377401"/>
                  <a:ext cx="609594" cy="4685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D645136-0AED-A443-844A-466C2970D9C8}"/>
                    </a:ext>
                  </a:extLst>
                </p:cNvPr>
                <p:cNvSpPr/>
                <p:nvPr/>
              </p:nvSpPr>
              <p:spPr>
                <a:xfrm>
                  <a:off x="3821325" y="1561371"/>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TextBox 101">
                <a:extLst>
                  <a:ext uri="{FF2B5EF4-FFF2-40B4-BE49-F238E27FC236}">
                    <a16:creationId xmlns:a16="http://schemas.microsoft.com/office/drawing/2014/main" id="{E1CF8A78-78D8-1949-9151-7F344DD87CEE}"/>
                  </a:ext>
                </a:extLst>
              </p:cNvPr>
              <p:cNvSpPr txBox="1"/>
              <p:nvPr/>
            </p:nvSpPr>
            <p:spPr>
              <a:xfrm>
                <a:off x="8625924" y="1261474"/>
                <a:ext cx="415498" cy="230832"/>
              </a:xfrm>
              <a:prstGeom prst="rect">
                <a:avLst/>
              </a:prstGeom>
              <a:noFill/>
            </p:spPr>
            <p:txBody>
              <a:bodyPr wrap="none" rtlCol="0">
                <a:spAutoFit/>
              </a:bodyPr>
              <a:lstStyle/>
              <a:p>
                <a:r>
                  <a:rPr lang="en-US" sz="900" i="1" dirty="0"/>
                  <a:t>VSS</a:t>
                </a:r>
              </a:p>
            </p:txBody>
          </p:sp>
          <p:cxnSp>
            <p:nvCxnSpPr>
              <p:cNvPr id="103" name="Straight Connector 102">
                <a:extLst>
                  <a:ext uri="{FF2B5EF4-FFF2-40B4-BE49-F238E27FC236}">
                    <a16:creationId xmlns:a16="http://schemas.microsoft.com/office/drawing/2014/main" id="{5F409B7A-87A8-644E-B44B-488758C9DFD4}"/>
                  </a:ext>
                </a:extLst>
              </p:cNvPr>
              <p:cNvCxnSpPr>
                <a:cxnSpLocks/>
              </p:cNvCxnSpPr>
              <p:nvPr/>
            </p:nvCxnSpPr>
            <p:spPr>
              <a:xfrm flipV="1">
                <a:off x="9443273" y="1785689"/>
                <a:ext cx="0" cy="629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56BEFD96-2913-C149-8150-67FB1FCA8356}"/>
                  </a:ext>
                </a:extLst>
              </p:cNvPr>
              <p:cNvSpPr txBox="1"/>
              <p:nvPr/>
            </p:nvSpPr>
            <p:spPr>
              <a:xfrm>
                <a:off x="8059452" y="1670273"/>
                <a:ext cx="415498" cy="230832"/>
              </a:xfrm>
              <a:prstGeom prst="rect">
                <a:avLst/>
              </a:prstGeom>
              <a:noFill/>
            </p:spPr>
            <p:txBody>
              <a:bodyPr wrap="none" rtlCol="0">
                <a:spAutoFit/>
              </a:bodyPr>
              <a:lstStyle/>
              <a:p>
                <a:r>
                  <a:rPr lang="en-US" sz="900" i="1" dirty="0"/>
                  <a:t>VPP</a:t>
                </a:r>
              </a:p>
            </p:txBody>
          </p:sp>
          <p:grpSp>
            <p:nvGrpSpPr>
              <p:cNvPr id="105" name="Group 104">
                <a:extLst>
                  <a:ext uri="{FF2B5EF4-FFF2-40B4-BE49-F238E27FC236}">
                    <a16:creationId xmlns:a16="http://schemas.microsoft.com/office/drawing/2014/main" id="{6CCE5C27-F730-D040-AFD1-02C58FBB5881}"/>
                  </a:ext>
                </a:extLst>
              </p:cNvPr>
              <p:cNvGrpSpPr/>
              <p:nvPr/>
            </p:nvGrpSpPr>
            <p:grpSpPr>
              <a:xfrm>
                <a:off x="8986073" y="3614369"/>
                <a:ext cx="457200" cy="609600"/>
                <a:chOff x="5638800" y="1916460"/>
                <a:chExt cx="457200" cy="609600"/>
              </a:xfrm>
            </p:grpSpPr>
            <p:grpSp>
              <p:nvGrpSpPr>
                <p:cNvPr id="123" name="Group 122">
                  <a:extLst>
                    <a:ext uri="{FF2B5EF4-FFF2-40B4-BE49-F238E27FC236}">
                      <a16:creationId xmlns:a16="http://schemas.microsoft.com/office/drawing/2014/main" id="{1C8EA03F-062C-A64E-90C0-E1F4168B5CF9}"/>
                    </a:ext>
                  </a:extLst>
                </p:cNvPr>
                <p:cNvGrpSpPr/>
                <p:nvPr/>
              </p:nvGrpSpPr>
              <p:grpSpPr>
                <a:xfrm>
                  <a:off x="5638800" y="1916460"/>
                  <a:ext cx="457200" cy="609600"/>
                  <a:chOff x="5638800" y="2819400"/>
                  <a:chExt cx="457200" cy="609600"/>
                </a:xfrm>
              </p:grpSpPr>
              <p:cxnSp>
                <p:nvCxnSpPr>
                  <p:cNvPr id="125" name="Straight Connector 124">
                    <a:extLst>
                      <a:ext uri="{FF2B5EF4-FFF2-40B4-BE49-F238E27FC236}">
                        <a16:creationId xmlns:a16="http://schemas.microsoft.com/office/drawing/2014/main" id="{280B1266-0565-2A45-A0DC-5CCBAB62BBBC}"/>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9B0B457-5254-0043-8BB3-AD3FC8C57176}"/>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0095DF6-4AFA-D84A-806A-C7E56CEADFDF}"/>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6840006-279F-7A41-86C1-A31142EA1B30}"/>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67DC153-D1A9-4A4D-9657-96C3E21A4CDA}"/>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8BB8A26-0F13-F744-A52C-F5B82BBAC95A}"/>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726CCF9-D7AB-6145-8161-D96B7A8B21E4}"/>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4" name="Oval 123">
                  <a:extLst>
                    <a:ext uri="{FF2B5EF4-FFF2-40B4-BE49-F238E27FC236}">
                      <a16:creationId xmlns:a16="http://schemas.microsoft.com/office/drawing/2014/main" id="{2555ED2C-4386-6045-B9D7-30A95259070A}"/>
                    </a:ext>
                  </a:extLst>
                </p:cNvPr>
                <p:cNvSpPr/>
                <p:nvPr/>
              </p:nvSpPr>
              <p:spPr>
                <a:xfrm>
                  <a:off x="5769453" y="2170968"/>
                  <a:ext cx="97947" cy="10058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105">
                <a:extLst>
                  <a:ext uri="{FF2B5EF4-FFF2-40B4-BE49-F238E27FC236}">
                    <a16:creationId xmlns:a16="http://schemas.microsoft.com/office/drawing/2014/main" id="{C0D52449-B1B5-0240-AFFD-2C523247ADBD}"/>
                  </a:ext>
                </a:extLst>
              </p:cNvPr>
              <p:cNvGrpSpPr/>
              <p:nvPr/>
            </p:nvGrpSpPr>
            <p:grpSpPr>
              <a:xfrm>
                <a:off x="8986073" y="2418120"/>
                <a:ext cx="457200" cy="609600"/>
                <a:chOff x="5638800" y="2819400"/>
                <a:chExt cx="457200" cy="609600"/>
              </a:xfrm>
            </p:grpSpPr>
            <p:cxnSp>
              <p:nvCxnSpPr>
                <p:cNvPr id="116" name="Straight Connector 115">
                  <a:extLst>
                    <a:ext uri="{FF2B5EF4-FFF2-40B4-BE49-F238E27FC236}">
                      <a16:creationId xmlns:a16="http://schemas.microsoft.com/office/drawing/2014/main" id="{2B0FF2E5-9CA1-6445-9E43-17C0790673EE}"/>
                    </a:ext>
                  </a:extLst>
                </p:cNvPr>
                <p:cNvCxnSpPr/>
                <p:nvPr/>
              </p:nvCxnSpPr>
              <p:spPr>
                <a:xfrm flipV="1">
                  <a:off x="6096000" y="32766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8014D83-6D0E-774C-8F00-1B5BCCBBE5A0}"/>
                    </a:ext>
                  </a:extLst>
                </p:cNvPr>
                <p:cNvCxnSpPr/>
                <p:nvPr/>
              </p:nvCxnSpPr>
              <p:spPr>
                <a:xfrm flipH="1">
                  <a:off x="59436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DE2A554-8BC8-264A-A1F6-1E1813E175B7}"/>
                    </a:ext>
                  </a:extLst>
                </p:cNvPr>
                <p:cNvCxnSpPr/>
                <p:nvPr/>
              </p:nvCxnSpPr>
              <p:spPr>
                <a:xfrm flipV="1">
                  <a:off x="59436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1190845-D2ED-2E43-AE7C-BF53EBF77D14}"/>
                    </a:ext>
                  </a:extLst>
                </p:cNvPr>
                <p:cNvCxnSpPr/>
                <p:nvPr/>
              </p:nvCxnSpPr>
              <p:spPr>
                <a:xfrm flipH="1">
                  <a:off x="5943600" y="2971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4D55914-61DE-804A-9709-D2F437F9A14B}"/>
                    </a:ext>
                  </a:extLst>
                </p:cNvPr>
                <p:cNvCxnSpPr/>
                <p:nvPr/>
              </p:nvCxnSpPr>
              <p:spPr>
                <a:xfrm flipV="1">
                  <a:off x="6096000" y="2819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2BF81AD-83A1-5646-95D0-346A8FF99A55}"/>
                    </a:ext>
                  </a:extLst>
                </p:cNvPr>
                <p:cNvCxnSpPr/>
                <p:nvPr/>
              </p:nvCxnSpPr>
              <p:spPr>
                <a:xfrm flipV="1">
                  <a:off x="5867400"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AA7CE87-AD5F-BC45-B2B2-4011558B438E}"/>
                    </a:ext>
                  </a:extLst>
                </p:cNvPr>
                <p:cNvCxnSpPr/>
                <p:nvPr/>
              </p:nvCxnSpPr>
              <p:spPr>
                <a:xfrm flipH="1">
                  <a:off x="56388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60FC936C-3044-9645-9BD3-FE0D8F5092DB}"/>
                  </a:ext>
                </a:extLst>
              </p:cNvPr>
              <p:cNvSpPr txBox="1"/>
              <p:nvPr/>
            </p:nvSpPr>
            <p:spPr>
              <a:xfrm>
                <a:off x="9235524" y="4204137"/>
                <a:ext cx="415498" cy="230832"/>
              </a:xfrm>
              <a:prstGeom prst="rect">
                <a:avLst/>
              </a:prstGeom>
              <a:noFill/>
            </p:spPr>
            <p:txBody>
              <a:bodyPr wrap="none" rtlCol="0">
                <a:spAutoFit/>
              </a:bodyPr>
              <a:lstStyle/>
              <a:p>
                <a:r>
                  <a:rPr lang="en-US" sz="900" i="1" dirty="0"/>
                  <a:t>VSS</a:t>
                </a:r>
              </a:p>
            </p:txBody>
          </p:sp>
          <p:grpSp>
            <p:nvGrpSpPr>
              <p:cNvPr id="108" name="Group 107">
                <a:extLst>
                  <a:ext uri="{FF2B5EF4-FFF2-40B4-BE49-F238E27FC236}">
                    <a16:creationId xmlns:a16="http://schemas.microsoft.com/office/drawing/2014/main" id="{F760E5A7-1CFF-5A4C-8E83-D45A5FB36546}"/>
                  </a:ext>
                </a:extLst>
              </p:cNvPr>
              <p:cNvGrpSpPr/>
              <p:nvPr/>
            </p:nvGrpSpPr>
            <p:grpSpPr>
              <a:xfrm rot="16200000">
                <a:off x="7365666" y="1732313"/>
                <a:ext cx="645117" cy="1237088"/>
                <a:chOff x="8529357" y="82408"/>
                <a:chExt cx="645117" cy="1237088"/>
              </a:xfrm>
            </p:grpSpPr>
            <p:sp>
              <p:nvSpPr>
                <p:cNvPr id="111" name="Trapezoid 110">
                  <a:extLst>
                    <a:ext uri="{FF2B5EF4-FFF2-40B4-BE49-F238E27FC236}">
                      <a16:creationId xmlns:a16="http://schemas.microsoft.com/office/drawing/2014/main" id="{5A4A5A94-1B24-A04A-BB20-8A9ABFFBA00B}"/>
                    </a:ext>
                  </a:extLst>
                </p:cNvPr>
                <p:cNvSpPr/>
                <p:nvPr/>
              </p:nvSpPr>
              <p:spPr>
                <a:xfrm rot="10800000">
                  <a:off x="8531309" y="928175"/>
                  <a:ext cx="609596" cy="391321"/>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CF63AF8-F415-1941-A189-2C2E1A8ED7E1}"/>
                    </a:ext>
                  </a:extLst>
                </p:cNvPr>
                <p:cNvSpPr txBox="1"/>
                <p:nvPr/>
              </p:nvSpPr>
              <p:spPr>
                <a:xfrm rot="5400000">
                  <a:off x="8758334" y="450706"/>
                  <a:ext cx="601447" cy="230832"/>
                </a:xfrm>
                <a:prstGeom prst="rect">
                  <a:avLst/>
                </a:prstGeom>
                <a:noFill/>
              </p:spPr>
              <p:txBody>
                <a:bodyPr wrap="none" rtlCol="0">
                  <a:spAutoFit/>
                </a:bodyPr>
                <a:lstStyle/>
                <a:p>
                  <a:r>
                    <a:rPr lang="en-US" sz="900" i="1" dirty="0"/>
                    <a:t>HNREG</a:t>
                  </a:r>
                </a:p>
              </p:txBody>
            </p:sp>
            <p:sp>
              <p:nvSpPr>
                <p:cNvPr id="113" name="TextBox 112">
                  <a:extLst>
                    <a:ext uri="{FF2B5EF4-FFF2-40B4-BE49-F238E27FC236}">
                      <a16:creationId xmlns:a16="http://schemas.microsoft.com/office/drawing/2014/main" id="{08E3E5EF-50E9-D74A-8E7A-3F6AE822CD82}"/>
                    </a:ext>
                  </a:extLst>
                </p:cNvPr>
                <p:cNvSpPr txBox="1"/>
                <p:nvPr/>
              </p:nvSpPr>
              <p:spPr>
                <a:xfrm rot="5400000">
                  <a:off x="8255884" y="355881"/>
                  <a:ext cx="777777" cy="230832"/>
                </a:xfrm>
                <a:prstGeom prst="rect">
                  <a:avLst/>
                </a:prstGeom>
                <a:noFill/>
              </p:spPr>
              <p:txBody>
                <a:bodyPr wrap="none" rtlCol="0">
                  <a:spAutoFit/>
                </a:bodyPr>
                <a:lstStyle/>
                <a:p>
                  <a:r>
                    <a:rPr lang="en-US" sz="900" i="1" dirty="0"/>
                    <a:t>AXN=VPPs</a:t>
                  </a:r>
                </a:p>
              </p:txBody>
            </p:sp>
            <p:cxnSp>
              <p:nvCxnSpPr>
                <p:cNvPr id="114" name="Straight Connector 113">
                  <a:extLst>
                    <a:ext uri="{FF2B5EF4-FFF2-40B4-BE49-F238E27FC236}">
                      <a16:creationId xmlns:a16="http://schemas.microsoft.com/office/drawing/2014/main" id="{1300E8D5-FA31-2544-81D5-DCF91E4F7410}"/>
                    </a:ext>
                  </a:extLst>
                </p:cNvPr>
                <p:cNvCxnSpPr/>
                <p:nvPr/>
              </p:nvCxnSpPr>
              <p:spPr>
                <a:xfrm flipV="1">
                  <a:off x="8637147"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A88592-D1ED-DD43-9800-6FE895BAC3FB}"/>
                    </a:ext>
                  </a:extLst>
                </p:cNvPr>
                <p:cNvCxnSpPr/>
                <p:nvPr/>
              </p:nvCxnSpPr>
              <p:spPr>
                <a:xfrm flipV="1">
                  <a:off x="9049869" y="794966"/>
                  <a:ext cx="0" cy="133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Straight Connector 108">
                <a:extLst>
                  <a:ext uri="{FF2B5EF4-FFF2-40B4-BE49-F238E27FC236}">
                    <a16:creationId xmlns:a16="http://schemas.microsoft.com/office/drawing/2014/main" id="{1EEED105-5727-004E-8757-935E2A825714}"/>
                  </a:ext>
                </a:extLst>
              </p:cNvPr>
              <p:cNvCxnSpPr>
                <a:stCxn id="111" idx="0"/>
              </p:cNvCxnSpPr>
              <p:nvPr/>
            </p:nvCxnSpPr>
            <p:spPr>
              <a:xfrm flipV="1">
                <a:off x="8306768" y="2360652"/>
                <a:ext cx="526905" cy="60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B8A20DE-703A-984C-AF2A-746F92C4511F}"/>
                  </a:ext>
                </a:extLst>
              </p:cNvPr>
              <p:cNvCxnSpPr/>
              <p:nvPr/>
            </p:nvCxnSpPr>
            <p:spPr>
              <a:xfrm>
                <a:off x="8833673" y="2090487"/>
                <a:ext cx="0" cy="270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96DE4644-9FD7-DB41-9EFE-6542E3AEC177}"/>
                </a:ext>
              </a:extLst>
            </p:cNvPr>
            <p:cNvSpPr txBox="1"/>
            <p:nvPr/>
          </p:nvSpPr>
          <p:spPr>
            <a:xfrm>
              <a:off x="8382000" y="2133600"/>
              <a:ext cx="473206" cy="230832"/>
            </a:xfrm>
            <a:prstGeom prst="rect">
              <a:avLst/>
            </a:prstGeom>
            <a:noFill/>
          </p:spPr>
          <p:txBody>
            <a:bodyPr wrap="none" rtlCol="0">
              <a:spAutoFit/>
            </a:bodyPr>
            <a:lstStyle/>
            <a:p>
              <a:r>
                <a:rPr lang="en-US" sz="900" i="1" dirty="0"/>
                <a:t>VPPs</a:t>
              </a:r>
            </a:p>
          </p:txBody>
        </p:sp>
        <p:sp>
          <p:nvSpPr>
            <p:cNvPr id="94" name="TextBox 93">
              <a:extLst>
                <a:ext uri="{FF2B5EF4-FFF2-40B4-BE49-F238E27FC236}">
                  <a16:creationId xmlns:a16="http://schemas.microsoft.com/office/drawing/2014/main" id="{11CE2BE2-B3D7-7A47-8B5B-509D19DC4301}"/>
                </a:ext>
              </a:extLst>
            </p:cNvPr>
            <p:cNvSpPr txBox="1"/>
            <p:nvPr/>
          </p:nvSpPr>
          <p:spPr>
            <a:xfrm>
              <a:off x="9397170" y="1758550"/>
              <a:ext cx="473206" cy="230832"/>
            </a:xfrm>
            <a:prstGeom prst="rect">
              <a:avLst/>
            </a:prstGeom>
            <a:noFill/>
          </p:spPr>
          <p:txBody>
            <a:bodyPr wrap="none" rtlCol="0">
              <a:spAutoFit/>
            </a:bodyPr>
            <a:lstStyle/>
            <a:p>
              <a:r>
                <a:rPr lang="en-US" sz="900" i="1" dirty="0"/>
                <a:t>VPPs</a:t>
              </a:r>
            </a:p>
          </p:txBody>
        </p:sp>
        <p:sp>
          <p:nvSpPr>
            <p:cNvPr id="95" name="TextBox 94">
              <a:extLst>
                <a:ext uri="{FF2B5EF4-FFF2-40B4-BE49-F238E27FC236}">
                  <a16:creationId xmlns:a16="http://schemas.microsoft.com/office/drawing/2014/main" id="{2D4C02B2-82B9-5F47-81F2-00F981E68B22}"/>
                </a:ext>
              </a:extLst>
            </p:cNvPr>
            <p:cNvSpPr txBox="1"/>
            <p:nvPr/>
          </p:nvSpPr>
          <p:spPr>
            <a:xfrm>
              <a:off x="9790493" y="3112328"/>
              <a:ext cx="960263" cy="307777"/>
            </a:xfrm>
            <a:prstGeom prst="rect">
              <a:avLst/>
            </a:prstGeom>
            <a:noFill/>
          </p:spPr>
          <p:txBody>
            <a:bodyPr wrap="none" rtlCol="0">
              <a:spAutoFit/>
            </a:bodyPr>
            <a:lstStyle/>
            <a:p>
              <a:r>
                <a:rPr lang="en-US" sz="1400" b="1" dirty="0">
                  <a:solidFill>
                    <a:srgbClr val="92D050"/>
                  </a:solidFill>
                </a:rPr>
                <a:t>LBL/LWL</a:t>
              </a:r>
            </a:p>
          </p:txBody>
        </p:sp>
      </p:grpSp>
      <p:sp>
        <p:nvSpPr>
          <p:cNvPr id="136" name="Content Placeholder 2">
            <a:extLst>
              <a:ext uri="{FF2B5EF4-FFF2-40B4-BE49-F238E27FC236}">
                <a16:creationId xmlns:a16="http://schemas.microsoft.com/office/drawing/2014/main" id="{B7A9AA5F-D5B0-3C44-875F-FDAE2F06CB6F}"/>
              </a:ext>
            </a:extLst>
          </p:cNvPr>
          <p:cNvSpPr txBox="1">
            <a:spLocks/>
          </p:cNvSpPr>
          <p:nvPr/>
        </p:nvSpPr>
        <p:spPr bwMode="auto">
          <a:xfrm>
            <a:off x="4509246" y="4767037"/>
            <a:ext cx="3257845" cy="70904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buFont typeface="Arial" panose="020B0604020202020204" pitchFamily="34" charset="0"/>
              <a:buChar char="•"/>
            </a:pPr>
            <a:r>
              <a:rPr lang="en-US" sz="1600" kern="0" dirty="0"/>
              <a:t>Bipolar</a:t>
            </a:r>
          </a:p>
          <a:p>
            <a:pPr marL="342900" indent="-342900" defTabSz="914400">
              <a:buFont typeface="Arial" panose="020B0604020202020204" pitchFamily="34" charset="0"/>
              <a:buChar char="•"/>
            </a:pPr>
            <a:r>
              <a:rPr lang="en-US" sz="1600" kern="0" dirty="0"/>
              <a:t>110A TWN + P</a:t>
            </a:r>
          </a:p>
          <a:p>
            <a:pPr marL="342900" indent="-342900" defTabSz="914400">
              <a:buFont typeface="Arial" panose="020B0604020202020204" pitchFamily="34" charset="0"/>
              <a:buChar char="•"/>
            </a:pPr>
            <a:r>
              <a:rPr lang="en-US" sz="1600" kern="0" dirty="0"/>
              <a:t>2 extra global </a:t>
            </a:r>
            <a:r>
              <a:rPr lang="en-US" sz="1600" kern="0" dirty="0" err="1"/>
              <a:t>Xtrs</a:t>
            </a:r>
            <a:r>
              <a:rPr lang="en-US" sz="1600" kern="0" dirty="0"/>
              <a:t>.</a:t>
            </a:r>
          </a:p>
          <a:p>
            <a:pPr marL="342900" indent="-342900" defTabSz="914400">
              <a:buFont typeface="Arial" panose="020B0604020202020204" pitchFamily="34" charset="0"/>
              <a:buChar char="•"/>
            </a:pPr>
            <a:r>
              <a:rPr lang="en-US" sz="1600" kern="0" dirty="0"/>
              <a:t>Extra </a:t>
            </a:r>
            <a:r>
              <a:rPr lang="en-US" sz="1600" kern="0" dirty="0" err="1"/>
              <a:t>Xtrs</a:t>
            </a:r>
            <a:r>
              <a:rPr lang="en-US" sz="1600" kern="0" dirty="0"/>
              <a:t>. in tile </a:t>
            </a:r>
            <a:r>
              <a:rPr lang="en-US" sz="1600" kern="0" dirty="0" err="1"/>
              <a:t>predec</a:t>
            </a:r>
            <a:endParaRPr lang="en-US" sz="1600" kern="0" dirty="0"/>
          </a:p>
          <a:p>
            <a:pPr marL="342900" indent="-342900" defTabSz="914400">
              <a:buFont typeface="Arial" panose="020B0604020202020204" pitchFamily="34" charset="0"/>
              <a:buChar char="•"/>
            </a:pPr>
            <a:endParaRPr lang="en-US" sz="1600" kern="0" dirty="0"/>
          </a:p>
          <a:p>
            <a:pPr defTabSz="914400"/>
            <a:endParaRPr lang="en-US" sz="1600" kern="0" dirty="0"/>
          </a:p>
        </p:txBody>
      </p:sp>
      <p:sp>
        <p:nvSpPr>
          <p:cNvPr id="137" name="Content Placeholder 2">
            <a:extLst>
              <a:ext uri="{FF2B5EF4-FFF2-40B4-BE49-F238E27FC236}">
                <a16:creationId xmlns:a16="http://schemas.microsoft.com/office/drawing/2014/main" id="{AE5F86C2-D584-254A-9EF3-2B6636FAD115}"/>
              </a:ext>
            </a:extLst>
          </p:cNvPr>
          <p:cNvSpPr txBox="1">
            <a:spLocks/>
          </p:cNvSpPr>
          <p:nvPr/>
        </p:nvSpPr>
        <p:spPr bwMode="auto">
          <a:xfrm>
            <a:off x="8153400" y="4635976"/>
            <a:ext cx="3461847" cy="70904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buFont typeface="Arial" panose="020B0604020202020204" pitchFamily="34" charset="0"/>
              <a:buChar char="•"/>
            </a:pPr>
            <a:r>
              <a:rPr lang="en-US" sz="1600" kern="0" dirty="0"/>
              <a:t>Bipolar</a:t>
            </a:r>
          </a:p>
          <a:p>
            <a:pPr marL="342900" indent="-342900" defTabSz="914400">
              <a:buFont typeface="Arial" panose="020B0604020202020204" pitchFamily="34" charset="0"/>
              <a:buChar char="•"/>
            </a:pPr>
            <a:r>
              <a:rPr lang="en-US" sz="1600" kern="0" dirty="0"/>
              <a:t>160A? </a:t>
            </a:r>
            <a:r>
              <a:rPr lang="en-US" sz="1600" kern="0" dirty="0" err="1"/>
              <a:t>tgTWN</a:t>
            </a:r>
            <a:r>
              <a:rPr lang="en-US" sz="1600" kern="0" dirty="0"/>
              <a:t> + </a:t>
            </a:r>
            <a:r>
              <a:rPr lang="en-US" sz="1600" kern="0" dirty="0" err="1"/>
              <a:t>tgP</a:t>
            </a:r>
            <a:endParaRPr lang="en-US" sz="1600" kern="0" dirty="0"/>
          </a:p>
          <a:p>
            <a:pPr marL="342900" indent="-342900" defTabSz="914400">
              <a:buFont typeface="Arial" panose="020B0604020202020204" pitchFamily="34" charset="0"/>
              <a:buChar char="•"/>
            </a:pPr>
            <a:r>
              <a:rPr lang="en-US" sz="1600" kern="0" dirty="0"/>
              <a:t>VT: 1.2V @ 9.3 VB for TWN</a:t>
            </a:r>
          </a:p>
          <a:p>
            <a:pPr marL="342900" indent="-342900" defTabSz="914400">
              <a:buFont typeface="Arial" panose="020B0604020202020204" pitchFamily="34" charset="0"/>
              <a:buChar char="•"/>
            </a:pPr>
            <a:r>
              <a:rPr lang="en-US" sz="1600" kern="0" dirty="0"/>
              <a:t>9.6V compliant DR</a:t>
            </a:r>
          </a:p>
          <a:p>
            <a:pPr marL="342900" indent="-342900" defTabSz="914400">
              <a:buFont typeface="Arial" panose="020B0604020202020204" pitchFamily="34" charset="0"/>
              <a:buChar char="•"/>
            </a:pPr>
            <a:r>
              <a:rPr lang="en-US" sz="1600" kern="0" dirty="0"/>
              <a:t>AXN/HNREG Mux/tile</a:t>
            </a:r>
          </a:p>
          <a:p>
            <a:pPr marL="342900" indent="-342900" defTabSz="914400">
              <a:buFont typeface="Arial" panose="020B0604020202020204" pitchFamily="34" charset="0"/>
              <a:buChar char="•"/>
            </a:pPr>
            <a:endParaRPr lang="en-US" sz="1600" kern="0" dirty="0"/>
          </a:p>
          <a:p>
            <a:pPr defTabSz="914400"/>
            <a:endParaRPr lang="en-US" sz="1600" kern="0" dirty="0"/>
          </a:p>
        </p:txBody>
      </p:sp>
    </p:spTree>
    <p:extLst>
      <p:ext uri="{BB962C8B-B14F-4D97-AF65-F5344CB8AC3E}">
        <p14:creationId xmlns:p14="http://schemas.microsoft.com/office/powerpoint/2010/main" val="160718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DE8B59D-DE42-45B8-AD0B-6829F7169257}"/>
              </a:ext>
            </a:extLst>
          </p:cNvPr>
          <p:cNvGraphicFramePr>
            <a:graphicFrameLocks noGrp="1"/>
          </p:cNvGraphicFramePr>
          <p:nvPr>
            <p:extLst>
              <p:ext uri="{D42A27DB-BD31-4B8C-83A1-F6EECF244321}">
                <p14:modId xmlns:p14="http://schemas.microsoft.com/office/powerpoint/2010/main" val="2926672540"/>
              </p:ext>
            </p:extLst>
          </p:nvPr>
        </p:nvGraphicFramePr>
        <p:xfrm>
          <a:off x="969751" y="1371600"/>
          <a:ext cx="10252499" cy="1584960"/>
        </p:xfrm>
        <a:graphic>
          <a:graphicData uri="http://schemas.openxmlformats.org/drawingml/2006/table">
            <a:tbl>
              <a:tblPr/>
              <a:tblGrid>
                <a:gridCol w="1240049">
                  <a:extLst>
                    <a:ext uri="{9D8B030D-6E8A-4147-A177-3AD203B41FA5}">
                      <a16:colId xmlns:a16="http://schemas.microsoft.com/office/drawing/2014/main" val="535820697"/>
                    </a:ext>
                  </a:extLst>
                </a:gridCol>
                <a:gridCol w="1066800">
                  <a:extLst>
                    <a:ext uri="{9D8B030D-6E8A-4147-A177-3AD203B41FA5}">
                      <a16:colId xmlns:a16="http://schemas.microsoft.com/office/drawing/2014/main" val="2575307174"/>
                    </a:ext>
                  </a:extLst>
                </a:gridCol>
                <a:gridCol w="1676400">
                  <a:extLst>
                    <a:ext uri="{9D8B030D-6E8A-4147-A177-3AD203B41FA5}">
                      <a16:colId xmlns:a16="http://schemas.microsoft.com/office/drawing/2014/main" val="1041352832"/>
                    </a:ext>
                  </a:extLst>
                </a:gridCol>
                <a:gridCol w="1044875">
                  <a:extLst>
                    <a:ext uri="{9D8B030D-6E8A-4147-A177-3AD203B41FA5}">
                      <a16:colId xmlns:a16="http://schemas.microsoft.com/office/drawing/2014/main" val="4098312101"/>
                    </a:ext>
                  </a:extLst>
                </a:gridCol>
                <a:gridCol w="1044875">
                  <a:extLst>
                    <a:ext uri="{9D8B030D-6E8A-4147-A177-3AD203B41FA5}">
                      <a16:colId xmlns:a16="http://schemas.microsoft.com/office/drawing/2014/main" val="2922316970"/>
                    </a:ext>
                  </a:extLst>
                </a:gridCol>
                <a:gridCol w="1044875">
                  <a:extLst>
                    <a:ext uri="{9D8B030D-6E8A-4147-A177-3AD203B41FA5}">
                      <a16:colId xmlns:a16="http://schemas.microsoft.com/office/drawing/2014/main" val="4179605236"/>
                    </a:ext>
                  </a:extLst>
                </a:gridCol>
                <a:gridCol w="1044875">
                  <a:extLst>
                    <a:ext uri="{9D8B030D-6E8A-4147-A177-3AD203B41FA5}">
                      <a16:colId xmlns:a16="http://schemas.microsoft.com/office/drawing/2014/main" val="3413504829"/>
                    </a:ext>
                  </a:extLst>
                </a:gridCol>
                <a:gridCol w="1044875">
                  <a:extLst>
                    <a:ext uri="{9D8B030D-6E8A-4147-A177-3AD203B41FA5}">
                      <a16:colId xmlns:a16="http://schemas.microsoft.com/office/drawing/2014/main" val="2309507645"/>
                    </a:ext>
                  </a:extLst>
                </a:gridCol>
                <a:gridCol w="1044875">
                  <a:extLst>
                    <a:ext uri="{9D8B030D-6E8A-4147-A177-3AD203B41FA5}">
                      <a16:colId xmlns:a16="http://schemas.microsoft.com/office/drawing/2014/main" val="956357058"/>
                    </a:ext>
                  </a:extLst>
                </a:gridCol>
              </a:tblGrid>
              <a:tr h="280416">
                <a:tc rowSpan="2">
                  <a:txBody>
                    <a:bodyPr/>
                    <a:lstStyle/>
                    <a:p>
                      <a:pPr algn="l" rtl="0" fontAlgn="ctr"/>
                      <a:r>
                        <a:rPr lang="en-US" sz="1600" b="1" i="0" u="none" strike="noStrike" dirty="0">
                          <a:solidFill>
                            <a:schemeClr val="bg1"/>
                          </a:solidFill>
                          <a:effectLst/>
                          <a:latin typeface="Calibri" panose="020F0502020204030204" pitchFamily="34" charset="0"/>
                          <a:cs typeface="Calibri" panose="020F0502020204030204" pitchFamily="34" charset="0"/>
                        </a:rPr>
                        <a:t>Architecture</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Decoder</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CMOS and Interconnect</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Die Size</a:t>
                      </a:r>
                    </a:p>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[mm</a:t>
                      </a:r>
                      <a:r>
                        <a:rPr lang="en-US" sz="1600" b="1" i="0" u="none" strike="noStrike" baseline="30000" dirty="0">
                          <a:solidFill>
                            <a:schemeClr val="bg1"/>
                          </a:solidFill>
                          <a:effectLst/>
                          <a:latin typeface="Calibri" panose="020F0502020204030204" pitchFamily="34" charset="0"/>
                          <a:cs typeface="Calibri" panose="020F0502020204030204" pitchFamily="34" charset="0"/>
                        </a:rPr>
                        <a:t>2</a:t>
                      </a:r>
                      <a:r>
                        <a:rPr lang="en-US" sz="1600" b="1" i="0" u="none" strike="noStrike" dirty="0">
                          <a:solidFill>
                            <a:schemeClr val="bg1"/>
                          </a:solidFill>
                          <a:effectLst/>
                          <a:latin typeface="Calibri" panose="020F0502020204030204" pitchFamily="34" charset="0"/>
                          <a:cs typeface="Calibri" panose="020F0502020204030204" pitchFamily="34" charset="0"/>
                        </a:rPr>
                        <a:t>]</a:t>
                      </a:r>
                      <a:endParaRPr lang="en-US" sz="1600" b="1" i="0" u="none" strike="noStrike" baseline="30000" dirty="0">
                        <a:solidFill>
                          <a:schemeClr val="bg1"/>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Write</a:t>
                      </a:r>
                    </a:p>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rowSpan="2">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Read</a:t>
                      </a:r>
                    </a:p>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gridSpan="3">
                  <a:txBody>
                    <a:bodyPr/>
                    <a:lstStyle/>
                    <a:p>
                      <a:pPr algn="ctr"/>
                      <a:r>
                        <a:rPr lang="en-US" sz="1600" b="1" dirty="0">
                          <a:solidFill>
                            <a:schemeClr val="bg1"/>
                          </a:solidFill>
                          <a:latin typeface="Calibri" panose="020F0502020204030204" pitchFamily="34" charset="0"/>
                          <a:cs typeface="Calibri" panose="020F0502020204030204" pitchFamily="34" charset="0"/>
                        </a:rPr>
                        <a:t>Gap</a:t>
                      </a:r>
                      <a:endParaRPr lang="en-US" b="1" dirty="0">
                        <a:solidFill>
                          <a:schemeClr val="bg1"/>
                        </a:solidFill>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dirty="0"/>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hMerge="1">
                  <a:txBody>
                    <a:bodyPr/>
                    <a:lstStyle/>
                    <a:p>
                      <a:endParaRPr lang="en-US" dirty="0"/>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3396690263"/>
                  </a:ext>
                </a:extLst>
              </a:tr>
              <a:tr h="2804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Die Size</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Write</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600" b="1" i="0" u="none" strike="noStrike" dirty="0">
                          <a:solidFill>
                            <a:schemeClr val="bg1"/>
                          </a:solidFill>
                          <a:effectLst/>
                          <a:latin typeface="Calibri" panose="020F0502020204030204" pitchFamily="34" charset="0"/>
                          <a:cs typeface="Calibri" panose="020F0502020204030204" pitchFamily="34" charset="0"/>
                        </a:rPr>
                        <a:t>Read</a:t>
                      </a: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573142567"/>
                  </a:ext>
                </a:extLst>
              </a:tr>
              <a:tr h="0">
                <a:tc>
                  <a:txBody>
                    <a:bodyPr/>
                    <a:lstStyle/>
                    <a:p>
                      <a:pPr algn="l" rtl="0" fontAlgn="ctr"/>
                      <a:r>
                        <a:rPr lang="en-US" sz="1600" b="0" i="0" u="none" strike="noStrike" dirty="0">
                          <a:solidFill>
                            <a:srgbClr val="000000"/>
                          </a:solidFill>
                          <a:effectLst/>
                          <a:latin typeface="Calibri" panose="020F0502020204030204" pitchFamily="34" charset="0"/>
                          <a:cs typeface="Calibri" panose="020F0502020204030204" pitchFamily="34" charset="0"/>
                        </a:rPr>
                        <a:t>ALF32 (POR)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Unipolar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P1240.0</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200</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104</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44</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110807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cs typeface="Calibri" panose="020F0502020204030204" pitchFamily="34" charset="0"/>
                        </a:rPr>
                        <a:t> </a:t>
                      </a:r>
                      <a:r>
                        <a:rPr lang="en-US" sz="1600" b="1" i="0" u="none" strike="noStrike" dirty="0">
                          <a:solidFill>
                            <a:schemeClr val="bg1"/>
                          </a:solidFill>
                          <a:effectLst/>
                          <a:latin typeface="Calibri" panose="020F0502020204030204" pitchFamily="34" charset="0"/>
                          <a:cs typeface="Calibri" panose="020F0502020204030204" pitchFamily="34" charset="0"/>
                        </a:rPr>
                        <a:t>[mm</a:t>
                      </a:r>
                      <a:r>
                        <a:rPr lang="en-US" sz="1600" b="1" i="0" u="none" strike="noStrike" baseline="30000" dirty="0">
                          <a:solidFill>
                            <a:schemeClr val="bg1"/>
                          </a:solidFill>
                          <a:effectLst/>
                          <a:latin typeface="Calibri" panose="020F0502020204030204" pitchFamily="34" charset="0"/>
                          <a:cs typeface="Calibri" panose="020F0502020204030204" pitchFamily="34" charset="0"/>
                        </a:rPr>
                        <a:t>2</a:t>
                      </a:r>
                      <a:r>
                        <a:rPr lang="en-US" sz="1600" b="1" i="0" u="none" strike="noStrike" dirty="0">
                          <a:solidFill>
                            <a:schemeClr val="bg1"/>
                          </a:solidFill>
                          <a:effectLst/>
                          <a:latin typeface="Calibri" panose="020F0502020204030204" pitchFamily="34" charset="0"/>
                          <a:cs typeface="Calibri" panose="020F0502020204030204" pitchFamily="34" charset="0"/>
                        </a:rPr>
                        <a:t>]</a:t>
                      </a:r>
                      <a:endParaRPr lang="en-US" sz="1600" b="1" i="0" u="none" strike="noStrike" baseline="30000" dirty="0">
                        <a:solidFill>
                          <a:schemeClr val="bg1"/>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 </a:t>
                      </a: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 </a:t>
                      </a:r>
                      <a:r>
                        <a:rPr lang="en-US" sz="1600" b="1" i="0" u="none" strike="noStrike" dirty="0">
                          <a:solidFill>
                            <a:schemeClr val="bg1"/>
                          </a:solidFill>
                          <a:effectLst/>
                          <a:latin typeface="Calibri" panose="020F0502020204030204" pitchFamily="34" charset="0"/>
                          <a:cs typeface="Calibri" panose="020F0502020204030204" pitchFamily="34" charset="0"/>
                        </a:rPr>
                        <a:t>[</a:t>
                      </a:r>
                      <a:r>
                        <a:rPr lang="en-US" sz="1600" b="1" i="0" u="none" strike="noStrike" dirty="0" err="1">
                          <a:solidFill>
                            <a:schemeClr val="bg1"/>
                          </a:solidFill>
                          <a:effectLst/>
                          <a:latin typeface="Calibri" panose="020F0502020204030204" pitchFamily="34" charset="0"/>
                          <a:cs typeface="Calibri" panose="020F0502020204030204" pitchFamily="34" charset="0"/>
                        </a:rPr>
                        <a:t>pJ</a:t>
                      </a:r>
                      <a:r>
                        <a:rPr lang="en-US" sz="1600" b="1" i="0" u="none" strike="noStrike" dirty="0">
                          <a:solidFill>
                            <a:schemeClr val="bg1"/>
                          </a:solidFill>
                          <a:effectLst/>
                          <a:latin typeface="Calibri" panose="020F0502020204030204" pitchFamily="34" charset="0"/>
                          <a:cs typeface="Calibri" panose="020F0502020204030204" pitchFamily="34" charset="0"/>
                        </a:rPr>
                        <a:t>/b]</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3646996286"/>
                  </a:ext>
                </a:extLst>
              </a:tr>
              <a:tr h="0">
                <a:tc>
                  <a:txBody>
                    <a:bodyPr/>
                    <a:lstStyle/>
                    <a:p>
                      <a:pPr algn="l" rtl="0" fontAlgn="ctr"/>
                      <a:r>
                        <a:rPr lang="en-US" sz="1600" b="0" i="0" u="none" strike="noStrike" dirty="0">
                          <a:solidFill>
                            <a:srgbClr val="000000"/>
                          </a:solidFill>
                          <a:effectLst/>
                          <a:latin typeface="Calibri" panose="020F0502020204030204" pitchFamily="34" charset="0"/>
                          <a:cs typeface="Calibri" panose="020F0502020204030204" pitchFamily="34" charset="0"/>
                        </a:rPr>
                        <a:t>S24S</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cs typeface="Calibri" panose="020F0502020204030204" pitchFamily="34" charset="0"/>
                        </a:rPr>
                        <a:t>Bipolar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P1240.0</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221</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154</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55</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21</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50</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11</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5183148"/>
                  </a:ext>
                </a:extLst>
              </a:tr>
              <a:tr h="0">
                <a:tc>
                  <a:txBody>
                    <a:bodyPr/>
                    <a:lstStyle/>
                    <a:p>
                      <a:pPr algn="l" rtl="0" fontAlgn="ctr"/>
                      <a:r>
                        <a:rPr lang="en-US" sz="1600" b="0" i="0" u="none" strike="noStrike" dirty="0">
                          <a:solidFill>
                            <a:srgbClr val="000000"/>
                          </a:solidFill>
                          <a:effectLst/>
                          <a:latin typeface="Calibri" panose="020F0502020204030204" pitchFamily="34" charset="0"/>
                          <a:cs typeface="Calibri" panose="020F0502020204030204" pitchFamily="34" charset="0"/>
                        </a:rPr>
                        <a:t>BiSM32</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Bipolar</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P1240.0+tgCMOST</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255</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107</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47</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55</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3</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cs typeface="Calibri" panose="020F0502020204030204" pitchFamily="34" charset="0"/>
                        </a:rPr>
                        <a:t>3</a:t>
                      </a:r>
                    </a:p>
                  </a:txBody>
                  <a:tcPr marL="36576" marR="36576" marT="36576" marB="3657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7729948"/>
                  </a:ext>
                </a:extLst>
              </a:tr>
            </a:tbl>
          </a:graphicData>
        </a:graphic>
      </p:graphicFrame>
      <p:sp>
        <p:nvSpPr>
          <p:cNvPr id="4" name="Title 3">
            <a:extLst>
              <a:ext uri="{FF2B5EF4-FFF2-40B4-BE49-F238E27FC236}">
                <a16:creationId xmlns:a16="http://schemas.microsoft.com/office/drawing/2014/main" id="{1E8C36BE-37E4-104D-8818-7736B848C6B9}"/>
              </a:ext>
            </a:extLst>
          </p:cNvPr>
          <p:cNvSpPr>
            <a:spLocks noGrp="1"/>
          </p:cNvSpPr>
          <p:nvPr>
            <p:ph type="title"/>
          </p:nvPr>
        </p:nvSpPr>
        <p:spPr/>
        <p:txBody>
          <a:bodyPr/>
          <a:lstStyle/>
          <a:p>
            <a:r>
              <a:rPr lang="en-US" sz="3600" dirty="0"/>
              <a:t>Die Size and Energy Assessment</a:t>
            </a:r>
          </a:p>
        </p:txBody>
      </p:sp>
      <p:sp>
        <p:nvSpPr>
          <p:cNvPr id="5" name="Content Placeholder 4">
            <a:extLst>
              <a:ext uri="{FF2B5EF4-FFF2-40B4-BE49-F238E27FC236}">
                <a16:creationId xmlns:a16="http://schemas.microsoft.com/office/drawing/2014/main" id="{F902AFDC-4FC2-A34E-B595-47BF2C0618BA}"/>
              </a:ext>
            </a:extLst>
          </p:cNvPr>
          <p:cNvSpPr>
            <a:spLocks noGrp="1"/>
          </p:cNvSpPr>
          <p:nvPr>
            <p:ph idx="1"/>
          </p:nvPr>
        </p:nvSpPr>
        <p:spPr>
          <a:xfrm>
            <a:off x="914400" y="3429000"/>
            <a:ext cx="10363200" cy="2667000"/>
          </a:xfrm>
        </p:spPr>
        <p:txBody>
          <a:bodyPr/>
          <a:lstStyle/>
          <a:p>
            <a:pPr marL="285750" indent="-285750">
              <a:spcBef>
                <a:spcPts val="1200"/>
              </a:spcBef>
              <a:buFont typeface="Arial" panose="020B0604020202020204" pitchFamily="34" charset="0"/>
              <a:buChar char="•"/>
            </a:pPr>
            <a:r>
              <a:rPr lang="en-US" sz="1600" dirty="0"/>
              <a:t>S24S Dec Creates Energy &amp; Die size gap</a:t>
            </a:r>
          </a:p>
          <a:p>
            <a:pPr marL="285750" indent="-285750">
              <a:spcBef>
                <a:spcPts val="1200"/>
              </a:spcBef>
              <a:buFont typeface="Arial" panose="020B0604020202020204" pitchFamily="34" charset="0"/>
              <a:buChar char="•"/>
            </a:pPr>
            <a:r>
              <a:rPr lang="en-US" sz="1600" dirty="0" err="1">
                <a:sym typeface="Wingdings" panose="05000000000000000000" pitchFamily="2" charset="2"/>
              </a:rPr>
              <a:t>TGcMOST</a:t>
            </a:r>
            <a:r>
              <a:rPr lang="en-US" sz="1600" dirty="0">
                <a:sym typeface="Wingdings" panose="05000000000000000000" pitchFamily="2" charset="2"/>
              </a:rPr>
              <a:t> Dec Arch Solves the Energy Gap, but has a 55mm^2 die size gap.</a:t>
            </a:r>
          </a:p>
          <a:p>
            <a:pPr marL="839831" lvl="1" indent="-285750">
              <a:spcBef>
                <a:spcPts val="600"/>
              </a:spcBef>
              <a:buFont typeface="Arial" panose="020B0604020202020204" pitchFamily="34" charset="0"/>
              <a:buChar char="•"/>
            </a:pPr>
            <a:r>
              <a:rPr lang="en-US" sz="1600" dirty="0">
                <a:sym typeface="Wingdings" panose="05000000000000000000" pitchFamily="2" charset="2"/>
              </a:rPr>
              <a:t>Die Size gap above maybe recovered by using the Black Box </a:t>
            </a:r>
            <a:r>
              <a:rPr lang="en-US" sz="1600" dirty="0" err="1">
                <a:sym typeface="Wingdings" panose="05000000000000000000" pitchFamily="2" charset="2"/>
              </a:rPr>
              <a:t>Xtr</a:t>
            </a:r>
            <a:r>
              <a:rPr lang="en-US" sz="1600" dirty="0">
                <a:sym typeface="Wingdings" panose="05000000000000000000" pitchFamily="2" charset="2"/>
              </a:rPr>
              <a:t> (see backup material)</a:t>
            </a:r>
          </a:p>
          <a:p>
            <a:pPr marL="839831" lvl="1" indent="-285750">
              <a:spcBef>
                <a:spcPts val="600"/>
              </a:spcBef>
              <a:buFont typeface="Arial" panose="020B0604020202020204" pitchFamily="34" charset="0"/>
              <a:buChar char="•"/>
            </a:pPr>
            <a:r>
              <a:rPr lang="en-US" sz="1600" dirty="0" err="1">
                <a:sym typeface="Wingdings" panose="05000000000000000000" pitchFamily="2" charset="2"/>
              </a:rPr>
              <a:t>TGcMOST</a:t>
            </a:r>
            <a:r>
              <a:rPr lang="en-US" sz="1600" dirty="0">
                <a:sym typeface="Wingdings" panose="05000000000000000000" pitchFamily="2" charset="2"/>
              </a:rPr>
              <a:t> carries a residual decode cost penalty due to 2x swing on Decoders </a:t>
            </a:r>
            <a:r>
              <a:rPr lang="en-US" sz="1600" dirty="0" err="1">
                <a:sym typeface="Wingdings" panose="05000000000000000000" pitchFamily="2" charset="2"/>
              </a:rPr>
              <a:t>wrtx</a:t>
            </a:r>
            <a:r>
              <a:rPr lang="en-US" sz="1600" dirty="0">
                <a:sym typeface="Wingdings" panose="05000000000000000000" pitchFamily="2" charset="2"/>
              </a:rPr>
              <a:t> ALF32</a:t>
            </a:r>
          </a:p>
          <a:p>
            <a:pPr marL="285750" indent="-285750">
              <a:spcBef>
                <a:spcPts val="1200"/>
              </a:spcBef>
              <a:buFont typeface="Arial" panose="020B0604020202020204" pitchFamily="34" charset="0"/>
              <a:buChar char="•"/>
            </a:pPr>
            <a:r>
              <a:rPr lang="en-US" sz="1600" dirty="0" err="1"/>
              <a:t>TGcMOST</a:t>
            </a:r>
            <a:r>
              <a:rPr lang="en-US" sz="1600" dirty="0"/>
              <a:t> with Blackbox </a:t>
            </a:r>
            <a:r>
              <a:rPr lang="en-US" sz="1600" dirty="0" err="1"/>
              <a:t>Xtr</a:t>
            </a:r>
            <a:r>
              <a:rPr lang="en-US" sz="1600" dirty="0"/>
              <a:t>: What does it take to make </a:t>
            </a:r>
            <a:r>
              <a:rPr lang="en-US" sz="1600" dirty="0" err="1"/>
              <a:t>tgMOST</a:t>
            </a:r>
            <a:r>
              <a:rPr lang="en-US" sz="1600" dirty="0"/>
              <a:t> that enables </a:t>
            </a:r>
            <a:r>
              <a:rPr lang="en-US" sz="1600" dirty="0" err="1"/>
              <a:t>BiSM</a:t>
            </a:r>
            <a:r>
              <a:rPr lang="en-US" sz="1600" dirty="0"/>
              <a:t> 200mm^2 and ~equivalent energy? (Shafqat and/or Chuck?)</a:t>
            </a:r>
          </a:p>
          <a:p>
            <a:pPr marL="285750" indent="-285750">
              <a:spcBef>
                <a:spcPts val="1200"/>
              </a:spcBef>
              <a:buFont typeface="Arial" panose="020B0604020202020204" pitchFamily="34" charset="0"/>
              <a:buChar char="•"/>
            </a:pPr>
            <a:r>
              <a:rPr lang="en-US" sz="1600" dirty="0"/>
              <a:t>Next Steps: </a:t>
            </a:r>
            <a:r>
              <a:rPr lang="en-US" sz="1600" dirty="0" err="1"/>
              <a:t>TGcMOST</a:t>
            </a:r>
            <a:r>
              <a:rPr lang="en-US" sz="1600" dirty="0"/>
              <a:t> with Blackbox </a:t>
            </a:r>
            <a:r>
              <a:rPr lang="en-US" sz="1600" dirty="0" err="1"/>
              <a:t>Xtr</a:t>
            </a:r>
            <a:r>
              <a:rPr lang="en-US" sz="1600" dirty="0"/>
              <a:t>., </a:t>
            </a:r>
            <a:r>
              <a:rPr lang="en-US" sz="1600" dirty="0" err="1"/>
              <a:t>BiSM</a:t>
            </a:r>
            <a:r>
              <a:rPr lang="en-US" sz="1600" dirty="0"/>
              <a:t> Option 3, ISSCC Paper search</a:t>
            </a:r>
          </a:p>
        </p:txBody>
      </p:sp>
    </p:spTree>
    <p:extLst>
      <p:ext uri="{BB962C8B-B14F-4D97-AF65-F5344CB8AC3E}">
        <p14:creationId xmlns:p14="http://schemas.microsoft.com/office/powerpoint/2010/main" val="57300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2F30-559A-7540-A65E-F57B9AA58D45}"/>
              </a:ext>
            </a:extLst>
          </p:cNvPr>
          <p:cNvSpPr>
            <a:spLocks noGrp="1"/>
          </p:cNvSpPr>
          <p:nvPr>
            <p:ph type="title"/>
          </p:nvPr>
        </p:nvSpPr>
        <p:spPr/>
        <p:txBody>
          <a:bodyPr/>
          <a:lstStyle/>
          <a:p>
            <a:r>
              <a:rPr lang="en-US" dirty="0"/>
              <a:t>Backup Materials</a:t>
            </a:r>
          </a:p>
        </p:txBody>
      </p:sp>
      <p:sp>
        <p:nvSpPr>
          <p:cNvPr id="3" name="Text Placeholder 2">
            <a:extLst>
              <a:ext uri="{FF2B5EF4-FFF2-40B4-BE49-F238E27FC236}">
                <a16:creationId xmlns:a16="http://schemas.microsoft.com/office/drawing/2014/main" id="{6F65C969-AC8E-5C4E-B540-41CD1D61D3D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582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DC047-5914-C448-81FE-CC7D2F94F12E}"/>
              </a:ext>
            </a:extLst>
          </p:cNvPr>
          <p:cNvSpPr>
            <a:spLocks noGrp="1"/>
          </p:cNvSpPr>
          <p:nvPr>
            <p:ph type="title"/>
          </p:nvPr>
        </p:nvSpPr>
        <p:spPr/>
        <p:txBody>
          <a:bodyPr/>
          <a:lstStyle/>
          <a:p>
            <a:r>
              <a:rPr lang="en-US" dirty="0" err="1"/>
              <a:t>BiSM</a:t>
            </a:r>
            <a:r>
              <a:rPr lang="en-US" dirty="0"/>
              <a:t> Key Contributors</a:t>
            </a:r>
          </a:p>
        </p:txBody>
      </p:sp>
      <p:sp>
        <p:nvSpPr>
          <p:cNvPr id="5" name="Content Placeholder 4">
            <a:extLst>
              <a:ext uri="{FF2B5EF4-FFF2-40B4-BE49-F238E27FC236}">
                <a16:creationId xmlns:a16="http://schemas.microsoft.com/office/drawing/2014/main" id="{26BD80D9-47DD-1144-B045-E7230E0C7FFF}"/>
              </a:ext>
            </a:extLst>
          </p:cNvPr>
          <p:cNvSpPr>
            <a:spLocks noGrp="1"/>
          </p:cNvSpPr>
          <p:nvPr>
            <p:ph idx="1"/>
          </p:nvPr>
        </p:nvSpPr>
        <p:spPr/>
        <p:txBody>
          <a:bodyPr/>
          <a:lstStyle/>
          <a:p>
            <a:r>
              <a:rPr lang="en-US" sz="2800" dirty="0"/>
              <a:t>Process – </a:t>
            </a:r>
            <a:r>
              <a:rPr lang="en-US" sz="2800" dirty="0" err="1"/>
              <a:t>Kyuchul</a:t>
            </a:r>
            <a:r>
              <a:rPr lang="en-US" sz="2800" dirty="0"/>
              <a:t>, Yao, Eva</a:t>
            </a:r>
          </a:p>
          <a:p>
            <a:r>
              <a:rPr lang="en-US" sz="2800" dirty="0"/>
              <a:t>Material – Fuga</a:t>
            </a:r>
          </a:p>
          <a:p>
            <a:r>
              <a:rPr lang="en-US" sz="2800" dirty="0"/>
              <a:t>CR – Max, Fuga, Noriyuki, Abhishek </a:t>
            </a:r>
            <a:br>
              <a:rPr lang="en-US" sz="2800" dirty="0"/>
            </a:br>
            <a:r>
              <a:rPr lang="en-US" sz="2800" dirty="0"/>
              <a:t>	(engagement started with team Max and team CQN MA lab) </a:t>
            </a:r>
          </a:p>
          <a:p>
            <a:r>
              <a:rPr lang="en-US" sz="2800" dirty="0"/>
              <a:t>Device – Fuga, Hank</a:t>
            </a:r>
          </a:p>
          <a:p>
            <a:r>
              <a:rPr lang="en-US" sz="2800" dirty="0"/>
              <a:t>Array – Qawi</a:t>
            </a:r>
          </a:p>
          <a:p>
            <a:r>
              <a:rPr lang="en-US" sz="2800" dirty="0"/>
              <a:t>CMOS – </a:t>
            </a:r>
            <a:r>
              <a:rPr lang="en-US" sz="2800" dirty="0" err="1"/>
              <a:t>Divesh</a:t>
            </a:r>
            <a:r>
              <a:rPr lang="en-US" sz="2800" dirty="0"/>
              <a:t>, Luo</a:t>
            </a:r>
          </a:p>
          <a:p>
            <a:r>
              <a:rPr lang="en-US" sz="2800" dirty="0"/>
              <a:t>Design – Balaji, </a:t>
            </a:r>
            <a:r>
              <a:rPr lang="en-US" sz="2800" dirty="0" err="1"/>
              <a:t>Ashir</a:t>
            </a:r>
            <a:r>
              <a:rPr lang="en-US" sz="2800" dirty="0"/>
              <a:t>, Sandeep, Mase</a:t>
            </a:r>
          </a:p>
          <a:p>
            <a:endParaRPr lang="en-US" sz="2800" dirty="0"/>
          </a:p>
        </p:txBody>
      </p:sp>
    </p:spTree>
    <p:extLst>
      <p:ext uri="{BB962C8B-B14F-4D97-AF65-F5344CB8AC3E}">
        <p14:creationId xmlns:p14="http://schemas.microsoft.com/office/powerpoint/2010/main" val="54994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63136" y="6432516"/>
            <a:ext cx="2844800" cy="365125"/>
          </a:xfrm>
          <a:prstGeom prst="rect">
            <a:avLst/>
          </a:prstGeom>
        </p:spPr>
        <p:txBody>
          <a:bodyPr vert="horz" lIns="0" tIns="0" rIns="0" bIns="0" rtlCol="0" anchor="ctr"/>
          <a:lstStyle>
            <a:defPPr>
              <a:defRPr lang="en-US"/>
            </a:defPPr>
            <a:lvl1pPr marL="0" algn="r" defTabSz="914400" rtl="0" eaLnBrk="1" latinLnBrk="0" hangingPunct="1">
              <a:defRPr sz="1067" kern="1200">
                <a:solidFill>
                  <a:schemeClr val="bg1"/>
                </a:solidFill>
                <a:latin typeface="+mn-lt"/>
                <a:ea typeface="+mn-ea"/>
                <a:cs typeface="Intel Cle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556C5-CE8C-6547-B838-EA80C61A4AF7}"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a:xfrm>
            <a:off x="577108" y="436266"/>
            <a:ext cx="10972800" cy="425373"/>
          </a:xfrm>
        </p:spPr>
        <p:txBody>
          <a:bodyPr/>
          <a:lstStyle/>
          <a:p>
            <a:r>
              <a:rPr lang="en-US" dirty="0" err="1"/>
              <a:t>BiSM</a:t>
            </a:r>
            <a:r>
              <a:rPr lang="en-US" dirty="0"/>
              <a:t> Integration Risks</a:t>
            </a:r>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2305245236"/>
              </p:ext>
            </p:extLst>
          </p:nvPr>
        </p:nvGraphicFramePr>
        <p:xfrm>
          <a:off x="577108" y="1193039"/>
          <a:ext cx="10972799" cy="2969761"/>
        </p:xfrm>
        <a:graphic>
          <a:graphicData uri="http://schemas.openxmlformats.org/drawingml/2006/table">
            <a:tbl>
              <a:tblPr firstRow="1" bandRow="1">
                <a:tableStyleId>{21E4AEA4-8DFA-4A89-87EB-49C32662AFE0}</a:tableStyleId>
              </a:tblPr>
              <a:tblGrid>
                <a:gridCol w="4717703">
                  <a:extLst>
                    <a:ext uri="{9D8B030D-6E8A-4147-A177-3AD203B41FA5}">
                      <a16:colId xmlns:a16="http://schemas.microsoft.com/office/drawing/2014/main" val="20000"/>
                    </a:ext>
                  </a:extLst>
                </a:gridCol>
                <a:gridCol w="3065418">
                  <a:extLst>
                    <a:ext uri="{9D8B030D-6E8A-4147-A177-3AD203B41FA5}">
                      <a16:colId xmlns:a16="http://schemas.microsoft.com/office/drawing/2014/main" val="20001"/>
                    </a:ext>
                  </a:extLst>
                </a:gridCol>
                <a:gridCol w="3189678">
                  <a:extLst>
                    <a:ext uri="{9D8B030D-6E8A-4147-A177-3AD203B41FA5}">
                      <a16:colId xmlns:a16="http://schemas.microsoft.com/office/drawing/2014/main" val="20002"/>
                    </a:ext>
                  </a:extLst>
                </a:gridCol>
              </a:tblGrid>
              <a:tr h="446226">
                <a:tc>
                  <a:txBody>
                    <a:bodyPr/>
                    <a:lstStyle/>
                    <a:p>
                      <a:r>
                        <a:rPr lang="en-US" sz="1400" dirty="0">
                          <a:effectLst/>
                        </a:rPr>
                        <a:t>Item</a:t>
                      </a:r>
                      <a:endParaRPr lang="en-US" sz="1400" dirty="0">
                        <a:effectLst/>
                        <a:latin typeface="+mn-lt"/>
                      </a:endParaRPr>
                    </a:p>
                  </a:txBody>
                  <a:tcPr marL="84389" marR="84389" marT="0" marB="0"/>
                </a:tc>
                <a:tc>
                  <a:txBody>
                    <a:bodyPr/>
                    <a:lstStyle/>
                    <a:p>
                      <a:pPr marL="0" marR="0">
                        <a:spcBef>
                          <a:spcPts val="0"/>
                        </a:spcBef>
                        <a:spcAft>
                          <a:spcPts val="0"/>
                        </a:spcAft>
                      </a:pPr>
                      <a:r>
                        <a:rPr lang="en-US" sz="1400" dirty="0">
                          <a:effectLst/>
                        </a:rPr>
                        <a:t>Strategy</a:t>
                      </a:r>
                      <a:endParaRPr lang="en-US" sz="1400" dirty="0">
                        <a:solidFill>
                          <a:schemeClr val="bg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400" dirty="0">
                          <a:effectLst/>
                        </a:rPr>
                        <a:t>Gating</a:t>
                      </a:r>
                      <a:r>
                        <a:rPr lang="en-US" sz="1400" baseline="0" dirty="0">
                          <a:effectLst/>
                        </a:rPr>
                        <a:t> requirements to determine resolution</a:t>
                      </a:r>
                      <a:endParaRPr lang="en-US" sz="1400" dirty="0">
                        <a:solidFill>
                          <a:schemeClr val="bg1"/>
                        </a:solidFill>
                        <a:effectLst/>
                        <a:latin typeface="+mn-lt"/>
                        <a:ea typeface="Calibri" panose="020F0502020204030204" pitchFamily="34" charset="0"/>
                      </a:endParaRPr>
                    </a:p>
                  </a:txBody>
                  <a:tcPr marL="84389" marR="84389" marT="0" marB="0"/>
                </a:tc>
                <a:extLst>
                  <a:ext uri="{0D108BD9-81ED-4DB2-BD59-A6C34878D82A}">
                    <a16:rowId xmlns:a16="http://schemas.microsoft.com/office/drawing/2014/main" val="10000"/>
                  </a:ext>
                </a:extLst>
              </a:tr>
              <a:tr h="764958">
                <a:tc>
                  <a:txBody>
                    <a:bodyPr/>
                    <a:lstStyle/>
                    <a:p>
                      <a:pPr marL="0" marR="0">
                        <a:spcBef>
                          <a:spcPts val="0"/>
                        </a:spcBef>
                        <a:spcAft>
                          <a:spcPts val="0"/>
                        </a:spcAft>
                      </a:pPr>
                      <a:r>
                        <a:rPr lang="en-US" sz="1200" dirty="0">
                          <a:effectLst/>
                        </a:rPr>
                        <a:t>Etch profile for doped</a:t>
                      </a:r>
                      <a:r>
                        <a:rPr lang="en-US" sz="1200" baseline="0" dirty="0">
                          <a:effectLst/>
                        </a:rPr>
                        <a:t> SD films, improved L1D processes show significant </a:t>
                      </a:r>
                      <a:r>
                        <a:rPr lang="en-US" sz="1200" baseline="0" dirty="0" err="1">
                          <a:effectLst/>
                        </a:rPr>
                        <a:t>Vt</a:t>
                      </a:r>
                      <a:r>
                        <a:rPr lang="en-US" sz="1200" baseline="0" dirty="0">
                          <a:effectLst/>
                        </a:rPr>
                        <a:t> shift and leakage. (scaling risk)</a:t>
                      </a:r>
                    </a:p>
                    <a:p>
                      <a:pPr marL="0" marR="0">
                        <a:spcBef>
                          <a:spcPts val="0"/>
                        </a:spcBef>
                        <a:spcAft>
                          <a:spcPts val="0"/>
                        </a:spcAft>
                      </a:pPr>
                      <a:r>
                        <a:rPr lang="en-US" sz="1200" baseline="0" dirty="0">
                          <a:effectLst/>
                        </a:rPr>
                        <a:t>Goal for 28nm pitch is &gt;88 </a:t>
                      </a:r>
                      <a:r>
                        <a:rPr lang="en-US" sz="1200" baseline="0" dirty="0" err="1">
                          <a:effectLst/>
                        </a:rPr>
                        <a:t>deg</a:t>
                      </a:r>
                      <a:r>
                        <a:rPr lang="en-US" sz="1200" baseline="0" dirty="0">
                          <a:effectLst/>
                        </a:rPr>
                        <a:t> profile in SD without </a:t>
                      </a:r>
                      <a:r>
                        <a:rPr lang="en-US" sz="1200" baseline="0" dirty="0" err="1">
                          <a:effectLst/>
                        </a:rPr>
                        <a:t>Vt</a:t>
                      </a:r>
                      <a:r>
                        <a:rPr lang="en-US" sz="1200" baseline="0" dirty="0">
                          <a:effectLst/>
                        </a:rPr>
                        <a:t> lowering.  </a:t>
                      </a: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200" dirty="0">
                          <a:effectLst/>
                        </a:rPr>
                        <a:t>Segment driving force (dry/wet process components).</a:t>
                      </a:r>
                      <a:endParaRPr lang="en-US" sz="1200" dirty="0">
                        <a:solidFill>
                          <a:schemeClr val="tx1"/>
                        </a:solidFill>
                        <a:effectLst/>
                        <a:latin typeface="+mn-lt"/>
                        <a:ea typeface="Calibri" panose="020F0502020204030204" pitchFamily="34" charset="0"/>
                      </a:endParaRPr>
                    </a:p>
                  </a:txBody>
                  <a:tcPr marL="84389" marR="84389" marT="0" marB="0"/>
                </a:tc>
                <a:tc rowSpan="4">
                  <a:txBody>
                    <a:bodyPr/>
                    <a:lstStyle/>
                    <a:p>
                      <a:pPr marL="0" indent="0">
                        <a:buFontTx/>
                        <a:buNone/>
                      </a:pPr>
                      <a:r>
                        <a:rPr lang="en-US" sz="1200" baseline="0" dirty="0">
                          <a:effectLst/>
                        </a:rPr>
                        <a:t>A </a:t>
                      </a:r>
                      <a:r>
                        <a:rPr lang="en-US" sz="1200" baseline="0" dirty="0" err="1">
                          <a:effectLst/>
                        </a:rPr>
                        <a:t>BiSM</a:t>
                      </a:r>
                      <a:r>
                        <a:rPr lang="en-US" sz="1200" baseline="0" dirty="0">
                          <a:effectLst/>
                        </a:rPr>
                        <a:t> line: Dry/wet etch process and PI resourcing, 4C chamber availability and PVD process resourcing, S26A silicon funding (alt via mask TBD).  Tool sharing strategy for process development.  Metrology resourcing.  CMP process resourcing.</a:t>
                      </a:r>
                      <a:endParaRPr lang="en-US" sz="1200" baseline="0" dirty="0">
                        <a:solidFill>
                          <a:schemeClr val="tx1"/>
                        </a:solidFill>
                        <a:effectLst/>
                        <a:latin typeface="+mn-lt"/>
                      </a:endParaRPr>
                    </a:p>
                  </a:txBody>
                  <a:tcPr marL="84389" marR="84389" marT="0" marB="0"/>
                </a:tc>
                <a:extLst>
                  <a:ext uri="{0D108BD9-81ED-4DB2-BD59-A6C34878D82A}">
                    <a16:rowId xmlns:a16="http://schemas.microsoft.com/office/drawing/2014/main" val="10001"/>
                  </a:ext>
                </a:extLst>
              </a:tr>
              <a:tr h="573719">
                <a:tc>
                  <a:txBody>
                    <a:bodyPr/>
                    <a:lstStyle/>
                    <a:p>
                      <a:pPr marL="0" marR="0">
                        <a:spcBef>
                          <a:spcPts val="0"/>
                        </a:spcBef>
                        <a:spcAft>
                          <a:spcPts val="0"/>
                        </a:spcAft>
                      </a:pPr>
                      <a:r>
                        <a:rPr lang="en-US" sz="1200" dirty="0">
                          <a:effectLst/>
                        </a:rPr>
                        <a:t>Large target manufacturing</a:t>
                      </a:r>
                      <a:r>
                        <a:rPr lang="en-US" sz="1200" baseline="0" dirty="0">
                          <a:effectLst/>
                        </a:rPr>
                        <a:t> for modified SD films.  Challenges highlighted in 1H ’18 work in the JDP.  </a:t>
                      </a: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200" dirty="0">
                          <a:effectLst/>
                        </a:rPr>
                        <a:t>Work with target vendors to improve manufacturing</a:t>
                      </a:r>
                      <a:r>
                        <a:rPr lang="en-US" sz="1200" baseline="0" dirty="0">
                          <a:effectLst/>
                        </a:rPr>
                        <a:t> process.  Further strategy could be to look for alternate dopants.</a:t>
                      </a:r>
                      <a:endParaRPr lang="en-US" sz="1200" dirty="0">
                        <a:solidFill>
                          <a:schemeClr val="tx1"/>
                        </a:solidFill>
                        <a:effectLst/>
                        <a:latin typeface="+mn-lt"/>
                        <a:ea typeface="Calibri" panose="020F0502020204030204" pitchFamily="34" charset="0"/>
                      </a:endParaRPr>
                    </a:p>
                  </a:txBody>
                  <a:tcPr marL="84389" marR="84389" marT="0" marB="0"/>
                </a:tc>
                <a:tc vMerge="1">
                  <a:txBody>
                    <a:bodyPr/>
                    <a:lstStyle/>
                    <a:p>
                      <a:endParaRPr lang="en-US"/>
                    </a:p>
                  </a:txBody>
                  <a:tcPr/>
                </a:tc>
                <a:extLst>
                  <a:ext uri="{0D108BD9-81ED-4DB2-BD59-A6C34878D82A}">
                    <a16:rowId xmlns:a16="http://schemas.microsoft.com/office/drawing/2014/main" val="10002"/>
                  </a:ext>
                </a:extLst>
              </a:tr>
              <a:tr h="573719">
                <a:tc>
                  <a:txBody>
                    <a:bodyPr/>
                    <a:lstStyle/>
                    <a:p>
                      <a:pPr marL="0" marR="0">
                        <a:spcBef>
                          <a:spcPts val="0"/>
                        </a:spcBef>
                        <a:spcAft>
                          <a:spcPts val="0"/>
                        </a:spcAft>
                      </a:pPr>
                      <a:r>
                        <a:rPr lang="en-US" sz="1200" dirty="0">
                          <a:effectLst/>
                        </a:rPr>
                        <a:t>New SD films chemical or thermal concerns.</a:t>
                      </a:r>
                      <a:r>
                        <a:rPr lang="en-US" sz="1200" baseline="0" dirty="0">
                          <a:effectLst/>
                        </a:rPr>
                        <a:t>  P</a:t>
                      </a:r>
                      <a:r>
                        <a:rPr lang="en-US" sz="1200" dirty="0">
                          <a:effectLst/>
                        </a:rPr>
                        <a:t>otential</a:t>
                      </a:r>
                      <a:r>
                        <a:rPr lang="en-US" sz="1200" baseline="0" dirty="0">
                          <a:effectLst/>
                        </a:rPr>
                        <a:t> modification of PL/treat/seal strategies versus the </a:t>
                      </a:r>
                      <a:r>
                        <a:rPr lang="en-US" sz="1200" baseline="0" dirty="0" err="1">
                          <a:effectLst/>
                        </a:rPr>
                        <a:t>Optane</a:t>
                      </a:r>
                      <a:r>
                        <a:rPr lang="en-US" sz="1200" baseline="0" dirty="0">
                          <a:effectLst/>
                        </a:rPr>
                        <a:t> POR.</a:t>
                      </a: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200" dirty="0">
                          <a:effectLst/>
                        </a:rPr>
                        <a:t>Quantify</a:t>
                      </a:r>
                      <a:r>
                        <a:rPr lang="en-US" sz="1200" baseline="0" dirty="0">
                          <a:effectLst/>
                        </a:rPr>
                        <a:t> any concerns as risks or non-issues.</a:t>
                      </a:r>
                      <a:endParaRPr lang="en-US" sz="1200" dirty="0">
                        <a:solidFill>
                          <a:schemeClr val="tx1"/>
                        </a:solidFill>
                        <a:effectLst/>
                        <a:latin typeface="+mn-lt"/>
                        <a:ea typeface="Calibri" panose="020F0502020204030204" pitchFamily="34" charset="0"/>
                      </a:endParaRPr>
                    </a:p>
                  </a:txBody>
                  <a:tcPr marL="84389" marR="84389" marT="0" marB="0"/>
                </a:tc>
                <a:tc vMerge="1">
                  <a:txBody>
                    <a:bodyPr/>
                    <a:lstStyle/>
                    <a:p>
                      <a:pPr marL="0" indent="0">
                        <a:buFontTx/>
                        <a:buNone/>
                      </a:pPr>
                      <a:endParaRPr lang="en-US" sz="1200" dirty="0">
                        <a:solidFill>
                          <a:schemeClr val="tx1"/>
                        </a:solidFill>
                        <a:effectLst/>
                        <a:latin typeface="+mn-lt"/>
                      </a:endParaRPr>
                    </a:p>
                  </a:txBody>
                  <a:tcPr marL="84389" marR="84389" marT="0" marB="0"/>
                </a:tc>
                <a:extLst>
                  <a:ext uri="{0D108BD9-81ED-4DB2-BD59-A6C34878D82A}">
                    <a16:rowId xmlns:a16="http://schemas.microsoft.com/office/drawing/2014/main" val="10003"/>
                  </a:ext>
                </a:extLst>
              </a:tr>
              <a:tr h="382479">
                <a:tc>
                  <a:txBody>
                    <a:bodyPr/>
                    <a:lstStyle/>
                    <a:p>
                      <a:pPr marL="0" marR="0">
                        <a:spcBef>
                          <a:spcPts val="0"/>
                        </a:spcBef>
                        <a:spcAft>
                          <a:spcPts val="0"/>
                        </a:spcAft>
                      </a:pPr>
                      <a:r>
                        <a:rPr lang="en-US" sz="1200" dirty="0">
                          <a:effectLst/>
                        </a:rPr>
                        <a:t>CMP/chop process window with thinner stack (concern)</a:t>
                      </a: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r>
                        <a:rPr lang="en-US" sz="1200" dirty="0">
                          <a:effectLst/>
                        </a:rPr>
                        <a:t>Centering, modification of chop chemistry(?).</a:t>
                      </a:r>
                      <a:endParaRPr lang="en-US" sz="1200" dirty="0">
                        <a:solidFill>
                          <a:schemeClr val="tx1"/>
                        </a:solidFill>
                        <a:effectLst/>
                        <a:latin typeface="+mn-lt"/>
                        <a:ea typeface="Calibri" panose="020F0502020204030204" pitchFamily="34" charset="0"/>
                      </a:endParaRPr>
                    </a:p>
                  </a:txBody>
                  <a:tcPr marL="84389" marR="84389" marT="0" marB="0"/>
                </a:tc>
                <a:tc vMerge="1">
                  <a:txBody>
                    <a:bodyPr/>
                    <a:lstStyle/>
                    <a:p>
                      <a:pPr marL="0" indent="0">
                        <a:buFontTx/>
                        <a:buNone/>
                      </a:pPr>
                      <a:endParaRPr lang="en-US" sz="1200" dirty="0">
                        <a:solidFill>
                          <a:schemeClr val="tx1"/>
                        </a:solidFill>
                        <a:effectLst/>
                        <a:latin typeface="+mn-lt"/>
                      </a:endParaRPr>
                    </a:p>
                  </a:txBody>
                  <a:tcPr marL="84389" marR="84389" marT="0" marB="0"/>
                </a:tc>
                <a:extLst>
                  <a:ext uri="{0D108BD9-81ED-4DB2-BD59-A6C34878D82A}">
                    <a16:rowId xmlns:a16="http://schemas.microsoft.com/office/drawing/2014/main" val="10004"/>
                  </a:ext>
                </a:extLst>
              </a:tr>
              <a:tr h="228660">
                <a:tc>
                  <a:txBody>
                    <a:bodyPr/>
                    <a:lstStyle/>
                    <a:p>
                      <a:pPr marL="0" marR="0">
                        <a:spcBef>
                          <a:spcPts val="0"/>
                        </a:spcBef>
                        <a:spcAft>
                          <a:spcPts val="0"/>
                        </a:spcAft>
                      </a:pP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0" marR="0">
                        <a:spcBef>
                          <a:spcPts val="0"/>
                        </a:spcBef>
                        <a:spcAft>
                          <a:spcPts val="0"/>
                        </a:spcAft>
                      </a:pPr>
                      <a:endParaRPr lang="en-US" sz="1200" dirty="0">
                        <a:solidFill>
                          <a:schemeClr val="tx1"/>
                        </a:solidFill>
                        <a:effectLst/>
                        <a:latin typeface="+mn-lt"/>
                        <a:ea typeface="Calibri" panose="020F0502020204030204" pitchFamily="34" charset="0"/>
                      </a:endParaRPr>
                    </a:p>
                  </a:txBody>
                  <a:tcPr marL="84389" marR="84389" marT="0" marB="0"/>
                </a:tc>
                <a:tc>
                  <a:txBody>
                    <a:bodyPr/>
                    <a:lstStyle/>
                    <a:p>
                      <a:pPr marL="171450" indent="-171450">
                        <a:buFontTx/>
                        <a:buChar char="-"/>
                      </a:pPr>
                      <a:endParaRPr lang="en-US" sz="1200" dirty="0">
                        <a:solidFill>
                          <a:schemeClr val="tx1"/>
                        </a:solidFill>
                        <a:effectLst/>
                        <a:latin typeface="+mn-lt"/>
                      </a:endParaRPr>
                    </a:p>
                  </a:txBody>
                  <a:tcPr marL="84389" marR="84389" marT="0" marB="0"/>
                </a:tc>
                <a:extLst>
                  <a:ext uri="{0D108BD9-81ED-4DB2-BD59-A6C34878D82A}">
                    <a16:rowId xmlns:a16="http://schemas.microsoft.com/office/drawing/2014/main" val="10005"/>
                  </a:ext>
                </a:extLst>
              </a:tr>
            </a:tbl>
          </a:graphicData>
        </a:graphic>
      </p:graphicFrame>
      <p:sp>
        <p:nvSpPr>
          <p:cNvPr id="6" name="TextBox 5"/>
          <p:cNvSpPr txBox="1"/>
          <p:nvPr/>
        </p:nvSpPr>
        <p:spPr>
          <a:xfrm>
            <a:off x="577108" y="4623670"/>
            <a:ext cx="11092378" cy="1231106"/>
          </a:xfrm>
          <a:prstGeom prst="rect">
            <a:avLst/>
          </a:prstGeom>
          <a:noFill/>
        </p:spPr>
        <p:txBody>
          <a:bodyPr vert="horz" wrap="square" lIns="0" tIns="0" rIns="0" bIns="0" rtlCol="0">
            <a:spAutoFit/>
          </a:bodyPr>
          <a:lstStyle/>
          <a:p>
            <a:r>
              <a:rPr lang="en-US" sz="1600" dirty="0">
                <a:solidFill>
                  <a:srgbClr val="003C71"/>
                </a:solidFill>
              </a:rPr>
              <a:t>Other integration risks are all improved versus full stack for scaling trends. </a:t>
            </a:r>
          </a:p>
          <a:p>
            <a:r>
              <a:rPr lang="en-US" sz="1600" dirty="0">
                <a:solidFill>
                  <a:srgbClr val="003C71"/>
                </a:solidFill>
              </a:rPr>
              <a:t>CMOS scaling risks are not reviewed here.</a:t>
            </a:r>
          </a:p>
          <a:p>
            <a:endParaRPr lang="en-US" sz="1600" dirty="0">
              <a:solidFill>
                <a:srgbClr val="003C71"/>
              </a:solidFill>
            </a:endParaRPr>
          </a:p>
          <a:p>
            <a:r>
              <a:rPr lang="en-US" sz="1600" dirty="0">
                <a:solidFill>
                  <a:srgbClr val="003C71"/>
                </a:solidFill>
              </a:rPr>
              <a:t>Speculative </a:t>
            </a:r>
            <a:r>
              <a:rPr lang="en-US" sz="1600" dirty="0" err="1">
                <a:solidFill>
                  <a:srgbClr val="003C71"/>
                </a:solidFill>
              </a:rPr>
              <a:t>BiSM</a:t>
            </a:r>
            <a:r>
              <a:rPr lang="en-US" sz="1600" dirty="0">
                <a:solidFill>
                  <a:srgbClr val="003C71"/>
                </a:solidFill>
              </a:rPr>
              <a:t> model suggests </a:t>
            </a:r>
            <a:r>
              <a:rPr lang="en-US" sz="1600" dirty="0" err="1">
                <a:solidFill>
                  <a:srgbClr val="003C71"/>
                </a:solidFill>
              </a:rPr>
              <a:t>T</a:t>
            </a:r>
            <a:r>
              <a:rPr lang="en-US" sz="1600" baseline="-25000" dirty="0" err="1">
                <a:solidFill>
                  <a:srgbClr val="003C71"/>
                </a:solidFill>
              </a:rPr>
              <a:t>g</a:t>
            </a:r>
            <a:r>
              <a:rPr lang="en-US" sz="1600" dirty="0">
                <a:solidFill>
                  <a:srgbClr val="003C71"/>
                </a:solidFill>
              </a:rPr>
              <a:t> correlation with write current/speed.  This model and the usable </a:t>
            </a:r>
            <a:r>
              <a:rPr lang="en-US" sz="1600" dirty="0" err="1">
                <a:solidFill>
                  <a:srgbClr val="003C71"/>
                </a:solidFill>
              </a:rPr>
              <a:t>T</a:t>
            </a:r>
            <a:r>
              <a:rPr lang="en-US" sz="1600" baseline="-25000" dirty="0" err="1">
                <a:solidFill>
                  <a:srgbClr val="003C71"/>
                </a:solidFill>
              </a:rPr>
              <a:t>g</a:t>
            </a:r>
            <a:r>
              <a:rPr lang="en-US" sz="1600" dirty="0">
                <a:solidFill>
                  <a:srgbClr val="003C71"/>
                </a:solidFill>
              </a:rPr>
              <a:t> range for integration of the material is yet to be validated.</a:t>
            </a:r>
          </a:p>
        </p:txBody>
      </p:sp>
    </p:spTree>
    <p:extLst>
      <p:ext uri="{BB962C8B-B14F-4D97-AF65-F5344CB8AC3E}">
        <p14:creationId xmlns:p14="http://schemas.microsoft.com/office/powerpoint/2010/main" val="312230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SG-CR face to face WW32.4-2018" id="{0CD437F6-E51D-234B-B6DA-6B867D20373A}" vid="{C37B88EF-430A-1D4A-B608-2D1BA0B39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enda xmlns="90b7a245-a7c3-4504-88b2-cf85318e6b78">SD for Rev 7</Agenda>
    <Date xmlns="90b7a245-a7c3-4504-88b2-cf85318e6b78">2016-03-15T00:00:00-07:00</Date>
    <Presenter xmlns="90b7a245-a7c3-4504-88b2-cf85318e6b78">DerChang Kau</Present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9757D6-16EA-49DF-BF94-FEF25FAF835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90b7a245-a7c3-4504-88b2-cf85318e6b78"/>
    <ds:schemaRef ds:uri="http://www.w3.org/XML/1998/namespace"/>
    <ds:schemaRef ds:uri="http://purl.org/dc/elements/1.1/"/>
  </ds:schemaRefs>
</ds:datastoreItem>
</file>

<file path=customXml/itemProps3.xml><?xml version="1.0" encoding="utf-8"?>
<ds:datastoreItem xmlns:ds="http://schemas.openxmlformats.org/officeDocument/2006/customXml" ds:itemID="{E723BD8A-0332-458A-BADF-7C6744276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1299</TotalTime>
  <Words>2068</Words>
  <Application>Microsoft Macintosh PowerPoint</Application>
  <PresentationFormat>Widescreen</PresentationFormat>
  <Paragraphs>527</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Neo Sans Intel</vt:lpstr>
      <vt:lpstr>Neo Sans Intel Medium</vt:lpstr>
      <vt:lpstr>Arial</vt:lpstr>
      <vt:lpstr>Calibri</vt:lpstr>
      <vt:lpstr>Impact</vt:lpstr>
      <vt:lpstr>Intel Clear</vt:lpstr>
      <vt:lpstr>Symbol</vt:lpstr>
      <vt:lpstr>Wingdings</vt:lpstr>
      <vt:lpstr>blank</vt:lpstr>
      <vt:lpstr>BiSM Status, Learning and Challenge</vt:lpstr>
      <vt:lpstr>1st and 2nd cut profile  CR6.5 demonstrated &gt;70% PG4 structure yield &amp; PG4 capable RWB </vt:lpstr>
      <vt:lpstr>Read/Write</vt:lpstr>
      <vt:lpstr>Write Endurance</vt:lpstr>
      <vt:lpstr>Bipolar decoder architecture – Selected BL Path Shown</vt:lpstr>
      <vt:lpstr>Die Size and Energy Assessment</vt:lpstr>
      <vt:lpstr>Backup Materials</vt:lpstr>
      <vt:lpstr>BiSM Key Contributors</vt:lpstr>
      <vt:lpstr>BiSM Integration Risks</vt:lpstr>
      <vt:lpstr>Retention proj’s from T-bake</vt:lpstr>
      <vt:lpstr>Dual-Vdm: Vdm1 RWB up to ~ +200mV w/ SD alloy</vt:lpstr>
      <vt:lpstr>BiSM Read Disturb: Problem statement</vt:lpstr>
      <vt:lpstr>PowerPoint Presentation</vt:lpstr>
      <vt:lpstr>PowerPoint Presentation</vt:lpstr>
      <vt:lpstr>Enabler 1 of 2: tgMOS enables BISM</vt:lpstr>
      <vt:lpstr>Enabler 1 of 2: tgMOS enables BISM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BiSM OSIR</dc:title>
  <dc:creator>Kau, Derchang</dc:creator>
  <cp:keywords>CTPClassification=CTP_NT</cp:keywords>
  <cp:lastModifiedBy>Kau, Derchang</cp:lastModifiedBy>
  <cp:revision>80</cp:revision>
  <dcterms:created xsi:type="dcterms:W3CDTF">2019-07-14T20:58:16Z</dcterms:created>
  <dcterms:modified xsi:type="dcterms:W3CDTF">2019-07-17T22:01:32Z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18736c36-3ecb-425e-9f87-88ac498b04cd</vt:lpwstr>
  </property>
  <property fmtid="{D5CDD505-2E9C-101B-9397-08002B2CF9AE}" pid="4" name="CTP_TimeStamp">
    <vt:lpwstr>2018-08-10 06:13:33Z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