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258" r:id="rId6"/>
    <p:sldId id="770" r:id="rId7"/>
    <p:sldId id="262" r:id="rId8"/>
    <p:sldId id="265" r:id="rId9"/>
    <p:sldId id="266" r:id="rId10"/>
    <p:sldId id="771" r:id="rId11"/>
    <p:sldId id="754" r:id="rId12"/>
    <p:sldId id="762" r:id="rId13"/>
    <p:sldId id="761" r:id="rId14"/>
    <p:sldId id="769" r:id="rId15"/>
    <p:sldId id="772" r:id="rId16"/>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D2"/>
    <a:srgbClr val="0054B0"/>
    <a:srgbClr val="006FEA"/>
    <a:srgbClr val="0071EE"/>
    <a:srgbClr val="0150ED"/>
    <a:srgbClr val="0E5EFE"/>
    <a:srgbClr val="1E69FE"/>
    <a:srgbClr val="004FEE"/>
    <a:srgbClr val="005ADE"/>
    <a:srgbClr val="0D6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86359"/>
  </p:normalViewPr>
  <p:slideViewPr>
    <p:cSldViewPr>
      <p:cViewPr varScale="1">
        <p:scale>
          <a:sx n="156" d="100"/>
          <a:sy n="156" d="100"/>
        </p:scale>
        <p:origin x="728" y="128"/>
      </p:cViewPr>
      <p:guideLst>
        <p:guide orient="horz" pos="216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5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8/5/19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B442A4-00AB-46AA-904A-C2DB914853EE}" type="slidenum">
              <a:rPr lang="en-US" smtClean="0"/>
              <a:t>4</a:t>
            </a:fld>
            <a:endParaRPr lang="en-US"/>
          </a:p>
        </p:txBody>
      </p:sp>
    </p:spTree>
    <p:extLst>
      <p:ext uri="{BB962C8B-B14F-4D97-AF65-F5344CB8AC3E}">
        <p14:creationId xmlns:p14="http://schemas.microsoft.com/office/powerpoint/2010/main" val="157300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01F4F-B19B-4BED-ADEC-DA6F48AB26D1}" type="slidenum">
              <a:rPr lang="en-US" smtClean="0"/>
              <a:t>10</a:t>
            </a:fld>
            <a:endParaRPr lang="en-US" dirty="0"/>
          </a:p>
        </p:txBody>
      </p:sp>
    </p:spTree>
    <p:extLst>
      <p:ext uri="{BB962C8B-B14F-4D97-AF65-F5344CB8AC3E}">
        <p14:creationId xmlns:p14="http://schemas.microsoft.com/office/powerpoint/2010/main" val="141807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B442A4-00AB-46AA-904A-C2DB914853EE}" type="slidenum">
              <a:rPr lang="en-US" smtClean="0"/>
              <a:t>12</a:t>
            </a:fld>
            <a:endParaRPr lang="en-US"/>
          </a:p>
        </p:txBody>
      </p:sp>
    </p:spTree>
    <p:extLst>
      <p:ext uri="{BB962C8B-B14F-4D97-AF65-F5344CB8AC3E}">
        <p14:creationId xmlns:p14="http://schemas.microsoft.com/office/powerpoint/2010/main" val="314241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a:t>Click to edit Master title style</a:t>
            </a:r>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a:latin typeface="Calibri" pitchFamily="34" charset="0"/>
                <a:cs typeface="Calibri" pitchFamily="34" charset="0"/>
              </a:rPr>
              <a:t>Phases:</a:t>
            </a:r>
            <a:r>
              <a:rPr lang="en-US" sz="1454"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1-Assumption 2-Symptom 3-Speculation</a:t>
            </a:r>
            <a:r>
              <a:rPr lang="en-US" sz="1212" i="1" baseline="0" dirty="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a:t>(Enter Heading for Topic or Problem Statement)</a:t>
            </a:r>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a:latin typeface="Calibri" pitchFamily="34" charset="0"/>
                <a:cs typeface="Calibri" pitchFamily="34" charset="0"/>
              </a:rPr>
              <a:t>Risk:</a:t>
            </a:r>
            <a:r>
              <a:rPr lang="en-US" sz="1454" b="0" u="none" baseline="0" dirty="0">
                <a:latin typeface="Calibri" pitchFamily="34" charset="0"/>
                <a:cs typeface="Calibri" pitchFamily="34" charset="0"/>
              </a:rPr>
              <a:t>       </a:t>
            </a:r>
            <a:r>
              <a:rPr lang="en-US" sz="1454" b="0" u="none" baseline="0" dirty="0">
                <a:solidFill>
                  <a:srgbClr val="FF0000"/>
                </a:solidFill>
                <a:latin typeface="Calibri" pitchFamily="34" charset="0"/>
                <a:cs typeface="Calibri" pitchFamily="34" charset="0"/>
              </a:rPr>
              <a:t>           </a:t>
            </a:r>
            <a:r>
              <a:rPr lang="en-US" sz="1454" b="0" u="none" baseline="0"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1-Showstopper 1.5-High Risk/No Data 2-High Risk</a:t>
            </a:r>
            <a:r>
              <a:rPr lang="en-US" sz="1212" i="1" baseline="0" dirty="0">
                <a:solidFill>
                  <a:schemeClr val="bg1">
                    <a:lumMod val="65000"/>
                  </a:schemeClr>
                </a:solidFill>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2.5-No Data 3-Med Risk 4-Low</a:t>
            </a:r>
            <a:r>
              <a:rPr lang="en-US" sz="1212" i="1" baseline="0" dirty="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a:t>Level</a:t>
            </a:r>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a:solidFill>
                  <a:srgbClr val="FF0000"/>
                </a:solidFill>
                <a:latin typeface="Neo Sans Intel Medium" pitchFamily="34" charset="0"/>
              </a:rPr>
              <a:t>Intel Confidential</a:t>
            </a:r>
          </a:p>
          <a:p>
            <a:pPr algn="r">
              <a:tabLst/>
            </a:pPr>
            <a:r>
              <a:rPr lang="en-US" sz="1454" dirty="0">
                <a:solidFill>
                  <a:schemeClr val="accent2"/>
                </a:solidFill>
                <a:latin typeface="Neo Sans Intel Medium" pitchFamily="34" charset="0"/>
              </a:rPr>
              <a:t>3DXP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baseline="0" dirty="0">
                <a:latin typeface="Calibri" pitchFamily="34" charset="0"/>
                <a:cs typeface="Calibri" pitchFamily="34" charset="0"/>
              </a:rPr>
              <a:t>NSG Advanced Pathfinding</a:t>
            </a:r>
            <a:endParaRPr lang="en-US" sz="1454" dirty="0">
              <a:latin typeface="Calibri" pitchFamily="34" charset="0"/>
              <a:cs typeface="Calibri" pitchFamily="34" charset="0"/>
            </a:endParaRPr>
          </a:p>
        </p:txBody>
      </p:sp>
      <p:sp>
        <p:nvSpPr>
          <p:cNvPr id="10" name="Rectangle 4"/>
          <p:cNvSpPr>
            <a:spLocks noChangeArrowheads="1"/>
          </p:cNvSpPr>
          <p:nvPr/>
        </p:nvSpPr>
        <p:spPr bwMode="auto">
          <a:xfrm>
            <a:off x="1413164" y="6471760"/>
            <a:ext cx="2701636"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a:solidFill>
                  <a:srgbClr val="FF0000"/>
                </a:solidFill>
                <a:latin typeface="Calibri" pitchFamily="34" charset="0"/>
                <a:cs typeface="Calibri" pitchFamily="34" charset="0"/>
              </a:rPr>
              <a:t>Intel Confidential</a:t>
            </a:r>
          </a:p>
        </p:txBody>
      </p:sp>
      <p:pic>
        <p:nvPicPr>
          <p:cNvPr id="12" name="Picture 6"/>
          <p:cNvPicPr>
            <a:picLocks noChangeAspect="1" noChangeArrowheads="1"/>
          </p:cNvPicPr>
          <p:nvPr/>
        </p:nvPicPr>
        <p:blipFill>
          <a:blip r:embed="rId15" cstate="screen"/>
          <a:srcRect/>
          <a:stretch>
            <a:fillRect/>
          </a:stretch>
        </p:blipFill>
        <p:spPr bwMode="auto">
          <a:xfrm>
            <a:off x="92363" y="6477003"/>
            <a:ext cx="593437" cy="368498"/>
          </a:xfrm>
          <a:prstGeom prst="rect">
            <a:avLst/>
          </a:prstGeom>
          <a:noFill/>
          <a:ln w="1">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cid:image001.png@01D543DB.C4460680"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C7EB-82EA-2F44-9CE6-85D3359A96E6}"/>
              </a:ext>
            </a:extLst>
          </p:cNvPr>
          <p:cNvSpPr>
            <a:spLocks noGrp="1"/>
          </p:cNvSpPr>
          <p:nvPr>
            <p:ph type="ctrTitle"/>
          </p:nvPr>
        </p:nvSpPr>
        <p:spPr/>
        <p:txBody>
          <a:bodyPr/>
          <a:lstStyle/>
          <a:p>
            <a:r>
              <a:rPr lang="en-US" dirty="0" err="1"/>
              <a:t>BiSM</a:t>
            </a:r>
            <a:r>
              <a:rPr lang="en-US" dirty="0"/>
              <a:t>, an Alternative Memory</a:t>
            </a:r>
          </a:p>
        </p:txBody>
      </p:sp>
      <p:sp>
        <p:nvSpPr>
          <p:cNvPr id="3" name="Subtitle 2">
            <a:extLst>
              <a:ext uri="{FF2B5EF4-FFF2-40B4-BE49-F238E27FC236}">
                <a16:creationId xmlns:a16="http://schemas.microsoft.com/office/drawing/2014/main" id="{4DEDCBA4-DD72-584F-A76E-6BB7A0CFAF7D}"/>
              </a:ext>
            </a:extLst>
          </p:cNvPr>
          <p:cNvSpPr>
            <a:spLocks noGrp="1"/>
          </p:cNvSpPr>
          <p:nvPr>
            <p:ph type="subTitle" idx="1"/>
          </p:nvPr>
        </p:nvSpPr>
        <p:spPr>
          <a:xfrm>
            <a:off x="1828800" y="1524000"/>
            <a:ext cx="8534400" cy="533401"/>
          </a:xfrm>
        </p:spPr>
        <p:txBody>
          <a:bodyPr/>
          <a:lstStyle/>
          <a:p>
            <a:r>
              <a:rPr lang="en-US" sz="2000" dirty="0"/>
              <a:t>DerChang Kau, Prashant Majhi &amp; Al Fazio, WW31.4</a:t>
            </a:r>
            <a:r>
              <a:rPr lang="en-US" sz="2000"/>
              <a:t>, 2019 @ MAT-SC</a:t>
            </a:r>
            <a:endParaRPr lang="en-US" sz="2000" dirty="0"/>
          </a:p>
        </p:txBody>
      </p:sp>
      <p:sp>
        <p:nvSpPr>
          <p:cNvPr id="4" name="Content Placeholder 3">
            <a:extLst>
              <a:ext uri="{FF2B5EF4-FFF2-40B4-BE49-F238E27FC236}">
                <a16:creationId xmlns:a16="http://schemas.microsoft.com/office/drawing/2014/main" id="{BD877467-4947-834F-B23F-CD8D4BF05E06}"/>
              </a:ext>
            </a:extLst>
          </p:cNvPr>
          <p:cNvSpPr>
            <a:spLocks noGrp="1"/>
          </p:cNvSpPr>
          <p:nvPr>
            <p:ph idx="10"/>
          </p:nvPr>
        </p:nvSpPr>
        <p:spPr>
          <a:xfrm>
            <a:off x="1600200" y="2438400"/>
            <a:ext cx="8991600" cy="3124200"/>
          </a:xfrm>
        </p:spPr>
        <p:txBody>
          <a:bodyPr/>
          <a:lstStyle/>
          <a:p>
            <a:pPr marL="0" indent="0" algn="ctr">
              <a:buNone/>
            </a:pPr>
            <a:r>
              <a:rPr lang="en-US" sz="2800" dirty="0"/>
              <a:t>Introduction</a:t>
            </a:r>
          </a:p>
          <a:p>
            <a:pPr marL="0" indent="0" algn="ctr">
              <a:buNone/>
            </a:pPr>
            <a:r>
              <a:rPr lang="en-US" sz="2800" dirty="0"/>
              <a:t>Value Proposition</a:t>
            </a:r>
          </a:p>
          <a:p>
            <a:pPr marL="0" indent="0" algn="ctr">
              <a:buNone/>
            </a:pPr>
            <a:r>
              <a:rPr lang="en-US" sz="2800" dirty="0"/>
              <a:t>Silicon Performance</a:t>
            </a:r>
          </a:p>
          <a:p>
            <a:pPr marL="0" indent="0" algn="ctr">
              <a:buNone/>
            </a:pPr>
            <a:r>
              <a:rPr lang="en-US" sz="2800" dirty="0"/>
              <a:t>Array Architecture</a:t>
            </a:r>
          </a:p>
          <a:p>
            <a:pPr marL="0" indent="0" algn="ctr">
              <a:buNone/>
            </a:pPr>
            <a:r>
              <a:rPr lang="en-US" sz="2800" dirty="0"/>
              <a:t>Critical Path to </a:t>
            </a:r>
            <a:r>
              <a:rPr lang="en-US" sz="2800" dirty="0">
                <a:latin typeface="Symbol" pitchFamily="2" charset="2"/>
              </a:rPr>
              <a:t>a</a:t>
            </a:r>
            <a:r>
              <a:rPr lang="en-US" sz="2800" dirty="0"/>
              <a:t>-Product Definition</a:t>
            </a:r>
          </a:p>
        </p:txBody>
      </p:sp>
    </p:spTree>
    <p:extLst>
      <p:ext uri="{BB962C8B-B14F-4D97-AF65-F5344CB8AC3E}">
        <p14:creationId xmlns:p14="http://schemas.microsoft.com/office/powerpoint/2010/main" val="57119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DE8B59D-DE42-45B8-AD0B-6829F7169257}"/>
              </a:ext>
            </a:extLst>
          </p:cNvPr>
          <p:cNvGraphicFramePr>
            <a:graphicFrameLocks noGrp="1"/>
          </p:cNvGraphicFramePr>
          <p:nvPr>
            <p:extLst>
              <p:ext uri="{D42A27DB-BD31-4B8C-83A1-F6EECF244321}">
                <p14:modId xmlns:p14="http://schemas.microsoft.com/office/powerpoint/2010/main" val="1775940090"/>
              </p:ext>
            </p:extLst>
          </p:nvPr>
        </p:nvGraphicFramePr>
        <p:xfrm>
          <a:off x="969751" y="1371600"/>
          <a:ext cx="10252499" cy="1584960"/>
        </p:xfrm>
        <a:graphic>
          <a:graphicData uri="http://schemas.openxmlformats.org/drawingml/2006/table">
            <a:tbl>
              <a:tblPr/>
              <a:tblGrid>
                <a:gridCol w="1240049">
                  <a:extLst>
                    <a:ext uri="{9D8B030D-6E8A-4147-A177-3AD203B41FA5}">
                      <a16:colId xmlns:a16="http://schemas.microsoft.com/office/drawing/2014/main" val="535820697"/>
                    </a:ext>
                  </a:extLst>
                </a:gridCol>
                <a:gridCol w="1066800">
                  <a:extLst>
                    <a:ext uri="{9D8B030D-6E8A-4147-A177-3AD203B41FA5}">
                      <a16:colId xmlns:a16="http://schemas.microsoft.com/office/drawing/2014/main" val="2575307174"/>
                    </a:ext>
                  </a:extLst>
                </a:gridCol>
                <a:gridCol w="1676400">
                  <a:extLst>
                    <a:ext uri="{9D8B030D-6E8A-4147-A177-3AD203B41FA5}">
                      <a16:colId xmlns:a16="http://schemas.microsoft.com/office/drawing/2014/main" val="1041352832"/>
                    </a:ext>
                  </a:extLst>
                </a:gridCol>
                <a:gridCol w="1044875">
                  <a:extLst>
                    <a:ext uri="{9D8B030D-6E8A-4147-A177-3AD203B41FA5}">
                      <a16:colId xmlns:a16="http://schemas.microsoft.com/office/drawing/2014/main" val="4098312101"/>
                    </a:ext>
                  </a:extLst>
                </a:gridCol>
                <a:gridCol w="1044875">
                  <a:extLst>
                    <a:ext uri="{9D8B030D-6E8A-4147-A177-3AD203B41FA5}">
                      <a16:colId xmlns:a16="http://schemas.microsoft.com/office/drawing/2014/main" val="2922316970"/>
                    </a:ext>
                  </a:extLst>
                </a:gridCol>
                <a:gridCol w="1044875">
                  <a:extLst>
                    <a:ext uri="{9D8B030D-6E8A-4147-A177-3AD203B41FA5}">
                      <a16:colId xmlns:a16="http://schemas.microsoft.com/office/drawing/2014/main" val="4179605236"/>
                    </a:ext>
                  </a:extLst>
                </a:gridCol>
                <a:gridCol w="1044875">
                  <a:extLst>
                    <a:ext uri="{9D8B030D-6E8A-4147-A177-3AD203B41FA5}">
                      <a16:colId xmlns:a16="http://schemas.microsoft.com/office/drawing/2014/main" val="3413504829"/>
                    </a:ext>
                  </a:extLst>
                </a:gridCol>
                <a:gridCol w="1044875">
                  <a:extLst>
                    <a:ext uri="{9D8B030D-6E8A-4147-A177-3AD203B41FA5}">
                      <a16:colId xmlns:a16="http://schemas.microsoft.com/office/drawing/2014/main" val="2309507645"/>
                    </a:ext>
                  </a:extLst>
                </a:gridCol>
                <a:gridCol w="1044875">
                  <a:extLst>
                    <a:ext uri="{9D8B030D-6E8A-4147-A177-3AD203B41FA5}">
                      <a16:colId xmlns:a16="http://schemas.microsoft.com/office/drawing/2014/main" val="956357058"/>
                    </a:ext>
                  </a:extLst>
                </a:gridCol>
              </a:tblGrid>
              <a:tr h="280416">
                <a:tc rowSpan="2">
                  <a:txBody>
                    <a:bodyPr/>
                    <a:lstStyle/>
                    <a:p>
                      <a:pPr algn="l" rtl="0" fontAlgn="ctr"/>
                      <a:r>
                        <a:rPr lang="en-US" sz="1600" b="1" i="0" u="none" strike="noStrike" dirty="0">
                          <a:solidFill>
                            <a:schemeClr val="bg1"/>
                          </a:solidFill>
                          <a:effectLst/>
                          <a:latin typeface="Calibri" panose="020F0502020204030204" pitchFamily="34" charset="0"/>
                          <a:cs typeface="Calibri" panose="020F0502020204030204" pitchFamily="34" charset="0"/>
                        </a:rPr>
                        <a:t>Architecture</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Decoder</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CMOS and Interconnect</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Density</a:t>
                      </a:r>
                    </a:p>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[Gb/mm</a:t>
                      </a:r>
                      <a:r>
                        <a:rPr lang="en-US" sz="1600" b="1" i="0" u="none" strike="noStrike" baseline="30000" dirty="0">
                          <a:solidFill>
                            <a:schemeClr val="bg1"/>
                          </a:solidFill>
                          <a:effectLst/>
                          <a:latin typeface="Calibri" panose="020F0502020204030204" pitchFamily="34" charset="0"/>
                          <a:cs typeface="Calibri" panose="020F0502020204030204" pitchFamily="34" charset="0"/>
                        </a:rPr>
                        <a:t>2</a:t>
                      </a:r>
                      <a:r>
                        <a:rPr lang="en-US" sz="1600" b="1" i="0" u="none" strike="noStrike" dirty="0">
                          <a:solidFill>
                            <a:schemeClr val="bg1"/>
                          </a:solidFill>
                          <a:effectLst/>
                          <a:latin typeface="Calibri" panose="020F0502020204030204" pitchFamily="34" charset="0"/>
                          <a:cs typeface="Calibri" panose="020F0502020204030204" pitchFamily="34" charset="0"/>
                        </a:rPr>
                        <a:t>]</a:t>
                      </a:r>
                      <a:endParaRPr lang="en-US" sz="1600" b="1" i="0" u="none" strike="noStrike" baseline="30000" dirty="0">
                        <a:solidFill>
                          <a:schemeClr val="bg1"/>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Write</a:t>
                      </a:r>
                    </a:p>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Read</a:t>
                      </a:r>
                    </a:p>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gridSpan="3">
                  <a:txBody>
                    <a:bodyPr/>
                    <a:lstStyle/>
                    <a:p>
                      <a:pPr algn="ctr"/>
                      <a:r>
                        <a:rPr lang="en-US" sz="1600" b="1" dirty="0">
                          <a:solidFill>
                            <a:schemeClr val="bg1"/>
                          </a:solidFill>
                          <a:latin typeface="Calibri" panose="020F0502020204030204" pitchFamily="34" charset="0"/>
                          <a:cs typeface="Calibri" panose="020F0502020204030204" pitchFamily="34" charset="0"/>
                        </a:rPr>
                        <a:t>Gap [%]</a:t>
                      </a:r>
                      <a:endParaRPr lang="en-US" b="1" dirty="0">
                        <a:solidFill>
                          <a:schemeClr val="bg1"/>
                        </a:solidFill>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dirty="0"/>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hMerge="1">
                  <a:txBody>
                    <a:bodyPr/>
                    <a:lstStyle/>
                    <a:p>
                      <a:endParaRPr lang="en-US" dirty="0"/>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3396690263"/>
                  </a:ext>
                </a:extLst>
              </a:tr>
              <a:tr h="2804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Density</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Write</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Read</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573142567"/>
                  </a:ext>
                </a:extLst>
              </a:tr>
              <a:tr h="0">
                <a:tc>
                  <a:txBody>
                    <a:bodyPr/>
                    <a:lstStyle/>
                    <a:p>
                      <a:pPr algn="l" rtl="0" fontAlgn="ctr"/>
                      <a:r>
                        <a:rPr lang="en-US" sz="1600" b="0" i="0" u="none" strike="noStrike" dirty="0">
                          <a:solidFill>
                            <a:srgbClr val="000000"/>
                          </a:solidFill>
                          <a:effectLst/>
                          <a:latin typeface="Calibri" panose="020F0502020204030204" pitchFamily="34" charset="0"/>
                          <a:cs typeface="Calibri" panose="020F0502020204030204" pitchFamily="34" charset="0"/>
                        </a:rPr>
                        <a:t>ALF32 (POR)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Unipolar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P1240.0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1.28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104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44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110807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cs typeface="Calibri" panose="020F0502020204030204" pitchFamily="34" charset="0"/>
                        </a:rPr>
                        <a:t> </a:t>
                      </a:r>
                      <a:endParaRPr lang="en-US" sz="1600" b="1" i="0" u="none" strike="noStrike" baseline="30000" dirty="0">
                        <a:solidFill>
                          <a:schemeClr val="bg1"/>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algn="ctr" rtl="0" fontAlgn="ct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algn="ctr" rtl="0" fontAlgn="ct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3646996286"/>
                  </a:ext>
                </a:extLst>
              </a:tr>
              <a:tr h="0">
                <a:tc>
                  <a:txBody>
                    <a:bodyPr/>
                    <a:lstStyle/>
                    <a:p>
                      <a:pPr algn="l" rtl="0" fontAlgn="ctr"/>
                      <a:r>
                        <a:rPr lang="en-US" sz="1600" b="0" i="0" u="none" strike="noStrike">
                          <a:solidFill>
                            <a:srgbClr val="000000"/>
                          </a:solidFill>
                          <a:effectLst/>
                          <a:latin typeface="Calibri" panose="020F0502020204030204" pitchFamily="34" charset="0"/>
                          <a:cs typeface="Calibri" panose="020F0502020204030204" pitchFamily="34" charset="0"/>
                        </a:rPr>
                        <a:t>S24S</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Bipolar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P1240.0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1.16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154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55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9%</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48%</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25%</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5183148"/>
                  </a:ext>
                </a:extLst>
              </a:tr>
              <a:tr h="0">
                <a:tc>
                  <a:txBody>
                    <a:bodyPr/>
                    <a:lstStyle/>
                    <a:p>
                      <a:pPr algn="l" rtl="0" fontAlgn="ctr"/>
                      <a:r>
                        <a:rPr lang="en-US" sz="1600" b="0" i="0" u="none" strike="noStrike" dirty="0">
                          <a:solidFill>
                            <a:srgbClr val="000000"/>
                          </a:solidFill>
                          <a:effectLst/>
                          <a:latin typeface="Calibri" panose="020F0502020204030204" pitchFamily="34" charset="0"/>
                          <a:cs typeface="Calibri" panose="020F0502020204030204" pitchFamily="34" charset="0"/>
                        </a:rPr>
                        <a:t>BiSM32</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Bipolar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P1240.0+TGcMOST</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1.00</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107</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47</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23%</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3%</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7%</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7729948"/>
                  </a:ext>
                </a:extLst>
              </a:tr>
            </a:tbl>
          </a:graphicData>
        </a:graphic>
      </p:graphicFrame>
      <p:sp>
        <p:nvSpPr>
          <p:cNvPr id="4" name="Title 3">
            <a:extLst>
              <a:ext uri="{FF2B5EF4-FFF2-40B4-BE49-F238E27FC236}">
                <a16:creationId xmlns:a16="http://schemas.microsoft.com/office/drawing/2014/main" id="{1E8C36BE-37E4-104D-8818-7736B848C6B9}"/>
              </a:ext>
            </a:extLst>
          </p:cNvPr>
          <p:cNvSpPr>
            <a:spLocks noGrp="1"/>
          </p:cNvSpPr>
          <p:nvPr>
            <p:ph type="title"/>
          </p:nvPr>
        </p:nvSpPr>
        <p:spPr/>
        <p:txBody>
          <a:bodyPr/>
          <a:lstStyle/>
          <a:p>
            <a:r>
              <a:rPr lang="en-US" sz="3600" dirty="0"/>
              <a:t>Die Size and Energy Assessment</a:t>
            </a:r>
          </a:p>
        </p:txBody>
      </p:sp>
      <p:sp>
        <p:nvSpPr>
          <p:cNvPr id="5" name="Content Placeholder 4">
            <a:extLst>
              <a:ext uri="{FF2B5EF4-FFF2-40B4-BE49-F238E27FC236}">
                <a16:creationId xmlns:a16="http://schemas.microsoft.com/office/drawing/2014/main" id="{F902AFDC-4FC2-A34E-B595-47BF2C0618BA}"/>
              </a:ext>
            </a:extLst>
          </p:cNvPr>
          <p:cNvSpPr>
            <a:spLocks noGrp="1"/>
          </p:cNvSpPr>
          <p:nvPr>
            <p:ph idx="1"/>
          </p:nvPr>
        </p:nvSpPr>
        <p:spPr>
          <a:xfrm>
            <a:off x="914400" y="3505200"/>
            <a:ext cx="10363200" cy="2590800"/>
          </a:xfrm>
        </p:spPr>
        <p:txBody>
          <a:bodyPr/>
          <a:lstStyle/>
          <a:p>
            <a:pPr marL="285750" indent="-285750">
              <a:spcBef>
                <a:spcPts val="1200"/>
              </a:spcBef>
              <a:buFont typeface="Arial" panose="020B0604020202020204" pitchFamily="34" charset="0"/>
              <a:buChar char="•"/>
            </a:pPr>
            <a:r>
              <a:rPr lang="en-US" sz="2400" dirty="0"/>
              <a:t>S24S decoder creates big energy gap and lowers density </a:t>
            </a:r>
          </a:p>
          <a:p>
            <a:pPr marL="285750" indent="-285750">
              <a:spcBef>
                <a:spcPts val="1200"/>
              </a:spcBef>
              <a:buFont typeface="Arial" panose="020B0604020202020204" pitchFamily="34" charset="0"/>
              <a:buChar char="•"/>
            </a:pPr>
            <a:r>
              <a:rPr lang="en-US" sz="2400" dirty="0">
                <a:sym typeface="Wingdings" panose="05000000000000000000" pitchFamily="2" charset="2"/>
              </a:rPr>
              <a:t>BiSM32 decoder Arch bridges the energy gap, but reduces density further.</a:t>
            </a:r>
          </a:p>
          <a:p>
            <a:pPr marL="285750" indent="-285750">
              <a:spcBef>
                <a:spcPts val="1200"/>
              </a:spcBef>
              <a:buFont typeface="Arial" panose="020B0604020202020204" pitchFamily="34" charset="0"/>
              <a:buChar char="•"/>
            </a:pPr>
            <a:r>
              <a:rPr lang="en-US" sz="2400" dirty="0">
                <a:sym typeface="Wingdings" panose="05000000000000000000" pitchFamily="2" charset="2"/>
              </a:rPr>
              <a:t>Density gap of BiSM32 can be recovered by improving CMOS performance.</a:t>
            </a:r>
            <a:endParaRPr lang="en-US" sz="2400" dirty="0"/>
          </a:p>
        </p:txBody>
      </p:sp>
    </p:spTree>
    <p:extLst>
      <p:ext uri="{BB962C8B-B14F-4D97-AF65-F5344CB8AC3E}">
        <p14:creationId xmlns:p14="http://schemas.microsoft.com/office/powerpoint/2010/main" val="141227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CB3539-BFC6-BB4C-8B0C-DF7E231E9C60}"/>
              </a:ext>
            </a:extLst>
          </p:cNvPr>
          <p:cNvSpPr>
            <a:spLocks noGrp="1"/>
          </p:cNvSpPr>
          <p:nvPr>
            <p:ph type="title"/>
          </p:nvPr>
        </p:nvSpPr>
        <p:spPr/>
        <p:txBody>
          <a:bodyPr/>
          <a:lstStyle/>
          <a:p>
            <a:r>
              <a:rPr lang="en-US" sz="3200" dirty="0"/>
              <a:t>Assessment &amp; Critical Path to </a:t>
            </a:r>
            <a:r>
              <a:rPr lang="en-US" sz="3200" dirty="0">
                <a:latin typeface="Symbol" pitchFamily="2" charset="2"/>
              </a:rPr>
              <a:t>a</a:t>
            </a:r>
            <a:r>
              <a:rPr lang="en-US" sz="3200" dirty="0"/>
              <a:t>-Product Definition </a:t>
            </a:r>
          </a:p>
        </p:txBody>
      </p:sp>
      <p:sp>
        <p:nvSpPr>
          <p:cNvPr id="9" name="Content Placeholder 8">
            <a:extLst>
              <a:ext uri="{FF2B5EF4-FFF2-40B4-BE49-F238E27FC236}">
                <a16:creationId xmlns:a16="http://schemas.microsoft.com/office/drawing/2014/main" id="{4EF818FE-EB39-9A47-9396-F339139F5499}"/>
              </a:ext>
            </a:extLst>
          </p:cNvPr>
          <p:cNvSpPr>
            <a:spLocks noGrp="1"/>
          </p:cNvSpPr>
          <p:nvPr>
            <p:ph idx="1"/>
          </p:nvPr>
        </p:nvSpPr>
        <p:spPr>
          <a:xfrm>
            <a:off x="914400" y="1143000"/>
            <a:ext cx="10363200" cy="5334000"/>
          </a:xfrm>
        </p:spPr>
        <p:txBody>
          <a:bodyPr/>
          <a:lstStyle/>
          <a:p>
            <a:r>
              <a:rPr lang="en-US" sz="1800" dirty="0" err="1"/>
              <a:t>BiSM</a:t>
            </a:r>
            <a:r>
              <a:rPr lang="en-US" sz="1800" dirty="0"/>
              <a:t> technology presents an opportunity for higher speed SCM with simplified manufacturing without obvious technology showstopper.  It solves known 3DXP issues, likely introduces others which we are yet to fully see.   Scaling is yet to be demonstrated.</a:t>
            </a:r>
          </a:p>
          <a:p>
            <a:r>
              <a:rPr lang="en-US" sz="1800" dirty="0" err="1"/>
              <a:t>Optane</a:t>
            </a:r>
            <a:r>
              <a:rPr lang="en-US" sz="1800" dirty="0"/>
              <a:t>™ Memory Media has Circuit Under the Array (CUA) to reduce die size. The bidirectional circuit topology of </a:t>
            </a:r>
            <a:r>
              <a:rPr lang="en-US" sz="1800" dirty="0" err="1"/>
              <a:t>BiSM</a:t>
            </a:r>
            <a:r>
              <a:rPr lang="en-US" sz="1800" dirty="0"/>
              <a:t> is a key constraint of CUA for its ability to match or to beat present </a:t>
            </a:r>
            <a:r>
              <a:rPr lang="en-US" sz="1800" dirty="0" err="1"/>
              <a:t>Optane</a:t>
            </a:r>
            <a:r>
              <a:rPr lang="en-US" sz="1800" dirty="0"/>
              <a:t>™ product cost, despite the improved write latency. Currently die size is prohibitive with the speculative </a:t>
            </a:r>
            <a:r>
              <a:rPr lang="en-US" sz="1800" dirty="0" err="1"/>
              <a:t>TGcMOST</a:t>
            </a:r>
            <a:r>
              <a:rPr lang="en-US" sz="1800" dirty="0"/>
              <a:t> design rule.  Efficient tile design is a key challenge to product viability.</a:t>
            </a:r>
          </a:p>
          <a:p>
            <a:r>
              <a:rPr lang="en-US" sz="1800" dirty="0"/>
              <a:t>Besides developing a smaller footprint transistor and/or inventing new bipolar decoding scheme,  a more fundamental issue is high voltage supply rail constraint, which is driven by (voltage) window budget.   Integrating new material and/or read/write algorithm to reduce </a:t>
            </a:r>
            <a:r>
              <a:rPr lang="en-US" sz="1800" dirty="0" err="1"/>
              <a:t>BiSM</a:t>
            </a:r>
            <a:r>
              <a:rPr lang="en-US" sz="1800" dirty="0"/>
              <a:t> V</a:t>
            </a:r>
            <a:r>
              <a:rPr lang="en-US" sz="1800" baseline="-25000" dirty="0"/>
              <a:t>T</a:t>
            </a:r>
            <a:r>
              <a:rPr lang="en-US" sz="1800" dirty="0"/>
              <a:t> sigma, drift and shift are the key enablers for voltage reduction.</a:t>
            </a:r>
          </a:p>
          <a:p>
            <a:r>
              <a:rPr lang="en-US" sz="1800" dirty="0"/>
              <a:t>Competitive landscape – We believe that Micron is pursuing this technology at a priority over the current </a:t>
            </a:r>
            <a:r>
              <a:rPr lang="en-US" sz="1800" dirty="0" err="1"/>
              <a:t>Optane</a:t>
            </a:r>
            <a:r>
              <a:rPr lang="en-US" sz="1800" dirty="0"/>
              <a:t>™ approach.   Also, in the research segment of atomistic switches (intel sponsored or public domain), discussions and disclosures on the sighting of similar behavior are merging.   </a:t>
            </a:r>
          </a:p>
          <a:p>
            <a:endParaRPr lang="en-US" sz="1800" dirty="0"/>
          </a:p>
        </p:txBody>
      </p:sp>
    </p:spTree>
    <p:extLst>
      <p:ext uri="{BB962C8B-B14F-4D97-AF65-F5344CB8AC3E}">
        <p14:creationId xmlns:p14="http://schemas.microsoft.com/office/powerpoint/2010/main" val="88154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2FA18D-42DD-8945-B4A6-0E290E5584A4}"/>
              </a:ext>
            </a:extLst>
          </p:cNvPr>
          <p:cNvPicPr>
            <a:picLocks noChangeAspect="1"/>
          </p:cNvPicPr>
          <p:nvPr/>
        </p:nvPicPr>
        <p:blipFill>
          <a:blip r:embed="rId3"/>
          <a:stretch>
            <a:fillRect/>
          </a:stretch>
        </p:blipFill>
        <p:spPr>
          <a:xfrm>
            <a:off x="2743200" y="3141274"/>
            <a:ext cx="4172746" cy="3436927"/>
          </a:xfrm>
          <a:prstGeom prst="rect">
            <a:avLst/>
          </a:prstGeom>
        </p:spPr>
      </p:pic>
      <p:sp>
        <p:nvSpPr>
          <p:cNvPr id="4" name="Title 3"/>
          <p:cNvSpPr>
            <a:spLocks noGrp="1"/>
          </p:cNvSpPr>
          <p:nvPr>
            <p:ph type="title"/>
          </p:nvPr>
        </p:nvSpPr>
        <p:spPr>
          <a:xfrm>
            <a:off x="533400" y="214024"/>
            <a:ext cx="11125200" cy="456259"/>
          </a:xfrm>
        </p:spPr>
        <p:txBody>
          <a:bodyPr/>
          <a:lstStyle/>
          <a:p>
            <a:r>
              <a:rPr lang="en-US" sz="3200" dirty="0" err="1"/>
              <a:t>BiSM</a:t>
            </a:r>
            <a:r>
              <a:rPr lang="en-US" sz="3200" dirty="0"/>
              <a:t> Value Proposition (ref: 3DXP)</a:t>
            </a:r>
          </a:p>
        </p:txBody>
      </p:sp>
      <p:sp>
        <p:nvSpPr>
          <p:cNvPr id="16" name="Rectangle 15">
            <a:extLst>
              <a:ext uri="{FF2B5EF4-FFF2-40B4-BE49-F238E27FC236}">
                <a16:creationId xmlns:a16="http://schemas.microsoft.com/office/drawing/2014/main" id="{6462851C-F269-7842-BCD3-AC50A32ACFF4}"/>
              </a:ext>
            </a:extLst>
          </p:cNvPr>
          <p:cNvSpPr/>
          <p:nvPr/>
        </p:nvSpPr>
        <p:spPr>
          <a:xfrm>
            <a:off x="6172200" y="4398072"/>
            <a:ext cx="4037651" cy="923330"/>
          </a:xfrm>
          <a:prstGeom prst="rect">
            <a:avLst/>
          </a:prstGeom>
        </p:spPr>
        <p:txBody>
          <a:bodyPr wrap="square">
            <a:spAutoFit/>
          </a:bodyPr>
          <a:lstStyle/>
          <a:p>
            <a:pPr marL="0" lvl="1" algn="r"/>
            <a:r>
              <a:rPr lang="en-US" sz="1800" b="1" dirty="0">
                <a:solidFill>
                  <a:schemeClr val="accent6"/>
                </a:solidFill>
                <a:latin typeface="Calibri" panose="020F0502020204030204" pitchFamily="34" charset="0"/>
              </a:rPr>
              <a:t>Theoretically simplified cell enables </a:t>
            </a:r>
          </a:p>
          <a:p>
            <a:pPr marL="0" lvl="1" algn="r"/>
            <a:r>
              <a:rPr lang="en-US" sz="1800" b="1" dirty="0">
                <a:solidFill>
                  <a:schemeClr val="accent6"/>
                </a:solidFill>
                <a:latin typeface="Calibri" panose="020F0502020204030204" pitchFamily="34" charset="0"/>
              </a:rPr>
              <a:t>Tier Architecture (3D NAND like) </a:t>
            </a:r>
          </a:p>
          <a:p>
            <a:pPr marL="0" lvl="1" algn="r"/>
            <a:r>
              <a:rPr lang="en-US" sz="1800" b="1" dirty="0">
                <a:solidFill>
                  <a:schemeClr val="accent6"/>
                </a:solidFill>
                <a:latin typeface="Calibri" panose="020F0502020204030204" pitchFamily="34" charset="0"/>
              </a:rPr>
              <a:t>to lower manufacturing cost </a:t>
            </a:r>
          </a:p>
        </p:txBody>
      </p:sp>
      <p:grpSp>
        <p:nvGrpSpPr>
          <p:cNvPr id="13" name="Group 12">
            <a:extLst>
              <a:ext uri="{FF2B5EF4-FFF2-40B4-BE49-F238E27FC236}">
                <a16:creationId xmlns:a16="http://schemas.microsoft.com/office/drawing/2014/main" id="{9903F3B7-9450-9645-9E12-5C92AD003640}"/>
              </a:ext>
            </a:extLst>
          </p:cNvPr>
          <p:cNvGrpSpPr/>
          <p:nvPr/>
        </p:nvGrpSpPr>
        <p:grpSpPr>
          <a:xfrm>
            <a:off x="9055885" y="648512"/>
            <a:ext cx="2307931" cy="2994114"/>
            <a:chOff x="8733632" y="914400"/>
            <a:chExt cx="2307931" cy="2994114"/>
          </a:xfrm>
        </p:grpSpPr>
        <p:grpSp>
          <p:nvGrpSpPr>
            <p:cNvPr id="15" name="Group 14">
              <a:extLst>
                <a:ext uri="{FF2B5EF4-FFF2-40B4-BE49-F238E27FC236}">
                  <a16:creationId xmlns:a16="http://schemas.microsoft.com/office/drawing/2014/main" id="{C5CED3DF-15DE-8F4E-B688-3C132EE2CF4B}"/>
                </a:ext>
              </a:extLst>
            </p:cNvPr>
            <p:cNvGrpSpPr/>
            <p:nvPr/>
          </p:nvGrpSpPr>
          <p:grpSpPr>
            <a:xfrm>
              <a:off x="8733632" y="1219199"/>
              <a:ext cx="1172368" cy="2064169"/>
              <a:chOff x="10029032" y="1219199"/>
              <a:chExt cx="1172368" cy="2064169"/>
            </a:xfrm>
          </p:grpSpPr>
          <p:pic>
            <p:nvPicPr>
              <p:cNvPr id="20" name="Picture 19">
                <a:extLst>
                  <a:ext uri="{FF2B5EF4-FFF2-40B4-BE49-F238E27FC236}">
                    <a16:creationId xmlns:a16="http://schemas.microsoft.com/office/drawing/2014/main" id="{94730CFF-9318-F04B-8BBF-61FABBC99A2C}"/>
                  </a:ext>
                </a:extLst>
              </p:cNvPr>
              <p:cNvPicPr>
                <a:picLocks noChangeAspect="1"/>
              </p:cNvPicPr>
              <p:nvPr/>
            </p:nvPicPr>
            <p:blipFill rotWithShape="1">
              <a:blip r:embed="rId4"/>
              <a:srcRect l="7520"/>
              <a:stretch/>
            </p:blipFill>
            <p:spPr>
              <a:xfrm>
                <a:off x="10029032" y="1219199"/>
                <a:ext cx="1172368" cy="2064169"/>
              </a:xfrm>
              <a:prstGeom prst="rect">
                <a:avLst/>
              </a:prstGeom>
            </p:spPr>
          </p:pic>
          <p:sp>
            <p:nvSpPr>
              <p:cNvPr id="21" name="TextBox 20">
                <a:extLst>
                  <a:ext uri="{FF2B5EF4-FFF2-40B4-BE49-F238E27FC236}">
                    <a16:creationId xmlns:a16="http://schemas.microsoft.com/office/drawing/2014/main" id="{09ECA542-87FE-F941-B9EA-10691EE22F79}"/>
                  </a:ext>
                </a:extLst>
              </p:cNvPr>
              <p:cNvSpPr txBox="1"/>
              <p:nvPr/>
            </p:nvSpPr>
            <p:spPr>
              <a:xfrm>
                <a:off x="10467123" y="2242710"/>
                <a:ext cx="572593" cy="307777"/>
              </a:xfrm>
              <a:prstGeom prst="rect">
                <a:avLst/>
              </a:prstGeom>
              <a:noFill/>
            </p:spPr>
            <p:txBody>
              <a:bodyPr wrap="none" rtlCol="0">
                <a:spAutoFit/>
              </a:bodyPr>
              <a:lstStyle/>
              <a:p>
                <a:r>
                  <a:rPr lang="en-US" sz="1400" b="1" dirty="0" err="1">
                    <a:solidFill>
                      <a:schemeClr val="accent2"/>
                    </a:solidFill>
                    <a:latin typeface="Calibri" panose="020F0502020204030204" pitchFamily="34" charset="0"/>
                  </a:rPr>
                  <a:t>BiSM</a:t>
                </a:r>
                <a:endParaRPr lang="en-US" sz="1400" b="1" dirty="0">
                  <a:solidFill>
                    <a:schemeClr val="accent2"/>
                  </a:solidFill>
                  <a:latin typeface="Calibri" panose="020F0502020204030204" pitchFamily="34" charset="0"/>
                </a:endParaRPr>
              </a:p>
            </p:txBody>
          </p:sp>
        </p:grpSp>
        <p:grpSp>
          <p:nvGrpSpPr>
            <p:cNvPr id="17" name="Group 16">
              <a:extLst>
                <a:ext uri="{FF2B5EF4-FFF2-40B4-BE49-F238E27FC236}">
                  <a16:creationId xmlns:a16="http://schemas.microsoft.com/office/drawing/2014/main" id="{E6CA807B-BE66-614C-9948-8D6F35DFDA60}"/>
                </a:ext>
              </a:extLst>
            </p:cNvPr>
            <p:cNvGrpSpPr/>
            <p:nvPr/>
          </p:nvGrpSpPr>
          <p:grpSpPr>
            <a:xfrm>
              <a:off x="9906000" y="914400"/>
              <a:ext cx="1135563" cy="2994114"/>
              <a:chOff x="8731785" y="914400"/>
              <a:chExt cx="1135563" cy="2994114"/>
            </a:xfrm>
          </p:grpSpPr>
          <p:pic>
            <p:nvPicPr>
              <p:cNvPr id="18" name="Picture 17">
                <a:extLst>
                  <a:ext uri="{FF2B5EF4-FFF2-40B4-BE49-F238E27FC236}">
                    <a16:creationId xmlns:a16="http://schemas.microsoft.com/office/drawing/2014/main" id="{839564F8-57B4-EB44-B4C0-EAB94F5A39C3}"/>
                  </a:ext>
                </a:extLst>
              </p:cNvPr>
              <p:cNvPicPr>
                <a:picLocks noChangeAspect="1"/>
              </p:cNvPicPr>
              <p:nvPr/>
            </p:nvPicPr>
            <p:blipFill rotWithShape="1">
              <a:blip r:embed="rId5"/>
              <a:srcRect r="10175" b="-4004"/>
              <a:stretch/>
            </p:blipFill>
            <p:spPr>
              <a:xfrm>
                <a:off x="8731785" y="914400"/>
                <a:ext cx="1135563" cy="2994114"/>
              </a:xfrm>
              <a:prstGeom prst="rect">
                <a:avLst/>
              </a:prstGeom>
            </p:spPr>
          </p:pic>
          <p:sp>
            <p:nvSpPr>
              <p:cNvPr id="19" name="TextBox 18">
                <a:extLst>
                  <a:ext uri="{FF2B5EF4-FFF2-40B4-BE49-F238E27FC236}">
                    <a16:creationId xmlns:a16="http://schemas.microsoft.com/office/drawing/2014/main" id="{E69F86C9-5E70-064B-B793-97231AD03306}"/>
                  </a:ext>
                </a:extLst>
              </p:cNvPr>
              <p:cNvSpPr txBox="1"/>
              <p:nvPr/>
            </p:nvSpPr>
            <p:spPr>
              <a:xfrm>
                <a:off x="9171723" y="2378626"/>
                <a:ext cx="580928" cy="307777"/>
              </a:xfrm>
              <a:prstGeom prst="rect">
                <a:avLst/>
              </a:prstGeom>
              <a:noFill/>
            </p:spPr>
            <p:txBody>
              <a:bodyPr wrap="none" rtlCol="0">
                <a:spAutoFit/>
              </a:bodyPr>
              <a:lstStyle/>
              <a:p>
                <a:r>
                  <a:rPr lang="en-US" sz="1400" b="1" dirty="0">
                    <a:solidFill>
                      <a:schemeClr val="accent2"/>
                    </a:solidFill>
                    <a:latin typeface="Calibri" panose="020F0502020204030204" pitchFamily="34" charset="0"/>
                  </a:rPr>
                  <a:t>3DXP</a:t>
                </a:r>
              </a:p>
            </p:txBody>
          </p:sp>
        </p:grpSp>
      </p:grpSp>
      <p:sp>
        <p:nvSpPr>
          <p:cNvPr id="2" name="Rectangle 1"/>
          <p:cNvSpPr/>
          <p:nvPr/>
        </p:nvSpPr>
        <p:spPr>
          <a:xfrm>
            <a:off x="899967" y="914400"/>
            <a:ext cx="7831818" cy="2308324"/>
          </a:xfrm>
          <a:prstGeom prst="rect">
            <a:avLst/>
          </a:prstGeom>
        </p:spPr>
        <p:txBody>
          <a:bodyPr wrap="square">
            <a:spAutoFit/>
          </a:bodyPr>
          <a:lstStyle/>
          <a:p>
            <a:pPr marL="690563" lvl="1" indent="-341313"/>
            <a:r>
              <a:rPr lang="en-US" sz="1800" dirty="0">
                <a:latin typeface="Calibri" panose="020F0502020204030204" pitchFamily="34" charset="0"/>
              </a:rPr>
              <a:t>Simplified manufacturing with PM removed</a:t>
            </a:r>
            <a:r>
              <a:rPr lang="en-US" sz="1800" dirty="0">
                <a:latin typeface="Calibri" panose="020F0502020204030204" pitchFamily="34" charset="0"/>
                <a:sym typeface="Wingdings" pitchFamily="2" charset="2"/>
              </a:rPr>
              <a:t> </a:t>
            </a:r>
            <a:br>
              <a:rPr lang="en-US" sz="1800" dirty="0">
                <a:latin typeface="Calibri" panose="020F0502020204030204" pitchFamily="34" charset="0"/>
                <a:sym typeface="Wingdings" pitchFamily="2" charset="2"/>
              </a:rPr>
            </a:br>
            <a:r>
              <a:rPr lang="en-US" sz="1800" dirty="0">
                <a:latin typeface="Calibri" panose="020F0502020204030204" pitchFamily="34" charset="0"/>
                <a:sym typeface="Wingdings" pitchFamily="2" charset="2"/>
              </a:rPr>
              <a:t>l</a:t>
            </a:r>
            <a:r>
              <a:rPr lang="en-US" sz="1800" dirty="0">
                <a:latin typeface="Calibri" panose="020F0502020204030204" pitchFamily="34" charset="0"/>
              </a:rPr>
              <a:t>ower cell aspect-ratio (from 10:1 to 5:1)</a:t>
            </a:r>
            <a:br>
              <a:rPr lang="en-US" sz="1800" dirty="0">
                <a:latin typeface="Calibri" panose="020F0502020204030204" pitchFamily="34" charset="0"/>
                <a:sym typeface="Wingdings" panose="05000000000000000000" pitchFamily="2" charset="2"/>
              </a:rPr>
            </a:br>
            <a:r>
              <a:rPr lang="en-US" sz="1800" dirty="0">
                <a:latin typeface="Calibri" panose="020F0502020204030204" pitchFamily="34" charset="0"/>
              </a:rPr>
              <a:t>No cross-contamination between Memory and Selector materials</a:t>
            </a:r>
          </a:p>
          <a:p>
            <a:pPr marL="690563" lvl="1" indent="-341313"/>
            <a:r>
              <a:rPr lang="en-US" sz="1800" dirty="0">
                <a:latin typeface="Calibri" panose="020F0502020204030204" pitchFamily="34" charset="0"/>
              </a:rPr>
              <a:t>Improved performance and reliability</a:t>
            </a:r>
          </a:p>
          <a:p>
            <a:pPr marL="690563" lvl="1" indent="-341313"/>
            <a:r>
              <a:rPr lang="en-US" sz="1800" dirty="0">
                <a:latin typeface="Calibri" panose="020F0502020204030204" pitchFamily="34" charset="0"/>
              </a:rPr>
              <a:t>	Elimination of PM reliability constraint</a:t>
            </a:r>
          </a:p>
          <a:p>
            <a:pPr marL="690563" lvl="1" indent="-341313"/>
            <a:r>
              <a:rPr lang="en-US" sz="1800" dirty="0">
                <a:latin typeface="Calibri" panose="020F0502020204030204" pitchFamily="34" charset="0"/>
              </a:rPr>
              <a:t>	Lower write current to</a:t>
            </a:r>
            <a:r>
              <a:rPr lang="en-US" sz="1800" dirty="0">
                <a:latin typeface="Calibri" panose="020F0502020204030204" pitchFamily="34" charset="0"/>
                <a:sym typeface="Wingdings" panose="05000000000000000000" pitchFamily="2" charset="2"/>
              </a:rPr>
              <a:t> </a:t>
            </a:r>
            <a:r>
              <a:rPr lang="en-US" sz="1800" dirty="0">
                <a:latin typeface="Calibri" panose="020F0502020204030204" pitchFamily="34" charset="0"/>
              </a:rPr>
              <a:t>relaxes WL/BL requirements and array capacitance</a:t>
            </a:r>
          </a:p>
          <a:p>
            <a:pPr marL="690563" lvl="1" indent="-341313"/>
            <a:r>
              <a:rPr lang="en-US" sz="1800" dirty="0">
                <a:latin typeface="Calibri" panose="020F0502020204030204" pitchFamily="34" charset="0"/>
              </a:rPr>
              <a:t>	Fast write; no crystallization required (from 240ns to 44ns set pulse)</a:t>
            </a:r>
            <a:br>
              <a:rPr lang="en-US" sz="1800" dirty="0">
                <a:latin typeface="Calibri" panose="020F0502020204030204" pitchFamily="34" charset="0"/>
              </a:rPr>
            </a:br>
            <a:r>
              <a:rPr lang="en-US" sz="1800" dirty="0">
                <a:latin typeface="Calibri" panose="020F0502020204030204" pitchFamily="34" charset="0"/>
                <a:sym typeface="Wingdings" panose="05000000000000000000" pitchFamily="2" charset="2"/>
              </a:rPr>
              <a:t>An opportunity</a:t>
            </a:r>
            <a:r>
              <a:rPr lang="en-US" sz="1800" dirty="0">
                <a:latin typeface="Calibri" panose="020F0502020204030204" pitchFamily="34" charset="0"/>
              </a:rPr>
              <a:t> for symmetric memory access (read/set/reset = 40/44/44)</a:t>
            </a:r>
          </a:p>
        </p:txBody>
      </p:sp>
    </p:spTree>
    <p:extLst>
      <p:ext uri="{BB962C8B-B14F-4D97-AF65-F5344CB8AC3E}">
        <p14:creationId xmlns:p14="http://schemas.microsoft.com/office/powerpoint/2010/main" val="403137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5FCF-924B-7344-AB14-C3AE7FB8B688}"/>
              </a:ext>
            </a:extLst>
          </p:cNvPr>
          <p:cNvSpPr>
            <a:spLocks noGrp="1"/>
          </p:cNvSpPr>
          <p:nvPr>
            <p:ph type="title"/>
          </p:nvPr>
        </p:nvSpPr>
        <p:spPr>
          <a:xfrm>
            <a:off x="914400" y="381000"/>
            <a:ext cx="10363200" cy="430076"/>
          </a:xfrm>
        </p:spPr>
        <p:txBody>
          <a:bodyPr/>
          <a:lstStyle/>
          <a:p>
            <a:r>
              <a:rPr lang="en-US" sz="4000" dirty="0"/>
              <a:t>Introduction to </a:t>
            </a:r>
            <a:r>
              <a:rPr lang="en-US" sz="4000" dirty="0" err="1"/>
              <a:t>BiSM</a:t>
            </a:r>
            <a:endParaRPr lang="en-US" sz="4000" dirty="0"/>
          </a:p>
        </p:txBody>
      </p:sp>
      <p:sp>
        <p:nvSpPr>
          <p:cNvPr id="3" name="Content Placeholder 2">
            <a:extLst>
              <a:ext uri="{FF2B5EF4-FFF2-40B4-BE49-F238E27FC236}">
                <a16:creationId xmlns:a16="http://schemas.microsoft.com/office/drawing/2014/main" id="{E40BF78F-1058-1847-9F55-02ADB27E297A}"/>
              </a:ext>
            </a:extLst>
          </p:cNvPr>
          <p:cNvSpPr>
            <a:spLocks noGrp="1"/>
          </p:cNvSpPr>
          <p:nvPr>
            <p:ph idx="1"/>
          </p:nvPr>
        </p:nvSpPr>
        <p:spPr>
          <a:xfrm>
            <a:off x="1183683" y="5011979"/>
            <a:ext cx="9824634" cy="1308083"/>
          </a:xfrm>
        </p:spPr>
        <p:txBody>
          <a:bodyPr/>
          <a:lstStyle/>
          <a:p>
            <a:pPr marL="0" indent="0">
              <a:buNone/>
            </a:pPr>
            <a:r>
              <a:rPr lang="en-US" sz="1800" dirty="0"/>
              <a:t>In a typical selector-less (0S1R) cross point memory array, leakage and disturb fundamentally limit the density and usability of the technology.   </a:t>
            </a:r>
            <a:r>
              <a:rPr lang="en-US" sz="1800" dirty="0" err="1"/>
              <a:t>BiSM</a:t>
            </a:r>
            <a:r>
              <a:rPr lang="en-US" sz="1800" dirty="0"/>
              <a:t> is working well because of the built-in selector to reduce leakage for high density and to increase immunity to read/write disturbance for nonvolatility; hence </a:t>
            </a:r>
            <a:r>
              <a:rPr lang="en-US" sz="1800" u="sng" dirty="0"/>
              <a:t>B</a:t>
            </a:r>
            <a:r>
              <a:rPr lang="en-US" sz="1800" dirty="0"/>
              <a:t>uilt-</a:t>
            </a:r>
            <a:r>
              <a:rPr lang="en-US" sz="1800" u="sng" dirty="0"/>
              <a:t>i</a:t>
            </a:r>
            <a:r>
              <a:rPr lang="en-US" sz="1800" dirty="0"/>
              <a:t>n-</a:t>
            </a:r>
            <a:r>
              <a:rPr lang="en-US" sz="1800" u="sng" dirty="0"/>
              <a:t>S</a:t>
            </a:r>
            <a:r>
              <a:rPr lang="en-US" sz="1800" dirty="0"/>
              <a:t>elector </a:t>
            </a:r>
            <a:r>
              <a:rPr lang="en-US" sz="1800" u="sng" dirty="0"/>
              <a:t>M</a:t>
            </a:r>
            <a:r>
              <a:rPr lang="en-US" sz="1800" dirty="0"/>
              <a:t>emory, a.k.a. </a:t>
            </a:r>
            <a:r>
              <a:rPr lang="en-US" sz="1800" dirty="0" err="1"/>
              <a:t>BiSM</a:t>
            </a:r>
            <a:r>
              <a:rPr lang="en-US" sz="1800" dirty="0"/>
              <a:t>, is coined.</a:t>
            </a:r>
          </a:p>
          <a:p>
            <a:endParaRPr lang="en-US" sz="1800" dirty="0"/>
          </a:p>
        </p:txBody>
      </p:sp>
      <p:grpSp>
        <p:nvGrpSpPr>
          <p:cNvPr id="29" name="Group 28">
            <a:extLst>
              <a:ext uri="{FF2B5EF4-FFF2-40B4-BE49-F238E27FC236}">
                <a16:creationId xmlns:a16="http://schemas.microsoft.com/office/drawing/2014/main" id="{0316F3C5-B159-D942-AF35-2F688CFEEBE6}"/>
              </a:ext>
            </a:extLst>
          </p:cNvPr>
          <p:cNvGrpSpPr/>
          <p:nvPr/>
        </p:nvGrpSpPr>
        <p:grpSpPr>
          <a:xfrm>
            <a:off x="992215" y="2819400"/>
            <a:ext cx="2047606" cy="1742154"/>
            <a:chOff x="6248400" y="962599"/>
            <a:chExt cx="3124200" cy="2923601"/>
          </a:xfrm>
        </p:grpSpPr>
        <p:pic>
          <p:nvPicPr>
            <p:cNvPr id="30" name="Picture 29">
              <a:extLst>
                <a:ext uri="{FF2B5EF4-FFF2-40B4-BE49-F238E27FC236}">
                  <a16:creationId xmlns:a16="http://schemas.microsoft.com/office/drawing/2014/main" id="{DCFE2C61-A782-0E40-AD0B-C562505854BE}"/>
                </a:ext>
              </a:extLst>
            </p:cNvPr>
            <p:cNvPicPr>
              <a:picLocks noChangeAspect="1"/>
            </p:cNvPicPr>
            <p:nvPr/>
          </p:nvPicPr>
          <p:blipFill rotWithShape="1">
            <a:blip r:embed="rId2"/>
            <a:srcRect t="49610" b="-1"/>
            <a:stretch/>
          </p:blipFill>
          <p:spPr>
            <a:xfrm>
              <a:off x="6248400" y="962599"/>
              <a:ext cx="3124200" cy="2630408"/>
            </a:xfrm>
            <a:prstGeom prst="rect">
              <a:avLst/>
            </a:prstGeom>
          </p:spPr>
        </p:pic>
        <p:cxnSp>
          <p:nvCxnSpPr>
            <p:cNvPr id="31" name="Straight Connector 30">
              <a:extLst>
                <a:ext uri="{FF2B5EF4-FFF2-40B4-BE49-F238E27FC236}">
                  <a16:creationId xmlns:a16="http://schemas.microsoft.com/office/drawing/2014/main" id="{988C0F06-BE67-7C4F-A2DE-4DD87EB496CD}"/>
                </a:ext>
              </a:extLst>
            </p:cNvPr>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69B2E1-40BE-8A4A-97EF-B65DF52FE699}"/>
                </a:ext>
              </a:extLst>
            </p:cNvPr>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Isosceles Triangle 31">
              <a:extLst>
                <a:ext uri="{FF2B5EF4-FFF2-40B4-BE49-F238E27FC236}">
                  <a16:creationId xmlns:a16="http://schemas.microsoft.com/office/drawing/2014/main" id="{4D36FA5B-0DB5-154B-862D-75A858B27040}"/>
                </a:ext>
              </a:extLst>
            </p:cNvPr>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 name="TextBox 33">
              <a:extLst>
                <a:ext uri="{FF2B5EF4-FFF2-40B4-BE49-F238E27FC236}">
                  <a16:creationId xmlns:a16="http://schemas.microsoft.com/office/drawing/2014/main" id="{2A44DF43-7F67-8742-91B0-7A5BF97E8C64}"/>
                </a:ext>
              </a:extLst>
            </p:cNvPr>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5" name="TextBox 34">
              <a:extLst>
                <a:ext uri="{FF2B5EF4-FFF2-40B4-BE49-F238E27FC236}">
                  <a16:creationId xmlns:a16="http://schemas.microsoft.com/office/drawing/2014/main" id="{E44D8B27-F956-E541-B6C7-0F60A8EE8C95}"/>
                </a:ext>
              </a:extLst>
            </p:cNvPr>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6" name="TextBox 35">
              <a:extLst>
                <a:ext uri="{FF2B5EF4-FFF2-40B4-BE49-F238E27FC236}">
                  <a16:creationId xmlns:a16="http://schemas.microsoft.com/office/drawing/2014/main" id="{BBF3CD9C-BF11-CE42-9438-97B86EFA5206}"/>
                </a:ext>
              </a:extLst>
            </p:cNvPr>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7" name="TextBox 36">
              <a:extLst>
                <a:ext uri="{FF2B5EF4-FFF2-40B4-BE49-F238E27FC236}">
                  <a16:creationId xmlns:a16="http://schemas.microsoft.com/office/drawing/2014/main" id="{73174F6F-C399-B845-ABF8-EDA55631AD50}"/>
                </a:ext>
              </a:extLst>
            </p:cNvPr>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52" name="Rectangle 51">
            <a:extLst>
              <a:ext uri="{FF2B5EF4-FFF2-40B4-BE49-F238E27FC236}">
                <a16:creationId xmlns:a16="http://schemas.microsoft.com/office/drawing/2014/main" id="{84E3FB6D-4D34-2240-A76E-9DC19775368B}"/>
              </a:ext>
            </a:extLst>
          </p:cNvPr>
          <p:cNvSpPr/>
          <p:nvPr/>
        </p:nvSpPr>
        <p:spPr>
          <a:xfrm>
            <a:off x="1048584" y="1221678"/>
            <a:ext cx="2535621" cy="1508105"/>
          </a:xfrm>
          <a:prstGeom prst="rect">
            <a:avLst/>
          </a:prstGeom>
        </p:spPr>
        <p:txBody>
          <a:bodyPr wrap="square">
            <a:spAutoFit/>
          </a:bodyPr>
          <a:lstStyle/>
          <a:p>
            <a:r>
              <a:rPr lang="en-US" sz="1800" dirty="0">
                <a:latin typeface="Calibri" panose="020F0502020204030204" pitchFamily="34" charset="0"/>
                <a:cs typeface="Calibri" panose="020F0502020204030204" pitchFamily="34" charset="0"/>
              </a:rPr>
              <a:t>A SD only memory cell sandwiched between a X-Y cross point, BEOL stackable, compatible with mainstream CMOS. </a:t>
            </a:r>
          </a:p>
        </p:txBody>
      </p:sp>
      <p:grpSp>
        <p:nvGrpSpPr>
          <p:cNvPr id="57" name="Group 56">
            <a:extLst>
              <a:ext uri="{FF2B5EF4-FFF2-40B4-BE49-F238E27FC236}">
                <a16:creationId xmlns:a16="http://schemas.microsoft.com/office/drawing/2014/main" id="{39C39B85-0F76-334A-8293-7B0B43D8FC6D}"/>
              </a:ext>
            </a:extLst>
          </p:cNvPr>
          <p:cNvGrpSpPr/>
          <p:nvPr/>
        </p:nvGrpSpPr>
        <p:grpSpPr>
          <a:xfrm>
            <a:off x="3505200" y="990601"/>
            <a:ext cx="8077172" cy="3657600"/>
            <a:chOff x="3505200" y="990601"/>
            <a:chExt cx="8077172" cy="3657600"/>
          </a:xfrm>
        </p:grpSpPr>
        <p:grpSp>
          <p:nvGrpSpPr>
            <p:cNvPr id="4" name="Group 3">
              <a:extLst>
                <a:ext uri="{FF2B5EF4-FFF2-40B4-BE49-F238E27FC236}">
                  <a16:creationId xmlns:a16="http://schemas.microsoft.com/office/drawing/2014/main" id="{619BB6E6-F8D3-1845-B863-8EEF9A31BDFB}"/>
                </a:ext>
              </a:extLst>
            </p:cNvPr>
            <p:cNvGrpSpPr/>
            <p:nvPr/>
          </p:nvGrpSpPr>
          <p:grpSpPr>
            <a:xfrm>
              <a:off x="3597104" y="1178864"/>
              <a:ext cx="4385307" cy="2734747"/>
              <a:chOff x="740254" y="751991"/>
              <a:chExt cx="4875589" cy="3171193"/>
            </a:xfrm>
          </p:grpSpPr>
          <p:pic>
            <p:nvPicPr>
              <p:cNvPr id="5" name="Picture 4">
                <a:extLst>
                  <a:ext uri="{FF2B5EF4-FFF2-40B4-BE49-F238E27FC236}">
                    <a16:creationId xmlns:a16="http://schemas.microsoft.com/office/drawing/2014/main" id="{301F9048-30CE-994D-91F0-E10B0C509A7A}"/>
                  </a:ext>
                </a:extLst>
              </p:cNvPr>
              <p:cNvPicPr>
                <a:picLocks noChangeAspect="1"/>
              </p:cNvPicPr>
              <p:nvPr/>
            </p:nvPicPr>
            <p:blipFill rotWithShape="1">
              <a:blip r:embed="rId3"/>
              <a:srcRect l="10547"/>
              <a:stretch/>
            </p:blipFill>
            <p:spPr>
              <a:xfrm>
                <a:off x="740254" y="751991"/>
                <a:ext cx="3645669" cy="3171193"/>
              </a:xfrm>
              <a:prstGeom prst="rect">
                <a:avLst/>
              </a:prstGeom>
            </p:spPr>
          </p:pic>
          <p:sp>
            <p:nvSpPr>
              <p:cNvPr id="6" name="TextBox 5">
                <a:extLst>
                  <a:ext uri="{FF2B5EF4-FFF2-40B4-BE49-F238E27FC236}">
                    <a16:creationId xmlns:a16="http://schemas.microsoft.com/office/drawing/2014/main" id="{05C34A7A-6411-3A49-9EFE-1ED3138E982B}"/>
                  </a:ext>
                </a:extLst>
              </p:cNvPr>
              <p:cNvSpPr txBox="1"/>
              <p:nvPr/>
            </p:nvSpPr>
            <p:spPr>
              <a:xfrm>
                <a:off x="1684197" y="1336588"/>
                <a:ext cx="602747" cy="303361"/>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8FBE63CF-F30B-BF4F-82AC-5348AA202892}"/>
                  </a:ext>
                </a:extLst>
              </p:cNvPr>
              <p:cNvSpPr txBox="1"/>
              <p:nvPr/>
            </p:nvSpPr>
            <p:spPr>
              <a:xfrm>
                <a:off x="1729161" y="2477537"/>
                <a:ext cx="567103" cy="303361"/>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80ADFE8E-13B5-E648-9AA0-A0DE5061EC94}"/>
                  </a:ext>
                </a:extLst>
              </p:cNvPr>
              <p:cNvSpPr txBox="1"/>
              <p:nvPr/>
            </p:nvSpPr>
            <p:spPr>
              <a:xfrm>
                <a:off x="1125958" y="912632"/>
                <a:ext cx="3194094" cy="303361"/>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18B698A6-FF96-6D41-907D-DEB9580D33CC}"/>
                  </a:ext>
                </a:extLst>
              </p:cNvPr>
              <p:cNvCxnSpPr/>
              <p:nvPr/>
            </p:nvCxnSpPr>
            <p:spPr>
              <a:xfrm>
                <a:off x="4322119" y="1684870"/>
                <a:ext cx="282892"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DAC75FA-2A5B-7143-B8C5-FC834413BBC9}"/>
                  </a:ext>
                </a:extLst>
              </p:cNvPr>
              <p:cNvCxnSpPr/>
              <p:nvPr/>
            </p:nvCxnSpPr>
            <p:spPr>
              <a:xfrm flipV="1">
                <a:off x="4916192" y="1686715"/>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2A73169-E48A-B64B-AC9F-9D52FB0B6600}"/>
                  </a:ext>
                </a:extLst>
              </p:cNvPr>
              <p:cNvCxnSpPr/>
              <p:nvPr/>
            </p:nvCxnSpPr>
            <p:spPr>
              <a:xfrm>
                <a:off x="4614440" y="1156804"/>
                <a:ext cx="282892"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9E47597-BFE8-9C42-BE26-8C321DEA96A0}"/>
                  </a:ext>
                </a:extLst>
              </p:cNvPr>
              <p:cNvCxnSpPr/>
              <p:nvPr/>
            </p:nvCxnSpPr>
            <p:spPr>
              <a:xfrm>
                <a:off x="4614440" y="1166236"/>
                <a:ext cx="0" cy="518635"/>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7FCA46E-CB63-CE4E-AD80-3AA2D20948DC}"/>
                  </a:ext>
                </a:extLst>
              </p:cNvPr>
              <p:cNvCxnSpPr/>
              <p:nvPr/>
            </p:nvCxnSpPr>
            <p:spPr>
              <a:xfrm>
                <a:off x="4909906" y="1169378"/>
                <a:ext cx="0" cy="518635"/>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3C202A0-3BC4-114D-87B0-C6458334B0FC}"/>
                  </a:ext>
                </a:extLst>
              </p:cNvPr>
              <p:cNvCxnSpPr/>
              <p:nvPr/>
            </p:nvCxnSpPr>
            <p:spPr>
              <a:xfrm flipH="1">
                <a:off x="5187518" y="1694300"/>
                <a:ext cx="0" cy="289178"/>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2E27C31C-52F0-C540-B984-D462F678F2D0}"/>
                  </a:ext>
                </a:extLst>
              </p:cNvPr>
              <p:cNvSpPr/>
              <p:nvPr/>
            </p:nvSpPr>
            <p:spPr>
              <a:xfrm>
                <a:off x="5128118" y="1988727"/>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6" name="TextBox 15">
                <a:extLst>
                  <a:ext uri="{FF2B5EF4-FFF2-40B4-BE49-F238E27FC236}">
                    <a16:creationId xmlns:a16="http://schemas.microsoft.com/office/drawing/2014/main" id="{B070ED7A-2FF2-DE45-AC2D-E5458105636A}"/>
                  </a:ext>
                </a:extLst>
              </p:cNvPr>
              <p:cNvSpPr txBox="1"/>
              <p:nvPr/>
            </p:nvSpPr>
            <p:spPr>
              <a:xfrm>
                <a:off x="4245848" y="1305717"/>
                <a:ext cx="326146" cy="249827"/>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17" name="Left Arrow 16">
                <a:extLst>
                  <a:ext uri="{FF2B5EF4-FFF2-40B4-BE49-F238E27FC236}">
                    <a16:creationId xmlns:a16="http://schemas.microsoft.com/office/drawing/2014/main" id="{D2A0450E-BA42-7340-99C2-633AD4A65DC9}"/>
                  </a:ext>
                </a:extLst>
              </p:cNvPr>
              <p:cNvSpPr/>
              <p:nvPr/>
            </p:nvSpPr>
            <p:spPr>
              <a:xfrm>
                <a:off x="3733796" y="1534316"/>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542CF6DE-42F9-3B46-B3E7-2052CD42D343}"/>
                  </a:ext>
                </a:extLst>
              </p:cNvPr>
              <p:cNvSpPr txBox="1"/>
              <p:nvPr/>
            </p:nvSpPr>
            <p:spPr>
              <a:xfrm>
                <a:off x="5246917" y="1762917"/>
                <a:ext cx="368920" cy="249827"/>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9" name="Straight Connector 18">
                <a:extLst>
                  <a:ext uri="{FF2B5EF4-FFF2-40B4-BE49-F238E27FC236}">
                    <a16:creationId xmlns:a16="http://schemas.microsoft.com/office/drawing/2014/main" id="{83558A24-99E2-E941-8A19-C85015F063F7}"/>
                  </a:ext>
                </a:extLst>
              </p:cNvPr>
              <p:cNvCxnSpPr/>
              <p:nvPr/>
            </p:nvCxnSpPr>
            <p:spPr>
              <a:xfrm>
                <a:off x="4320804" y="2584456"/>
                <a:ext cx="282892"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1C18019-67F3-2F44-9F7E-911E79480C8D}"/>
                  </a:ext>
                </a:extLst>
              </p:cNvPr>
              <p:cNvCxnSpPr/>
              <p:nvPr/>
            </p:nvCxnSpPr>
            <p:spPr>
              <a:xfrm>
                <a:off x="4914877" y="2593885"/>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D73FE8E-9C67-1947-AB35-8EFE0C7D7FCE}"/>
                  </a:ext>
                </a:extLst>
              </p:cNvPr>
              <p:cNvCxnSpPr/>
              <p:nvPr/>
            </p:nvCxnSpPr>
            <p:spPr>
              <a:xfrm>
                <a:off x="4613125" y="3117492"/>
                <a:ext cx="282892"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3F840A7-0EA6-144F-92B4-B213B4AC07FA}"/>
                  </a:ext>
                </a:extLst>
              </p:cNvPr>
              <p:cNvCxnSpPr/>
              <p:nvPr/>
            </p:nvCxnSpPr>
            <p:spPr>
              <a:xfrm>
                <a:off x="4600553" y="2590082"/>
                <a:ext cx="0" cy="518635"/>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ADB986-4362-F745-BA69-8FDD8AE0DE62}"/>
                  </a:ext>
                </a:extLst>
              </p:cNvPr>
              <p:cNvCxnSpPr/>
              <p:nvPr/>
            </p:nvCxnSpPr>
            <p:spPr>
              <a:xfrm>
                <a:off x="4896018" y="2593226"/>
                <a:ext cx="0" cy="518635"/>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02ADAEE-5B82-8C43-9E5B-572B2AE8F66B}"/>
                  </a:ext>
                </a:extLst>
              </p:cNvPr>
              <p:cNvCxnSpPr/>
              <p:nvPr/>
            </p:nvCxnSpPr>
            <p:spPr>
              <a:xfrm flipH="1">
                <a:off x="5186203" y="2593882"/>
                <a:ext cx="0" cy="289178"/>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25BEA31D-0760-4548-BD94-D8D46D1CF4DC}"/>
                  </a:ext>
                </a:extLst>
              </p:cNvPr>
              <p:cNvSpPr/>
              <p:nvPr/>
            </p:nvSpPr>
            <p:spPr>
              <a:xfrm>
                <a:off x="5126803" y="2888310"/>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6" name="TextBox 25">
                <a:extLst>
                  <a:ext uri="{FF2B5EF4-FFF2-40B4-BE49-F238E27FC236}">
                    <a16:creationId xmlns:a16="http://schemas.microsoft.com/office/drawing/2014/main" id="{89A3F61B-E857-A447-8BE2-8199D6825D31}"/>
                  </a:ext>
                </a:extLst>
              </p:cNvPr>
              <p:cNvSpPr txBox="1"/>
              <p:nvPr/>
            </p:nvSpPr>
            <p:spPr>
              <a:xfrm>
                <a:off x="4213953" y="2677316"/>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7" name="Left Arrow 26">
                <a:extLst>
                  <a:ext uri="{FF2B5EF4-FFF2-40B4-BE49-F238E27FC236}">
                    <a16:creationId xmlns:a16="http://schemas.microsoft.com/office/drawing/2014/main" id="{BCA2FBF9-77D5-494B-B1F4-5DB769C6B4A6}"/>
                  </a:ext>
                </a:extLst>
              </p:cNvPr>
              <p:cNvSpPr/>
              <p:nvPr/>
            </p:nvSpPr>
            <p:spPr>
              <a:xfrm>
                <a:off x="3733795" y="2738480"/>
                <a:ext cx="374326" cy="243642"/>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D324A719-4DF7-AF44-A408-CBD06F462655}"/>
                  </a:ext>
                </a:extLst>
              </p:cNvPr>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grpSp>
          <p:nvGrpSpPr>
            <p:cNvPr id="38" name="Group 37">
              <a:extLst>
                <a:ext uri="{FF2B5EF4-FFF2-40B4-BE49-F238E27FC236}">
                  <a16:creationId xmlns:a16="http://schemas.microsoft.com/office/drawing/2014/main" id="{7231FBC2-96F2-7F4E-B049-9125E6A29C3E}"/>
                </a:ext>
              </a:extLst>
            </p:cNvPr>
            <p:cNvGrpSpPr/>
            <p:nvPr/>
          </p:nvGrpSpPr>
          <p:grpSpPr>
            <a:xfrm>
              <a:off x="8047757" y="1077246"/>
              <a:ext cx="3306043" cy="3127717"/>
              <a:chOff x="7828794" y="1110580"/>
              <a:chExt cx="3306043" cy="3127717"/>
            </a:xfrm>
          </p:grpSpPr>
          <p:grpSp>
            <p:nvGrpSpPr>
              <p:cNvPr id="39" name="Group 38">
                <a:extLst>
                  <a:ext uri="{FF2B5EF4-FFF2-40B4-BE49-F238E27FC236}">
                    <a16:creationId xmlns:a16="http://schemas.microsoft.com/office/drawing/2014/main" id="{E2D3CB84-0E07-B647-BE0E-5FFD2C54CE54}"/>
                  </a:ext>
                </a:extLst>
              </p:cNvPr>
              <p:cNvGrpSpPr/>
              <p:nvPr/>
            </p:nvGrpSpPr>
            <p:grpSpPr>
              <a:xfrm>
                <a:off x="7828794" y="1110580"/>
                <a:ext cx="3306043" cy="2988260"/>
                <a:chOff x="5715000" y="1433031"/>
                <a:chExt cx="3810000" cy="3443769"/>
              </a:xfrm>
            </p:grpSpPr>
            <p:pic>
              <p:nvPicPr>
                <p:cNvPr id="45" name="Picture 44">
                  <a:extLst>
                    <a:ext uri="{FF2B5EF4-FFF2-40B4-BE49-F238E27FC236}">
                      <a16:creationId xmlns:a16="http://schemas.microsoft.com/office/drawing/2014/main" id="{26B472B0-5122-8F4A-BB7A-B0929F1A5E99}"/>
                    </a:ext>
                  </a:extLst>
                </p:cNvPr>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33031"/>
                  <a:ext cx="3778911" cy="3278541"/>
                </a:xfrm>
                <a:prstGeom prst="rect">
                  <a:avLst/>
                </a:prstGeom>
              </p:spPr>
            </p:pic>
            <p:pic>
              <p:nvPicPr>
                <p:cNvPr id="46" name="Picture 45">
                  <a:extLst>
                    <a:ext uri="{FF2B5EF4-FFF2-40B4-BE49-F238E27FC236}">
                      <a16:creationId xmlns:a16="http://schemas.microsoft.com/office/drawing/2014/main" id="{5EFA5A71-3148-0F48-942C-CE043863AF23}"/>
                    </a:ext>
                  </a:extLst>
                </p:cNvPr>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7" name="TextBox 46">
                  <a:extLst>
                    <a:ext uri="{FF2B5EF4-FFF2-40B4-BE49-F238E27FC236}">
                      <a16:creationId xmlns:a16="http://schemas.microsoft.com/office/drawing/2014/main" id="{9865F22C-D61F-BB44-842E-7ADB1A10D06F}"/>
                    </a:ext>
                  </a:extLst>
                </p:cNvPr>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8" name="TextBox 47">
                  <a:extLst>
                    <a:ext uri="{FF2B5EF4-FFF2-40B4-BE49-F238E27FC236}">
                      <a16:creationId xmlns:a16="http://schemas.microsoft.com/office/drawing/2014/main" id="{DBEEE626-4D72-6F4D-B9E4-8B91CD7F6D49}"/>
                    </a:ext>
                  </a:extLst>
                </p:cNvPr>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49" name="TextBox 48">
                  <a:extLst>
                    <a:ext uri="{FF2B5EF4-FFF2-40B4-BE49-F238E27FC236}">
                      <a16:creationId xmlns:a16="http://schemas.microsoft.com/office/drawing/2014/main" id="{57667E11-590C-0D4A-8EEE-0E8320D12BE4}"/>
                    </a:ext>
                  </a:extLst>
                </p:cNvPr>
                <p:cNvSpPr txBox="1"/>
                <p:nvPr/>
              </p:nvSpPr>
              <p:spPr>
                <a:xfrm>
                  <a:off x="6161975" y="1473194"/>
                  <a:ext cx="1201668" cy="602976"/>
                </a:xfrm>
                <a:prstGeom prst="rect">
                  <a:avLst/>
                </a:prstGeom>
                <a:noFill/>
              </p:spPr>
              <p:txBody>
                <a:bodyPr wrap="none" rtlCol="0">
                  <a:spAutoFit/>
                </a:bodyPr>
                <a:lstStyle/>
                <a:p>
                  <a:pPr algn="ctr"/>
                  <a:r>
                    <a:rPr lang="en-US" sz="1200" b="1" dirty="0">
                      <a:highlight>
                        <a:srgbClr val="FFFF00"/>
                      </a:highlight>
                    </a:rPr>
                    <a:t>Write</a:t>
                  </a:r>
                  <a:r>
                    <a:rPr lang="en-US" sz="1600" b="1" dirty="0">
                      <a:highlight>
                        <a:srgbClr val="FFFF00"/>
                      </a:highlight>
                    </a:rPr>
                    <a:t>/</a:t>
                  </a:r>
                  <a:r>
                    <a:rPr lang="en-US" sz="1200" b="1" dirty="0">
                      <a:highlight>
                        <a:srgbClr val="FFFF00"/>
                      </a:highlight>
                    </a:rPr>
                    <a:t>Read </a:t>
                  </a:r>
                </a:p>
                <a:p>
                  <a:pPr algn="ctr"/>
                  <a:r>
                    <a:rPr lang="en-US" sz="1200" b="1" dirty="0">
                      <a:highlight>
                        <a:srgbClr val="FFFF00"/>
                      </a:highlight>
                    </a:rPr>
                    <a:t>Polarity</a:t>
                  </a:r>
                </a:p>
              </p:txBody>
            </p:sp>
            <p:cxnSp>
              <p:nvCxnSpPr>
                <p:cNvPr id="50" name="Straight Arrow Connector 49">
                  <a:extLst>
                    <a:ext uri="{FF2B5EF4-FFF2-40B4-BE49-F238E27FC236}">
                      <a16:creationId xmlns:a16="http://schemas.microsoft.com/office/drawing/2014/main" id="{DCA6D8F8-591E-844B-93A1-862CED1C25B6}"/>
                    </a:ext>
                  </a:extLst>
                </p:cNvPr>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EF396C3-1384-CB47-9911-ACC4D320E2D9}"/>
                    </a:ext>
                  </a:extLst>
                </p:cNvPr>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0" name="TextBox 39">
                <a:extLst>
                  <a:ext uri="{FF2B5EF4-FFF2-40B4-BE49-F238E27FC236}">
                    <a16:creationId xmlns:a16="http://schemas.microsoft.com/office/drawing/2014/main" id="{B1F2B8D3-B80B-6445-A151-CAF8254AF978}"/>
                  </a:ext>
                </a:extLst>
              </p:cNvPr>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1" name="TextBox 40">
                <a:extLst>
                  <a:ext uri="{FF2B5EF4-FFF2-40B4-BE49-F238E27FC236}">
                    <a16:creationId xmlns:a16="http://schemas.microsoft.com/office/drawing/2014/main" id="{579CC64C-4EA6-3847-B878-561677A99B21}"/>
                  </a:ext>
                </a:extLst>
              </p:cNvPr>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42" name="Straight Connector 41">
                <a:extLst>
                  <a:ext uri="{FF2B5EF4-FFF2-40B4-BE49-F238E27FC236}">
                    <a16:creationId xmlns:a16="http://schemas.microsoft.com/office/drawing/2014/main" id="{A0E3BBE3-FF13-E04E-85AB-BF157DDB39F9}"/>
                  </a:ext>
                </a:extLst>
              </p:cNvPr>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A88CCA7-0229-D547-8AD3-D393AF46D2F3}"/>
                  </a:ext>
                </a:extLst>
              </p:cNvPr>
              <p:cNvSpPr txBox="1"/>
              <p:nvPr/>
            </p:nvSpPr>
            <p:spPr>
              <a:xfrm>
                <a:off x="10596228" y="4053631"/>
                <a:ext cx="538609" cy="184666"/>
              </a:xfrm>
              <a:prstGeom prst="rect">
                <a:avLst/>
              </a:prstGeom>
              <a:noFill/>
            </p:spPr>
            <p:txBody>
              <a:bodyPr wrap="none" lIns="0" tIns="0" rIns="0" bIns="0" rtlCol="0">
                <a:spAutoFit/>
              </a:bodyPr>
              <a:lstStyle/>
              <a:p>
                <a:r>
                  <a:rPr lang="en-US" sz="1200" dirty="0">
                    <a:latin typeface="Calibri" panose="020F0502020204030204" pitchFamily="34" charset="0"/>
                  </a:rPr>
                  <a:t>V</a:t>
                </a:r>
                <a:r>
                  <a:rPr lang="en-US" sz="1200" baseline="-25000" dirty="0">
                    <a:latin typeface="Calibri" panose="020F0502020204030204" pitchFamily="34" charset="0"/>
                  </a:rPr>
                  <a:t>TH</a:t>
                </a:r>
                <a:r>
                  <a:rPr lang="en-US" sz="1200" dirty="0">
                    <a:latin typeface="Calibri" panose="020F0502020204030204" pitchFamily="34" charset="0"/>
                  </a:rPr>
                  <a:t> [mV]</a:t>
                </a:r>
              </a:p>
            </p:txBody>
          </p:sp>
          <p:sp>
            <p:nvSpPr>
              <p:cNvPr id="44" name="TextBox 43">
                <a:extLst>
                  <a:ext uri="{FF2B5EF4-FFF2-40B4-BE49-F238E27FC236}">
                    <a16:creationId xmlns:a16="http://schemas.microsoft.com/office/drawing/2014/main" id="{94F03E7F-5034-3D46-A182-F980A18CF103}"/>
                  </a:ext>
                </a:extLst>
              </p:cNvPr>
              <p:cNvSpPr txBox="1"/>
              <p:nvPr/>
            </p:nvSpPr>
            <p:spPr>
              <a:xfrm rot="16200000">
                <a:off x="7427246" y="1673631"/>
                <a:ext cx="1245406" cy="184666"/>
              </a:xfrm>
              <a:prstGeom prst="rect">
                <a:avLst/>
              </a:prstGeom>
              <a:noFill/>
            </p:spPr>
            <p:txBody>
              <a:bodyPr wrap="none" lIns="0" tIns="0" rIns="0" bIns="0" rtlCol="0">
                <a:spAutoFit/>
              </a:bodyPr>
              <a:lstStyle/>
              <a:p>
                <a:r>
                  <a:rPr lang="en-US" sz="1200" dirty="0">
                    <a:latin typeface="Calibri" panose="020F0502020204030204" pitchFamily="34" charset="0"/>
                  </a:rPr>
                  <a:t> </a:t>
                </a:r>
                <a:r>
                  <a:rPr lang="el-GR" sz="1200" dirty="0">
                    <a:latin typeface="Cambria Math" panose="02040503050406030204" pitchFamily="18" charset="0"/>
                    <a:ea typeface="Cambria Math" panose="02040503050406030204" pitchFamily="18" charset="0"/>
                  </a:rPr>
                  <a:t>σ</a:t>
                </a:r>
                <a:r>
                  <a:rPr lang="en-US" sz="1200" dirty="0">
                    <a:latin typeface="Cambria Math" panose="02040503050406030204" pitchFamily="18" charset="0"/>
                    <a:ea typeface="Cambria Math" panose="02040503050406030204" pitchFamily="18" charset="0"/>
                  </a:rPr>
                  <a:t> </a:t>
                </a:r>
                <a:r>
                  <a:rPr lang="en-US" sz="1200" dirty="0">
                    <a:latin typeface="Calibri" panose="020F0502020204030204" pitchFamily="34" charset="0"/>
                  </a:rPr>
                  <a:t>of bit distribution</a:t>
                </a:r>
              </a:p>
            </p:txBody>
          </p:sp>
        </p:grpSp>
        <p:sp>
          <p:nvSpPr>
            <p:cNvPr id="53" name="Rectangle 52">
              <a:extLst>
                <a:ext uri="{FF2B5EF4-FFF2-40B4-BE49-F238E27FC236}">
                  <a16:creationId xmlns:a16="http://schemas.microsoft.com/office/drawing/2014/main" id="{AD952AD9-D843-2D48-9EE4-20342ADEA338}"/>
                </a:ext>
              </a:extLst>
            </p:cNvPr>
            <p:cNvSpPr/>
            <p:nvPr/>
          </p:nvSpPr>
          <p:spPr>
            <a:xfrm>
              <a:off x="3505200" y="4185646"/>
              <a:ext cx="7972077" cy="369332"/>
            </a:xfrm>
            <a:prstGeom prst="rect">
              <a:avLst/>
            </a:prstGeom>
          </p:spPr>
          <p:txBody>
            <a:bodyPr wrap="square">
              <a:spAutoFit/>
            </a:bodyPr>
            <a:lstStyle/>
            <a:p>
              <a:pPr algn="ctr"/>
              <a:r>
                <a:rPr lang="en-US" sz="1800" dirty="0">
                  <a:latin typeface="Calibri" panose="020F0502020204030204" pitchFamily="34" charset="0"/>
                  <a:cs typeface="Calibri" panose="020F0502020204030204" pitchFamily="34" charset="0"/>
                </a:rPr>
                <a:t>It exhibits a window by applying programming pulses with opposite polarity. </a:t>
              </a:r>
            </a:p>
          </p:txBody>
        </p:sp>
        <p:sp>
          <p:nvSpPr>
            <p:cNvPr id="55" name="Rounded Rectangle 54">
              <a:extLst>
                <a:ext uri="{FF2B5EF4-FFF2-40B4-BE49-F238E27FC236}">
                  <a16:creationId xmlns:a16="http://schemas.microsoft.com/office/drawing/2014/main" id="{400B9417-FC23-3349-A7BE-9DF3434B678F}"/>
                </a:ext>
              </a:extLst>
            </p:cNvPr>
            <p:cNvSpPr/>
            <p:nvPr/>
          </p:nvSpPr>
          <p:spPr>
            <a:xfrm>
              <a:off x="3505200" y="990601"/>
              <a:ext cx="8077172" cy="3657600"/>
            </a:xfrm>
            <a:prstGeom prst="roundRect">
              <a:avLst>
                <a:gd name="adj" fmla="val 6444"/>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45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03B1-E37C-354B-9F51-BDB48D7808CB}"/>
              </a:ext>
            </a:extLst>
          </p:cNvPr>
          <p:cNvSpPr>
            <a:spLocks noGrp="1"/>
          </p:cNvSpPr>
          <p:nvPr>
            <p:ph type="title"/>
          </p:nvPr>
        </p:nvSpPr>
        <p:spPr>
          <a:xfrm>
            <a:off x="914400" y="152400"/>
            <a:ext cx="10363200" cy="538222"/>
          </a:xfrm>
        </p:spPr>
        <p:txBody>
          <a:bodyPr/>
          <a:lstStyle/>
          <a:p>
            <a:r>
              <a:rPr lang="en-US" sz="3600" dirty="0"/>
              <a:t>A Brief History</a:t>
            </a:r>
          </a:p>
        </p:txBody>
      </p:sp>
      <p:pic>
        <p:nvPicPr>
          <p:cNvPr id="6" name="Picture 5">
            <a:extLst>
              <a:ext uri="{FF2B5EF4-FFF2-40B4-BE49-F238E27FC236}">
                <a16:creationId xmlns:a16="http://schemas.microsoft.com/office/drawing/2014/main" id="{6CC9E3F7-D97A-CB48-AB53-F721C30BF99F}"/>
              </a:ext>
            </a:extLst>
          </p:cNvPr>
          <p:cNvPicPr>
            <a:picLocks noChangeAspect="1"/>
          </p:cNvPicPr>
          <p:nvPr/>
        </p:nvPicPr>
        <p:blipFill>
          <a:blip r:embed="rId2"/>
          <a:stretch>
            <a:fillRect/>
          </a:stretch>
        </p:blipFill>
        <p:spPr>
          <a:xfrm>
            <a:off x="2285999" y="2034513"/>
            <a:ext cx="7497407" cy="1546887"/>
          </a:xfrm>
          <a:prstGeom prst="rect">
            <a:avLst/>
          </a:prstGeom>
          <a:effectLst>
            <a:glow rad="228600">
              <a:schemeClr val="accent6">
                <a:satMod val="175000"/>
                <a:alpha val="40000"/>
              </a:schemeClr>
            </a:glow>
          </a:effectLst>
        </p:spPr>
      </p:pic>
      <p:pic>
        <p:nvPicPr>
          <p:cNvPr id="8" name="Picture 7">
            <a:extLst>
              <a:ext uri="{FF2B5EF4-FFF2-40B4-BE49-F238E27FC236}">
                <a16:creationId xmlns:a16="http://schemas.microsoft.com/office/drawing/2014/main" id="{49C6AEBD-4080-7A47-BAA9-93B78CC2A13E}"/>
              </a:ext>
            </a:extLst>
          </p:cNvPr>
          <p:cNvPicPr>
            <a:picLocks noChangeAspect="1"/>
          </p:cNvPicPr>
          <p:nvPr/>
        </p:nvPicPr>
        <p:blipFill>
          <a:blip r:embed="rId3"/>
          <a:stretch>
            <a:fillRect/>
          </a:stretch>
        </p:blipFill>
        <p:spPr>
          <a:xfrm>
            <a:off x="6400800" y="2635604"/>
            <a:ext cx="4658979" cy="3688996"/>
          </a:xfrm>
          <a:prstGeom prst="rect">
            <a:avLst/>
          </a:prstGeom>
        </p:spPr>
      </p:pic>
      <p:pic>
        <p:nvPicPr>
          <p:cNvPr id="9" name="Picture 8">
            <a:extLst>
              <a:ext uri="{FF2B5EF4-FFF2-40B4-BE49-F238E27FC236}">
                <a16:creationId xmlns:a16="http://schemas.microsoft.com/office/drawing/2014/main" id="{6AB72B7F-AA42-3C4B-B653-6270CDA0D1C1}"/>
              </a:ext>
            </a:extLst>
          </p:cNvPr>
          <p:cNvPicPr>
            <a:picLocks noChangeAspect="1"/>
          </p:cNvPicPr>
          <p:nvPr/>
        </p:nvPicPr>
        <p:blipFill rotWithShape="1">
          <a:blip r:embed="rId4"/>
          <a:srcRect l="16511" t="30443" r="17800" b="15094"/>
          <a:stretch/>
        </p:blipFill>
        <p:spPr>
          <a:xfrm>
            <a:off x="2110933" y="1908761"/>
            <a:ext cx="3908867" cy="18250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a:extLst>
              <a:ext uri="{FF2B5EF4-FFF2-40B4-BE49-F238E27FC236}">
                <a16:creationId xmlns:a16="http://schemas.microsoft.com/office/drawing/2014/main" id="{12C194DE-C64E-B143-89DB-A8BAF7713707}"/>
              </a:ext>
            </a:extLst>
          </p:cNvPr>
          <p:cNvPicPr>
            <a:picLocks noChangeAspect="1"/>
          </p:cNvPicPr>
          <p:nvPr/>
        </p:nvPicPr>
        <p:blipFill rotWithShape="1">
          <a:blip r:embed="rId5"/>
          <a:srcRect l="4551" t="12933" r="5269" b="47057"/>
          <a:stretch/>
        </p:blipFill>
        <p:spPr>
          <a:xfrm>
            <a:off x="5482830" y="4101079"/>
            <a:ext cx="5849551" cy="1461521"/>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8B7305E6-0A1B-4C45-82FF-4B4B843A1FB7}"/>
              </a:ext>
            </a:extLst>
          </p:cNvPr>
          <p:cNvPicPr>
            <a:picLocks noChangeAspect="1"/>
          </p:cNvPicPr>
          <p:nvPr/>
        </p:nvPicPr>
        <p:blipFill rotWithShape="1">
          <a:blip r:embed="rId6"/>
          <a:srcRect l="7594" t="4002" r="6840" b="26283"/>
          <a:stretch/>
        </p:blipFill>
        <p:spPr>
          <a:xfrm>
            <a:off x="6214548" y="1447800"/>
            <a:ext cx="5426727" cy="2489873"/>
          </a:xfrm>
          <a:prstGeom prst="rect">
            <a:avLst/>
          </a:prstGeom>
        </p:spPr>
      </p:pic>
      <p:sp>
        <p:nvSpPr>
          <p:cNvPr id="13" name="Content Placeholder 2">
            <a:extLst>
              <a:ext uri="{FF2B5EF4-FFF2-40B4-BE49-F238E27FC236}">
                <a16:creationId xmlns:a16="http://schemas.microsoft.com/office/drawing/2014/main" id="{987F43F8-0599-154F-BC0E-48AF6022A5AD}"/>
              </a:ext>
            </a:extLst>
          </p:cNvPr>
          <p:cNvSpPr txBox="1">
            <a:spLocks/>
          </p:cNvSpPr>
          <p:nvPr/>
        </p:nvSpPr>
        <p:spPr bwMode="auto">
          <a:xfrm>
            <a:off x="1143000" y="3733800"/>
            <a:ext cx="4419600" cy="2667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defTabSz="914400">
              <a:buFontTx/>
              <a:buNone/>
            </a:pPr>
            <a:r>
              <a:rPr lang="en-US" sz="2000" kern="0" dirty="0"/>
              <a:t>Subsequently, with 3DXP </a:t>
            </a:r>
            <a:br>
              <a:rPr lang="en-US" sz="2000" kern="0" dirty="0"/>
            </a:br>
            <a:r>
              <a:rPr lang="en-US" sz="2000" kern="0" dirty="0"/>
              <a:t>process improved,  </a:t>
            </a:r>
            <a:r>
              <a:rPr lang="en-US" sz="2000" kern="0" dirty="0" err="1"/>
              <a:t>BiSM</a:t>
            </a:r>
            <a:r>
              <a:rPr lang="en-US" sz="2000" kern="0" dirty="0"/>
              <a:t> V</a:t>
            </a:r>
            <a:r>
              <a:rPr lang="en-US" sz="2000" kern="0" baseline="-25000" dirty="0"/>
              <a:t>T</a:t>
            </a:r>
            <a:r>
              <a:rPr lang="en-US" sz="2000" kern="0" dirty="0"/>
              <a:t> </a:t>
            </a:r>
            <a:br>
              <a:rPr lang="en-US" sz="2000" kern="0" dirty="0"/>
            </a:br>
            <a:r>
              <a:rPr lang="en-US" sz="2000" kern="0" dirty="0"/>
              <a:t>window became more evident.  </a:t>
            </a:r>
            <a:br>
              <a:rPr lang="en-US" sz="2000" kern="0" dirty="0"/>
            </a:br>
            <a:r>
              <a:rPr lang="en-US" sz="2000" kern="0" dirty="0"/>
              <a:t>The concept of </a:t>
            </a:r>
            <a:r>
              <a:rPr lang="en-US" sz="2000" kern="0" dirty="0" err="1"/>
              <a:t>BiSM</a:t>
            </a:r>
            <a:r>
              <a:rPr lang="en-US" sz="2000" kern="0" dirty="0"/>
              <a:t> was </a:t>
            </a:r>
            <a:br>
              <a:rPr lang="en-US" sz="2000" kern="0" dirty="0"/>
            </a:br>
            <a:r>
              <a:rPr lang="en-US" sz="2000" kern="0" dirty="0"/>
              <a:t>conceived in the JDP with </a:t>
            </a:r>
            <a:br>
              <a:rPr lang="en-US" sz="2000" kern="0" dirty="0"/>
            </a:br>
            <a:r>
              <a:rPr lang="en-US" sz="2000" kern="0" dirty="0"/>
              <a:t>Micron and worked on jointly by both companies under the research initiative called Self-Select Memory, a.k.a. SSM.</a:t>
            </a:r>
          </a:p>
        </p:txBody>
      </p:sp>
      <p:sp>
        <p:nvSpPr>
          <p:cNvPr id="3" name="Content Placeholder 2">
            <a:extLst>
              <a:ext uri="{FF2B5EF4-FFF2-40B4-BE49-F238E27FC236}">
                <a16:creationId xmlns:a16="http://schemas.microsoft.com/office/drawing/2014/main" id="{ACCCF20E-004D-D845-877B-082F04C83AE0}"/>
              </a:ext>
            </a:extLst>
          </p:cNvPr>
          <p:cNvSpPr>
            <a:spLocks noGrp="1"/>
          </p:cNvSpPr>
          <p:nvPr>
            <p:ph idx="4294967295"/>
          </p:nvPr>
        </p:nvSpPr>
        <p:spPr>
          <a:xfrm>
            <a:off x="1143000" y="823475"/>
            <a:ext cx="5732325" cy="1008232"/>
          </a:xfrm>
        </p:spPr>
        <p:txBody>
          <a:bodyPr/>
          <a:lstStyle/>
          <a:p>
            <a:pPr marL="0" indent="0">
              <a:buNone/>
            </a:pPr>
            <a:r>
              <a:rPr lang="en-US" sz="2000" dirty="0"/>
              <a:t>In June, 2013,  as 3DXP dual-deck development shifted to high gear, a subtle </a:t>
            </a:r>
            <a:r>
              <a:rPr lang="en-US" sz="2000" dirty="0" err="1"/>
              <a:t>BiSM</a:t>
            </a:r>
            <a:r>
              <a:rPr lang="en-US" sz="2000" dirty="0"/>
              <a:t> “window” was sighted by Arjun </a:t>
            </a:r>
            <a:r>
              <a:rPr lang="en-US" sz="2000" dirty="0" err="1"/>
              <a:t>Kripanidhi</a:t>
            </a:r>
            <a:r>
              <a:rPr lang="en-US" sz="2000" dirty="0"/>
              <a:t> at SC9 Device Lab.</a:t>
            </a:r>
          </a:p>
        </p:txBody>
      </p:sp>
    </p:spTree>
    <p:extLst>
      <p:ext uri="{BB962C8B-B14F-4D97-AF65-F5344CB8AC3E}">
        <p14:creationId xmlns:p14="http://schemas.microsoft.com/office/powerpoint/2010/main" val="277806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2FA18D-42DD-8945-B4A6-0E290E5584A4}"/>
              </a:ext>
            </a:extLst>
          </p:cNvPr>
          <p:cNvPicPr>
            <a:picLocks noChangeAspect="1"/>
          </p:cNvPicPr>
          <p:nvPr/>
        </p:nvPicPr>
        <p:blipFill>
          <a:blip r:embed="rId3"/>
          <a:stretch>
            <a:fillRect/>
          </a:stretch>
        </p:blipFill>
        <p:spPr>
          <a:xfrm>
            <a:off x="2743200" y="3141274"/>
            <a:ext cx="4172746" cy="3436927"/>
          </a:xfrm>
          <a:prstGeom prst="rect">
            <a:avLst/>
          </a:prstGeom>
        </p:spPr>
      </p:pic>
      <p:sp>
        <p:nvSpPr>
          <p:cNvPr id="2" name="Rectangle 1"/>
          <p:cNvSpPr/>
          <p:nvPr/>
        </p:nvSpPr>
        <p:spPr>
          <a:xfrm>
            <a:off x="899967" y="914400"/>
            <a:ext cx="7831818" cy="2308324"/>
          </a:xfrm>
          <a:prstGeom prst="rect">
            <a:avLst/>
          </a:prstGeom>
        </p:spPr>
        <p:txBody>
          <a:bodyPr wrap="square">
            <a:spAutoFit/>
          </a:bodyPr>
          <a:lstStyle/>
          <a:p>
            <a:pPr marL="690563" lvl="1" indent="-341313"/>
            <a:r>
              <a:rPr lang="en-US" sz="1800" dirty="0">
                <a:latin typeface="Calibri" panose="020F0502020204030204" pitchFamily="34" charset="0"/>
              </a:rPr>
              <a:t>Simplified manufacturing with PM removed</a:t>
            </a:r>
            <a:r>
              <a:rPr lang="en-US" sz="1800" dirty="0">
                <a:latin typeface="Calibri" panose="020F0502020204030204" pitchFamily="34" charset="0"/>
                <a:sym typeface="Wingdings" pitchFamily="2" charset="2"/>
              </a:rPr>
              <a:t> </a:t>
            </a:r>
            <a:br>
              <a:rPr lang="en-US" sz="1800" dirty="0">
                <a:latin typeface="Calibri" panose="020F0502020204030204" pitchFamily="34" charset="0"/>
                <a:sym typeface="Wingdings" pitchFamily="2" charset="2"/>
              </a:rPr>
            </a:br>
            <a:r>
              <a:rPr lang="en-US" sz="1800" dirty="0">
                <a:latin typeface="Calibri" panose="020F0502020204030204" pitchFamily="34" charset="0"/>
                <a:sym typeface="Wingdings" pitchFamily="2" charset="2"/>
              </a:rPr>
              <a:t>l</a:t>
            </a:r>
            <a:r>
              <a:rPr lang="en-US" sz="1800" dirty="0">
                <a:latin typeface="Calibri" panose="020F0502020204030204" pitchFamily="34" charset="0"/>
              </a:rPr>
              <a:t>ower cell aspect-ratio</a:t>
            </a:r>
            <a:br>
              <a:rPr lang="en-US" sz="1800" dirty="0">
                <a:latin typeface="Calibri" panose="020F0502020204030204" pitchFamily="34" charset="0"/>
                <a:sym typeface="Wingdings" panose="05000000000000000000" pitchFamily="2" charset="2"/>
              </a:rPr>
            </a:br>
            <a:r>
              <a:rPr lang="en-US" sz="1800" dirty="0">
                <a:latin typeface="Calibri" panose="020F0502020204030204" pitchFamily="34" charset="0"/>
              </a:rPr>
              <a:t>No cross-contamination between Memory and Selector materials</a:t>
            </a:r>
          </a:p>
          <a:p>
            <a:pPr marL="690563" lvl="1" indent="-341313"/>
            <a:r>
              <a:rPr lang="en-US" sz="1800" dirty="0">
                <a:latin typeface="Calibri" panose="020F0502020204030204" pitchFamily="34" charset="0"/>
              </a:rPr>
              <a:t>Improved performance and reliability</a:t>
            </a:r>
          </a:p>
          <a:p>
            <a:pPr marL="690563" lvl="1" indent="-341313"/>
            <a:r>
              <a:rPr lang="en-US" sz="1800" dirty="0">
                <a:latin typeface="Calibri" panose="020F0502020204030204" pitchFamily="34" charset="0"/>
              </a:rPr>
              <a:t>	Elimination of PM reliability constraint</a:t>
            </a:r>
          </a:p>
          <a:p>
            <a:pPr marL="690563" lvl="1" indent="-341313"/>
            <a:r>
              <a:rPr lang="en-US" sz="1800" dirty="0">
                <a:latin typeface="Calibri" panose="020F0502020204030204" pitchFamily="34" charset="0"/>
              </a:rPr>
              <a:t>	Lower write current to</a:t>
            </a:r>
            <a:r>
              <a:rPr lang="en-US" sz="1800" dirty="0">
                <a:latin typeface="Calibri" panose="020F0502020204030204" pitchFamily="34" charset="0"/>
                <a:sym typeface="Wingdings" panose="05000000000000000000" pitchFamily="2" charset="2"/>
              </a:rPr>
              <a:t> </a:t>
            </a:r>
            <a:r>
              <a:rPr lang="en-US" sz="1800" dirty="0">
                <a:latin typeface="Calibri" panose="020F0502020204030204" pitchFamily="34" charset="0"/>
              </a:rPr>
              <a:t>relaxes WL/BL requirements and array capacitance</a:t>
            </a:r>
          </a:p>
          <a:p>
            <a:pPr marL="690563" lvl="1" indent="-341313"/>
            <a:r>
              <a:rPr lang="en-US" sz="1800" dirty="0">
                <a:latin typeface="Calibri" panose="020F0502020204030204" pitchFamily="34" charset="0"/>
              </a:rPr>
              <a:t>	Fast write; no crystallization required</a:t>
            </a:r>
            <a:br>
              <a:rPr lang="en-US" sz="1800" dirty="0">
                <a:latin typeface="Calibri" panose="020F0502020204030204" pitchFamily="34" charset="0"/>
              </a:rPr>
            </a:br>
            <a:r>
              <a:rPr lang="en-US" sz="1800" dirty="0">
                <a:latin typeface="Calibri" panose="020F0502020204030204" pitchFamily="34" charset="0"/>
                <a:sym typeface="Wingdings" panose="05000000000000000000" pitchFamily="2" charset="2"/>
              </a:rPr>
              <a:t>An opportunity</a:t>
            </a:r>
            <a:r>
              <a:rPr lang="en-US" sz="1800" dirty="0">
                <a:latin typeface="Calibri" panose="020F0502020204030204" pitchFamily="34" charset="0"/>
              </a:rPr>
              <a:t> for symmetric memory access (read/set/reset)</a:t>
            </a:r>
          </a:p>
        </p:txBody>
      </p:sp>
      <p:sp>
        <p:nvSpPr>
          <p:cNvPr id="4" name="Title 3"/>
          <p:cNvSpPr>
            <a:spLocks noGrp="1"/>
          </p:cNvSpPr>
          <p:nvPr>
            <p:ph type="title"/>
          </p:nvPr>
        </p:nvSpPr>
        <p:spPr>
          <a:xfrm>
            <a:off x="533400" y="214024"/>
            <a:ext cx="11125200" cy="456259"/>
          </a:xfrm>
        </p:spPr>
        <p:txBody>
          <a:bodyPr/>
          <a:lstStyle/>
          <a:p>
            <a:r>
              <a:rPr lang="en-US" sz="3200" dirty="0"/>
              <a:t>Value Proposition</a:t>
            </a:r>
          </a:p>
        </p:txBody>
      </p:sp>
      <p:sp>
        <p:nvSpPr>
          <p:cNvPr id="16" name="Rectangle 15">
            <a:extLst>
              <a:ext uri="{FF2B5EF4-FFF2-40B4-BE49-F238E27FC236}">
                <a16:creationId xmlns:a16="http://schemas.microsoft.com/office/drawing/2014/main" id="{6462851C-F269-7842-BCD3-AC50A32ACFF4}"/>
              </a:ext>
            </a:extLst>
          </p:cNvPr>
          <p:cNvSpPr/>
          <p:nvPr/>
        </p:nvSpPr>
        <p:spPr>
          <a:xfrm>
            <a:off x="6172200" y="4398072"/>
            <a:ext cx="4037651" cy="923330"/>
          </a:xfrm>
          <a:prstGeom prst="rect">
            <a:avLst/>
          </a:prstGeom>
        </p:spPr>
        <p:txBody>
          <a:bodyPr wrap="square">
            <a:spAutoFit/>
          </a:bodyPr>
          <a:lstStyle/>
          <a:p>
            <a:pPr marL="0" lvl="1" algn="r"/>
            <a:r>
              <a:rPr lang="en-US" sz="1800" b="1" dirty="0">
                <a:solidFill>
                  <a:schemeClr val="accent6"/>
                </a:solidFill>
                <a:latin typeface="Calibri" panose="020F0502020204030204" pitchFamily="34" charset="0"/>
              </a:rPr>
              <a:t>Theoretically simplified cell enables </a:t>
            </a:r>
          </a:p>
          <a:p>
            <a:pPr marL="0" lvl="1" algn="r"/>
            <a:r>
              <a:rPr lang="en-US" sz="1800" b="1" dirty="0">
                <a:solidFill>
                  <a:schemeClr val="accent6"/>
                </a:solidFill>
                <a:latin typeface="Calibri" panose="020F0502020204030204" pitchFamily="34" charset="0"/>
              </a:rPr>
              <a:t>Tier Architecture (3D NAND like) </a:t>
            </a:r>
          </a:p>
          <a:p>
            <a:pPr marL="0" lvl="1" algn="r"/>
            <a:r>
              <a:rPr lang="en-US" sz="1800" b="1" dirty="0">
                <a:solidFill>
                  <a:schemeClr val="accent6"/>
                </a:solidFill>
                <a:latin typeface="Calibri" panose="020F0502020204030204" pitchFamily="34" charset="0"/>
              </a:rPr>
              <a:t>to lower manufacturing cost </a:t>
            </a:r>
          </a:p>
        </p:txBody>
      </p:sp>
      <p:grpSp>
        <p:nvGrpSpPr>
          <p:cNvPr id="13" name="Group 12">
            <a:extLst>
              <a:ext uri="{FF2B5EF4-FFF2-40B4-BE49-F238E27FC236}">
                <a16:creationId xmlns:a16="http://schemas.microsoft.com/office/drawing/2014/main" id="{9903F3B7-9450-9645-9E12-5C92AD003640}"/>
              </a:ext>
            </a:extLst>
          </p:cNvPr>
          <p:cNvGrpSpPr/>
          <p:nvPr/>
        </p:nvGrpSpPr>
        <p:grpSpPr>
          <a:xfrm>
            <a:off x="4942034" y="1931943"/>
            <a:ext cx="2307931" cy="2994114"/>
            <a:chOff x="8733632" y="914400"/>
            <a:chExt cx="2307931" cy="2994114"/>
          </a:xfrm>
        </p:grpSpPr>
        <p:grpSp>
          <p:nvGrpSpPr>
            <p:cNvPr id="15" name="Group 14">
              <a:extLst>
                <a:ext uri="{FF2B5EF4-FFF2-40B4-BE49-F238E27FC236}">
                  <a16:creationId xmlns:a16="http://schemas.microsoft.com/office/drawing/2014/main" id="{C5CED3DF-15DE-8F4E-B688-3C132EE2CF4B}"/>
                </a:ext>
              </a:extLst>
            </p:cNvPr>
            <p:cNvGrpSpPr/>
            <p:nvPr/>
          </p:nvGrpSpPr>
          <p:grpSpPr>
            <a:xfrm>
              <a:off x="8733632" y="1219199"/>
              <a:ext cx="1172368" cy="2064169"/>
              <a:chOff x="10029032" y="1219199"/>
              <a:chExt cx="1172368" cy="2064169"/>
            </a:xfrm>
          </p:grpSpPr>
          <p:pic>
            <p:nvPicPr>
              <p:cNvPr id="20" name="Picture 19">
                <a:extLst>
                  <a:ext uri="{FF2B5EF4-FFF2-40B4-BE49-F238E27FC236}">
                    <a16:creationId xmlns:a16="http://schemas.microsoft.com/office/drawing/2014/main" id="{94730CFF-9318-F04B-8BBF-61FABBC99A2C}"/>
                  </a:ext>
                </a:extLst>
              </p:cNvPr>
              <p:cNvPicPr>
                <a:picLocks noChangeAspect="1"/>
              </p:cNvPicPr>
              <p:nvPr/>
            </p:nvPicPr>
            <p:blipFill rotWithShape="1">
              <a:blip r:embed="rId4"/>
              <a:srcRect l="7520"/>
              <a:stretch/>
            </p:blipFill>
            <p:spPr>
              <a:xfrm>
                <a:off x="10029032" y="1219199"/>
                <a:ext cx="1172368" cy="2064169"/>
              </a:xfrm>
              <a:prstGeom prst="rect">
                <a:avLst/>
              </a:prstGeom>
            </p:spPr>
          </p:pic>
          <p:sp>
            <p:nvSpPr>
              <p:cNvPr id="21" name="TextBox 20">
                <a:extLst>
                  <a:ext uri="{FF2B5EF4-FFF2-40B4-BE49-F238E27FC236}">
                    <a16:creationId xmlns:a16="http://schemas.microsoft.com/office/drawing/2014/main" id="{09ECA542-87FE-F941-B9EA-10691EE22F79}"/>
                  </a:ext>
                </a:extLst>
              </p:cNvPr>
              <p:cNvSpPr txBox="1"/>
              <p:nvPr/>
            </p:nvSpPr>
            <p:spPr>
              <a:xfrm>
                <a:off x="10467123" y="2242710"/>
                <a:ext cx="572593" cy="307777"/>
              </a:xfrm>
              <a:prstGeom prst="rect">
                <a:avLst/>
              </a:prstGeom>
              <a:noFill/>
            </p:spPr>
            <p:txBody>
              <a:bodyPr wrap="none" rtlCol="0">
                <a:spAutoFit/>
              </a:bodyPr>
              <a:lstStyle/>
              <a:p>
                <a:r>
                  <a:rPr lang="en-US" sz="1400" b="1" dirty="0" err="1">
                    <a:solidFill>
                      <a:schemeClr val="accent2"/>
                    </a:solidFill>
                    <a:latin typeface="Calibri" panose="020F0502020204030204" pitchFamily="34" charset="0"/>
                  </a:rPr>
                  <a:t>BiSM</a:t>
                </a:r>
                <a:endParaRPr lang="en-US" sz="1400" b="1" dirty="0">
                  <a:solidFill>
                    <a:schemeClr val="accent2"/>
                  </a:solidFill>
                  <a:latin typeface="Calibri" panose="020F0502020204030204" pitchFamily="34" charset="0"/>
                </a:endParaRPr>
              </a:p>
            </p:txBody>
          </p:sp>
        </p:grpSp>
        <p:grpSp>
          <p:nvGrpSpPr>
            <p:cNvPr id="17" name="Group 16">
              <a:extLst>
                <a:ext uri="{FF2B5EF4-FFF2-40B4-BE49-F238E27FC236}">
                  <a16:creationId xmlns:a16="http://schemas.microsoft.com/office/drawing/2014/main" id="{E6CA807B-BE66-614C-9948-8D6F35DFDA60}"/>
                </a:ext>
              </a:extLst>
            </p:cNvPr>
            <p:cNvGrpSpPr/>
            <p:nvPr/>
          </p:nvGrpSpPr>
          <p:grpSpPr>
            <a:xfrm>
              <a:off x="9906000" y="914400"/>
              <a:ext cx="1135563" cy="2994114"/>
              <a:chOff x="8731785" y="914400"/>
              <a:chExt cx="1135563" cy="2994114"/>
            </a:xfrm>
          </p:grpSpPr>
          <p:pic>
            <p:nvPicPr>
              <p:cNvPr id="18" name="Picture 17">
                <a:extLst>
                  <a:ext uri="{FF2B5EF4-FFF2-40B4-BE49-F238E27FC236}">
                    <a16:creationId xmlns:a16="http://schemas.microsoft.com/office/drawing/2014/main" id="{839564F8-57B4-EB44-B4C0-EAB94F5A39C3}"/>
                  </a:ext>
                </a:extLst>
              </p:cNvPr>
              <p:cNvPicPr>
                <a:picLocks noChangeAspect="1"/>
              </p:cNvPicPr>
              <p:nvPr/>
            </p:nvPicPr>
            <p:blipFill rotWithShape="1">
              <a:blip r:embed="rId5"/>
              <a:srcRect r="10175" b="-4004"/>
              <a:stretch/>
            </p:blipFill>
            <p:spPr>
              <a:xfrm>
                <a:off x="8731785" y="914400"/>
                <a:ext cx="1135563" cy="2994114"/>
              </a:xfrm>
              <a:prstGeom prst="rect">
                <a:avLst/>
              </a:prstGeom>
            </p:spPr>
          </p:pic>
          <p:sp>
            <p:nvSpPr>
              <p:cNvPr id="19" name="TextBox 18">
                <a:extLst>
                  <a:ext uri="{FF2B5EF4-FFF2-40B4-BE49-F238E27FC236}">
                    <a16:creationId xmlns:a16="http://schemas.microsoft.com/office/drawing/2014/main" id="{E69F86C9-5E70-064B-B793-97231AD03306}"/>
                  </a:ext>
                </a:extLst>
              </p:cNvPr>
              <p:cNvSpPr txBox="1"/>
              <p:nvPr/>
            </p:nvSpPr>
            <p:spPr>
              <a:xfrm>
                <a:off x="9171723" y="2378626"/>
                <a:ext cx="580928" cy="307777"/>
              </a:xfrm>
              <a:prstGeom prst="rect">
                <a:avLst/>
              </a:prstGeom>
              <a:noFill/>
            </p:spPr>
            <p:txBody>
              <a:bodyPr wrap="none" rtlCol="0">
                <a:spAutoFit/>
              </a:bodyPr>
              <a:lstStyle/>
              <a:p>
                <a:r>
                  <a:rPr lang="en-US" sz="1400" b="1" dirty="0">
                    <a:solidFill>
                      <a:schemeClr val="accent2"/>
                    </a:solidFill>
                    <a:latin typeface="Calibri" panose="020F0502020204030204" pitchFamily="34" charset="0"/>
                  </a:rPr>
                  <a:t>3DXP</a:t>
                </a:r>
              </a:p>
            </p:txBody>
          </p:sp>
        </p:grpSp>
      </p:grpSp>
    </p:spTree>
    <p:extLst>
      <p:ext uri="{BB962C8B-B14F-4D97-AF65-F5344CB8AC3E}">
        <p14:creationId xmlns:p14="http://schemas.microsoft.com/office/powerpoint/2010/main" val="223677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31237 -0.15324 " pathEditMode="relative" ptsTypes="AA">
                                      <p:cBhvr>
                                        <p:cTn id="6" dur="2000" fill="hold"/>
                                        <p:tgtEl>
                                          <p:spTgt spid="13"/>
                                        </p:tgtEl>
                                        <p:attrNameLst>
                                          <p:attrName>ppt_x</p:attrName>
                                          <p:attrName>ppt_y</p:attrName>
                                        </p:attrNameLst>
                                      </p:cBhvr>
                                    </p:animMotion>
                                  </p:childTnLst>
                                </p:cTn>
                              </p:par>
                              <p:par>
                                <p:cTn id="7" presetID="10" presetClass="entr" presetSubtype="0" fill="hold" grpId="0" nodeType="withEffect">
                                  <p:stCondLst>
                                    <p:cond delay="2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FC57DF93-38A5-459B-B11D-4A22CB248BB9}"/>
              </a:ext>
            </a:extLst>
          </p:cNvPr>
          <p:cNvGraphicFramePr>
            <a:graphicFrameLocks noGrp="1"/>
          </p:cNvGraphicFramePr>
          <p:nvPr/>
        </p:nvGraphicFramePr>
        <p:xfrm>
          <a:off x="7162800" y="2942799"/>
          <a:ext cx="2727071" cy="1767840"/>
        </p:xfrm>
        <a:graphic>
          <a:graphicData uri="http://schemas.openxmlformats.org/drawingml/2006/table">
            <a:tbl>
              <a:tblPr/>
              <a:tblGrid>
                <a:gridCol w="1294257">
                  <a:extLst>
                    <a:ext uri="{9D8B030D-6E8A-4147-A177-3AD203B41FA5}">
                      <a16:colId xmlns:a16="http://schemas.microsoft.com/office/drawing/2014/main" val="3475728348"/>
                    </a:ext>
                  </a:extLst>
                </a:gridCol>
                <a:gridCol w="452374">
                  <a:extLst>
                    <a:ext uri="{9D8B030D-6E8A-4147-A177-3AD203B41FA5}">
                      <a16:colId xmlns:a16="http://schemas.microsoft.com/office/drawing/2014/main" val="1216839840"/>
                    </a:ext>
                  </a:extLst>
                </a:gridCol>
                <a:gridCol w="370840">
                  <a:extLst>
                    <a:ext uri="{9D8B030D-6E8A-4147-A177-3AD203B41FA5}">
                      <a16:colId xmlns:a16="http://schemas.microsoft.com/office/drawing/2014/main" val="2353675352"/>
                    </a:ext>
                  </a:extLst>
                </a:gridCol>
                <a:gridCol w="609600">
                  <a:extLst>
                    <a:ext uri="{9D8B030D-6E8A-4147-A177-3AD203B41FA5}">
                      <a16:colId xmlns:a16="http://schemas.microsoft.com/office/drawing/2014/main" val="3425442637"/>
                    </a:ext>
                  </a:extLst>
                </a:gridCol>
              </a:tblGrid>
              <a:tr h="220980">
                <a:tc>
                  <a:txBody>
                    <a:bodyPr/>
                    <a:lstStyle/>
                    <a:p>
                      <a:pPr algn="ctr" rtl="0" fontAlgn="ctr"/>
                      <a:r>
                        <a:rPr lang="en-US" sz="1400" b="1" i="0" u="none" strike="noStrike" dirty="0">
                          <a:solidFill>
                            <a:srgbClr val="000000"/>
                          </a:solidFill>
                          <a:effectLst/>
                          <a:latin typeface="Calibri" panose="020F0502020204030204" pitchFamily="34" charset="0"/>
                        </a:rPr>
                        <a:t>MTS Metric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1" i="0" u="none" strike="noStrike">
                          <a:solidFill>
                            <a:srgbClr val="000000"/>
                          </a:solidFill>
                          <a:effectLst/>
                          <a:latin typeface="Calibri" panose="020F0502020204030204" pitchFamily="34" charset="0"/>
                        </a:rPr>
                        <a:t>SPEC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1" i="0" u="none" strike="noStrike">
                          <a:solidFill>
                            <a:srgbClr val="000000"/>
                          </a:solidFill>
                          <a:effectLst/>
                          <a:latin typeface="Calibri" panose="020F0502020204030204" pitchFamily="34" charset="0"/>
                        </a:rPr>
                        <a:t>POR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1" i="0" u="none" strike="noStrike">
                          <a:solidFill>
                            <a:srgbClr val="000000"/>
                          </a:solidFill>
                          <a:effectLst/>
                          <a:latin typeface="Calibri" panose="020F0502020204030204" pitchFamily="34" charset="0"/>
                        </a:rPr>
                        <a:t>FWD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86056039"/>
                  </a:ext>
                </a:extLst>
              </a:tr>
              <a:tr h="220980">
                <a:tc>
                  <a:txBody>
                    <a:bodyPr/>
                    <a:lstStyle/>
                    <a:p>
                      <a:pPr algn="l" rtl="0" fontAlgn="ctr"/>
                      <a:r>
                        <a:rPr lang="en-US" sz="1400" b="1" i="0" u="none" strike="noStrike" dirty="0">
                          <a:solidFill>
                            <a:srgbClr val="000000"/>
                          </a:solidFill>
                          <a:effectLst/>
                          <a:latin typeface="Calibri" panose="020F0502020204030204" pitchFamily="34" charset="0"/>
                        </a:rPr>
                        <a:t>HM </a:t>
                      </a:r>
                      <a:r>
                        <a:rPr lang="en-US" sz="1400" b="1" i="0" u="none" strike="noStrike" dirty="0" err="1">
                          <a:solidFill>
                            <a:srgbClr val="000000"/>
                          </a:solidFill>
                          <a:effectLst/>
                          <a:latin typeface="Calibri" panose="020F0502020204030204" pitchFamily="34" charset="0"/>
                        </a:rPr>
                        <a:t>thk</a:t>
                      </a:r>
                      <a:r>
                        <a:rPr lang="en-US" sz="1400" b="1" i="0" u="none" strike="noStrike" dirty="0">
                          <a:solidFill>
                            <a:srgbClr val="000000"/>
                          </a:solidFill>
                          <a:effectLst/>
                          <a:latin typeface="Calibri" panose="020F0502020204030204" pitchFamily="34" charset="0"/>
                        </a:rPr>
                        <a: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33435"/>
                  </a:ext>
                </a:extLst>
              </a:tr>
              <a:tr h="220980">
                <a:tc>
                  <a:txBody>
                    <a:bodyPr/>
                    <a:lstStyle/>
                    <a:p>
                      <a:pPr algn="l" rtl="0" fontAlgn="ctr"/>
                      <a:r>
                        <a:rPr lang="en-US" sz="1400" b="1" i="0" u="none" strike="noStrike">
                          <a:solidFill>
                            <a:srgbClr val="000000"/>
                          </a:solidFill>
                          <a:effectLst/>
                          <a:latin typeface="Calibri" panose="020F0502020204030204" pitchFamily="34" charset="0"/>
                        </a:rPr>
                        <a:t>W top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865366"/>
                  </a:ext>
                </a:extLst>
              </a:tr>
              <a:tr h="220980">
                <a:tc>
                  <a:txBody>
                    <a:bodyPr/>
                    <a:lstStyle/>
                    <a:p>
                      <a:pPr algn="l" rtl="0" fontAlgn="ctr"/>
                      <a:r>
                        <a:rPr lang="en-US" sz="1400" b="1" i="0" u="none" strike="noStrike">
                          <a:solidFill>
                            <a:srgbClr val="000000"/>
                          </a:solidFill>
                          <a:effectLst/>
                          <a:latin typeface="Calibri" panose="020F0502020204030204" pitchFamily="34" charset="0"/>
                        </a:rPr>
                        <a:t>W bot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758994"/>
                  </a:ext>
                </a:extLst>
              </a:tr>
              <a:tr h="220980">
                <a:tc>
                  <a:txBody>
                    <a:bodyPr/>
                    <a:lstStyle/>
                    <a:p>
                      <a:pPr algn="l" rtl="0" fontAlgn="ctr"/>
                      <a:r>
                        <a:rPr lang="en-US" sz="1400" b="1" i="0" u="none" strike="noStrike">
                          <a:solidFill>
                            <a:srgbClr val="000000"/>
                          </a:solidFill>
                          <a:effectLst/>
                          <a:latin typeface="Calibri" panose="020F0502020204030204" pitchFamily="34" charset="0"/>
                        </a:rPr>
                        <a:t>TEC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262626"/>
                          </a:solidFill>
                          <a:effectLst/>
                          <a:latin typeface="Calibri" panose="020F0502020204030204" pitchFamily="34" charset="0"/>
                        </a:rPr>
                        <a:t>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816556"/>
                  </a:ext>
                </a:extLst>
              </a:tr>
              <a:tr h="220980">
                <a:tc>
                  <a:txBody>
                    <a:bodyPr/>
                    <a:lstStyle/>
                    <a:p>
                      <a:pPr algn="l" rtl="0" fontAlgn="ctr"/>
                      <a:r>
                        <a:rPr lang="en-US" sz="1400" b="1" i="0" u="none" strike="noStrike">
                          <a:solidFill>
                            <a:srgbClr val="000000"/>
                          </a:solidFill>
                          <a:effectLst/>
                          <a:latin typeface="Calibri" panose="020F0502020204030204" pitchFamily="34" charset="0"/>
                        </a:rPr>
                        <a:t>SD top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D0D0D"/>
                          </a:solidFill>
                          <a:effectLst/>
                          <a:latin typeface="Calibri" panose="020F0502020204030204" pitchFamily="34" charset="0"/>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16.5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164268"/>
                  </a:ext>
                </a:extLst>
              </a:tr>
              <a:tr h="220980">
                <a:tc>
                  <a:txBody>
                    <a:bodyPr/>
                    <a:lstStyle/>
                    <a:p>
                      <a:pPr algn="l" rtl="0" fontAlgn="ctr"/>
                      <a:r>
                        <a:rPr lang="en-US" sz="1400" b="1" i="0" u="none" strike="noStrike">
                          <a:solidFill>
                            <a:srgbClr val="000000"/>
                          </a:solidFill>
                          <a:effectLst/>
                          <a:latin typeface="Calibri" panose="020F0502020204030204" pitchFamily="34" charset="0"/>
                        </a:rPr>
                        <a:t>SD bot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87673"/>
                  </a:ext>
                </a:extLst>
              </a:tr>
              <a:tr h="220980">
                <a:tc>
                  <a:txBody>
                    <a:bodyPr/>
                    <a:lstStyle/>
                    <a:p>
                      <a:pPr algn="l" rtl="0" fontAlgn="ctr"/>
                      <a:r>
                        <a:rPr lang="en-US" sz="1400" b="1" i="0" u="none" strike="noStrike">
                          <a:solidFill>
                            <a:srgbClr val="000000"/>
                          </a:solidFill>
                          <a:effectLst/>
                          <a:latin typeface="Calibri" panose="020F0502020204030204" pitchFamily="34" charset="0"/>
                        </a:rPr>
                        <a:t>SD SWA (degree)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effectLst/>
                          <a:latin typeface="Calibri" panose="020F0502020204030204" pitchFamily="34" charset="0"/>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184856"/>
                  </a:ext>
                </a:extLst>
              </a:tr>
            </a:tbl>
          </a:graphicData>
        </a:graphic>
      </p:graphicFrame>
      <p:graphicFrame>
        <p:nvGraphicFramePr>
          <p:cNvPr id="25" name="Table 24">
            <a:extLst>
              <a:ext uri="{FF2B5EF4-FFF2-40B4-BE49-F238E27FC236}">
                <a16:creationId xmlns:a16="http://schemas.microsoft.com/office/drawing/2014/main" id="{EAF7598F-9A0E-4F29-9BB2-1CA268158138}"/>
              </a:ext>
            </a:extLst>
          </p:cNvPr>
          <p:cNvGraphicFramePr>
            <a:graphicFrameLocks noGrp="1"/>
          </p:cNvGraphicFramePr>
          <p:nvPr/>
        </p:nvGraphicFramePr>
        <p:xfrm>
          <a:off x="2819400" y="4114800"/>
          <a:ext cx="3117672" cy="2209800"/>
        </p:xfrm>
        <a:graphic>
          <a:graphicData uri="http://schemas.openxmlformats.org/drawingml/2006/table">
            <a:tbl>
              <a:tblPr/>
              <a:tblGrid>
                <a:gridCol w="770509">
                  <a:extLst>
                    <a:ext uri="{9D8B030D-6E8A-4147-A177-3AD203B41FA5}">
                      <a16:colId xmlns:a16="http://schemas.microsoft.com/office/drawing/2014/main" val="3363938586"/>
                    </a:ext>
                  </a:extLst>
                </a:gridCol>
                <a:gridCol w="1113282">
                  <a:extLst>
                    <a:ext uri="{9D8B030D-6E8A-4147-A177-3AD203B41FA5}">
                      <a16:colId xmlns:a16="http://schemas.microsoft.com/office/drawing/2014/main" val="113965461"/>
                    </a:ext>
                  </a:extLst>
                </a:gridCol>
                <a:gridCol w="390843">
                  <a:extLst>
                    <a:ext uri="{9D8B030D-6E8A-4147-A177-3AD203B41FA5}">
                      <a16:colId xmlns:a16="http://schemas.microsoft.com/office/drawing/2014/main" val="1872310695"/>
                    </a:ext>
                  </a:extLst>
                </a:gridCol>
                <a:gridCol w="421519">
                  <a:extLst>
                    <a:ext uri="{9D8B030D-6E8A-4147-A177-3AD203B41FA5}">
                      <a16:colId xmlns:a16="http://schemas.microsoft.com/office/drawing/2014/main" val="956820594"/>
                    </a:ext>
                  </a:extLst>
                </a:gridCol>
                <a:gridCol w="421519">
                  <a:extLst>
                    <a:ext uri="{9D8B030D-6E8A-4147-A177-3AD203B41FA5}">
                      <a16:colId xmlns:a16="http://schemas.microsoft.com/office/drawing/2014/main" val="1130620096"/>
                    </a:ext>
                  </a:extLst>
                </a:gridCol>
              </a:tblGrid>
              <a:tr h="220980">
                <a:tc>
                  <a:txBody>
                    <a:bodyPr/>
                    <a:lstStyle/>
                    <a:p>
                      <a:pPr algn="ctr" rtl="0" fontAlgn="b"/>
                      <a:r>
                        <a:rPr lang="en-US" sz="1200" b="1" i="0" u="none" strike="noStrike" dirty="0">
                          <a:solidFill>
                            <a:srgbClr val="000000"/>
                          </a:solidFill>
                          <a:effectLst/>
                          <a:latin typeface="Calibri" panose="020F0502020204030204" pitchFamily="34" charset="0"/>
                        </a:rPr>
                        <a:t>Specs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solidFill>
                            <a:srgbClr val="000000"/>
                          </a:solidFill>
                          <a:effectLst/>
                          <a:latin typeface="Calibri" panose="020F0502020204030204" pitchFamily="34" charset="0"/>
                        </a:rPr>
                        <a:t>MTS Metric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dirty="0">
                          <a:effectLst/>
                          <a:latin typeface="Calibri" panose="020F0502020204030204" pitchFamily="34" charset="0"/>
                        </a:rPr>
                        <a:t>SPEC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effectLst/>
                          <a:latin typeface="Calibri" panose="020F0502020204030204" pitchFamily="34" charset="0"/>
                        </a:rPr>
                        <a:t>POR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effectLst/>
                          <a:latin typeface="Calibri" panose="020F0502020204030204" pitchFamily="34" charset="0"/>
                        </a:rPr>
                        <a:t>FWD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20756914"/>
                  </a:ext>
                </a:extLst>
              </a:tr>
              <a:tr h="220980">
                <a:tc rowSpan="3">
                  <a:txBody>
                    <a:bodyPr/>
                    <a:lstStyle/>
                    <a:p>
                      <a:pPr algn="ctr" rtl="0" fontAlgn="ctr"/>
                      <a:r>
                        <a:rPr lang="en-US" sz="1200" b="1" i="0" u="none" strike="noStrike">
                          <a:solidFill>
                            <a:srgbClr val="000000"/>
                          </a:solidFill>
                          <a:effectLst/>
                          <a:latin typeface="Calibri" panose="020F0502020204030204" pitchFamily="34" charset="0"/>
                        </a:rPr>
                        <a:t>First partial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1" i="0" u="none" strike="noStrike" dirty="0">
                          <a:solidFill>
                            <a:srgbClr val="000000"/>
                          </a:solidFill>
                          <a:effectLst/>
                          <a:latin typeface="Calibri" panose="020F0502020204030204" pitchFamily="34" charset="0"/>
                        </a:rPr>
                        <a:t>SD top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460558"/>
                  </a:ext>
                </a:extLst>
              </a:tr>
              <a:tr h="220980">
                <a:tc vMerge="1">
                  <a:txBody>
                    <a:bodyPr/>
                    <a:lstStyle/>
                    <a:p>
                      <a:endParaRPr lang="en-US"/>
                    </a:p>
                  </a:txBody>
                  <a:tcPr/>
                </a:tc>
                <a:tc>
                  <a:txBody>
                    <a:bodyPr/>
                    <a:lstStyle/>
                    <a:p>
                      <a:pPr algn="l" rtl="0" fontAlgn="ctr"/>
                      <a:r>
                        <a:rPr lang="en-US" sz="1200" b="1" i="0" u="none" strike="noStrike" dirty="0">
                          <a:solidFill>
                            <a:srgbClr val="000000"/>
                          </a:solidFill>
                          <a:effectLst/>
                          <a:latin typeface="Calibri" panose="020F0502020204030204" pitchFamily="34" charset="0"/>
                        </a:rPr>
                        <a:t>SD bot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252581"/>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SD SWA (degree)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382183"/>
                  </a:ext>
                </a:extLst>
              </a:tr>
              <a:tr h="220980">
                <a:tc rowSpan="6">
                  <a:txBody>
                    <a:bodyPr/>
                    <a:lstStyle/>
                    <a:p>
                      <a:pPr algn="ctr" rtl="0" fontAlgn="ctr"/>
                      <a:r>
                        <a:rPr lang="en-US" sz="1200" b="1" i="0" u="none" strike="noStrike">
                          <a:solidFill>
                            <a:srgbClr val="000000"/>
                          </a:solidFill>
                          <a:effectLst/>
                          <a:latin typeface="Calibri" panose="020F0502020204030204" pitchFamily="34" charset="0"/>
                        </a:rPr>
                        <a:t>Last partial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1" i="0" u="none" strike="noStrike">
                          <a:solidFill>
                            <a:srgbClr val="000000"/>
                          </a:solidFill>
                          <a:effectLst/>
                          <a:latin typeface="Calibri" panose="020F0502020204030204" pitchFamily="34" charset="0"/>
                        </a:rPr>
                        <a:t>SD top(nm)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961094"/>
                  </a:ext>
                </a:extLst>
              </a:tr>
              <a:tr h="220980">
                <a:tc vMerge="1">
                  <a:txBody>
                    <a:bodyPr/>
                    <a:lstStyle/>
                    <a:p>
                      <a:endParaRPr lang="en-US"/>
                    </a:p>
                  </a:txBody>
                  <a:tcPr/>
                </a:tc>
                <a:tc>
                  <a:txBody>
                    <a:bodyPr/>
                    <a:lstStyle/>
                    <a:p>
                      <a:pPr algn="l" rtl="0" fontAlgn="ctr"/>
                      <a:r>
                        <a:rPr lang="en-US" sz="1200" b="1" i="0" u="none" strike="noStrike" dirty="0">
                          <a:solidFill>
                            <a:srgbClr val="000000"/>
                          </a:solidFill>
                          <a:effectLst/>
                          <a:latin typeface="Calibri" panose="020F0502020204030204" pitchFamily="34" charset="0"/>
                        </a:rPr>
                        <a:t>SD mid(nm)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564623"/>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SD bot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065564"/>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SD SWA(degree)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351442"/>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W Sep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effectLst/>
                          <a:latin typeface="Calibri" panose="020F0502020204030204" pitchFamily="34" charset="0"/>
                        </a:rPr>
                        <a:t>18.5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145568"/>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W Bot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064905"/>
                  </a:ext>
                </a:extLst>
              </a:tr>
            </a:tbl>
          </a:graphicData>
        </a:graphic>
      </p:graphicFrame>
      <p:sp>
        <p:nvSpPr>
          <p:cNvPr id="2" name="Title 1"/>
          <p:cNvSpPr>
            <a:spLocks noGrp="1"/>
          </p:cNvSpPr>
          <p:nvPr>
            <p:ph type="title"/>
          </p:nvPr>
        </p:nvSpPr>
        <p:spPr>
          <a:xfrm>
            <a:off x="762000" y="73976"/>
            <a:ext cx="10896600" cy="994172"/>
          </a:xfrm>
        </p:spPr>
        <p:txBody>
          <a:bodyPr>
            <a:normAutofit fontScale="90000"/>
          </a:bodyPr>
          <a:lstStyle/>
          <a:p>
            <a:r>
              <a:rPr lang="en-US" sz="3200" dirty="0">
                <a:solidFill>
                  <a:srgbClr val="0070C0"/>
                </a:solidFill>
              </a:rPr>
              <a:t>1st and 2nd cut profile </a:t>
            </a:r>
            <a:br>
              <a:rPr lang="en-US" sz="3200" dirty="0">
                <a:solidFill>
                  <a:srgbClr val="0070C0"/>
                </a:solidFill>
              </a:rPr>
            </a:br>
            <a:r>
              <a:rPr lang="en-US" sz="3200" dirty="0">
                <a:solidFill>
                  <a:srgbClr val="0070C0"/>
                </a:solidFill>
              </a:rPr>
              <a:t>CR6.5 demonstrated &gt;70% PG4 structure yield &amp; PG4 capable RWB </a:t>
            </a:r>
            <a:endParaRPr lang="en-US" sz="3200" dirty="0"/>
          </a:p>
        </p:txBody>
      </p:sp>
      <p:pic>
        <p:nvPicPr>
          <p:cNvPr id="12" name="Picture 11">
            <a:extLst>
              <a:ext uri="{FF2B5EF4-FFF2-40B4-BE49-F238E27FC236}">
                <a16:creationId xmlns:a16="http://schemas.microsoft.com/office/drawing/2014/main" id="{0AD33003-A7E8-4976-ADAB-13E6DEA20EFC}"/>
              </a:ext>
            </a:extLst>
          </p:cNvPr>
          <p:cNvPicPr>
            <a:picLocks noChangeAspect="1"/>
          </p:cNvPicPr>
          <p:nvPr/>
        </p:nvPicPr>
        <p:blipFill>
          <a:blip r:embed="rId2"/>
          <a:stretch>
            <a:fillRect/>
          </a:stretch>
        </p:blipFill>
        <p:spPr>
          <a:xfrm>
            <a:off x="2654395" y="1081158"/>
            <a:ext cx="3495549" cy="2960711"/>
          </a:xfrm>
          <a:prstGeom prst="rect">
            <a:avLst/>
          </a:prstGeom>
        </p:spPr>
      </p:pic>
      <p:sp>
        <p:nvSpPr>
          <p:cNvPr id="17" name="Rectangle 16">
            <a:extLst>
              <a:ext uri="{FF2B5EF4-FFF2-40B4-BE49-F238E27FC236}">
                <a16:creationId xmlns:a16="http://schemas.microsoft.com/office/drawing/2014/main" id="{B10BDFF9-6E7D-494D-9182-DFD62B98903A}"/>
              </a:ext>
            </a:extLst>
          </p:cNvPr>
          <p:cNvSpPr/>
          <p:nvPr/>
        </p:nvSpPr>
        <p:spPr>
          <a:xfrm>
            <a:off x="4694918" y="4789049"/>
            <a:ext cx="1242154" cy="215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CFBDE26D-02E2-4126-A35C-57F3930108CC}"/>
              </a:ext>
            </a:extLst>
          </p:cNvPr>
          <p:cNvCxnSpPr/>
          <p:nvPr/>
        </p:nvCxnSpPr>
        <p:spPr>
          <a:xfrm flipV="1">
            <a:off x="3036455" y="5585734"/>
            <a:ext cx="123825" cy="16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B6509A3-6FFD-429F-8387-9664229E6759}"/>
              </a:ext>
            </a:extLst>
          </p:cNvPr>
          <p:cNvCxnSpPr>
            <a:cxnSpLocks/>
          </p:cNvCxnSpPr>
          <p:nvPr/>
        </p:nvCxnSpPr>
        <p:spPr>
          <a:xfrm flipH="1" flipV="1">
            <a:off x="3493654" y="5604784"/>
            <a:ext cx="95250" cy="170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816189F-17EF-B348-BE84-36253A105159}"/>
              </a:ext>
            </a:extLst>
          </p:cNvPr>
          <p:cNvGrpSpPr/>
          <p:nvPr/>
        </p:nvGrpSpPr>
        <p:grpSpPr>
          <a:xfrm>
            <a:off x="6705600" y="1126956"/>
            <a:ext cx="3581400" cy="1654728"/>
            <a:chOff x="6096000" y="898356"/>
            <a:chExt cx="3581400" cy="1654728"/>
          </a:xfrm>
        </p:grpSpPr>
        <p:pic>
          <p:nvPicPr>
            <p:cNvPr id="22" name="Picture 21">
              <a:extLst>
                <a:ext uri="{FF2B5EF4-FFF2-40B4-BE49-F238E27FC236}">
                  <a16:creationId xmlns:a16="http://schemas.microsoft.com/office/drawing/2014/main" id="{4F414D5E-ED75-4438-BBE6-6E3926A78E8C}"/>
                </a:ext>
              </a:extLst>
            </p:cNvPr>
            <p:cNvPicPr>
              <a:picLocks noChangeAspect="1"/>
            </p:cNvPicPr>
            <p:nvPr/>
          </p:nvPicPr>
          <p:blipFill>
            <a:blip r:embed="rId3"/>
            <a:stretch>
              <a:fillRect/>
            </a:stretch>
          </p:blipFill>
          <p:spPr>
            <a:xfrm>
              <a:off x="6096000" y="1188741"/>
              <a:ext cx="3581400" cy="1364343"/>
            </a:xfrm>
            <a:prstGeom prst="rect">
              <a:avLst/>
            </a:prstGeom>
          </p:spPr>
        </p:pic>
        <p:sp>
          <p:nvSpPr>
            <p:cNvPr id="23" name="TextBox 22">
              <a:extLst>
                <a:ext uri="{FF2B5EF4-FFF2-40B4-BE49-F238E27FC236}">
                  <a16:creationId xmlns:a16="http://schemas.microsoft.com/office/drawing/2014/main" id="{596B6076-6630-4F84-8D88-D3B16691803B}"/>
                </a:ext>
              </a:extLst>
            </p:cNvPr>
            <p:cNvSpPr txBox="1"/>
            <p:nvPr/>
          </p:nvSpPr>
          <p:spPr>
            <a:xfrm>
              <a:off x="6842518" y="898356"/>
              <a:ext cx="1955985" cy="338554"/>
            </a:xfrm>
            <a:prstGeom prst="rect">
              <a:avLst/>
            </a:prstGeom>
            <a:noFill/>
          </p:spPr>
          <p:txBody>
            <a:bodyPr wrap="none" rtlCol="0">
              <a:spAutoFit/>
            </a:bodyPr>
            <a:lstStyle/>
            <a:p>
              <a:r>
                <a:rPr lang="en-US" sz="1600" dirty="0"/>
                <a:t>2</a:t>
              </a:r>
              <a:r>
                <a:rPr lang="en-US" sz="1600" baseline="30000" dirty="0"/>
                <a:t>nd</a:t>
              </a:r>
              <a:r>
                <a:rPr lang="en-US" sz="1600" dirty="0"/>
                <a:t> cut (single step)</a:t>
              </a:r>
            </a:p>
          </p:txBody>
        </p:sp>
      </p:grpSp>
      <p:sp>
        <p:nvSpPr>
          <p:cNvPr id="53" name="Rectangle 52">
            <a:extLst>
              <a:ext uri="{FF2B5EF4-FFF2-40B4-BE49-F238E27FC236}">
                <a16:creationId xmlns:a16="http://schemas.microsoft.com/office/drawing/2014/main" id="{9AD4BD62-601C-4004-B8A2-B25991A26321}"/>
              </a:ext>
            </a:extLst>
          </p:cNvPr>
          <p:cNvSpPr/>
          <p:nvPr/>
        </p:nvSpPr>
        <p:spPr>
          <a:xfrm>
            <a:off x="8460146" y="4487379"/>
            <a:ext cx="1429724" cy="2498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F5AC61-51D6-1A43-9E72-1FB0B72E162C}"/>
              </a:ext>
            </a:extLst>
          </p:cNvPr>
          <p:cNvSpPr/>
          <p:nvPr/>
        </p:nvSpPr>
        <p:spPr>
          <a:xfrm>
            <a:off x="4694918" y="5692172"/>
            <a:ext cx="1242154" cy="215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853FCF-AAE5-F341-9446-E518916BE192}"/>
              </a:ext>
            </a:extLst>
          </p:cNvPr>
          <p:cNvSpPr txBox="1"/>
          <p:nvPr/>
        </p:nvSpPr>
        <p:spPr>
          <a:xfrm rot="20274787">
            <a:off x="6687696" y="5033893"/>
            <a:ext cx="4262705" cy="923330"/>
          </a:xfrm>
          <a:prstGeom prst="rect">
            <a:avLst/>
          </a:prstGeom>
          <a:noFill/>
        </p:spPr>
        <p:txBody>
          <a:bodyPr wrap="none" rtlCol="0">
            <a:spAutoFit/>
          </a:bodyPr>
          <a:lstStyle/>
          <a:p>
            <a:r>
              <a:rPr lang="en-US" sz="5400" b="1" dirty="0">
                <a:solidFill>
                  <a:srgbClr val="C00000"/>
                </a:solidFill>
              </a:rPr>
              <a:t>July/12/2018</a:t>
            </a:r>
          </a:p>
        </p:txBody>
      </p:sp>
    </p:spTree>
    <p:extLst>
      <p:ext uri="{BB962C8B-B14F-4D97-AF65-F5344CB8AC3E}">
        <p14:creationId xmlns:p14="http://schemas.microsoft.com/office/powerpoint/2010/main" val="351011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3" grpId="0" animBg="1"/>
      <p:bldP spid="1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5ABF-EA8F-904E-8604-07E9AB0D43D8}"/>
              </a:ext>
            </a:extLst>
          </p:cNvPr>
          <p:cNvSpPr>
            <a:spLocks noGrp="1"/>
          </p:cNvSpPr>
          <p:nvPr>
            <p:ph type="title"/>
          </p:nvPr>
        </p:nvSpPr>
        <p:spPr>
          <a:xfrm>
            <a:off x="914400" y="152400"/>
            <a:ext cx="10363200" cy="338251"/>
          </a:xfrm>
        </p:spPr>
        <p:txBody>
          <a:bodyPr/>
          <a:lstStyle/>
          <a:p>
            <a:r>
              <a:rPr lang="en-US" sz="3600" dirty="0"/>
              <a:t>Read/Write</a:t>
            </a:r>
          </a:p>
        </p:txBody>
      </p:sp>
      <p:sp>
        <p:nvSpPr>
          <p:cNvPr id="3" name="Content Placeholder 2">
            <a:extLst>
              <a:ext uri="{FF2B5EF4-FFF2-40B4-BE49-F238E27FC236}">
                <a16:creationId xmlns:a16="http://schemas.microsoft.com/office/drawing/2014/main" id="{6BAC5566-34CD-964A-85B3-398E3AA3DAA0}"/>
              </a:ext>
            </a:extLst>
          </p:cNvPr>
          <p:cNvSpPr>
            <a:spLocks noGrp="1"/>
          </p:cNvSpPr>
          <p:nvPr>
            <p:ph idx="1"/>
          </p:nvPr>
        </p:nvSpPr>
        <p:spPr>
          <a:xfrm>
            <a:off x="1295400" y="697980"/>
            <a:ext cx="9535886" cy="2578620"/>
          </a:xfrm>
        </p:spPr>
        <p:txBody>
          <a:bodyPr/>
          <a:lstStyle/>
          <a:p>
            <a:pPr marL="0" indent="-253006"/>
            <a:r>
              <a:rPr lang="en-US" sz="2400" dirty="0"/>
              <a:t>Symmetric write pulses for set and reset operations: 44ns@±45µA</a:t>
            </a:r>
          </a:p>
          <a:p>
            <a:pPr marL="0" indent="-253006"/>
            <a:r>
              <a:rPr lang="en-US" sz="2400" dirty="0"/>
              <a:t>Read is identical to 3DXP (40ns pulse) </a:t>
            </a:r>
          </a:p>
          <a:p>
            <a:pPr marL="231775" indent="-231775"/>
            <a:r>
              <a:rPr lang="en-US" sz="2400" dirty="0"/>
              <a:t>Read Window Budget (∆V</a:t>
            </a:r>
            <a:r>
              <a:rPr lang="en-US" sz="2400" baseline="-25000" dirty="0"/>
              <a:t>T</a:t>
            </a:r>
            <a:r>
              <a:rPr lang="en-US" sz="2400" dirty="0"/>
              <a:t>):  200 mV @ 5E-4 RBER</a:t>
            </a:r>
          </a:p>
          <a:p>
            <a:pPr marL="231775" indent="-231775"/>
            <a:r>
              <a:rPr lang="en-US" sz="2400" dirty="0"/>
              <a:t>The best known ∆V</a:t>
            </a:r>
            <a:r>
              <a:rPr lang="en-US" sz="2400" baseline="-25000" dirty="0"/>
              <a:t>T</a:t>
            </a:r>
            <a:r>
              <a:rPr lang="en-US" sz="2400" dirty="0"/>
              <a:t> physics is an interfacial modulation subject to mass transport by E-field at an elevated temperature.</a:t>
            </a:r>
          </a:p>
        </p:txBody>
      </p:sp>
      <p:grpSp>
        <p:nvGrpSpPr>
          <p:cNvPr id="4" name="Group 3">
            <a:extLst>
              <a:ext uri="{FF2B5EF4-FFF2-40B4-BE49-F238E27FC236}">
                <a16:creationId xmlns:a16="http://schemas.microsoft.com/office/drawing/2014/main" id="{AF6BA6D6-68B2-9143-9E65-E73C354F6A37}"/>
              </a:ext>
            </a:extLst>
          </p:cNvPr>
          <p:cNvGrpSpPr/>
          <p:nvPr/>
        </p:nvGrpSpPr>
        <p:grpSpPr>
          <a:xfrm>
            <a:off x="1143000" y="3286400"/>
            <a:ext cx="9916886" cy="2733400"/>
            <a:chOff x="903514" y="3286400"/>
            <a:chExt cx="9916886" cy="2733400"/>
          </a:xfrm>
        </p:grpSpPr>
        <p:sp>
          <p:nvSpPr>
            <p:cNvPr id="19" name="Rectangle 18">
              <a:extLst>
                <a:ext uri="{FF2B5EF4-FFF2-40B4-BE49-F238E27FC236}">
                  <a16:creationId xmlns:a16="http://schemas.microsoft.com/office/drawing/2014/main" id="{0212AAF8-38C9-1D47-BCFB-0D29B3E0B6C3}"/>
                </a:ext>
              </a:extLst>
            </p:cNvPr>
            <p:cNvSpPr/>
            <p:nvPr/>
          </p:nvSpPr>
          <p:spPr>
            <a:xfrm>
              <a:off x="914400" y="3426023"/>
              <a:ext cx="9906000" cy="307777"/>
            </a:xfrm>
            <a:prstGeom prst="rect">
              <a:avLst/>
            </a:prstGeom>
          </p:spPr>
          <p:txBody>
            <a:bodyPr wrap="square">
              <a:spAutoFit/>
            </a:bodyPr>
            <a:lstStyle/>
            <a:p>
              <a:pPr marL="0" lvl="1" algn="ctr"/>
              <a:r>
                <a:rPr lang="en-US" sz="1400" b="1" dirty="0">
                  <a:latin typeface="Calibri" panose="020F0502020204030204" pitchFamily="34" charset="0"/>
                  <a:sym typeface="Wingdings" panose="05000000000000000000" pitchFamily="2" charset="2"/>
                </a:rPr>
                <a:t>Bipolar memory switching with elemental segregation are observed in wide range of Chalcogenide glasses</a:t>
              </a:r>
            </a:p>
          </p:txBody>
        </p:sp>
        <p:pic>
          <p:nvPicPr>
            <p:cNvPr id="20" name="Picture 19">
              <a:extLst>
                <a:ext uri="{FF2B5EF4-FFF2-40B4-BE49-F238E27FC236}">
                  <a16:creationId xmlns:a16="http://schemas.microsoft.com/office/drawing/2014/main" id="{109F3F54-516F-354C-9FCC-8E58ACF6E161}"/>
                </a:ext>
              </a:extLst>
            </p:cNvPr>
            <p:cNvPicPr>
              <a:picLocks noChangeAspect="1"/>
            </p:cNvPicPr>
            <p:nvPr/>
          </p:nvPicPr>
          <p:blipFill>
            <a:blip r:embed="rId2"/>
            <a:stretch>
              <a:fillRect/>
            </a:stretch>
          </p:blipFill>
          <p:spPr>
            <a:xfrm>
              <a:off x="1078729" y="3767700"/>
              <a:ext cx="2318294" cy="2131824"/>
            </a:xfrm>
            <a:prstGeom prst="rect">
              <a:avLst/>
            </a:prstGeom>
          </p:spPr>
        </p:pic>
        <p:pic>
          <p:nvPicPr>
            <p:cNvPr id="21" name="Picture 20">
              <a:extLst>
                <a:ext uri="{FF2B5EF4-FFF2-40B4-BE49-F238E27FC236}">
                  <a16:creationId xmlns:a16="http://schemas.microsoft.com/office/drawing/2014/main" id="{AEF2FABA-80BE-8740-A416-F1F70AF76727}"/>
                </a:ext>
              </a:extLst>
            </p:cNvPr>
            <p:cNvPicPr>
              <a:picLocks noChangeAspect="1"/>
            </p:cNvPicPr>
            <p:nvPr/>
          </p:nvPicPr>
          <p:blipFill>
            <a:blip r:embed="rId3"/>
            <a:stretch>
              <a:fillRect/>
            </a:stretch>
          </p:blipFill>
          <p:spPr>
            <a:xfrm>
              <a:off x="3625788" y="3873423"/>
              <a:ext cx="4298847" cy="1765377"/>
            </a:xfrm>
            <a:prstGeom prst="rect">
              <a:avLst/>
            </a:prstGeom>
          </p:spPr>
        </p:pic>
        <p:pic>
          <p:nvPicPr>
            <p:cNvPr id="22" name="Picture 21">
              <a:extLst>
                <a:ext uri="{FF2B5EF4-FFF2-40B4-BE49-F238E27FC236}">
                  <a16:creationId xmlns:a16="http://schemas.microsoft.com/office/drawing/2014/main" id="{5249B1FF-2E55-6943-8B28-075CCB9B4BD0}"/>
                </a:ext>
              </a:extLst>
            </p:cNvPr>
            <p:cNvPicPr>
              <a:picLocks noChangeAspect="1"/>
            </p:cNvPicPr>
            <p:nvPr/>
          </p:nvPicPr>
          <p:blipFill>
            <a:blip r:embed="rId4"/>
            <a:stretch>
              <a:fillRect/>
            </a:stretch>
          </p:blipFill>
          <p:spPr>
            <a:xfrm>
              <a:off x="8153400" y="3841571"/>
              <a:ext cx="2538334" cy="1794070"/>
            </a:xfrm>
            <a:prstGeom prst="rect">
              <a:avLst/>
            </a:prstGeom>
          </p:spPr>
        </p:pic>
        <p:sp>
          <p:nvSpPr>
            <p:cNvPr id="23" name="Rounded Rectangle 22">
              <a:extLst>
                <a:ext uri="{FF2B5EF4-FFF2-40B4-BE49-F238E27FC236}">
                  <a16:creationId xmlns:a16="http://schemas.microsoft.com/office/drawing/2014/main" id="{41DB1DEB-88F4-5048-83B9-8A5C65D0CC04}"/>
                </a:ext>
              </a:extLst>
            </p:cNvPr>
            <p:cNvSpPr/>
            <p:nvPr/>
          </p:nvSpPr>
          <p:spPr>
            <a:xfrm>
              <a:off x="903514" y="3286400"/>
              <a:ext cx="9916886" cy="2733400"/>
            </a:xfrm>
            <a:prstGeom prst="roundRect">
              <a:avLst>
                <a:gd name="adj" fmla="val 5953"/>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4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97821C-59A9-9A41-892D-99436E9D1C64}"/>
              </a:ext>
            </a:extLst>
          </p:cNvPr>
          <p:cNvSpPr>
            <a:spLocks noGrp="1"/>
          </p:cNvSpPr>
          <p:nvPr>
            <p:ph type="title"/>
          </p:nvPr>
        </p:nvSpPr>
        <p:spPr/>
        <p:txBody>
          <a:bodyPr/>
          <a:lstStyle/>
          <a:p>
            <a:r>
              <a:rPr lang="en-US" sz="4000" b="1" dirty="0"/>
              <a:t>Retention</a:t>
            </a:r>
          </a:p>
        </p:txBody>
      </p:sp>
      <p:grpSp>
        <p:nvGrpSpPr>
          <p:cNvPr id="4" name="Group 3">
            <a:extLst>
              <a:ext uri="{FF2B5EF4-FFF2-40B4-BE49-F238E27FC236}">
                <a16:creationId xmlns:a16="http://schemas.microsoft.com/office/drawing/2014/main" id="{640F0B3B-A9AA-0449-ACAF-E17EDE5D46FE}"/>
              </a:ext>
            </a:extLst>
          </p:cNvPr>
          <p:cNvGrpSpPr/>
          <p:nvPr/>
        </p:nvGrpSpPr>
        <p:grpSpPr>
          <a:xfrm>
            <a:off x="1219200" y="1014761"/>
            <a:ext cx="3787907" cy="4145360"/>
            <a:chOff x="6216804" y="762000"/>
            <a:chExt cx="3787907" cy="4145360"/>
          </a:xfrm>
        </p:grpSpPr>
        <p:grpSp>
          <p:nvGrpSpPr>
            <p:cNvPr id="5" name="Group 4">
              <a:extLst>
                <a:ext uri="{FF2B5EF4-FFF2-40B4-BE49-F238E27FC236}">
                  <a16:creationId xmlns:a16="http://schemas.microsoft.com/office/drawing/2014/main" id="{F2C09753-265C-134A-93C3-8D31DBBF7652}"/>
                </a:ext>
              </a:extLst>
            </p:cNvPr>
            <p:cNvGrpSpPr/>
            <p:nvPr/>
          </p:nvGrpSpPr>
          <p:grpSpPr>
            <a:xfrm>
              <a:off x="6216804" y="762000"/>
              <a:ext cx="3787907" cy="4145360"/>
              <a:chOff x="5732601" y="899235"/>
              <a:chExt cx="2840931" cy="2634363"/>
            </a:xfrm>
          </p:grpSpPr>
          <p:grpSp>
            <p:nvGrpSpPr>
              <p:cNvPr id="7" name="Group 6">
                <a:extLst>
                  <a:ext uri="{FF2B5EF4-FFF2-40B4-BE49-F238E27FC236}">
                    <a16:creationId xmlns:a16="http://schemas.microsoft.com/office/drawing/2014/main" id="{6E9F4375-3BB1-EE44-A4E0-05C1E4C3DB6B}"/>
                  </a:ext>
                </a:extLst>
              </p:cNvPr>
              <p:cNvGrpSpPr/>
              <p:nvPr/>
            </p:nvGrpSpPr>
            <p:grpSpPr>
              <a:xfrm>
                <a:off x="5872897" y="1270300"/>
                <a:ext cx="2700635" cy="2263298"/>
                <a:chOff x="5565362" y="892865"/>
                <a:chExt cx="2700635" cy="2263298"/>
              </a:xfrm>
            </p:grpSpPr>
            <p:pic>
              <p:nvPicPr>
                <p:cNvPr id="11" name="Picture 10">
                  <a:extLst>
                    <a:ext uri="{FF2B5EF4-FFF2-40B4-BE49-F238E27FC236}">
                      <a16:creationId xmlns:a16="http://schemas.microsoft.com/office/drawing/2014/main" id="{385587B2-A770-4D4A-A8E6-EE0844CA2CE8}"/>
                    </a:ext>
                  </a:extLst>
                </p:cNvPr>
                <p:cNvPicPr>
                  <a:picLocks noChangeAspect="1"/>
                </p:cNvPicPr>
                <p:nvPr/>
              </p:nvPicPr>
              <p:blipFill rotWithShape="1">
                <a:blip r:embed="rId2"/>
                <a:srcRect l="1308" t="1158" r="21846" b="3435"/>
                <a:stretch/>
              </p:blipFill>
              <p:spPr>
                <a:xfrm>
                  <a:off x="5565362" y="892865"/>
                  <a:ext cx="2529840" cy="2263298"/>
                </a:xfrm>
                <a:prstGeom prst="rect">
                  <a:avLst/>
                </a:prstGeom>
              </p:spPr>
            </p:pic>
            <p:sp>
              <p:nvSpPr>
                <p:cNvPr id="12" name="TextBox 11">
                  <a:extLst>
                    <a:ext uri="{FF2B5EF4-FFF2-40B4-BE49-F238E27FC236}">
                      <a16:creationId xmlns:a16="http://schemas.microsoft.com/office/drawing/2014/main" id="{51252D2F-145F-6C48-8858-DE89C6DC93A4}"/>
                    </a:ext>
                  </a:extLst>
                </p:cNvPr>
                <p:cNvSpPr txBox="1"/>
                <p:nvPr/>
              </p:nvSpPr>
              <p:spPr>
                <a:xfrm>
                  <a:off x="7168341" y="2623435"/>
                  <a:ext cx="1097656" cy="143474"/>
                </a:xfrm>
                <a:prstGeom prst="rect">
                  <a:avLst/>
                </a:prstGeom>
                <a:noFill/>
              </p:spPr>
              <p:txBody>
                <a:bodyPr vert="horz" wrap="none" lIns="0" tIns="0" rIns="0" bIns="0" rtlCol="0">
                  <a:spAutoFit/>
                </a:bodyPr>
                <a:lstStyle/>
                <a:p>
                  <a:r>
                    <a:rPr lang="en-US" sz="1467" b="1" dirty="0">
                      <a:solidFill>
                        <a:srgbClr val="003C71"/>
                      </a:solidFill>
                    </a:rPr>
                    <a:t>85C	40C</a:t>
                  </a:r>
                </a:p>
              </p:txBody>
            </p:sp>
            <p:sp>
              <p:nvSpPr>
                <p:cNvPr id="13" name="TextBox 12">
                  <a:extLst>
                    <a:ext uri="{FF2B5EF4-FFF2-40B4-BE49-F238E27FC236}">
                      <a16:creationId xmlns:a16="http://schemas.microsoft.com/office/drawing/2014/main" id="{BFEAF9AD-1D66-CA47-80B4-5137A709D8AB}"/>
                    </a:ext>
                  </a:extLst>
                </p:cNvPr>
                <p:cNvSpPr txBox="1"/>
                <p:nvPr/>
              </p:nvSpPr>
              <p:spPr>
                <a:xfrm>
                  <a:off x="6290525" y="1198699"/>
                  <a:ext cx="234439" cy="1062874"/>
                </a:xfrm>
                <a:prstGeom prst="rect">
                  <a:avLst/>
                </a:prstGeom>
                <a:noFill/>
              </p:spPr>
              <p:txBody>
                <a:bodyPr vert="horz" wrap="none" lIns="0" tIns="0" rIns="0" bIns="0" rtlCol="0">
                  <a:spAutoFit/>
                </a:bodyPr>
                <a:lstStyle/>
                <a:p>
                  <a:r>
                    <a:rPr lang="en-US" sz="1467" b="1" dirty="0">
                      <a:solidFill>
                        <a:srgbClr val="003C71"/>
                      </a:solidFill>
                    </a:rPr>
                    <a:t>10y</a:t>
                  </a:r>
                </a:p>
                <a:p>
                  <a:endParaRPr lang="en-US" sz="1600" b="1" dirty="0">
                    <a:solidFill>
                      <a:srgbClr val="003C71"/>
                    </a:solidFill>
                  </a:endParaRPr>
                </a:p>
                <a:p>
                  <a:endParaRPr lang="en-US" sz="533" b="1" dirty="0">
                    <a:solidFill>
                      <a:srgbClr val="003C71"/>
                    </a:solidFill>
                  </a:endParaRPr>
                </a:p>
                <a:p>
                  <a:r>
                    <a:rPr lang="en-US" sz="1467" b="1" dirty="0">
                      <a:solidFill>
                        <a:srgbClr val="003C71"/>
                      </a:solidFill>
                    </a:rPr>
                    <a:t>3m</a:t>
                  </a:r>
                </a:p>
                <a:p>
                  <a:endParaRPr lang="en-US" sz="1467" b="1" dirty="0">
                    <a:solidFill>
                      <a:srgbClr val="003C71"/>
                    </a:solidFill>
                  </a:endParaRPr>
                </a:p>
                <a:p>
                  <a:endParaRPr lang="en-US" sz="1400" b="1" dirty="0">
                    <a:solidFill>
                      <a:srgbClr val="003C71"/>
                    </a:solidFill>
                  </a:endParaRPr>
                </a:p>
                <a:p>
                  <a:r>
                    <a:rPr lang="en-US" sz="1467" b="1" dirty="0">
                      <a:solidFill>
                        <a:srgbClr val="003C71"/>
                      </a:solidFill>
                    </a:rPr>
                    <a:t>2d</a:t>
                  </a:r>
                </a:p>
                <a:p>
                  <a:endParaRPr lang="en-US" sz="1467" b="1" dirty="0">
                    <a:solidFill>
                      <a:srgbClr val="003C71"/>
                    </a:solidFill>
                  </a:endParaRPr>
                </a:p>
              </p:txBody>
            </p:sp>
          </p:grpSp>
          <p:sp>
            <p:nvSpPr>
              <p:cNvPr id="8" name="Rectangle 7">
                <a:extLst>
                  <a:ext uri="{FF2B5EF4-FFF2-40B4-BE49-F238E27FC236}">
                    <a16:creationId xmlns:a16="http://schemas.microsoft.com/office/drawing/2014/main" id="{65DD275A-4049-D44D-A096-3EA9B9F0F2C9}"/>
                  </a:ext>
                </a:extLst>
              </p:cNvPr>
              <p:cNvSpPr/>
              <p:nvPr/>
            </p:nvSpPr>
            <p:spPr>
              <a:xfrm>
                <a:off x="5732601" y="1068947"/>
                <a:ext cx="2589032" cy="1991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solidFill>
                    <a:srgbClr val="0071C5"/>
                  </a:solidFill>
                </a:endParaRPr>
              </a:p>
            </p:txBody>
          </p:sp>
          <p:sp>
            <p:nvSpPr>
              <p:cNvPr id="9" name="Rectangle 8">
                <a:extLst>
                  <a:ext uri="{FF2B5EF4-FFF2-40B4-BE49-F238E27FC236}">
                    <a16:creationId xmlns:a16="http://schemas.microsoft.com/office/drawing/2014/main" id="{D3804E88-9C40-0849-94C5-FD347A26BA6E}"/>
                  </a:ext>
                </a:extLst>
              </p:cNvPr>
              <p:cNvSpPr/>
              <p:nvPr/>
            </p:nvSpPr>
            <p:spPr>
              <a:xfrm flipH="1">
                <a:off x="8338596" y="1188152"/>
                <a:ext cx="111496" cy="13002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10" name="Rectangle 9">
                <a:extLst>
                  <a:ext uri="{FF2B5EF4-FFF2-40B4-BE49-F238E27FC236}">
                    <a16:creationId xmlns:a16="http://schemas.microsoft.com/office/drawing/2014/main" id="{9BA7DD9B-AF81-E742-BC1E-87BE9F1A75EC}"/>
                  </a:ext>
                </a:extLst>
              </p:cNvPr>
              <p:cNvSpPr/>
              <p:nvPr/>
            </p:nvSpPr>
            <p:spPr>
              <a:xfrm>
                <a:off x="6845759" y="899235"/>
                <a:ext cx="1086404" cy="202152"/>
              </a:xfrm>
              <a:prstGeom prst="rect">
                <a:avLst/>
              </a:prstGeom>
            </p:spPr>
            <p:txBody>
              <a:bodyPr wrap="none">
                <a:spAutoFit/>
              </a:bodyPr>
              <a:lstStyle/>
              <a:p>
                <a:pPr algn="ctr"/>
                <a:r>
                  <a:rPr lang="it-IT" sz="1467" b="1" dirty="0" err="1">
                    <a:solidFill>
                      <a:srgbClr val="0071C5"/>
                    </a:solidFill>
                    <a:latin typeface="Calibri" panose="020F0502020204030204" pitchFamily="34" charset="0"/>
                  </a:rPr>
                  <a:t>Window</a:t>
                </a:r>
                <a:r>
                  <a:rPr lang="it-IT" sz="1467" b="1" dirty="0">
                    <a:solidFill>
                      <a:srgbClr val="0071C5"/>
                    </a:solidFill>
                    <a:latin typeface="Calibri" panose="020F0502020204030204" pitchFamily="34" charset="0"/>
                  </a:rPr>
                  <a:t> </a:t>
                </a:r>
                <a:r>
                  <a:rPr lang="it-IT" sz="1467" b="1" dirty="0" err="1">
                    <a:solidFill>
                      <a:srgbClr val="0071C5"/>
                    </a:solidFill>
                    <a:latin typeface="Calibri" panose="020F0502020204030204" pitchFamily="34" charset="0"/>
                  </a:rPr>
                  <a:t>closure</a:t>
                </a:r>
                <a:endParaRPr lang="it-IT" sz="1467" b="1" dirty="0">
                  <a:solidFill>
                    <a:srgbClr val="0071C5"/>
                  </a:solidFill>
                  <a:latin typeface="Calibri" panose="020F0502020204030204" pitchFamily="34" charset="0"/>
                </a:endParaRPr>
              </a:p>
            </p:txBody>
          </p:sp>
        </p:grpSp>
        <p:sp>
          <p:nvSpPr>
            <p:cNvPr id="6" name="Rectangle 5">
              <a:extLst>
                <a:ext uri="{FF2B5EF4-FFF2-40B4-BE49-F238E27FC236}">
                  <a16:creationId xmlns:a16="http://schemas.microsoft.com/office/drawing/2014/main" id="{DD6BB9AC-8A4D-6B49-A34C-EA152ACAD1DC}"/>
                </a:ext>
              </a:extLst>
            </p:cNvPr>
            <p:cNvSpPr/>
            <p:nvPr/>
          </p:nvSpPr>
          <p:spPr>
            <a:xfrm>
              <a:off x="7988092" y="1446156"/>
              <a:ext cx="1244956" cy="338554"/>
            </a:xfrm>
            <a:prstGeom prst="rect">
              <a:avLst/>
            </a:prstGeom>
          </p:spPr>
          <p:txBody>
            <a:bodyPr wrap="none">
              <a:spAutoFit/>
            </a:bodyPr>
            <a:lstStyle/>
            <a:p>
              <a:r>
                <a:rPr lang="en-US" sz="1600" b="1" dirty="0">
                  <a:solidFill>
                    <a:srgbClr val="C00000"/>
                  </a:solidFill>
                  <a:latin typeface="Calibri" panose="020F0502020204030204" pitchFamily="34" charset="0"/>
                  <a:cs typeface="Calibri" panose="020F0502020204030204" pitchFamily="34" charset="0"/>
                </a:rPr>
                <a:t>E</a:t>
              </a:r>
              <a:r>
                <a:rPr lang="en-US" sz="1600" b="1" baseline="-25000" dirty="0">
                  <a:solidFill>
                    <a:srgbClr val="C00000"/>
                  </a:solidFill>
                  <a:latin typeface="Calibri" panose="020F0502020204030204" pitchFamily="34" charset="0"/>
                  <a:cs typeface="Calibri" panose="020F0502020204030204" pitchFamily="34" charset="0"/>
                </a:rPr>
                <a:t>A</a:t>
              </a:r>
              <a:r>
                <a:rPr lang="en-US" sz="1600" b="1" dirty="0">
                  <a:solidFill>
                    <a:srgbClr val="C00000"/>
                  </a:solidFill>
                  <a:latin typeface="Calibri" panose="020F0502020204030204" pitchFamily="34" charset="0"/>
                  <a:cs typeface="Calibri" panose="020F0502020204030204" pitchFamily="34" charset="0"/>
                </a:rPr>
                <a:t> ~ 1.25 eV </a:t>
              </a:r>
              <a:endParaRPr lang="en-US" sz="1600" b="1" dirty="0">
                <a:solidFill>
                  <a:srgbClr val="C00000"/>
                </a:solidFill>
              </a:endParaRPr>
            </a:p>
          </p:txBody>
        </p:sp>
      </p:grpSp>
      <p:sp>
        <p:nvSpPr>
          <p:cNvPr id="14" name="TextBox 13">
            <a:extLst>
              <a:ext uri="{FF2B5EF4-FFF2-40B4-BE49-F238E27FC236}">
                <a16:creationId xmlns:a16="http://schemas.microsoft.com/office/drawing/2014/main" id="{6930B62B-8095-E544-8F21-F027247ADD8E}"/>
              </a:ext>
            </a:extLst>
          </p:cNvPr>
          <p:cNvSpPr txBox="1"/>
          <p:nvPr/>
        </p:nvSpPr>
        <p:spPr>
          <a:xfrm>
            <a:off x="1066800" y="5354043"/>
            <a:ext cx="4397507" cy="738664"/>
          </a:xfrm>
          <a:prstGeom prst="rect">
            <a:avLst/>
          </a:prstGeom>
          <a:noFill/>
        </p:spPr>
        <p:txBody>
          <a:bodyPr vert="horz" wrap="square" lIns="0" tIns="0" rIns="0" bIns="0" rtlCol="0">
            <a:spAutoFit/>
          </a:bodyPr>
          <a:lstStyle/>
          <a:p>
            <a:r>
              <a:rPr lang="en-US" sz="1600" dirty="0">
                <a:latin typeface="Calibri" panose="020F0502020204030204" pitchFamily="34" charset="0"/>
                <a:cs typeface="Calibri" panose="020F0502020204030204" pitchFamily="34" charset="0"/>
              </a:rPr>
              <a:t>Window-based retention: E</a:t>
            </a:r>
            <a:r>
              <a:rPr lang="en-US" sz="1600" baseline="-25000" dirty="0">
                <a:latin typeface="Calibri" panose="020F0502020204030204" pitchFamily="34" charset="0"/>
                <a:cs typeface="Calibri" panose="020F0502020204030204" pitchFamily="34" charset="0"/>
              </a:rPr>
              <a:t>A</a:t>
            </a:r>
            <a:r>
              <a:rPr lang="en-US" sz="1600" dirty="0">
                <a:latin typeface="Calibri" panose="020F0502020204030204" pitchFamily="34" charset="0"/>
                <a:cs typeface="Calibri" panose="020F0502020204030204" pitchFamily="34" charset="0"/>
              </a:rPr>
              <a:t> in ~ 1.25 eV range;  ~ 1 year retention @ 85C </a:t>
            </a:r>
            <a:r>
              <a:rPr lang="en-US" sz="1600" dirty="0">
                <a:latin typeface="Calibri" panose="020F0502020204030204" pitchFamily="34" charset="0"/>
                <a:cs typeface="Calibri" panose="020F0502020204030204" pitchFamily="34" charset="0"/>
                <a:sym typeface="Wingdings" panose="05000000000000000000" pitchFamily="2" charset="2"/>
              </a:rPr>
              <a:t> Mainly due to lower drift of reset state.  Additional segmentation </a:t>
            </a:r>
            <a:r>
              <a:rPr lang="en-US" sz="1600" dirty="0" err="1">
                <a:latin typeface="Calibri" panose="020F0502020204030204" pitchFamily="34" charset="0"/>
                <a:cs typeface="Calibri" panose="020F0502020204030204" pitchFamily="34" charset="0"/>
                <a:sym typeface="Wingdings" panose="05000000000000000000" pitchFamily="2" charset="2"/>
              </a:rPr>
              <a:t>wip</a:t>
            </a:r>
            <a:r>
              <a:rPr lang="en-US" sz="1600" dirty="0">
                <a:latin typeface="Calibri" panose="020F0502020204030204" pitchFamily="34" charset="0"/>
                <a:cs typeface="Calibri" panose="020F0502020204030204" pitchFamily="34" charset="0"/>
                <a:sym typeface="Wingdings" panose="05000000000000000000" pitchFamily="2" charset="2"/>
              </a:rPr>
              <a:t>.</a:t>
            </a:r>
            <a:endParaRPr lang="en-US" sz="1800" dirty="0">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D6820462-E187-2A41-9BA2-017559F62F44}"/>
              </a:ext>
            </a:extLst>
          </p:cNvPr>
          <p:cNvGrpSpPr/>
          <p:nvPr/>
        </p:nvGrpSpPr>
        <p:grpSpPr>
          <a:xfrm>
            <a:off x="5791200" y="1074193"/>
            <a:ext cx="4061114" cy="4040117"/>
            <a:chOff x="2133600" y="997084"/>
            <a:chExt cx="4061114" cy="4040117"/>
          </a:xfrm>
        </p:grpSpPr>
        <p:grpSp>
          <p:nvGrpSpPr>
            <p:cNvPr id="16" name="Group 15">
              <a:extLst>
                <a:ext uri="{FF2B5EF4-FFF2-40B4-BE49-F238E27FC236}">
                  <a16:creationId xmlns:a16="http://schemas.microsoft.com/office/drawing/2014/main" id="{B786E037-9DB6-544A-B7CC-F523A1DE17FC}"/>
                </a:ext>
              </a:extLst>
            </p:cNvPr>
            <p:cNvGrpSpPr/>
            <p:nvPr/>
          </p:nvGrpSpPr>
          <p:grpSpPr>
            <a:xfrm>
              <a:off x="2451751" y="1387194"/>
              <a:ext cx="3742963" cy="3520167"/>
              <a:chOff x="655162" y="927536"/>
              <a:chExt cx="2807222" cy="2486304"/>
            </a:xfrm>
          </p:grpSpPr>
          <p:grpSp>
            <p:nvGrpSpPr>
              <p:cNvPr id="19" name="Group 18">
                <a:extLst>
                  <a:ext uri="{FF2B5EF4-FFF2-40B4-BE49-F238E27FC236}">
                    <a16:creationId xmlns:a16="http://schemas.microsoft.com/office/drawing/2014/main" id="{312EFF5C-FA5F-C448-80BF-777A0D39F069}"/>
                  </a:ext>
                </a:extLst>
              </p:cNvPr>
              <p:cNvGrpSpPr/>
              <p:nvPr/>
            </p:nvGrpSpPr>
            <p:grpSpPr>
              <a:xfrm>
                <a:off x="655162" y="927536"/>
                <a:ext cx="2675538" cy="2486304"/>
                <a:chOff x="873475" y="1200913"/>
                <a:chExt cx="2675538" cy="2486304"/>
              </a:xfrm>
            </p:grpSpPr>
            <p:pic>
              <p:nvPicPr>
                <p:cNvPr id="29" name="Picture 28">
                  <a:extLst>
                    <a:ext uri="{FF2B5EF4-FFF2-40B4-BE49-F238E27FC236}">
                      <a16:creationId xmlns:a16="http://schemas.microsoft.com/office/drawing/2014/main" id="{07F8B22D-206C-4845-92E9-33D6ADEB02DC}"/>
                    </a:ext>
                  </a:extLst>
                </p:cNvPr>
                <p:cNvPicPr>
                  <a:picLocks noChangeAspect="1"/>
                </p:cNvPicPr>
                <p:nvPr/>
              </p:nvPicPr>
              <p:blipFill rotWithShape="1">
                <a:blip r:embed="rId3"/>
                <a:srcRect t="4800" r="15954"/>
                <a:stretch/>
              </p:blipFill>
              <p:spPr>
                <a:xfrm>
                  <a:off x="873475" y="1200913"/>
                  <a:ext cx="2675538" cy="2486304"/>
                </a:xfrm>
                <a:prstGeom prst="rect">
                  <a:avLst/>
                </a:prstGeom>
              </p:spPr>
            </p:pic>
            <p:cxnSp>
              <p:nvCxnSpPr>
                <p:cNvPr id="30" name="Straight Connector 29">
                  <a:extLst>
                    <a:ext uri="{FF2B5EF4-FFF2-40B4-BE49-F238E27FC236}">
                      <a16:creationId xmlns:a16="http://schemas.microsoft.com/office/drawing/2014/main" id="{CE060A31-45B0-0B49-87C5-1136BD978D72}"/>
                    </a:ext>
                  </a:extLst>
                </p:cNvPr>
                <p:cNvCxnSpPr/>
                <p:nvPr/>
              </p:nvCxnSpPr>
              <p:spPr>
                <a:xfrm flipH="1">
                  <a:off x="1970380" y="1294334"/>
                  <a:ext cx="562095" cy="2006385"/>
                </a:xfrm>
                <a:prstGeom prst="line">
                  <a:avLst/>
                </a:prstGeom>
                <a:ln w="19050">
                  <a:solidFill>
                    <a:schemeClr val="accent4">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DE32232-9BBA-434D-ADA5-2217FB885C3D}"/>
                    </a:ext>
                  </a:extLst>
                </p:cNvPr>
                <p:cNvCxnSpPr/>
                <p:nvPr/>
              </p:nvCxnSpPr>
              <p:spPr>
                <a:xfrm flipH="1">
                  <a:off x="1169963" y="1306667"/>
                  <a:ext cx="425372" cy="1994052"/>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913482A1-D073-F440-BCC8-0D3CCDB244A5}"/>
                  </a:ext>
                </a:extLst>
              </p:cNvPr>
              <p:cNvCxnSpPr/>
              <p:nvPr/>
            </p:nvCxnSpPr>
            <p:spPr>
              <a:xfrm>
                <a:off x="1276445" y="1686732"/>
                <a:ext cx="648926" cy="0"/>
              </a:xfrm>
              <a:prstGeom prst="straightConnector1">
                <a:avLst/>
              </a:prstGeom>
              <a:ln w="12700">
                <a:solidFill>
                  <a:schemeClr val="tx1"/>
                </a:solidFill>
                <a:prstDash val="soli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C165C4C8-270A-6E42-80DE-3A78EFA2ACE0}"/>
                  </a:ext>
                </a:extLst>
              </p:cNvPr>
              <p:cNvGrpSpPr/>
              <p:nvPr/>
            </p:nvGrpSpPr>
            <p:grpSpPr>
              <a:xfrm>
                <a:off x="2709630" y="2434696"/>
                <a:ext cx="550631" cy="652287"/>
                <a:chOff x="276829" y="2958624"/>
                <a:chExt cx="550631" cy="652287"/>
              </a:xfrm>
            </p:grpSpPr>
            <p:sp>
              <p:nvSpPr>
                <p:cNvPr id="26" name="TextBox 25">
                  <a:extLst>
                    <a:ext uri="{FF2B5EF4-FFF2-40B4-BE49-F238E27FC236}">
                      <a16:creationId xmlns:a16="http://schemas.microsoft.com/office/drawing/2014/main" id="{FFDBE8D0-BCCD-B84B-9D24-7956AE615288}"/>
                    </a:ext>
                  </a:extLst>
                </p:cNvPr>
                <p:cNvSpPr txBox="1"/>
                <p:nvPr/>
              </p:nvSpPr>
              <p:spPr>
                <a:xfrm>
                  <a:off x="276829" y="2958624"/>
                  <a:ext cx="550631" cy="652287"/>
                </a:xfrm>
                <a:prstGeom prst="rect">
                  <a:avLst/>
                </a:prstGeom>
                <a:noFill/>
              </p:spPr>
              <p:txBody>
                <a:bodyPr vert="horz" wrap="none" lIns="0" tIns="0" rIns="0" bIns="0" rtlCol="0">
                  <a:spAutoFit/>
                </a:bodyPr>
                <a:lstStyle/>
                <a:p>
                  <a:r>
                    <a:rPr lang="en-US" sz="1467" b="1" dirty="0"/>
                    <a:t>@180C</a:t>
                  </a:r>
                </a:p>
                <a:p>
                  <a:r>
                    <a:rPr lang="en-US" sz="1467" b="1" dirty="0"/>
                    <a:t>--  1</a:t>
                  </a:r>
                  <a:r>
                    <a:rPr lang="en-US" sz="1467" b="1" dirty="0">
                      <a:latin typeface="Symbol" panose="05050102010706020507" pitchFamily="18" charset="2"/>
                    </a:rPr>
                    <a:t>m</a:t>
                  </a:r>
                  <a:r>
                    <a:rPr lang="en-US" sz="1467" b="1" dirty="0"/>
                    <a:t>s</a:t>
                  </a:r>
                </a:p>
                <a:p>
                  <a:r>
                    <a:rPr lang="en-US" sz="1600" b="1" dirty="0">
                      <a:latin typeface="Calibri" panose="020F0502020204030204" pitchFamily="34" charset="0"/>
                      <a:cs typeface="Calibri" panose="020F0502020204030204" pitchFamily="34" charset="0"/>
                    </a:rPr>
                    <a:t>   </a:t>
                  </a:r>
                  <a:r>
                    <a:rPr lang="en-US" sz="1467" b="1" dirty="0"/>
                    <a:t>  1e3 s</a:t>
                  </a:r>
                </a:p>
                <a:p>
                  <a:r>
                    <a:rPr lang="en-US" sz="1467" b="1" dirty="0"/>
                    <a:t>     1e4 s</a:t>
                  </a:r>
                </a:p>
              </p:txBody>
            </p:sp>
            <p:sp>
              <p:nvSpPr>
                <p:cNvPr id="27" name="Isosceles Triangle 45">
                  <a:extLst>
                    <a:ext uri="{FF2B5EF4-FFF2-40B4-BE49-F238E27FC236}">
                      <a16:creationId xmlns:a16="http://schemas.microsoft.com/office/drawing/2014/main" id="{48F690D6-854B-064C-A11C-870A7F881533}"/>
                    </a:ext>
                  </a:extLst>
                </p:cNvPr>
                <p:cNvSpPr/>
                <p:nvPr/>
              </p:nvSpPr>
              <p:spPr>
                <a:xfrm>
                  <a:off x="310896" y="3511296"/>
                  <a:ext cx="91440" cy="9144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28" name="Rectangle 27">
                  <a:extLst>
                    <a:ext uri="{FF2B5EF4-FFF2-40B4-BE49-F238E27FC236}">
                      <a16:creationId xmlns:a16="http://schemas.microsoft.com/office/drawing/2014/main" id="{EA03F8D9-00F1-164C-AFCF-A1D3F5B1A6F1}"/>
                    </a:ext>
                  </a:extLst>
                </p:cNvPr>
                <p:cNvSpPr/>
                <p:nvPr/>
              </p:nvSpPr>
              <p:spPr>
                <a:xfrm>
                  <a:off x="302970" y="3350573"/>
                  <a:ext cx="91440" cy="9144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grpSp>
          <p:cxnSp>
            <p:nvCxnSpPr>
              <p:cNvPr id="22" name="Straight Arrow Connector 21">
                <a:extLst>
                  <a:ext uri="{FF2B5EF4-FFF2-40B4-BE49-F238E27FC236}">
                    <a16:creationId xmlns:a16="http://schemas.microsoft.com/office/drawing/2014/main" id="{D7D86D47-3EE6-9840-ABBB-5231E1930568}"/>
                  </a:ext>
                </a:extLst>
              </p:cNvPr>
              <p:cNvCxnSpPr>
                <a:cxnSpLocks/>
              </p:cNvCxnSpPr>
              <p:nvPr/>
            </p:nvCxnSpPr>
            <p:spPr>
              <a:xfrm>
                <a:off x="2022799" y="2070780"/>
                <a:ext cx="460219" cy="0"/>
              </a:xfrm>
              <a:prstGeom prst="straightConnector1">
                <a:avLst/>
              </a:prstGeom>
              <a:ln w="12700">
                <a:solidFill>
                  <a:schemeClr val="tx1"/>
                </a:solidFill>
                <a:prstDash val="soli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B88238DB-28F1-8042-9223-220D013602B7}"/>
                  </a:ext>
                </a:extLst>
              </p:cNvPr>
              <p:cNvSpPr txBox="1"/>
              <p:nvPr/>
            </p:nvSpPr>
            <p:spPr>
              <a:xfrm>
                <a:off x="1305385" y="1730025"/>
                <a:ext cx="274114" cy="159460"/>
              </a:xfrm>
              <a:prstGeom prst="rect">
                <a:avLst/>
              </a:prstGeom>
              <a:noFill/>
            </p:spPr>
            <p:txBody>
              <a:bodyPr vert="horz" wrap="none" lIns="0" tIns="0" rIns="0" bIns="0" rtlCol="0">
                <a:spAutoFit/>
              </a:bodyPr>
              <a:lstStyle/>
              <a:p>
                <a:r>
                  <a:rPr lang="en-US" sz="1467" b="1" dirty="0"/>
                  <a:t>SET</a:t>
                </a:r>
              </a:p>
            </p:txBody>
          </p:sp>
          <p:sp>
            <p:nvSpPr>
              <p:cNvPr id="24" name="TextBox 23">
                <a:extLst>
                  <a:ext uri="{FF2B5EF4-FFF2-40B4-BE49-F238E27FC236}">
                    <a16:creationId xmlns:a16="http://schemas.microsoft.com/office/drawing/2014/main" id="{C580F198-8E27-3E4E-A8F5-BA812EB6AEA6}"/>
                  </a:ext>
                </a:extLst>
              </p:cNvPr>
              <p:cNvSpPr txBox="1"/>
              <p:nvPr/>
            </p:nvSpPr>
            <p:spPr>
              <a:xfrm>
                <a:off x="2121273" y="2113564"/>
                <a:ext cx="282529" cy="159460"/>
              </a:xfrm>
              <a:prstGeom prst="rect">
                <a:avLst/>
              </a:prstGeom>
              <a:noFill/>
            </p:spPr>
            <p:txBody>
              <a:bodyPr vert="horz" wrap="none" lIns="0" tIns="0" rIns="0" bIns="0" rtlCol="0">
                <a:spAutoFit/>
              </a:bodyPr>
              <a:lstStyle/>
              <a:p>
                <a:r>
                  <a:rPr lang="en-US" sz="1467" b="1" dirty="0">
                    <a:solidFill>
                      <a:schemeClr val="accent4">
                        <a:lumMod val="75000"/>
                      </a:schemeClr>
                    </a:solidFill>
                  </a:rPr>
                  <a:t>RST</a:t>
                </a:r>
              </a:p>
            </p:txBody>
          </p:sp>
          <p:sp>
            <p:nvSpPr>
              <p:cNvPr id="25" name="Rectangle 24">
                <a:extLst>
                  <a:ext uri="{FF2B5EF4-FFF2-40B4-BE49-F238E27FC236}">
                    <a16:creationId xmlns:a16="http://schemas.microsoft.com/office/drawing/2014/main" id="{41B5C80E-4E7A-964D-8CEC-ACF68AF17D36}"/>
                  </a:ext>
                </a:extLst>
              </p:cNvPr>
              <p:cNvSpPr/>
              <p:nvPr/>
            </p:nvSpPr>
            <p:spPr>
              <a:xfrm>
                <a:off x="3299824" y="932353"/>
                <a:ext cx="162560" cy="1215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grpSp>
        <p:sp>
          <p:nvSpPr>
            <p:cNvPr id="17" name="Rectangle 16">
              <a:extLst>
                <a:ext uri="{FF2B5EF4-FFF2-40B4-BE49-F238E27FC236}">
                  <a16:creationId xmlns:a16="http://schemas.microsoft.com/office/drawing/2014/main" id="{25913AF2-25F7-1F40-B622-D521818F9BF3}"/>
                </a:ext>
              </a:extLst>
            </p:cNvPr>
            <p:cNvSpPr/>
            <p:nvPr/>
          </p:nvSpPr>
          <p:spPr>
            <a:xfrm>
              <a:off x="2133600" y="4780656"/>
              <a:ext cx="1686680" cy="256545"/>
            </a:xfrm>
            <a:prstGeom prst="rect">
              <a:avLst/>
            </a:prstGeom>
          </p:spPr>
          <p:txBody>
            <a:bodyPr wrap="none">
              <a:spAutoFit/>
            </a:bodyPr>
            <a:lstStyle/>
            <a:p>
              <a:r>
                <a:rPr lang="it-IT" sz="1067" dirty="0">
                  <a:solidFill>
                    <a:schemeClr val="bg1">
                      <a:lumMod val="50000"/>
                    </a:schemeClr>
                  </a:solidFill>
                  <a:latin typeface="Calibri" panose="020F0502020204030204" pitchFamily="34" charset="0"/>
                  <a:ea typeface="Calibri" panose="020F0502020204030204" pitchFamily="34" charset="0"/>
                </a:rPr>
                <a:t>0193532w10 SDk-A14, r5.3</a:t>
              </a:r>
              <a:endParaRPr lang="en-US" sz="1067" dirty="0">
                <a:solidFill>
                  <a:schemeClr val="bg1">
                    <a:lumMod val="50000"/>
                  </a:schemeClr>
                </a:solidFill>
              </a:endParaRPr>
            </a:p>
          </p:txBody>
        </p:sp>
        <p:sp>
          <p:nvSpPr>
            <p:cNvPr id="18" name="Rectangle 17">
              <a:extLst>
                <a:ext uri="{FF2B5EF4-FFF2-40B4-BE49-F238E27FC236}">
                  <a16:creationId xmlns:a16="http://schemas.microsoft.com/office/drawing/2014/main" id="{74482FE6-10D1-2E43-A865-69A24C9B0365}"/>
                </a:ext>
              </a:extLst>
            </p:cNvPr>
            <p:cNvSpPr/>
            <p:nvPr/>
          </p:nvSpPr>
          <p:spPr>
            <a:xfrm>
              <a:off x="3180449" y="997084"/>
              <a:ext cx="2246641" cy="318100"/>
            </a:xfrm>
            <a:prstGeom prst="rect">
              <a:avLst/>
            </a:prstGeom>
          </p:spPr>
          <p:txBody>
            <a:bodyPr wrap="none">
              <a:spAutoFit/>
            </a:bodyPr>
            <a:lstStyle/>
            <a:p>
              <a:r>
                <a:rPr lang="it-IT" sz="1467" b="1" dirty="0">
                  <a:solidFill>
                    <a:srgbClr val="0071C5"/>
                  </a:solidFill>
                  <a:latin typeface="Calibri" panose="020F0502020204030204" pitchFamily="34" charset="0"/>
                </a:rPr>
                <a:t>SET/RST Distrib. Vs. T-bake</a:t>
              </a:r>
              <a:endParaRPr lang="en-US" sz="1467" b="1" dirty="0">
                <a:solidFill>
                  <a:srgbClr val="0071C5"/>
                </a:solidFill>
              </a:endParaRPr>
            </a:p>
          </p:txBody>
        </p:sp>
      </p:grpSp>
      <p:sp>
        <p:nvSpPr>
          <p:cNvPr id="32" name="TextBox 31">
            <a:extLst>
              <a:ext uri="{FF2B5EF4-FFF2-40B4-BE49-F238E27FC236}">
                <a16:creationId xmlns:a16="http://schemas.microsoft.com/office/drawing/2014/main" id="{E8527FD9-0770-0446-B80A-D9B0D794FD4B}"/>
              </a:ext>
            </a:extLst>
          </p:cNvPr>
          <p:cNvSpPr txBox="1"/>
          <p:nvPr/>
        </p:nvSpPr>
        <p:spPr>
          <a:xfrm>
            <a:off x="5912336" y="5346609"/>
            <a:ext cx="4985843" cy="738664"/>
          </a:xfrm>
          <a:prstGeom prst="rect">
            <a:avLst/>
          </a:prstGeom>
          <a:noFill/>
        </p:spPr>
        <p:txBody>
          <a:bodyPr vert="horz" wrap="square" lIns="0" tIns="0" rIns="0" bIns="0" rtlCol="0">
            <a:spAutoFit/>
          </a:bodyPr>
          <a:lstStyle/>
          <a:p>
            <a:r>
              <a:rPr lang="en-US" sz="1600" dirty="0">
                <a:latin typeface="Calibri" panose="020F0502020204030204" pitchFamily="34" charset="0"/>
                <a:cs typeface="Calibri" panose="020F0502020204030204" pitchFamily="34" charset="0"/>
              </a:rPr>
              <a:t>The retention characteristics, both set and reset shifting up, suggests the dominant retention mechanism subject to structure relaxation at temperature range explored. </a:t>
            </a:r>
            <a:endParaRPr lang="en-US" sz="1400" dirty="0">
              <a:solidFill>
                <a:srgbClr val="C00000"/>
              </a:solidFill>
              <a:latin typeface="Calibri" panose="020F0502020204030204" pitchFamily="34" charset="0"/>
              <a:cs typeface="Calibri" panose="020F0502020204030204" pitchFamily="34" charset="0"/>
            </a:endParaRPr>
          </a:p>
        </p:txBody>
      </p:sp>
      <p:pic>
        <p:nvPicPr>
          <p:cNvPr id="33" name="Picture 1">
            <a:extLst>
              <a:ext uri="{FF2B5EF4-FFF2-40B4-BE49-F238E27FC236}">
                <a16:creationId xmlns:a16="http://schemas.microsoft.com/office/drawing/2014/main" id="{CAD7DD05-E3B7-1C4B-925B-D5103F3A7C15}"/>
              </a:ext>
            </a:extLst>
          </p:cNvPr>
          <p:cNvPicPr>
            <a:picLocks noChangeAspect="1" noChangeArrowheads="1"/>
          </p:cNvPicPr>
          <p:nvPr/>
        </p:nvPicPr>
        <p:blipFill>
          <a:blip r:embed="rId4" r:link="rId5">
            <a:alphaModFix amt="39000"/>
            <a:extLst>
              <a:ext uri="{28A0092B-C50C-407E-A947-70E740481C1C}">
                <a14:useLocalDpi xmlns:a14="http://schemas.microsoft.com/office/drawing/2010/main" val="0"/>
              </a:ext>
            </a:extLst>
          </a:blip>
          <a:srcRect/>
          <a:stretch>
            <a:fillRect/>
          </a:stretch>
        </p:blipFill>
        <p:spPr bwMode="auto">
          <a:xfrm>
            <a:off x="8534399" y="1464303"/>
            <a:ext cx="2604875" cy="1755615"/>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552BD696-BB25-8B46-B9BD-1058D9E742F8}"/>
              </a:ext>
            </a:extLst>
          </p:cNvPr>
          <p:cNvCxnSpPr>
            <a:cxnSpLocks/>
          </p:cNvCxnSpPr>
          <p:nvPr/>
        </p:nvCxnSpPr>
        <p:spPr>
          <a:xfrm>
            <a:off x="10210800" y="1558934"/>
            <a:ext cx="0" cy="1357231"/>
          </a:xfrm>
          <a:prstGeom prst="line">
            <a:avLst/>
          </a:prstGeom>
          <a:ln w="12700">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5DDA076-082A-A44B-8629-C595482DD55F}"/>
              </a:ext>
            </a:extLst>
          </p:cNvPr>
          <p:cNvSpPr txBox="1"/>
          <p:nvPr/>
        </p:nvSpPr>
        <p:spPr>
          <a:xfrm>
            <a:off x="9982200" y="1194506"/>
            <a:ext cx="474988" cy="328423"/>
          </a:xfrm>
          <a:prstGeom prst="rect">
            <a:avLst/>
          </a:prstGeom>
          <a:solidFill>
            <a:schemeClr val="bg1"/>
          </a:solidFill>
          <a:ln>
            <a:solidFill>
              <a:schemeClr val="bg1">
                <a:lumMod val="50000"/>
              </a:schemeClr>
            </a:solidFill>
          </a:ln>
        </p:spPr>
        <p:txBody>
          <a:bodyPr vert="horz" wrap="square" lIns="0" tIns="0" rIns="0" bIns="0" rtlCol="0">
            <a:spAutoFit/>
          </a:bodyPr>
          <a:lstStyle/>
          <a:p>
            <a:pPr algn="ctr"/>
            <a:r>
              <a:rPr lang="en-US" sz="1067" b="1" dirty="0">
                <a:solidFill>
                  <a:schemeClr val="bg1">
                    <a:lumMod val="50000"/>
                  </a:schemeClr>
                </a:solidFill>
              </a:rPr>
              <a:t>85C</a:t>
            </a:r>
          </a:p>
          <a:p>
            <a:pPr algn="ctr"/>
            <a:r>
              <a:rPr lang="en-US" sz="1067" b="1" dirty="0">
                <a:solidFill>
                  <a:schemeClr val="bg1">
                    <a:lumMod val="50000"/>
                  </a:schemeClr>
                </a:solidFill>
              </a:rPr>
              <a:t>5years</a:t>
            </a:r>
          </a:p>
        </p:txBody>
      </p:sp>
    </p:spTree>
    <p:extLst>
      <p:ext uri="{BB962C8B-B14F-4D97-AF65-F5344CB8AC3E}">
        <p14:creationId xmlns:p14="http://schemas.microsoft.com/office/powerpoint/2010/main" val="130486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B74-194B-A84F-BE5D-17ECDB114C50}"/>
              </a:ext>
            </a:extLst>
          </p:cNvPr>
          <p:cNvSpPr>
            <a:spLocks noGrp="1"/>
          </p:cNvSpPr>
          <p:nvPr>
            <p:ph type="title"/>
          </p:nvPr>
        </p:nvSpPr>
        <p:spPr>
          <a:xfrm>
            <a:off x="914400" y="152400"/>
            <a:ext cx="10363200" cy="608109"/>
          </a:xfrm>
        </p:spPr>
        <p:txBody>
          <a:bodyPr/>
          <a:lstStyle/>
          <a:p>
            <a:r>
              <a:rPr lang="en-US" sz="3200" dirty="0"/>
              <a:t>Write Endurance</a:t>
            </a:r>
          </a:p>
        </p:txBody>
      </p:sp>
      <p:sp>
        <p:nvSpPr>
          <p:cNvPr id="12" name="Content Placeholder 11">
            <a:extLst>
              <a:ext uri="{FF2B5EF4-FFF2-40B4-BE49-F238E27FC236}">
                <a16:creationId xmlns:a16="http://schemas.microsoft.com/office/drawing/2014/main" id="{2BF403C1-4738-4D47-800A-6E6ED8D07150}"/>
              </a:ext>
            </a:extLst>
          </p:cNvPr>
          <p:cNvSpPr>
            <a:spLocks noGrp="1"/>
          </p:cNvSpPr>
          <p:nvPr>
            <p:ph idx="1"/>
          </p:nvPr>
        </p:nvSpPr>
        <p:spPr>
          <a:xfrm>
            <a:off x="3733800" y="4878291"/>
            <a:ext cx="5105400" cy="1370109"/>
          </a:xfrm>
        </p:spPr>
        <p:txBody>
          <a:bodyPr/>
          <a:lstStyle/>
          <a:p>
            <a:r>
              <a:rPr lang="en-US" sz="2000" dirty="0" err="1"/>
              <a:t>I</a:t>
            </a:r>
            <a:r>
              <a:rPr lang="en-US" sz="2000" baseline="-25000" dirty="0" err="1"/>
              <a:t>program</a:t>
            </a:r>
            <a:r>
              <a:rPr lang="en-US" sz="2000" dirty="0"/>
              <a:t> – the same as 3DXP, subject to </a:t>
            </a:r>
            <a:r>
              <a:rPr lang="en-US" sz="2000" dirty="0" err="1"/>
              <a:t>T</a:t>
            </a:r>
            <a:r>
              <a:rPr lang="en-US" sz="2000" baseline="-25000" dirty="0" err="1"/>
              <a:t>g</a:t>
            </a:r>
            <a:endParaRPr lang="en-US" sz="2000" dirty="0"/>
          </a:p>
          <a:p>
            <a:r>
              <a:rPr lang="en-US" sz="2000" dirty="0"/>
              <a:t>RWB – no worse than 3DXP</a:t>
            </a:r>
          </a:p>
          <a:p>
            <a:r>
              <a:rPr lang="en-US" sz="2000" dirty="0"/>
              <a:t>Read/Write Latency – no change</a:t>
            </a:r>
          </a:p>
        </p:txBody>
      </p:sp>
      <p:grpSp>
        <p:nvGrpSpPr>
          <p:cNvPr id="9" name="Group 8">
            <a:extLst>
              <a:ext uri="{FF2B5EF4-FFF2-40B4-BE49-F238E27FC236}">
                <a16:creationId xmlns:a16="http://schemas.microsoft.com/office/drawing/2014/main" id="{65220459-EFA8-AE4F-89C7-3C1A8A113697}"/>
              </a:ext>
            </a:extLst>
          </p:cNvPr>
          <p:cNvGrpSpPr/>
          <p:nvPr/>
        </p:nvGrpSpPr>
        <p:grpSpPr>
          <a:xfrm>
            <a:off x="2406152" y="914400"/>
            <a:ext cx="7576048" cy="3124200"/>
            <a:chOff x="2406152" y="457200"/>
            <a:chExt cx="7576048" cy="3124200"/>
          </a:xfrm>
        </p:grpSpPr>
        <p:pic>
          <p:nvPicPr>
            <p:cNvPr id="4" name="Picture 3">
              <a:extLst>
                <a:ext uri="{FF2B5EF4-FFF2-40B4-BE49-F238E27FC236}">
                  <a16:creationId xmlns:a16="http://schemas.microsoft.com/office/drawing/2014/main" id="{00000000-0008-0000-0100-000003000000}"/>
                </a:ext>
              </a:extLst>
            </p:cNvPr>
            <p:cNvPicPr>
              <a:picLocks noChangeAspect="1"/>
            </p:cNvPicPr>
            <p:nvPr/>
          </p:nvPicPr>
          <p:blipFill rotWithShape="1">
            <a:blip r:embed="rId2"/>
            <a:srcRect l="63248" t="38379" r="3475" b="6450"/>
            <a:stretch/>
          </p:blipFill>
          <p:spPr>
            <a:xfrm>
              <a:off x="2743200" y="911050"/>
              <a:ext cx="3176491" cy="2670350"/>
            </a:xfrm>
            <a:prstGeom prst="rect">
              <a:avLst/>
            </a:prstGeom>
            <a:solidFill>
              <a:sysClr val="window" lastClr="FFFFFF"/>
            </a:solidFill>
            <a:ln>
              <a:noFill/>
            </a:ln>
          </p:spPr>
        </p:pic>
        <p:sp>
          <p:nvSpPr>
            <p:cNvPr id="6" name="Rectangle 5">
              <a:extLst>
                <a:ext uri="{FF2B5EF4-FFF2-40B4-BE49-F238E27FC236}">
                  <a16:creationId xmlns:a16="http://schemas.microsoft.com/office/drawing/2014/main" id="{0437D9C0-B877-6D43-B94D-FAB9D5E6A9F9}"/>
                </a:ext>
              </a:extLst>
            </p:cNvPr>
            <p:cNvSpPr/>
            <p:nvPr/>
          </p:nvSpPr>
          <p:spPr>
            <a:xfrm>
              <a:off x="2406152" y="457200"/>
              <a:ext cx="7576048" cy="400110"/>
            </a:xfrm>
            <a:prstGeom prst="rect">
              <a:avLst/>
            </a:prstGeom>
            <a:ln w="19050" cmpd="thickThin">
              <a:solidFill>
                <a:schemeClr val="accent2"/>
              </a:solidFill>
            </a:ln>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No window closure of 2K bits up to 2M FW cycles @ 10ms </a:t>
              </a:r>
              <a:r>
                <a:rPr lang="en-US" sz="2000" b="1" dirty="0" err="1">
                  <a:solidFill>
                    <a:srgbClr val="C00000"/>
                  </a:solidFill>
                  <a:latin typeface="Calibri" panose="020F0502020204030204" pitchFamily="34" charset="0"/>
                  <a:cs typeface="Calibri" panose="020F0502020204030204" pitchFamily="34" charset="0"/>
                </a:rPr>
                <a:t>ipd</a:t>
              </a:r>
              <a:r>
                <a:rPr lang="en-US" sz="2000" b="1" dirty="0">
                  <a:solidFill>
                    <a:srgbClr val="C00000"/>
                  </a:solidFill>
                  <a:latin typeface="Calibri" panose="020F0502020204030204" pitchFamily="34" charset="0"/>
                  <a:cs typeface="Calibri" panose="020F0502020204030204" pitchFamily="34" charset="0"/>
                </a:rPr>
                <a:t>, low ED</a:t>
              </a:r>
            </a:p>
          </p:txBody>
        </p:sp>
        <p:pic>
          <p:nvPicPr>
            <p:cNvPr id="8" name="Picture 7">
              <a:extLst>
                <a:ext uri="{FF2B5EF4-FFF2-40B4-BE49-F238E27FC236}">
                  <a16:creationId xmlns:a16="http://schemas.microsoft.com/office/drawing/2014/main" id="{00000000-0008-0000-0100-000005000000}"/>
                </a:ext>
              </a:extLst>
            </p:cNvPr>
            <p:cNvPicPr>
              <a:picLocks noChangeAspect="1"/>
            </p:cNvPicPr>
            <p:nvPr/>
          </p:nvPicPr>
          <p:blipFill rotWithShape="1">
            <a:blip r:embed="rId3"/>
            <a:srcRect t="14204" r="49729" b="14778"/>
            <a:stretch/>
          </p:blipFill>
          <p:spPr>
            <a:xfrm>
              <a:off x="6036357" y="911050"/>
              <a:ext cx="3869244" cy="2670350"/>
            </a:xfrm>
            <a:prstGeom prst="rect">
              <a:avLst/>
            </a:prstGeom>
            <a:solidFill>
              <a:sysClr val="window" lastClr="FFFFFF"/>
            </a:solidFill>
            <a:ln>
              <a:noFill/>
            </a:ln>
          </p:spPr>
        </p:pic>
      </p:grpSp>
      <p:sp>
        <p:nvSpPr>
          <p:cNvPr id="10" name="Title 1">
            <a:extLst>
              <a:ext uri="{FF2B5EF4-FFF2-40B4-BE49-F238E27FC236}">
                <a16:creationId xmlns:a16="http://schemas.microsoft.com/office/drawing/2014/main" id="{B36625A8-47E6-8B4F-BE39-5491C912132C}"/>
              </a:ext>
            </a:extLst>
          </p:cNvPr>
          <p:cNvSpPr txBox="1">
            <a:spLocks/>
          </p:cNvSpPr>
          <p:nvPr/>
        </p:nvSpPr>
        <p:spPr bwMode="auto">
          <a:xfrm>
            <a:off x="914400" y="4343400"/>
            <a:ext cx="103632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a:lstStyle>
          <a:p>
            <a:pPr defTabSz="914400"/>
            <a:r>
              <a:rPr lang="en-US" sz="3200" kern="0" dirty="0"/>
              <a:t>Scaling Expectation (No Scaling Data)</a:t>
            </a:r>
          </a:p>
        </p:txBody>
      </p:sp>
      <p:sp>
        <p:nvSpPr>
          <p:cNvPr id="3" name="Rectangle 2">
            <a:extLst>
              <a:ext uri="{FF2B5EF4-FFF2-40B4-BE49-F238E27FC236}">
                <a16:creationId xmlns:a16="http://schemas.microsoft.com/office/drawing/2014/main" id="{B3A5E3E8-6E00-FD49-AF68-E8CE5D7E0526}"/>
              </a:ext>
            </a:extLst>
          </p:cNvPr>
          <p:cNvSpPr/>
          <p:nvPr/>
        </p:nvSpPr>
        <p:spPr>
          <a:xfrm>
            <a:off x="9521429" y="1689559"/>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CAFFE8-E92F-3F41-91E6-C978BE07BFF8}"/>
              </a:ext>
            </a:extLst>
          </p:cNvPr>
          <p:cNvSpPr/>
          <p:nvPr/>
        </p:nvSpPr>
        <p:spPr>
          <a:xfrm>
            <a:off x="9067985" y="2045732"/>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AA038FB-5940-8F4D-BCBF-602496A52862}"/>
              </a:ext>
            </a:extLst>
          </p:cNvPr>
          <p:cNvCxnSpPr/>
          <p:nvPr/>
        </p:nvCxnSpPr>
        <p:spPr>
          <a:xfrm>
            <a:off x="2286000" y="4191000"/>
            <a:ext cx="7848600" cy="0"/>
          </a:xfrm>
          <a:prstGeom prst="line">
            <a:avLst/>
          </a:prstGeom>
          <a:ln w="76200" cmpd="tri">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9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fade">
                                      <p:cBhvr>
                                        <p:cTn id="16" dur="500"/>
                                        <p:tgtEl>
                                          <p:spTgt spid="12">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E878-184A-5342-B508-6C6EAFB7A3AB}"/>
              </a:ext>
            </a:extLst>
          </p:cNvPr>
          <p:cNvSpPr>
            <a:spLocks noGrp="1"/>
          </p:cNvSpPr>
          <p:nvPr>
            <p:ph type="title"/>
          </p:nvPr>
        </p:nvSpPr>
        <p:spPr>
          <a:xfrm>
            <a:off x="914400" y="304800"/>
            <a:ext cx="10363200" cy="386794"/>
          </a:xfrm>
        </p:spPr>
        <p:txBody>
          <a:bodyPr/>
          <a:lstStyle/>
          <a:p>
            <a:r>
              <a:rPr lang="en-US" sz="3200" dirty="0"/>
              <a:t>Bipolar decoder architecture – Selected BL Path Shown</a:t>
            </a:r>
          </a:p>
        </p:txBody>
      </p:sp>
      <p:sp>
        <p:nvSpPr>
          <p:cNvPr id="3" name="Content Placeholder 2">
            <a:extLst>
              <a:ext uri="{FF2B5EF4-FFF2-40B4-BE49-F238E27FC236}">
                <a16:creationId xmlns:a16="http://schemas.microsoft.com/office/drawing/2014/main" id="{DEFE7729-5041-7A40-BF27-D2C5EAAF1237}"/>
              </a:ext>
            </a:extLst>
          </p:cNvPr>
          <p:cNvSpPr>
            <a:spLocks noGrp="1"/>
          </p:cNvSpPr>
          <p:nvPr>
            <p:ph idx="1"/>
          </p:nvPr>
        </p:nvSpPr>
        <p:spPr>
          <a:xfrm>
            <a:off x="1452043" y="4808839"/>
            <a:ext cx="2412176" cy="709045"/>
          </a:xfrm>
        </p:spPr>
        <p:txBody>
          <a:bodyPr/>
          <a:lstStyle/>
          <a:p>
            <a:pPr marL="342900" indent="-342900">
              <a:buFont typeface="Arial" panose="020B0604020202020204" pitchFamily="34" charset="0"/>
              <a:buChar char="•"/>
            </a:pPr>
            <a:r>
              <a:rPr lang="en-US" sz="1600" dirty="0"/>
              <a:t>Unipolar</a:t>
            </a:r>
          </a:p>
          <a:p>
            <a:pPr marL="342900" indent="-342900">
              <a:buFont typeface="Arial" panose="020B0604020202020204" pitchFamily="34" charset="0"/>
              <a:buChar char="•"/>
            </a:pPr>
            <a:r>
              <a:rPr lang="en-US" sz="1600" dirty="0"/>
              <a:t>110Å TWN + P</a:t>
            </a:r>
          </a:p>
          <a:p>
            <a:endParaRPr lang="en-US" sz="1600" dirty="0"/>
          </a:p>
        </p:txBody>
      </p:sp>
      <p:grpSp>
        <p:nvGrpSpPr>
          <p:cNvPr id="4" name="Group 3">
            <a:extLst>
              <a:ext uri="{FF2B5EF4-FFF2-40B4-BE49-F238E27FC236}">
                <a16:creationId xmlns:a16="http://schemas.microsoft.com/office/drawing/2014/main" id="{98DF2D6C-2FDC-9249-AB15-9D46C422D1AE}"/>
              </a:ext>
            </a:extLst>
          </p:cNvPr>
          <p:cNvGrpSpPr/>
          <p:nvPr/>
        </p:nvGrpSpPr>
        <p:grpSpPr>
          <a:xfrm>
            <a:off x="1242499" y="1058902"/>
            <a:ext cx="2449967" cy="2965938"/>
            <a:chOff x="858312" y="1463791"/>
            <a:chExt cx="2449967" cy="2965938"/>
          </a:xfrm>
        </p:grpSpPr>
        <p:grpSp>
          <p:nvGrpSpPr>
            <p:cNvPr id="5" name="Group 4">
              <a:extLst>
                <a:ext uri="{FF2B5EF4-FFF2-40B4-BE49-F238E27FC236}">
                  <a16:creationId xmlns:a16="http://schemas.microsoft.com/office/drawing/2014/main" id="{59CCDEC3-1D93-BD4E-8E5B-638035F484C1}"/>
                </a:ext>
              </a:extLst>
            </p:cNvPr>
            <p:cNvGrpSpPr/>
            <p:nvPr/>
          </p:nvGrpSpPr>
          <p:grpSpPr>
            <a:xfrm>
              <a:off x="1969144" y="3628513"/>
              <a:ext cx="457200" cy="609600"/>
              <a:chOff x="5638800" y="2819400"/>
              <a:chExt cx="457200" cy="609600"/>
            </a:xfrm>
          </p:grpSpPr>
          <p:cxnSp>
            <p:nvCxnSpPr>
              <p:cNvPr id="34" name="Straight Connector 33">
                <a:extLst>
                  <a:ext uri="{FF2B5EF4-FFF2-40B4-BE49-F238E27FC236}">
                    <a16:creationId xmlns:a16="http://schemas.microsoft.com/office/drawing/2014/main" id="{DFFD3314-492E-DF43-AA2F-8C84314BABAC}"/>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F9FA22-2064-9543-A651-A059B3904B14}"/>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1F2A21-6B07-C649-AA59-DECFB9B45882}"/>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38E188-8713-9A46-A96E-EAC3A13975D9}"/>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DC5046-C60A-FA48-AFDC-8F32B5530A19}"/>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E514A2-BBD8-9949-83D1-5878D0748103}"/>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3E2690-5062-B14E-AB7D-BBF37A00820B}"/>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EB2C4595-3D76-534E-97AC-59184ACA6474}"/>
                </a:ext>
              </a:extLst>
            </p:cNvPr>
            <p:cNvGrpSpPr/>
            <p:nvPr/>
          </p:nvGrpSpPr>
          <p:grpSpPr>
            <a:xfrm>
              <a:off x="1969144" y="2420775"/>
              <a:ext cx="457200" cy="609600"/>
              <a:chOff x="5638800" y="1916460"/>
              <a:chExt cx="457200" cy="609600"/>
            </a:xfrm>
          </p:grpSpPr>
          <p:grpSp>
            <p:nvGrpSpPr>
              <p:cNvPr id="25" name="Group 24">
                <a:extLst>
                  <a:ext uri="{FF2B5EF4-FFF2-40B4-BE49-F238E27FC236}">
                    <a16:creationId xmlns:a16="http://schemas.microsoft.com/office/drawing/2014/main" id="{F4E2588E-DB3A-C74C-9049-5E77FADE7F59}"/>
                  </a:ext>
                </a:extLst>
              </p:cNvPr>
              <p:cNvGrpSpPr/>
              <p:nvPr/>
            </p:nvGrpSpPr>
            <p:grpSpPr>
              <a:xfrm>
                <a:off x="5638800" y="1916460"/>
                <a:ext cx="457200" cy="609600"/>
                <a:chOff x="5638800" y="2819400"/>
                <a:chExt cx="457200" cy="609600"/>
              </a:xfrm>
            </p:grpSpPr>
            <p:cxnSp>
              <p:nvCxnSpPr>
                <p:cNvPr id="27" name="Straight Connector 26">
                  <a:extLst>
                    <a:ext uri="{FF2B5EF4-FFF2-40B4-BE49-F238E27FC236}">
                      <a16:creationId xmlns:a16="http://schemas.microsoft.com/office/drawing/2014/main" id="{1D5FEC3F-7420-2842-992F-96B9CF14C895}"/>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0494EF-1DC3-A84F-80CC-2BD4CCA85476}"/>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88527D-A6F5-5443-BD17-369AC754ECBB}"/>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93FA66-A2FD-5143-8A10-4793A98DDB9C}"/>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EEE803-D4CE-D349-8A4A-977406A7DC9A}"/>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7067D7-76B4-A743-9418-04CCBC72D46F}"/>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A1C18F-F938-5F44-A12F-7FBF5829E612}"/>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E5CF1E90-0907-8E45-BF62-8F81D57EF71E}"/>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B95FF169-55D6-2244-B125-49F524ADAD9A}"/>
                </a:ext>
              </a:extLst>
            </p:cNvPr>
            <p:cNvGrpSpPr/>
            <p:nvPr/>
          </p:nvGrpSpPr>
          <p:grpSpPr>
            <a:xfrm>
              <a:off x="1435744" y="1657640"/>
              <a:ext cx="990600" cy="609595"/>
              <a:chOff x="3124200" y="1306866"/>
              <a:chExt cx="990600" cy="609595"/>
            </a:xfrm>
          </p:grpSpPr>
          <p:cxnSp>
            <p:nvCxnSpPr>
              <p:cNvPr id="21" name="Straight Connector 20">
                <a:extLst>
                  <a:ext uri="{FF2B5EF4-FFF2-40B4-BE49-F238E27FC236}">
                    <a16:creationId xmlns:a16="http://schemas.microsoft.com/office/drawing/2014/main" id="{195A2CB4-95A3-D74C-AB83-39E667174F11}"/>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41CA4A-CB80-104A-A7C7-453BEAC9FC60}"/>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Isosceles Triangle 78">
                <a:extLst>
                  <a:ext uri="{FF2B5EF4-FFF2-40B4-BE49-F238E27FC236}">
                    <a16:creationId xmlns:a16="http://schemas.microsoft.com/office/drawing/2014/main" id="{EEF2981F-3765-1449-BB5A-FB467C2997CF}"/>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89BCEE-C9FB-7B4E-A74D-2EAC9F4AF4FA}"/>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9C1529A3-6872-584D-8C42-1D84B5B97AA4}"/>
                </a:ext>
              </a:extLst>
            </p:cNvPr>
            <p:cNvSpPr txBox="1"/>
            <p:nvPr/>
          </p:nvSpPr>
          <p:spPr>
            <a:xfrm>
              <a:off x="1620218" y="2254681"/>
              <a:ext cx="415498" cy="230832"/>
            </a:xfrm>
            <a:prstGeom prst="rect">
              <a:avLst/>
            </a:prstGeom>
            <a:noFill/>
          </p:spPr>
          <p:txBody>
            <a:bodyPr wrap="none" rtlCol="0">
              <a:spAutoFit/>
            </a:bodyPr>
            <a:lstStyle/>
            <a:p>
              <a:r>
                <a:rPr lang="en-US" sz="900" i="1" dirty="0"/>
                <a:t>VSS</a:t>
              </a:r>
            </a:p>
          </p:txBody>
        </p:sp>
        <p:cxnSp>
          <p:nvCxnSpPr>
            <p:cNvPr id="9" name="Straight Connector 8">
              <a:extLst>
                <a:ext uri="{FF2B5EF4-FFF2-40B4-BE49-F238E27FC236}">
                  <a16:creationId xmlns:a16="http://schemas.microsoft.com/office/drawing/2014/main" id="{7CD2BFFB-F4A2-4740-8DB6-C5C0D9EC7FB6}"/>
                </a:ext>
              </a:extLst>
            </p:cNvPr>
            <p:cNvCxnSpPr/>
            <p:nvPr/>
          </p:nvCxnSpPr>
          <p:spPr>
            <a:xfrm flipV="1">
              <a:off x="2426344" y="303037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1EBBFE-1D8F-1446-95AA-8CE2A69EC1BD}"/>
                </a:ext>
              </a:extLst>
            </p:cNvPr>
            <p:cNvCxnSpPr/>
            <p:nvPr/>
          </p:nvCxnSpPr>
          <p:spPr>
            <a:xfrm>
              <a:off x="2426344" y="332371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5D39F7-FBD7-9F46-A0C5-C0D6177CD0A7}"/>
                </a:ext>
              </a:extLst>
            </p:cNvPr>
            <p:cNvCxnSpPr>
              <a:cxnSpLocks/>
            </p:cNvCxnSpPr>
            <p:nvPr/>
          </p:nvCxnSpPr>
          <p:spPr>
            <a:xfrm flipV="1">
              <a:off x="2426344" y="1952113"/>
              <a:ext cx="0" cy="468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7EA626-AB21-5A4E-A400-67B449785C1A}"/>
                </a:ext>
              </a:extLst>
            </p:cNvPr>
            <p:cNvSpPr txBox="1"/>
            <p:nvPr/>
          </p:nvSpPr>
          <p:spPr>
            <a:xfrm>
              <a:off x="1620218" y="1463791"/>
              <a:ext cx="777777" cy="230832"/>
            </a:xfrm>
            <a:prstGeom prst="rect">
              <a:avLst/>
            </a:prstGeom>
            <a:noFill/>
          </p:spPr>
          <p:txBody>
            <a:bodyPr wrap="none" rtlCol="0">
              <a:spAutoFit/>
            </a:bodyPr>
            <a:lstStyle/>
            <a:p>
              <a:r>
                <a:rPr lang="en-US" sz="900" i="1" dirty="0"/>
                <a:t>AXN=VPPs</a:t>
              </a:r>
            </a:p>
          </p:txBody>
        </p:sp>
        <p:sp>
          <p:nvSpPr>
            <p:cNvPr id="13" name="TextBox 12">
              <a:extLst>
                <a:ext uri="{FF2B5EF4-FFF2-40B4-BE49-F238E27FC236}">
                  <a16:creationId xmlns:a16="http://schemas.microsoft.com/office/drawing/2014/main" id="{214215F8-88FB-0D46-8730-9A2852AF5D62}"/>
                </a:ext>
              </a:extLst>
            </p:cNvPr>
            <p:cNvSpPr txBox="1"/>
            <p:nvPr/>
          </p:nvSpPr>
          <p:spPr>
            <a:xfrm>
              <a:off x="2218595" y="4198897"/>
              <a:ext cx="415498" cy="230832"/>
            </a:xfrm>
            <a:prstGeom prst="rect">
              <a:avLst/>
            </a:prstGeom>
            <a:noFill/>
          </p:spPr>
          <p:txBody>
            <a:bodyPr wrap="none" rtlCol="0">
              <a:spAutoFit/>
            </a:bodyPr>
            <a:lstStyle/>
            <a:p>
              <a:r>
                <a:rPr lang="en-US" sz="900" i="1" dirty="0"/>
                <a:t>VSS</a:t>
              </a:r>
            </a:p>
          </p:txBody>
        </p:sp>
        <p:sp>
          <p:nvSpPr>
            <p:cNvPr id="14" name="TextBox 13">
              <a:extLst>
                <a:ext uri="{FF2B5EF4-FFF2-40B4-BE49-F238E27FC236}">
                  <a16:creationId xmlns:a16="http://schemas.microsoft.com/office/drawing/2014/main" id="{E92AF3F5-2920-E543-B2F9-2147C8AB662D}"/>
                </a:ext>
              </a:extLst>
            </p:cNvPr>
            <p:cNvSpPr txBox="1"/>
            <p:nvPr/>
          </p:nvSpPr>
          <p:spPr>
            <a:xfrm>
              <a:off x="1574498" y="3817897"/>
              <a:ext cx="415498" cy="230832"/>
            </a:xfrm>
            <a:prstGeom prst="rect">
              <a:avLst/>
            </a:prstGeom>
            <a:noFill/>
          </p:spPr>
          <p:txBody>
            <a:bodyPr wrap="none" rtlCol="0">
              <a:spAutoFit/>
            </a:bodyPr>
            <a:lstStyle/>
            <a:p>
              <a:r>
                <a:rPr lang="en-US" sz="900" i="1" dirty="0"/>
                <a:t>VSS</a:t>
              </a:r>
            </a:p>
          </p:txBody>
        </p:sp>
        <p:sp>
          <p:nvSpPr>
            <p:cNvPr id="15" name="TextBox 14">
              <a:extLst>
                <a:ext uri="{FF2B5EF4-FFF2-40B4-BE49-F238E27FC236}">
                  <a16:creationId xmlns:a16="http://schemas.microsoft.com/office/drawing/2014/main" id="{8F3A2DEC-7F38-3A4D-990E-67B79AAC381D}"/>
                </a:ext>
              </a:extLst>
            </p:cNvPr>
            <p:cNvSpPr txBox="1"/>
            <p:nvPr/>
          </p:nvSpPr>
          <p:spPr>
            <a:xfrm>
              <a:off x="1620218" y="2615917"/>
              <a:ext cx="415498" cy="230832"/>
            </a:xfrm>
            <a:prstGeom prst="rect">
              <a:avLst/>
            </a:prstGeom>
            <a:noFill/>
          </p:spPr>
          <p:txBody>
            <a:bodyPr wrap="none" rtlCol="0">
              <a:spAutoFit/>
            </a:bodyPr>
            <a:lstStyle/>
            <a:p>
              <a:r>
                <a:rPr lang="en-US" sz="900" i="1" dirty="0"/>
                <a:t>VSS</a:t>
              </a:r>
            </a:p>
          </p:txBody>
        </p:sp>
        <p:sp>
          <p:nvSpPr>
            <p:cNvPr id="16" name="TextBox 15">
              <a:extLst>
                <a:ext uri="{FF2B5EF4-FFF2-40B4-BE49-F238E27FC236}">
                  <a16:creationId xmlns:a16="http://schemas.microsoft.com/office/drawing/2014/main" id="{F2CEA718-305D-7E46-A47D-D495CAF53DDD}"/>
                </a:ext>
              </a:extLst>
            </p:cNvPr>
            <p:cNvSpPr txBox="1"/>
            <p:nvPr/>
          </p:nvSpPr>
          <p:spPr>
            <a:xfrm>
              <a:off x="2414704" y="3117673"/>
              <a:ext cx="473206" cy="230832"/>
            </a:xfrm>
            <a:prstGeom prst="rect">
              <a:avLst/>
            </a:prstGeom>
            <a:noFill/>
          </p:spPr>
          <p:txBody>
            <a:bodyPr wrap="none" rtlCol="0">
              <a:spAutoFit/>
            </a:bodyPr>
            <a:lstStyle/>
            <a:p>
              <a:r>
                <a:rPr lang="en-US" sz="900" i="1" dirty="0"/>
                <a:t>VPPs</a:t>
              </a:r>
            </a:p>
          </p:txBody>
        </p:sp>
        <p:sp>
          <p:nvSpPr>
            <p:cNvPr id="17" name="TextBox 16">
              <a:extLst>
                <a:ext uri="{FF2B5EF4-FFF2-40B4-BE49-F238E27FC236}">
                  <a16:creationId xmlns:a16="http://schemas.microsoft.com/office/drawing/2014/main" id="{F851E157-AB38-DD4C-AB29-AE4D685DE233}"/>
                </a:ext>
              </a:extLst>
            </p:cNvPr>
            <p:cNvSpPr txBox="1"/>
            <p:nvPr/>
          </p:nvSpPr>
          <p:spPr>
            <a:xfrm>
              <a:off x="1063613" y="1847021"/>
              <a:ext cx="415498" cy="230832"/>
            </a:xfrm>
            <a:prstGeom prst="rect">
              <a:avLst/>
            </a:prstGeom>
            <a:noFill/>
          </p:spPr>
          <p:txBody>
            <a:bodyPr wrap="none" rtlCol="0">
              <a:spAutoFit/>
            </a:bodyPr>
            <a:lstStyle/>
            <a:p>
              <a:r>
                <a:rPr lang="en-US" sz="900" i="1" dirty="0"/>
                <a:t>VSS</a:t>
              </a:r>
            </a:p>
          </p:txBody>
        </p:sp>
        <p:sp>
          <p:nvSpPr>
            <p:cNvPr id="18" name="TextBox 17">
              <a:extLst>
                <a:ext uri="{FF2B5EF4-FFF2-40B4-BE49-F238E27FC236}">
                  <a16:creationId xmlns:a16="http://schemas.microsoft.com/office/drawing/2014/main" id="{630E9499-02F8-7D42-B386-57C7BE17285F}"/>
                </a:ext>
              </a:extLst>
            </p:cNvPr>
            <p:cNvSpPr txBox="1"/>
            <p:nvPr/>
          </p:nvSpPr>
          <p:spPr>
            <a:xfrm>
              <a:off x="858312" y="3973764"/>
              <a:ext cx="809837" cy="338554"/>
            </a:xfrm>
            <a:prstGeom prst="rect">
              <a:avLst/>
            </a:prstGeom>
            <a:noFill/>
          </p:spPr>
          <p:txBody>
            <a:bodyPr wrap="none" rtlCol="0">
              <a:spAutoFit/>
            </a:bodyPr>
            <a:lstStyle/>
            <a:p>
              <a:r>
                <a:rPr lang="en-US" sz="1600" b="1" i="1" dirty="0">
                  <a:solidFill>
                    <a:srgbClr val="0E5EFE"/>
                  </a:solidFill>
                </a:rPr>
                <a:t>ALF32</a:t>
              </a:r>
            </a:p>
          </p:txBody>
        </p:sp>
        <p:sp>
          <p:nvSpPr>
            <p:cNvPr id="19" name="TextBox 18">
              <a:extLst>
                <a:ext uri="{FF2B5EF4-FFF2-40B4-BE49-F238E27FC236}">
                  <a16:creationId xmlns:a16="http://schemas.microsoft.com/office/drawing/2014/main" id="{822D5BEE-075A-DC43-8D86-0410DF88A1A1}"/>
                </a:ext>
              </a:extLst>
            </p:cNvPr>
            <p:cNvSpPr txBox="1"/>
            <p:nvPr/>
          </p:nvSpPr>
          <p:spPr>
            <a:xfrm>
              <a:off x="2376993" y="1930047"/>
              <a:ext cx="473206" cy="230832"/>
            </a:xfrm>
            <a:prstGeom prst="rect">
              <a:avLst/>
            </a:prstGeom>
            <a:noFill/>
          </p:spPr>
          <p:txBody>
            <a:bodyPr wrap="none" rtlCol="0">
              <a:spAutoFit/>
            </a:bodyPr>
            <a:lstStyle/>
            <a:p>
              <a:r>
                <a:rPr lang="en-US" sz="900" i="1" dirty="0"/>
                <a:t>VPPs</a:t>
              </a:r>
            </a:p>
          </p:txBody>
        </p:sp>
        <p:sp>
          <p:nvSpPr>
            <p:cNvPr id="20" name="TextBox 19">
              <a:extLst>
                <a:ext uri="{FF2B5EF4-FFF2-40B4-BE49-F238E27FC236}">
                  <a16:creationId xmlns:a16="http://schemas.microsoft.com/office/drawing/2014/main" id="{40D8780B-03B4-6C40-8302-6AD9E0F8BB47}"/>
                </a:ext>
              </a:extLst>
            </p:cNvPr>
            <p:cNvSpPr txBox="1"/>
            <p:nvPr/>
          </p:nvSpPr>
          <p:spPr>
            <a:xfrm>
              <a:off x="2775761" y="3113874"/>
              <a:ext cx="532518" cy="307777"/>
            </a:xfrm>
            <a:prstGeom prst="rect">
              <a:avLst/>
            </a:prstGeom>
            <a:noFill/>
          </p:spPr>
          <p:txBody>
            <a:bodyPr wrap="none" rtlCol="0">
              <a:spAutoFit/>
            </a:bodyPr>
            <a:lstStyle/>
            <a:p>
              <a:r>
                <a:rPr lang="en-US" sz="1400" b="1" dirty="0">
                  <a:solidFill>
                    <a:srgbClr val="92D050"/>
                  </a:solidFill>
                </a:rPr>
                <a:t>LBL</a:t>
              </a:r>
            </a:p>
          </p:txBody>
        </p:sp>
      </p:grpSp>
      <p:grpSp>
        <p:nvGrpSpPr>
          <p:cNvPr id="41" name="Group 40">
            <a:extLst>
              <a:ext uri="{FF2B5EF4-FFF2-40B4-BE49-F238E27FC236}">
                <a16:creationId xmlns:a16="http://schemas.microsoft.com/office/drawing/2014/main" id="{1C107255-D243-E94D-A447-4EEFB467C66D}"/>
              </a:ext>
            </a:extLst>
          </p:cNvPr>
          <p:cNvGrpSpPr/>
          <p:nvPr/>
        </p:nvGrpSpPr>
        <p:grpSpPr>
          <a:xfrm>
            <a:off x="4315441" y="1042911"/>
            <a:ext cx="3150074" cy="3748510"/>
            <a:chOff x="3931254" y="1447800"/>
            <a:chExt cx="3150074" cy="3748510"/>
          </a:xfrm>
        </p:grpSpPr>
        <p:grpSp>
          <p:nvGrpSpPr>
            <p:cNvPr id="42" name="Group 41">
              <a:extLst>
                <a:ext uri="{FF2B5EF4-FFF2-40B4-BE49-F238E27FC236}">
                  <a16:creationId xmlns:a16="http://schemas.microsoft.com/office/drawing/2014/main" id="{15A53A71-9C47-AB4A-ADAA-51C43DCA4361}"/>
                </a:ext>
              </a:extLst>
            </p:cNvPr>
            <p:cNvGrpSpPr/>
            <p:nvPr/>
          </p:nvGrpSpPr>
          <p:grpSpPr>
            <a:xfrm>
              <a:off x="4940910" y="2404784"/>
              <a:ext cx="1286278" cy="1817338"/>
              <a:chOff x="7080611" y="1619077"/>
              <a:chExt cx="1286278" cy="1817338"/>
            </a:xfrm>
          </p:grpSpPr>
          <p:grpSp>
            <p:nvGrpSpPr>
              <p:cNvPr id="67" name="Group 66">
                <a:extLst>
                  <a:ext uri="{FF2B5EF4-FFF2-40B4-BE49-F238E27FC236}">
                    <a16:creationId xmlns:a16="http://schemas.microsoft.com/office/drawing/2014/main" id="{10ECF4DA-58F2-4044-BC69-0F92020AC7F8}"/>
                  </a:ext>
                </a:extLst>
              </p:cNvPr>
              <p:cNvGrpSpPr/>
              <p:nvPr/>
            </p:nvGrpSpPr>
            <p:grpSpPr>
              <a:xfrm>
                <a:off x="7464832" y="2826815"/>
                <a:ext cx="457200" cy="609600"/>
                <a:chOff x="5638800" y="2819400"/>
                <a:chExt cx="457200" cy="609600"/>
              </a:xfrm>
            </p:grpSpPr>
            <p:cxnSp>
              <p:nvCxnSpPr>
                <p:cNvPr id="83" name="Straight Connector 82">
                  <a:extLst>
                    <a:ext uri="{FF2B5EF4-FFF2-40B4-BE49-F238E27FC236}">
                      <a16:creationId xmlns:a16="http://schemas.microsoft.com/office/drawing/2014/main" id="{80408A12-4901-824D-8C03-1D830E5A594A}"/>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FF77BE-3471-CC4E-A82E-C2C33333E3C8}"/>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3EE04A-6882-1044-821E-051F36715640}"/>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BD769A8-0E8F-4A4A-8D2A-E06F068D3640}"/>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7DAE87D-7A47-B242-969F-0553810C5DBB}"/>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ABD6822-4CA0-ED47-B04D-44F1CD753592}"/>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E8A6202-EDAC-DF47-A149-EE37D9D1D484}"/>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6DAF8B8B-2FA0-5441-9916-437F03102DEF}"/>
                  </a:ext>
                </a:extLst>
              </p:cNvPr>
              <p:cNvGrpSpPr/>
              <p:nvPr/>
            </p:nvGrpSpPr>
            <p:grpSpPr>
              <a:xfrm>
                <a:off x="7464832" y="1619077"/>
                <a:ext cx="457200" cy="609600"/>
                <a:chOff x="5638800" y="1916460"/>
                <a:chExt cx="457200" cy="609600"/>
              </a:xfrm>
            </p:grpSpPr>
            <p:grpSp>
              <p:nvGrpSpPr>
                <p:cNvPr id="74" name="Group 73">
                  <a:extLst>
                    <a:ext uri="{FF2B5EF4-FFF2-40B4-BE49-F238E27FC236}">
                      <a16:creationId xmlns:a16="http://schemas.microsoft.com/office/drawing/2014/main" id="{4FDCD9AA-42C9-6A48-9753-7F5A503A992E}"/>
                    </a:ext>
                  </a:extLst>
                </p:cNvPr>
                <p:cNvGrpSpPr/>
                <p:nvPr/>
              </p:nvGrpSpPr>
              <p:grpSpPr>
                <a:xfrm>
                  <a:off x="5638800" y="1916460"/>
                  <a:ext cx="457200" cy="609600"/>
                  <a:chOff x="5638800" y="2819400"/>
                  <a:chExt cx="457200" cy="609600"/>
                </a:xfrm>
              </p:grpSpPr>
              <p:cxnSp>
                <p:nvCxnSpPr>
                  <p:cNvPr id="76" name="Straight Connector 75">
                    <a:extLst>
                      <a:ext uri="{FF2B5EF4-FFF2-40B4-BE49-F238E27FC236}">
                        <a16:creationId xmlns:a16="http://schemas.microsoft.com/office/drawing/2014/main" id="{00117888-D7EF-214F-92E5-D3CE802FB31E}"/>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7B51696-9756-E64C-9373-C34FFFA70D49}"/>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1FB8195-FDD1-6647-8034-682F564C8A9E}"/>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B38F92E-B9DC-EE4E-8B94-F48163716008}"/>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FD1D27F-9231-F94D-BCE3-440B981050BB}"/>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1FAC78F-0F74-9148-9890-2BE93DDB4B69}"/>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12BEA1A-10AC-784A-9E9E-A3C4C915599B}"/>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Oval 74">
                  <a:extLst>
                    <a:ext uri="{FF2B5EF4-FFF2-40B4-BE49-F238E27FC236}">
                      <a16:creationId xmlns:a16="http://schemas.microsoft.com/office/drawing/2014/main" id="{E96301A1-63A4-1643-BE74-0BE6CB533C49}"/>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Connector 68">
                <a:extLst>
                  <a:ext uri="{FF2B5EF4-FFF2-40B4-BE49-F238E27FC236}">
                    <a16:creationId xmlns:a16="http://schemas.microsoft.com/office/drawing/2014/main" id="{131BE073-CF58-AD4F-93D5-7964166222F4}"/>
                  </a:ext>
                </a:extLst>
              </p:cNvPr>
              <p:cNvCxnSpPr/>
              <p:nvPr/>
            </p:nvCxnSpPr>
            <p:spPr>
              <a:xfrm flipV="1">
                <a:off x="7922032" y="2228677"/>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493148-F191-7545-9DE3-14B1FBE4DE19}"/>
                  </a:ext>
                </a:extLst>
              </p:cNvPr>
              <p:cNvCxnSpPr/>
              <p:nvPr/>
            </p:nvCxnSpPr>
            <p:spPr>
              <a:xfrm>
                <a:off x="7922032" y="2522015"/>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F1C4225-A482-E546-9BF8-472B22E1C314}"/>
                  </a:ext>
                </a:extLst>
              </p:cNvPr>
              <p:cNvSpPr txBox="1"/>
              <p:nvPr/>
            </p:nvSpPr>
            <p:spPr>
              <a:xfrm>
                <a:off x="7080611" y="3036356"/>
                <a:ext cx="415498" cy="230832"/>
              </a:xfrm>
              <a:prstGeom prst="rect">
                <a:avLst/>
              </a:prstGeom>
              <a:noFill/>
            </p:spPr>
            <p:txBody>
              <a:bodyPr wrap="none" rtlCol="0">
                <a:spAutoFit/>
              </a:bodyPr>
              <a:lstStyle/>
              <a:p>
                <a:r>
                  <a:rPr lang="en-US" sz="900" i="1" dirty="0"/>
                  <a:t>VSS</a:t>
                </a:r>
              </a:p>
            </p:txBody>
          </p:sp>
          <p:sp>
            <p:nvSpPr>
              <p:cNvPr id="72" name="TextBox 71">
                <a:extLst>
                  <a:ext uri="{FF2B5EF4-FFF2-40B4-BE49-F238E27FC236}">
                    <a16:creationId xmlns:a16="http://schemas.microsoft.com/office/drawing/2014/main" id="{068028A7-F924-4B4B-A046-DADDFDCEEE38}"/>
                  </a:ext>
                </a:extLst>
              </p:cNvPr>
              <p:cNvSpPr txBox="1"/>
              <p:nvPr/>
            </p:nvSpPr>
            <p:spPr>
              <a:xfrm>
                <a:off x="7095054" y="1817971"/>
                <a:ext cx="415498" cy="230832"/>
              </a:xfrm>
              <a:prstGeom prst="rect">
                <a:avLst/>
              </a:prstGeom>
              <a:noFill/>
            </p:spPr>
            <p:txBody>
              <a:bodyPr wrap="none" rtlCol="0">
                <a:spAutoFit/>
              </a:bodyPr>
              <a:lstStyle/>
              <a:p>
                <a:r>
                  <a:rPr lang="en-US" sz="900" i="1" dirty="0"/>
                  <a:t>VSS</a:t>
                </a:r>
              </a:p>
            </p:txBody>
          </p:sp>
          <p:sp>
            <p:nvSpPr>
              <p:cNvPr id="73" name="TextBox 72">
                <a:extLst>
                  <a:ext uri="{FF2B5EF4-FFF2-40B4-BE49-F238E27FC236}">
                    <a16:creationId xmlns:a16="http://schemas.microsoft.com/office/drawing/2014/main" id="{3624235A-49F8-AB48-A953-A753A707742D}"/>
                  </a:ext>
                </a:extLst>
              </p:cNvPr>
              <p:cNvSpPr txBox="1"/>
              <p:nvPr/>
            </p:nvSpPr>
            <p:spPr>
              <a:xfrm>
                <a:off x="7893683" y="2328167"/>
                <a:ext cx="473206" cy="230832"/>
              </a:xfrm>
              <a:prstGeom prst="rect">
                <a:avLst/>
              </a:prstGeom>
              <a:noFill/>
            </p:spPr>
            <p:txBody>
              <a:bodyPr wrap="none" rtlCol="0">
                <a:spAutoFit/>
              </a:bodyPr>
              <a:lstStyle/>
              <a:p>
                <a:r>
                  <a:rPr lang="en-US" sz="900" i="1" dirty="0"/>
                  <a:t>VPPs</a:t>
                </a:r>
              </a:p>
            </p:txBody>
          </p:sp>
        </p:grpSp>
        <p:grpSp>
          <p:nvGrpSpPr>
            <p:cNvPr id="43" name="Group 42">
              <a:extLst>
                <a:ext uri="{FF2B5EF4-FFF2-40B4-BE49-F238E27FC236}">
                  <a16:creationId xmlns:a16="http://schemas.microsoft.com/office/drawing/2014/main" id="{C8C1258F-C8F4-AB48-871D-847E6A49C1AA}"/>
                </a:ext>
              </a:extLst>
            </p:cNvPr>
            <p:cNvGrpSpPr/>
            <p:nvPr/>
          </p:nvGrpSpPr>
          <p:grpSpPr>
            <a:xfrm>
              <a:off x="4419600" y="1447800"/>
              <a:ext cx="1362731" cy="1021722"/>
              <a:chOff x="6559301" y="662093"/>
              <a:chExt cx="1362731" cy="1021722"/>
            </a:xfrm>
          </p:grpSpPr>
          <p:grpSp>
            <p:nvGrpSpPr>
              <p:cNvPr id="58" name="Group 57">
                <a:extLst>
                  <a:ext uri="{FF2B5EF4-FFF2-40B4-BE49-F238E27FC236}">
                    <a16:creationId xmlns:a16="http://schemas.microsoft.com/office/drawing/2014/main" id="{7093966D-81C3-994A-A5E5-1F8DC7995F25}"/>
                  </a:ext>
                </a:extLst>
              </p:cNvPr>
              <p:cNvGrpSpPr/>
              <p:nvPr/>
            </p:nvGrpSpPr>
            <p:grpSpPr>
              <a:xfrm>
                <a:off x="6931432" y="855942"/>
                <a:ext cx="990600" cy="609595"/>
                <a:chOff x="3124200" y="1306866"/>
                <a:chExt cx="990600" cy="609595"/>
              </a:xfrm>
            </p:grpSpPr>
            <p:cxnSp>
              <p:nvCxnSpPr>
                <p:cNvPr id="63" name="Straight Connector 62">
                  <a:extLst>
                    <a:ext uri="{FF2B5EF4-FFF2-40B4-BE49-F238E27FC236}">
                      <a16:creationId xmlns:a16="http://schemas.microsoft.com/office/drawing/2014/main" id="{337472F2-B240-9D40-A7F1-50ADB49B5490}"/>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438C5C8-7F69-1649-8BBC-BFFE56728D0E}"/>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124">
                  <a:extLst>
                    <a:ext uri="{FF2B5EF4-FFF2-40B4-BE49-F238E27FC236}">
                      <a16:creationId xmlns:a16="http://schemas.microsoft.com/office/drawing/2014/main" id="{E09F16F1-3D43-AB42-967D-5B6AEA569C9D}"/>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085EE50-276A-344E-AE69-2BD40867C766}"/>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DE6D3516-17C8-D74D-A5EE-EA015B016B1E}"/>
                  </a:ext>
                </a:extLst>
              </p:cNvPr>
              <p:cNvSpPr txBox="1"/>
              <p:nvPr/>
            </p:nvSpPr>
            <p:spPr>
              <a:xfrm>
                <a:off x="7115906" y="1452983"/>
                <a:ext cx="415498" cy="230832"/>
              </a:xfrm>
              <a:prstGeom prst="rect">
                <a:avLst/>
              </a:prstGeom>
              <a:noFill/>
            </p:spPr>
            <p:txBody>
              <a:bodyPr wrap="none" rtlCol="0">
                <a:spAutoFit/>
              </a:bodyPr>
              <a:lstStyle/>
              <a:p>
                <a:r>
                  <a:rPr lang="en-US" sz="900" i="1" dirty="0"/>
                  <a:t>VSS</a:t>
                </a:r>
              </a:p>
            </p:txBody>
          </p:sp>
          <p:cxnSp>
            <p:nvCxnSpPr>
              <p:cNvPr id="60" name="Straight Connector 59">
                <a:extLst>
                  <a:ext uri="{FF2B5EF4-FFF2-40B4-BE49-F238E27FC236}">
                    <a16:creationId xmlns:a16="http://schemas.microsoft.com/office/drawing/2014/main" id="{4EF041CB-4A94-CD47-8C0A-FE7610567A9B}"/>
                  </a:ext>
                </a:extLst>
              </p:cNvPr>
              <p:cNvCxnSpPr>
                <a:cxnSpLocks/>
              </p:cNvCxnSpPr>
              <p:nvPr/>
            </p:nvCxnSpPr>
            <p:spPr>
              <a:xfrm flipV="1">
                <a:off x="7922032" y="1150415"/>
                <a:ext cx="0" cy="468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B1A046C-4887-8042-98BA-F0B875788F1B}"/>
                  </a:ext>
                </a:extLst>
              </p:cNvPr>
              <p:cNvSpPr txBox="1"/>
              <p:nvPr/>
            </p:nvSpPr>
            <p:spPr>
              <a:xfrm>
                <a:off x="7115906" y="662093"/>
                <a:ext cx="777777" cy="230832"/>
              </a:xfrm>
              <a:prstGeom prst="rect">
                <a:avLst/>
              </a:prstGeom>
              <a:noFill/>
            </p:spPr>
            <p:txBody>
              <a:bodyPr wrap="none" rtlCol="0">
                <a:spAutoFit/>
              </a:bodyPr>
              <a:lstStyle/>
              <a:p>
                <a:r>
                  <a:rPr lang="en-US" sz="900" i="1" dirty="0"/>
                  <a:t>AXN=VPPs</a:t>
                </a:r>
              </a:p>
            </p:txBody>
          </p:sp>
          <p:sp>
            <p:nvSpPr>
              <p:cNvPr id="62" name="TextBox 61">
                <a:extLst>
                  <a:ext uri="{FF2B5EF4-FFF2-40B4-BE49-F238E27FC236}">
                    <a16:creationId xmlns:a16="http://schemas.microsoft.com/office/drawing/2014/main" id="{E77A33C5-9306-3145-9B39-55E2B20352EC}"/>
                  </a:ext>
                </a:extLst>
              </p:cNvPr>
              <p:cNvSpPr txBox="1"/>
              <p:nvPr/>
            </p:nvSpPr>
            <p:spPr>
              <a:xfrm>
                <a:off x="6559301" y="1045323"/>
                <a:ext cx="415498" cy="230832"/>
              </a:xfrm>
              <a:prstGeom prst="rect">
                <a:avLst/>
              </a:prstGeom>
              <a:noFill/>
            </p:spPr>
            <p:txBody>
              <a:bodyPr wrap="none" rtlCol="0">
                <a:spAutoFit/>
              </a:bodyPr>
              <a:lstStyle/>
              <a:p>
                <a:r>
                  <a:rPr lang="en-US" sz="900" i="1" dirty="0"/>
                  <a:t>VSS</a:t>
                </a:r>
              </a:p>
            </p:txBody>
          </p:sp>
        </p:grpSp>
        <p:grpSp>
          <p:nvGrpSpPr>
            <p:cNvPr id="44" name="Group 43">
              <a:extLst>
                <a:ext uri="{FF2B5EF4-FFF2-40B4-BE49-F238E27FC236}">
                  <a16:creationId xmlns:a16="http://schemas.microsoft.com/office/drawing/2014/main" id="{DE623387-40C3-F743-A8F8-D93D0F9786B9}"/>
                </a:ext>
              </a:extLst>
            </p:cNvPr>
            <p:cNvGrpSpPr/>
            <p:nvPr/>
          </p:nvGrpSpPr>
          <p:grpSpPr>
            <a:xfrm>
              <a:off x="4419600" y="4174588"/>
              <a:ext cx="1362731" cy="1021722"/>
              <a:chOff x="6559301" y="662093"/>
              <a:chExt cx="1362731" cy="1021722"/>
            </a:xfrm>
          </p:grpSpPr>
          <p:grpSp>
            <p:nvGrpSpPr>
              <p:cNvPr id="49" name="Group 48">
                <a:extLst>
                  <a:ext uri="{FF2B5EF4-FFF2-40B4-BE49-F238E27FC236}">
                    <a16:creationId xmlns:a16="http://schemas.microsoft.com/office/drawing/2014/main" id="{68BBDE19-136B-8A4A-880D-7130AD772B59}"/>
                  </a:ext>
                </a:extLst>
              </p:cNvPr>
              <p:cNvGrpSpPr/>
              <p:nvPr/>
            </p:nvGrpSpPr>
            <p:grpSpPr>
              <a:xfrm>
                <a:off x="6931432" y="855942"/>
                <a:ext cx="990600" cy="609595"/>
                <a:chOff x="3124200" y="1306866"/>
                <a:chExt cx="990600" cy="609595"/>
              </a:xfrm>
            </p:grpSpPr>
            <p:cxnSp>
              <p:nvCxnSpPr>
                <p:cNvPr id="54" name="Straight Connector 53">
                  <a:extLst>
                    <a:ext uri="{FF2B5EF4-FFF2-40B4-BE49-F238E27FC236}">
                      <a16:creationId xmlns:a16="http://schemas.microsoft.com/office/drawing/2014/main" id="{CABC1870-4C90-0B4A-BA32-B1F7310839FE}"/>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92B2CF-1B44-844B-8403-568917DACA07}"/>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Isosceles Triangle 152">
                  <a:extLst>
                    <a:ext uri="{FF2B5EF4-FFF2-40B4-BE49-F238E27FC236}">
                      <a16:creationId xmlns:a16="http://schemas.microsoft.com/office/drawing/2014/main" id="{21265526-4CD6-E440-A543-7030E4F653A8}"/>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343F473-8D5F-B040-942F-D96F7AE76420}"/>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05A2D90D-B3C4-A643-A005-B2DFD1724AD2}"/>
                  </a:ext>
                </a:extLst>
              </p:cNvPr>
              <p:cNvSpPr txBox="1"/>
              <p:nvPr/>
            </p:nvSpPr>
            <p:spPr>
              <a:xfrm>
                <a:off x="7115906" y="1452983"/>
                <a:ext cx="601447" cy="230832"/>
              </a:xfrm>
              <a:prstGeom prst="rect">
                <a:avLst/>
              </a:prstGeom>
              <a:noFill/>
            </p:spPr>
            <p:txBody>
              <a:bodyPr wrap="none" rtlCol="0">
                <a:spAutoFit/>
              </a:bodyPr>
              <a:lstStyle/>
              <a:p>
                <a:r>
                  <a:rPr lang="en-US" sz="900" i="1" dirty="0"/>
                  <a:t>HNREG</a:t>
                </a:r>
              </a:p>
            </p:txBody>
          </p:sp>
          <p:cxnSp>
            <p:nvCxnSpPr>
              <p:cNvPr id="51" name="Straight Connector 50">
                <a:extLst>
                  <a:ext uri="{FF2B5EF4-FFF2-40B4-BE49-F238E27FC236}">
                    <a16:creationId xmlns:a16="http://schemas.microsoft.com/office/drawing/2014/main" id="{F4916CD6-2DD0-6349-88B5-65E4221D4BD9}"/>
                  </a:ext>
                </a:extLst>
              </p:cNvPr>
              <p:cNvCxnSpPr>
                <a:cxnSpLocks/>
              </p:cNvCxnSpPr>
              <p:nvPr/>
            </p:nvCxnSpPr>
            <p:spPr>
              <a:xfrm>
                <a:off x="7922032" y="662093"/>
                <a:ext cx="0" cy="4883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BB809B5-8622-C74E-9021-20A4DA304D08}"/>
                  </a:ext>
                </a:extLst>
              </p:cNvPr>
              <p:cNvSpPr txBox="1"/>
              <p:nvPr/>
            </p:nvSpPr>
            <p:spPr>
              <a:xfrm>
                <a:off x="7115906" y="662093"/>
                <a:ext cx="415498" cy="230832"/>
              </a:xfrm>
              <a:prstGeom prst="rect">
                <a:avLst/>
              </a:prstGeom>
              <a:noFill/>
            </p:spPr>
            <p:txBody>
              <a:bodyPr wrap="none" rtlCol="0">
                <a:spAutoFit/>
              </a:bodyPr>
              <a:lstStyle/>
              <a:p>
                <a:r>
                  <a:rPr lang="en-US" sz="900" i="1" dirty="0"/>
                  <a:t>VSS</a:t>
                </a:r>
              </a:p>
            </p:txBody>
          </p:sp>
          <p:sp>
            <p:nvSpPr>
              <p:cNvPr id="53" name="TextBox 52">
                <a:extLst>
                  <a:ext uri="{FF2B5EF4-FFF2-40B4-BE49-F238E27FC236}">
                    <a16:creationId xmlns:a16="http://schemas.microsoft.com/office/drawing/2014/main" id="{46A10B53-6CE4-BC46-9C0D-A9FBC7267F04}"/>
                  </a:ext>
                </a:extLst>
              </p:cNvPr>
              <p:cNvSpPr txBox="1"/>
              <p:nvPr/>
            </p:nvSpPr>
            <p:spPr>
              <a:xfrm>
                <a:off x="6559301" y="1045323"/>
                <a:ext cx="428322" cy="230832"/>
              </a:xfrm>
              <a:prstGeom prst="rect">
                <a:avLst/>
              </a:prstGeom>
              <a:noFill/>
            </p:spPr>
            <p:txBody>
              <a:bodyPr wrap="none" rtlCol="0">
                <a:spAutoFit/>
              </a:bodyPr>
              <a:lstStyle/>
              <a:p>
                <a:r>
                  <a:rPr lang="en-US" sz="900" i="1" dirty="0"/>
                  <a:t>VNN</a:t>
                </a:r>
              </a:p>
            </p:txBody>
          </p:sp>
        </p:grpSp>
        <p:sp>
          <p:nvSpPr>
            <p:cNvPr id="45" name="TextBox 44">
              <a:extLst>
                <a:ext uri="{FF2B5EF4-FFF2-40B4-BE49-F238E27FC236}">
                  <a16:creationId xmlns:a16="http://schemas.microsoft.com/office/drawing/2014/main" id="{1C5A7452-3C8E-8549-A358-FD0A60B85DA5}"/>
                </a:ext>
              </a:extLst>
            </p:cNvPr>
            <p:cNvSpPr txBox="1"/>
            <p:nvPr/>
          </p:nvSpPr>
          <p:spPr>
            <a:xfrm>
              <a:off x="3931254" y="4018030"/>
              <a:ext cx="684803" cy="338554"/>
            </a:xfrm>
            <a:prstGeom prst="rect">
              <a:avLst/>
            </a:prstGeom>
            <a:noFill/>
          </p:spPr>
          <p:txBody>
            <a:bodyPr wrap="none" rtlCol="0">
              <a:spAutoFit/>
            </a:bodyPr>
            <a:lstStyle/>
            <a:p>
              <a:r>
                <a:rPr lang="en-US" sz="1600" b="1" i="1" dirty="0">
                  <a:solidFill>
                    <a:srgbClr val="0E5EFE"/>
                  </a:solidFill>
                </a:rPr>
                <a:t>S24S</a:t>
              </a:r>
            </a:p>
          </p:txBody>
        </p:sp>
        <p:sp>
          <p:nvSpPr>
            <p:cNvPr id="46" name="TextBox 45">
              <a:extLst>
                <a:ext uri="{FF2B5EF4-FFF2-40B4-BE49-F238E27FC236}">
                  <a16:creationId xmlns:a16="http://schemas.microsoft.com/office/drawing/2014/main" id="{5921968E-C78F-3E46-83E9-619E96A55A51}"/>
                </a:ext>
              </a:extLst>
            </p:cNvPr>
            <p:cNvSpPr txBox="1"/>
            <p:nvPr/>
          </p:nvSpPr>
          <p:spPr>
            <a:xfrm>
              <a:off x="5734782" y="1882324"/>
              <a:ext cx="473206" cy="230832"/>
            </a:xfrm>
            <a:prstGeom prst="rect">
              <a:avLst/>
            </a:prstGeom>
            <a:noFill/>
          </p:spPr>
          <p:txBody>
            <a:bodyPr wrap="none" rtlCol="0">
              <a:spAutoFit/>
            </a:bodyPr>
            <a:lstStyle/>
            <a:p>
              <a:r>
                <a:rPr lang="en-US" sz="900" i="1" dirty="0"/>
                <a:t>VPPs</a:t>
              </a:r>
            </a:p>
          </p:txBody>
        </p:sp>
        <p:sp>
          <p:nvSpPr>
            <p:cNvPr id="47" name="TextBox 46">
              <a:extLst>
                <a:ext uri="{FF2B5EF4-FFF2-40B4-BE49-F238E27FC236}">
                  <a16:creationId xmlns:a16="http://schemas.microsoft.com/office/drawing/2014/main" id="{17996020-D9EA-5546-A6FA-075615993FC9}"/>
                </a:ext>
              </a:extLst>
            </p:cNvPr>
            <p:cNvSpPr txBox="1"/>
            <p:nvPr/>
          </p:nvSpPr>
          <p:spPr>
            <a:xfrm>
              <a:off x="5763636" y="4490117"/>
              <a:ext cx="415498" cy="230832"/>
            </a:xfrm>
            <a:prstGeom prst="rect">
              <a:avLst/>
            </a:prstGeom>
            <a:noFill/>
          </p:spPr>
          <p:txBody>
            <a:bodyPr wrap="none" rtlCol="0">
              <a:spAutoFit/>
            </a:bodyPr>
            <a:lstStyle/>
            <a:p>
              <a:r>
                <a:rPr lang="en-US" sz="900" i="1" dirty="0"/>
                <a:t>VSS</a:t>
              </a:r>
            </a:p>
          </p:txBody>
        </p:sp>
        <p:sp>
          <p:nvSpPr>
            <p:cNvPr id="48" name="TextBox 47">
              <a:extLst>
                <a:ext uri="{FF2B5EF4-FFF2-40B4-BE49-F238E27FC236}">
                  <a16:creationId xmlns:a16="http://schemas.microsoft.com/office/drawing/2014/main" id="{B0DD6FF1-7470-2E4A-BEBF-AC2004A967D3}"/>
                </a:ext>
              </a:extLst>
            </p:cNvPr>
            <p:cNvSpPr txBox="1"/>
            <p:nvPr/>
          </p:nvSpPr>
          <p:spPr>
            <a:xfrm>
              <a:off x="6121065" y="3093753"/>
              <a:ext cx="960263" cy="307777"/>
            </a:xfrm>
            <a:prstGeom prst="rect">
              <a:avLst/>
            </a:prstGeom>
            <a:noFill/>
          </p:spPr>
          <p:txBody>
            <a:bodyPr wrap="none" rtlCol="0">
              <a:spAutoFit/>
            </a:bodyPr>
            <a:lstStyle/>
            <a:p>
              <a:r>
                <a:rPr lang="en-US" sz="1400" b="1" dirty="0">
                  <a:solidFill>
                    <a:srgbClr val="92D050"/>
                  </a:solidFill>
                </a:rPr>
                <a:t>LBL/LWL</a:t>
              </a:r>
            </a:p>
          </p:txBody>
        </p:sp>
      </p:grpSp>
      <p:grpSp>
        <p:nvGrpSpPr>
          <p:cNvPr id="90" name="Group 89">
            <a:extLst>
              <a:ext uri="{FF2B5EF4-FFF2-40B4-BE49-F238E27FC236}">
                <a16:creationId xmlns:a16="http://schemas.microsoft.com/office/drawing/2014/main" id="{1455D65D-3C36-1442-927B-FA2AD4996540}"/>
              </a:ext>
            </a:extLst>
          </p:cNvPr>
          <p:cNvGrpSpPr/>
          <p:nvPr/>
        </p:nvGrpSpPr>
        <p:grpSpPr>
          <a:xfrm>
            <a:off x="7453366" y="1061868"/>
            <a:ext cx="3681075" cy="3173495"/>
            <a:chOff x="7069681" y="1261474"/>
            <a:chExt cx="3681075" cy="3173495"/>
          </a:xfrm>
        </p:grpSpPr>
        <p:sp>
          <p:nvSpPr>
            <p:cNvPr id="91" name="TextBox 90">
              <a:extLst>
                <a:ext uri="{FF2B5EF4-FFF2-40B4-BE49-F238E27FC236}">
                  <a16:creationId xmlns:a16="http://schemas.microsoft.com/office/drawing/2014/main" id="{E4E5E1C5-767D-654E-89D4-5F04CCCCB439}"/>
                </a:ext>
              </a:extLst>
            </p:cNvPr>
            <p:cNvSpPr txBox="1"/>
            <p:nvPr/>
          </p:nvSpPr>
          <p:spPr>
            <a:xfrm>
              <a:off x="7337447" y="3809010"/>
              <a:ext cx="925253" cy="338554"/>
            </a:xfrm>
            <a:prstGeom prst="rect">
              <a:avLst/>
            </a:prstGeom>
            <a:noFill/>
          </p:spPr>
          <p:txBody>
            <a:bodyPr wrap="none" rtlCol="0">
              <a:spAutoFit/>
            </a:bodyPr>
            <a:lstStyle/>
            <a:p>
              <a:r>
                <a:rPr lang="en-US" sz="1600" b="1" i="1" dirty="0">
                  <a:solidFill>
                    <a:srgbClr val="0E5EFE"/>
                  </a:solidFill>
                </a:rPr>
                <a:t>BiSM32</a:t>
              </a:r>
            </a:p>
          </p:txBody>
        </p:sp>
        <p:grpSp>
          <p:nvGrpSpPr>
            <p:cNvPr id="92" name="Group 91">
              <a:extLst>
                <a:ext uri="{FF2B5EF4-FFF2-40B4-BE49-F238E27FC236}">
                  <a16:creationId xmlns:a16="http://schemas.microsoft.com/office/drawing/2014/main" id="{8FDA1A59-3C58-A048-B667-1DB1DD310CBD}"/>
                </a:ext>
              </a:extLst>
            </p:cNvPr>
            <p:cNvGrpSpPr/>
            <p:nvPr/>
          </p:nvGrpSpPr>
          <p:grpSpPr>
            <a:xfrm>
              <a:off x="7069681" y="1261474"/>
              <a:ext cx="2817944" cy="3173495"/>
              <a:chOff x="7069681" y="1261474"/>
              <a:chExt cx="2817944" cy="3173495"/>
            </a:xfrm>
          </p:grpSpPr>
          <p:cxnSp>
            <p:nvCxnSpPr>
              <p:cNvPr id="96" name="Straight Connector 95">
                <a:extLst>
                  <a:ext uri="{FF2B5EF4-FFF2-40B4-BE49-F238E27FC236}">
                    <a16:creationId xmlns:a16="http://schemas.microsoft.com/office/drawing/2014/main" id="{F751EB68-0639-2541-B977-E7F83FB3C22D}"/>
                  </a:ext>
                </a:extLst>
              </p:cNvPr>
              <p:cNvCxnSpPr/>
              <p:nvPr/>
            </p:nvCxnSpPr>
            <p:spPr>
              <a:xfrm flipV="1">
                <a:off x="9443273" y="302522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DF8D2A1-60FE-9243-8397-D83EF60F06AC}"/>
                  </a:ext>
                </a:extLst>
              </p:cNvPr>
              <p:cNvCxnSpPr/>
              <p:nvPr/>
            </p:nvCxnSpPr>
            <p:spPr>
              <a:xfrm>
                <a:off x="9443273" y="331856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CAE938DE-D314-9A4F-8BC6-7A561CD78AFD}"/>
                  </a:ext>
                </a:extLst>
              </p:cNvPr>
              <p:cNvSpPr txBox="1"/>
              <p:nvPr/>
            </p:nvSpPr>
            <p:spPr>
              <a:xfrm>
                <a:off x="8591427" y="3812747"/>
                <a:ext cx="415498" cy="230832"/>
              </a:xfrm>
              <a:prstGeom prst="rect">
                <a:avLst/>
              </a:prstGeom>
              <a:noFill/>
            </p:spPr>
            <p:txBody>
              <a:bodyPr wrap="none" rtlCol="0">
                <a:spAutoFit/>
              </a:bodyPr>
              <a:lstStyle/>
              <a:p>
                <a:r>
                  <a:rPr lang="en-US" sz="900" i="1" dirty="0"/>
                  <a:t>VPP</a:t>
                </a:r>
              </a:p>
            </p:txBody>
          </p:sp>
          <p:sp>
            <p:nvSpPr>
              <p:cNvPr id="99" name="TextBox 98">
                <a:extLst>
                  <a:ext uri="{FF2B5EF4-FFF2-40B4-BE49-F238E27FC236}">
                    <a16:creationId xmlns:a16="http://schemas.microsoft.com/office/drawing/2014/main" id="{B72F1CE8-13AF-DD4F-8256-D22CBB132B77}"/>
                  </a:ext>
                </a:extLst>
              </p:cNvPr>
              <p:cNvSpPr txBox="1"/>
              <p:nvPr/>
            </p:nvSpPr>
            <p:spPr>
              <a:xfrm>
                <a:off x="8637147" y="2610767"/>
                <a:ext cx="415498" cy="230832"/>
              </a:xfrm>
              <a:prstGeom prst="rect">
                <a:avLst/>
              </a:prstGeom>
              <a:noFill/>
            </p:spPr>
            <p:txBody>
              <a:bodyPr wrap="none" rtlCol="0">
                <a:spAutoFit/>
              </a:bodyPr>
              <a:lstStyle/>
              <a:p>
                <a:r>
                  <a:rPr lang="en-US" sz="900" i="1" dirty="0"/>
                  <a:t>VPP</a:t>
                </a:r>
              </a:p>
            </p:txBody>
          </p:sp>
          <p:sp>
            <p:nvSpPr>
              <p:cNvPr id="100" name="TextBox 99">
                <a:extLst>
                  <a:ext uri="{FF2B5EF4-FFF2-40B4-BE49-F238E27FC236}">
                    <a16:creationId xmlns:a16="http://schemas.microsoft.com/office/drawing/2014/main" id="{C8953D14-2CFC-4043-A3B5-4BEE157EDA08}"/>
                  </a:ext>
                </a:extLst>
              </p:cNvPr>
              <p:cNvSpPr txBox="1"/>
              <p:nvPr/>
            </p:nvSpPr>
            <p:spPr>
              <a:xfrm>
                <a:off x="9414419" y="3113874"/>
                <a:ext cx="473206" cy="230832"/>
              </a:xfrm>
              <a:prstGeom prst="rect">
                <a:avLst/>
              </a:prstGeom>
              <a:noFill/>
            </p:spPr>
            <p:txBody>
              <a:bodyPr wrap="none" rtlCol="0">
                <a:spAutoFit/>
              </a:bodyPr>
              <a:lstStyle/>
              <a:p>
                <a:r>
                  <a:rPr lang="en-US" sz="900" i="1" dirty="0"/>
                  <a:t>VPPs</a:t>
                </a:r>
              </a:p>
            </p:txBody>
          </p:sp>
          <p:grpSp>
            <p:nvGrpSpPr>
              <p:cNvPr id="101" name="Group 100">
                <a:extLst>
                  <a:ext uri="{FF2B5EF4-FFF2-40B4-BE49-F238E27FC236}">
                    <a16:creationId xmlns:a16="http://schemas.microsoft.com/office/drawing/2014/main" id="{2BFB2EDF-F284-B049-9AAC-58259C13C5A0}"/>
                  </a:ext>
                </a:extLst>
              </p:cNvPr>
              <p:cNvGrpSpPr/>
              <p:nvPr/>
            </p:nvGrpSpPr>
            <p:grpSpPr>
              <a:xfrm>
                <a:off x="8452673" y="1463792"/>
                <a:ext cx="990600" cy="636866"/>
                <a:chOff x="3124200" y="1289766"/>
                <a:chExt cx="990600" cy="636866"/>
              </a:xfrm>
            </p:grpSpPr>
            <p:cxnSp>
              <p:nvCxnSpPr>
                <p:cNvPr id="132" name="Straight Connector 131">
                  <a:extLst>
                    <a:ext uri="{FF2B5EF4-FFF2-40B4-BE49-F238E27FC236}">
                      <a16:creationId xmlns:a16="http://schemas.microsoft.com/office/drawing/2014/main" id="{1775188B-E144-E04E-AFAF-6D01ACB9E7BD}"/>
                    </a:ext>
                  </a:extLst>
                </p:cNvPr>
                <p:cNvCxnSpPr>
                  <a:cxnSpLocks/>
                </p:cNvCxnSpPr>
                <p:nvPr/>
              </p:nvCxnSpPr>
              <p:spPr>
                <a:xfrm flipV="1">
                  <a:off x="3505200" y="1289766"/>
                  <a:ext cx="0" cy="636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79998CE-99B8-CA42-82A7-303CFFF96B2F}"/>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Isosceles Triangle 177">
                  <a:extLst>
                    <a:ext uri="{FF2B5EF4-FFF2-40B4-BE49-F238E27FC236}">
                      <a16:creationId xmlns:a16="http://schemas.microsoft.com/office/drawing/2014/main" id="{59E1DBE4-0062-B945-9C0E-75F8E24D2CEA}"/>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D645136-0AED-A443-844A-466C2970D9C8}"/>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TextBox 101">
                <a:extLst>
                  <a:ext uri="{FF2B5EF4-FFF2-40B4-BE49-F238E27FC236}">
                    <a16:creationId xmlns:a16="http://schemas.microsoft.com/office/drawing/2014/main" id="{E1CF8A78-78D8-1949-9151-7F344DD87CEE}"/>
                  </a:ext>
                </a:extLst>
              </p:cNvPr>
              <p:cNvSpPr txBox="1"/>
              <p:nvPr/>
            </p:nvSpPr>
            <p:spPr>
              <a:xfrm>
                <a:off x="8625924" y="1261474"/>
                <a:ext cx="415498" cy="230832"/>
              </a:xfrm>
              <a:prstGeom prst="rect">
                <a:avLst/>
              </a:prstGeom>
              <a:noFill/>
            </p:spPr>
            <p:txBody>
              <a:bodyPr wrap="none" rtlCol="0">
                <a:spAutoFit/>
              </a:bodyPr>
              <a:lstStyle/>
              <a:p>
                <a:r>
                  <a:rPr lang="en-US" sz="900" i="1" dirty="0"/>
                  <a:t>VSS</a:t>
                </a:r>
              </a:p>
            </p:txBody>
          </p:sp>
          <p:cxnSp>
            <p:nvCxnSpPr>
              <p:cNvPr id="103" name="Straight Connector 102">
                <a:extLst>
                  <a:ext uri="{FF2B5EF4-FFF2-40B4-BE49-F238E27FC236}">
                    <a16:creationId xmlns:a16="http://schemas.microsoft.com/office/drawing/2014/main" id="{5F409B7A-87A8-644E-B44B-488758C9DFD4}"/>
                  </a:ext>
                </a:extLst>
              </p:cNvPr>
              <p:cNvCxnSpPr>
                <a:cxnSpLocks/>
              </p:cNvCxnSpPr>
              <p:nvPr/>
            </p:nvCxnSpPr>
            <p:spPr>
              <a:xfrm flipV="1">
                <a:off x="9443273" y="1785689"/>
                <a:ext cx="0" cy="629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56BEFD96-2913-C149-8150-67FB1FCA8356}"/>
                  </a:ext>
                </a:extLst>
              </p:cNvPr>
              <p:cNvSpPr txBox="1"/>
              <p:nvPr/>
            </p:nvSpPr>
            <p:spPr>
              <a:xfrm>
                <a:off x="8059452" y="1670273"/>
                <a:ext cx="415498" cy="230832"/>
              </a:xfrm>
              <a:prstGeom prst="rect">
                <a:avLst/>
              </a:prstGeom>
              <a:noFill/>
            </p:spPr>
            <p:txBody>
              <a:bodyPr wrap="none" rtlCol="0">
                <a:spAutoFit/>
              </a:bodyPr>
              <a:lstStyle/>
              <a:p>
                <a:r>
                  <a:rPr lang="en-US" sz="900" i="1" dirty="0"/>
                  <a:t>VPP</a:t>
                </a:r>
              </a:p>
            </p:txBody>
          </p:sp>
          <p:grpSp>
            <p:nvGrpSpPr>
              <p:cNvPr id="105" name="Group 104">
                <a:extLst>
                  <a:ext uri="{FF2B5EF4-FFF2-40B4-BE49-F238E27FC236}">
                    <a16:creationId xmlns:a16="http://schemas.microsoft.com/office/drawing/2014/main" id="{6CCE5C27-F730-D040-AFD1-02C58FBB5881}"/>
                  </a:ext>
                </a:extLst>
              </p:cNvPr>
              <p:cNvGrpSpPr/>
              <p:nvPr/>
            </p:nvGrpSpPr>
            <p:grpSpPr>
              <a:xfrm>
                <a:off x="8986073" y="3614369"/>
                <a:ext cx="457200" cy="609600"/>
                <a:chOff x="5638800" y="1916460"/>
                <a:chExt cx="457200" cy="609600"/>
              </a:xfrm>
            </p:grpSpPr>
            <p:grpSp>
              <p:nvGrpSpPr>
                <p:cNvPr id="123" name="Group 122">
                  <a:extLst>
                    <a:ext uri="{FF2B5EF4-FFF2-40B4-BE49-F238E27FC236}">
                      <a16:creationId xmlns:a16="http://schemas.microsoft.com/office/drawing/2014/main" id="{1C8EA03F-062C-A64E-90C0-E1F4168B5CF9}"/>
                    </a:ext>
                  </a:extLst>
                </p:cNvPr>
                <p:cNvGrpSpPr/>
                <p:nvPr/>
              </p:nvGrpSpPr>
              <p:grpSpPr>
                <a:xfrm>
                  <a:off x="5638800" y="1916460"/>
                  <a:ext cx="457200" cy="609600"/>
                  <a:chOff x="5638800" y="2819400"/>
                  <a:chExt cx="457200" cy="609600"/>
                </a:xfrm>
              </p:grpSpPr>
              <p:cxnSp>
                <p:nvCxnSpPr>
                  <p:cNvPr id="125" name="Straight Connector 124">
                    <a:extLst>
                      <a:ext uri="{FF2B5EF4-FFF2-40B4-BE49-F238E27FC236}">
                        <a16:creationId xmlns:a16="http://schemas.microsoft.com/office/drawing/2014/main" id="{280B1266-0565-2A45-A0DC-5CCBAB62BBBC}"/>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9B0B457-5254-0043-8BB3-AD3FC8C57176}"/>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0095DF6-4AFA-D84A-806A-C7E56CEADFDF}"/>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6840006-279F-7A41-86C1-A31142EA1B30}"/>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67DC153-D1A9-4A4D-9657-96C3E21A4CDA}"/>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8BB8A26-0F13-F744-A52C-F5B82BBAC95A}"/>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726CCF9-D7AB-6145-8161-D96B7A8B21E4}"/>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4" name="Oval 123">
                  <a:extLst>
                    <a:ext uri="{FF2B5EF4-FFF2-40B4-BE49-F238E27FC236}">
                      <a16:creationId xmlns:a16="http://schemas.microsoft.com/office/drawing/2014/main" id="{2555ED2C-4386-6045-B9D7-30A95259070A}"/>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105">
                <a:extLst>
                  <a:ext uri="{FF2B5EF4-FFF2-40B4-BE49-F238E27FC236}">
                    <a16:creationId xmlns:a16="http://schemas.microsoft.com/office/drawing/2014/main" id="{C0D52449-B1B5-0240-AFFD-2C523247ADBD}"/>
                  </a:ext>
                </a:extLst>
              </p:cNvPr>
              <p:cNvGrpSpPr/>
              <p:nvPr/>
            </p:nvGrpSpPr>
            <p:grpSpPr>
              <a:xfrm>
                <a:off x="8986073" y="2418120"/>
                <a:ext cx="457200" cy="609600"/>
                <a:chOff x="5638800" y="2819400"/>
                <a:chExt cx="457200" cy="609600"/>
              </a:xfrm>
            </p:grpSpPr>
            <p:cxnSp>
              <p:nvCxnSpPr>
                <p:cNvPr id="116" name="Straight Connector 115">
                  <a:extLst>
                    <a:ext uri="{FF2B5EF4-FFF2-40B4-BE49-F238E27FC236}">
                      <a16:creationId xmlns:a16="http://schemas.microsoft.com/office/drawing/2014/main" id="{2B0FF2E5-9CA1-6445-9E43-17C0790673EE}"/>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8014D83-6D0E-774C-8F00-1B5BCCBBE5A0}"/>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DE2A554-8BC8-264A-A1F6-1E1813E175B7}"/>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1190845-D2ED-2E43-AE7C-BF53EBF77D14}"/>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4D55914-61DE-804A-9709-D2F437F9A14B}"/>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2BF81AD-83A1-5646-95D0-346A8FF99A55}"/>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AA7CE87-AD5F-BC45-B2B2-4011558B438E}"/>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60FC936C-3044-9645-9BD3-FE0D8F5092DB}"/>
                  </a:ext>
                </a:extLst>
              </p:cNvPr>
              <p:cNvSpPr txBox="1"/>
              <p:nvPr/>
            </p:nvSpPr>
            <p:spPr>
              <a:xfrm>
                <a:off x="9235524" y="4204137"/>
                <a:ext cx="415498" cy="230832"/>
              </a:xfrm>
              <a:prstGeom prst="rect">
                <a:avLst/>
              </a:prstGeom>
              <a:noFill/>
            </p:spPr>
            <p:txBody>
              <a:bodyPr wrap="none" rtlCol="0">
                <a:spAutoFit/>
              </a:bodyPr>
              <a:lstStyle/>
              <a:p>
                <a:r>
                  <a:rPr lang="en-US" sz="900" i="1" dirty="0"/>
                  <a:t>VSS</a:t>
                </a:r>
              </a:p>
            </p:txBody>
          </p:sp>
          <p:grpSp>
            <p:nvGrpSpPr>
              <p:cNvPr id="108" name="Group 107">
                <a:extLst>
                  <a:ext uri="{FF2B5EF4-FFF2-40B4-BE49-F238E27FC236}">
                    <a16:creationId xmlns:a16="http://schemas.microsoft.com/office/drawing/2014/main" id="{F760E5A7-1CFF-5A4C-8E83-D45A5FB36546}"/>
                  </a:ext>
                </a:extLst>
              </p:cNvPr>
              <p:cNvGrpSpPr/>
              <p:nvPr/>
            </p:nvGrpSpPr>
            <p:grpSpPr>
              <a:xfrm rot="16200000">
                <a:off x="7365666" y="1732313"/>
                <a:ext cx="645117" cy="1237088"/>
                <a:chOff x="8529357" y="82408"/>
                <a:chExt cx="645117" cy="1237088"/>
              </a:xfrm>
            </p:grpSpPr>
            <p:sp>
              <p:nvSpPr>
                <p:cNvPr id="111" name="Trapezoid 110">
                  <a:extLst>
                    <a:ext uri="{FF2B5EF4-FFF2-40B4-BE49-F238E27FC236}">
                      <a16:creationId xmlns:a16="http://schemas.microsoft.com/office/drawing/2014/main" id="{5A4A5A94-1B24-A04A-BB20-8A9ABFFBA00B}"/>
                    </a:ext>
                  </a:extLst>
                </p:cNvPr>
                <p:cNvSpPr/>
                <p:nvPr/>
              </p:nvSpPr>
              <p:spPr>
                <a:xfrm rot="10800000">
                  <a:off x="8531309" y="928175"/>
                  <a:ext cx="609596" cy="391321"/>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CF63AF8-F415-1941-A189-2C2E1A8ED7E1}"/>
                    </a:ext>
                  </a:extLst>
                </p:cNvPr>
                <p:cNvSpPr txBox="1"/>
                <p:nvPr/>
              </p:nvSpPr>
              <p:spPr>
                <a:xfrm rot="5400000">
                  <a:off x="8758334" y="450706"/>
                  <a:ext cx="601447" cy="230832"/>
                </a:xfrm>
                <a:prstGeom prst="rect">
                  <a:avLst/>
                </a:prstGeom>
                <a:noFill/>
              </p:spPr>
              <p:txBody>
                <a:bodyPr wrap="none" rtlCol="0">
                  <a:spAutoFit/>
                </a:bodyPr>
                <a:lstStyle/>
                <a:p>
                  <a:r>
                    <a:rPr lang="en-US" sz="900" i="1" dirty="0"/>
                    <a:t>HNREG</a:t>
                  </a:r>
                </a:p>
              </p:txBody>
            </p:sp>
            <p:sp>
              <p:nvSpPr>
                <p:cNvPr id="113" name="TextBox 112">
                  <a:extLst>
                    <a:ext uri="{FF2B5EF4-FFF2-40B4-BE49-F238E27FC236}">
                      <a16:creationId xmlns:a16="http://schemas.microsoft.com/office/drawing/2014/main" id="{08E3E5EF-50E9-D74A-8E7A-3F6AE822CD82}"/>
                    </a:ext>
                  </a:extLst>
                </p:cNvPr>
                <p:cNvSpPr txBox="1"/>
                <p:nvPr/>
              </p:nvSpPr>
              <p:spPr>
                <a:xfrm rot="5400000">
                  <a:off x="8255884" y="355881"/>
                  <a:ext cx="777777" cy="230832"/>
                </a:xfrm>
                <a:prstGeom prst="rect">
                  <a:avLst/>
                </a:prstGeom>
                <a:noFill/>
              </p:spPr>
              <p:txBody>
                <a:bodyPr wrap="none" rtlCol="0">
                  <a:spAutoFit/>
                </a:bodyPr>
                <a:lstStyle/>
                <a:p>
                  <a:r>
                    <a:rPr lang="en-US" sz="900" i="1" dirty="0"/>
                    <a:t>AXN=VPPs</a:t>
                  </a:r>
                </a:p>
              </p:txBody>
            </p:sp>
            <p:cxnSp>
              <p:nvCxnSpPr>
                <p:cNvPr id="114" name="Straight Connector 113">
                  <a:extLst>
                    <a:ext uri="{FF2B5EF4-FFF2-40B4-BE49-F238E27FC236}">
                      <a16:creationId xmlns:a16="http://schemas.microsoft.com/office/drawing/2014/main" id="{1300E8D5-FA31-2544-81D5-DCF91E4F7410}"/>
                    </a:ext>
                  </a:extLst>
                </p:cNvPr>
                <p:cNvCxnSpPr/>
                <p:nvPr/>
              </p:nvCxnSpPr>
              <p:spPr>
                <a:xfrm flipV="1">
                  <a:off x="8637147"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A88592-D1ED-DD43-9800-6FE895BAC3FB}"/>
                    </a:ext>
                  </a:extLst>
                </p:cNvPr>
                <p:cNvCxnSpPr/>
                <p:nvPr/>
              </p:nvCxnSpPr>
              <p:spPr>
                <a:xfrm flipV="1">
                  <a:off x="9049869"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Straight Connector 108">
                <a:extLst>
                  <a:ext uri="{FF2B5EF4-FFF2-40B4-BE49-F238E27FC236}">
                    <a16:creationId xmlns:a16="http://schemas.microsoft.com/office/drawing/2014/main" id="{1EEED105-5727-004E-8757-935E2A825714}"/>
                  </a:ext>
                </a:extLst>
              </p:cNvPr>
              <p:cNvCxnSpPr>
                <a:stCxn id="111" idx="0"/>
              </p:cNvCxnSpPr>
              <p:nvPr/>
            </p:nvCxnSpPr>
            <p:spPr>
              <a:xfrm flipV="1">
                <a:off x="8306768" y="2360652"/>
                <a:ext cx="526905" cy="60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B8A20DE-703A-984C-AF2A-746F92C4511F}"/>
                  </a:ext>
                </a:extLst>
              </p:cNvPr>
              <p:cNvCxnSpPr/>
              <p:nvPr/>
            </p:nvCxnSpPr>
            <p:spPr>
              <a:xfrm>
                <a:off x="8833673" y="2090487"/>
                <a:ext cx="0" cy="270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96DE4644-9FD7-DB41-9EFE-6542E3AEC177}"/>
                </a:ext>
              </a:extLst>
            </p:cNvPr>
            <p:cNvSpPr txBox="1"/>
            <p:nvPr/>
          </p:nvSpPr>
          <p:spPr>
            <a:xfrm>
              <a:off x="8382000" y="2133600"/>
              <a:ext cx="473206" cy="230832"/>
            </a:xfrm>
            <a:prstGeom prst="rect">
              <a:avLst/>
            </a:prstGeom>
            <a:noFill/>
          </p:spPr>
          <p:txBody>
            <a:bodyPr wrap="none" rtlCol="0">
              <a:spAutoFit/>
            </a:bodyPr>
            <a:lstStyle/>
            <a:p>
              <a:r>
                <a:rPr lang="en-US" sz="900" i="1" dirty="0"/>
                <a:t>VPPs</a:t>
              </a:r>
            </a:p>
          </p:txBody>
        </p:sp>
        <p:sp>
          <p:nvSpPr>
            <p:cNvPr id="94" name="TextBox 93">
              <a:extLst>
                <a:ext uri="{FF2B5EF4-FFF2-40B4-BE49-F238E27FC236}">
                  <a16:creationId xmlns:a16="http://schemas.microsoft.com/office/drawing/2014/main" id="{11CE2BE2-B3D7-7A47-8B5B-509D19DC4301}"/>
                </a:ext>
              </a:extLst>
            </p:cNvPr>
            <p:cNvSpPr txBox="1"/>
            <p:nvPr/>
          </p:nvSpPr>
          <p:spPr>
            <a:xfrm>
              <a:off x="9397170" y="1758550"/>
              <a:ext cx="473206" cy="230832"/>
            </a:xfrm>
            <a:prstGeom prst="rect">
              <a:avLst/>
            </a:prstGeom>
            <a:noFill/>
          </p:spPr>
          <p:txBody>
            <a:bodyPr wrap="none" rtlCol="0">
              <a:spAutoFit/>
            </a:bodyPr>
            <a:lstStyle/>
            <a:p>
              <a:r>
                <a:rPr lang="en-US" sz="900" i="1" dirty="0"/>
                <a:t>VPPs</a:t>
              </a:r>
            </a:p>
          </p:txBody>
        </p:sp>
        <p:sp>
          <p:nvSpPr>
            <p:cNvPr id="95" name="TextBox 94">
              <a:extLst>
                <a:ext uri="{FF2B5EF4-FFF2-40B4-BE49-F238E27FC236}">
                  <a16:creationId xmlns:a16="http://schemas.microsoft.com/office/drawing/2014/main" id="{2D4C02B2-82B9-5F47-81F2-00F981E68B22}"/>
                </a:ext>
              </a:extLst>
            </p:cNvPr>
            <p:cNvSpPr txBox="1"/>
            <p:nvPr/>
          </p:nvSpPr>
          <p:spPr>
            <a:xfrm>
              <a:off x="9790493" y="3112328"/>
              <a:ext cx="960263" cy="307777"/>
            </a:xfrm>
            <a:prstGeom prst="rect">
              <a:avLst/>
            </a:prstGeom>
            <a:noFill/>
          </p:spPr>
          <p:txBody>
            <a:bodyPr wrap="none" rtlCol="0">
              <a:spAutoFit/>
            </a:bodyPr>
            <a:lstStyle/>
            <a:p>
              <a:r>
                <a:rPr lang="en-US" sz="1400" b="1" dirty="0">
                  <a:solidFill>
                    <a:srgbClr val="92D050"/>
                  </a:solidFill>
                </a:rPr>
                <a:t>LBL/LWL</a:t>
              </a:r>
            </a:p>
          </p:txBody>
        </p:sp>
      </p:grpSp>
      <p:sp>
        <p:nvSpPr>
          <p:cNvPr id="136" name="Content Placeholder 2">
            <a:extLst>
              <a:ext uri="{FF2B5EF4-FFF2-40B4-BE49-F238E27FC236}">
                <a16:creationId xmlns:a16="http://schemas.microsoft.com/office/drawing/2014/main" id="{B7A9AA5F-D5B0-3C44-875F-FDAE2F06CB6F}"/>
              </a:ext>
            </a:extLst>
          </p:cNvPr>
          <p:cNvSpPr txBox="1">
            <a:spLocks/>
          </p:cNvSpPr>
          <p:nvPr/>
        </p:nvSpPr>
        <p:spPr bwMode="auto">
          <a:xfrm>
            <a:off x="4509246" y="4767037"/>
            <a:ext cx="3257845" cy="70904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buFont typeface="Arial" panose="020B0604020202020204" pitchFamily="34" charset="0"/>
              <a:buChar char="•"/>
            </a:pPr>
            <a:r>
              <a:rPr lang="en-US" sz="1600" kern="0" dirty="0"/>
              <a:t>Bipolar</a:t>
            </a:r>
          </a:p>
          <a:p>
            <a:pPr marL="342900" indent="-342900" defTabSz="914400">
              <a:buFont typeface="Arial" panose="020B0604020202020204" pitchFamily="34" charset="0"/>
              <a:buChar char="•"/>
            </a:pPr>
            <a:r>
              <a:rPr lang="en-US" sz="1600" kern="0" dirty="0"/>
              <a:t>110</a:t>
            </a:r>
            <a:r>
              <a:rPr lang="en-US" sz="1600" dirty="0"/>
              <a:t>Å</a:t>
            </a:r>
            <a:r>
              <a:rPr lang="en-US" sz="1600" kern="0" dirty="0"/>
              <a:t> TWN + P</a:t>
            </a:r>
          </a:p>
          <a:p>
            <a:pPr marL="342900" indent="-342900" defTabSz="914400">
              <a:buFont typeface="Arial" panose="020B0604020202020204" pitchFamily="34" charset="0"/>
              <a:buChar char="•"/>
            </a:pPr>
            <a:r>
              <a:rPr lang="en-US" sz="1600" kern="0" dirty="0"/>
              <a:t>2 extra global </a:t>
            </a:r>
            <a:r>
              <a:rPr lang="en-US" sz="1600" kern="0" dirty="0" err="1"/>
              <a:t>Xtrs</a:t>
            </a:r>
            <a:r>
              <a:rPr lang="en-US" sz="1600" kern="0" dirty="0"/>
              <a:t>.</a:t>
            </a:r>
          </a:p>
          <a:p>
            <a:pPr marL="342900" indent="-342900" defTabSz="914400">
              <a:buFont typeface="Arial" panose="020B0604020202020204" pitchFamily="34" charset="0"/>
              <a:buChar char="•"/>
            </a:pPr>
            <a:r>
              <a:rPr lang="en-US" sz="1600" kern="0" dirty="0"/>
              <a:t>Extra </a:t>
            </a:r>
            <a:r>
              <a:rPr lang="en-US" sz="1600" kern="0" dirty="0" err="1"/>
              <a:t>Xtrs</a:t>
            </a:r>
            <a:r>
              <a:rPr lang="en-US" sz="1600" kern="0" dirty="0"/>
              <a:t>. in tile </a:t>
            </a:r>
            <a:r>
              <a:rPr lang="en-US" sz="1600" kern="0" dirty="0" err="1"/>
              <a:t>predec</a:t>
            </a:r>
            <a:endParaRPr lang="en-US" sz="1600" kern="0" dirty="0"/>
          </a:p>
          <a:p>
            <a:pPr marL="342900" indent="-342900" defTabSz="914400">
              <a:buFont typeface="Arial" panose="020B0604020202020204" pitchFamily="34" charset="0"/>
              <a:buChar char="•"/>
            </a:pPr>
            <a:endParaRPr lang="en-US" sz="1600" kern="0" dirty="0"/>
          </a:p>
          <a:p>
            <a:pPr defTabSz="914400"/>
            <a:endParaRPr lang="en-US" sz="1600" kern="0" dirty="0"/>
          </a:p>
        </p:txBody>
      </p:sp>
      <p:sp>
        <p:nvSpPr>
          <p:cNvPr id="137" name="Content Placeholder 2">
            <a:extLst>
              <a:ext uri="{FF2B5EF4-FFF2-40B4-BE49-F238E27FC236}">
                <a16:creationId xmlns:a16="http://schemas.microsoft.com/office/drawing/2014/main" id="{AE5F86C2-D584-254A-9EF3-2B6636FAD115}"/>
              </a:ext>
            </a:extLst>
          </p:cNvPr>
          <p:cNvSpPr txBox="1">
            <a:spLocks/>
          </p:cNvSpPr>
          <p:nvPr/>
        </p:nvSpPr>
        <p:spPr bwMode="auto">
          <a:xfrm>
            <a:off x="8153400" y="4635976"/>
            <a:ext cx="3461847" cy="70904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buFont typeface="Arial" panose="020B0604020202020204" pitchFamily="34" charset="0"/>
              <a:buChar char="•"/>
            </a:pPr>
            <a:r>
              <a:rPr lang="en-US" sz="1600" kern="0" dirty="0"/>
              <a:t>Bipolar</a:t>
            </a:r>
          </a:p>
          <a:p>
            <a:pPr marL="342900" indent="-342900" defTabSz="914400">
              <a:buFont typeface="Arial" panose="020B0604020202020204" pitchFamily="34" charset="0"/>
              <a:buChar char="•"/>
            </a:pPr>
            <a:r>
              <a:rPr lang="en-US" sz="1600" kern="0" dirty="0"/>
              <a:t>160</a:t>
            </a:r>
            <a:r>
              <a:rPr lang="en-US" sz="1600" dirty="0"/>
              <a:t>Å</a:t>
            </a:r>
            <a:r>
              <a:rPr lang="en-US" sz="1600" kern="0" dirty="0"/>
              <a:t> TWN + </a:t>
            </a:r>
            <a:r>
              <a:rPr lang="en-US" sz="1600" kern="0" dirty="0" err="1"/>
              <a:t>tgP</a:t>
            </a:r>
            <a:endParaRPr lang="en-US" sz="1600" kern="0" dirty="0"/>
          </a:p>
          <a:p>
            <a:pPr marL="342900" indent="-342900" defTabSz="914400">
              <a:buFont typeface="Arial" panose="020B0604020202020204" pitchFamily="34" charset="0"/>
              <a:buChar char="•"/>
            </a:pPr>
            <a:r>
              <a:rPr lang="en-US" sz="1600" kern="0" dirty="0"/>
              <a:t>VT: 1.2V @ 9.3 VB for TWN</a:t>
            </a:r>
          </a:p>
          <a:p>
            <a:pPr marL="342900" indent="-342900" defTabSz="914400">
              <a:buFont typeface="Arial" panose="020B0604020202020204" pitchFamily="34" charset="0"/>
              <a:buChar char="•"/>
            </a:pPr>
            <a:r>
              <a:rPr lang="en-US" sz="1600" kern="0" dirty="0"/>
              <a:t>9.6V compliant DR</a:t>
            </a:r>
          </a:p>
          <a:p>
            <a:pPr marL="342900" indent="-342900" defTabSz="914400">
              <a:buFont typeface="Arial" panose="020B0604020202020204" pitchFamily="34" charset="0"/>
              <a:buChar char="•"/>
            </a:pPr>
            <a:r>
              <a:rPr lang="en-US" sz="1600" kern="0" dirty="0"/>
              <a:t>AXN/HNREG Mux/tile</a:t>
            </a:r>
          </a:p>
          <a:p>
            <a:pPr marL="342900" indent="-342900" defTabSz="914400">
              <a:buFont typeface="Arial" panose="020B0604020202020204" pitchFamily="34" charset="0"/>
              <a:buChar char="•"/>
            </a:pPr>
            <a:endParaRPr lang="en-US" sz="1600" kern="0" dirty="0"/>
          </a:p>
          <a:p>
            <a:pPr defTabSz="914400"/>
            <a:endParaRPr lang="en-US" sz="1600" kern="0" dirty="0"/>
          </a:p>
        </p:txBody>
      </p:sp>
    </p:spTree>
    <p:extLst>
      <p:ext uri="{BB962C8B-B14F-4D97-AF65-F5344CB8AC3E}">
        <p14:creationId xmlns:p14="http://schemas.microsoft.com/office/powerpoint/2010/main" val="410582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fade">
                                      <p:cBhvr>
                                        <p:cTn id="1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SG-CR face to face WW32.4-2018" id="{0CD437F6-E51D-234B-B6DA-6B867D20373A}" vid="{C37B88EF-430A-1D4A-B608-2D1BA0B39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SD for Rev 7</Agenda>
    <Date xmlns="90b7a245-a7c3-4504-88b2-cf85318e6b78">2016-03-15T00:00:00-07:00</Date>
    <Presenter xmlns="90b7a245-a7c3-4504-88b2-cf85318e6b78">DerChang Kau</Present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9757D6-16EA-49DF-BF94-FEF25FAF835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90b7a245-a7c3-4504-88b2-cf85318e6b78"/>
    <ds:schemaRef ds:uri="http://www.w3.org/XML/1998/namespace"/>
    <ds:schemaRef ds:uri="http://purl.org/dc/elements/1.1/"/>
  </ds:schemaRefs>
</ds:datastoreItem>
</file>

<file path=customXml/itemProps2.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3BD8A-0332-458A-BADF-7C6744276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4215</TotalTime>
  <Words>960</Words>
  <Application>Microsoft Macintosh PowerPoint</Application>
  <PresentationFormat>Widescreen</PresentationFormat>
  <Paragraphs>270</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Neo Sans Intel</vt:lpstr>
      <vt:lpstr>Neo Sans Intel Medium</vt:lpstr>
      <vt:lpstr>Segoe UI</vt:lpstr>
      <vt:lpstr>Arial</vt:lpstr>
      <vt:lpstr>Calibri</vt:lpstr>
      <vt:lpstr>Cambria Math</vt:lpstr>
      <vt:lpstr>Symbol</vt:lpstr>
      <vt:lpstr>blank</vt:lpstr>
      <vt:lpstr>BiSM, an Alternative Memory</vt:lpstr>
      <vt:lpstr>Introduction to BiSM</vt:lpstr>
      <vt:lpstr>A Brief History</vt:lpstr>
      <vt:lpstr>Value Proposition</vt:lpstr>
      <vt:lpstr>1st and 2nd cut profile  CR6.5 demonstrated &gt;70% PG4 structure yield &amp; PG4 capable RWB </vt:lpstr>
      <vt:lpstr>Read/Write</vt:lpstr>
      <vt:lpstr>Retention</vt:lpstr>
      <vt:lpstr>Write Endurance</vt:lpstr>
      <vt:lpstr>Bipolar decoder architecture – Selected BL Path Shown</vt:lpstr>
      <vt:lpstr>Die Size and Energy Assessment</vt:lpstr>
      <vt:lpstr>Assessment &amp; Critical Path to a-Product Definition </vt:lpstr>
      <vt:lpstr>BiSM Value Proposition (ref: 3DXP)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 Derchang</dc:creator>
  <cp:keywords>CTPClassification=CTP_NT</cp:keywords>
  <cp:lastModifiedBy>Kau, Derchang</cp:lastModifiedBy>
  <cp:revision>131</cp:revision>
  <dcterms:created xsi:type="dcterms:W3CDTF">2019-07-25T21:17:31Z</dcterms:created>
  <dcterms:modified xsi:type="dcterms:W3CDTF">2019-08-05T21:45:21Z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18736c36-3ecb-425e-9f87-88ac498b04cd</vt:lpwstr>
  </property>
  <property fmtid="{D5CDD505-2E9C-101B-9397-08002B2CF9AE}" pid="4" name="CTP_TimeStamp">
    <vt:lpwstr>2018-08-10 06:13:33Z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