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312" r:id="rId5"/>
    <p:sldId id="316" r:id="rId6"/>
    <p:sldId id="332" r:id="rId7"/>
    <p:sldId id="314" r:id="rId8"/>
    <p:sldId id="331" r:id="rId9"/>
    <p:sldId id="317" r:id="rId10"/>
    <p:sldId id="320" r:id="rId11"/>
  </p:sldIdLst>
  <p:sldSz cx="10058400" cy="56594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83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50ED"/>
    <a:srgbClr val="009999"/>
    <a:srgbClr val="A76319"/>
    <a:srgbClr val="C0C0C0"/>
    <a:srgbClr val="FFFFFF"/>
    <a:srgbClr val="0054B0"/>
    <a:srgbClr val="0064D2"/>
    <a:srgbClr val="006FEA"/>
    <a:srgbClr val="0071EE"/>
    <a:srgbClr val="0E5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07" autoAdjust="0"/>
    <p:restoredTop sz="94660" autoAdjust="0"/>
  </p:normalViewPr>
  <p:slideViewPr>
    <p:cSldViewPr snapToGrid="0">
      <p:cViewPr varScale="1">
        <p:scale>
          <a:sx n="123" d="100"/>
          <a:sy n="123" d="100"/>
        </p:scale>
        <p:origin x="442" y="72"/>
      </p:cViewPr>
      <p:guideLst>
        <p:guide orient="horz" pos="1783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4B527-A10E-4BB7-94A9-9B4C053C51D5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00E28-BEE0-488B-BEE0-9621A9C4B3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60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00E28-BEE0-488B-BEE0-9621A9C4B34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20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00E28-BEE0-488B-BEE0-9621A9C4B34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25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00E28-BEE0-488B-BEE0-9621A9C4B34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181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0310"/>
            <a:ext cx="8549640" cy="83581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1131887"/>
            <a:ext cx="7040880" cy="440179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400" b="1"/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754380" y="1760714"/>
            <a:ext cx="8549640" cy="35214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4" y="225329"/>
            <a:ext cx="3309144" cy="95896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225332"/>
            <a:ext cx="5622925" cy="483017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4" y="1184293"/>
            <a:ext cx="3309144" cy="38712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3961607"/>
            <a:ext cx="6035040" cy="467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505681"/>
            <a:ext cx="6035040" cy="3395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4429298"/>
            <a:ext cx="6035040" cy="6641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6610" y="125765"/>
            <a:ext cx="2137410" cy="4904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0" y="125765"/>
            <a:ext cx="6244590" cy="4904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99060" y="640652"/>
            <a:ext cx="89687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200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" y="51765"/>
            <a:ext cx="8153400" cy="377296"/>
          </a:xfrm>
        </p:spPr>
        <p:txBody>
          <a:bodyPr/>
          <a:lstStyle>
            <a:lvl1pPr algn="l">
              <a:defRPr sz="2800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99060" y="429061"/>
            <a:ext cx="70408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200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200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200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00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624840" y="467519"/>
            <a:ext cx="670560" cy="197888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200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624840" y="640652"/>
            <a:ext cx="670560" cy="201977"/>
          </a:xfrm>
        </p:spPr>
        <p:txBody>
          <a:bodyPr anchor="t" anchorCtr="0"/>
          <a:lstStyle>
            <a:lvl1pPr marL="0" indent="0" algn="l">
              <a:buNone/>
              <a:defRPr sz="1200" b="1" baseline="0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7962900" y="473408"/>
            <a:ext cx="2009215" cy="232651"/>
          </a:xfrm>
        </p:spPr>
        <p:txBody>
          <a:bodyPr anchor="b"/>
          <a:lstStyle>
            <a:lvl1pPr marL="0" indent="0" algn="r">
              <a:buNone/>
              <a:defRPr sz="1200" b="1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7924800" y="10319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200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200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8839200" y="696119"/>
            <a:ext cx="10287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r>
              <a:rPr lang="en-US" sz="1200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200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endParaRPr lang="en-US" sz="1200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76200" y="5334000"/>
            <a:ext cx="9906000" cy="3151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16764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343662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670560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16764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343662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670560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37338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70104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7010400" y="3286919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3733800" y="3276600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457200" y="3276600"/>
            <a:ext cx="2590800" cy="21898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58095"/>
            <a:ext cx="8549640" cy="121311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3207015"/>
            <a:ext cx="7040880" cy="1446301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3636715"/>
            <a:ext cx="8549640" cy="11240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2398711"/>
            <a:ext cx="8549640" cy="123800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1006122"/>
            <a:ext cx="4191000" cy="40244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006122"/>
            <a:ext cx="4191000" cy="40244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sldNum="0"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26641"/>
            <a:ext cx="9052560" cy="9432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266824"/>
            <a:ext cx="4444207" cy="527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1794775"/>
            <a:ext cx="4444207" cy="3260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31" y="1266824"/>
            <a:ext cx="4445953" cy="527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31" y="1794775"/>
            <a:ext cx="4445953" cy="3260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4380" y="125765"/>
            <a:ext cx="8549640" cy="691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4380" y="1006122"/>
            <a:ext cx="8549640" cy="4024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4191000" y="5425406"/>
            <a:ext cx="17602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fld id="{3CBE715E-4167-445E-8F25-69DFD044E05F}" type="slidenum">
              <a:rPr lang="en-US" sz="1200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endParaRPr lang="en-US" sz="1200" b="1" dirty="0">
              <a:latin typeface="Neo Sans Intel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914400" y="5340700"/>
            <a:ext cx="1676400" cy="30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ctr" eaLnBrk="0" hangingPunct="0">
              <a:defRPr/>
            </a:pPr>
            <a:r>
              <a:rPr lang="en-US" sz="1400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Intel</a:t>
            </a:r>
            <a:r>
              <a:rPr lang="en-US" sz="1400" b="1" baseline="0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400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6200" y="5345027"/>
            <a:ext cx="570156" cy="272867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200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32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5563"/>
            <a:ext cx="8549640" cy="835815"/>
          </a:xfrm>
        </p:spPr>
        <p:txBody>
          <a:bodyPr/>
          <a:lstStyle/>
          <a:p>
            <a:r>
              <a:rPr lang="en-US" sz="3200" dirty="0" smtClean="0"/>
              <a:t>ATF PG1 media management pathfinding update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2677319"/>
            <a:ext cx="7040880" cy="838200"/>
          </a:xfrm>
        </p:spPr>
        <p:txBody>
          <a:bodyPr/>
          <a:lstStyle/>
          <a:p>
            <a:r>
              <a:rPr lang="en-US" sz="1800" dirty="0" smtClean="0"/>
              <a:t>Prashant</a:t>
            </a:r>
          </a:p>
          <a:p>
            <a:r>
              <a:rPr lang="en-US" sz="1800" dirty="0" smtClean="0"/>
              <a:t>Ack.: Ben, </a:t>
            </a:r>
            <a:r>
              <a:rPr lang="en-US" sz="1800" smtClean="0"/>
              <a:t>Rajesh, Muthu</a:t>
            </a:r>
            <a:r>
              <a:rPr lang="en-US" sz="1800" dirty="0" smtClean="0"/>
              <a:t>, Zion, Rakan, Kunal (and many others)</a:t>
            </a:r>
          </a:p>
        </p:txBody>
      </p:sp>
    </p:spTree>
    <p:extLst>
      <p:ext uri="{BB962C8B-B14F-4D97-AF65-F5344CB8AC3E}">
        <p14:creationId xmlns:p14="http://schemas.microsoft.com/office/powerpoint/2010/main" val="345950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80" y="10319"/>
            <a:ext cx="8549640" cy="250938"/>
          </a:xfrm>
        </p:spPr>
        <p:txBody>
          <a:bodyPr/>
          <a:lstStyle/>
          <a:p>
            <a:r>
              <a:rPr lang="en-US" sz="2800" dirty="0" smtClean="0"/>
              <a:t>ATF PG1 media management plan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015480"/>
              </p:ext>
            </p:extLst>
          </p:nvPr>
        </p:nvGraphicFramePr>
        <p:xfrm>
          <a:off x="914400" y="395466"/>
          <a:ext cx="8305800" cy="2246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8914"/>
                <a:gridCol w="3114675"/>
                <a:gridCol w="3492211"/>
              </a:tblGrid>
              <a:tr h="253034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Phase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Description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Technology implication</a:t>
                      </a:r>
                      <a:endParaRPr lang="en-US" sz="1000" dirty="0"/>
                    </a:p>
                  </a:txBody>
                  <a:tcPr/>
                </a:tc>
              </a:tr>
              <a:tr h="642766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POR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All ATF policies identical to ALF.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11 die</a:t>
                      </a:r>
                      <a:r>
                        <a:rPr lang="en-US" sz="1000" baseline="0" dirty="0" smtClean="0"/>
                        <a:t> per</a:t>
                      </a:r>
                      <a:r>
                        <a:rPr lang="en-US" sz="1000" dirty="0" smtClean="0"/>
                        <a:t> DIMM</a:t>
                      </a:r>
                      <a:r>
                        <a:rPr lang="en-US" sz="1000" baseline="0" dirty="0" smtClean="0"/>
                        <a:t> (</a:t>
                      </a:r>
                      <a:r>
                        <a:rPr lang="en-US" sz="1000" dirty="0" smtClean="0"/>
                        <a:t> SDP,DDP,QDP)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CW</a:t>
                      </a:r>
                      <a:r>
                        <a:rPr lang="en-US" sz="1000" baseline="0" dirty="0" smtClean="0"/>
                        <a:t> size = 128B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ATF capability must match</a:t>
                      </a:r>
                      <a:r>
                        <a:rPr lang="en-US" sz="1000" baseline="0" dirty="0" smtClean="0"/>
                        <a:t> ALF.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 smtClean="0"/>
                        <a:t>RBER &lt;= 9E-4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 smtClean="0"/>
                        <a:t>DPM &lt;= 500</a:t>
                      </a:r>
                      <a:endParaRPr lang="en-US" sz="1000" dirty="0"/>
                    </a:p>
                  </a:txBody>
                  <a:tcPr/>
                </a:tc>
              </a:tr>
              <a:tr h="503034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Pre-POR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CW size = 64B</a:t>
                      </a:r>
                      <a:endParaRPr lang="en-US" sz="10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12 die per DIMM (SDP,DDP,QDP)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None.</a:t>
                      </a:r>
                      <a:r>
                        <a:rPr lang="en-US" sz="1000" baseline="0" dirty="0" smtClean="0"/>
                        <a:t>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 smtClean="0"/>
                        <a:t>System will enable ECC to support RBER &lt;= 9E-4 and DPM &lt;= 500.</a:t>
                      </a:r>
                      <a:endParaRPr lang="en-US" sz="1000" dirty="0"/>
                    </a:p>
                  </a:txBody>
                  <a:tcPr/>
                </a:tc>
              </a:tr>
              <a:tr h="253034">
                <a:tc>
                  <a:txBody>
                    <a:bodyPr/>
                    <a:lstStyle/>
                    <a:p>
                      <a:r>
                        <a:rPr lang="en-US" sz="1000" strike="sngStrike" dirty="0" smtClean="0"/>
                        <a:t>Idea</a:t>
                      </a:r>
                      <a:endParaRPr lang="en-US" sz="1000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strike="sngStrike" dirty="0" smtClean="0"/>
                        <a:t>Remove system pre-read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strike="sngStrike" dirty="0" smtClean="0"/>
                        <a:t>Summarized on next slide </a:t>
                      </a:r>
                      <a:endParaRPr lang="en-US" sz="1000" strike="sngStrike" dirty="0"/>
                    </a:p>
                  </a:txBody>
                  <a:tcPr/>
                </a:tc>
              </a:tr>
              <a:tr h="5030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Idea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000" dirty="0" smtClean="0"/>
                        <a:t>Remove die pre-read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None.</a:t>
                      </a:r>
                      <a:r>
                        <a:rPr lang="en-US" sz="1000" baseline="0" dirty="0" smtClean="0"/>
                        <a:t> </a:t>
                      </a:r>
                    </a:p>
                    <a:p>
                      <a:r>
                        <a:rPr lang="en-US" sz="1000" baseline="0" dirty="0" smtClean="0"/>
                        <a:t>Design work required to optimize modified write for ~20ns reduction in completion time.</a:t>
                      </a:r>
                      <a:endParaRPr lang="en-US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3955" y="2778389"/>
            <a:ext cx="97753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rgbClr val="000000"/>
                </a:solidFill>
              </a:rPr>
              <a:t>System pre-read removal idea dropped because benefit ~3% in BW does not outweigh risk from major changes to die and controller.</a:t>
            </a:r>
            <a:endParaRPr lang="en-US" sz="1100" dirty="0" smtClean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085323" y="3151320"/>
            <a:ext cx="3589176" cy="2294869"/>
            <a:chOff x="6145763" y="3201077"/>
            <a:chExt cx="3589176" cy="2294869"/>
          </a:xfrm>
        </p:grpSpPr>
        <p:pic>
          <p:nvPicPr>
            <p:cNvPr id="1026" name="Picture 1" descr="image00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45763" y="3201077"/>
              <a:ext cx="3589176" cy="22948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9" name="Straight Arrow Connector 8"/>
            <p:cNvCxnSpPr/>
            <p:nvPr/>
          </p:nvCxnSpPr>
          <p:spPr>
            <a:xfrm>
              <a:off x="6562531" y="4889241"/>
              <a:ext cx="1219200" cy="0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stealt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6746239" y="4658409"/>
              <a:ext cx="80663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On-die ECC</a:t>
              </a:r>
              <a:endParaRPr lang="en-US" sz="900" dirty="0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7781731" y="4889241"/>
              <a:ext cx="1219200" cy="0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7866101" y="4659654"/>
              <a:ext cx="115929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Dual </a:t>
              </a:r>
              <a:r>
                <a:rPr lang="en-US" sz="900" dirty="0" err="1" smtClean="0"/>
                <a:t>Vdm</a:t>
              </a:r>
              <a:r>
                <a:rPr lang="en-US" sz="900" dirty="0" smtClean="0"/>
                <a:t> pre-read</a:t>
              </a:r>
              <a:endParaRPr lang="en-US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611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278" y="1"/>
            <a:ext cx="8549640" cy="422988"/>
          </a:xfrm>
        </p:spPr>
        <p:txBody>
          <a:bodyPr/>
          <a:lstStyle/>
          <a:p>
            <a:r>
              <a:rPr lang="en-US" sz="3200" dirty="0" smtClean="0"/>
              <a:t>Modified write and Pre-read protocol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125" y="696685"/>
            <a:ext cx="3525020" cy="341387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9936" y="696685"/>
            <a:ext cx="4187550" cy="316505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52217" y="4384252"/>
            <a:ext cx="85606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</a:rPr>
              <a:t>CWV controller optimized to work with the pre-read and modified write protocol.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</a:rPr>
              <a:t>100% usage not guaranteed; will use regular read/write when scheduler detects partition conflicts.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sym typeface="Wingdings" panose="05000000000000000000" pitchFamily="2" charset="2"/>
              </a:rPr>
              <a:t>Initial PSV results show &gt;90% usage of the pre-read and modified write.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50763"/>
            <a:ext cx="13147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Rajesh Sundaram</a:t>
            </a:r>
            <a:endParaRPr lang="en-US" sz="1100" dirty="0"/>
          </a:p>
        </p:txBody>
      </p:sp>
      <p:sp>
        <p:nvSpPr>
          <p:cNvPr id="8" name="TextBox 7"/>
          <p:cNvSpPr txBox="1"/>
          <p:nvPr/>
        </p:nvSpPr>
        <p:spPr>
          <a:xfrm>
            <a:off x="3172409" y="3718494"/>
            <a:ext cx="4507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accent2">
                    <a:lumMod val="50000"/>
                  </a:schemeClr>
                </a:solidFill>
              </a:rPr>
              <a:t>Pre-</a:t>
            </a:r>
            <a:endParaRPr lang="en-US" sz="105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48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077119"/>
            <a:ext cx="8549640" cy="691709"/>
          </a:xfrm>
        </p:spPr>
        <p:txBody>
          <a:bodyPr/>
          <a:lstStyle/>
          <a:p>
            <a:r>
              <a:rPr lang="en-US" dirty="0" smtClean="0"/>
              <a:t>Back-up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03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80" y="10320"/>
            <a:ext cx="8549640" cy="338023"/>
          </a:xfrm>
        </p:spPr>
        <p:txBody>
          <a:bodyPr/>
          <a:lstStyle/>
          <a:p>
            <a:r>
              <a:rPr lang="en-US" sz="2800" dirty="0" smtClean="0"/>
              <a:t>System pre-read removal (rev2): technology enablers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1284953"/>
              </p:ext>
            </p:extLst>
          </p:nvPr>
        </p:nvGraphicFramePr>
        <p:xfrm>
          <a:off x="664184" y="348343"/>
          <a:ext cx="8865482" cy="17587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7886"/>
                <a:gridCol w="2085282"/>
                <a:gridCol w="2573909"/>
                <a:gridCol w="2648405"/>
              </a:tblGrid>
              <a:tr h="358615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Description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POR policy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Will need to change to…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Technology</a:t>
                      </a:r>
                      <a:r>
                        <a:rPr lang="en-US" sz="1000" baseline="0" dirty="0" smtClean="0"/>
                        <a:t> enabler</a:t>
                      </a:r>
                      <a:endParaRPr lang="en-US" sz="1000" dirty="0"/>
                    </a:p>
                  </a:txBody>
                  <a:tcPr/>
                </a:tc>
              </a:tr>
              <a:tr h="740317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1) Write </a:t>
                      </a:r>
                      <a:r>
                        <a:rPr lang="en-US" sz="1000" dirty="0" err="1" smtClean="0"/>
                        <a:t>algo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000" dirty="0" smtClean="0"/>
                        <a:t>Single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err="1" smtClean="0"/>
                        <a:t>Vdm</a:t>
                      </a:r>
                      <a:r>
                        <a:rPr lang="en-US" sz="1000" baseline="0" dirty="0" smtClean="0"/>
                        <a:t> NW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000" dirty="0" smtClean="0"/>
                        <a:t>Dual </a:t>
                      </a:r>
                      <a:r>
                        <a:rPr lang="en-US" sz="1000" dirty="0" err="1" smtClean="0"/>
                        <a:t>Vdm</a:t>
                      </a:r>
                      <a:r>
                        <a:rPr lang="en-US" sz="1000" dirty="0" smtClean="0"/>
                        <a:t> NW, to prevent die pre-read fake-out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+44ns</a:t>
                      </a:r>
                      <a:r>
                        <a:rPr lang="en-US" sz="1000" baseline="0" dirty="0" smtClean="0"/>
                        <a:t> write time </a:t>
                      </a:r>
                      <a:endParaRPr lang="en-US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000" dirty="0" smtClean="0"/>
                        <a:t>44ns</a:t>
                      </a:r>
                      <a:r>
                        <a:rPr lang="en-US" sz="1000" baseline="0" dirty="0" smtClean="0"/>
                        <a:t> reduction in set pulse (or 44ns reduced benefit)</a:t>
                      </a:r>
                      <a:endParaRPr lang="en-US" sz="1000" dirty="0"/>
                    </a:p>
                  </a:txBody>
                  <a:tcPr anchor="ctr"/>
                </a:tc>
              </a:tr>
              <a:tr h="659851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2) RBER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EOL RBER = 9E-4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aseline="0" dirty="0" smtClean="0"/>
                        <a:t>EOL RBER = 8E-4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aseline="0" dirty="0" smtClean="0"/>
                        <a:t>Enable EOL RBER = 8E-4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64184" y="2336737"/>
            <a:ext cx="85606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</a:rPr>
              <a:t>Store full 22b write count (per CW) + 14b ECC protection in media. RBER reduced to 8E-4 to fit these extra bits in CW.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</a:rPr>
              <a:t>Write count error rate ~1E-6.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</a:rPr>
              <a:t>Controller handshake required to communicate counter roll-over, which triggers WD refresh and wear level move.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sym typeface="Wingdings" panose="05000000000000000000" pitchFamily="2" charset="2"/>
              </a:rPr>
              <a:t>ECC latency adder ~50ns, ~4K gates per partition.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</p:txBody>
      </p:sp>
      <p:pic>
        <p:nvPicPr>
          <p:cNvPr id="13" name="Picture 1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5763" y="3201077"/>
            <a:ext cx="3589176" cy="2294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Straight Arrow Connector 13"/>
          <p:cNvCxnSpPr/>
          <p:nvPr/>
        </p:nvCxnSpPr>
        <p:spPr>
          <a:xfrm>
            <a:off x="6562531" y="4889241"/>
            <a:ext cx="1219200" cy="0"/>
          </a:xfrm>
          <a:prstGeom prst="straightConnector1">
            <a:avLst/>
          </a:prstGeom>
          <a:ln>
            <a:solidFill>
              <a:schemeClr val="accent2"/>
            </a:solidFill>
            <a:headEnd type="stealt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746239" y="4658409"/>
            <a:ext cx="8066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On-die ECC</a:t>
            </a:r>
            <a:endParaRPr lang="en-US" sz="9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781731" y="4889241"/>
            <a:ext cx="1219200" cy="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866101" y="4659654"/>
            <a:ext cx="115929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Dual </a:t>
            </a:r>
            <a:r>
              <a:rPr lang="en-US" sz="900" dirty="0" err="1" smtClean="0"/>
              <a:t>Vdm</a:t>
            </a:r>
            <a:r>
              <a:rPr lang="en-US" sz="900" dirty="0" smtClean="0"/>
              <a:t> pre-read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29914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80" y="10320"/>
            <a:ext cx="8549640" cy="338023"/>
          </a:xfrm>
        </p:spPr>
        <p:txBody>
          <a:bodyPr/>
          <a:lstStyle/>
          <a:p>
            <a:r>
              <a:rPr lang="en-US" sz="2800" dirty="0" smtClean="0"/>
              <a:t>System pre-read removal (rev1): technology enablers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4286359"/>
              </p:ext>
            </p:extLst>
          </p:nvPr>
        </p:nvGraphicFramePr>
        <p:xfrm>
          <a:off x="664184" y="348343"/>
          <a:ext cx="8865482" cy="2958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7886"/>
                <a:gridCol w="2085282"/>
                <a:gridCol w="2573909"/>
                <a:gridCol w="2648405"/>
              </a:tblGrid>
              <a:tr h="358615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Description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POR policy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Will need to change to…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Technology</a:t>
                      </a:r>
                      <a:r>
                        <a:rPr lang="en-US" sz="1000" baseline="0" dirty="0" smtClean="0"/>
                        <a:t> enabler</a:t>
                      </a:r>
                      <a:endParaRPr lang="en-US" sz="1000" dirty="0"/>
                    </a:p>
                  </a:txBody>
                  <a:tcPr/>
                </a:tc>
              </a:tr>
              <a:tr h="740317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1) Write </a:t>
                      </a:r>
                      <a:r>
                        <a:rPr lang="en-US" sz="1000" dirty="0" err="1" smtClean="0"/>
                        <a:t>algo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000" dirty="0" smtClean="0"/>
                        <a:t>Single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err="1" smtClean="0"/>
                        <a:t>Vdm</a:t>
                      </a:r>
                      <a:r>
                        <a:rPr lang="en-US" sz="1000" baseline="0" dirty="0" smtClean="0"/>
                        <a:t> NW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000" dirty="0" smtClean="0"/>
                        <a:t>Dual </a:t>
                      </a:r>
                      <a:r>
                        <a:rPr lang="en-US" sz="1000" dirty="0" err="1" smtClean="0"/>
                        <a:t>Vdm</a:t>
                      </a:r>
                      <a:r>
                        <a:rPr lang="en-US" sz="1000" dirty="0" smtClean="0"/>
                        <a:t> NW, to prevent die pre-read fake-out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+44ns</a:t>
                      </a:r>
                      <a:r>
                        <a:rPr lang="en-US" sz="1000" baseline="0" dirty="0" smtClean="0"/>
                        <a:t> write time </a:t>
                      </a:r>
                      <a:endParaRPr lang="en-US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000" dirty="0" smtClean="0"/>
                        <a:t>44ns</a:t>
                      </a:r>
                      <a:r>
                        <a:rPr lang="en-US" sz="1000" baseline="0" dirty="0" smtClean="0"/>
                        <a:t> reduction in set pulse (or 26ns reduced benefit – accurate benefit quantification WIP)</a:t>
                      </a:r>
                      <a:endParaRPr lang="en-US" sz="1000" dirty="0"/>
                    </a:p>
                  </a:txBody>
                  <a:tcPr anchor="ctr"/>
                </a:tc>
              </a:tr>
              <a:tr h="659851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2) Write</a:t>
                      </a:r>
                      <a:r>
                        <a:rPr lang="en-US" sz="1000" baseline="0" dirty="0" smtClean="0"/>
                        <a:t> disturb </a:t>
                      </a:r>
                      <a:r>
                        <a:rPr lang="en-US" sz="1000" dirty="0" smtClean="0"/>
                        <a:t>management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Refresh victims</a:t>
                      </a:r>
                      <a:r>
                        <a:rPr lang="en-US" sz="1000" baseline="0" dirty="0" smtClean="0"/>
                        <a:t> after </a:t>
                      </a:r>
                      <a:r>
                        <a:rPr lang="en-US" sz="1000" dirty="0" smtClean="0"/>
                        <a:t>every 512 writes to aggressor.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Technology WD capability = 602</a:t>
                      </a:r>
                      <a:r>
                        <a:rPr lang="en-US" sz="1000" baseline="0" dirty="0" smtClean="0"/>
                        <a:t> at 1us duty cycle.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aseline="0" dirty="0" smtClean="0"/>
                        <a:t>No WD refresh.</a:t>
                      </a:r>
                      <a:endParaRPr lang="en-US" sz="1000" dirty="0" smtClean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Enforce 100us duty cycle</a:t>
                      </a:r>
                      <a:r>
                        <a:rPr lang="en-US" sz="1000" baseline="0" dirty="0" smtClean="0"/>
                        <a:t> with address tracker and data cache. Some workloads throttled.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aseline="0" dirty="0" smtClean="0"/>
                        <a:t>No write disturb for duty cycle &gt;100us</a:t>
                      </a:r>
                    </a:p>
                  </a:txBody>
                  <a:tcPr anchor="ctr"/>
                </a:tc>
              </a:tr>
              <a:tr h="1090188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3) Wear</a:t>
                      </a:r>
                      <a:r>
                        <a:rPr lang="en-US" sz="1000" baseline="0" dirty="0" smtClean="0"/>
                        <a:t> leveling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Wear</a:t>
                      </a:r>
                      <a:r>
                        <a:rPr lang="en-US" sz="1000" baseline="0" dirty="0" smtClean="0"/>
                        <a:t> level every ~3K writes to CW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Wear level every ~3K writes to DIMM 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Endurance</a:t>
                      </a:r>
                      <a:r>
                        <a:rPr lang="en-US" sz="1000" baseline="0" dirty="0" smtClean="0"/>
                        <a:t> 1.4X 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(4Deck: 2.4M 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3.4M, 2Deck: 2.9M  4.1M)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All dynamic </a:t>
                      </a:r>
                      <a:r>
                        <a:rPr lang="en-US" sz="1000" dirty="0" err="1" smtClean="0"/>
                        <a:t>Vdm</a:t>
                      </a:r>
                      <a:r>
                        <a:rPr lang="en-US" sz="1000" dirty="0" smtClean="0"/>
                        <a:t> cycle ranges</a:t>
                      </a:r>
                      <a:r>
                        <a:rPr lang="en-US" sz="1000" baseline="0" dirty="0" smtClean="0"/>
                        <a:t>             </a:t>
                      </a:r>
                      <a:r>
                        <a:rPr lang="en-US" sz="1000" baseline="0" dirty="0" smtClean="0">
                          <a:sym typeface="Wingdings" panose="05000000000000000000" pitchFamily="2" charset="2"/>
                        </a:rPr>
                        <a:t>(</a:t>
                      </a:r>
                      <a:r>
                        <a:rPr lang="en-US" sz="1000" baseline="0" dirty="0" smtClean="0">
                          <a:solidFill>
                            <a:schemeClr val="accent2"/>
                          </a:solidFill>
                          <a:sym typeface="Wingdings" panose="05000000000000000000" pitchFamily="2" charset="2"/>
                        </a:rPr>
                        <a:t>table below</a:t>
                      </a:r>
                      <a:r>
                        <a:rPr lang="en-US" sz="1000" baseline="0" dirty="0" smtClean="0">
                          <a:sym typeface="Wingdings" panose="05000000000000000000" pitchFamily="2" charset="2"/>
                        </a:rPr>
                        <a:t>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 smtClean="0">
                          <a:sym typeface="Wingdings" panose="05000000000000000000" pitchFamily="2" charset="2"/>
                        </a:rPr>
                        <a:t>Realistic worst case workload used (</a:t>
                      </a:r>
                      <a:r>
                        <a:rPr lang="en-US" sz="1000" baseline="0" dirty="0" err="1" smtClean="0">
                          <a:sym typeface="Wingdings" panose="05000000000000000000" pitchFamily="2" charset="2"/>
                        </a:rPr>
                        <a:t>seq</a:t>
                      </a:r>
                      <a:r>
                        <a:rPr lang="en-US" sz="1000" baseline="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1000" baseline="0" dirty="0" err="1" smtClean="0">
                          <a:sym typeface="Wingdings" panose="05000000000000000000" pitchFamily="2" charset="2"/>
                        </a:rPr>
                        <a:t>wr</a:t>
                      </a:r>
                      <a:r>
                        <a:rPr lang="en-US" sz="1000" baseline="0" dirty="0" smtClean="0">
                          <a:sym typeface="Wingdings" panose="05000000000000000000" pitchFamily="2" charset="2"/>
                        </a:rPr>
                        <a:t> to 10% span with 4kB stride)</a:t>
                      </a:r>
                      <a:endParaRPr lang="en-US" sz="1000" dirty="0" smtClean="0"/>
                    </a:p>
                    <a:p>
                      <a:endParaRPr lang="en-US" sz="10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5734" y="3530143"/>
            <a:ext cx="3535966" cy="9837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6514" y="3545125"/>
            <a:ext cx="3741292" cy="7469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824065" y="3275632"/>
            <a:ext cx="184858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chemeClr val="accent2"/>
                </a:solidFill>
              </a:rPr>
              <a:t>POR wear leveling: DVDM</a:t>
            </a:r>
            <a:endParaRPr lang="en-US" sz="1100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24464" y="3290614"/>
            <a:ext cx="21467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chemeClr val="accent2"/>
                </a:solidFill>
              </a:rPr>
              <a:t>Statistical wear leveling: DVDM</a:t>
            </a:r>
            <a:endParaRPr lang="en-US" sz="1100" dirty="0">
              <a:solidFill>
                <a:schemeClr val="accent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04" y="4607186"/>
            <a:ext cx="97753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</a:rPr>
              <a:t>New idea under evaluation: Store ~10b write count (per CW) + ~12b ECC protection in media. Write count error rate ~1E-6. Controller handshake required to communicate counter roll-over, which triggers WD refresh and wear level move.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10b write count also results in dynamic </a:t>
            </a:r>
            <a:r>
              <a:rPr lang="en-US" sz="1200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Vdm</a:t>
            </a:r>
            <a:r>
              <a:rPr lang="en-US" sz="1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 gap, although a lesser gap than above (0-20K  0-65K). Need full write count.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04392" y="3804922"/>
            <a:ext cx="3682481" cy="145037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615919" y="3842430"/>
            <a:ext cx="3682481" cy="149106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0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58400" cy="565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96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Analog Elements Learning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AB7F7A3010F944BC617B9755805D04" ma:contentTypeVersion="0" ma:contentTypeDescription="Create a new document." ma:contentTypeScope="" ma:versionID="f09238a1b6e2e78a98729e036fb73dd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0A4029A-D028-4F8A-80A7-85271BAB173F}"/>
</file>

<file path=customXml/itemProps2.xml><?xml version="1.0" encoding="utf-8"?>
<ds:datastoreItem xmlns:ds="http://schemas.openxmlformats.org/officeDocument/2006/customXml" ds:itemID="{76987569-662D-42BA-9725-F658EDB98C7A}"/>
</file>

<file path=customXml/itemProps3.xml><?xml version="1.0" encoding="utf-8"?>
<ds:datastoreItem xmlns:ds="http://schemas.openxmlformats.org/officeDocument/2006/customXml" ds:itemID="{446BA46A-1640-43E2-AB32-EA31C4D747B0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47528</TotalTime>
  <Words>590</Words>
  <Application>Microsoft Office PowerPoint</Application>
  <PresentationFormat>Custom</PresentationFormat>
  <Paragraphs>85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Neo Sans Intel</vt:lpstr>
      <vt:lpstr>Neo Sans Intel Medium</vt:lpstr>
      <vt:lpstr>Wingdings</vt:lpstr>
      <vt:lpstr>blank</vt:lpstr>
      <vt:lpstr>ATF PG1 media management pathfinding update</vt:lpstr>
      <vt:lpstr>ATF PG1 media management plan</vt:lpstr>
      <vt:lpstr>Modified write and Pre-read protocol</vt:lpstr>
      <vt:lpstr>Back-up</vt:lpstr>
      <vt:lpstr>System pre-read removal (rev2): technology enablers</vt:lpstr>
      <vt:lpstr>System pre-read removal (rev1): technology enablers</vt:lpstr>
      <vt:lpstr>PowerPoint Presentation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Drift status_WW35</dc:title>
  <dc:creator>Kau, Derchang</dc:creator>
  <cp:keywords>CTPClassification=CTP_NT</cp:keywords>
  <cp:lastModifiedBy>Damle, Prashant S</cp:lastModifiedBy>
  <cp:revision>3536</cp:revision>
  <dcterms:created xsi:type="dcterms:W3CDTF">2014-09-24T21:10:00Z</dcterms:created>
  <dcterms:modified xsi:type="dcterms:W3CDTF">2019-10-23T17:55:20Z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0x010100D6AB7F7A3010F944BC617B9755805D04</vt:lpwstr>
  </property>
  <property fmtid="{D5CDD505-2E9C-101B-9397-08002B2CF9AE}" pid="3" name="TitusGUID">
    <vt:lpwstr>4a899c2b-4c31-4e46-ac35-9dc674c8bc90</vt:lpwstr>
  </property>
  <property fmtid="{D5CDD505-2E9C-101B-9397-08002B2CF9AE}" pid="4" name="CTP_TimeStamp">
    <vt:lpwstr>2019-10-23 17:55:19Z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