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92" r:id="rId5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8" autoAdjust="0"/>
    <p:restoredTop sz="94660"/>
  </p:normalViewPr>
  <p:slideViewPr>
    <p:cSldViewPr>
      <p:cViewPr varScale="1">
        <p:scale>
          <a:sx n="120" d="100"/>
          <a:sy n="120" d="100"/>
        </p:scale>
        <p:origin x="328" y="1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80734"/>
          </a:xfrm>
        </p:spPr>
        <p:txBody>
          <a:bodyPr/>
          <a:lstStyle/>
          <a:p>
            <a:r>
              <a:rPr lang="en-US" sz="3200" dirty="0"/>
              <a:t>3D </a:t>
            </a:r>
            <a:r>
              <a:rPr lang="en-US" sz="3200" dirty="0" err="1"/>
              <a:t>XPoint</a:t>
            </a:r>
            <a:r>
              <a:rPr lang="en-US" sz="3200" dirty="0"/>
              <a:t>™ Technology Development Evolution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240F54-CE8A-B246-B96C-9EB075B52625}"/>
              </a:ext>
            </a:extLst>
          </p:cNvPr>
          <p:cNvGrpSpPr/>
          <p:nvPr/>
        </p:nvGrpSpPr>
        <p:grpSpPr>
          <a:xfrm>
            <a:off x="194737" y="838200"/>
            <a:ext cx="2976890" cy="2408006"/>
            <a:chOff x="194737" y="838200"/>
            <a:chExt cx="2976890" cy="240800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24318E6-59D2-834D-A7B1-34951334F65A}"/>
                </a:ext>
              </a:extLst>
            </p:cNvPr>
            <p:cNvSpPr txBox="1"/>
            <p:nvPr/>
          </p:nvSpPr>
          <p:spPr>
            <a:xfrm>
              <a:off x="194737" y="1030069"/>
              <a:ext cx="2976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4Kb 200nm feature, 2-Mask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Sublitho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Heater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Damascene PM Subtractive SD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2003~2006    Santa Clara, CA</a:t>
              </a:r>
              <a:endParaRPr lang="en-US" sz="12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7707B4-98CA-1B4F-87D0-8C86B4ECB1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1655" y="1687700"/>
              <a:ext cx="2497819" cy="1380011"/>
              <a:chOff x="-1479507" y="1947973"/>
              <a:chExt cx="2298700" cy="1270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408E1A6-FD6E-5542-A974-99D490BC0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479507" y="1947973"/>
                <a:ext cx="2298700" cy="1270000"/>
              </a:xfrm>
              <a:prstGeom prst="rect">
                <a:avLst/>
              </a:prstGeom>
            </p:spPr>
          </p:pic>
          <p:sp>
            <p:nvSpPr>
              <p:cNvPr id="72" name="Text Box 15">
                <a:extLst>
                  <a:ext uri="{FF2B5EF4-FFF2-40B4-BE49-F238E27FC236}">
                    <a16:creationId xmlns:a16="http://schemas.microsoft.com/office/drawing/2014/main" id="{E78BE06B-CAC8-954B-95DD-BC74E7276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3622" y="2968308"/>
                <a:ext cx="73129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000" b="1" dirty="0">
                    <a:solidFill>
                      <a:srgbClr val="FFFF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SD only</a:t>
                </a:r>
              </a:p>
            </p:txBody>
          </p:sp>
          <p:sp>
            <p:nvSpPr>
              <p:cNvPr id="76" name="Text Box 8">
                <a:extLst>
                  <a:ext uri="{FF2B5EF4-FFF2-40B4-BE49-F238E27FC236}">
                    <a16:creationId xmlns:a16="http://schemas.microsoft.com/office/drawing/2014/main" id="{A35CA074-5EE1-C54F-A37B-7B9167ED2CE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1159575" y="2448364"/>
                <a:ext cx="359386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PM</a:t>
                </a:r>
              </a:p>
            </p:txBody>
          </p:sp>
          <p:sp>
            <p:nvSpPr>
              <p:cNvPr id="77" name="Text Box 9">
                <a:extLst>
                  <a:ext uri="{FF2B5EF4-FFF2-40B4-BE49-F238E27FC236}">
                    <a16:creationId xmlns:a16="http://schemas.microsoft.com/office/drawing/2014/main" id="{10840AC2-8910-1A4B-A95D-CD20FAE81552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66754" y="2215335"/>
                <a:ext cx="322516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SD</a:t>
                </a:r>
              </a:p>
            </p:txBody>
          </p:sp>
          <p:sp>
            <p:nvSpPr>
              <p:cNvPr id="79" name="Line 13">
                <a:extLst>
                  <a:ext uri="{FF2B5EF4-FFF2-40B4-BE49-F238E27FC236}">
                    <a16:creationId xmlns:a16="http://schemas.microsoft.com/office/drawing/2014/main" id="{31A83B83-1F6B-B04F-AA5F-5F0180B44B0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742755" y="2368418"/>
                <a:ext cx="467377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0" name="Line 10">
                <a:extLst>
                  <a:ext uri="{FF2B5EF4-FFF2-40B4-BE49-F238E27FC236}">
                    <a16:creationId xmlns:a16="http://schemas.microsoft.com/office/drawing/2014/main" id="{E18FF5DD-305A-EE44-BA46-EE9D900D81E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841136" y="2774525"/>
                <a:ext cx="9173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1" name="Text Box 8">
                <a:extLst>
                  <a:ext uri="{FF2B5EF4-FFF2-40B4-BE49-F238E27FC236}">
                    <a16:creationId xmlns:a16="http://schemas.microsoft.com/office/drawing/2014/main" id="{5580F6BC-EA82-BB49-883D-D04CA0AE377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1294656" y="2664563"/>
                <a:ext cx="447550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TiSiN</a:t>
                </a:r>
                <a:endParaRPr lang="en-US" sz="1000" dirty="0">
                  <a:solidFill>
                    <a:srgbClr val="FFFF00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82" name="Line 10">
                <a:extLst>
                  <a:ext uri="{FF2B5EF4-FFF2-40B4-BE49-F238E27FC236}">
                    <a16:creationId xmlns:a16="http://schemas.microsoft.com/office/drawing/2014/main" id="{5A53C4A5-0904-8D48-8417-27F56543AD5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699080" y="2417618"/>
                <a:ext cx="403385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3" name="Line 10">
                <a:extLst>
                  <a:ext uri="{FF2B5EF4-FFF2-40B4-BE49-F238E27FC236}">
                    <a16:creationId xmlns:a16="http://schemas.microsoft.com/office/drawing/2014/main" id="{1A81775F-D27C-2D41-B163-C4DE5699AA9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-779160" y="2219800"/>
                <a:ext cx="503783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 type="triangle"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5" name="Text Box 9">
                <a:extLst>
                  <a:ext uri="{FF2B5EF4-FFF2-40B4-BE49-F238E27FC236}">
                    <a16:creationId xmlns:a16="http://schemas.microsoft.com/office/drawing/2014/main" id="{2E57D57E-B8DF-DC48-ABD1-8A685DFFB1D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253406" y="2071656"/>
                <a:ext cx="461978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TiAlN</a:t>
                </a:r>
                <a:endParaRPr lang="en-US" sz="1000" dirty="0">
                  <a:solidFill>
                    <a:srgbClr val="FFFF00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">
                <a:extLst>
                  <a:ext uri="{FF2B5EF4-FFF2-40B4-BE49-F238E27FC236}">
                    <a16:creationId xmlns:a16="http://schemas.microsoft.com/office/drawing/2014/main" id="{C63A18BE-3791-8C42-BAF2-0539ACB30A1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-320392" y="2333630"/>
                <a:ext cx="461978" cy="2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rgbClr val="FFFF00"/>
                    </a:solidFill>
                    <a:latin typeface="Neo Sans Intel Medium" pitchFamily="34" charset="0"/>
                    <a:cs typeface="Arial" pitchFamily="34" charset="0"/>
                  </a:rPr>
                  <a:t>TiAlN</a:t>
                </a:r>
                <a:endParaRPr lang="en-US" sz="1000" dirty="0">
                  <a:solidFill>
                    <a:srgbClr val="FFFF00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15">
                <a:extLst>
                  <a:ext uri="{FF2B5EF4-FFF2-40B4-BE49-F238E27FC236}">
                    <a16:creationId xmlns:a16="http://schemas.microsoft.com/office/drawing/2014/main" id="{C2274F30-464B-A54A-AC25-66C48957E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61761" y="2985181"/>
                <a:ext cx="698072" cy="226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000" b="1" dirty="0">
                    <a:solidFill>
                      <a:srgbClr val="FFFF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SXP cell</a:t>
                </a:r>
              </a:p>
            </p:txBody>
          </p: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BB08523-568C-464E-B36D-A2B56D252BF1}"/>
                </a:ext>
              </a:extLst>
            </p:cNvPr>
            <p:cNvSpPr/>
            <p:nvPr/>
          </p:nvSpPr>
          <p:spPr>
            <a:xfrm>
              <a:off x="194737" y="838200"/>
              <a:ext cx="2976890" cy="2408006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C8151F-96BA-6B46-B68D-5DF6D5858739}"/>
              </a:ext>
            </a:extLst>
          </p:cNvPr>
          <p:cNvGrpSpPr/>
          <p:nvPr/>
        </p:nvGrpSpPr>
        <p:grpSpPr>
          <a:xfrm>
            <a:off x="3260489" y="838199"/>
            <a:ext cx="3126542" cy="2408007"/>
            <a:chOff x="3286061" y="838199"/>
            <a:chExt cx="3126542" cy="2408007"/>
          </a:xfrm>
        </p:grpSpPr>
        <p:sp>
          <p:nvSpPr>
            <p:cNvPr id="49" name="TextBox 48"/>
            <p:cNvSpPr txBox="1"/>
            <p:nvPr/>
          </p:nvSpPr>
          <p:spPr>
            <a:xfrm>
              <a:off x="3286061" y="1030069"/>
              <a:ext cx="3082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 180nm ½ Pitch 6-Mask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Sublitho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Heater Damascene PM, Subtractive SD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2007~2009    Santa Clara, CA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CA8662-05C5-8843-8B1B-63EE3ECDDA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90139" y="1689990"/>
              <a:ext cx="3022464" cy="1397641"/>
              <a:chOff x="2286001" y="2250555"/>
              <a:chExt cx="4134508" cy="1911870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1" y="2590800"/>
                <a:ext cx="1056769" cy="1359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5562601" y="2971802"/>
                <a:ext cx="729112" cy="575845"/>
                <a:chOff x="2802199" y="2296292"/>
                <a:chExt cx="677791" cy="555763"/>
              </a:xfrm>
            </p:grpSpPr>
            <p:sp>
              <p:nvSpPr>
                <p:cNvPr id="4" name="Text Box 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22980" y="2526994"/>
                  <a:ext cx="457010" cy="325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6" tIns="45718" rIns="91436" bIns="45718">
                  <a:spAutoFit/>
                </a:bodyPr>
                <a:lstStyle/>
                <a:p>
                  <a:pPr eaLnBrk="1" hangingPunct="1"/>
                  <a:r>
                    <a:rPr lang="en-US" sz="1000" dirty="0">
                      <a:solidFill>
                        <a:schemeClr val="folHlink"/>
                      </a:solidFill>
                      <a:latin typeface="Neo Sans Intel Medium" pitchFamily="34" charset="0"/>
                      <a:cs typeface="Arial" pitchFamily="34" charset="0"/>
                    </a:rPr>
                    <a:t>PM</a:t>
                  </a:r>
                </a:p>
              </p:txBody>
            </p:sp>
            <p:sp>
              <p:nvSpPr>
                <p:cNvPr id="5" name="Text Box 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22980" y="2296292"/>
                  <a:ext cx="410125" cy="325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6" tIns="45718" rIns="91436" bIns="45718">
                  <a:spAutoFit/>
                </a:bodyPr>
                <a:lstStyle/>
                <a:p>
                  <a:pPr eaLnBrk="1" hangingPunct="1"/>
                  <a:r>
                    <a:rPr lang="en-US" sz="1000" dirty="0">
                      <a:solidFill>
                        <a:schemeClr val="folHlink"/>
                      </a:solidFill>
                      <a:latin typeface="Neo Sans Intel Medium" pitchFamily="34" charset="0"/>
                      <a:cs typeface="Arial" pitchFamily="34" charset="0"/>
                    </a:rPr>
                    <a:t>SD</a:t>
                  </a:r>
                </a:p>
              </p:txBody>
            </p:sp>
            <p:sp>
              <p:nvSpPr>
                <p:cNvPr id="6" name="Line 1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02199" y="2649257"/>
                  <a:ext cx="250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8" name="Line 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02199" y="2419961"/>
                  <a:ext cx="2502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</p:grpSp>
          <p:pic>
            <p:nvPicPr>
              <p:cNvPr id="9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1" y="2250555"/>
                <a:ext cx="2275325" cy="1911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3276602" y="2714625"/>
                <a:ext cx="262908" cy="417904"/>
              </a:xfrm>
              <a:prstGeom prst="roundRect">
                <a:avLst>
                  <a:gd name="adj" fmla="val 16667"/>
                </a:avLst>
              </a:prstGeom>
              <a:noFill/>
              <a:ln w="2222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>
                  <a:cs typeface="Arial" pitchFamily="34" charset="0"/>
                </a:endParaRPr>
              </a:p>
            </p:txBody>
          </p:sp>
          <p:sp>
            <p:nvSpPr>
              <p:cNvPr id="12" name="AutoShape 19"/>
              <p:cNvSpPr>
                <a:spLocks noChangeArrowheads="1"/>
              </p:cNvSpPr>
              <p:nvPr/>
            </p:nvSpPr>
            <p:spPr bwMode="auto">
              <a:xfrm rot="10800000">
                <a:off x="3679487" y="2882183"/>
                <a:ext cx="983637" cy="236860"/>
              </a:xfrm>
              <a:prstGeom prst="notchedRightArrow">
                <a:avLst>
                  <a:gd name="adj1" fmla="val 50000"/>
                  <a:gd name="adj2" fmla="val 69565"/>
                </a:avLst>
              </a:prstGeom>
              <a:solidFill>
                <a:srgbClr val="FFFF00">
                  <a:alpha val="47842"/>
                </a:srgbClr>
              </a:solidFill>
              <a:ln w="12700">
                <a:solidFill>
                  <a:srgbClr val="339966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>
                  <a:cs typeface="Arial" pitchFamily="34" charset="0"/>
                </a:endParaRPr>
              </a:p>
            </p:txBody>
          </p:sp>
          <p:sp>
            <p:nvSpPr>
              <p:cNvPr id="44" name="Line 10">
                <a:extLst>
                  <a:ext uri="{FF2B5EF4-FFF2-40B4-BE49-F238E27FC236}">
                    <a16:creationId xmlns:a16="http://schemas.microsoft.com/office/drawing/2014/main" id="{CDDA6AA3-C8B9-FA45-A726-F0A9B77195F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428022" y="3655465"/>
                <a:ext cx="429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54" name="Text Box 8">
                <a:extLst>
                  <a:ext uri="{FF2B5EF4-FFF2-40B4-BE49-F238E27FC236}">
                    <a16:creationId xmlns:a16="http://schemas.microsoft.com/office/drawing/2014/main" id="{19A8DFDF-F77E-104C-9852-73F02B6E3A5F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5808294" y="3524419"/>
                <a:ext cx="612215" cy="33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 err="1">
                    <a:solidFill>
                      <a:schemeClr val="folHlink"/>
                    </a:solidFill>
                    <a:latin typeface="Neo Sans Intel Medium" pitchFamily="34" charset="0"/>
                    <a:cs typeface="Arial" pitchFamily="34" charset="0"/>
                  </a:rPr>
                  <a:t>TiSiN</a:t>
                </a:r>
                <a:endParaRPr lang="en-US" sz="1000" dirty="0">
                  <a:solidFill>
                    <a:schemeClr val="folHlink"/>
                  </a:solidFill>
                  <a:latin typeface="Neo Sans Intel Medium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8">
                <a:extLst>
                  <a:ext uri="{FF2B5EF4-FFF2-40B4-BE49-F238E27FC236}">
                    <a16:creationId xmlns:a16="http://schemas.microsoft.com/office/drawing/2014/main" id="{CAABFD2C-D4BD-6E4C-99AA-A2D104EDF6C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058549" y="3039557"/>
                <a:ext cx="346888" cy="33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chemeClr val="folHlink"/>
                    </a:solidFill>
                    <a:latin typeface="Neo Sans Intel Medium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59" name="Line 10">
                <a:extLst>
                  <a:ext uri="{FF2B5EF4-FFF2-40B4-BE49-F238E27FC236}">
                    <a16:creationId xmlns:a16="http://schemas.microsoft.com/office/drawing/2014/main" id="{6B223874-DFBD-5C44-A6AD-EF167BA73AD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562600" y="3206490"/>
                <a:ext cx="4959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0" name="Line 10">
                <a:extLst>
                  <a:ext uri="{FF2B5EF4-FFF2-40B4-BE49-F238E27FC236}">
                    <a16:creationId xmlns:a16="http://schemas.microsoft.com/office/drawing/2014/main" id="{C90A2518-0395-074C-B09F-08C2E1659C8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5552139" y="2920702"/>
                <a:ext cx="4959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1" name="Text Box 8">
                <a:extLst>
                  <a:ext uri="{FF2B5EF4-FFF2-40B4-BE49-F238E27FC236}">
                    <a16:creationId xmlns:a16="http://schemas.microsoft.com/office/drawing/2014/main" id="{35F91949-7E66-4340-B2CC-498ED3234A3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058549" y="2790906"/>
                <a:ext cx="346888" cy="33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36" tIns="45718" rIns="91436" bIns="45718">
                <a:spAutoFit/>
              </a:bodyPr>
              <a:lstStyle/>
              <a:p>
                <a:pPr eaLnBrk="1" hangingPunct="1"/>
                <a:r>
                  <a:rPr lang="en-US" sz="1000" dirty="0">
                    <a:solidFill>
                      <a:schemeClr val="folHlink"/>
                    </a:solidFill>
                    <a:latin typeface="Neo Sans Intel Medium" pitchFamily="34" charset="0"/>
                    <a:cs typeface="Arial" pitchFamily="34" charset="0"/>
                  </a:rPr>
                  <a:t>C</a:t>
                </a:r>
              </a:p>
            </p:txBody>
          </p:sp>
        </p:grp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5B2D1EA9-79E5-794E-814C-9E6082543D69}"/>
                </a:ext>
              </a:extLst>
            </p:cNvPr>
            <p:cNvSpPr/>
            <p:nvPr/>
          </p:nvSpPr>
          <p:spPr>
            <a:xfrm>
              <a:off x="3319267" y="838199"/>
              <a:ext cx="3050937" cy="2408007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7EB218-809C-F64D-9752-A91174BA57DE}"/>
              </a:ext>
            </a:extLst>
          </p:cNvPr>
          <p:cNvGrpSpPr/>
          <p:nvPr/>
        </p:nvGrpSpPr>
        <p:grpSpPr>
          <a:xfrm>
            <a:off x="6516018" y="838198"/>
            <a:ext cx="2627982" cy="2408008"/>
            <a:chOff x="6516018" y="838198"/>
            <a:chExt cx="2627982" cy="2408008"/>
          </a:xfrm>
        </p:grpSpPr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6761205" y="1633667"/>
              <a:ext cx="2270866" cy="1510289"/>
              <a:chOff x="5045174" y="3581400"/>
              <a:chExt cx="3641626" cy="2555875"/>
            </a:xfrm>
          </p:grpSpPr>
          <p:pic>
            <p:nvPicPr>
              <p:cNvPr id="27" name="Picture 181" descr="1379608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48734" t="-476" b="20395"/>
              <a:stretch/>
            </p:blipFill>
            <p:spPr bwMode="auto">
              <a:xfrm>
                <a:off x="5045174" y="3581400"/>
                <a:ext cx="2181124" cy="2555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" name="Straight Connector 27"/>
              <p:cNvCxnSpPr/>
              <p:nvPr/>
            </p:nvCxnSpPr>
            <p:spPr>
              <a:xfrm>
                <a:off x="5791200" y="3886200"/>
                <a:ext cx="466725" cy="952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47"/>
              <p:cNvSpPr txBox="1">
                <a:spLocks noChangeArrowheads="1"/>
              </p:cNvSpPr>
              <p:nvPr/>
            </p:nvSpPr>
            <p:spPr bwMode="auto">
              <a:xfrm>
                <a:off x="6324600" y="3657601"/>
                <a:ext cx="990602" cy="781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8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X-section along ROW</a:t>
                </a:r>
              </a:p>
            </p:txBody>
          </p:sp>
          <p:grpSp>
            <p:nvGrpSpPr>
              <p:cNvPr id="30" name="Group 6"/>
              <p:cNvGrpSpPr>
                <a:grpSpLocks/>
              </p:cNvGrpSpPr>
              <p:nvPr/>
            </p:nvGrpSpPr>
            <p:grpSpPr bwMode="auto">
              <a:xfrm>
                <a:off x="6096000" y="3581400"/>
                <a:ext cx="2590800" cy="2555875"/>
                <a:chOff x="3997" y="2456"/>
                <a:chExt cx="1632" cy="1610"/>
              </a:xfrm>
            </p:grpSpPr>
            <p:pic>
              <p:nvPicPr>
                <p:cNvPr id="31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13" y="2456"/>
                  <a:ext cx="916" cy="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254" y="2880"/>
                  <a:ext cx="29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</a:t>
                  </a:r>
                </a:p>
              </p:txBody>
            </p:sp>
            <p:sp>
              <p:nvSpPr>
                <p:cNvPr id="33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254" y="3031"/>
                  <a:ext cx="24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</a:t>
                  </a:r>
                </a:p>
              </p:txBody>
            </p:sp>
            <p:sp>
              <p:nvSpPr>
                <p:cNvPr id="34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214" y="3134"/>
                  <a:ext cx="320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SD</a:t>
                  </a:r>
                </a:p>
              </p:txBody>
            </p:sp>
            <p:sp>
              <p:nvSpPr>
                <p:cNvPr id="3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224" y="3515"/>
                  <a:ext cx="362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PM</a:t>
                  </a:r>
                </a:p>
              </p:txBody>
            </p:sp>
            <p:sp>
              <p:nvSpPr>
                <p:cNvPr id="3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3327"/>
                  <a:ext cx="1034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2058" tIns="41029" rIns="82058" bIns="41029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Mid Electrodes</a:t>
                  </a:r>
                </a:p>
              </p:txBody>
            </p:sp>
            <p:cxnSp>
              <p:nvCxnSpPr>
                <p:cNvPr id="37" name="Straight Arrow Connector 18"/>
                <p:cNvCxnSpPr>
                  <a:cxnSpLocks noChangeShapeType="1"/>
                  <a:stCxn id="32" idx="3"/>
                </p:cNvCxnSpPr>
                <p:nvPr/>
              </p:nvCxnSpPr>
              <p:spPr bwMode="auto">
                <a:xfrm flipV="1">
                  <a:off x="4548" y="2965"/>
                  <a:ext cx="535" cy="5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38" name="Straight Arrow Connector 22"/>
                <p:cNvCxnSpPr>
                  <a:cxnSpLocks noChangeShapeType="1"/>
                  <a:stCxn id="33" idx="3"/>
                </p:cNvCxnSpPr>
                <p:nvPr/>
              </p:nvCxnSpPr>
              <p:spPr bwMode="auto">
                <a:xfrm flipV="1">
                  <a:off x="4498" y="3134"/>
                  <a:ext cx="541" cy="31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39" name="Straight Arrow Connector 26"/>
                <p:cNvCxnSpPr>
                  <a:cxnSpLocks noChangeShapeType="1"/>
                  <a:stCxn id="34" idx="3"/>
                </p:cNvCxnSpPr>
                <p:nvPr/>
              </p:nvCxnSpPr>
              <p:spPr bwMode="auto">
                <a:xfrm flipV="1">
                  <a:off x="4534" y="3261"/>
                  <a:ext cx="549" cy="7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40" name="Straight Arrow Connector 26"/>
                <p:cNvCxnSpPr>
                  <a:cxnSpLocks noChangeShapeType="1"/>
                  <a:stCxn id="36" idx="3"/>
                </p:cNvCxnSpPr>
                <p:nvPr/>
              </p:nvCxnSpPr>
              <p:spPr bwMode="auto">
                <a:xfrm flipV="1">
                  <a:off x="5031" y="3431"/>
                  <a:ext cx="64" cy="3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41" name="Straight Arrow Connector 26"/>
                <p:cNvCxnSpPr>
                  <a:cxnSpLocks noChangeShapeType="1"/>
                  <a:stCxn id="35" idx="3"/>
                </p:cNvCxnSpPr>
                <p:nvPr/>
              </p:nvCxnSpPr>
              <p:spPr bwMode="auto">
                <a:xfrm flipV="1">
                  <a:off x="4586" y="3642"/>
                  <a:ext cx="497" cy="7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</p:grpSp>
        <p:sp>
          <p:nvSpPr>
            <p:cNvPr id="50" name="TextBox 49"/>
            <p:cNvSpPr txBox="1"/>
            <p:nvPr/>
          </p:nvSpPr>
          <p:spPr>
            <a:xfrm>
              <a:off x="6649845" y="990600"/>
              <a:ext cx="2423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 100nm feature, 2-Mask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Self-Aligned, Subtractive Cell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2010~2011  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Agrate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Italy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7C4949C2-BE56-5040-83F1-85EDD50699C5}"/>
                </a:ext>
              </a:extLst>
            </p:cNvPr>
            <p:cNvSpPr/>
            <p:nvPr/>
          </p:nvSpPr>
          <p:spPr>
            <a:xfrm>
              <a:off x="6516018" y="838198"/>
              <a:ext cx="2627982" cy="24080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89446B-4B8A-5842-9B30-D09726998B99}"/>
              </a:ext>
            </a:extLst>
          </p:cNvPr>
          <p:cNvGrpSpPr/>
          <p:nvPr/>
        </p:nvGrpSpPr>
        <p:grpSpPr>
          <a:xfrm>
            <a:off x="9220200" y="838198"/>
            <a:ext cx="2819400" cy="2408008"/>
            <a:chOff x="9220200" y="838198"/>
            <a:chExt cx="2819400" cy="2408008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b="11398"/>
            <a:stretch/>
          </p:blipFill>
          <p:spPr bwMode="auto">
            <a:xfrm>
              <a:off x="9361880" y="1626167"/>
              <a:ext cx="2480431" cy="143780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9220200" y="9906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 50nm ½ Pitch, 2-Mask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Dual Deck, Self Aligned Subtractive Cell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2012~2013 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Agrate</a:t>
              </a: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Italy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0FD9E232-28E7-7C48-A9D8-720EC2AC2868}"/>
                </a:ext>
              </a:extLst>
            </p:cNvPr>
            <p:cNvSpPr/>
            <p:nvPr/>
          </p:nvSpPr>
          <p:spPr>
            <a:xfrm>
              <a:off x="9291201" y="838198"/>
              <a:ext cx="2661982" cy="24080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1D2D94-F9C2-7D43-845D-512BBF693A3E}"/>
              </a:ext>
            </a:extLst>
          </p:cNvPr>
          <p:cNvGrpSpPr/>
          <p:nvPr/>
        </p:nvGrpSpPr>
        <p:grpSpPr>
          <a:xfrm>
            <a:off x="228600" y="3388792"/>
            <a:ext cx="3036723" cy="2935808"/>
            <a:chOff x="925676" y="3388792"/>
            <a:chExt cx="3036723" cy="2935808"/>
          </a:xfrm>
        </p:grpSpPr>
        <p:pic>
          <p:nvPicPr>
            <p:cNvPr id="47" name="23" descr="image00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1880" y="4150079"/>
              <a:ext cx="2743113" cy="195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071880" y="3468469"/>
              <a:ext cx="2743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128Gb 20nm ½ Pitch 7-Mask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Dual Deck Self Aligned Subtractive Cell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2013~2018   Boise, ID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B8E76D45-95E3-064D-B7F5-77F92B6DFE55}"/>
                </a:ext>
              </a:extLst>
            </p:cNvPr>
            <p:cNvSpPr/>
            <p:nvPr/>
          </p:nvSpPr>
          <p:spPr>
            <a:xfrm>
              <a:off x="925676" y="3388792"/>
              <a:ext cx="3036723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7F47B7-47CF-464F-8ACC-922C7065EF39}"/>
              </a:ext>
            </a:extLst>
          </p:cNvPr>
          <p:cNvGrpSpPr/>
          <p:nvPr/>
        </p:nvGrpSpPr>
        <p:grpSpPr>
          <a:xfrm>
            <a:off x="3368667" y="3394156"/>
            <a:ext cx="3108333" cy="2935808"/>
            <a:chOff x="4541833" y="3394156"/>
            <a:chExt cx="3108333" cy="293580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A0287D6-B279-2B40-8FB1-52FB4E250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554" b="4545"/>
            <a:stretch/>
          </p:blipFill>
          <p:spPr>
            <a:xfrm>
              <a:off x="4859306" y="4150078"/>
              <a:ext cx="2350974" cy="195897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C55062-3A52-9E4C-98BF-3C6D65D96695}"/>
                </a:ext>
              </a:extLst>
            </p:cNvPr>
            <p:cNvSpPr txBox="1"/>
            <p:nvPr/>
          </p:nvSpPr>
          <p:spPr>
            <a:xfrm>
              <a:off x="4541833" y="3468469"/>
              <a:ext cx="3108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256Gb 20nm ½ Pitch 13-Mask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Quad Deck Self Aligned Subtractive Cell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2015~2020  Lehi, UT &amp; Rio Rancho, NM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655945FB-AD89-B241-B2B7-4E9F4165FA55}"/>
                </a:ext>
              </a:extLst>
            </p:cNvPr>
            <p:cNvSpPr/>
            <p:nvPr/>
          </p:nvSpPr>
          <p:spPr>
            <a:xfrm>
              <a:off x="4553439" y="3394156"/>
              <a:ext cx="3036723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75368C-51FE-4D44-B884-14A62C29E4A4}"/>
              </a:ext>
            </a:extLst>
          </p:cNvPr>
          <p:cNvGrpSpPr/>
          <p:nvPr/>
        </p:nvGrpSpPr>
        <p:grpSpPr>
          <a:xfrm>
            <a:off x="6553200" y="3394156"/>
            <a:ext cx="3036723" cy="2935808"/>
            <a:chOff x="8183637" y="3394156"/>
            <a:chExt cx="3036723" cy="293580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6D67CFE-A255-D748-ACC5-B597C9BB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64" b="773"/>
            <a:stretch/>
          </p:blipFill>
          <p:spPr>
            <a:xfrm>
              <a:off x="8933614" y="4150078"/>
              <a:ext cx="1676400" cy="208175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E70571-01BF-AA48-A2AD-A698A746DFD7}"/>
                </a:ext>
              </a:extLst>
            </p:cNvPr>
            <p:cNvSpPr txBox="1"/>
            <p:nvPr/>
          </p:nvSpPr>
          <p:spPr>
            <a:xfrm>
              <a:off x="8377005" y="3505200"/>
              <a:ext cx="2789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256Gb 17nm ½ Pitch 13-Mask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Quad Deck Self Aligned Subtractive Cell 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2020~2022   Rio Rancho, NM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FAB45DA6-0761-714A-9DB6-487F8E714890}"/>
                </a:ext>
              </a:extLst>
            </p:cNvPr>
            <p:cNvSpPr/>
            <p:nvPr/>
          </p:nvSpPr>
          <p:spPr>
            <a:xfrm>
              <a:off x="8183637" y="3394156"/>
              <a:ext cx="3036723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1BCAED-8FE6-CE44-B773-0880EC39FD2C}"/>
              </a:ext>
            </a:extLst>
          </p:cNvPr>
          <p:cNvGrpSpPr/>
          <p:nvPr/>
        </p:nvGrpSpPr>
        <p:grpSpPr>
          <a:xfrm>
            <a:off x="9717394" y="3388793"/>
            <a:ext cx="1962021" cy="2935808"/>
            <a:chOff x="9717394" y="3388793"/>
            <a:chExt cx="1962021" cy="2935808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9568BB5-7395-F249-A485-86771BA1E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02095" y="4394900"/>
              <a:ext cx="510108" cy="1701100"/>
            </a:xfrm>
            <a:prstGeom prst="rect">
              <a:avLst/>
            </a:prstGeom>
          </p:spPr>
        </p:pic>
        <p:sp>
          <p:nvSpPr>
            <p:cNvPr id="3" name="Notched Right Arrow 2">
              <a:extLst>
                <a:ext uri="{FF2B5EF4-FFF2-40B4-BE49-F238E27FC236}">
                  <a16:creationId xmlns:a16="http://schemas.microsoft.com/office/drawing/2014/main" id="{26E8C49D-36F7-9B4C-9CF9-3C773B5B692B}"/>
                </a:ext>
              </a:extLst>
            </p:cNvPr>
            <p:cNvSpPr/>
            <p:nvPr/>
          </p:nvSpPr>
          <p:spPr>
            <a:xfrm>
              <a:off x="9829801" y="4902767"/>
              <a:ext cx="662506" cy="583633"/>
            </a:xfrm>
            <a:prstGeom prst="notch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579669ED-A738-344E-A346-138D4B787D91}"/>
                </a:ext>
              </a:extLst>
            </p:cNvPr>
            <p:cNvSpPr/>
            <p:nvPr/>
          </p:nvSpPr>
          <p:spPr>
            <a:xfrm>
              <a:off x="9726127" y="3388793"/>
              <a:ext cx="1953288" cy="293580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BCD0FC9-2292-5F43-B6F1-E575DF125737}"/>
                </a:ext>
              </a:extLst>
            </p:cNvPr>
            <p:cNvSpPr txBox="1"/>
            <p:nvPr/>
          </p:nvSpPr>
          <p:spPr>
            <a:xfrm>
              <a:off x="9717394" y="3468468"/>
              <a:ext cx="1953288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512Gb 14nm ½ Pitch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Quad Deck </a:t>
              </a:r>
              <a:r>
                <a:rPr lang="en-U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BiSM</a:t>
              </a:r>
              <a:endParaRPr lang="en-U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2020~2023, Rio Rancho, NM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8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</TotalTime>
  <Words>158</Words>
  <Application>Microsoft Macintosh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Neo Sans Intel</vt:lpstr>
      <vt:lpstr>Neo Sans Intel Medium</vt:lpstr>
      <vt:lpstr>Arial</vt:lpstr>
      <vt:lpstr>Calibri</vt:lpstr>
      <vt:lpstr>Verdana</vt:lpstr>
      <vt:lpstr>blank</vt:lpstr>
      <vt:lpstr>3D XPoint™ Technology Development 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XPoint™ Memory Alternative</dc:title>
  <dc:creator>Kau, Derchang</dc:creator>
  <cp:keywords>CTPClassification=CTP_NT</cp:keywords>
  <cp:lastModifiedBy>Kau, Derchang</cp:lastModifiedBy>
  <cp:revision>15</cp:revision>
  <dcterms:created xsi:type="dcterms:W3CDTF">2019-08-02T21:21:53Z</dcterms:created>
  <dcterms:modified xsi:type="dcterms:W3CDTF">2019-08-22T03:36:19Z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