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7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88" y="14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11/17/18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NSG Advanced Pathfinding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3" y="6477003"/>
            <a:ext cx="593437" cy="36849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877467-4947-834F-B23F-CD8D4BF05E06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/>
            <p:txBody>
              <a:bodyPr/>
              <a:lstStyle/>
              <a:p>
                <a:r>
                  <a:rPr lang="en-US" sz="2000" dirty="0"/>
                  <a:t>Reference: (3DXP S26)</a:t>
                </a:r>
              </a:p>
              <a:p>
                <a:r>
                  <a:rPr lang="en-US" sz="2000" dirty="0"/>
                  <a:t>Linear dimension =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(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Footprint Planner dimension =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𝟔𝟒𝐌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# of deck = 4</a:t>
                </a:r>
              </a:p>
              <a:p>
                <a:r>
                  <a:rPr lang="en-US" sz="2000" dirty="0"/>
                  <a:t># of Cell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(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𝟔𝟒𝐌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# of local decoders =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e>
                    </m:d>
                  </m:oMath>
                </a14:m>
                <a:r>
                  <a:rPr lang="en-US" sz="2000" dirty="0"/>
                  <a:t> or 16K</a:t>
                </a:r>
              </a:p>
              <a:p>
                <a:r>
                  <a:rPr lang="en-US" sz="2000" dirty="0"/>
                  <a:t>Effective cell size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1 decoder size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/>
                  <a:t># of 193i Masks = 13 (8PD, 5 OPV)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877467-4947-834F-B23F-CD8D4BF05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blipFill>
                <a:blip r:embed="rId2"/>
                <a:stretch>
                  <a:fillRect l="-613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 descr="/var/folders/63/t88v2_z101l27wtczb8_bt880000gr/T/com.microsoft.Powerpoint/WebArchiveCopyPasteTempFiles/cidimage001.png@01D47C30.80C251C0">
            <a:extLst>
              <a:ext uri="{FF2B5EF4-FFF2-40B4-BE49-F238E27FC236}">
                <a16:creationId xmlns:a16="http://schemas.microsoft.com/office/drawing/2014/main" id="{52A21B60-C5F1-FB41-AC40-239660B2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968375"/>
            <a:ext cx="2159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/var/folders/63/t88v2_z101l27wtczb8_bt880000gr/T/com.microsoft.Powerpoint/WebArchiveCopyPasteTempFiles/cidimage002.png@01D47C30.80C251C0">
            <a:extLst>
              <a:ext uri="{FF2B5EF4-FFF2-40B4-BE49-F238E27FC236}">
                <a16:creationId xmlns:a16="http://schemas.microsoft.com/office/drawing/2014/main" id="{6DDD5F86-0F3F-0F4F-85A3-0765257F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5813"/>
            <a:ext cx="1397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/var/folders/63/t88v2_z101l27wtczb8_bt880000gr/T/com.microsoft.Powerpoint/WebArchiveCopyPasteTempFiles/cidimage002.png@01D47C30.80C251C0">
            <a:extLst>
              <a:ext uri="{FF2B5EF4-FFF2-40B4-BE49-F238E27FC236}">
                <a16:creationId xmlns:a16="http://schemas.microsoft.com/office/drawing/2014/main" id="{6A31A7E6-2F7F-8F44-80B9-04E24527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0"/>
            <a:ext cx="1397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>
            <a:extLst>
              <a:ext uri="{FF2B5EF4-FFF2-40B4-BE49-F238E27FC236}">
                <a16:creationId xmlns:a16="http://schemas.microsoft.com/office/drawing/2014/main" id="{9A41D0B0-F639-2A4A-939F-2FD3BC9E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Pillar Routing Layers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44">
                <a:extLst>
                  <a:ext uri="{FF2B5EF4-FFF2-40B4-BE49-F238E27FC236}">
                    <a16:creationId xmlns:a16="http://schemas.microsoft.com/office/drawing/2014/main" id="{48AC6D15-F698-0948-BDF7-C4B3DD809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399" y="1219200"/>
                <a:ext cx="3862801" cy="4876800"/>
              </a:xfrm>
            </p:spPr>
            <p:txBody>
              <a:bodyPr/>
              <a:lstStyle/>
              <a:p>
                <a:r>
                  <a:rPr lang="en-US" sz="1400" dirty="0"/>
                  <a:t>Tier Count: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# of Col: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# of Row: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Array Density: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# of decoders: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Array footprint: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1 decoder 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sz="1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𝑴𝒃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𝑻𝒊𝒍𝒆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CD (½ Pitch):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Plan Cell size: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Row Width: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Col Length: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Array Footprint: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400" baseline="30000" dirty="0"/>
              </a:p>
              <a:p>
                <a:r>
                  <a:rPr lang="en-US" sz="1400" dirty="0"/>
                  <a:t>Effective Cell Footprint: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400" baseline="30000" dirty="0"/>
              </a:p>
              <a:p>
                <a:r>
                  <a:rPr lang="en-US" sz="1400" dirty="0"/>
                  <a:t># of WL Routing Layer: 1</a:t>
                </a:r>
              </a:p>
              <a:p>
                <a:r>
                  <a:rPr lang="en-US" sz="1400" dirty="0"/>
                  <a:t># of BL Routing Layer: 2</a:t>
                </a:r>
              </a:p>
              <a:p>
                <a:endParaRPr lang="en-US" sz="1400" dirty="0"/>
              </a:p>
              <a:p>
                <a:endParaRPr lang="en-US" sz="1400" dirty="0"/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45" name="Content Placeholder 44">
                <a:extLst>
                  <a:ext uri="{FF2B5EF4-FFF2-40B4-BE49-F238E27FC236}">
                    <a16:creationId xmlns:a16="http://schemas.microsoft.com/office/drawing/2014/main" id="{48AC6D15-F698-0948-BDF7-C4B3DD809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1219200"/>
                <a:ext cx="3862801" cy="4876800"/>
              </a:xfrm>
              <a:blipFill>
                <a:blip r:embed="rId2"/>
                <a:stretch>
                  <a:fillRect l="-658" t="-260" b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085067-75DC-D34F-A467-59C2467318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6" b="30754"/>
          <a:stretch/>
        </p:blipFill>
        <p:spPr>
          <a:xfrm>
            <a:off x="5028910" y="1424198"/>
            <a:ext cx="6261100" cy="44829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E2EC56-9337-1A40-ADE8-1AFB4667939C}"/>
              </a:ext>
            </a:extLst>
          </p:cNvPr>
          <p:cNvCxnSpPr>
            <a:cxnSpLocks/>
          </p:cNvCxnSpPr>
          <p:nvPr/>
        </p:nvCxnSpPr>
        <p:spPr>
          <a:xfrm>
            <a:off x="6865358" y="1631361"/>
            <a:ext cx="2221381" cy="337486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671CB2-4460-FF49-BEB9-E9DE47C09ED4}"/>
              </a:ext>
            </a:extLst>
          </p:cNvPr>
          <p:cNvSpPr txBox="1"/>
          <p:nvPr/>
        </p:nvSpPr>
        <p:spPr>
          <a:xfrm>
            <a:off x="5539112" y="148193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o,t,i-1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8EA8E-39D9-DA48-8365-78CBD016D375}"/>
              </a:ext>
            </a:extLst>
          </p:cNvPr>
          <p:cNvSpPr txBox="1"/>
          <p:nvPr/>
        </p:nvSpPr>
        <p:spPr>
          <a:xfrm>
            <a:off x="7729458" y="185343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R</a:t>
            </a:r>
            <a:r>
              <a:rPr lang="en-US" sz="1200" b="1" baseline="-25000" dirty="0" err="1">
                <a:solidFill>
                  <a:srgbClr val="FFFF00"/>
                </a:solidFill>
              </a:rPr>
              <a:t>o,t,i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7433F-0F2E-4947-B003-6FA951DC07C8}"/>
              </a:ext>
            </a:extLst>
          </p:cNvPr>
          <p:cNvSpPr txBox="1"/>
          <p:nvPr/>
        </p:nvSpPr>
        <p:spPr>
          <a:xfrm>
            <a:off x="9951885" y="220347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o,t,i+1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7DDCB5-0226-9848-9F36-F05D6C3E028E}"/>
              </a:ext>
            </a:extLst>
          </p:cNvPr>
          <p:cNvSpPr txBox="1"/>
          <p:nvPr/>
        </p:nvSpPr>
        <p:spPr>
          <a:xfrm>
            <a:off x="5696752" y="3762366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R</a:t>
            </a:r>
            <a:r>
              <a:rPr lang="en-US" sz="1200" b="1" baseline="-25000" dirty="0" err="1">
                <a:solidFill>
                  <a:srgbClr val="FFFF00"/>
                </a:solidFill>
              </a:rPr>
              <a:t>e,t,i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A54E03-F20E-304E-B0F2-F9126A559C3D}"/>
              </a:ext>
            </a:extLst>
          </p:cNvPr>
          <p:cNvSpPr txBox="1"/>
          <p:nvPr/>
        </p:nvSpPr>
        <p:spPr>
          <a:xfrm>
            <a:off x="5605027" y="4234972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e,t-1,i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852C1-8025-D04C-B68F-265078E14C5E}"/>
              </a:ext>
            </a:extLst>
          </p:cNvPr>
          <p:cNvSpPr txBox="1"/>
          <p:nvPr/>
        </p:nvSpPr>
        <p:spPr>
          <a:xfrm>
            <a:off x="5539112" y="4687076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e,t-2,i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060D6E-EA56-9A41-B584-C00B027A501E}"/>
              </a:ext>
            </a:extLst>
          </p:cNvPr>
          <p:cNvSpPr txBox="1"/>
          <p:nvPr/>
        </p:nvSpPr>
        <p:spPr>
          <a:xfrm>
            <a:off x="8159460" y="4252170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e,t,i+1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6A8B36-4D8A-194F-B447-12EDCA51DCD8}"/>
              </a:ext>
            </a:extLst>
          </p:cNvPr>
          <p:cNvSpPr txBox="1"/>
          <p:nvPr/>
        </p:nvSpPr>
        <p:spPr>
          <a:xfrm>
            <a:off x="8090530" y="4723360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e,t-1,i+1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A7903-0285-B443-9893-74EFF8858376}"/>
              </a:ext>
            </a:extLst>
          </p:cNvPr>
          <p:cNvSpPr txBox="1"/>
          <p:nvPr/>
        </p:nvSpPr>
        <p:spPr>
          <a:xfrm>
            <a:off x="8017041" y="5199856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e,t-2,i+1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F7DE9D-8392-6A4C-A870-92EE69CB7B25}"/>
                  </a:ext>
                </a:extLst>
              </p:cNvPr>
              <p:cNvSpPr txBox="1"/>
              <p:nvPr/>
            </p:nvSpPr>
            <p:spPr>
              <a:xfrm>
                <a:off x="7781239" y="1583552"/>
                <a:ext cx="5806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F7DE9D-8392-6A4C-A870-92EE69CB7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239" y="1583552"/>
                <a:ext cx="580607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89FF53E-2EBA-1148-BD24-F2F07F2B7A5B}"/>
              </a:ext>
            </a:extLst>
          </p:cNvPr>
          <p:cNvSpPr txBox="1"/>
          <p:nvPr/>
        </p:nvSpPr>
        <p:spPr>
          <a:xfrm>
            <a:off x="5559704" y="2705033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t,j+1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785721-628A-B344-98DD-B14797A15815}"/>
              </a:ext>
            </a:extLst>
          </p:cNvPr>
          <p:cNvSpPr txBox="1"/>
          <p:nvPr/>
        </p:nvSpPr>
        <p:spPr>
          <a:xfrm>
            <a:off x="5714339" y="2541811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C</a:t>
            </a:r>
            <a:r>
              <a:rPr lang="en-US" sz="1200" b="1" baseline="-25000" dirty="0" err="1">
                <a:solidFill>
                  <a:srgbClr val="FFFF00"/>
                </a:solidFill>
              </a:rPr>
              <a:t>t,j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0706CE-4131-BA4F-85B0-6E6D8540E7A1}"/>
              </a:ext>
            </a:extLst>
          </p:cNvPr>
          <p:cNvSpPr txBox="1"/>
          <p:nvPr/>
        </p:nvSpPr>
        <p:spPr>
          <a:xfrm>
            <a:off x="5833676" y="2364983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t,j-1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A38DE8-DD98-E848-878F-D47BCE0A9B7D}"/>
              </a:ext>
            </a:extLst>
          </p:cNvPr>
          <p:cNvSpPr txBox="1"/>
          <p:nvPr/>
        </p:nvSpPr>
        <p:spPr>
          <a:xfrm>
            <a:off x="6691236" y="2930261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b,j+1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FA0A0F-E2A2-4C42-83D4-F877FCA45C0B}"/>
              </a:ext>
            </a:extLst>
          </p:cNvPr>
          <p:cNvSpPr txBox="1"/>
          <p:nvPr/>
        </p:nvSpPr>
        <p:spPr>
          <a:xfrm>
            <a:off x="6845871" y="276703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C</a:t>
            </a:r>
            <a:r>
              <a:rPr lang="en-US" sz="1200" b="1" baseline="-25000" dirty="0" err="1">
                <a:solidFill>
                  <a:srgbClr val="FFFF00"/>
                </a:solidFill>
              </a:rPr>
              <a:t>b,j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442976-1D60-2147-9084-9B1E2D5063E2}"/>
              </a:ext>
            </a:extLst>
          </p:cNvPr>
          <p:cNvSpPr txBox="1"/>
          <p:nvPr/>
        </p:nvSpPr>
        <p:spPr>
          <a:xfrm>
            <a:off x="6965208" y="2590211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b,j-1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B24F97-A40D-8143-A129-C0CEF123ADBB}"/>
              </a:ext>
            </a:extLst>
          </p:cNvPr>
          <p:cNvCxnSpPr>
            <a:cxnSpLocks/>
          </p:cNvCxnSpPr>
          <p:nvPr/>
        </p:nvCxnSpPr>
        <p:spPr>
          <a:xfrm flipH="1">
            <a:off x="10123134" y="2843532"/>
            <a:ext cx="56645" cy="117215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AB08777-2D6C-0E40-BE53-379657810A80}"/>
                  </a:ext>
                </a:extLst>
              </p:cNvPr>
              <p:cNvSpPr txBox="1"/>
              <p:nvPr/>
            </p:nvSpPr>
            <p:spPr>
              <a:xfrm>
                <a:off x="10002620" y="1481935"/>
                <a:ext cx="995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=1⋯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=1⋯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AB08777-2D6C-0E40-BE53-379657810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620" y="1481935"/>
                <a:ext cx="995016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8AFB36-9405-6545-8A57-32788ABDB5DB}"/>
                  </a:ext>
                </a:extLst>
              </p:cNvPr>
              <p:cNvSpPr txBox="1"/>
              <p:nvPr/>
            </p:nvSpPr>
            <p:spPr>
              <a:xfrm>
                <a:off x="10060359" y="3127836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FF00"/>
                    </a:solidFill>
                  </a:rPr>
                  <a:t>2 routing layers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1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8AFB36-9405-6545-8A57-32788ABDB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359" y="3127836"/>
                <a:ext cx="13308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F492-3340-5F46-800C-DCDB1491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Pillar Routing Layer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70500-8A3F-2947-AF98-AD23F19A01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8698" y="1083874"/>
                <a:ext cx="3677750" cy="4876800"/>
              </a:xfrm>
            </p:spPr>
            <p:txBody>
              <a:bodyPr/>
              <a:lstStyle/>
              <a:p>
                <a:r>
                  <a:rPr lang="en-US" sz="1400" dirty="0"/>
                  <a:t>Tier Count: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(≥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# of Col: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# of Row: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Array Density: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# of decoders: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Array footprint: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1 decoder 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𝑲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𝑴𝒃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CD (½ Pitch):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Plan Cell size: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Row Width: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Col Length: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Footprint: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400" baseline="30000" dirty="0"/>
              </a:p>
              <a:p>
                <a:r>
                  <a:rPr lang="en-US" sz="1400" dirty="0"/>
                  <a:t>Effective Cell Footprint :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4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400" baseline="30000" dirty="0"/>
              </a:p>
              <a:p>
                <a:r>
                  <a:rPr lang="en-US" sz="1400" dirty="0"/>
                  <a:t># of WL Routing Layer: 1</a:t>
                </a:r>
              </a:p>
              <a:p>
                <a:r>
                  <a:rPr lang="en-US" sz="1400" dirty="0"/>
                  <a:t># of BL Routing Layer: 1</a:t>
                </a:r>
              </a:p>
              <a:p>
                <a:endParaRPr lang="en-US" sz="1400" baseline="30000" dirty="0"/>
              </a:p>
              <a:p>
                <a:endParaRPr lang="en-US" sz="1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70500-8A3F-2947-AF98-AD23F19A0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8698" y="1083874"/>
                <a:ext cx="3677750" cy="4876800"/>
              </a:xfrm>
              <a:blipFill>
                <a:blip r:embed="rId2"/>
                <a:stretch>
                  <a:fillRect l="-690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D9BC7B4-7716-F742-81FE-81753806C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94"/>
          <a:stretch/>
        </p:blipFill>
        <p:spPr>
          <a:xfrm>
            <a:off x="5402336" y="1991591"/>
            <a:ext cx="5875264" cy="33320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0CF71B-9F2A-774E-84A5-C4B73A7A3ECB}"/>
              </a:ext>
            </a:extLst>
          </p:cNvPr>
          <p:cNvCxnSpPr>
            <a:cxnSpLocks/>
          </p:cNvCxnSpPr>
          <p:nvPr/>
        </p:nvCxnSpPr>
        <p:spPr>
          <a:xfrm>
            <a:off x="7055797" y="2324279"/>
            <a:ext cx="2237059" cy="39709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4C57860-5453-474F-B9A4-901725ECEDBF}"/>
              </a:ext>
            </a:extLst>
          </p:cNvPr>
          <p:cNvSpPr txBox="1"/>
          <p:nvPr/>
        </p:nvSpPr>
        <p:spPr>
          <a:xfrm>
            <a:off x="5676224" y="206933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o,t,i-1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A3E65-FC21-1845-980D-CBD54BDD4A41}"/>
              </a:ext>
            </a:extLst>
          </p:cNvPr>
          <p:cNvSpPr txBox="1"/>
          <p:nvPr/>
        </p:nvSpPr>
        <p:spPr>
          <a:xfrm>
            <a:off x="7813056" y="2475049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R</a:t>
            </a:r>
            <a:r>
              <a:rPr lang="en-US" sz="1200" b="1" baseline="-25000" dirty="0" err="1">
                <a:solidFill>
                  <a:srgbClr val="FFFF00"/>
                </a:solidFill>
              </a:rPr>
              <a:t>o,t,i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9B206-B1A7-DE47-AE18-29A9F6979A8E}"/>
              </a:ext>
            </a:extLst>
          </p:cNvPr>
          <p:cNvSpPr txBox="1"/>
          <p:nvPr/>
        </p:nvSpPr>
        <p:spPr>
          <a:xfrm>
            <a:off x="10331759" y="2905538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o,t,i+1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1E641-AD17-E74C-BA3D-71640810B41B}"/>
              </a:ext>
            </a:extLst>
          </p:cNvPr>
          <p:cNvSpPr txBox="1"/>
          <p:nvPr/>
        </p:nvSpPr>
        <p:spPr>
          <a:xfrm>
            <a:off x="5848384" y="3423334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R</a:t>
            </a:r>
            <a:r>
              <a:rPr lang="en-US" sz="1200" b="1" baseline="-25000" dirty="0" err="1">
                <a:solidFill>
                  <a:srgbClr val="FFFF00"/>
                </a:solidFill>
              </a:rPr>
              <a:t>e,t,i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AC4B1-4514-394C-B177-F4D87C8F84C2}"/>
              </a:ext>
            </a:extLst>
          </p:cNvPr>
          <p:cNvSpPr txBox="1"/>
          <p:nvPr/>
        </p:nvSpPr>
        <p:spPr>
          <a:xfrm>
            <a:off x="5757012" y="3755792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e,t-1,i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469A98-2F1C-7F41-AFD4-C5ECBA0303A2}"/>
              </a:ext>
            </a:extLst>
          </p:cNvPr>
          <p:cNvSpPr txBox="1"/>
          <p:nvPr/>
        </p:nvSpPr>
        <p:spPr>
          <a:xfrm>
            <a:off x="5643439" y="4037319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e,t-2,i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2B2E0-47E4-C44B-AAEC-8133163700EC}"/>
              </a:ext>
            </a:extLst>
          </p:cNvPr>
          <p:cNvSpPr txBox="1"/>
          <p:nvPr/>
        </p:nvSpPr>
        <p:spPr>
          <a:xfrm>
            <a:off x="8268847" y="398393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e,t,i+1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FC2B5-42C0-AA41-9B17-D5B828D53A78}"/>
              </a:ext>
            </a:extLst>
          </p:cNvPr>
          <p:cNvSpPr txBox="1"/>
          <p:nvPr/>
        </p:nvSpPr>
        <p:spPr>
          <a:xfrm>
            <a:off x="8164506" y="433095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e,t-1,i+1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37D72-85BD-EE44-A77D-BEDCF52C4862}"/>
              </a:ext>
            </a:extLst>
          </p:cNvPr>
          <p:cNvSpPr txBox="1"/>
          <p:nvPr/>
        </p:nvSpPr>
        <p:spPr>
          <a:xfrm>
            <a:off x="8021047" y="4653774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e,t-2,i+1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177609-DCBE-2A4B-B7D4-CADF9BD7D017}"/>
                  </a:ext>
                </a:extLst>
              </p:cNvPr>
              <p:cNvSpPr txBox="1"/>
              <p:nvPr/>
            </p:nvSpPr>
            <p:spPr>
              <a:xfrm>
                <a:off x="8021047" y="2263632"/>
                <a:ext cx="5806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177609-DCBE-2A4B-B7D4-CADF9BD7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47" y="2263632"/>
                <a:ext cx="580607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DAF0293-5E22-F74F-9F81-18CD6837481C}"/>
              </a:ext>
            </a:extLst>
          </p:cNvPr>
          <p:cNvSpPr txBox="1"/>
          <p:nvPr/>
        </p:nvSpPr>
        <p:spPr>
          <a:xfrm>
            <a:off x="5536439" y="293888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j+2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4606AD-1E1D-F74A-AF1E-EEB3C3136716}"/>
              </a:ext>
            </a:extLst>
          </p:cNvPr>
          <p:cNvSpPr txBox="1"/>
          <p:nvPr/>
        </p:nvSpPr>
        <p:spPr>
          <a:xfrm>
            <a:off x="5748133" y="2697441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C</a:t>
            </a:r>
            <a:r>
              <a:rPr lang="en-US" sz="1200" b="1" baseline="-25000" dirty="0" err="1">
                <a:solidFill>
                  <a:srgbClr val="FFFF00"/>
                </a:solidFill>
              </a:rPr>
              <a:t>j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C80461-80B1-4345-AAF2-7BA1CED7134F}"/>
              </a:ext>
            </a:extLst>
          </p:cNvPr>
          <p:cNvSpPr txBox="1"/>
          <p:nvPr/>
        </p:nvSpPr>
        <p:spPr>
          <a:xfrm>
            <a:off x="5876236" y="253121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j-2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136F7B-62B1-984D-BC37-416E8C0FCEDD}"/>
              </a:ext>
            </a:extLst>
          </p:cNvPr>
          <p:cNvSpPr txBox="1"/>
          <p:nvPr/>
        </p:nvSpPr>
        <p:spPr>
          <a:xfrm>
            <a:off x="6779300" y="299464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j+1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A7DD4-FE35-F449-9CF9-18A644619984}"/>
              </a:ext>
            </a:extLst>
          </p:cNvPr>
          <p:cNvSpPr txBox="1"/>
          <p:nvPr/>
        </p:nvSpPr>
        <p:spPr>
          <a:xfrm>
            <a:off x="6910706" y="282477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j-1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CA4ADC-36AA-B64F-85B8-1F6DBD0C1D70}"/>
              </a:ext>
            </a:extLst>
          </p:cNvPr>
          <p:cNvCxnSpPr>
            <a:cxnSpLocks/>
          </p:cNvCxnSpPr>
          <p:nvPr/>
        </p:nvCxnSpPr>
        <p:spPr>
          <a:xfrm flipH="1">
            <a:off x="9714731" y="3215880"/>
            <a:ext cx="183624" cy="71816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2FAFC3-AD08-9C45-A24E-70995FD87BA2}"/>
                  </a:ext>
                </a:extLst>
              </p:cNvPr>
              <p:cNvSpPr txBox="1"/>
              <p:nvPr/>
            </p:nvSpPr>
            <p:spPr>
              <a:xfrm>
                <a:off x="10002620" y="1481935"/>
                <a:ext cx="995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=1⋯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=1⋯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2FAFC3-AD08-9C45-A24E-70995FD87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620" y="1481935"/>
                <a:ext cx="995016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35E1D4-7AB0-B249-8825-5EE2E76EDACD}"/>
                  </a:ext>
                </a:extLst>
              </p:cNvPr>
              <p:cNvSpPr txBox="1"/>
              <p:nvPr/>
            </p:nvSpPr>
            <p:spPr>
              <a:xfrm>
                <a:off x="9714731" y="3522274"/>
                <a:ext cx="6575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1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200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35E1D4-7AB0-B249-8825-5EE2E76ED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731" y="3522274"/>
                <a:ext cx="65755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9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itle 43">
                <a:extLst>
                  <a:ext uri="{FF2B5EF4-FFF2-40B4-BE49-F238E27FC236}">
                    <a16:creationId xmlns:a16="http://schemas.microsoft.com/office/drawing/2014/main" id="{9A41D0B0-F639-2A4A-939F-2FD3BC9E0A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T tier</a:t>
                </a:r>
              </a:p>
            </p:txBody>
          </p:sp>
        </mc:Choice>
        <mc:Fallback>
          <p:sp>
            <p:nvSpPr>
              <p:cNvPr id="44" name="Title 43">
                <a:extLst>
                  <a:ext uri="{FF2B5EF4-FFF2-40B4-BE49-F238E27FC236}">
                    <a16:creationId xmlns:a16="http://schemas.microsoft.com/office/drawing/2014/main" id="{9A41D0B0-F639-2A4A-939F-2FD3BC9E0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152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44">
                <a:extLst>
                  <a:ext uri="{FF2B5EF4-FFF2-40B4-BE49-F238E27FC236}">
                    <a16:creationId xmlns:a16="http://schemas.microsoft.com/office/drawing/2014/main" id="{48AC6D15-F698-0948-BDF7-C4B3DD809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399" y="1219200"/>
                <a:ext cx="3945739" cy="4876800"/>
              </a:xfrm>
            </p:spPr>
            <p:txBody>
              <a:bodyPr/>
              <a:lstStyle/>
              <a:p>
                <a:r>
                  <a:rPr lang="en-US" sz="1800" dirty="0"/>
                  <a:t>Tier Count: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# of Col: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# of Row: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Array Density: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CD (½ Pitch):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Plan Cell 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sz="1800" dirty="0"/>
                  <a:t>Row Width: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Col Length: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Footprint: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𝟏𝟐𝟖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800" baseline="30000" dirty="0"/>
              </a:p>
              <a:p>
                <a:r>
                  <a:rPr lang="en-US" sz="1800" dirty="0"/>
                  <a:t>Cell Size: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en-US" sz="1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/>
                  <a:t># of WL Routing Layer: </a:t>
                </a:r>
                <a: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</a:p>
              <a:p>
                <a:r>
                  <a:rPr lang="en-US" sz="1800" dirty="0"/>
                  <a:t># of BL Routing Layer: 2</a:t>
                </a:r>
              </a:p>
              <a:p>
                <a:endParaRPr lang="en-US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45" name="Content Placeholder 44">
                <a:extLst>
                  <a:ext uri="{FF2B5EF4-FFF2-40B4-BE49-F238E27FC236}">
                    <a16:creationId xmlns:a16="http://schemas.microsoft.com/office/drawing/2014/main" id="{48AC6D15-F698-0948-BDF7-C4B3DD809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1219200"/>
                <a:ext cx="3945739" cy="4876800"/>
              </a:xfrm>
              <a:blipFill>
                <a:blip r:embed="rId3"/>
                <a:stretch>
                  <a:fillRect l="-1286" t="-521" b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085067-75DC-D34F-A467-59C2467318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46" b="30754"/>
          <a:stretch/>
        </p:blipFill>
        <p:spPr>
          <a:xfrm>
            <a:off x="5028910" y="1424198"/>
            <a:ext cx="6261100" cy="448298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E2EC56-9337-1A40-ADE8-1AFB4667939C}"/>
              </a:ext>
            </a:extLst>
          </p:cNvPr>
          <p:cNvCxnSpPr>
            <a:cxnSpLocks/>
          </p:cNvCxnSpPr>
          <p:nvPr/>
        </p:nvCxnSpPr>
        <p:spPr>
          <a:xfrm>
            <a:off x="6865358" y="1631361"/>
            <a:ext cx="2221381" cy="337486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D671CB2-4460-FF49-BEB9-E9DE47C09ED4}"/>
              </a:ext>
            </a:extLst>
          </p:cNvPr>
          <p:cNvSpPr txBox="1"/>
          <p:nvPr/>
        </p:nvSpPr>
        <p:spPr>
          <a:xfrm>
            <a:off x="5539112" y="148193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o,t,i-1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8EA8E-39D9-DA48-8365-78CBD016D375}"/>
              </a:ext>
            </a:extLst>
          </p:cNvPr>
          <p:cNvSpPr txBox="1"/>
          <p:nvPr/>
        </p:nvSpPr>
        <p:spPr>
          <a:xfrm>
            <a:off x="7729458" y="185343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R</a:t>
            </a:r>
            <a:r>
              <a:rPr lang="en-US" sz="1200" b="1" baseline="-25000" dirty="0" err="1">
                <a:solidFill>
                  <a:srgbClr val="FFFF00"/>
                </a:solidFill>
              </a:rPr>
              <a:t>o,t,i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7433F-0F2E-4947-B003-6FA951DC07C8}"/>
              </a:ext>
            </a:extLst>
          </p:cNvPr>
          <p:cNvSpPr txBox="1"/>
          <p:nvPr/>
        </p:nvSpPr>
        <p:spPr>
          <a:xfrm>
            <a:off x="9951885" y="220347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o,t,i+1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7DDCB5-0226-9848-9F36-F05D6C3E028E}"/>
              </a:ext>
            </a:extLst>
          </p:cNvPr>
          <p:cNvSpPr txBox="1"/>
          <p:nvPr/>
        </p:nvSpPr>
        <p:spPr>
          <a:xfrm>
            <a:off x="5696752" y="3762366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R</a:t>
            </a:r>
            <a:r>
              <a:rPr lang="en-US" sz="1200" b="1" baseline="-25000" dirty="0" err="1">
                <a:solidFill>
                  <a:srgbClr val="FFFF00"/>
                </a:solidFill>
              </a:rPr>
              <a:t>e,t,i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A54E03-F20E-304E-B0F2-F9126A559C3D}"/>
              </a:ext>
            </a:extLst>
          </p:cNvPr>
          <p:cNvSpPr txBox="1"/>
          <p:nvPr/>
        </p:nvSpPr>
        <p:spPr>
          <a:xfrm>
            <a:off x="5605027" y="4234972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e,t-1,i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852C1-8025-D04C-B68F-265078E14C5E}"/>
              </a:ext>
            </a:extLst>
          </p:cNvPr>
          <p:cNvSpPr txBox="1"/>
          <p:nvPr/>
        </p:nvSpPr>
        <p:spPr>
          <a:xfrm>
            <a:off x="5539112" y="4687076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e,t-2,i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060D6E-EA56-9A41-B584-C00B027A501E}"/>
              </a:ext>
            </a:extLst>
          </p:cNvPr>
          <p:cNvSpPr txBox="1"/>
          <p:nvPr/>
        </p:nvSpPr>
        <p:spPr>
          <a:xfrm>
            <a:off x="8159460" y="4252170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e,t,i+1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6A8B36-4D8A-194F-B447-12EDCA51DCD8}"/>
              </a:ext>
            </a:extLst>
          </p:cNvPr>
          <p:cNvSpPr txBox="1"/>
          <p:nvPr/>
        </p:nvSpPr>
        <p:spPr>
          <a:xfrm>
            <a:off x="8090530" y="4723360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e,t-1,i+1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1A7903-0285-B443-9893-74EFF8858376}"/>
              </a:ext>
            </a:extLst>
          </p:cNvPr>
          <p:cNvSpPr txBox="1"/>
          <p:nvPr/>
        </p:nvSpPr>
        <p:spPr>
          <a:xfrm>
            <a:off x="8017041" y="5199856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e,t-2,i+1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F7DE9D-8392-6A4C-A870-92EE69CB7B25}"/>
                  </a:ext>
                </a:extLst>
              </p:cNvPr>
              <p:cNvSpPr txBox="1"/>
              <p:nvPr/>
            </p:nvSpPr>
            <p:spPr>
              <a:xfrm>
                <a:off x="7781239" y="1583552"/>
                <a:ext cx="4411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en-US" sz="1200" b="1" dirty="0">
                    <a:ea typeface="Cambria Math" panose="02040503050406030204" pitchFamily="18" charset="0"/>
                  </a:rPr>
                  <a:t>32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F7DE9D-8392-6A4C-A870-92EE69CB7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239" y="1583552"/>
                <a:ext cx="441146" cy="276999"/>
              </a:xfrm>
              <a:prstGeom prst="rect">
                <a:avLst/>
              </a:prstGeom>
              <a:blipFill>
                <a:blip r:embed="rId5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89FF53E-2EBA-1148-BD24-F2F07F2B7A5B}"/>
              </a:ext>
            </a:extLst>
          </p:cNvPr>
          <p:cNvSpPr txBox="1"/>
          <p:nvPr/>
        </p:nvSpPr>
        <p:spPr>
          <a:xfrm>
            <a:off x="5559704" y="2705033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t,j+1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785721-628A-B344-98DD-B14797A15815}"/>
              </a:ext>
            </a:extLst>
          </p:cNvPr>
          <p:cNvSpPr txBox="1"/>
          <p:nvPr/>
        </p:nvSpPr>
        <p:spPr>
          <a:xfrm>
            <a:off x="5714339" y="2541811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C</a:t>
            </a:r>
            <a:r>
              <a:rPr lang="en-US" sz="1200" b="1" baseline="-25000" dirty="0" err="1">
                <a:solidFill>
                  <a:srgbClr val="FFFF00"/>
                </a:solidFill>
              </a:rPr>
              <a:t>t,j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0706CE-4131-BA4F-85B0-6E6D8540E7A1}"/>
              </a:ext>
            </a:extLst>
          </p:cNvPr>
          <p:cNvSpPr txBox="1"/>
          <p:nvPr/>
        </p:nvSpPr>
        <p:spPr>
          <a:xfrm>
            <a:off x="5833676" y="2364983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t,j-1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A38DE8-DD98-E848-878F-D47BCE0A9B7D}"/>
              </a:ext>
            </a:extLst>
          </p:cNvPr>
          <p:cNvSpPr txBox="1"/>
          <p:nvPr/>
        </p:nvSpPr>
        <p:spPr>
          <a:xfrm>
            <a:off x="6691236" y="2930261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b,j+1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FA0A0F-E2A2-4C42-83D4-F877FCA45C0B}"/>
              </a:ext>
            </a:extLst>
          </p:cNvPr>
          <p:cNvSpPr txBox="1"/>
          <p:nvPr/>
        </p:nvSpPr>
        <p:spPr>
          <a:xfrm>
            <a:off x="6845871" y="276703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C</a:t>
            </a:r>
            <a:r>
              <a:rPr lang="en-US" sz="1200" b="1" baseline="-25000" dirty="0" err="1">
                <a:solidFill>
                  <a:srgbClr val="FFFF00"/>
                </a:solidFill>
              </a:rPr>
              <a:t>b,j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442976-1D60-2147-9084-9B1E2D5063E2}"/>
              </a:ext>
            </a:extLst>
          </p:cNvPr>
          <p:cNvSpPr txBox="1"/>
          <p:nvPr/>
        </p:nvSpPr>
        <p:spPr>
          <a:xfrm>
            <a:off x="6965208" y="2590211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b,j-1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3B24F97-A40D-8143-A129-C0CEF123ADBB}"/>
              </a:ext>
            </a:extLst>
          </p:cNvPr>
          <p:cNvCxnSpPr>
            <a:cxnSpLocks/>
          </p:cNvCxnSpPr>
          <p:nvPr/>
        </p:nvCxnSpPr>
        <p:spPr>
          <a:xfrm flipH="1">
            <a:off x="10123134" y="2843532"/>
            <a:ext cx="56645" cy="117215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AB08777-2D6C-0E40-BE53-379657810A80}"/>
                  </a:ext>
                </a:extLst>
              </p:cNvPr>
              <p:cNvSpPr txBox="1"/>
              <p:nvPr/>
            </p:nvSpPr>
            <p:spPr>
              <a:xfrm>
                <a:off x="10002620" y="1481935"/>
                <a:ext cx="995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=1⋯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=1⋯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AB08777-2D6C-0E40-BE53-379657810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620" y="1481935"/>
                <a:ext cx="995016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8AFB36-9405-6545-8A57-32788ABDB5DB}"/>
                  </a:ext>
                </a:extLst>
              </p:cNvPr>
              <p:cNvSpPr txBox="1"/>
              <p:nvPr/>
            </p:nvSpPr>
            <p:spPr>
              <a:xfrm>
                <a:off x="10060359" y="3127836"/>
                <a:ext cx="13308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FF00"/>
                    </a:solidFill>
                  </a:rPr>
                  <a:t>2 routing layers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1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2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8AFB36-9405-6545-8A57-32788ABDB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359" y="3127836"/>
                <a:ext cx="133081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11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F492-3340-5F46-800C-DCDB1491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Pillar Routing Layer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70500-8A3F-2947-AF98-AD23F19A01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219200"/>
                <a:ext cx="3677750" cy="4876800"/>
              </a:xfrm>
            </p:spPr>
            <p:txBody>
              <a:bodyPr/>
              <a:lstStyle/>
              <a:p>
                <a:r>
                  <a:rPr lang="en-US" sz="1800" dirty="0"/>
                  <a:t>Tier Count: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# of Col: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# of Row: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Array Density: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CD (½ Pitch):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Plan Cell 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sz="1800" dirty="0"/>
                  <a:t>Row Width: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Col Length: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Footprint: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𝟏𝟐𝟖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1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𝑵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1800" baseline="30000" dirty="0"/>
              </a:p>
              <a:p>
                <a:r>
                  <a:rPr lang="en-US" sz="1800" dirty="0"/>
                  <a:t>Cell Size: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en-US" sz="18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</m:oMath>
                </a14:m>
                <a:endParaRPr lang="en-US" sz="1800" dirty="0"/>
              </a:p>
              <a:p>
                <a:r>
                  <a:rPr lang="en-US" sz="1800" dirty="0"/>
                  <a:t># of WL Routing Layer: </a:t>
                </a:r>
                <a:r>
                  <a: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</a:p>
              <a:p>
                <a:r>
                  <a:rPr lang="en-US" sz="1800" dirty="0"/>
                  <a:t># of BL Routing Layer: 1</a:t>
                </a:r>
              </a:p>
              <a:p>
                <a:endParaRPr lang="en-US" sz="1800" baseline="30000" dirty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870500-8A3F-2947-AF98-AD23F19A0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19200"/>
                <a:ext cx="3677750" cy="4876800"/>
              </a:xfrm>
              <a:blipFill>
                <a:blip r:embed="rId2"/>
                <a:stretch>
                  <a:fillRect l="-1379" t="-521" b="-2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D9BC7B4-7716-F742-81FE-81753806C0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894"/>
          <a:stretch/>
        </p:blipFill>
        <p:spPr>
          <a:xfrm>
            <a:off x="5402336" y="1991591"/>
            <a:ext cx="5875264" cy="33320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0CF71B-9F2A-774E-84A5-C4B73A7A3ECB}"/>
              </a:ext>
            </a:extLst>
          </p:cNvPr>
          <p:cNvCxnSpPr>
            <a:cxnSpLocks/>
          </p:cNvCxnSpPr>
          <p:nvPr/>
        </p:nvCxnSpPr>
        <p:spPr>
          <a:xfrm>
            <a:off x="7055797" y="2324279"/>
            <a:ext cx="2237059" cy="39709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4C57860-5453-474F-B9A4-901725ECEDBF}"/>
              </a:ext>
            </a:extLst>
          </p:cNvPr>
          <p:cNvSpPr txBox="1"/>
          <p:nvPr/>
        </p:nvSpPr>
        <p:spPr>
          <a:xfrm>
            <a:off x="5676224" y="2069330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o,t,i-1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A3E65-FC21-1845-980D-CBD54BDD4A41}"/>
              </a:ext>
            </a:extLst>
          </p:cNvPr>
          <p:cNvSpPr txBox="1"/>
          <p:nvPr/>
        </p:nvSpPr>
        <p:spPr>
          <a:xfrm>
            <a:off x="7813056" y="2475049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R</a:t>
            </a:r>
            <a:r>
              <a:rPr lang="en-US" sz="1200" b="1" baseline="-25000" dirty="0" err="1">
                <a:solidFill>
                  <a:srgbClr val="FFFF00"/>
                </a:solidFill>
              </a:rPr>
              <a:t>o,t,i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9B206-B1A7-DE47-AE18-29A9F6979A8E}"/>
              </a:ext>
            </a:extLst>
          </p:cNvPr>
          <p:cNvSpPr txBox="1"/>
          <p:nvPr/>
        </p:nvSpPr>
        <p:spPr>
          <a:xfrm>
            <a:off x="10331759" y="2905538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o,t,i+1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1E641-AD17-E74C-BA3D-71640810B41B}"/>
              </a:ext>
            </a:extLst>
          </p:cNvPr>
          <p:cNvSpPr txBox="1"/>
          <p:nvPr/>
        </p:nvSpPr>
        <p:spPr>
          <a:xfrm>
            <a:off x="5848384" y="3423334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R</a:t>
            </a:r>
            <a:r>
              <a:rPr lang="en-US" sz="1200" b="1" baseline="-25000" dirty="0" err="1">
                <a:solidFill>
                  <a:srgbClr val="FFFF00"/>
                </a:solidFill>
              </a:rPr>
              <a:t>e,t,i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AC4B1-4514-394C-B177-F4D87C8F84C2}"/>
              </a:ext>
            </a:extLst>
          </p:cNvPr>
          <p:cNvSpPr txBox="1"/>
          <p:nvPr/>
        </p:nvSpPr>
        <p:spPr>
          <a:xfrm>
            <a:off x="5757012" y="3755792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e,t-1,i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469A98-2F1C-7F41-AFD4-C5ECBA0303A2}"/>
              </a:ext>
            </a:extLst>
          </p:cNvPr>
          <p:cNvSpPr txBox="1"/>
          <p:nvPr/>
        </p:nvSpPr>
        <p:spPr>
          <a:xfrm>
            <a:off x="5643439" y="4037319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e,t-2,i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2B2E0-47E4-C44B-AAEC-8133163700EC}"/>
              </a:ext>
            </a:extLst>
          </p:cNvPr>
          <p:cNvSpPr txBox="1"/>
          <p:nvPr/>
        </p:nvSpPr>
        <p:spPr>
          <a:xfrm>
            <a:off x="8268847" y="3983939"/>
            <a:ext cx="590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e,t,i+1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9FC2B5-42C0-AA41-9B17-D5B828D53A78}"/>
              </a:ext>
            </a:extLst>
          </p:cNvPr>
          <p:cNvSpPr txBox="1"/>
          <p:nvPr/>
        </p:nvSpPr>
        <p:spPr>
          <a:xfrm>
            <a:off x="8164506" y="4330958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e,t-1,i+1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37D72-85BD-EE44-A77D-BEDCF52C4862}"/>
              </a:ext>
            </a:extLst>
          </p:cNvPr>
          <p:cNvSpPr txBox="1"/>
          <p:nvPr/>
        </p:nvSpPr>
        <p:spPr>
          <a:xfrm>
            <a:off x="8021047" y="4653774"/>
            <a:ext cx="6815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R</a:t>
            </a:r>
            <a:r>
              <a:rPr lang="en-US" sz="1200" b="1" baseline="-25000" dirty="0">
                <a:solidFill>
                  <a:srgbClr val="FFFF00"/>
                </a:solidFill>
              </a:rPr>
              <a:t>e,t-2,i+1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177609-DCBE-2A4B-B7D4-CADF9BD7D017}"/>
                  </a:ext>
                </a:extLst>
              </p:cNvPr>
              <p:cNvSpPr txBox="1"/>
              <p:nvPr/>
            </p:nvSpPr>
            <p:spPr>
              <a:xfrm>
                <a:off x="8021047" y="2263632"/>
                <a:ext cx="4972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177609-DCBE-2A4B-B7D4-CADF9BD7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47" y="2263632"/>
                <a:ext cx="497251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DAF0293-5E22-F74F-9F81-18CD6837481C}"/>
              </a:ext>
            </a:extLst>
          </p:cNvPr>
          <p:cNvSpPr txBox="1"/>
          <p:nvPr/>
        </p:nvSpPr>
        <p:spPr>
          <a:xfrm>
            <a:off x="5536439" y="2938881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j+2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4606AD-1E1D-F74A-AF1E-EEB3C3136716}"/>
              </a:ext>
            </a:extLst>
          </p:cNvPr>
          <p:cNvSpPr txBox="1"/>
          <p:nvPr/>
        </p:nvSpPr>
        <p:spPr>
          <a:xfrm>
            <a:off x="5748133" y="2697441"/>
            <a:ext cx="324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FF00"/>
                </a:solidFill>
              </a:rPr>
              <a:t>C</a:t>
            </a:r>
            <a:r>
              <a:rPr lang="en-US" sz="1200" b="1" baseline="-25000" dirty="0" err="1">
                <a:solidFill>
                  <a:srgbClr val="FFFF00"/>
                </a:solidFill>
              </a:rPr>
              <a:t>j</a:t>
            </a:r>
            <a:endParaRPr lang="en-US" sz="1200" b="1" baseline="-250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C80461-80B1-4345-AAF2-7BA1CED7134F}"/>
              </a:ext>
            </a:extLst>
          </p:cNvPr>
          <p:cNvSpPr txBox="1"/>
          <p:nvPr/>
        </p:nvSpPr>
        <p:spPr>
          <a:xfrm>
            <a:off x="5876236" y="253121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j-2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136F7B-62B1-984D-BC37-416E8C0FCEDD}"/>
              </a:ext>
            </a:extLst>
          </p:cNvPr>
          <p:cNvSpPr txBox="1"/>
          <p:nvPr/>
        </p:nvSpPr>
        <p:spPr>
          <a:xfrm>
            <a:off x="6779300" y="2994642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j+1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A7DD4-FE35-F449-9CF9-18A644619984}"/>
              </a:ext>
            </a:extLst>
          </p:cNvPr>
          <p:cNvSpPr txBox="1"/>
          <p:nvPr/>
        </p:nvSpPr>
        <p:spPr>
          <a:xfrm>
            <a:off x="6910706" y="282477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C</a:t>
            </a:r>
            <a:r>
              <a:rPr lang="en-US" sz="1200" b="1" baseline="-25000" dirty="0">
                <a:solidFill>
                  <a:srgbClr val="FFFF00"/>
                </a:solidFill>
              </a:rPr>
              <a:t>j-1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CA4ADC-36AA-B64F-85B8-1F6DBD0C1D70}"/>
              </a:ext>
            </a:extLst>
          </p:cNvPr>
          <p:cNvCxnSpPr>
            <a:cxnSpLocks/>
          </p:cNvCxnSpPr>
          <p:nvPr/>
        </p:nvCxnSpPr>
        <p:spPr>
          <a:xfrm flipH="1">
            <a:off x="9714731" y="3215880"/>
            <a:ext cx="183624" cy="718167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2FAFC3-AD08-9C45-A24E-70995FD87BA2}"/>
                  </a:ext>
                </a:extLst>
              </p:cNvPr>
              <p:cNvSpPr txBox="1"/>
              <p:nvPr/>
            </p:nvSpPr>
            <p:spPr>
              <a:xfrm>
                <a:off x="10002620" y="1481935"/>
                <a:ext cx="9950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=1⋯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=1⋯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42FAFC3-AD08-9C45-A24E-70995FD87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620" y="1481935"/>
                <a:ext cx="995016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35E1D4-7AB0-B249-8825-5EE2E76EDACD}"/>
                  </a:ext>
                </a:extLst>
              </p:cNvPr>
              <p:cNvSpPr txBox="1"/>
              <p:nvPr/>
            </p:nvSpPr>
            <p:spPr>
              <a:xfrm>
                <a:off x="9714731" y="3522274"/>
                <a:ext cx="6575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1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en-US" sz="12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12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US" sz="1200" b="1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435E1D4-7AB0-B249-8825-5EE2E76ED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731" y="3522274"/>
                <a:ext cx="65755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3845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SG-CR face to face WW32.4-2018" id="{0CD437F6-E51D-234B-B6DA-6B867D20373A}" vid="{C37B88EF-430A-1D4A-B608-2D1BA0B392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0b7a245-a7c3-4504-88b2-cf85318e6b7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3165</TotalTime>
  <Words>839</Words>
  <Application>Microsoft Macintosh PowerPoint</Application>
  <PresentationFormat>Widescreen</PresentationFormat>
  <Paragraphs>146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Neo Sans Intel</vt:lpstr>
      <vt:lpstr>Neo Sans Intel Medium</vt:lpstr>
      <vt:lpstr>Arial</vt:lpstr>
      <vt:lpstr>Calibri</vt:lpstr>
      <vt:lpstr>Cambria Math</vt:lpstr>
      <vt:lpstr>blank</vt:lpstr>
      <vt:lpstr>PowerPoint Presentation</vt:lpstr>
      <vt:lpstr>Two Pillar Routing Layers</vt:lpstr>
      <vt:lpstr>One Pillar Routing Layer</vt:lpstr>
      <vt:lpstr>8×T tier</vt:lpstr>
      <vt:lpstr>One Pillar Routing Layer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CTPClassification=CTP_NT</cp:keywords>
  <cp:lastModifiedBy>Microsoft Office User</cp:lastModifiedBy>
  <cp:revision>22</cp:revision>
  <dcterms:created xsi:type="dcterms:W3CDTF">2018-11-16T23:37:20Z</dcterms:created>
  <dcterms:modified xsi:type="dcterms:W3CDTF">2018-11-20T01:03:38Z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