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56" r:id="rId5"/>
    <p:sldId id="265" r:id="rId6"/>
    <p:sldId id="261" r:id="rId7"/>
    <p:sldId id="258" r:id="rId8"/>
    <p:sldId id="260" r:id="rId9"/>
    <p:sldId id="264" r:id="rId10"/>
    <p:sldId id="263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1pPr>
    <a:lvl2pPr marL="55408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2pPr>
    <a:lvl3pPr marL="1108161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3pPr>
    <a:lvl4pPr marL="1662242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4pPr>
    <a:lvl5pPr marL="221632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5pPr>
    <a:lvl6pPr marL="2770403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6pPr>
    <a:lvl7pPr marL="3324484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7pPr>
    <a:lvl8pPr marL="387856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8pPr>
    <a:lvl9pPr marL="4432645" algn="l" defTabSz="1108161" rtl="0" eaLnBrk="1" latinLnBrk="0" hangingPunct="1">
      <a:defRPr sz="218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CC66"/>
    <a:srgbClr val="C47500"/>
    <a:srgbClr val="FF9900"/>
    <a:srgbClr val="0064D2"/>
    <a:srgbClr val="0054B0"/>
    <a:srgbClr val="006FEA"/>
    <a:srgbClr val="0071EE"/>
    <a:srgbClr val="0150ED"/>
    <a:srgbClr val="0E5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32" y="20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256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DDE81-2C84-496A-9616-31D4F16FD414}" type="datetimeFigureOut">
              <a:rPr lang="en-US" smtClean="0"/>
              <a:t>12/13/18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09F30-CCA8-4370-A589-EE410B8B7B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2686A-4BC7-4249-B421-F7AF84E216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8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9F30-CCA8-4370-A589-EE410B8B7B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90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6379"/>
            <a:ext cx="10363200" cy="1012825"/>
          </a:xfrm>
        </p:spPr>
        <p:txBody>
          <a:bodyPr/>
          <a:lstStyle>
            <a:lvl1pPr>
              <a:defRPr sz="48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371600"/>
            <a:ext cx="8534400" cy="533401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2908" b="1"/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133600"/>
            <a:ext cx="103632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1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2"/>
          </a:xfrm>
        </p:spPr>
        <p:txBody>
          <a:bodyPr/>
          <a:lstStyle>
            <a:lvl1pPr>
              <a:defRPr sz="3878"/>
            </a:lvl1pPr>
            <a:lvl2pPr>
              <a:defRPr sz="3393"/>
            </a:lvl2pPr>
            <a:lvl3pPr>
              <a:defRPr sz="2908"/>
            </a:lvl3pPr>
            <a:lvl4pPr>
              <a:defRPr sz="2424"/>
            </a:lvl4pPr>
            <a:lvl5pPr>
              <a:defRPr sz="2424"/>
            </a:lvl5pPr>
            <a:lvl6pPr>
              <a:defRPr sz="2424"/>
            </a:lvl6pPr>
            <a:lvl7pPr>
              <a:defRPr sz="2424"/>
            </a:lvl7pPr>
            <a:lvl8pPr>
              <a:defRPr sz="2424"/>
            </a:lvl8pPr>
            <a:lvl9pPr>
              <a:defRPr sz="242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</p:spPr>
        <p:txBody>
          <a:bodyPr anchor="b"/>
          <a:lstStyle>
            <a:lvl1pPr algn="l">
              <a:defRPr sz="2424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78"/>
            </a:lvl1pPr>
            <a:lvl2pPr marL="554035" indent="0">
              <a:buNone/>
              <a:defRPr sz="3393"/>
            </a:lvl2pPr>
            <a:lvl3pPr marL="1108070" indent="0">
              <a:buNone/>
              <a:defRPr sz="2908"/>
            </a:lvl3pPr>
            <a:lvl4pPr marL="1662105" indent="0">
              <a:buNone/>
              <a:defRPr sz="2424"/>
            </a:lvl4pPr>
            <a:lvl5pPr marL="2216140" indent="0">
              <a:buNone/>
              <a:defRPr sz="2424"/>
            </a:lvl5pPr>
            <a:lvl6pPr marL="2770175" indent="0">
              <a:buNone/>
              <a:defRPr sz="2424"/>
            </a:lvl6pPr>
            <a:lvl7pPr marL="3324210" indent="0">
              <a:buNone/>
              <a:defRPr sz="2424"/>
            </a:lvl7pPr>
            <a:lvl8pPr marL="3878245" indent="0">
              <a:buNone/>
              <a:defRPr sz="2424"/>
            </a:lvl8pPr>
            <a:lvl9pPr marL="4432280" indent="0">
              <a:buNone/>
              <a:defRPr sz="242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</p:spPr>
        <p:txBody>
          <a:bodyPr/>
          <a:lstStyle>
            <a:lvl1pPr marL="0" indent="0">
              <a:buNone/>
              <a:defRPr sz="1697"/>
            </a:lvl1pPr>
            <a:lvl2pPr marL="554035" indent="0">
              <a:buNone/>
              <a:defRPr sz="1454"/>
            </a:lvl2pPr>
            <a:lvl3pPr marL="1108070" indent="0">
              <a:buNone/>
              <a:defRPr sz="1212"/>
            </a:lvl3pPr>
            <a:lvl4pPr marL="1662105" indent="0">
              <a:buNone/>
              <a:defRPr sz="1091"/>
            </a:lvl4pPr>
            <a:lvl5pPr marL="2216140" indent="0">
              <a:buNone/>
              <a:defRPr sz="1091"/>
            </a:lvl5pPr>
            <a:lvl6pPr marL="2770175" indent="0">
              <a:buNone/>
              <a:defRPr sz="1091"/>
            </a:lvl6pPr>
            <a:lvl7pPr marL="3324210" indent="0">
              <a:buNone/>
              <a:defRPr sz="1091"/>
            </a:lvl7pPr>
            <a:lvl8pPr marL="3878245" indent="0">
              <a:buNone/>
              <a:defRPr sz="1091"/>
            </a:lvl8pPr>
            <a:lvl9pPr marL="4432280" indent="0">
              <a:buNone/>
              <a:defRPr sz="109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152399"/>
            <a:ext cx="25908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399"/>
            <a:ext cx="75692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20073" y="776330"/>
            <a:ext cx="108712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Phases:</a:t>
            </a:r>
            <a:r>
              <a:rPr lang="en-US" sz="1454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1-Assumption 2-Symptom 3-Speculation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with limited data 4-Segmentation 5-ID’d 6-Containment deployed 7-Root cause validated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2364" y="62728"/>
            <a:ext cx="9882909" cy="457200"/>
          </a:xfrm>
        </p:spPr>
        <p:txBody>
          <a:bodyPr/>
          <a:lstStyle>
            <a:lvl1pPr algn="l">
              <a:defRPr sz="3393" baseline="0"/>
            </a:lvl1pPr>
          </a:lstStyle>
          <a:p>
            <a:r>
              <a:rPr lang="en-US" dirty="0"/>
              <a:t>(Enter Heading for Topic or Problem Statement)</a:t>
            </a:r>
          </a:p>
        </p:txBody>
      </p:sp>
      <p:sp>
        <p:nvSpPr>
          <p:cNvPr id="20" name="Rectangle 19"/>
          <p:cNvSpPr/>
          <p:nvPr userDrawn="1"/>
        </p:nvSpPr>
        <p:spPr>
          <a:xfrm>
            <a:off x="120073" y="519928"/>
            <a:ext cx="8534400" cy="31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1454" b="1" u="sng" dirty="0">
                <a:latin typeface="Calibri" pitchFamily="34" charset="0"/>
                <a:cs typeface="Calibri" pitchFamily="34" charset="0"/>
              </a:rPr>
              <a:t>Risk: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sz="1454" b="0" u="none" baseline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454" b="0" u="none" baseline="0" dirty="0">
                <a:latin typeface="Calibri" pitchFamily="34" charset="0"/>
                <a:cs typeface="Calibri" pitchFamily="34" charset="0"/>
              </a:rPr>
              <a:t>          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1-Showstopper 1.5-High Risk/No Data 2-High Risk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212" i="1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2.5-No Data 3-Med Risk 4-Low</a:t>
            </a:r>
            <a:r>
              <a:rPr lang="en-US" sz="1212" i="1" baseline="0" dirty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cs typeface="Calibri" pitchFamily="34" charset="0"/>
              </a:rPr>
              <a:t> risk 5-cert.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Subtitle 2"/>
          <p:cNvSpPr>
            <a:spLocks noGrp="1"/>
          </p:cNvSpPr>
          <p:nvPr>
            <p:ph type="subTitle" idx="20" hasCustomPrompt="1"/>
          </p:nvPr>
        </p:nvSpPr>
        <p:spPr>
          <a:xfrm>
            <a:off x="757382" y="566531"/>
            <a:ext cx="812800" cy="239797"/>
          </a:xfrm>
        </p:spPr>
        <p:txBody>
          <a:bodyPr anchor="ctr" anchorCtr="0"/>
          <a:lstStyle>
            <a:lvl1pPr marL="0" indent="0" algn="l">
              <a:buFont typeface="Arial" pitchFamily="34" charset="0"/>
              <a:buNone/>
              <a:defRPr sz="1454" b="1" baseline="0">
                <a:solidFill>
                  <a:srgbClr val="FF0000"/>
                </a:solidFill>
              </a:defRPr>
            </a:lvl1pPr>
            <a:lvl2pPr marL="0" indent="0" algn="ctr">
              <a:buNone/>
              <a:defRPr sz="3878" baseline="30000"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pPr lvl="0"/>
            <a:r>
              <a:rPr lang="en-US" dirty="0"/>
              <a:t>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757382" y="776331"/>
            <a:ext cx="812800" cy="244752"/>
          </a:xfrm>
        </p:spPr>
        <p:txBody>
          <a:bodyPr anchor="t" anchorCtr="0"/>
          <a:lstStyle>
            <a:lvl1pPr marL="0" indent="0" algn="l">
              <a:buNone/>
              <a:defRPr sz="1454" b="1" baseline="0">
                <a:solidFill>
                  <a:srgbClr val="FF0000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Stage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9652001" y="573668"/>
            <a:ext cx="2435412" cy="281922"/>
          </a:xfrm>
        </p:spPr>
        <p:txBody>
          <a:bodyPr anchor="b"/>
          <a:lstStyle>
            <a:lvl1pPr marL="0" indent="0" algn="r">
              <a:buNone/>
              <a:defRPr sz="1454" b="1" baseline="0">
                <a:solidFill>
                  <a:schemeClr val="accent2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Date 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605818" y="12505"/>
            <a:ext cx="2493818" cy="539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54" dirty="0">
                <a:solidFill>
                  <a:srgbClr val="FF0000"/>
                </a:solidFill>
                <a:latin typeface="Neo Sans Intel Medium" pitchFamily="34" charset="0"/>
              </a:rPr>
              <a:t>Intel-Micron Confidential</a:t>
            </a:r>
          </a:p>
          <a:p>
            <a:pPr algn="r">
              <a:tabLst/>
            </a:pPr>
            <a:r>
              <a:rPr lang="en-US" sz="1454" dirty="0" err="1">
                <a:solidFill>
                  <a:schemeClr val="accent2"/>
                </a:solidFill>
                <a:latin typeface="Neo Sans Intel Medium" pitchFamily="34" charset="0"/>
              </a:rPr>
              <a:t>SxP</a:t>
            </a:r>
            <a:r>
              <a:rPr lang="en-US" sz="1454" dirty="0">
                <a:solidFill>
                  <a:schemeClr val="accent2"/>
                </a:solidFill>
                <a:latin typeface="Neo Sans Intel Medium" pitchFamily="34" charset="0"/>
              </a:rPr>
              <a:t> JDP</a:t>
            </a:r>
          </a:p>
        </p:txBody>
      </p:sp>
      <p:sp>
        <p:nvSpPr>
          <p:cNvPr id="28" name="Rectangle 5"/>
          <p:cNvSpPr>
            <a:spLocks noChangeArrowheads="1"/>
          </p:cNvSpPr>
          <p:nvPr userDrawn="1"/>
        </p:nvSpPr>
        <p:spPr bwMode="auto">
          <a:xfrm>
            <a:off x="10714182" y="843545"/>
            <a:ext cx="1246909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r>
              <a:rPr lang="en-US" sz="1454" b="1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Slide </a:t>
            </a:r>
            <a:fld id="{3CBE715E-4167-445E-8F25-69DFD044E05F}" type="slidenum">
              <a:rPr lang="en-US" sz="1454" b="1" smtClean="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pPr algn="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solidFill>
                <a:schemeClr val="accent2"/>
              </a:solidFill>
              <a:latin typeface="Neo Sans Inte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92364" y="6463641"/>
            <a:ext cx="12007273" cy="381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43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32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1"/>
          </p:nvPr>
        </p:nvSpPr>
        <p:spPr>
          <a:xfrm>
            <a:off x="41656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8128000" y="133667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5"/>
          </p:nvPr>
        </p:nvSpPr>
        <p:spPr>
          <a:xfrm>
            <a:off x="2032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1656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9"/>
          </p:nvPr>
        </p:nvSpPr>
        <p:spPr>
          <a:xfrm>
            <a:off x="8128000" y="4240398"/>
            <a:ext cx="3860800" cy="2580942"/>
          </a:xfr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140433" indent="-140433">
              <a:defRPr sz="1454"/>
            </a:lvl1pPr>
            <a:lvl2pPr marL="282789" indent="-142356">
              <a:defRPr sz="1454"/>
            </a:lvl2pPr>
            <a:lvl3pPr marL="413603" indent="-130814">
              <a:defRPr sz="1454"/>
            </a:lvl3pPr>
            <a:lvl4pPr marL="554035" indent="-140433">
              <a:defRPr sz="1454"/>
            </a:lvl4pPr>
            <a:lvl5pPr marL="694468" indent="-140433">
              <a:defRPr sz="1454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54182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Goal vs. Gap)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4525818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Model)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8497454" y="1066801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Supporting Results)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8497454" y="3983026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Plan and Projection)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4525818" y="3970522"/>
            <a:ext cx="3140364" cy="269876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Strategy)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554182" y="3970522"/>
            <a:ext cx="3140364" cy="265363"/>
          </a:xfrm>
          <a:solidFill>
            <a:schemeClr val="bg1">
              <a:lumMod val="50000"/>
            </a:schemeClr>
          </a:solidFill>
        </p:spPr>
        <p:txBody>
          <a:bodyPr anchor="b"/>
          <a:lstStyle>
            <a:lvl1pPr marL="0" indent="0" algn="ctr">
              <a:buNone/>
              <a:defRPr sz="1454" b="1" u="sng" baseline="0">
                <a:solidFill>
                  <a:schemeClr val="bg1"/>
                </a:solidFill>
              </a:defRPr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 dirty="0"/>
              <a:t>(Enter title: Owners &amp; Status)</a:t>
            </a:r>
          </a:p>
        </p:txBody>
      </p:sp>
    </p:spTree>
    <p:extLst>
      <p:ext uri="{BB962C8B-B14F-4D97-AF65-F5344CB8AC3E}">
        <p14:creationId xmlns:p14="http://schemas.microsoft.com/office/powerpoint/2010/main" val="2468831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54035" indent="0" algn="ctr">
              <a:buNone/>
              <a:defRPr/>
            </a:lvl2pPr>
            <a:lvl3pPr marL="1108070" indent="0" algn="ctr">
              <a:buNone/>
              <a:defRPr/>
            </a:lvl3pPr>
            <a:lvl4pPr marL="1662105" indent="0" algn="ctr">
              <a:buNone/>
              <a:defRPr/>
            </a:lvl4pPr>
            <a:lvl5pPr marL="2216140" indent="0" algn="ctr">
              <a:buNone/>
              <a:defRPr/>
            </a:lvl5pPr>
            <a:lvl6pPr marL="2770175" indent="0" algn="ctr">
              <a:buNone/>
              <a:defRPr/>
            </a:lvl6pPr>
            <a:lvl7pPr marL="3324210" indent="0" algn="ctr">
              <a:buNone/>
              <a:defRPr/>
            </a:lvl7pPr>
            <a:lvl8pPr marL="3878245" indent="0" algn="ctr">
              <a:buNone/>
              <a:defRPr/>
            </a:lvl8pPr>
            <a:lvl9pPr marL="44322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47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24"/>
            </a:lvl1pPr>
            <a:lvl2pPr marL="554035" indent="0">
              <a:buNone/>
              <a:defRPr sz="2181"/>
            </a:lvl2pPr>
            <a:lvl3pPr marL="1108070" indent="0">
              <a:buNone/>
              <a:defRPr sz="1939"/>
            </a:lvl3pPr>
            <a:lvl4pPr marL="1662105" indent="0">
              <a:buNone/>
              <a:defRPr sz="1697"/>
            </a:lvl4pPr>
            <a:lvl5pPr marL="2216140" indent="0">
              <a:buNone/>
              <a:defRPr sz="1697"/>
            </a:lvl5pPr>
            <a:lvl6pPr marL="2770175" indent="0">
              <a:buNone/>
              <a:defRPr sz="1697"/>
            </a:lvl6pPr>
            <a:lvl7pPr marL="3324210" indent="0">
              <a:buNone/>
              <a:defRPr sz="1697"/>
            </a:lvl7pPr>
            <a:lvl8pPr marL="3878245" indent="0">
              <a:buNone/>
              <a:defRPr sz="1697"/>
            </a:lvl8pPr>
            <a:lvl9pPr marL="4432280" indent="0">
              <a:buNone/>
              <a:defRPr sz="169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876800"/>
          </a:xfrm>
        </p:spPr>
        <p:txBody>
          <a:bodyPr/>
          <a:lstStyle>
            <a:lvl1pPr>
              <a:defRPr sz="3393"/>
            </a:lvl1pPr>
            <a:lvl2pPr>
              <a:defRPr sz="2908"/>
            </a:lvl2pPr>
            <a:lvl3pPr>
              <a:defRPr sz="2424"/>
            </a:lvl3pPr>
            <a:lvl4pPr>
              <a:defRPr sz="2181"/>
            </a:lvl4pPr>
            <a:lvl5pPr>
              <a:defRPr sz="2181"/>
            </a:lvl5pPr>
            <a:lvl6pPr>
              <a:defRPr sz="2181"/>
            </a:lvl6pPr>
            <a:lvl7pPr>
              <a:defRPr sz="2181"/>
            </a:lvl7pPr>
            <a:lvl8pPr>
              <a:defRPr sz="2181"/>
            </a:lvl8pPr>
            <a:lvl9pPr>
              <a:defRPr sz="21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386918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4"/>
            <a:ext cx="5389034" cy="639763"/>
          </a:xfrm>
        </p:spPr>
        <p:txBody>
          <a:bodyPr anchor="b"/>
          <a:lstStyle>
            <a:lvl1pPr marL="0" indent="0">
              <a:buNone/>
              <a:defRPr sz="2908" b="1"/>
            </a:lvl1pPr>
            <a:lvl2pPr marL="554035" indent="0">
              <a:buNone/>
              <a:defRPr sz="2424" b="1"/>
            </a:lvl2pPr>
            <a:lvl3pPr marL="1108070" indent="0">
              <a:buNone/>
              <a:defRPr sz="2181" b="1"/>
            </a:lvl3pPr>
            <a:lvl4pPr marL="1662105" indent="0">
              <a:buNone/>
              <a:defRPr sz="1939" b="1"/>
            </a:lvl4pPr>
            <a:lvl5pPr marL="2216140" indent="0">
              <a:buNone/>
              <a:defRPr sz="1939" b="1"/>
            </a:lvl5pPr>
            <a:lvl6pPr marL="2770175" indent="0">
              <a:buNone/>
              <a:defRPr sz="1939" b="1"/>
            </a:lvl6pPr>
            <a:lvl7pPr marL="3324210" indent="0">
              <a:buNone/>
              <a:defRPr sz="1939" b="1"/>
            </a:lvl7pPr>
            <a:lvl8pPr marL="3878245" indent="0">
              <a:buNone/>
              <a:defRPr sz="1939" b="1"/>
            </a:lvl8pPr>
            <a:lvl9pPr marL="4432280" indent="0">
              <a:buNone/>
              <a:defRPr sz="19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4"/>
            <a:ext cx="5389034" cy="3951289"/>
          </a:xfrm>
        </p:spPr>
        <p:txBody>
          <a:bodyPr/>
          <a:lstStyle>
            <a:lvl1pPr>
              <a:defRPr sz="2908"/>
            </a:lvl1pPr>
            <a:lvl2pPr>
              <a:defRPr sz="2424"/>
            </a:lvl2pPr>
            <a:lvl3pPr>
              <a:defRPr sz="2181"/>
            </a:lvl3pPr>
            <a:lvl4pPr>
              <a:defRPr sz="1939"/>
            </a:lvl4pPr>
            <a:lvl5pPr>
              <a:defRPr sz="1939"/>
            </a:lvl5pPr>
            <a:lvl6pPr>
              <a:defRPr sz="1939"/>
            </a:lvl6pPr>
            <a:lvl7pPr>
              <a:defRPr sz="1939"/>
            </a:lvl7pPr>
            <a:lvl8pPr>
              <a:defRPr sz="1939"/>
            </a:lvl8pPr>
            <a:lvl9pPr>
              <a:defRPr sz="19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10363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080000" y="6621722"/>
            <a:ext cx="2133600" cy="22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4432280" algn="ctr"/>
                <a:tab pos="9839892" algn="r"/>
              </a:tabLst>
            </a:pPr>
            <a:fld id="{3CBE715E-4167-445E-8F25-69DFD044E05F}" type="slidenum">
              <a:rPr lang="en-US" sz="1454" b="0" smtClean="0">
                <a:latin typeface="Calibri" pitchFamily="34" charset="0"/>
                <a:cs typeface="Calibri" pitchFamily="34" charset="0"/>
              </a:rPr>
              <a:pPr algn="ctr" eaLnBrk="0" hangingPunct="0">
                <a:spcBef>
                  <a:spcPct val="50000"/>
                </a:spcBef>
                <a:tabLst>
                  <a:tab pos="4432280" algn="ctr"/>
                  <a:tab pos="9839892" algn="r"/>
                </a:tabLst>
              </a:pPr>
              <a:t>‹#›</a:t>
            </a:fld>
            <a:endParaRPr lang="en-US" sz="1454" b="1" dirty="0">
              <a:latin typeface="Neo Sans Inte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3091" y="6534554"/>
            <a:ext cx="637309" cy="31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4" baseline="0" dirty="0">
                <a:latin typeface="Calibri" pitchFamily="34" charset="0"/>
                <a:cs typeface="Calibri" pitchFamily="34" charset="0"/>
              </a:rPr>
              <a:t>3DXP</a:t>
            </a:r>
            <a:endParaRPr lang="en-US" sz="1454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13164" y="6471760"/>
            <a:ext cx="1727200" cy="37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11575" tIns="55788" rIns="111575" bIns="55788">
            <a:spAutoFit/>
          </a:bodyPr>
          <a:lstStyle/>
          <a:p>
            <a:pPr algn="ctr" eaLnBrk="0" hangingPunct="0">
              <a:defRPr/>
            </a:pPr>
            <a:r>
              <a:rPr lang="en-US" sz="1697" b="1" dirty="0">
                <a:solidFill>
                  <a:srgbClr val="0054B0"/>
                </a:solidFill>
                <a:latin typeface="Calibri" pitchFamily="34" charset="0"/>
                <a:cs typeface="Calibri" pitchFamily="34" charset="0"/>
              </a:rPr>
              <a:t>Confidential</a:t>
            </a:r>
          </a:p>
        </p:txBody>
      </p:sp>
      <p:pic>
        <p:nvPicPr>
          <p:cNvPr id="11" name="Picture 10" descr="logo_micron.gif"/>
          <p:cNvPicPr>
            <a:picLocks noChangeAspect="1"/>
          </p:cNvPicPr>
          <p:nvPr/>
        </p:nvPicPr>
        <p:blipFill>
          <a:blip r:embed="rId15" cstate="screen"/>
          <a:srcRect l="6194" b="19231"/>
          <a:stretch>
            <a:fillRect/>
          </a:stretch>
        </p:blipFill>
        <p:spPr>
          <a:xfrm>
            <a:off x="798945" y="6534555"/>
            <a:ext cx="863600" cy="187095"/>
          </a:xfrm>
          <a:prstGeom prst="rect">
            <a:avLst/>
          </a:prstGeom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92364" y="6477003"/>
            <a:ext cx="691098" cy="330655"/>
          </a:xfrm>
          <a:prstGeom prst="rect">
            <a:avLst/>
          </a:prstGeom>
          <a:noFill/>
          <a:ln w="1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6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5pPr>
      <a:lvl6pPr marL="55403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6pPr>
      <a:lvl7pPr marL="110807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7pPr>
      <a:lvl8pPr marL="1662105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8pPr>
      <a:lvl9pPr marL="2216140" algn="ctr" rtl="0" eaLnBrk="1" fontAlgn="base" hangingPunct="1">
        <a:spcBef>
          <a:spcPct val="0"/>
        </a:spcBef>
        <a:spcAft>
          <a:spcPct val="0"/>
        </a:spcAft>
        <a:defRPr sz="4847" b="1">
          <a:solidFill>
            <a:schemeClr val="accent2"/>
          </a:solidFill>
          <a:latin typeface="Neo Sans Intel Medium" pitchFamily="34" charset="0"/>
        </a:defRPr>
      </a:lvl9pPr>
    </p:titleStyle>
    <p:bodyStyle>
      <a:lvl1pPr marL="415526" indent="-415526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•"/>
        <a:defRPr sz="3878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900307" indent="-346272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3878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38508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•"/>
        <a:defRPr sz="3393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939122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–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493157" indent="-277017" algn="l" rtl="0" eaLnBrk="1" fontAlgn="base" hangingPunct="1">
        <a:spcBef>
          <a:spcPts val="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304719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6pPr>
      <a:lvl7pPr marL="360122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7pPr>
      <a:lvl8pPr marL="4155262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8pPr>
      <a:lvl9pPr marL="4709297" indent="-277017" algn="l" rtl="0" eaLnBrk="1" fontAlgn="base" hangingPunct="1">
        <a:spcBef>
          <a:spcPct val="50000"/>
        </a:spcBef>
        <a:spcAft>
          <a:spcPct val="0"/>
        </a:spcAft>
        <a:buClr>
          <a:schemeClr val="accent2"/>
        </a:buClr>
        <a:buChar char="»"/>
        <a:defRPr sz="290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1pPr>
      <a:lvl2pPr marL="55403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3pPr>
      <a:lvl4pPr marL="166210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4pPr>
      <a:lvl5pPr marL="221614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5pPr>
      <a:lvl6pPr marL="277017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6pPr>
      <a:lvl7pPr marL="332421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7pPr>
      <a:lvl8pPr marL="3878245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8pPr>
      <a:lvl9pPr marL="4432280" algn="l" defTabSz="1108070" rtl="0" eaLnBrk="1" latinLnBrk="0" hangingPunct="1">
        <a:defRPr sz="21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SSM Update to JDP COMM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July/13/2018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3006" y="2133600"/>
            <a:ext cx="11409027" cy="426720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MTS – Q3 milestone 89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dirty="0"/>
              <a:t>:  </a:t>
            </a:r>
            <a:r>
              <a:rPr lang="en-US" sz="1800" b="0" dirty="0"/>
              <a:t>1st cut L1D 87.5</a:t>
            </a:r>
            <a:r>
              <a:rPr lang="en-US" sz="1800" b="0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en-US" sz="1800" b="0" dirty="0"/>
              <a:t>; SSM73@WW28 for polarity symmetry validation </a:t>
            </a:r>
          </a:p>
          <a:p>
            <a:pPr marL="0" indent="0">
              <a:buNone/>
            </a:pPr>
            <a:r>
              <a:rPr lang="en-US" sz="1800" dirty="0"/>
              <a:t>Structure yield – Q3 milestone &gt; 85%</a:t>
            </a:r>
            <a:r>
              <a:rPr lang="en-US" sz="1800" b="0" dirty="0"/>
              <a:t>: next info turn WW29.</a:t>
            </a:r>
          </a:p>
          <a:p>
            <a:pPr marL="554035" lvl="1" indent="0">
              <a:buNone/>
            </a:pPr>
            <a:r>
              <a:rPr lang="en-US" sz="1800" dirty="0"/>
              <a:t>SWL subject to SD intrinsic leakage model validated,  +2nm </a:t>
            </a:r>
            <a:r>
              <a:rPr lang="en-US" sz="1800" dirty="0" err="1"/>
              <a:t>t</a:t>
            </a:r>
            <a:r>
              <a:rPr lang="en-US" sz="1800" baseline="-25000" dirty="0" err="1"/>
              <a:t>SD</a:t>
            </a:r>
            <a:r>
              <a:rPr lang="en-US" sz="1800" dirty="0"/>
              <a:t> implemented.</a:t>
            </a:r>
          </a:p>
          <a:p>
            <a:pPr marL="554035" lvl="1" indent="0">
              <a:buNone/>
            </a:pPr>
            <a:r>
              <a:rPr lang="en-US" sz="1800" dirty="0"/>
              <a:t>New 66 reticle &amp; Low pressure 66 NCMP expecting yield improvement from 34% to 70% </a:t>
            </a:r>
          </a:p>
          <a:p>
            <a:pPr marL="0" indent="0">
              <a:buNone/>
            </a:pPr>
            <a:r>
              <a:rPr lang="en-US" sz="1800" dirty="0"/>
              <a:t>S24S – Q3 milestone WW39 DBR; </a:t>
            </a:r>
            <a:r>
              <a:rPr lang="en-US" sz="1800" b="0" dirty="0"/>
              <a:t>Rev3 tight (+1 week) ; DBR trending on track</a:t>
            </a:r>
          </a:p>
          <a:p>
            <a:pPr marL="554035" lvl="1" indent="0">
              <a:buNone/>
            </a:pPr>
            <a:r>
              <a:rPr lang="en-US" sz="1800" dirty="0"/>
              <a:t>Analysis of schedule for a second S24S with modifications to interface with S36X under way</a:t>
            </a:r>
          </a:p>
          <a:p>
            <a:pPr marL="0" lvl="0" indent="0">
              <a:buNone/>
            </a:pPr>
            <a:r>
              <a:rPr lang="en-US" sz="1800" dirty="0"/>
              <a:t>Switching mechanism on RWB and Disturb</a:t>
            </a:r>
          </a:p>
          <a:p>
            <a:pPr marL="554035" lvl="1" indent="0">
              <a:buNone/>
            </a:pPr>
            <a:r>
              <a:rPr lang="en-US" sz="1800" dirty="0">
                <a:ea typeface="Cambria Math" panose="02040503050406030204" pitchFamily="18" charset="0"/>
              </a:rPr>
              <a:t>Robust </a:t>
            </a:r>
            <a:r>
              <a:rPr lang="en-US" sz="1800" dirty="0">
                <a:latin typeface="Cambria Math" panose="02040503050406030204" pitchFamily="18" charset="0"/>
                <a:ea typeface="Cambria Math" panose="02040503050406030204" pitchFamily="18" charset="0"/>
              </a:rPr>
              <a:t>∆</a:t>
            </a:r>
            <a:r>
              <a:rPr lang="en-US" sz="1800" dirty="0"/>
              <a:t>V</a:t>
            </a:r>
            <a:r>
              <a:rPr lang="en-US" sz="1800" baseline="-25000" dirty="0"/>
              <a:t>T</a:t>
            </a:r>
            <a:r>
              <a:rPr lang="en-US" sz="1800" dirty="0"/>
              <a:t> on SD.K2; Reset RD marginality confirmed while continue R/W inhibit disturb characterization</a:t>
            </a:r>
          </a:p>
          <a:p>
            <a:pPr marL="0" indent="0">
              <a:buNone/>
            </a:pPr>
            <a:r>
              <a:rPr lang="en-US" sz="1800" dirty="0"/>
              <a:t>Stepping-up plans</a:t>
            </a:r>
          </a:p>
          <a:p>
            <a:pPr lvl="1"/>
            <a:r>
              <a:rPr lang="en-US" sz="1800" dirty="0"/>
              <a:t>Low leakage material for alpha product: Candidates (SD.G*) merging with </a:t>
            </a:r>
            <a:r>
              <a:rPr lang="en-US" sz="1800" dirty="0" err="1"/>
              <a:t>Eg</a:t>
            </a:r>
            <a:r>
              <a:rPr lang="en-US" sz="1800" dirty="0"/>
              <a:t> &gt; 2eV</a:t>
            </a:r>
          </a:p>
          <a:p>
            <a:pPr lvl="1"/>
            <a:r>
              <a:rPr lang="en-US" sz="1800" dirty="0"/>
              <a:t>Cell and array scalability – In order to start up 14nm structure development (MTS), we must first develop a self consistent DTS and tile architecture for die size and energy.  Call for Integration/Device/Design workgroup.</a:t>
            </a:r>
          </a:p>
        </p:txBody>
      </p:sp>
    </p:spTree>
    <p:extLst>
      <p:ext uri="{BB962C8B-B14F-4D97-AF65-F5344CB8AC3E}">
        <p14:creationId xmlns:p14="http://schemas.microsoft.com/office/powerpoint/2010/main" val="2312947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C57DF93-38A5-459B-B11D-4A22CB248BB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51657" y="1413544"/>
          <a:ext cx="2727071" cy="1767840"/>
        </p:xfrm>
        <a:graphic>
          <a:graphicData uri="http://schemas.openxmlformats.org/drawingml/2006/table">
            <a:tbl>
              <a:tblPr/>
              <a:tblGrid>
                <a:gridCol w="1294257">
                  <a:extLst>
                    <a:ext uri="{9D8B030D-6E8A-4147-A177-3AD203B41FA5}">
                      <a16:colId xmlns:a16="http://schemas.microsoft.com/office/drawing/2014/main" val="3475728348"/>
                    </a:ext>
                  </a:extLst>
                </a:gridCol>
                <a:gridCol w="452374">
                  <a:extLst>
                    <a:ext uri="{9D8B030D-6E8A-4147-A177-3AD203B41FA5}">
                      <a16:colId xmlns:a16="http://schemas.microsoft.com/office/drawing/2014/main" val="1216839840"/>
                    </a:ext>
                  </a:extLst>
                </a:gridCol>
                <a:gridCol w="370840">
                  <a:extLst>
                    <a:ext uri="{9D8B030D-6E8A-4147-A177-3AD203B41FA5}">
                      <a16:colId xmlns:a16="http://schemas.microsoft.com/office/drawing/2014/main" val="2353675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25442637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 Metric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FWD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056039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HM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thk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533435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top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22.5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86536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bot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8758994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262626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816556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164268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CD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487673"/>
                  </a:ext>
                </a:extLst>
              </a:tr>
              <a:tr h="22098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 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184856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EAF7598F-9A0E-4F29-9BB2-1CA26815813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63081" y="1198427"/>
          <a:ext cx="3117672" cy="2209800"/>
        </p:xfrm>
        <a:graphic>
          <a:graphicData uri="http://schemas.openxmlformats.org/drawingml/2006/table">
            <a:tbl>
              <a:tblPr/>
              <a:tblGrid>
                <a:gridCol w="770509">
                  <a:extLst>
                    <a:ext uri="{9D8B030D-6E8A-4147-A177-3AD203B41FA5}">
                      <a16:colId xmlns:a16="http://schemas.microsoft.com/office/drawing/2014/main" val="3363938586"/>
                    </a:ext>
                  </a:extLst>
                </a:gridCol>
                <a:gridCol w="1113282">
                  <a:extLst>
                    <a:ext uri="{9D8B030D-6E8A-4147-A177-3AD203B41FA5}">
                      <a16:colId xmlns:a16="http://schemas.microsoft.com/office/drawing/2014/main" val="113965461"/>
                    </a:ext>
                  </a:extLst>
                </a:gridCol>
                <a:gridCol w="390843">
                  <a:extLst>
                    <a:ext uri="{9D8B030D-6E8A-4147-A177-3AD203B41FA5}">
                      <a16:colId xmlns:a16="http://schemas.microsoft.com/office/drawing/2014/main" val="1872310695"/>
                    </a:ext>
                  </a:extLst>
                </a:gridCol>
                <a:gridCol w="421519">
                  <a:extLst>
                    <a:ext uri="{9D8B030D-6E8A-4147-A177-3AD203B41FA5}">
                      <a16:colId xmlns:a16="http://schemas.microsoft.com/office/drawing/2014/main" val="956820594"/>
                    </a:ext>
                  </a:extLst>
                </a:gridCol>
                <a:gridCol w="421519">
                  <a:extLst>
                    <a:ext uri="{9D8B030D-6E8A-4147-A177-3AD203B41FA5}">
                      <a16:colId xmlns:a16="http://schemas.microsoft.com/office/drawing/2014/main" val="1130620096"/>
                    </a:ext>
                  </a:extLst>
                </a:gridCol>
              </a:tblGrid>
              <a:tr h="22098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MTS Metric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SPEC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POR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FWD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756914"/>
                  </a:ext>
                </a:extLst>
              </a:tr>
              <a:tr h="220980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 partial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16.3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46055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24.9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252581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 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382183"/>
                  </a:ext>
                </a:extLst>
              </a:tr>
              <a:tr h="22098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partial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top(nm)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961094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mid(nm)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564623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065564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 SWA(degree)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87.5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7351442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Sep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20.8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18.7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18.5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145568"/>
                  </a:ext>
                </a:extLst>
              </a:tr>
              <a:tr h="220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Bot (nm)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21.2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effectLst/>
                          <a:latin typeface="Calibri" panose="020F0502020204030204" pitchFamily="34" charset="0"/>
                        </a:rPr>
                        <a:t>22.3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dirty="0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0649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420" y="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1st and 2nd cut profile demonstrated MTS  with &gt;70% PG4 structure yield and PG4 capable RWB 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0C34-F0D9-4843-A7BF-1C32FCB24060}"/>
              </a:ext>
            </a:extLst>
          </p:cNvPr>
          <p:cNvSpPr/>
          <p:nvPr/>
        </p:nvSpPr>
        <p:spPr>
          <a:xfrm>
            <a:off x="572022" y="5999967"/>
            <a:ext cx="10860066" cy="964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D33003-A7E8-4976-ADAB-13E6DEA20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3516289"/>
            <a:ext cx="3693795" cy="312862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10BDFF9-6E7D-494D-9182-DFD62B98903A}"/>
              </a:ext>
            </a:extLst>
          </p:cNvPr>
          <p:cNvSpPr/>
          <p:nvPr/>
        </p:nvSpPr>
        <p:spPr>
          <a:xfrm>
            <a:off x="4038599" y="1872676"/>
            <a:ext cx="1242154" cy="2157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FBDE26D-02E2-4126-A35C-57F3930108CC}"/>
              </a:ext>
            </a:extLst>
          </p:cNvPr>
          <p:cNvCxnSpPr/>
          <p:nvPr/>
        </p:nvCxnSpPr>
        <p:spPr>
          <a:xfrm flipV="1">
            <a:off x="2476501" y="5738134"/>
            <a:ext cx="123825" cy="161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B6509A3-6FFD-429F-8387-9664229E6759}"/>
              </a:ext>
            </a:extLst>
          </p:cNvPr>
          <p:cNvCxnSpPr>
            <a:cxnSpLocks/>
          </p:cNvCxnSpPr>
          <p:nvPr/>
        </p:nvCxnSpPr>
        <p:spPr>
          <a:xfrm flipH="1" flipV="1">
            <a:off x="2933700" y="5757184"/>
            <a:ext cx="95250" cy="170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DF2EAD2-43E8-472C-9DD8-5767853B5F33}"/>
              </a:ext>
            </a:extLst>
          </p:cNvPr>
          <p:cNvSpPr txBox="1"/>
          <p:nvPr/>
        </p:nvSpPr>
        <p:spPr>
          <a:xfrm>
            <a:off x="5549734" y="5092026"/>
            <a:ext cx="62282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Next steps: </a:t>
            </a:r>
          </a:p>
          <a:p>
            <a:r>
              <a:rPr lang="en-US" sz="1600" b="1" dirty="0">
                <a:latin typeface="+mj-lt"/>
              </a:rPr>
              <a:t>2</a:t>
            </a:r>
            <a:r>
              <a:rPr lang="en-US" sz="1600" b="1" baseline="30000" dirty="0">
                <a:latin typeface="+mj-lt"/>
              </a:rPr>
              <a:t>nd</a:t>
            </a:r>
            <a:r>
              <a:rPr lang="en-US" sz="1600" b="1" dirty="0">
                <a:latin typeface="+mj-lt"/>
              </a:rPr>
              <a:t> cut: </a:t>
            </a:r>
            <a:r>
              <a:rPr lang="en-US" sz="1600" dirty="0">
                <a:latin typeface="+mj-lt"/>
              </a:rPr>
              <a:t>MTS profile etch -&gt;low Vt 250mV and high leakage (partial leakage fix demo w/ new clean, remaining 20% degradation). Composition model consistent with Vt offset.  WIP to reduce composition offset w/ new etch.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Dry etch L1D DOE, XRF analysis of DE BKM</a:t>
            </a:r>
          </a:p>
          <a:p>
            <a:r>
              <a:rPr lang="en-US" sz="1600" b="1" dirty="0">
                <a:latin typeface="+mj-lt"/>
              </a:rPr>
              <a:t>1</a:t>
            </a:r>
            <a:r>
              <a:rPr lang="en-US" sz="1600" b="1" baseline="30000" dirty="0">
                <a:latin typeface="+mj-lt"/>
              </a:rPr>
              <a:t>st</a:t>
            </a:r>
            <a:r>
              <a:rPr lang="en-US" sz="1600" b="1" dirty="0">
                <a:latin typeface="+mj-lt"/>
              </a:rPr>
              <a:t> cut: </a:t>
            </a:r>
            <a:r>
              <a:rPr lang="en-US" sz="1600" dirty="0">
                <a:latin typeface="+mj-lt"/>
              </a:rPr>
              <a:t>SSM73 probe analysis (WW28), SSM80 inline (WW29)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F414D5E-ED75-4438-BBE6-6E3926A78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4492" y="3716258"/>
            <a:ext cx="3581400" cy="13643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96B6076-6630-4F84-8D88-D3B16691803B}"/>
              </a:ext>
            </a:extLst>
          </p:cNvPr>
          <p:cNvSpPr txBox="1"/>
          <p:nvPr/>
        </p:nvSpPr>
        <p:spPr>
          <a:xfrm>
            <a:off x="6971010" y="3425873"/>
            <a:ext cx="19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</a:t>
            </a:r>
            <a:r>
              <a:rPr lang="en-US" sz="1600" baseline="30000" dirty="0"/>
              <a:t>nd</a:t>
            </a:r>
            <a:r>
              <a:rPr lang="en-US" sz="1600" dirty="0"/>
              <a:t> cut (single step)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D4BD62-601C-4004-B8A2-B25991A26321}"/>
              </a:ext>
            </a:extLst>
          </p:cNvPr>
          <p:cNvSpPr/>
          <p:nvPr/>
        </p:nvSpPr>
        <p:spPr>
          <a:xfrm>
            <a:off x="7949003" y="2958124"/>
            <a:ext cx="1429724" cy="2498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6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2648"/>
            <a:ext cx="8229600" cy="455339"/>
          </a:xfrm>
        </p:spPr>
        <p:txBody>
          <a:bodyPr/>
          <a:lstStyle/>
          <a:p>
            <a:r>
              <a:rPr lang="en-US" sz="3200" dirty="0"/>
              <a:t>Dual Deck CR6.5 –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668" y="760022"/>
            <a:ext cx="7019153" cy="4916384"/>
          </a:xfrm>
        </p:spPr>
        <p:txBody>
          <a:bodyPr/>
          <a:lstStyle/>
          <a:p>
            <a:r>
              <a:rPr lang="en-US" sz="1600" dirty="0"/>
              <a:t>Baseline (CR6.5)</a:t>
            </a:r>
          </a:p>
          <a:p>
            <a:pPr lvl="1"/>
            <a:r>
              <a:rPr lang="en-US" sz="1600" b="0" dirty="0"/>
              <a:t>SD.k2 monolithic target </a:t>
            </a:r>
            <a:r>
              <a:rPr lang="en-US" sz="1600" dirty="0"/>
              <a:t>demonstrated a RWB gap within 100mV (VDM1) on A3 Dual Deck silicon.</a:t>
            </a:r>
            <a:endParaRPr lang="en-US" sz="1600" b="0" dirty="0"/>
          </a:p>
          <a:p>
            <a:pPr lvl="1"/>
            <a:r>
              <a:rPr lang="en-US" sz="1600" b="0" dirty="0"/>
              <a:t>SD.k2 thickness skew validated transition to 24nm, with an additional improvement of VDM1 RWB ~100mV (to be segmented), driving to RWB parity. Lead 24nm SD.k2 Dual Deck expected at probe ww30.</a:t>
            </a:r>
          </a:p>
          <a:p>
            <a:r>
              <a:rPr lang="en-US" sz="1600" dirty="0"/>
              <a:t>Cell Roadmap</a:t>
            </a:r>
          </a:p>
          <a:p>
            <a:pPr lvl="1"/>
            <a:r>
              <a:rPr lang="en-US" sz="1600" dirty="0"/>
              <a:t>Campaign G* first 2 lots (SSM66,SSM67) completing probe.</a:t>
            </a:r>
            <a:br>
              <a:rPr lang="en-US" sz="1600" dirty="0"/>
            </a:br>
            <a:r>
              <a:rPr lang="en-US" sz="1600" dirty="0"/>
              <a:t>First results on SSM67 demonstrating split 6E (SD.G6) in target for most of parameters (including E4 and EOL)</a:t>
            </a:r>
          </a:p>
          <a:p>
            <a:pPr lvl="1"/>
            <a:r>
              <a:rPr lang="en-US" sz="1600" dirty="0"/>
              <a:t>SD.G6 can be a good contingency to SD.K2 for S24S.</a:t>
            </a:r>
          </a:p>
          <a:p>
            <a:endParaRPr lang="en-US" sz="1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DEBC63E-B485-4DAE-99FB-59C66C3305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02992" y="1336183"/>
          <a:ext cx="4636162" cy="4323480"/>
        </p:xfrm>
        <a:graphic>
          <a:graphicData uri="http://schemas.openxmlformats.org/drawingml/2006/table">
            <a:tbl>
              <a:tblPr/>
              <a:tblGrid>
                <a:gridCol w="297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26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797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06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val="396291050"/>
                    </a:ext>
                  </a:extLst>
                </a:gridCol>
                <a:gridCol w="398420">
                  <a:extLst>
                    <a:ext uri="{9D8B030D-6E8A-4147-A177-3AD203B41FA5}">
                      <a16:colId xmlns:a16="http://schemas.microsoft.com/office/drawing/2014/main" val="3599066957"/>
                    </a:ext>
                  </a:extLst>
                </a:gridCol>
              </a:tblGrid>
              <a:tr h="2066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SR71 1D0 PG1 </a:t>
                      </a:r>
                      <a:r>
                        <a:rPr lang="de-DE" sz="900" b="1" i="0" u="none" strike="noStrike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</a:rPr>
                        <a:t>Cell</a:t>
                      </a:r>
                      <a:r>
                        <a:rPr lang="de-DE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RWB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DTS0.4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SD.k1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SDk-A14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SD.k2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96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(Piecewise Built)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CR5.4*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CR6.5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15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Deck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2D0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2D1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641208"/>
                  </a:ext>
                </a:extLst>
              </a:tr>
              <a:tr h="129150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1" i="0" u="none" strike="noStrike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Reading </a:t>
                      </a:r>
                      <a:r>
                        <a:rPr lang="it-IT" sz="900" b="1" i="0" u="none" strike="noStrike" kern="1200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polarity</a:t>
                      </a:r>
                      <a:endParaRPr lang="it-IT" sz="900" b="1" i="0" u="none" strike="noStrike" kern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Pos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9682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9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Structural 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40%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97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Periphery Yield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85%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664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Vertical Leakage (3.6V) [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uA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 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664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Vdm1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(1 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Symbol" panose="05050102010706020507" pitchFamily="18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1308</a:t>
                      </a:r>
                      <a:endParaRPr lang="en-US" sz="900" b="0" i="0" u="none" strike="noStrike" kern="12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1109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1316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RST 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drift (1</a:t>
                      </a:r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s-10s)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233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E3 GB WE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91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E3 GB RD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X-tile [mV]</a:t>
                      </a:r>
                      <a:endParaRPr lang="en-US" sz="9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46260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to goal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-520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-355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-80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-176</a:t>
                      </a:r>
                      <a:endParaRPr lang="en-US" sz="9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55098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664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Vmd2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Rst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drift (1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s-3s)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529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499</a:t>
                      </a:r>
                      <a:endParaRPr lang="en-US" sz="900" b="0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482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a-DK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Set drift (10s-48h)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x+200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4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2498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66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Gap to goal [mV]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-495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9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8A4E4F4-E0A2-4DBB-8C46-811A58A77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43" y="4093976"/>
            <a:ext cx="6074536" cy="2307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22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0BA5390-F8C1-4DDC-97AA-537AA8367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081" y="594319"/>
            <a:ext cx="1541857" cy="15474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70A668-18DD-4EFE-BD4C-A29B1B31C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622" y="2735116"/>
            <a:ext cx="2949843" cy="1600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01AACB-AB1C-47C8-87A2-754B7CDB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036" y="-177766"/>
            <a:ext cx="9342120" cy="847617"/>
          </a:xfrm>
        </p:spPr>
        <p:txBody>
          <a:bodyPr/>
          <a:lstStyle/>
          <a:p>
            <a:r>
              <a:rPr lang="en-US" sz="2400" dirty="0">
                <a:solidFill>
                  <a:srgbClr val="0070C0"/>
                </a:solidFill>
              </a:rPr>
              <a:t>2-Deck SSM Goal to meet 50% PG1 (&gt;85% PG4) yield for S24S startup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2C7432-2A5D-40D6-89EB-015813ED1878}"/>
              </a:ext>
            </a:extLst>
          </p:cNvPr>
          <p:cNvSpPr txBox="1"/>
          <p:nvPr/>
        </p:nvSpPr>
        <p:spPr>
          <a:xfrm>
            <a:off x="1790410" y="755548"/>
            <a:ext cx="4980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SSM </a:t>
            </a:r>
            <a:r>
              <a:rPr lang="en-US" sz="1600" b="1" dirty="0">
                <a:solidFill>
                  <a:srgbClr val="00B050"/>
                </a:solidFill>
              </a:rPr>
              <a:t>Single deck </a:t>
            </a:r>
            <a:r>
              <a:rPr lang="en-US" sz="1600" dirty="0"/>
              <a:t>and </a:t>
            </a:r>
            <a:r>
              <a:rPr lang="en-US" sz="1600" b="1" dirty="0">
                <a:solidFill>
                  <a:srgbClr val="0000FF"/>
                </a:solidFill>
              </a:rPr>
              <a:t>Dual deck </a:t>
            </a:r>
            <a:r>
              <a:rPr lang="en-US" sz="1600" dirty="0"/>
              <a:t>vs </a:t>
            </a:r>
            <a:r>
              <a:rPr lang="en-US" sz="1600" b="1" dirty="0"/>
              <a:t>SXP dual deck</a:t>
            </a:r>
          </a:p>
        </p:txBody>
      </p:sp>
      <p:pic>
        <p:nvPicPr>
          <p:cNvPr id="1048" name="Picture 24" descr="Machine generated alternative text:&#10;100 &#10;* sxp 2D &#10;60 &#10;40 &#10;20 &#10;CR6.X (ID) &#10;CR5.X (20) &#10;Projected (2D) &#10;CR6.X (20) &#10;Workweek &#10;09 ">
            <a:extLst>
              <a:ext uri="{FF2B5EF4-FFF2-40B4-BE49-F238E27FC236}">
                <a16:creationId xmlns:a16="http://schemas.microsoft.com/office/drawing/2014/main" id="{320C4F95-06F5-49DF-9EE1-434B9C267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036" y="1081857"/>
            <a:ext cx="5358660" cy="274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B7E6D3E-989C-4C88-A833-F6D250C75D6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629183" y="4201460"/>
          <a:ext cx="6450094" cy="2250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Worksheet" r:id="rId6" imgW="5592999" imgH="1950720" progId="Excel.Sheet.12">
                  <p:embed/>
                </p:oleObj>
              </mc:Choice>
              <mc:Fallback>
                <p:oleObj name="Worksheet" r:id="rId6" imgW="5592999" imgH="195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9183" y="4201460"/>
                        <a:ext cx="6450094" cy="2250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F88DEF4-EC57-46BE-AAAF-2874940581CA}"/>
              </a:ext>
            </a:extLst>
          </p:cNvPr>
          <p:cNvSpPr/>
          <p:nvPr/>
        </p:nvSpPr>
        <p:spPr>
          <a:xfrm>
            <a:off x="4109975" y="5126795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8E4A49C-0411-4645-941E-20B29D147B3D}"/>
              </a:ext>
            </a:extLst>
          </p:cNvPr>
          <p:cNvSpPr/>
          <p:nvPr/>
        </p:nvSpPr>
        <p:spPr>
          <a:xfrm>
            <a:off x="7150177" y="608965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7191FD-F5FE-4265-A8C7-8AF43F813AED}"/>
              </a:ext>
            </a:extLst>
          </p:cNvPr>
          <p:cNvSpPr/>
          <p:nvPr/>
        </p:nvSpPr>
        <p:spPr>
          <a:xfrm>
            <a:off x="6888828" y="2666183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E930F76-8404-48D7-9CB2-190BD2A76792}"/>
              </a:ext>
            </a:extLst>
          </p:cNvPr>
          <p:cNvSpPr/>
          <p:nvPr/>
        </p:nvSpPr>
        <p:spPr>
          <a:xfrm>
            <a:off x="4262375" y="5929362"/>
            <a:ext cx="304800" cy="335280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0410EF-ABD7-4F72-B956-DD691D200103}"/>
              </a:ext>
            </a:extLst>
          </p:cNvPr>
          <p:cNvSpPr txBox="1"/>
          <p:nvPr/>
        </p:nvSpPr>
        <p:spPr>
          <a:xfrm>
            <a:off x="8197869" y="4612256"/>
            <a:ext cx="2362200" cy="18158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WW28/29 probe projected to improve PG4 from 34% to &gt;70% with new 66 reticle and lower pressure 66 NCMP; 51/53 CD line shift is primary risk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E7A92D1-503C-46E7-AA4F-76A5630FEA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4" t="3363" r="16273" b="16364"/>
          <a:stretch/>
        </p:blipFill>
        <p:spPr>
          <a:xfrm>
            <a:off x="8658938" y="594319"/>
            <a:ext cx="1565527" cy="1547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4D95D3-5AD5-41EA-BCA8-B1C6D506D270}"/>
              </a:ext>
            </a:extLst>
          </p:cNvPr>
          <p:cNvSpPr txBox="1"/>
          <p:nvPr/>
        </p:nvSpPr>
        <p:spPr>
          <a:xfrm>
            <a:off x="9550655" y="1441935"/>
            <a:ext cx="1028522" cy="763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66-51 shorts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3C2E92-CD46-411C-BD3D-4007294B312C}"/>
              </a:ext>
            </a:extLst>
          </p:cNvPr>
          <p:cNvSpPr/>
          <p:nvPr/>
        </p:nvSpPr>
        <p:spPr>
          <a:xfrm>
            <a:off x="9221128" y="788090"/>
            <a:ext cx="495649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66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CF665C-C92C-408B-B3A5-3148ACF159ED}"/>
              </a:ext>
            </a:extLst>
          </p:cNvPr>
          <p:cNvSpPr/>
          <p:nvPr/>
        </p:nvSpPr>
        <p:spPr>
          <a:xfrm>
            <a:off x="9724048" y="1001450"/>
            <a:ext cx="495649" cy="427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61A7E0-B5B9-48C5-86FA-C1F1BC8F6B91}"/>
              </a:ext>
            </a:extLst>
          </p:cNvPr>
          <p:cNvSpPr txBox="1"/>
          <p:nvPr/>
        </p:nvSpPr>
        <p:spPr>
          <a:xfrm>
            <a:off x="7223760" y="2228974"/>
            <a:ext cx="3107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10% </a:t>
            </a:r>
            <a:r>
              <a:rPr lang="en-US" sz="1600" dirty="0">
                <a:sym typeface="Wingdings" panose="05000000000000000000" pitchFamily="2" charset="2"/>
              </a:rPr>
              <a:t> 70% PG4 capability by moving to SXP POR (WW26)</a:t>
            </a:r>
            <a:endParaRPr lang="en-US" sz="1600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CD6CE5EA-9FD8-4E4C-9DD5-BA54A12B30AC}"/>
              </a:ext>
            </a:extLst>
          </p:cNvPr>
          <p:cNvSpPr/>
          <p:nvPr/>
        </p:nvSpPr>
        <p:spPr>
          <a:xfrm rot="1976057">
            <a:off x="8290561" y="3169104"/>
            <a:ext cx="353137" cy="336097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78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5854" y="152400"/>
            <a:ext cx="10360293" cy="595318"/>
          </a:xfrm>
        </p:spPr>
        <p:txBody>
          <a:bodyPr/>
          <a:lstStyle/>
          <a:p>
            <a:r>
              <a:rPr lang="en-US" sz="3878" dirty="0">
                <a:solidFill>
                  <a:srgbClr val="0150ED"/>
                </a:solidFill>
                <a:latin typeface="Arial Black" panose="020B0A04020102020204" pitchFamily="34" charset="0"/>
              </a:rPr>
              <a:t>S24S0 Design Update iWW28</a:t>
            </a:r>
            <a:endParaRPr lang="en-US" sz="3878" dirty="0">
              <a:solidFill>
                <a:srgbClr val="0860A8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3399" y="1120557"/>
            <a:ext cx="11265203" cy="4986237"/>
          </a:xfrm>
        </p:spPr>
        <p:txBody>
          <a:bodyPr/>
          <a:lstStyle/>
          <a:p>
            <a:pPr marL="278942" indent="-278942"/>
            <a:r>
              <a:rPr lang="en-US" sz="1697" b="0" dirty="0"/>
              <a:t>Full Chip Validation and Spec Evaluation in Progress / Rev3 tight to WW32 but DBR still trending ahead of schedule: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Next Major Milestone Target (Rev3) | Current Projection:</a:t>
            </a:r>
            <a:r>
              <a:rPr lang="en-US" sz="1697" b="0" dirty="0"/>
              <a:t>  WW31 | </a:t>
            </a:r>
            <a:r>
              <a:rPr lang="en-US" sz="1697" b="0" dirty="0">
                <a:solidFill>
                  <a:srgbClr val="FF0000"/>
                </a:solidFill>
              </a:rPr>
              <a:t>WW32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Target | Current Projection:</a:t>
            </a:r>
            <a:r>
              <a:rPr lang="en-US" sz="1697" b="0" dirty="0"/>
              <a:t>  WW39 | </a:t>
            </a:r>
            <a:r>
              <a:rPr lang="en-US" sz="1697" b="0" dirty="0">
                <a:solidFill>
                  <a:srgbClr val="00B050"/>
                </a:solidFill>
              </a:rPr>
              <a:t>WW39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Die Size Target | Current Projection:</a:t>
            </a:r>
            <a:r>
              <a:rPr lang="en-US" sz="1697" b="0" dirty="0"/>
              <a:t>  Matched to S26A Size &amp; </a:t>
            </a:r>
            <a:r>
              <a:rPr lang="en-US" sz="1697" b="0" dirty="0" err="1"/>
              <a:t>Padout</a:t>
            </a:r>
            <a:r>
              <a:rPr lang="en-US" sz="1697" b="0" dirty="0"/>
              <a:t>| </a:t>
            </a:r>
            <a:r>
              <a:rPr lang="en-US" sz="1697" b="0" dirty="0">
                <a:solidFill>
                  <a:srgbClr val="00B050"/>
                </a:solidFill>
              </a:rPr>
              <a:t>197.87mm</a:t>
            </a:r>
            <a:r>
              <a:rPr lang="en-US" sz="1697" b="0" baseline="30000" dirty="0">
                <a:solidFill>
                  <a:srgbClr val="00B050"/>
                </a:solidFill>
              </a:rPr>
              <a:t>2</a:t>
            </a:r>
            <a:r>
              <a:rPr lang="en-US" sz="1697" b="0" dirty="0"/>
              <a:t> </a:t>
            </a:r>
            <a:r>
              <a:rPr lang="en-US" sz="1697" b="0" dirty="0">
                <a:solidFill>
                  <a:srgbClr val="00B050"/>
                </a:solidFill>
              </a:rPr>
              <a:t>(12.65mm x 15.64mm)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Energy Target | Current Projection (TT/85): </a:t>
            </a:r>
            <a:r>
              <a:rPr lang="en-US" sz="1697" b="0" dirty="0"/>
              <a:t> 84pJ/b / 168pJ/b 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DBR 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Energy Target | Current Projection (FF/85):</a:t>
            </a:r>
            <a:r>
              <a:rPr lang="en-US" sz="1697" b="0" dirty="0"/>
              <a:t>  89pJ/b / 179pJ/b 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457189" indent="0">
              <a:spcBef>
                <a:spcPts val="0"/>
              </a:spcBef>
              <a:buNone/>
            </a:pPr>
            <a:r>
              <a:rPr lang="en-US" sz="1697" b="0" dirty="0">
                <a:solidFill>
                  <a:srgbClr val="0000FF"/>
                </a:solidFill>
              </a:rPr>
              <a:t>Rd/</a:t>
            </a:r>
            <a:r>
              <a:rPr lang="en-US" sz="1697" b="0" dirty="0" err="1">
                <a:solidFill>
                  <a:srgbClr val="0000FF"/>
                </a:solidFill>
              </a:rPr>
              <a:t>Wr</a:t>
            </a:r>
            <a:r>
              <a:rPr lang="en-US" sz="1697" b="0" dirty="0">
                <a:solidFill>
                  <a:srgbClr val="0000FF"/>
                </a:solidFill>
              </a:rPr>
              <a:t> Completion Time Target (800MHz) | Current Projection:</a:t>
            </a:r>
            <a:r>
              <a:rPr lang="en-US" sz="1697" b="0" dirty="0"/>
              <a:t>  95ns / 240ns |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  <a:r>
              <a:rPr lang="en-US" sz="1697" b="0" dirty="0"/>
              <a:t>/ </a:t>
            </a:r>
            <a:r>
              <a:rPr lang="en-US" sz="1697" b="0" dirty="0">
                <a:solidFill>
                  <a:srgbClr val="FF0000"/>
                </a:solidFill>
              </a:rPr>
              <a:t>TBD</a:t>
            </a:r>
            <a:r>
              <a:rPr lang="en-US" sz="1697" b="0" dirty="0">
                <a:solidFill>
                  <a:srgbClr val="00B050"/>
                </a:solidFill>
              </a:rPr>
              <a:t> </a:t>
            </a:r>
          </a:p>
          <a:p>
            <a:pPr marL="0" indent="0">
              <a:spcBef>
                <a:spcPts val="727"/>
              </a:spcBef>
              <a:buNone/>
            </a:pPr>
            <a:endParaRPr lang="en-US" sz="969" b="0" dirty="0"/>
          </a:p>
          <a:p>
            <a:pPr marL="278942" indent="-278942">
              <a:spcBef>
                <a:spcPts val="727"/>
              </a:spcBef>
            </a:pPr>
            <a:r>
              <a:rPr lang="en-US" sz="1697" b="0" dirty="0"/>
              <a:t>Rev3 focused on bitmap (check addressing with new decoders), array functionality and performance, and layout</a:t>
            </a:r>
          </a:p>
          <a:p>
            <a:pPr marL="763722" lvl="1" indent="-278942"/>
            <a:r>
              <a:rPr lang="en-US" sz="1697" dirty="0"/>
              <a:t>Bitmap on track:</a:t>
            </a:r>
          </a:p>
          <a:p>
            <a:pPr marL="1248503" lvl="2" indent="-278942"/>
            <a:r>
              <a:rPr lang="en-US" sz="1697" dirty="0"/>
              <a:t>BL/WL indexing done, term tiles done, hierarchical schematics done, </a:t>
            </a:r>
            <a:r>
              <a:rPr lang="en-US" sz="1697" dirty="0" err="1"/>
              <a:t>testmodes</a:t>
            </a:r>
            <a:r>
              <a:rPr lang="en-US" sz="1697" dirty="0"/>
              <a:t> done, </a:t>
            </a:r>
            <a:r>
              <a:rPr lang="en-US" sz="1697" dirty="0" err="1"/>
              <a:t>ccell</a:t>
            </a:r>
            <a:r>
              <a:rPr lang="en-US" sz="1697" dirty="0"/>
              <a:t> decode in progress</a:t>
            </a:r>
          </a:p>
          <a:p>
            <a:pPr marL="763722" lvl="1" indent="-278942"/>
            <a:r>
              <a:rPr lang="en-US" sz="1697" dirty="0"/>
              <a:t>Array Functional Model (AFM):</a:t>
            </a:r>
          </a:p>
          <a:p>
            <a:pPr marL="1248503" lvl="2" indent="-278942"/>
            <a:r>
              <a:rPr lang="en-US" sz="1697" dirty="0"/>
              <a:t>Work in progress to clean up last of the priority 1 sims – clean up and review for last of the bugs in progress</a:t>
            </a:r>
          </a:p>
          <a:p>
            <a:pPr marL="1248503" lvl="2" indent="-278942"/>
            <a:r>
              <a:rPr lang="en-US" sz="1697" dirty="0"/>
              <a:t>Automation for evaluation of bulk of priority 2, 3, and 4 sims ready / priority 2 sims already run – review pending</a:t>
            </a:r>
            <a:endParaRPr lang="en-US" sz="1697" dirty="0">
              <a:solidFill>
                <a:srgbClr val="FF0000"/>
              </a:solidFill>
            </a:endParaRPr>
          </a:p>
          <a:p>
            <a:pPr marL="763722" lvl="1" indent="-278942"/>
            <a:r>
              <a:rPr lang="en-US" sz="1697" dirty="0"/>
              <a:t>LVS cleanup of array partition on track to complete this week in line with DBR target</a:t>
            </a:r>
          </a:p>
          <a:p>
            <a:pPr marL="1248503" lvl="2" indent="-278942"/>
            <a:r>
              <a:rPr lang="en-US" sz="1697" dirty="0"/>
              <a:t>Work in progress to resolve scope of QTT for SSM to ensure QTT DBR is aligned with S24S DBR</a:t>
            </a:r>
          </a:p>
          <a:p>
            <a:pPr marL="278942" indent="-278942">
              <a:spcBef>
                <a:spcPts val="1454"/>
              </a:spcBef>
            </a:pPr>
            <a:r>
              <a:rPr lang="en-US" sz="1697" b="0" dirty="0"/>
              <a:t>Energy &amp; Performance Spec assessments captured within AFM validation suite / initial results pushed to ~WW30</a:t>
            </a:r>
          </a:p>
        </p:txBody>
      </p:sp>
      <p:sp>
        <p:nvSpPr>
          <p:cNvPr id="4" name="Oval 3"/>
          <p:cNvSpPr/>
          <p:nvPr/>
        </p:nvSpPr>
        <p:spPr>
          <a:xfrm>
            <a:off x="7665741" y="1489908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8598941" y="2401497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459469" y="5863896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2</a:t>
            </a:r>
          </a:p>
        </p:txBody>
      </p:sp>
      <p:sp>
        <p:nvSpPr>
          <p:cNvPr id="7" name="Oval 6"/>
          <p:cNvSpPr/>
          <p:nvPr/>
        </p:nvSpPr>
        <p:spPr>
          <a:xfrm>
            <a:off x="471257" y="3336662"/>
            <a:ext cx="277013" cy="277013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97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8347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Proving a robust Memory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98265"/>
            <a:ext cx="10363200" cy="4876800"/>
          </a:xfrm>
        </p:spPr>
        <p:txBody>
          <a:bodyPr/>
          <a:lstStyle/>
          <a:p>
            <a:r>
              <a:rPr lang="en-US" sz="1800" dirty="0"/>
              <a:t>Electrical polarity is the base of switching stimuli</a:t>
            </a:r>
          </a:p>
          <a:p>
            <a:pPr lvl="1"/>
            <a:r>
              <a:rPr lang="en-US" sz="1800" dirty="0"/>
              <a:t>Knowns: Memory switching in on-state (40uA/40ns higher and/or longer)</a:t>
            </a:r>
          </a:p>
          <a:p>
            <a:pPr lvl="1"/>
            <a:r>
              <a:rPr lang="en-US" sz="1800" dirty="0"/>
              <a:t>Unknowns: Will reverse </a:t>
            </a:r>
            <a:r>
              <a:rPr lang="en-US" sz="1800" dirty="0" err="1"/>
              <a:t>subV</a:t>
            </a:r>
            <a:r>
              <a:rPr lang="en-US" sz="1800" baseline="-25000" dirty="0" err="1"/>
              <a:t>T</a:t>
            </a:r>
            <a:r>
              <a:rPr lang="en-US" sz="1800" dirty="0"/>
              <a:t> bias switch memory state?</a:t>
            </a:r>
            <a:br>
              <a:rPr lang="en-US" sz="1800" dirty="0"/>
            </a:br>
            <a:r>
              <a:rPr lang="en-US" sz="1800" dirty="0"/>
              <a:t>(known unknowns are </a:t>
            </a:r>
            <a:r>
              <a:rPr lang="en-US" sz="1800" dirty="0" err="1"/>
              <a:t>Vt</a:t>
            </a:r>
            <a:r>
              <a:rPr lang="en-US" sz="1800" dirty="0"/>
              <a:t> shifts after 10 to 1000sec of 50~75% of reverse </a:t>
            </a:r>
            <a:r>
              <a:rPr lang="en-US" sz="1800" dirty="0" err="1"/>
              <a:t>SubVt</a:t>
            </a:r>
            <a:r>
              <a:rPr lang="en-US" sz="1800" dirty="0"/>
              <a:t> bias.)</a:t>
            </a:r>
          </a:p>
          <a:p>
            <a:r>
              <a:rPr lang="en-US" sz="1800" dirty="0" err="1"/>
              <a:t>SubV</a:t>
            </a:r>
            <a:r>
              <a:rPr lang="en-US" sz="1800" baseline="-25000" dirty="0" err="1"/>
              <a:t>T</a:t>
            </a:r>
            <a:r>
              <a:rPr lang="en-US" sz="1800" dirty="0"/>
              <a:t> bias operations in read/write </a:t>
            </a:r>
            <a:br>
              <a:rPr lang="en-US" sz="1800" dirty="0"/>
            </a:br>
            <a:r>
              <a:rPr lang="en-US" sz="1800" dirty="0"/>
              <a:t>(negative read assumed)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31668" y="3176450"/>
            <a:ext cx="3376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Voltage-Time dilemma on Reset RD Disturb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69079"/>
              </p:ext>
            </p:extLst>
          </p:nvPr>
        </p:nvGraphicFramePr>
        <p:xfrm>
          <a:off x="4895118" y="2536472"/>
          <a:ext cx="5878069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9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94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State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Disturb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 err="1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 err="1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T</a:t>
                      </a:r>
                      <a:r>
                        <a:rPr lang="en-US" sz="1400" baseline="0" dirty="0" err="1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@Disturb</a:t>
                      </a:r>
                      <a:endParaRPr lang="en-US" sz="1400" baseline="0" dirty="0">
                        <a:solidFill>
                          <a:schemeClr val="accent6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Disturb Bias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Bias Ratio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solidFill>
                            <a:schemeClr val="accent6"/>
                          </a:solidFill>
                          <a:latin typeface="Calibri" panose="020F0502020204030204" pitchFamily="34" charset="0"/>
                        </a:rPr>
                        <a:t>Ops, Time</a:t>
                      </a:r>
                    </a:p>
                  </a:txBody>
                  <a:tcPr marL="27432" marR="27432" marT="18288" marB="182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Reset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Read on target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E3, 5.3V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</a:rPr>
                        <a:t>DM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, -5.0V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3K reads, ~150</a:t>
                      </a:r>
                      <a:r>
                        <a:rPr lang="el-GR" sz="1400" baseline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a:t>μ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27432" marR="27432" marT="18288" marB="182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Reset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Set inhibit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E3, 5.3V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, -3.5V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100K writes, ~100s</a:t>
                      </a:r>
                    </a:p>
                  </a:txBody>
                  <a:tcPr marL="27432" marR="27432" marT="18288" marB="182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Set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Reset Inhibit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E1, 5.1V 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, +3.5V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marL="0" marR="0" lvl="0" indent="0" algn="l" defTabSz="11080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100K writes, ~100s</a:t>
                      </a:r>
                    </a:p>
                  </a:txBody>
                  <a:tcPr marL="27432" marR="27432" marT="18288" marB="182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57"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Reset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Read Inhibit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E3, 5.3V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Calibri" panose="020F0502020204030204" pitchFamily="34" charset="0"/>
                        </a:rPr>
                        <a:t>inh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, -2.8V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27432" marR="27432" marT="18288" marB="18288"/>
                </a:tc>
                <a:tc>
                  <a:txBody>
                    <a:bodyPr/>
                    <a:lstStyle/>
                    <a:p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1M reads, ~1Ks</a:t>
                      </a:r>
                    </a:p>
                  </a:txBody>
                  <a:tcPr marL="27432" marR="27432" marT="18288" marB="182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Rounded Rectangle 54"/>
          <p:cNvSpPr/>
          <p:nvPr/>
        </p:nvSpPr>
        <p:spPr>
          <a:xfrm>
            <a:off x="4740342" y="3937266"/>
            <a:ext cx="6078895" cy="2228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Write Inhibit @50~75% voltage-time dilemma projection at longer time from </a:t>
            </a:r>
            <a:r>
              <a:rPr lang="en-US" dirty="0" err="1"/>
              <a:t>Fuga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13583" r="28073"/>
          <a:stretch/>
        </p:blipFill>
        <p:spPr>
          <a:xfrm>
            <a:off x="1327179" y="3463576"/>
            <a:ext cx="2808786" cy="270209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 flipV="1">
            <a:off x="1920757" y="4173457"/>
            <a:ext cx="2194560" cy="15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05620" y="3493281"/>
            <a:ext cx="556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 </a:t>
            </a:r>
          </a:p>
          <a:p>
            <a:r>
              <a:rPr lang="en-US" sz="14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-30 C</a:t>
            </a:r>
          </a:p>
          <a:p>
            <a:r>
              <a:rPr lang="en-US" sz="1400" b="1" dirty="0">
                <a:solidFill>
                  <a:srgbClr val="FF99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25 C</a:t>
            </a:r>
          </a:p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85 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55274" y="4961912"/>
            <a:ext cx="145302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i="1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Prg-SubVT-rd</a:t>
            </a:r>
            <a:endParaRPr lang="en-US" sz="15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– POS-NEG-NEG</a:t>
            </a:r>
          </a:p>
          <a:p>
            <a:r>
              <a:rPr lang="en-US" sz="1500" b="1" dirty="0">
                <a:latin typeface="Calibri" panose="020F0502020204030204" pitchFamily="34" charset="0"/>
                <a:cs typeface="Calibri" panose="020F0502020204030204" pitchFamily="34" charset="0"/>
              </a:rPr>
              <a:t>-- NEG-POS-POS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3544293" y="3631737"/>
            <a:ext cx="0" cy="219456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79356" y="3900535"/>
            <a:ext cx="14273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~3k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op’s (DTS)</a:t>
            </a:r>
          </a:p>
        </p:txBody>
      </p:sp>
    </p:spTree>
    <p:extLst>
      <p:ext uri="{BB962C8B-B14F-4D97-AF65-F5344CB8AC3E}">
        <p14:creationId xmlns:p14="http://schemas.microsoft.com/office/powerpoint/2010/main" val="109453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Forward Looking Material 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914400" y="984308"/>
            <a:ext cx="10363200" cy="570909"/>
          </a:xfrm>
        </p:spPr>
        <p:txBody>
          <a:bodyPr/>
          <a:lstStyle/>
          <a:p>
            <a:r>
              <a:rPr lang="en-US" sz="1800" dirty="0"/>
              <a:t>SDG.05, E</a:t>
            </a:r>
            <a:r>
              <a:rPr lang="en-US" sz="1800" baseline="-25000" dirty="0"/>
              <a:t>G</a:t>
            </a:r>
            <a:r>
              <a:rPr lang="en-US" sz="1800" dirty="0"/>
              <a:t>=1.9eV, demonstrates on par Array performance and potential for thickness scaling. It is a suitable candidate for Alpha Product.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675"/>
          <a:stretch/>
        </p:blipFill>
        <p:spPr>
          <a:xfrm>
            <a:off x="1264395" y="1980575"/>
            <a:ext cx="2619462" cy="1626471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318179" y="1640038"/>
            <a:ext cx="4227869" cy="4770372"/>
            <a:chOff x="1067085" y="1597809"/>
            <a:chExt cx="4227869" cy="4770372"/>
          </a:xfrm>
        </p:grpSpPr>
        <p:pic>
          <p:nvPicPr>
            <p:cNvPr id="4" name="Content Placeholder 7">
              <a:extLst>
                <a:ext uri="{FF2B5EF4-FFF2-40B4-BE49-F238E27FC236}">
                  <a16:creationId xmlns:a16="http://schemas.microsoft.com/office/drawing/2014/main" id="{69AEB7C3-2D8A-4A74-B891-32686A60E9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313" r="29818"/>
            <a:stretch/>
          </p:blipFill>
          <p:spPr>
            <a:xfrm>
              <a:off x="1078063" y="2924944"/>
              <a:ext cx="4207002" cy="3443237"/>
            </a:xfrm>
            <a:prstGeom prst="rect">
              <a:avLst/>
            </a:prstGeom>
          </p:spPr>
        </p:pic>
        <p:pic>
          <p:nvPicPr>
            <p:cNvPr id="5" name="Content Placeholder 7">
              <a:extLst>
                <a:ext uri="{FF2B5EF4-FFF2-40B4-BE49-F238E27FC236}">
                  <a16:creationId xmlns:a16="http://schemas.microsoft.com/office/drawing/2014/main" id="{AE0FE4EB-CE7C-4166-BECE-9BEE998F3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651" r="31884" b="48553"/>
            <a:stretch/>
          </p:blipFill>
          <p:spPr>
            <a:xfrm>
              <a:off x="1078062" y="1597809"/>
              <a:ext cx="4216892" cy="149524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 rot="16200000">
              <a:off x="385241" y="2301825"/>
              <a:ext cx="16099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∆</a:t>
              </a:r>
              <a:r>
                <a:rPr lang="en-US" sz="1000" dirty="0"/>
                <a:t>V</a:t>
              </a:r>
              <a:r>
                <a:rPr lang="en-US" sz="1000" baseline="-25000" dirty="0"/>
                <a:t>T</a:t>
              </a:r>
              <a:r>
                <a:rPr lang="en-US" sz="1000" dirty="0"/>
                <a:t> [mV]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47179" y="3451053"/>
              <a:ext cx="9472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Reset</a:t>
              </a:r>
              <a:endParaRPr 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44988" y="5154794"/>
              <a:ext cx="4690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Set</a:t>
              </a:r>
              <a:endParaRPr lang="en-US" sz="9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51278" y="3508277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CC66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00CC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06956" y="5180940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83125" y="5554595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CC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1676" y="5084284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475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C475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47706" y="3978588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03958" y="4118384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7030A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15222" y="2005771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CC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10s @ 10K FW</a:t>
              </a:r>
              <a:endParaRPr lang="en-US" sz="1200" dirty="0">
                <a:solidFill>
                  <a:srgbClr val="00CC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592944" y="2547941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2">
                      <a:lumMod val="50000"/>
                    </a:schemeClr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EOS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5071" y="2518160"/>
              <a:ext cx="1158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rPr>
                <a:t>1us @ 10K FW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395405" y="4587658"/>
              <a:ext cx="160991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Set/Reset V</a:t>
              </a:r>
              <a:r>
                <a:rPr lang="en-US" sz="1000" baseline="-25000" dirty="0"/>
                <a:t>T</a:t>
              </a:r>
              <a:r>
                <a:rPr lang="en-US" sz="1000" dirty="0"/>
                <a:t> [mV]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1A9E1141-A38A-4FDD-A381-4F1D92091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6220" y="4023379"/>
            <a:ext cx="4947122" cy="22379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4621" y="1556132"/>
            <a:ext cx="2583655" cy="231308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 rot="1574014" flipH="1">
            <a:off x="5226246" y="2957228"/>
            <a:ext cx="165316" cy="123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 rot="1574014">
            <a:off x="5483058" y="3402698"/>
            <a:ext cx="173921" cy="198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bg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42" name="Straight Connector 41"/>
          <p:cNvCxnSpPr>
            <a:endCxn id="41" idx="2"/>
          </p:cNvCxnSpPr>
          <p:nvPr/>
        </p:nvCxnSpPr>
        <p:spPr>
          <a:xfrm>
            <a:off x="3749781" y="2483942"/>
            <a:ext cx="1742234" cy="9795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328305" y="2420328"/>
            <a:ext cx="478228" cy="1227914"/>
          </a:xfrm>
          <a:prstGeom prst="line">
            <a:avLst/>
          </a:prstGeom>
          <a:ln w="19050">
            <a:solidFill>
              <a:srgbClr val="009900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5100127" y="3694889"/>
            <a:ext cx="5565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9900"/>
                </a:solidFill>
                <a:latin typeface="Comic Sans MS" pitchFamily="66" charset="0"/>
              </a:rPr>
              <a:t>GeSe</a:t>
            </a:r>
            <a:r>
              <a:rPr lang="en-US" sz="1000" b="1" baseline="-25000" dirty="0">
                <a:solidFill>
                  <a:srgbClr val="009900"/>
                </a:solidFill>
                <a:latin typeface="Comic Sans MS" pitchFamily="66" charset="0"/>
              </a:rPr>
              <a:t>2</a:t>
            </a:r>
            <a:endParaRPr lang="en-US" sz="1000" b="1" dirty="0">
              <a:solidFill>
                <a:srgbClr val="009900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5831423" y="2318282"/>
            <a:ext cx="221397" cy="86458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007445" y="2158217"/>
            <a:ext cx="60785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009900"/>
                </a:solidFill>
                <a:latin typeface="Comic Sans MS" pitchFamily="66" charset="0"/>
              </a:rPr>
              <a:t>As</a:t>
            </a:r>
            <a:r>
              <a:rPr lang="en-US" sz="1000" b="1" baseline="-25000" dirty="0">
                <a:solidFill>
                  <a:srgbClr val="009900"/>
                </a:solidFill>
                <a:latin typeface="Comic Sans MS" pitchFamily="66" charset="0"/>
              </a:rPr>
              <a:t>2</a:t>
            </a:r>
            <a:r>
              <a:rPr lang="en-US" sz="1000" b="1" dirty="0">
                <a:solidFill>
                  <a:srgbClr val="009900"/>
                </a:solidFill>
                <a:latin typeface="Comic Sans MS" pitchFamily="66" charset="0"/>
              </a:rPr>
              <a:t>Se</a:t>
            </a:r>
            <a:r>
              <a:rPr lang="en-US" sz="1000" b="1" baseline="-25000" dirty="0">
                <a:solidFill>
                  <a:srgbClr val="009900"/>
                </a:solidFill>
                <a:latin typeface="Comic Sans MS" pitchFamily="66" charset="0"/>
              </a:rPr>
              <a:t>3</a:t>
            </a:r>
            <a:endParaRPr lang="en-US" sz="1000" b="1" dirty="0">
              <a:solidFill>
                <a:srgbClr val="009900"/>
              </a:solidFill>
            </a:endParaRPr>
          </a:p>
        </p:txBody>
      </p:sp>
      <p:cxnSp>
        <p:nvCxnSpPr>
          <p:cNvPr id="48" name="Straight Connector 47"/>
          <p:cNvCxnSpPr>
            <a:endCxn id="39" idx="5"/>
          </p:cNvCxnSpPr>
          <p:nvPr/>
        </p:nvCxnSpPr>
        <p:spPr>
          <a:xfrm flipV="1">
            <a:off x="3710626" y="3031916"/>
            <a:ext cx="1526624" cy="2569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656690" y="3546179"/>
            <a:ext cx="610881" cy="3949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47251" y="3817999"/>
            <a:ext cx="11092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DOE#05 incredibly similar to GeSe2, where ~10%Ge is substituted with ~5%As+5%In</a:t>
            </a:r>
          </a:p>
        </p:txBody>
      </p:sp>
    </p:spTree>
    <p:extLst>
      <p:ext uri="{BB962C8B-B14F-4D97-AF65-F5344CB8AC3E}">
        <p14:creationId xmlns:p14="http://schemas.microsoft.com/office/powerpoint/2010/main" val="31017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Drift beyond SXP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7063421" cy="4876800"/>
          </a:xfrm>
        </p:spPr>
        <p:txBody>
          <a:bodyPr/>
          <a:lstStyle/>
          <a:p>
            <a:r>
              <a:rPr lang="en-US" sz="2800" dirty="0" err="1"/>
              <a:t>Fuga</a:t>
            </a:r>
            <a:r>
              <a:rPr lang="en-US" sz="2800" dirty="0"/>
              <a:t> to provide more detail</a:t>
            </a:r>
          </a:p>
          <a:p>
            <a:r>
              <a:rPr lang="en-US" sz="2800" dirty="0"/>
              <a:t>Two bias drift items</a:t>
            </a:r>
          </a:p>
          <a:p>
            <a:pPr lvl="1"/>
            <a:r>
              <a:rPr lang="en-US" sz="2800" dirty="0"/>
              <a:t>Set State inhibits Reset operation</a:t>
            </a:r>
          </a:p>
          <a:p>
            <a:pPr lvl="2"/>
            <a:r>
              <a:rPr lang="en-US" sz="2315" dirty="0"/>
              <a:t>Reverse Bias Drift  (not happening in a unipolar cross point operation like SXP)</a:t>
            </a:r>
          </a:p>
          <a:p>
            <a:pPr lvl="1"/>
            <a:r>
              <a:rPr lang="en-US" sz="2800" dirty="0"/>
              <a:t>Set State inhibits Set operation</a:t>
            </a:r>
          </a:p>
          <a:p>
            <a:pPr lvl="2"/>
            <a:r>
              <a:rPr lang="en-US" sz="2315" dirty="0"/>
              <a:t>Forward Bias drift as exhibiting in </a:t>
            </a:r>
            <a:r>
              <a:rPr lang="en-US" sz="2315"/>
              <a:t>SXP cell</a:t>
            </a:r>
            <a:endParaRPr lang="en-US" sz="2315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821" y="1219200"/>
            <a:ext cx="1694835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543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C00000"/>
      </a:hlink>
      <a:folHlink>
        <a:srgbClr val="0066FF"/>
      </a:folHlink>
    </a:clrScheme>
    <a:fontScheme name="Analog Elements Learning">
      <a:majorFont>
        <a:latin typeface="Neo Sans Intel Medium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nalog Elements Lear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alog Elements Learning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alog Elements Lear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emory Switching Characterization.pptx" id="{6D49997A-1422-4ABC-B8BF-43725C2A995E}" vid="{75308760-E40B-45C4-A36F-0E2114E05D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enda xmlns="90b7a245-a7c3-4504-88b2-cf85318e6b78">SD for Rev 7</Agenda>
    <Date xmlns="90b7a245-a7c3-4504-88b2-cf85318e6b78">2016-03-15T00:00:00-07:00</Date>
    <Presenter xmlns="90b7a245-a7c3-4504-88b2-cf85318e6b78">DerChang Kau</Presenter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1F46DCE9E2F4F9C406A5B31F187EA" ma:contentTypeVersion="3" ma:contentTypeDescription="Create a new document." ma:contentTypeScope="" ma:versionID="04459668d14e26c729f944268f7885eb">
  <xsd:schema xmlns:xsd="http://www.w3.org/2001/XMLSchema" xmlns:xs="http://www.w3.org/2001/XMLSchema" xmlns:p="http://schemas.microsoft.com/office/2006/metadata/properties" xmlns:ns2="90b7a245-a7c3-4504-88b2-cf85318e6b78" targetNamespace="http://schemas.microsoft.com/office/2006/metadata/properties" ma:root="true" ma:fieldsID="2d0c6bccf2654138a3d8763ce5403cee" ns2:_="">
    <xsd:import namespace="90b7a245-a7c3-4504-88b2-cf85318e6b78"/>
    <xsd:element name="properties">
      <xsd:complexType>
        <xsd:sequence>
          <xsd:element name="documentManagement">
            <xsd:complexType>
              <xsd:all>
                <xsd:element ref="ns2:Date"/>
                <xsd:element ref="ns2:Agenda"/>
                <xsd:element ref="ns2:Present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b7a245-a7c3-4504-88b2-cf85318e6b78" elementFormDefault="qualified">
    <xsd:import namespace="http://schemas.microsoft.com/office/2006/documentManagement/types"/>
    <xsd:import namespace="http://schemas.microsoft.com/office/infopath/2007/PartnerControls"/>
    <xsd:element name="Date" ma:index="8" ma:displayName="Meeting Date" ma:format="DateOnly" ma:internalName="Date">
      <xsd:simpleType>
        <xsd:restriction base="dms:DateTime"/>
      </xsd:simpleType>
    </xsd:element>
    <xsd:element name="Agenda" ma:index="9" ma:displayName="Agenda Topic" ma:internalName="Agenda">
      <xsd:simpleType>
        <xsd:restriction base="dms:Text">
          <xsd:maxLength value="255"/>
        </xsd:restriction>
      </xsd:simpleType>
    </xsd:element>
    <xsd:element name="Presenter" ma:index="10" ma:displayName="Presenter" ma:internalName="Presente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23BD8A-0332-458A-BADF-7C67442761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9757D6-16EA-49DF-BF94-FEF25FAF8351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90b7a245-a7c3-4504-88b2-cf85318e6b78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3B8EBDB-013A-44C4-B714-038C8F2517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b7a245-a7c3-4504-88b2-cf85318e6b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3DXP_V3</Template>
  <TotalTime>692</TotalTime>
  <Words>1221</Words>
  <Application>Microsoft Macintosh PowerPoint</Application>
  <PresentationFormat>Widescreen</PresentationFormat>
  <Paragraphs>386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Neo Sans Intel</vt:lpstr>
      <vt:lpstr>Neo Sans Intel Medium</vt:lpstr>
      <vt:lpstr>Segoe UI</vt:lpstr>
      <vt:lpstr>Arial</vt:lpstr>
      <vt:lpstr>Arial Black</vt:lpstr>
      <vt:lpstr>Calibri</vt:lpstr>
      <vt:lpstr>Cambria Math</vt:lpstr>
      <vt:lpstr>Comic Sans MS</vt:lpstr>
      <vt:lpstr>Symbol</vt:lpstr>
      <vt:lpstr>Wingdings</vt:lpstr>
      <vt:lpstr>blank</vt:lpstr>
      <vt:lpstr>Worksheet</vt:lpstr>
      <vt:lpstr>SSM Update to JDP COMM</vt:lpstr>
      <vt:lpstr>1st and 2nd cut profile demonstrated MTS  with &gt;70% PG4 structure yield and PG4 capable RWB </vt:lpstr>
      <vt:lpstr>Dual Deck CR6.5 – Status</vt:lpstr>
      <vt:lpstr>2-Deck SSM Goal to meet 50% PG1 (&gt;85% PG4) yield for S24S startup</vt:lpstr>
      <vt:lpstr>S24S0 Design Update iWW28</vt:lpstr>
      <vt:lpstr>Proving a robust Memory Switching</vt:lpstr>
      <vt:lpstr>Forward Looking Material </vt:lpstr>
      <vt:lpstr>Backup</vt:lpstr>
      <vt:lpstr>Bias Drift beyond SXP</vt:lpstr>
    </vt:vector>
  </TitlesOfParts>
  <Company>Intel Corporation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SSM Update to JDP COMM</dc:title>
  <dc:creator>Kau, Derchang</dc:creator>
  <cp:keywords>CTPClassification=CTP_NT</cp:keywords>
  <cp:lastModifiedBy>Microsoft Office User</cp:lastModifiedBy>
  <cp:revision>72</cp:revision>
  <dcterms:created xsi:type="dcterms:W3CDTF">2018-07-11T17:34:21Z</dcterms:created>
  <dcterms:modified xsi:type="dcterms:W3CDTF">2018-12-13T16:39:45Z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0x01010056C1F46DCE9E2F4F9C406A5B31F187EA</vt:lpwstr>
  </property>
  <property fmtid="{D5CDD505-2E9C-101B-9397-08002B2CF9AE}" pid="3" name="TitusGUID">
    <vt:lpwstr>cb8a3879-0454-421d-82b8-d0efae523537</vt:lpwstr>
  </property>
  <property fmtid="{D5CDD505-2E9C-101B-9397-08002B2CF9AE}" pid="4" name="CTP_TimeStamp">
    <vt:lpwstr>2018-07-11 23:53:29Z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</Properties>
</file>