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5" r:id="rId5"/>
  </p:sldMasterIdLst>
  <p:notesMasterIdLst>
    <p:notesMasterId r:id="rId19"/>
  </p:notesMasterIdLst>
  <p:sldIdLst>
    <p:sldId id="256" r:id="rId6"/>
    <p:sldId id="309" r:id="rId7"/>
    <p:sldId id="306" r:id="rId8"/>
    <p:sldId id="301" r:id="rId9"/>
    <p:sldId id="302" r:id="rId10"/>
    <p:sldId id="303" r:id="rId11"/>
    <p:sldId id="304" r:id="rId12"/>
    <p:sldId id="257" r:id="rId13"/>
    <p:sldId id="307" r:id="rId14"/>
    <p:sldId id="300" r:id="rId15"/>
    <p:sldId id="308" r:id="rId16"/>
    <p:sldId id="305" r:id="rId17"/>
    <p:sldId id="295" r:id="rId1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DED8872-7546-4F1A-8858-806C4F4A1C90}">
          <p14:sldIdLst>
            <p14:sldId id="256"/>
            <p14:sldId id="309"/>
          </p14:sldIdLst>
        </p14:section>
        <p14:section name="WW51_4" id="{879A6FDA-755B-475D-8225-F63B99B0DC91}">
          <p14:sldIdLst>
            <p14:sldId id="306"/>
            <p14:sldId id="301"/>
            <p14:sldId id="302"/>
            <p14:sldId id="303"/>
            <p14:sldId id="304"/>
            <p14:sldId id="257"/>
            <p14:sldId id="307"/>
            <p14:sldId id="300"/>
            <p14:sldId id="308"/>
            <p14:sldId id="305"/>
            <p14:sldId id="2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69FE"/>
    <a:srgbClr val="0E5EFE"/>
    <a:srgbClr val="0071EE"/>
    <a:srgbClr val="006FEA"/>
    <a:srgbClr val="0064D2"/>
    <a:srgbClr val="0054B0"/>
    <a:srgbClr val="0150ED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8" autoAdjust="0"/>
    <p:restoredTop sz="86504" autoAdjust="0"/>
  </p:normalViewPr>
  <p:slideViewPr>
    <p:cSldViewPr>
      <p:cViewPr varScale="1">
        <p:scale>
          <a:sx n="85" d="100"/>
          <a:sy n="85" d="100"/>
        </p:scale>
        <p:origin x="715" y="2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568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665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609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00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31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551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1081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D04A1C-D9A7-450B-9BF6-70A1F0BFB35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5970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1081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D04A1C-D9A7-450B-9BF6-70A1F0BFB35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79831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1081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D04A1C-D9A7-450B-9BF6-70A1F0BFB35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3888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1333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5-cert.ç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3727967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081603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13027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319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7350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07193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9241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90271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80309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66068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51661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fidential 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347133" y="1225551"/>
            <a:ext cx="11256433" cy="4830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9278299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6798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1E20ACC-0427-4F02-BCB7-F61398F4E7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BiSM Decoder update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079475C5-1093-4F4E-B0F6-967122D504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WW51_4 2019</a:t>
            </a:r>
          </a:p>
        </p:txBody>
      </p:sp>
    </p:spTree>
    <p:extLst>
      <p:ext uri="{BB962C8B-B14F-4D97-AF65-F5344CB8AC3E}">
        <p14:creationId xmlns:p14="http://schemas.microsoft.com/office/powerpoint/2010/main" val="1032222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E68F8-B648-476F-A1E1-4D5E36D01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Ideas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807D2-AB21-4173-8B9A-7B66F3F30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TGCMOST with Mirror on Pos Side + CCELL</a:t>
            </a:r>
          </a:p>
          <a:p>
            <a:r>
              <a:rPr lang="en-US" dirty="0"/>
              <a:t>TGCMOST with PMOS selector</a:t>
            </a:r>
          </a:p>
          <a:p>
            <a:r>
              <a:rPr lang="en-US" dirty="0"/>
              <a:t>1T HV Decoder.</a:t>
            </a:r>
          </a:p>
          <a:p>
            <a:r>
              <a:rPr lang="en-US" dirty="0"/>
              <a:t>ADM/SOI devices with ZERO body bias VT impact.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182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4"/>
          <p:cNvSpPr>
            <a:spLocks noGrp="1"/>
          </p:cNvSpPr>
          <p:nvPr>
            <p:ph type="title"/>
          </p:nvPr>
        </p:nvSpPr>
        <p:spPr>
          <a:xfrm>
            <a:off x="1524000" y="152400"/>
            <a:ext cx="9144000" cy="228600"/>
          </a:xfrm>
        </p:spPr>
        <p:txBody>
          <a:bodyPr/>
          <a:lstStyle/>
          <a:p>
            <a:r>
              <a:rPr lang="en-US" sz="3200" dirty="0"/>
              <a:t>BiSM TGMOS RARMR WW50 </a:t>
            </a:r>
          </a:p>
        </p:txBody>
      </p:sp>
      <p:graphicFrame>
        <p:nvGraphicFramePr>
          <p:cNvPr id="4" name="Group 22"/>
          <p:cNvGraphicFramePr>
            <a:graphicFrameLocks noGrp="1"/>
          </p:cNvGraphicFramePr>
          <p:nvPr>
            <p:extLst/>
          </p:nvPr>
        </p:nvGraphicFramePr>
        <p:xfrm>
          <a:off x="87701" y="533400"/>
          <a:ext cx="12016597" cy="5785104"/>
        </p:xfrm>
        <a:graphic>
          <a:graphicData uri="http://schemas.openxmlformats.org/drawingml/2006/table">
            <a:tbl>
              <a:tblPr/>
              <a:tblGrid>
                <a:gridCol w="2045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657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6914">
                  <a:extLst>
                    <a:ext uri="{9D8B030D-6E8A-4147-A177-3AD203B41FA5}">
                      <a16:colId xmlns:a16="http://schemas.microsoft.com/office/drawing/2014/main" val="4163854820"/>
                    </a:ext>
                  </a:extLst>
                </a:gridCol>
              </a:tblGrid>
              <a:tr h="3203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Issue/Owner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Models/Strategy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Results/Next Steps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3425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 Statement: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TGNMOS has 1.6V gap in gate overdrive and not able to provide 12uA Type B leakage required for cell selection under positive 4.8V local/global select at 85C, while meeting the W.C. </a:t>
                      </a:r>
                      <a:r>
                        <a:rPr kumimoji="0" lang="en-US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Ioff</a:t>
                      </a: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goal of 1nA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 Characterization:</a:t>
                      </a:r>
                    </a:p>
                    <a:p>
                      <a:pPr marL="7937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Detect (requirements not met)</a:t>
                      </a:r>
                    </a:p>
                    <a:p>
                      <a:pPr marL="179387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Positive path: Ion &lt;12uA for local select device at </a:t>
                      </a:r>
                      <a:r>
                        <a:rPr kumimoji="0" lang="en-US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Vgs</a:t>
                      </a: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=1.1V, </a:t>
                      </a:r>
                      <a:r>
                        <a:rPr kumimoji="0" lang="en-US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Vds</a:t>
                      </a: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=0.2V, and </a:t>
                      </a:r>
                      <a:r>
                        <a:rPr kumimoji="0" lang="en-US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Vbs</a:t>
                      </a: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=-8.2V</a:t>
                      </a:r>
                    </a:p>
                    <a:p>
                      <a:pPr marL="179387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Negative path: </a:t>
                      </a:r>
                      <a:r>
                        <a:rPr kumimoji="0" lang="en-US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Ioff</a:t>
                      </a: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&gt; 1nA at </a:t>
                      </a:r>
                      <a:r>
                        <a:rPr kumimoji="0" lang="en-US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Vds</a:t>
                      </a: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=4.31V, </a:t>
                      </a:r>
                      <a:r>
                        <a:rPr kumimoji="0" lang="en-US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Vgs</a:t>
                      </a: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kumimoji="0" lang="en-US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Vbs</a:t>
                      </a: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=0V</a:t>
                      </a:r>
                    </a:p>
                    <a:p>
                      <a:pPr marL="177800" marR="0" lvl="0" indent="-1698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1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Owners:</a:t>
                      </a:r>
                      <a:r>
                        <a:rPr kumimoji="0" lang="en-US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Luo, Balaji, </a:t>
                      </a:r>
                      <a:r>
                        <a:rPr kumimoji="0" lang="en-US" sz="11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Dipanjan</a:t>
                      </a:r>
                      <a:r>
                        <a:rPr kumimoji="0" lang="en-US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Divesh</a:t>
                      </a:r>
                      <a:r>
                        <a:rPr kumimoji="0" lang="en-US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Renata, </a:t>
                      </a:r>
                      <a:r>
                        <a:rPr kumimoji="0" lang="en-US" sz="11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Pracheetee</a:t>
                      </a:r>
                      <a:endParaRPr kumimoji="0" lang="en-US" sz="11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Sponsors/Stakeholders:</a:t>
                      </a:r>
                      <a:r>
                        <a:rPr kumimoji="0" lang="en-US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Derchang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Phase:</a:t>
                      </a: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i="1" baseline="0" dirty="0">
                          <a:solidFill>
                            <a:schemeClr val="accent6"/>
                          </a:solidFill>
                          <a:latin typeface="Calibri" pitchFamily="34" charset="0"/>
                          <a:cs typeface="Calibri" pitchFamily="34" charset="0"/>
                        </a:rPr>
                        <a:t>4-Segmentation</a:t>
                      </a:r>
                      <a:endParaRPr kumimoji="0" lang="en-US" sz="900" b="0" i="1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Risk: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i="1" dirty="0">
                          <a:solidFill>
                            <a:schemeClr val="accent6"/>
                          </a:solidFill>
                          <a:latin typeface="Calibri" pitchFamily="34" charset="0"/>
                          <a:cs typeface="Calibri" pitchFamily="34" charset="0"/>
                        </a:rPr>
                        <a:t>1.5-High Risk/No Data</a:t>
                      </a:r>
                      <a:endParaRPr lang="en-US" sz="1200" dirty="0">
                        <a:solidFill>
                          <a:schemeClr val="accent6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R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Models of Gaps</a:t>
                      </a:r>
                    </a:p>
                    <a:p>
                      <a:pPr marL="234950" marR="0" lvl="0" indent="-2349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34950" algn="l"/>
                        </a:tabLst>
                      </a:pPr>
                      <a:r>
                        <a:rPr kumimoji="0" 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1.6V gap in gate overdrive </a:t>
                      </a:r>
                      <a:r>
                        <a:rPr kumimoji="0" lang="en-US" sz="105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Vgs</a:t>
                      </a:r>
                      <a:r>
                        <a:rPr kumimoji="0" 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-Vt (based on current TGNMOS silicon data under 4.8V positive path select gate supply)</a:t>
                      </a:r>
                    </a:p>
                    <a:p>
                      <a:pPr marL="234950" marR="0" lvl="0" indent="-2349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34950" algn="l"/>
                        </a:tabLst>
                      </a:pPr>
                      <a:r>
                        <a:rPr kumimoji="0" 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150E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Off-state: zero-bias VT of 0.45V required to meet 1nA </a:t>
                      </a:r>
                      <a:r>
                        <a:rPr kumimoji="0" lang="en-US" sz="105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150E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Ioff</a:t>
                      </a:r>
                      <a:r>
                        <a:rPr kumimoji="0" 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150E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goal; On-state: VT@-8.2V is 1.65V, which requires 2.7V </a:t>
                      </a:r>
                      <a:r>
                        <a:rPr kumimoji="0" lang="en-US" sz="105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150E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Vgs</a:t>
                      </a:r>
                      <a:r>
                        <a:rPr kumimoji="0" 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150E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meet 12uA Ion goal</a:t>
                      </a:r>
                    </a:p>
                    <a:p>
                      <a:pPr marL="234950" marR="0" lvl="0" indent="-2349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34950" algn="l"/>
                        </a:tabLst>
                      </a:pPr>
                      <a:r>
                        <a:rPr kumimoji="0" 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150E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bias </a:t>
                      </a:r>
                      <a:r>
                        <a:rPr kumimoji="0" lang="en-US" sz="105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150E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Vgs</a:t>
                      </a:r>
                      <a:r>
                        <a:rPr kumimoji="0" 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150E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is 1.1V (=4.8-3.7), which has 1.5V </a:t>
                      </a:r>
                      <a:r>
                        <a:rPr kumimoji="0" lang="en-US" sz="105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150E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Vgs</a:t>
                      </a:r>
                      <a:r>
                        <a:rPr kumimoji="0" 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150E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gap to reach the required gate overdrive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Results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Enabler1: 0.2V most (current Silicon/TCAD data is 0)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Enabler3: 0.7V most (current silicon VT@BB reduction from </a:t>
                      </a: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Vbs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=-8.2V to </a:t>
                      </a: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Vbs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=-3.9V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Enabler2 to close the remaining gap: need to raise VG by at least 0.7V (VG from 4.8V to &gt;5.5V)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1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Strategy for gap-to-goal assessment: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34950" algn="l"/>
                        </a:tabLst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strategy is to increase the gate overdrive through lowering the back-bias and bring up the positive select gate voltage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34950" algn="l"/>
                        </a:tabLst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Enabler1: process optimization (well doping engineering, asymmetrical channel, etc.) to lower the back-bias VT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34950" algn="l"/>
                        </a:tabLst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Enabler2: increase the positive select voltage. Die size, energy and reliability impact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34950" algn="l"/>
                        </a:tabLst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Enabler3: moving LSEL/GSEL </a:t>
                      </a:r>
                      <a:r>
                        <a:rPr kumimoji="0" lang="en-US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Pwell</a:t>
                      </a: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from VNN to VSS, which lowers the back-bias VT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Next Step @ Quad 1 :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34950" algn="l"/>
                        </a:tabLst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TCAD Sims + Strategy for Enablers 1/3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234950" algn="l"/>
                        </a:tabLst>
                      </a:pPr>
                      <a:r>
                        <a:rPr kumimoji="0" 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Die size + Energy Gap Enabler 3</a:t>
                      </a:r>
                      <a:endParaRPr lang="en-US" sz="1200" b="0" i="1" dirty="0">
                        <a:solidFill>
                          <a:srgbClr val="0150ED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4FEE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WW50_5 Luo/</a:t>
                      </a:r>
                      <a:r>
                        <a:rPr kumimoji="0" lang="en-US" sz="12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4FEE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Dipanjan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rgbClr val="004FEE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234950" algn="l"/>
                        </a:tabLst>
                      </a:pP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4FEE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WW51_2 Balaji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CCCFAFB-C791-4F17-B9A6-A86C5F2C438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334000" y="1905000"/>
          <a:ext cx="6477000" cy="2024327"/>
        </p:xfrm>
        <a:graphic>
          <a:graphicData uri="http://schemas.openxmlformats.org/drawingml/2006/table">
            <a:tbl>
              <a:tblPr/>
              <a:tblGrid>
                <a:gridCol w="1386523">
                  <a:extLst>
                    <a:ext uri="{9D8B030D-6E8A-4147-A177-3AD203B41FA5}">
                      <a16:colId xmlns:a16="http://schemas.microsoft.com/office/drawing/2014/main" val="640661623"/>
                    </a:ext>
                  </a:extLst>
                </a:gridCol>
                <a:gridCol w="1051877">
                  <a:extLst>
                    <a:ext uri="{9D8B030D-6E8A-4147-A177-3AD203B41FA5}">
                      <a16:colId xmlns:a16="http://schemas.microsoft.com/office/drawing/2014/main" val="1500907218"/>
                    </a:ext>
                  </a:extLst>
                </a:gridCol>
                <a:gridCol w="579326">
                  <a:extLst>
                    <a:ext uri="{9D8B030D-6E8A-4147-A177-3AD203B41FA5}">
                      <a16:colId xmlns:a16="http://schemas.microsoft.com/office/drawing/2014/main" val="4243036385"/>
                    </a:ext>
                  </a:extLst>
                </a:gridCol>
                <a:gridCol w="563674">
                  <a:extLst>
                    <a:ext uri="{9D8B030D-6E8A-4147-A177-3AD203B41FA5}">
                      <a16:colId xmlns:a16="http://schemas.microsoft.com/office/drawing/2014/main" val="1871265091"/>
                    </a:ext>
                  </a:extLst>
                </a:gridCol>
                <a:gridCol w="985969">
                  <a:extLst>
                    <a:ext uri="{9D8B030D-6E8A-4147-A177-3AD203B41FA5}">
                      <a16:colId xmlns:a16="http://schemas.microsoft.com/office/drawing/2014/main" val="3826109386"/>
                    </a:ext>
                  </a:extLst>
                </a:gridCol>
                <a:gridCol w="997750">
                  <a:extLst>
                    <a:ext uri="{9D8B030D-6E8A-4147-A177-3AD203B41FA5}">
                      <a16:colId xmlns:a16="http://schemas.microsoft.com/office/drawing/2014/main" val="425055820"/>
                    </a:ext>
                  </a:extLst>
                </a:gridCol>
                <a:gridCol w="911881">
                  <a:extLst>
                    <a:ext uri="{9D8B030D-6E8A-4147-A177-3AD203B41FA5}">
                      <a16:colId xmlns:a16="http://schemas.microsoft.com/office/drawing/2014/main" val="1408856733"/>
                    </a:ext>
                  </a:extLst>
                </a:gridCol>
              </a:tblGrid>
              <a:tr h="240856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TGNMOS Gap-to-Goal Summary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Enablers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Enabler 1: lower VT@BB through process change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Enabler 3: move LSEL/GSEL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PWell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bias to VSS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Enabler 2: raise LSEL/GSEL gate bias voltage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8790456"/>
                  </a:ext>
                </a:extLst>
              </a:tr>
              <a:tr h="146239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Projected Gain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 to 0.2V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Up to 0.7V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Need &gt;0.7V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6434497"/>
                  </a:ext>
                </a:extLst>
              </a:tr>
              <a:tr h="20472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Device Performance Metrics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Goal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Silicon at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Ioff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spec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Projected Device Performance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81516595"/>
                  </a:ext>
                </a:extLst>
              </a:tr>
              <a:tr h="22659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Select device Ion at the W.C. (uA)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Ion@Vds=0.2V,Vgs=1.1V,Vbs=-8.2V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9101036"/>
                  </a:ext>
                </a:extLst>
              </a:tr>
              <a:tr h="22659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Select device Ioff at the W.C. bias (nA)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Idoff @Vds=5.0V, Vgs=Vbs=0V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0341937"/>
                  </a:ext>
                </a:extLst>
              </a:tr>
              <a:tr h="1198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Ion Gap to Goal (uA)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268247"/>
                  </a:ext>
                </a:extLst>
              </a:tr>
              <a:tr h="22659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 to Goal measured by VGS-VT (V)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-1.4</a:t>
                      </a:r>
                    </a:p>
                  </a:txBody>
                  <a:tcPr marL="6161" marR="6161" marT="61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695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8838637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8E8BD-000D-4585-BB94-782060B29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09600"/>
          </a:xfrm>
        </p:spPr>
        <p:txBody>
          <a:bodyPr/>
          <a:lstStyle/>
          <a:p>
            <a:r>
              <a:rPr lang="en-US" dirty="0"/>
              <a:t>TCAD Simulation Result (Ack. Dipanjan)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CE3BA-FDB6-48F1-8265-58D155687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14400"/>
            <a:ext cx="10363200" cy="5486400"/>
          </a:xfrm>
        </p:spPr>
        <p:txBody>
          <a:bodyPr/>
          <a:lstStyle/>
          <a:p>
            <a:r>
              <a:rPr lang="en-US" sz="2000" dirty="0"/>
              <a:t>TCAD exploration of process options to improve Ion-</a:t>
            </a:r>
            <a:r>
              <a:rPr lang="en-US" sz="2000" dirty="0" err="1"/>
              <a:t>Ioff</a:t>
            </a:r>
            <a:r>
              <a:rPr lang="en-US" sz="2000" dirty="0"/>
              <a:t> intrinsic correlation</a:t>
            </a:r>
          </a:p>
          <a:p>
            <a:pPr marL="1011235" lvl="1" indent="-457200">
              <a:buFont typeface="+mj-lt"/>
              <a:buAutoNum type="arabicPeriod"/>
            </a:pPr>
            <a:r>
              <a:rPr lang="en-US" sz="2000" dirty="0"/>
              <a:t>Symmetrical devices varying high/low energy well implant doses</a:t>
            </a:r>
          </a:p>
          <a:p>
            <a:pPr marL="1011235" lvl="1" indent="-457200">
              <a:buFont typeface="+mj-lt"/>
              <a:buAutoNum type="arabicPeriod"/>
            </a:pPr>
            <a:r>
              <a:rPr lang="en-US" sz="2000" dirty="0"/>
              <a:t>Asymmetrical devices with source-side and drain-side halo implant</a:t>
            </a:r>
          </a:p>
          <a:p>
            <a:pPr marL="1011235" lvl="1" indent="-457200">
              <a:buFont typeface="+mj-lt"/>
              <a:buAutoNum type="arabicPeriod"/>
            </a:pPr>
            <a:r>
              <a:rPr lang="en-US" sz="2000" dirty="0"/>
              <a:t>Ion-</a:t>
            </a:r>
            <a:r>
              <a:rPr lang="en-US" sz="2000" dirty="0" err="1"/>
              <a:t>Ioff</a:t>
            </a:r>
            <a:r>
              <a:rPr lang="en-US" sz="2000" dirty="0"/>
              <a:t> tradeoff with gate length scaling from 500nm to 350nm</a:t>
            </a:r>
          </a:p>
          <a:p>
            <a:pPr marL="1011235" lvl="1" indent="-457200">
              <a:buFont typeface="+mj-lt"/>
              <a:buAutoNum type="arabicPeriod"/>
            </a:pPr>
            <a:r>
              <a:rPr lang="en-US" sz="2000" dirty="0"/>
              <a:t>Lowering well implant dose (to reduce body effect) and LDD dose (to suppress SCE)</a:t>
            </a:r>
          </a:p>
          <a:p>
            <a:r>
              <a:rPr lang="en-US" sz="2000" dirty="0"/>
              <a:t>Conclusion</a:t>
            </a:r>
          </a:p>
          <a:p>
            <a:pPr lvl="1"/>
            <a:r>
              <a:rPr lang="en-US" sz="2000" dirty="0"/>
              <a:t>Options 1 to 3 do not show any Ion-</a:t>
            </a:r>
            <a:r>
              <a:rPr lang="en-US" sz="2000" dirty="0" err="1"/>
              <a:t>Ioff</a:t>
            </a:r>
            <a:r>
              <a:rPr lang="en-US" sz="2000" dirty="0"/>
              <a:t> improvement compared to POR</a:t>
            </a:r>
          </a:p>
          <a:p>
            <a:pPr lvl="2"/>
            <a:r>
              <a:rPr lang="en-US" sz="2000" dirty="0"/>
              <a:t>Asymmetric device does not give any appreciable gain compared to symmetric device (on the same Ion-</a:t>
            </a:r>
            <a:r>
              <a:rPr lang="en-US" sz="2000" dirty="0" err="1"/>
              <a:t>Ioff</a:t>
            </a:r>
            <a:r>
              <a:rPr lang="en-US" sz="2000" dirty="0"/>
              <a:t> line with similar </a:t>
            </a:r>
            <a:r>
              <a:rPr lang="en-US" sz="2000" dirty="0" err="1"/>
              <a:t>Vtlin</a:t>
            </a:r>
            <a:r>
              <a:rPr lang="en-US" sz="2000" dirty="0"/>
              <a:t>, </a:t>
            </a:r>
            <a:r>
              <a:rPr lang="en-US" sz="2000" dirty="0" err="1"/>
              <a:t>Idlin</a:t>
            </a:r>
            <a:r>
              <a:rPr lang="en-US" sz="2000" dirty="0"/>
              <a:t> and </a:t>
            </a:r>
            <a:r>
              <a:rPr lang="en-US" sz="2000" dirty="0" err="1"/>
              <a:t>Ioff</a:t>
            </a:r>
            <a:r>
              <a:rPr lang="en-US" sz="2000" dirty="0"/>
              <a:t>)</a:t>
            </a:r>
          </a:p>
          <a:p>
            <a:pPr lvl="2"/>
            <a:r>
              <a:rPr lang="en-US" sz="2000" dirty="0"/>
              <a:t>Lg scaling is slightly worse in Ion-</a:t>
            </a:r>
            <a:r>
              <a:rPr lang="en-US" sz="2000" dirty="0" err="1"/>
              <a:t>Ioff</a:t>
            </a:r>
            <a:r>
              <a:rPr lang="en-US" sz="2000" dirty="0"/>
              <a:t> intrinsic correlation</a:t>
            </a:r>
          </a:p>
          <a:p>
            <a:pPr lvl="1"/>
            <a:r>
              <a:rPr lang="en-US" sz="2000" dirty="0"/>
              <a:t>Option 4 shows that, by lowering LDD dose and p-well doping at the same time, we can achieve ~200 mV Vt reduction at </a:t>
            </a:r>
            <a:r>
              <a:rPr lang="en-US" sz="2000" dirty="0" err="1"/>
              <a:t>Vbs</a:t>
            </a:r>
            <a:r>
              <a:rPr lang="en-US" sz="2000" dirty="0"/>
              <a:t>=-8.2V and ~150mV Vt reduction at </a:t>
            </a:r>
            <a:r>
              <a:rPr lang="en-US" sz="2000" dirty="0" err="1"/>
              <a:t>Vbs</a:t>
            </a:r>
            <a:r>
              <a:rPr lang="en-US" sz="2000" dirty="0"/>
              <a:t>=-3.7V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1C9E56-63C9-4E5A-9B26-34B43CC74BAA}"/>
              </a:ext>
            </a:extLst>
          </p:cNvPr>
          <p:cNvSpPr txBox="1"/>
          <p:nvPr/>
        </p:nvSpPr>
        <p:spPr>
          <a:xfrm>
            <a:off x="1143000" y="5017796"/>
            <a:ext cx="1021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1081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150E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best split shows up to 200mV back-bias Vt reduction can be achieved by lowering LDD and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150E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Pwell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150E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dose at the same time</a:t>
            </a:r>
          </a:p>
        </p:txBody>
      </p:sp>
    </p:spTree>
    <p:extLst>
      <p:ext uri="{BB962C8B-B14F-4D97-AF65-F5344CB8AC3E}">
        <p14:creationId xmlns:p14="http://schemas.microsoft.com/office/powerpoint/2010/main" val="3761169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6C18FAB-B189-421A-AE0F-C38C3FC97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85800"/>
          </a:xfrm>
        </p:spPr>
        <p:txBody>
          <a:bodyPr/>
          <a:lstStyle/>
          <a:p>
            <a:r>
              <a:rPr lang="en-US" dirty="0"/>
              <a:t>W9209990 Wafer 467 Data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98FBF3-4310-41A7-804F-A1502E2B8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14400"/>
            <a:ext cx="10363200" cy="5334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0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Total 1.6V gap in gate overdrive (</a:t>
            </a:r>
            <a:r>
              <a:rPr lang="en-US" sz="2000" dirty="0" err="1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Vgs</a:t>
            </a:r>
            <a:r>
              <a:rPr lang="en-US" sz="20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-Vt) to meet </a:t>
            </a:r>
            <a:r>
              <a:rPr lang="en-US" sz="2000" dirty="0" err="1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Ion&amp;Ioff</a:t>
            </a:r>
            <a:r>
              <a:rPr lang="en-US" sz="20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goals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Zero VT 0.4 to 0.45V required to meet 1nA </a:t>
            </a:r>
            <a:r>
              <a:rPr lang="en-US" sz="2000" dirty="0" err="1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Ioff</a:t>
            </a:r>
            <a:r>
              <a:rPr lang="en-US" sz="20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goal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12uA requires 1.05V gate overdrive (</a:t>
            </a:r>
            <a:r>
              <a:rPr lang="en-US" sz="2000" dirty="0" err="1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Vgs-Vt@Vbs</a:t>
            </a:r>
            <a:r>
              <a:rPr lang="en-US" sz="20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=-8.2V)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Higher </a:t>
            </a:r>
            <a:r>
              <a:rPr lang="en-US" sz="2000" dirty="0" err="1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Vgs</a:t>
            </a:r>
            <a:r>
              <a:rPr lang="en-US" sz="20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and lower </a:t>
            </a:r>
            <a:r>
              <a:rPr lang="en-US" sz="2000" dirty="0" err="1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Vt@Vbs</a:t>
            </a:r>
            <a:r>
              <a:rPr lang="en-US" sz="20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needed to deliver 12uA Ion goal</a:t>
            </a:r>
          </a:p>
          <a:p>
            <a:pPr lvl="2">
              <a:spcAft>
                <a:spcPts val="600"/>
              </a:spcAft>
            </a:pPr>
            <a:r>
              <a:rPr lang="en-US" sz="18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Raise Vg to 5.8V from 4.8V (so </a:t>
            </a:r>
            <a:r>
              <a:rPr lang="en-US" sz="1800" dirty="0" err="1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Vgs</a:t>
            </a:r>
            <a:r>
              <a:rPr lang="en-US" sz="18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increased to 2.1V from 1.1V)</a:t>
            </a:r>
          </a:p>
          <a:p>
            <a:pPr lvl="2">
              <a:spcAft>
                <a:spcPts val="600"/>
              </a:spcAft>
            </a:pPr>
            <a:r>
              <a:rPr lang="en-US" sz="18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Lower back-bias VT by 0.5V (85C </a:t>
            </a:r>
            <a:r>
              <a:rPr lang="en-US" sz="1800" dirty="0" err="1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VT@Vbs</a:t>
            </a:r>
            <a:r>
              <a:rPr lang="en-US" sz="18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=-8.2V is 1.05V after reduction)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806E3AF-14DE-4BA6-9290-C07678B975E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90600" y="3903345"/>
          <a:ext cx="10210800" cy="2497455"/>
        </p:xfrm>
        <a:graphic>
          <a:graphicData uri="http://schemas.openxmlformats.org/drawingml/2006/table">
            <a:tbl>
              <a:tblPr/>
              <a:tblGrid>
                <a:gridCol w="2888409">
                  <a:extLst>
                    <a:ext uri="{9D8B030D-6E8A-4147-A177-3AD203B41FA5}">
                      <a16:colId xmlns:a16="http://schemas.microsoft.com/office/drawing/2014/main" val="1288602003"/>
                    </a:ext>
                  </a:extLst>
                </a:gridCol>
                <a:gridCol w="3012043">
                  <a:extLst>
                    <a:ext uri="{9D8B030D-6E8A-4147-A177-3AD203B41FA5}">
                      <a16:colId xmlns:a16="http://schemas.microsoft.com/office/drawing/2014/main" val="3471755186"/>
                    </a:ext>
                  </a:extLst>
                </a:gridCol>
                <a:gridCol w="421738">
                  <a:extLst>
                    <a:ext uri="{9D8B030D-6E8A-4147-A177-3AD203B41FA5}">
                      <a16:colId xmlns:a16="http://schemas.microsoft.com/office/drawing/2014/main" val="1589767470"/>
                    </a:ext>
                  </a:extLst>
                </a:gridCol>
                <a:gridCol w="916810">
                  <a:extLst>
                    <a:ext uri="{9D8B030D-6E8A-4147-A177-3AD203B41FA5}">
                      <a16:colId xmlns:a16="http://schemas.microsoft.com/office/drawing/2014/main" val="311033503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044146099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24689106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3863948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Device Performance Metrics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 Condition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30C 10x9.7</a:t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85C 10x9.7</a:t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11.43x9.56 SSH</a:t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NHVLVT 30C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11.43x9.56 SSH</a:t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NHVLVT 85C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8293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Select Device Ion at the W.C. (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Idlin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@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Vds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=0.2,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Vgs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=1.1,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Vbs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=-8.2 (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1618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Select Device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Ioff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at the W.C. bias (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Idoff @Vds=5.0, Vgs=Vbs=0 (nA)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865063"/>
                  </a:ext>
                </a:extLst>
              </a:tr>
              <a:tr h="1266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VT0 at zero back bias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@ Vds=0.1, Vbs =0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918179"/>
                  </a:ext>
                </a:extLst>
              </a:tr>
              <a:tr h="1266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VT0 required to meet 1nA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Ioff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goal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da-DK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1031151"/>
                  </a:ext>
                </a:extLst>
              </a:tr>
              <a:tr h="1266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VT0 gap to required to meet 1nA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Ioff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goal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VT0(required) – VT0(silicon)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727163"/>
                  </a:ext>
                </a:extLst>
              </a:tr>
              <a:tr h="962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VT@-8.2V at back bias of -8.2V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@ Vds=0.1, Vbs=-8.2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58236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Delta VT at -8.2V back bias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Calculation =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VT@Vbs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=0 –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VT@Vbs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=-8.2V</a:t>
                      </a:r>
                      <a:endParaRPr lang="da-DK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5139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Gate overdrive Required (=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Vgs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-Vt@-8.2V)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Required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Vgs-Vt@Vbs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 Id=12uA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7617352"/>
                  </a:ext>
                </a:extLst>
              </a:tr>
              <a:tr h="1266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VGS Required to meet 12uA Ion goal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Vgs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 Id=12uA @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Vds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=0.2,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Vbs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=-8.2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992068"/>
                  </a:ext>
                </a:extLst>
              </a:tr>
              <a:tr h="1266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VGS Available at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Vsupply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of 4.8V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3495972"/>
                  </a:ext>
                </a:extLst>
              </a:tr>
              <a:tr h="962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Gate overdrive gap to meet 12uA Ion goal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VGS(available) – VGS(required)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569556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6CDD3AA3-FAB2-4DE9-B952-982A8BF274F3}"/>
              </a:ext>
            </a:extLst>
          </p:cNvPr>
          <p:cNvSpPr/>
          <p:nvPr/>
        </p:nvSpPr>
        <p:spPr>
          <a:xfrm>
            <a:off x="7315200" y="3903345"/>
            <a:ext cx="1828800" cy="24974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81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181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753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3EFE09C-37AD-418F-8ED4-9EE6E2527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 from WW51_4 meeting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C78FF4E-DF25-46A5-B320-DE8CD4DD0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TGCMOS is ZBB</a:t>
            </a:r>
          </a:p>
          <a:p>
            <a:pPr lvl="1"/>
            <a:r>
              <a:rPr lang="en-US" sz="2800" dirty="0"/>
              <a:t>We don’t know how to build this transistor.</a:t>
            </a:r>
          </a:p>
          <a:p>
            <a:r>
              <a:rPr lang="en-US" sz="2800" dirty="0"/>
              <a:t>3T is our PREPOR</a:t>
            </a:r>
          </a:p>
          <a:p>
            <a:r>
              <a:rPr lang="en-US" sz="2800" dirty="0"/>
              <a:t>Next Steps</a:t>
            </a:r>
          </a:p>
          <a:p>
            <a:pPr lvl="1"/>
            <a:r>
              <a:rPr lang="en-US" sz="2800" dirty="0"/>
              <a:t>Build the 3T decoder and assess ways to reduce die size</a:t>
            </a:r>
          </a:p>
          <a:p>
            <a:pPr lvl="1"/>
            <a:r>
              <a:rPr lang="en-US" sz="2800" dirty="0"/>
              <a:t>Concurrently learn how to implement float deselects &amp; CCELL requirements.</a:t>
            </a:r>
          </a:p>
          <a:p>
            <a:pPr lvl="1"/>
            <a:r>
              <a:rPr lang="en-US" sz="2800" dirty="0"/>
              <a:t>Align on the technology that we should baseline on 41nm, 33.5nm or 28nm.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73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7FBE384-EB1B-439F-ABEC-010D888F2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TGcMOS</a:t>
            </a:r>
            <a:r>
              <a:rPr lang="en-US" dirty="0"/>
              <a:t> remains in Pathfinding …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42E7DCB-867B-4B3D-9123-C8DBCDB7E387}"/>
              </a:ext>
            </a:extLst>
          </p:cNvPr>
          <p:cNvGrpSpPr/>
          <p:nvPr/>
        </p:nvGrpSpPr>
        <p:grpSpPr>
          <a:xfrm>
            <a:off x="762000" y="1295400"/>
            <a:ext cx="2514600" cy="1828800"/>
            <a:chOff x="1447800" y="2362200"/>
            <a:chExt cx="3689400" cy="232243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1F96B0EF-E8D6-4F42-BE36-CA9014763BC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47800" y="2362200"/>
              <a:ext cx="3689400" cy="2322434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2E9BCB1-F102-46D8-BE4E-3AEF485AF40C}"/>
                </a:ext>
              </a:extLst>
            </p:cNvPr>
            <p:cNvSpPr txBox="1"/>
            <p:nvPr/>
          </p:nvSpPr>
          <p:spPr>
            <a:xfrm>
              <a:off x="2743200" y="3048000"/>
              <a:ext cx="557873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3.7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C6FAA46-D5E0-4598-BB48-352330BDA9A1}"/>
                </a:ext>
              </a:extLst>
            </p:cNvPr>
            <p:cNvSpPr txBox="1"/>
            <p:nvPr/>
          </p:nvSpPr>
          <p:spPr>
            <a:xfrm>
              <a:off x="1676400" y="3733800"/>
              <a:ext cx="557873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4.8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A311C70-1C41-45C4-A742-DADE165AC3FE}"/>
                </a:ext>
              </a:extLst>
            </p:cNvPr>
            <p:cNvSpPr txBox="1"/>
            <p:nvPr/>
          </p:nvSpPr>
          <p:spPr>
            <a:xfrm>
              <a:off x="4724400" y="3048000"/>
              <a:ext cx="386185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8A50195-C08C-4711-ABE4-018DB6C9E622}"/>
                </a:ext>
              </a:extLst>
            </p:cNvPr>
            <p:cNvSpPr txBox="1"/>
            <p:nvPr/>
          </p:nvSpPr>
          <p:spPr>
            <a:xfrm>
              <a:off x="3886201" y="3733800"/>
              <a:ext cx="626080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-4.3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D622328-8186-400C-B44B-4AD0DEFFD41D}"/>
                </a:ext>
              </a:extLst>
            </p:cNvPr>
            <p:cNvSpPr txBox="1"/>
            <p:nvPr/>
          </p:nvSpPr>
          <p:spPr>
            <a:xfrm>
              <a:off x="3886201" y="2895600"/>
              <a:ext cx="626080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-4.3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E852F80-A9D8-4EDE-9D2A-DD5E9B0515FC}"/>
                </a:ext>
              </a:extLst>
            </p:cNvPr>
            <p:cNvSpPr txBox="1"/>
            <p:nvPr/>
          </p:nvSpPr>
          <p:spPr>
            <a:xfrm>
              <a:off x="1676400" y="2895600"/>
              <a:ext cx="557873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4.8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433EADD-524D-4C18-B9F7-715A5B16CA13}"/>
                </a:ext>
              </a:extLst>
            </p:cNvPr>
            <p:cNvSpPr txBox="1"/>
            <p:nvPr/>
          </p:nvSpPr>
          <p:spPr>
            <a:xfrm>
              <a:off x="2743200" y="4191000"/>
              <a:ext cx="557873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3.9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6A01B8F-4819-4FEB-9355-18E20C991B06}"/>
              </a:ext>
            </a:extLst>
          </p:cNvPr>
          <p:cNvGrpSpPr/>
          <p:nvPr/>
        </p:nvGrpSpPr>
        <p:grpSpPr>
          <a:xfrm>
            <a:off x="762000" y="3429000"/>
            <a:ext cx="2514600" cy="1828800"/>
            <a:chOff x="1447800" y="2362200"/>
            <a:chExt cx="3689400" cy="2322434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49671B9F-B777-49BA-ADC4-31F3D7EF36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47800" y="2362200"/>
              <a:ext cx="3689400" cy="2322434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A182585-7433-4AA8-A3D4-4E4A45D4E73D}"/>
                </a:ext>
              </a:extLst>
            </p:cNvPr>
            <p:cNvSpPr txBox="1"/>
            <p:nvPr/>
          </p:nvSpPr>
          <p:spPr>
            <a:xfrm>
              <a:off x="2743200" y="3048000"/>
              <a:ext cx="626080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B330E1D-4A17-42B1-B6BB-D98165A8F050}"/>
                </a:ext>
              </a:extLst>
            </p:cNvPr>
            <p:cNvSpPr txBox="1"/>
            <p:nvPr/>
          </p:nvSpPr>
          <p:spPr>
            <a:xfrm>
              <a:off x="1676400" y="3733800"/>
              <a:ext cx="557873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4.8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177E6FF-23AB-4A59-9F97-1EB93485111F}"/>
                </a:ext>
              </a:extLst>
            </p:cNvPr>
            <p:cNvSpPr txBox="1"/>
            <p:nvPr/>
          </p:nvSpPr>
          <p:spPr>
            <a:xfrm>
              <a:off x="4724400" y="3048000"/>
              <a:ext cx="386185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18762F7-3F4E-45AC-BF43-77609FA8405F}"/>
                </a:ext>
              </a:extLst>
            </p:cNvPr>
            <p:cNvSpPr txBox="1"/>
            <p:nvPr/>
          </p:nvSpPr>
          <p:spPr>
            <a:xfrm>
              <a:off x="3886201" y="3733800"/>
              <a:ext cx="626080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-4.3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919D352-2737-43C3-BD4A-51EBB76041FD}"/>
                </a:ext>
              </a:extLst>
            </p:cNvPr>
            <p:cNvSpPr txBox="1"/>
            <p:nvPr/>
          </p:nvSpPr>
          <p:spPr>
            <a:xfrm>
              <a:off x="3886201" y="2895600"/>
              <a:ext cx="626080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-4.3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50BEDCC-4EF9-420F-ABFE-AED68DDBA770}"/>
                </a:ext>
              </a:extLst>
            </p:cNvPr>
            <p:cNvSpPr txBox="1"/>
            <p:nvPr/>
          </p:nvSpPr>
          <p:spPr>
            <a:xfrm>
              <a:off x="1676400" y="2895600"/>
              <a:ext cx="557873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4.8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DC03CFE-F422-4E9E-9298-255F991B49AA}"/>
                </a:ext>
              </a:extLst>
            </p:cNvPr>
            <p:cNvSpPr txBox="1"/>
            <p:nvPr/>
          </p:nvSpPr>
          <p:spPr>
            <a:xfrm>
              <a:off x="4131000" y="4200794"/>
              <a:ext cx="626080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-4.3</a:t>
              </a: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288C9EC3-325E-4E0F-BBDE-B48D30A92892}"/>
              </a:ext>
            </a:extLst>
          </p:cNvPr>
          <p:cNvSpPr txBox="1"/>
          <p:nvPr/>
        </p:nvSpPr>
        <p:spPr>
          <a:xfrm>
            <a:off x="1524000" y="2438400"/>
            <a:ext cx="5309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rgbClr val="00B050"/>
                </a:solidFill>
              </a:rPr>
              <a:t>12uA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4102AAD-3836-4923-83A2-F4D239752559}"/>
              </a:ext>
            </a:extLst>
          </p:cNvPr>
          <p:cNvSpPr txBox="1"/>
          <p:nvPr/>
        </p:nvSpPr>
        <p:spPr>
          <a:xfrm>
            <a:off x="2895600" y="4648200"/>
            <a:ext cx="45236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rgbClr val="00B050"/>
                </a:solidFill>
              </a:rPr>
              <a:t>1nA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5CB1215-19A5-43AC-AADE-225F2EBDC3A5}"/>
              </a:ext>
            </a:extLst>
          </p:cNvPr>
          <p:cNvSpPr txBox="1"/>
          <p:nvPr/>
        </p:nvSpPr>
        <p:spPr>
          <a:xfrm>
            <a:off x="2057400" y="1295400"/>
            <a:ext cx="48282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rgbClr val="006FEA"/>
                </a:solidFill>
              </a:rPr>
              <a:t>POS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D14C818-2D90-4923-BDA2-AF1C305A1532}"/>
              </a:ext>
            </a:extLst>
          </p:cNvPr>
          <p:cNvSpPr txBox="1"/>
          <p:nvPr/>
        </p:nvSpPr>
        <p:spPr>
          <a:xfrm>
            <a:off x="2133600" y="3429000"/>
            <a:ext cx="4908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rgbClr val="006FEA"/>
                </a:solidFill>
              </a:rPr>
              <a:t>NEG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DCFAE8-A8AB-4A7A-A7B6-55316C9F809C}"/>
              </a:ext>
            </a:extLst>
          </p:cNvPr>
          <p:cNvSpPr txBox="1"/>
          <p:nvPr/>
        </p:nvSpPr>
        <p:spPr>
          <a:xfrm>
            <a:off x="685800" y="2209800"/>
            <a:ext cx="8370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rgbClr val="006FEA"/>
                </a:solidFill>
              </a:rPr>
              <a:t>VGS = 1.1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E2E46E5-58DA-45B2-99F6-6EA20F653217}"/>
              </a:ext>
            </a:extLst>
          </p:cNvPr>
          <p:cNvSpPr txBox="1"/>
          <p:nvPr/>
        </p:nvSpPr>
        <p:spPr>
          <a:xfrm>
            <a:off x="609600" y="5562600"/>
            <a:ext cx="386516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TGMOS Selector requirements.</a:t>
            </a:r>
          </a:p>
          <a:p>
            <a:r>
              <a:rPr lang="en-US" sz="1000" dirty="0">
                <a:solidFill>
                  <a:srgbClr val="1E69FE"/>
                </a:solidFill>
              </a:rPr>
              <a:t>Xtr needs to support 12uA </a:t>
            </a:r>
            <a:r>
              <a:rPr lang="en-US" sz="1000" dirty="0" err="1">
                <a:solidFill>
                  <a:srgbClr val="1E69FE"/>
                </a:solidFill>
              </a:rPr>
              <a:t>iON</a:t>
            </a:r>
            <a:r>
              <a:rPr lang="en-US" sz="1000" dirty="0">
                <a:solidFill>
                  <a:srgbClr val="1E69FE"/>
                </a:solidFill>
              </a:rPr>
              <a:t> VDS=0.2V VGS=1.1V VBS=-8.2V</a:t>
            </a:r>
          </a:p>
          <a:p>
            <a:r>
              <a:rPr lang="en-US" sz="1000" dirty="0">
                <a:solidFill>
                  <a:srgbClr val="1E69FE"/>
                </a:solidFill>
              </a:rPr>
              <a:t>Xtr needs to support 1nA </a:t>
            </a:r>
            <a:r>
              <a:rPr lang="en-US" sz="1000" dirty="0" err="1">
                <a:solidFill>
                  <a:srgbClr val="1E69FE"/>
                </a:solidFill>
              </a:rPr>
              <a:t>iOFF</a:t>
            </a:r>
            <a:r>
              <a:rPr lang="en-US" sz="1000" dirty="0">
                <a:solidFill>
                  <a:srgbClr val="1E69FE"/>
                </a:solidFill>
              </a:rPr>
              <a:t> VGS=VBS=0 VDS=5V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9EB79BB-81AB-4C22-8211-3FCCDBDFB1F1}"/>
              </a:ext>
            </a:extLst>
          </p:cNvPr>
          <p:cNvSpPr/>
          <p:nvPr/>
        </p:nvSpPr>
        <p:spPr>
          <a:xfrm>
            <a:off x="2362200" y="4267200"/>
            <a:ext cx="1295400" cy="609600"/>
          </a:xfrm>
          <a:prstGeom prst="ellipse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8847886-D420-4B3A-8CA8-4AEFAB4492CC}"/>
              </a:ext>
            </a:extLst>
          </p:cNvPr>
          <p:cNvSpPr/>
          <p:nvPr/>
        </p:nvSpPr>
        <p:spPr>
          <a:xfrm>
            <a:off x="381000" y="2133600"/>
            <a:ext cx="1752600" cy="609600"/>
          </a:xfrm>
          <a:prstGeom prst="ellipse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0605233-49F4-4D81-BDF2-06E4F6AC4572}"/>
              </a:ext>
            </a:extLst>
          </p:cNvPr>
          <p:cNvSpPr txBox="1"/>
          <p:nvPr/>
        </p:nvSpPr>
        <p:spPr>
          <a:xfrm>
            <a:off x="3886200" y="1676400"/>
            <a:ext cx="8077276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E5EFE"/>
                </a:solidFill>
              </a:rPr>
              <a:t>Measured Transistor shows </a:t>
            </a:r>
            <a:r>
              <a:rPr lang="en-US" sz="1200" b="1" dirty="0"/>
              <a:t>~1.5-1.63V VGS gap to goal </a:t>
            </a:r>
            <a:r>
              <a:rPr lang="en-US" sz="1200" dirty="0">
                <a:solidFill>
                  <a:srgbClr val="0E5EFE"/>
                </a:solidFill>
              </a:rPr>
              <a:t>to meet design requirements.</a:t>
            </a:r>
          </a:p>
          <a:p>
            <a:endParaRPr lang="en-US" sz="1200" dirty="0">
              <a:solidFill>
                <a:srgbClr val="0E5EFE"/>
              </a:solidFill>
            </a:endParaRPr>
          </a:p>
          <a:p>
            <a:r>
              <a:rPr lang="en-US" sz="1200" u="sng" dirty="0">
                <a:solidFill>
                  <a:srgbClr val="0E5EFE"/>
                </a:solidFill>
              </a:rPr>
              <a:t>Here is a strategy to close this gap that requires us to</a:t>
            </a:r>
            <a:br>
              <a:rPr lang="en-US" sz="1200" u="sng" dirty="0">
                <a:solidFill>
                  <a:srgbClr val="0E5EFE"/>
                </a:solidFill>
              </a:rPr>
            </a:br>
            <a:r>
              <a:rPr lang="en-US" sz="1200" u="sng" dirty="0">
                <a:solidFill>
                  <a:srgbClr val="0E5EFE"/>
                </a:solidFill>
              </a:rPr>
              <a:t>use the Xtr in modes we have not done so far: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E5EFE"/>
              </a:solidFill>
            </a:endParaRPr>
          </a:p>
          <a:p>
            <a:pPr marL="839831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E5EFE"/>
                </a:solidFill>
              </a:rPr>
              <a:t>Raise PWELL VNN </a:t>
            </a:r>
            <a:r>
              <a:rPr lang="en-US" sz="1200" dirty="0">
                <a:solidFill>
                  <a:srgbClr val="0E5EFE"/>
                </a:solidFill>
                <a:sym typeface="Wingdings" panose="05000000000000000000" pitchFamily="2" charset="2"/>
              </a:rPr>
              <a:t> VSS ( VSB  -8.2  -3.9 ) to reduce</a:t>
            </a:r>
            <a:br>
              <a:rPr lang="en-US" sz="1200" dirty="0">
                <a:solidFill>
                  <a:srgbClr val="0E5EFE"/>
                </a:solidFill>
                <a:sym typeface="Wingdings" panose="05000000000000000000" pitchFamily="2" charset="2"/>
              </a:rPr>
            </a:br>
            <a:r>
              <a:rPr lang="en-US" sz="1200" dirty="0">
                <a:solidFill>
                  <a:srgbClr val="0E5EFE"/>
                </a:solidFill>
                <a:sym typeface="Wingdings" panose="05000000000000000000" pitchFamily="2" charset="2"/>
              </a:rPr>
              <a:t>VT and thus VGS requirements.</a:t>
            </a:r>
          </a:p>
          <a:p>
            <a:pPr marL="1393911" lvl="2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E5EFE"/>
                </a:solidFill>
                <a:sym typeface="Wingdings" panose="05000000000000000000" pitchFamily="2" charset="2"/>
              </a:rPr>
              <a:t>Latch-up Risk needs assessment.</a:t>
            </a:r>
          </a:p>
          <a:p>
            <a:pPr marL="1393911" lvl="2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E5EFE"/>
                </a:solidFill>
                <a:sym typeface="Wingdings" panose="05000000000000000000" pitchFamily="2" charset="2"/>
              </a:rPr>
              <a:t>10pJ energy adder </a:t>
            </a:r>
          </a:p>
          <a:p>
            <a:pPr marL="839831" lvl="1" indent="-28575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E5EFE"/>
              </a:solidFill>
              <a:sym typeface="Wingdings" panose="05000000000000000000" pitchFamily="2" charset="2"/>
            </a:endParaRPr>
          </a:p>
          <a:p>
            <a:pPr marL="839831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E5EFE"/>
                </a:solidFill>
                <a:sym typeface="Wingdings" panose="05000000000000000000" pitchFamily="2" charset="2"/>
              </a:rPr>
              <a:t>Raise VGLSEL/GSEL to 5.7V from 4.8V</a:t>
            </a:r>
          </a:p>
          <a:p>
            <a:pPr marL="1393911" lvl="2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E5EFE"/>
                </a:solidFill>
                <a:sym typeface="Wingdings" panose="05000000000000000000" pitchFamily="2" charset="2"/>
              </a:rPr>
              <a:t>Pump + infrastructure</a:t>
            </a:r>
          </a:p>
          <a:p>
            <a:pPr marL="1393911" lvl="2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E5EFE"/>
                </a:solidFill>
                <a:sym typeface="Wingdings" panose="05000000000000000000" pitchFamily="2" charset="2"/>
              </a:rPr>
              <a:t>Die size/Energy  risk due new pre-driver design </a:t>
            </a:r>
            <a:br>
              <a:rPr lang="en-US" sz="1200" dirty="0">
                <a:solidFill>
                  <a:srgbClr val="0E5EFE"/>
                </a:solidFill>
                <a:sym typeface="Wingdings" panose="05000000000000000000" pitchFamily="2" charset="2"/>
              </a:rPr>
            </a:br>
            <a:r>
              <a:rPr lang="en-US" sz="1200" dirty="0">
                <a:solidFill>
                  <a:srgbClr val="0E5EFE"/>
                </a:solidFill>
                <a:sym typeface="Wingdings" panose="05000000000000000000" pitchFamily="2" charset="2"/>
              </a:rPr>
              <a:t>design and isolation rules. 208mm^2</a:t>
            </a:r>
            <a:br>
              <a:rPr lang="en-US" sz="1200" dirty="0">
                <a:solidFill>
                  <a:srgbClr val="0E5EFE"/>
                </a:solidFill>
                <a:sym typeface="Wingdings" panose="05000000000000000000" pitchFamily="2" charset="2"/>
              </a:rPr>
            </a:br>
            <a:r>
              <a:rPr lang="en-US" sz="1200" dirty="0">
                <a:solidFill>
                  <a:srgbClr val="0E5EFE"/>
                </a:solidFill>
                <a:sym typeface="Wingdings" panose="05000000000000000000" pitchFamily="2" charset="2"/>
              </a:rPr>
              <a:t>to be validated.</a:t>
            </a:r>
          </a:p>
          <a:p>
            <a:pPr marL="1393911" lvl="2" indent="-28575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E5EFE"/>
              </a:solidFill>
              <a:sym typeface="Wingdings" panose="05000000000000000000" pitchFamily="2" charset="2"/>
            </a:endParaRPr>
          </a:p>
          <a:p>
            <a:pPr marL="839831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E5EFE"/>
                </a:solidFill>
                <a:sym typeface="Wingdings" panose="05000000000000000000" pitchFamily="2" charset="2"/>
              </a:rPr>
              <a:t>This makes the very problems made TGcMOST attractive to being with worse namely Die size &amp; energy.</a:t>
            </a:r>
          </a:p>
          <a:p>
            <a:pPr marL="839831" lvl="1" indent="-285750">
              <a:buFont typeface="Arial" panose="020B0604020202020204" pitchFamily="34" charset="0"/>
              <a:buChar char="•"/>
            </a:pPr>
            <a:r>
              <a:rPr lang="en-US" sz="1200" b="1" dirty="0">
                <a:sym typeface="Wingdings" panose="05000000000000000000" pitchFamily="2" charset="2"/>
              </a:rPr>
              <a:t>In other words we don’t know how to build this transistor today.</a:t>
            </a:r>
          </a:p>
          <a:p>
            <a:pPr marL="1393911" lvl="2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E5EFE"/>
                </a:solidFill>
                <a:sym typeface="Wingdings" panose="05000000000000000000" pitchFamily="2" charset="2"/>
              </a:rPr>
              <a:t>TCAD simulations have not shown significant ROI so far.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2571357-95AA-4D83-BD1D-031D893B6AA4}"/>
              </a:ext>
            </a:extLst>
          </p:cNvPr>
          <p:cNvGrpSpPr/>
          <p:nvPr/>
        </p:nvGrpSpPr>
        <p:grpSpPr>
          <a:xfrm>
            <a:off x="8839200" y="2590800"/>
            <a:ext cx="2590800" cy="1828800"/>
            <a:chOff x="1336000" y="2362200"/>
            <a:chExt cx="3801200" cy="2322434"/>
          </a:xfrm>
        </p:grpSpPr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F1C83D9F-68B8-4673-83CD-4566D839E13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47800" y="2362200"/>
              <a:ext cx="3689400" cy="2322434"/>
            </a:xfrm>
            <a:prstGeom prst="rect">
              <a:avLst/>
            </a:prstGeom>
          </p:spPr>
        </p:pic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F5C90E60-3621-4D41-BFB1-5E7943E2E16D}"/>
                </a:ext>
              </a:extLst>
            </p:cNvPr>
            <p:cNvSpPr txBox="1"/>
            <p:nvPr/>
          </p:nvSpPr>
          <p:spPr>
            <a:xfrm>
              <a:off x="2743200" y="3048000"/>
              <a:ext cx="557873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3.7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8EDC95DA-B99F-4550-B544-9C4D51859186}"/>
                </a:ext>
              </a:extLst>
            </p:cNvPr>
            <p:cNvSpPr txBox="1"/>
            <p:nvPr/>
          </p:nvSpPr>
          <p:spPr>
            <a:xfrm>
              <a:off x="1336000" y="3733800"/>
              <a:ext cx="1159963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4.8 </a:t>
              </a:r>
              <a:r>
                <a:rPr lang="en-US" sz="1100" b="1" dirty="0">
                  <a:solidFill>
                    <a:srgbClr val="006FEA"/>
                  </a:solidFill>
                  <a:highlight>
                    <a:srgbClr val="FFFF00"/>
                  </a:highlight>
                  <a:sym typeface="Wingdings" panose="05000000000000000000" pitchFamily="2" charset="2"/>
                </a:rPr>
                <a:t> 5.7</a:t>
              </a:r>
              <a:endParaRPr lang="en-US" sz="1100" b="1" dirty="0">
                <a:solidFill>
                  <a:srgbClr val="006FEA"/>
                </a:solidFill>
                <a:highlight>
                  <a:srgbClr val="FFFF00"/>
                </a:highlight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A273212-B072-412B-9222-2E39A3533741}"/>
                </a:ext>
              </a:extLst>
            </p:cNvPr>
            <p:cNvSpPr txBox="1"/>
            <p:nvPr/>
          </p:nvSpPr>
          <p:spPr>
            <a:xfrm>
              <a:off x="4724400" y="3048000"/>
              <a:ext cx="386185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FD7AA1DD-81D6-4453-A73D-7DDDA9CD908F}"/>
                </a:ext>
              </a:extLst>
            </p:cNvPr>
            <p:cNvSpPr txBox="1"/>
            <p:nvPr/>
          </p:nvSpPr>
          <p:spPr>
            <a:xfrm>
              <a:off x="3886201" y="3733800"/>
              <a:ext cx="626080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-4.3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071E211-D324-4E35-8986-5F71FE7592E5}"/>
                </a:ext>
              </a:extLst>
            </p:cNvPr>
            <p:cNvSpPr txBox="1"/>
            <p:nvPr/>
          </p:nvSpPr>
          <p:spPr>
            <a:xfrm>
              <a:off x="3886201" y="2895600"/>
              <a:ext cx="626080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-4.3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4E122256-BDF2-4C68-BCBC-32734F95ECE7}"/>
                </a:ext>
              </a:extLst>
            </p:cNvPr>
            <p:cNvSpPr txBox="1"/>
            <p:nvPr/>
          </p:nvSpPr>
          <p:spPr>
            <a:xfrm>
              <a:off x="1676400" y="2895600"/>
              <a:ext cx="557873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4.8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3FEE61A-45D3-4533-85BE-0CE0A4EDB37F}"/>
                </a:ext>
              </a:extLst>
            </p:cNvPr>
            <p:cNvSpPr txBox="1"/>
            <p:nvPr/>
          </p:nvSpPr>
          <p:spPr>
            <a:xfrm>
              <a:off x="2743200" y="4191000"/>
              <a:ext cx="557873" cy="332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006FEA"/>
                  </a:solidFill>
                </a:rPr>
                <a:t>3.9</a:t>
              </a: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2DC3D7DD-211C-4F28-BF2E-108534A4A0BC}"/>
              </a:ext>
            </a:extLst>
          </p:cNvPr>
          <p:cNvSpPr txBox="1"/>
          <p:nvPr/>
        </p:nvSpPr>
        <p:spPr>
          <a:xfrm>
            <a:off x="9753600" y="3733800"/>
            <a:ext cx="52931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6FEA"/>
                </a:solidFill>
                <a:highlight>
                  <a:srgbClr val="FFFF00"/>
                </a:highlight>
              </a:rPr>
              <a:t>-4.3 </a:t>
            </a:r>
            <a:r>
              <a:rPr lang="en-US" sz="700" b="1" dirty="0">
                <a:solidFill>
                  <a:srgbClr val="006FEA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 0</a:t>
            </a:r>
            <a:endParaRPr lang="en-US" sz="700" b="1" dirty="0">
              <a:solidFill>
                <a:srgbClr val="006FEA"/>
              </a:solidFill>
              <a:highlight>
                <a:srgbClr val="FFFF00"/>
              </a:highlight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9E86C2F-4C18-4B82-A9D7-5AA2DAE948EB}"/>
              </a:ext>
            </a:extLst>
          </p:cNvPr>
          <p:cNvSpPr txBox="1"/>
          <p:nvPr/>
        </p:nvSpPr>
        <p:spPr>
          <a:xfrm>
            <a:off x="11125200" y="3733800"/>
            <a:ext cx="52931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6FEA"/>
                </a:solidFill>
                <a:highlight>
                  <a:srgbClr val="FFFF00"/>
                </a:highlight>
              </a:rPr>
              <a:t>-4.3 </a:t>
            </a:r>
            <a:r>
              <a:rPr lang="en-US" sz="700" b="1" dirty="0">
                <a:solidFill>
                  <a:srgbClr val="006FEA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 0</a:t>
            </a:r>
            <a:endParaRPr lang="en-US" sz="700" b="1" dirty="0">
              <a:solidFill>
                <a:srgbClr val="006FEA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119792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F2A113-BE08-4B39-AF5D-8B34F11AD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4114800" cy="457200"/>
          </a:xfrm>
        </p:spPr>
        <p:txBody>
          <a:bodyPr/>
          <a:lstStyle/>
          <a:p>
            <a:r>
              <a:rPr lang="en-US" sz="2800" dirty="0"/>
              <a:t>ALF32(3dxp) 2T Unipolar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2FCB3C7-B62A-4F66-A529-6790A4246EA9}"/>
              </a:ext>
            </a:extLst>
          </p:cNvPr>
          <p:cNvGrpSpPr/>
          <p:nvPr/>
        </p:nvGrpSpPr>
        <p:grpSpPr>
          <a:xfrm>
            <a:off x="4333179" y="533400"/>
            <a:ext cx="3452159" cy="3096399"/>
            <a:chOff x="685800" y="685800"/>
            <a:chExt cx="3452159" cy="3096399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FA139F8-FF2B-4697-84C8-B8539DC596F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" y="685800"/>
              <a:ext cx="3452159" cy="2964437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8F79BC8-C8CD-4477-9C0F-9C80784EDA90}"/>
                </a:ext>
              </a:extLst>
            </p:cNvPr>
            <p:cNvSpPr txBox="1"/>
            <p:nvPr/>
          </p:nvSpPr>
          <p:spPr>
            <a:xfrm>
              <a:off x="1905000" y="35052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3.7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B75A0E3-5061-42FD-B74F-82984A7439D7}"/>
                </a:ext>
              </a:extLst>
            </p:cNvPr>
            <p:cNvSpPr txBox="1"/>
            <p:nvPr/>
          </p:nvSpPr>
          <p:spPr>
            <a:xfrm>
              <a:off x="1295400" y="27432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0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C355EC2-A034-4560-8FC9-C1CCC79CA721}"/>
                </a:ext>
              </a:extLst>
            </p:cNvPr>
            <p:cNvSpPr txBox="1"/>
            <p:nvPr/>
          </p:nvSpPr>
          <p:spPr>
            <a:xfrm>
              <a:off x="1295400" y="15240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0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EE3D6AD-52CC-441E-98D7-C770FCF91A14}"/>
                </a:ext>
              </a:extLst>
            </p:cNvPr>
            <p:cNvSpPr txBox="1"/>
            <p:nvPr/>
          </p:nvSpPr>
          <p:spPr>
            <a:xfrm>
              <a:off x="2133600" y="21336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3.7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E60FFF0-AC50-4B76-AD2E-930D672CCE0D}"/>
                </a:ext>
              </a:extLst>
            </p:cNvPr>
            <p:cNvSpPr txBox="1"/>
            <p:nvPr/>
          </p:nvSpPr>
          <p:spPr>
            <a:xfrm>
              <a:off x="3505200" y="21336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362CF0D-349B-4234-AC40-0DFB8E1109C2}"/>
                </a:ext>
              </a:extLst>
            </p:cNvPr>
            <p:cNvSpPr txBox="1"/>
            <p:nvPr/>
          </p:nvSpPr>
          <p:spPr>
            <a:xfrm>
              <a:off x="2590800" y="27432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3.7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02BFAD4-9F2E-487B-A5DF-93465E3B618C}"/>
                </a:ext>
              </a:extLst>
            </p:cNvPr>
            <p:cNvSpPr txBox="1"/>
            <p:nvPr/>
          </p:nvSpPr>
          <p:spPr>
            <a:xfrm>
              <a:off x="2590800" y="15240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3.7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F969CAD-949D-4831-96EA-389E8F9205E5}"/>
              </a:ext>
            </a:extLst>
          </p:cNvPr>
          <p:cNvGrpSpPr/>
          <p:nvPr/>
        </p:nvGrpSpPr>
        <p:grpSpPr>
          <a:xfrm>
            <a:off x="7762179" y="609600"/>
            <a:ext cx="3515421" cy="3020199"/>
            <a:chOff x="6096000" y="762000"/>
            <a:chExt cx="3515421" cy="3020199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43CEAFB5-FD9B-482B-BC8E-21ED9DD1820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762000"/>
              <a:ext cx="3515421" cy="2971800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2FEE813-9426-4F44-B5B5-AEAC307F1204}"/>
                </a:ext>
              </a:extLst>
            </p:cNvPr>
            <p:cNvSpPr txBox="1"/>
            <p:nvPr/>
          </p:nvSpPr>
          <p:spPr>
            <a:xfrm>
              <a:off x="7162800" y="3505200"/>
              <a:ext cx="4491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58412CF-E502-4CD1-8D23-1469A0D72D2A}"/>
                </a:ext>
              </a:extLst>
            </p:cNvPr>
            <p:cNvSpPr txBox="1"/>
            <p:nvPr/>
          </p:nvSpPr>
          <p:spPr>
            <a:xfrm>
              <a:off x="7315200" y="2133600"/>
              <a:ext cx="4491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3A0DEA4-5574-4EC1-90DE-8CBDECD36F1B}"/>
                </a:ext>
              </a:extLst>
            </p:cNvPr>
            <p:cNvSpPr txBox="1"/>
            <p:nvPr/>
          </p:nvSpPr>
          <p:spPr>
            <a:xfrm>
              <a:off x="8763000" y="21336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40BD767-B6E5-4402-AA81-63FB8168AE1E}"/>
                </a:ext>
              </a:extLst>
            </p:cNvPr>
            <p:cNvSpPr txBox="1"/>
            <p:nvPr/>
          </p:nvSpPr>
          <p:spPr>
            <a:xfrm>
              <a:off x="7924800" y="1524000"/>
              <a:ext cx="4491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8A6D7F3-D319-4E54-94EC-89D05D8A2554}"/>
                </a:ext>
              </a:extLst>
            </p:cNvPr>
            <p:cNvSpPr txBox="1"/>
            <p:nvPr/>
          </p:nvSpPr>
          <p:spPr>
            <a:xfrm>
              <a:off x="6477000" y="26670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0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5DED4FE-4C3E-4F68-901A-EEE0CDB5B6FB}"/>
                </a:ext>
              </a:extLst>
            </p:cNvPr>
            <p:cNvSpPr txBox="1"/>
            <p:nvPr/>
          </p:nvSpPr>
          <p:spPr>
            <a:xfrm>
              <a:off x="6435974" y="15240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0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9336B6B-5C13-4331-B0B0-FDD2A4644A00}"/>
                </a:ext>
              </a:extLst>
            </p:cNvPr>
            <p:cNvSpPr txBox="1"/>
            <p:nvPr/>
          </p:nvSpPr>
          <p:spPr>
            <a:xfrm>
              <a:off x="7924800" y="2667000"/>
              <a:ext cx="4491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E65AF5D-194D-4542-86F1-76CFD4573C33}"/>
                </a:ext>
              </a:extLst>
            </p:cNvPr>
            <p:cNvSpPr txBox="1"/>
            <p:nvPr/>
          </p:nvSpPr>
          <p:spPr>
            <a:xfrm>
              <a:off x="8839200" y="9906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B583CAE-8B2A-4D83-B0D9-518E34C22044}"/>
                </a:ext>
              </a:extLst>
            </p:cNvPr>
            <p:cNvSpPr txBox="1"/>
            <p:nvPr/>
          </p:nvSpPr>
          <p:spPr>
            <a:xfrm>
              <a:off x="7391400" y="9906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0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EA022941-D557-4B7E-BEA5-C3A19E54B240}"/>
              </a:ext>
            </a:extLst>
          </p:cNvPr>
          <p:cNvSpPr txBox="1"/>
          <p:nvPr/>
        </p:nvSpPr>
        <p:spPr>
          <a:xfrm>
            <a:off x="5943600" y="838200"/>
            <a:ext cx="4683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rgbClr val="006FEA"/>
                </a:solidFill>
              </a:rPr>
              <a:t>POS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238DCE3-AAB9-4748-B315-D4140DBC0B06}"/>
              </a:ext>
            </a:extLst>
          </p:cNvPr>
          <p:cNvSpPr txBox="1"/>
          <p:nvPr/>
        </p:nvSpPr>
        <p:spPr>
          <a:xfrm>
            <a:off x="9525000" y="838200"/>
            <a:ext cx="47641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rgbClr val="006FEA"/>
                </a:solidFill>
              </a:rPr>
              <a:t>NEG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4D2F97B-4A6D-4264-AD13-4697A8787275}"/>
              </a:ext>
            </a:extLst>
          </p:cNvPr>
          <p:cNvSpPr txBox="1"/>
          <p:nvPr/>
        </p:nvSpPr>
        <p:spPr>
          <a:xfrm>
            <a:off x="5638800" y="4724400"/>
            <a:ext cx="4599336" cy="10991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Unipolar reference design (3dxp)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No Deselect toggle.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Big Selects + Small Deselects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3D0F457-2671-497F-9469-019C35FA2BE8}"/>
              </a:ext>
            </a:extLst>
          </p:cNvPr>
          <p:cNvCxnSpPr/>
          <p:nvPr/>
        </p:nvCxnSpPr>
        <p:spPr>
          <a:xfrm>
            <a:off x="76200" y="4038600"/>
            <a:ext cx="1188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53CE5582-2247-4D41-8603-918EA9A2AD32}"/>
              </a:ext>
            </a:extLst>
          </p:cNvPr>
          <p:cNvSpPr/>
          <p:nvPr/>
        </p:nvSpPr>
        <p:spPr>
          <a:xfrm>
            <a:off x="1371600" y="4343400"/>
            <a:ext cx="609600" cy="1752600"/>
          </a:xfrm>
          <a:prstGeom prst="roundRect">
            <a:avLst/>
          </a:prstGeom>
          <a:noFill/>
          <a:ln>
            <a:solidFill>
              <a:srgbClr val="0071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97F036CE-968C-441B-91D9-72F5CF7DB8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520057"/>
              </p:ext>
            </p:extLst>
          </p:nvPr>
        </p:nvGraphicFramePr>
        <p:xfrm>
          <a:off x="228600" y="4495800"/>
          <a:ext cx="1765300" cy="1463040"/>
        </p:xfrm>
        <a:graphic>
          <a:graphicData uri="http://schemas.openxmlformats.org/drawingml/2006/table">
            <a:tbl>
              <a:tblPr/>
              <a:tblGrid>
                <a:gridCol w="1155700">
                  <a:extLst>
                    <a:ext uri="{9D8B030D-6E8A-4147-A177-3AD203B41FA5}">
                      <a16:colId xmlns:a16="http://schemas.microsoft.com/office/drawing/2014/main" val="35057448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7060653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0161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12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 Arch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9214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Decode Type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0059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Deselect Togl.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1526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Float Deselects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375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2435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size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881106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3D34823-E46A-49A1-A4FE-A52D6D68B8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833476"/>
              </p:ext>
            </p:extLst>
          </p:nvPr>
        </p:nvGraphicFramePr>
        <p:xfrm>
          <a:off x="304800" y="1219200"/>
          <a:ext cx="3784602" cy="1645920"/>
        </p:xfrm>
        <a:graphic>
          <a:graphicData uri="http://schemas.openxmlformats.org/drawingml/2006/table">
            <a:tbl>
              <a:tblPr/>
              <a:tblGrid>
                <a:gridCol w="772665">
                  <a:extLst>
                    <a:ext uri="{9D8B030D-6E8A-4147-A177-3AD203B41FA5}">
                      <a16:colId xmlns:a16="http://schemas.microsoft.com/office/drawing/2014/main" val="216786444"/>
                    </a:ext>
                  </a:extLst>
                </a:gridCol>
                <a:gridCol w="559818">
                  <a:extLst>
                    <a:ext uri="{9D8B030D-6E8A-4147-A177-3AD203B41FA5}">
                      <a16:colId xmlns:a16="http://schemas.microsoft.com/office/drawing/2014/main" val="3769772525"/>
                    </a:ext>
                  </a:extLst>
                </a:gridCol>
                <a:gridCol w="559818">
                  <a:extLst>
                    <a:ext uri="{9D8B030D-6E8A-4147-A177-3AD203B41FA5}">
                      <a16:colId xmlns:a16="http://schemas.microsoft.com/office/drawing/2014/main" val="1159348204"/>
                    </a:ext>
                  </a:extLst>
                </a:gridCol>
                <a:gridCol w="559818">
                  <a:extLst>
                    <a:ext uri="{9D8B030D-6E8A-4147-A177-3AD203B41FA5}">
                      <a16:colId xmlns:a16="http://schemas.microsoft.com/office/drawing/2014/main" val="606562193"/>
                    </a:ext>
                  </a:extLst>
                </a:gridCol>
                <a:gridCol w="559818">
                  <a:extLst>
                    <a:ext uri="{9D8B030D-6E8A-4147-A177-3AD203B41FA5}">
                      <a16:colId xmlns:a16="http://schemas.microsoft.com/office/drawing/2014/main" val="3657577172"/>
                    </a:ext>
                  </a:extLst>
                </a:gridCol>
                <a:gridCol w="772665">
                  <a:extLst>
                    <a:ext uri="{9D8B030D-6E8A-4147-A177-3AD203B41FA5}">
                      <a16:colId xmlns:a16="http://schemas.microsoft.com/office/drawing/2014/main" val="113331168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ALF32 2T Unipolar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05933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12274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4063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gbl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gwl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906201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lysel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lxsel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94743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lbl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0/0.8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lwl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01659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lydesel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lxdesel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63364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0/0.8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vss/ccell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759999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#/patch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#/patch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66482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C4998EE-4447-47FF-8828-C3A577B0F94B}"/>
              </a:ext>
            </a:extLst>
          </p:cNvPr>
          <p:cNvSpPr txBox="1"/>
          <p:nvPr/>
        </p:nvSpPr>
        <p:spPr>
          <a:xfrm>
            <a:off x="9144000" y="3810000"/>
            <a:ext cx="298511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highlight>
                  <a:srgbClr val="FFFF00"/>
                </a:highlight>
              </a:rPr>
              <a:t>Yellow boxes highlight selector gate transitions</a:t>
            </a:r>
          </a:p>
        </p:txBody>
      </p:sp>
    </p:spTree>
    <p:extLst>
      <p:ext uri="{BB962C8B-B14F-4D97-AF65-F5344CB8AC3E}">
        <p14:creationId xmlns:p14="http://schemas.microsoft.com/office/powerpoint/2010/main" val="334564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F2A113-BE08-4B39-AF5D-8B34F11AD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4114800" cy="457200"/>
          </a:xfrm>
        </p:spPr>
        <p:txBody>
          <a:bodyPr/>
          <a:lstStyle/>
          <a:p>
            <a:r>
              <a:rPr lang="en-US" sz="2800" dirty="0"/>
              <a:t>S24S 2T Bipolar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DB0414B-A743-4533-B9DD-C0D4CE997B70}"/>
              </a:ext>
            </a:extLst>
          </p:cNvPr>
          <p:cNvGrpSpPr/>
          <p:nvPr/>
        </p:nvGrpSpPr>
        <p:grpSpPr>
          <a:xfrm>
            <a:off x="3962400" y="533400"/>
            <a:ext cx="4069080" cy="2590800"/>
            <a:chOff x="2895600" y="304800"/>
            <a:chExt cx="4069080" cy="25908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BA937981-1221-4C65-8B88-48C49E8CDB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5600" y="381000"/>
              <a:ext cx="4069080" cy="2514600"/>
            </a:xfrm>
            <a:prstGeom prst="rect">
              <a:avLst/>
            </a:prstGeom>
          </p:spPr>
        </p:pic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512F72B-398F-4F1D-9787-AF4EC355E437}"/>
                </a:ext>
              </a:extLst>
            </p:cNvPr>
            <p:cNvSpPr txBox="1"/>
            <p:nvPr/>
          </p:nvSpPr>
          <p:spPr>
            <a:xfrm>
              <a:off x="3886200" y="3048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3.7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7A54932-6849-4B47-9BC9-E44CCCD13A50}"/>
                </a:ext>
              </a:extLst>
            </p:cNvPr>
            <p:cNvSpPr txBox="1"/>
            <p:nvPr/>
          </p:nvSpPr>
          <p:spPr>
            <a:xfrm>
              <a:off x="4191000" y="12954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3.7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DA0501B-457F-4B83-BE67-8EA836B25F59}"/>
                </a:ext>
              </a:extLst>
            </p:cNvPr>
            <p:cNvSpPr txBox="1"/>
            <p:nvPr/>
          </p:nvSpPr>
          <p:spPr>
            <a:xfrm>
              <a:off x="5105400" y="12192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3.7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3678990-F46A-4FE6-B870-7F9F093D9D0A}"/>
                </a:ext>
              </a:extLst>
            </p:cNvPr>
            <p:cNvSpPr txBox="1"/>
            <p:nvPr/>
          </p:nvSpPr>
          <p:spPr>
            <a:xfrm>
              <a:off x="5105400" y="19050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D296327E-4243-4165-8C14-7D3DC5B7BB45}"/>
                </a:ext>
              </a:extLst>
            </p:cNvPr>
            <p:cNvSpPr txBox="1"/>
            <p:nvPr/>
          </p:nvSpPr>
          <p:spPr>
            <a:xfrm>
              <a:off x="6172200" y="13716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691FC6-91F4-4148-B166-A9C071C41FBB}"/>
                </a:ext>
              </a:extLst>
            </p:cNvPr>
            <p:cNvSpPr txBox="1"/>
            <p:nvPr/>
          </p:nvSpPr>
          <p:spPr>
            <a:xfrm>
              <a:off x="3886200" y="25908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AAD889D6-88D6-42DE-ACFA-DF453DD098FD}"/>
                </a:ext>
              </a:extLst>
            </p:cNvPr>
            <p:cNvSpPr txBox="1"/>
            <p:nvPr/>
          </p:nvSpPr>
          <p:spPr>
            <a:xfrm>
              <a:off x="3048000" y="19050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C7B417F-CA39-4E36-B980-F151B3FA4087}"/>
                </a:ext>
              </a:extLst>
            </p:cNvPr>
            <p:cNvSpPr txBox="1"/>
            <p:nvPr/>
          </p:nvSpPr>
          <p:spPr>
            <a:xfrm>
              <a:off x="3048000" y="1219200"/>
              <a:ext cx="4491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-1.2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CBF697C-AFB1-47F0-8DD9-240CEA619347}"/>
              </a:ext>
            </a:extLst>
          </p:cNvPr>
          <p:cNvGrpSpPr/>
          <p:nvPr/>
        </p:nvGrpSpPr>
        <p:grpSpPr>
          <a:xfrm>
            <a:off x="8001000" y="533400"/>
            <a:ext cx="4069080" cy="2590800"/>
            <a:chOff x="2895600" y="304800"/>
            <a:chExt cx="4069080" cy="2590800"/>
          </a:xfrm>
        </p:grpSpPr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C7936F30-C7CD-4E53-BC98-61E7FE052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5600" y="381000"/>
              <a:ext cx="4069080" cy="2514600"/>
            </a:xfrm>
            <a:prstGeom prst="rect">
              <a:avLst/>
            </a:prstGeom>
          </p:spPr>
        </p:pic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ADFBB84-E20E-43CC-927D-A79C59C2F2CE}"/>
                </a:ext>
              </a:extLst>
            </p:cNvPr>
            <p:cNvSpPr txBox="1"/>
            <p:nvPr/>
          </p:nvSpPr>
          <p:spPr>
            <a:xfrm>
              <a:off x="3886200" y="3048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459A0C44-99A2-4530-B025-38C924A1BCDE}"/>
                </a:ext>
              </a:extLst>
            </p:cNvPr>
            <p:cNvSpPr txBox="1"/>
            <p:nvPr/>
          </p:nvSpPr>
          <p:spPr>
            <a:xfrm>
              <a:off x="4191000" y="1295400"/>
              <a:ext cx="4491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3BE1C772-C65E-421E-BADF-861A7661F9FC}"/>
                </a:ext>
              </a:extLst>
            </p:cNvPr>
            <p:cNvSpPr txBox="1"/>
            <p:nvPr/>
          </p:nvSpPr>
          <p:spPr>
            <a:xfrm>
              <a:off x="5105400" y="1219200"/>
              <a:ext cx="4491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-1.2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4BFFE05F-1DE8-4A9D-9F3E-BDFEBAB99020}"/>
                </a:ext>
              </a:extLst>
            </p:cNvPr>
            <p:cNvSpPr txBox="1"/>
            <p:nvPr/>
          </p:nvSpPr>
          <p:spPr>
            <a:xfrm>
              <a:off x="5105400" y="1905000"/>
              <a:ext cx="4491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-3.7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0D199F05-23D5-4472-9BE0-C781C1A1F5BF}"/>
                </a:ext>
              </a:extLst>
            </p:cNvPr>
            <p:cNvSpPr txBox="1"/>
            <p:nvPr/>
          </p:nvSpPr>
          <p:spPr>
            <a:xfrm>
              <a:off x="6172200" y="13716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2DBF9CCD-C886-4CD0-B44B-69843DD4104F}"/>
                </a:ext>
              </a:extLst>
            </p:cNvPr>
            <p:cNvSpPr txBox="1"/>
            <p:nvPr/>
          </p:nvSpPr>
          <p:spPr>
            <a:xfrm>
              <a:off x="3886200" y="2590800"/>
              <a:ext cx="4491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3F9BF08-221E-44AD-A0CE-D329C5CFA9C3}"/>
                </a:ext>
              </a:extLst>
            </p:cNvPr>
            <p:cNvSpPr txBox="1"/>
            <p:nvPr/>
          </p:nvSpPr>
          <p:spPr>
            <a:xfrm>
              <a:off x="3048000" y="19050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F0EEFE6-DDA7-474C-AE8A-464A19633BC6}"/>
                </a:ext>
              </a:extLst>
            </p:cNvPr>
            <p:cNvSpPr txBox="1"/>
            <p:nvPr/>
          </p:nvSpPr>
          <p:spPr>
            <a:xfrm>
              <a:off x="3048000" y="12192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0</a:t>
              </a:r>
            </a:p>
          </p:txBody>
        </p: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E297E880-843D-457A-B2B8-55AA2043369A}"/>
              </a:ext>
            </a:extLst>
          </p:cNvPr>
          <p:cNvSpPr txBox="1"/>
          <p:nvPr/>
        </p:nvSpPr>
        <p:spPr>
          <a:xfrm>
            <a:off x="5745480" y="838200"/>
            <a:ext cx="4683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rgbClr val="006FEA"/>
                </a:solidFill>
              </a:rPr>
              <a:t>POS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EBC5BE0-2B53-443A-B492-1D94C24D3DDD}"/>
              </a:ext>
            </a:extLst>
          </p:cNvPr>
          <p:cNvSpPr txBox="1"/>
          <p:nvPr/>
        </p:nvSpPr>
        <p:spPr>
          <a:xfrm>
            <a:off x="9860280" y="838200"/>
            <a:ext cx="47641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rgbClr val="006FEA"/>
                </a:solidFill>
              </a:rPr>
              <a:t>NEG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492C819-1C12-4EBD-926C-679F07A07049}"/>
              </a:ext>
            </a:extLst>
          </p:cNvPr>
          <p:cNvSpPr txBox="1"/>
          <p:nvPr/>
        </p:nvSpPr>
        <p:spPr>
          <a:xfrm>
            <a:off x="4953000" y="4419600"/>
            <a:ext cx="6586803" cy="10991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POR Bipolar Design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2T ( Big P + Big N ) </a:t>
            </a:r>
            <a:r>
              <a:rPr lang="en-US" dirty="0">
                <a:sym typeface="Wingdings" panose="05000000000000000000" pitchFamily="2" charset="2"/>
              </a:rPr>
              <a:t> Die size problem.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992 De-select’s. switch.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 50pJ energy problem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CCA8AAD5-F81A-4C9A-A552-3EDDF879F1C6}"/>
              </a:ext>
            </a:extLst>
          </p:cNvPr>
          <p:cNvCxnSpPr/>
          <p:nvPr/>
        </p:nvCxnSpPr>
        <p:spPr>
          <a:xfrm>
            <a:off x="76200" y="3581400"/>
            <a:ext cx="1188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1651E232-8197-45E3-9973-5E8FE17916BE}"/>
              </a:ext>
            </a:extLst>
          </p:cNvPr>
          <p:cNvSpPr/>
          <p:nvPr/>
        </p:nvSpPr>
        <p:spPr>
          <a:xfrm>
            <a:off x="1981200" y="4114800"/>
            <a:ext cx="609600" cy="1828800"/>
          </a:xfrm>
          <a:prstGeom prst="roundRect">
            <a:avLst/>
          </a:prstGeom>
          <a:noFill/>
          <a:ln>
            <a:solidFill>
              <a:srgbClr val="0071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41636FA3-82FC-43F1-B01D-CA2480D35D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3175027"/>
              </p:ext>
            </p:extLst>
          </p:nvPr>
        </p:nvGraphicFramePr>
        <p:xfrm>
          <a:off x="228600" y="4267200"/>
          <a:ext cx="2374900" cy="1463040"/>
        </p:xfrm>
        <a:graphic>
          <a:graphicData uri="http://schemas.openxmlformats.org/drawingml/2006/table">
            <a:tbl>
              <a:tblPr/>
              <a:tblGrid>
                <a:gridCol w="1155700">
                  <a:extLst>
                    <a:ext uri="{9D8B030D-6E8A-4147-A177-3AD203B41FA5}">
                      <a16:colId xmlns:a16="http://schemas.microsoft.com/office/drawing/2014/main" val="35057448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706065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69434956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S24S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0161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12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 Arch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9214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Decode Type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0059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Deselect Togl.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1526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Float Deselects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375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2435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size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881106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3FE5E9D-D4E3-4370-B5A5-89C8D971E5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597634"/>
              </p:ext>
            </p:extLst>
          </p:nvPr>
        </p:nvGraphicFramePr>
        <p:xfrm>
          <a:off x="228600" y="1143000"/>
          <a:ext cx="3657602" cy="1645920"/>
        </p:xfrm>
        <a:graphic>
          <a:graphicData uri="http://schemas.openxmlformats.org/drawingml/2006/table">
            <a:tbl>
              <a:tblPr/>
              <a:tblGrid>
                <a:gridCol w="703385">
                  <a:extLst>
                    <a:ext uri="{9D8B030D-6E8A-4147-A177-3AD203B41FA5}">
                      <a16:colId xmlns:a16="http://schemas.microsoft.com/office/drawing/2014/main" val="2938376373"/>
                    </a:ext>
                  </a:extLst>
                </a:gridCol>
                <a:gridCol w="562708">
                  <a:extLst>
                    <a:ext uri="{9D8B030D-6E8A-4147-A177-3AD203B41FA5}">
                      <a16:colId xmlns:a16="http://schemas.microsoft.com/office/drawing/2014/main" val="2149154571"/>
                    </a:ext>
                  </a:extLst>
                </a:gridCol>
                <a:gridCol w="562708">
                  <a:extLst>
                    <a:ext uri="{9D8B030D-6E8A-4147-A177-3AD203B41FA5}">
                      <a16:colId xmlns:a16="http://schemas.microsoft.com/office/drawing/2014/main" val="1081410760"/>
                    </a:ext>
                  </a:extLst>
                </a:gridCol>
                <a:gridCol w="562708">
                  <a:extLst>
                    <a:ext uri="{9D8B030D-6E8A-4147-A177-3AD203B41FA5}">
                      <a16:colId xmlns:a16="http://schemas.microsoft.com/office/drawing/2014/main" val="1783369572"/>
                    </a:ext>
                  </a:extLst>
                </a:gridCol>
                <a:gridCol w="562708">
                  <a:extLst>
                    <a:ext uri="{9D8B030D-6E8A-4147-A177-3AD203B41FA5}">
                      <a16:colId xmlns:a16="http://schemas.microsoft.com/office/drawing/2014/main" val="3074100967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184539887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S24S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Idle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68451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687487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791706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61715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lselp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22468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52752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lseln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18353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243877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#/patch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3150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8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F2A113-BE08-4B39-AF5D-8B34F11AD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4114800" cy="457200"/>
          </a:xfrm>
        </p:spPr>
        <p:txBody>
          <a:bodyPr/>
          <a:lstStyle/>
          <a:p>
            <a:r>
              <a:rPr lang="en-US" sz="2800" dirty="0"/>
              <a:t>3T Bipolar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1DB6D51-E6C1-4CBB-A0C9-1AA35E23D337}"/>
              </a:ext>
            </a:extLst>
          </p:cNvPr>
          <p:cNvGrpSpPr/>
          <p:nvPr/>
        </p:nvGrpSpPr>
        <p:grpSpPr>
          <a:xfrm>
            <a:off x="5867400" y="685800"/>
            <a:ext cx="2990688" cy="2209801"/>
            <a:chOff x="8059017" y="533400"/>
            <a:chExt cx="3676053" cy="2603511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74CF20F5-617E-488C-87A0-A32EEB3F99E6}"/>
                </a:ext>
              </a:extLst>
            </p:cNvPr>
            <p:cNvGrpSpPr/>
            <p:nvPr/>
          </p:nvGrpSpPr>
          <p:grpSpPr>
            <a:xfrm>
              <a:off x="8059017" y="533400"/>
              <a:ext cx="3675783" cy="2603511"/>
              <a:chOff x="3657600" y="533400"/>
              <a:chExt cx="4156429" cy="2728721"/>
            </a:xfrm>
          </p:grpSpPr>
          <p:pic>
            <p:nvPicPr>
              <p:cNvPr id="56" name="Picture 55">
                <a:extLst>
                  <a:ext uri="{FF2B5EF4-FFF2-40B4-BE49-F238E27FC236}">
                    <a16:creationId xmlns:a16="http://schemas.microsoft.com/office/drawing/2014/main" id="{5E82F9ED-229D-4BB7-AA25-C1F5955216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57600" y="609600"/>
                <a:ext cx="4156429" cy="2606193"/>
              </a:xfrm>
              <a:prstGeom prst="rect">
                <a:avLst/>
              </a:prstGeom>
            </p:spPr>
          </p:pic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4AC8B731-68F4-40A7-A105-40FC7D074D2D}"/>
                  </a:ext>
                </a:extLst>
              </p:cNvPr>
              <p:cNvSpPr txBox="1"/>
              <p:nvPr/>
            </p:nvSpPr>
            <p:spPr>
              <a:xfrm>
                <a:off x="4876800" y="29718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3C348CD3-E7BE-4BB6-A2EE-C9331D798CCE}"/>
                  </a:ext>
                </a:extLst>
              </p:cNvPr>
              <p:cNvSpPr txBox="1"/>
              <p:nvPr/>
            </p:nvSpPr>
            <p:spPr>
              <a:xfrm>
                <a:off x="4800600" y="533400"/>
                <a:ext cx="374751" cy="3420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BD0B168D-5174-4709-A949-626A3D1F73E3}"/>
                  </a:ext>
                </a:extLst>
              </p:cNvPr>
              <p:cNvSpPr txBox="1"/>
              <p:nvPr/>
            </p:nvSpPr>
            <p:spPr>
              <a:xfrm>
                <a:off x="4876800" y="1568432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F7E1DD72-9634-4634-B144-3AC5660B91A3}"/>
                  </a:ext>
                </a:extLst>
              </p:cNvPr>
              <p:cNvSpPr txBox="1"/>
              <p:nvPr/>
            </p:nvSpPr>
            <p:spPr>
              <a:xfrm>
                <a:off x="7086600" y="1568432"/>
                <a:ext cx="304883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312A15A3-BAAC-4636-82AC-3DC96D5FEF8E}"/>
                  </a:ext>
                </a:extLst>
              </p:cNvPr>
              <p:cNvSpPr txBox="1"/>
              <p:nvPr/>
            </p:nvSpPr>
            <p:spPr>
              <a:xfrm>
                <a:off x="3733799" y="2286000"/>
                <a:ext cx="374751" cy="3420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  <a:highlight>
                      <a:srgbClr val="FFFF00"/>
                    </a:highlight>
                  </a:rPr>
                  <a:t>0</a:t>
                </a: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C5E0A38A-F7BD-4D6D-B0F3-14195D8C2976}"/>
                  </a:ext>
                </a:extLst>
              </p:cNvPr>
              <p:cNvSpPr txBox="1"/>
              <p:nvPr/>
            </p:nvSpPr>
            <p:spPr>
              <a:xfrm>
                <a:off x="3733799" y="1524000"/>
                <a:ext cx="374751" cy="3420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  <a:highlight>
                      <a:srgbClr val="FFFF00"/>
                    </a:highlight>
                  </a:rPr>
                  <a:t>0</a:t>
                </a: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8ABD113E-71A1-45C3-AF6B-AD2EE9B70828}"/>
                  </a:ext>
                </a:extLst>
              </p:cNvPr>
              <p:cNvSpPr txBox="1"/>
              <p:nvPr/>
            </p:nvSpPr>
            <p:spPr>
              <a:xfrm>
                <a:off x="5943600" y="22860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742F4E14-29FF-4BA6-B8A5-52D5FF4B5101}"/>
                  </a:ext>
                </a:extLst>
              </p:cNvPr>
              <p:cNvSpPr txBox="1"/>
              <p:nvPr/>
            </p:nvSpPr>
            <p:spPr>
              <a:xfrm>
                <a:off x="5943600" y="1524000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</p:grp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D113328B-C3FD-4B7B-BCC2-33A28BF73799}"/>
                </a:ext>
              </a:extLst>
            </p:cNvPr>
            <p:cNvSpPr txBox="1"/>
            <p:nvPr/>
          </p:nvSpPr>
          <p:spPr>
            <a:xfrm>
              <a:off x="11337204" y="2209800"/>
              <a:ext cx="397866" cy="276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E285722A-59EC-405E-B9CD-9D881138EC4F}"/>
                </a:ext>
              </a:extLst>
            </p:cNvPr>
            <p:cNvSpPr txBox="1"/>
            <p:nvPr/>
          </p:nvSpPr>
          <p:spPr>
            <a:xfrm>
              <a:off x="9372600" y="22098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0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9A4AA67-F9A5-4D14-A343-EBA1593F3267}"/>
              </a:ext>
            </a:extLst>
          </p:cNvPr>
          <p:cNvGrpSpPr/>
          <p:nvPr/>
        </p:nvGrpSpPr>
        <p:grpSpPr>
          <a:xfrm>
            <a:off x="8991600" y="685800"/>
            <a:ext cx="3048000" cy="2286000"/>
            <a:chOff x="8059017" y="3429000"/>
            <a:chExt cx="3768849" cy="2603511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A3A308FF-A6C1-4A39-82C1-AE155F3322F2}"/>
                </a:ext>
              </a:extLst>
            </p:cNvPr>
            <p:cNvGrpSpPr/>
            <p:nvPr/>
          </p:nvGrpSpPr>
          <p:grpSpPr>
            <a:xfrm>
              <a:off x="8059017" y="3429000"/>
              <a:ext cx="3675783" cy="2603511"/>
              <a:chOff x="3657600" y="533400"/>
              <a:chExt cx="4156429" cy="2728721"/>
            </a:xfrm>
          </p:grpSpPr>
          <p:pic>
            <p:nvPicPr>
              <p:cNvPr id="66" name="Picture 65">
                <a:extLst>
                  <a:ext uri="{FF2B5EF4-FFF2-40B4-BE49-F238E27FC236}">
                    <a16:creationId xmlns:a16="http://schemas.microsoft.com/office/drawing/2014/main" id="{891F87D9-8FD7-40EF-B2F6-897A0F1409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57600" y="609600"/>
                <a:ext cx="4156429" cy="2606193"/>
              </a:xfrm>
              <a:prstGeom prst="rect">
                <a:avLst/>
              </a:prstGeom>
            </p:spPr>
          </p:pic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1D778AD2-14C8-4AE1-9486-DD3A9204DBA2}"/>
                  </a:ext>
                </a:extLst>
              </p:cNvPr>
              <p:cNvSpPr txBox="1"/>
              <p:nvPr/>
            </p:nvSpPr>
            <p:spPr>
              <a:xfrm>
                <a:off x="4876800" y="29718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67C32E3E-D8F8-441C-97B8-6D293FA64FDD}"/>
                  </a:ext>
                </a:extLst>
              </p:cNvPr>
              <p:cNvSpPr txBox="1"/>
              <p:nvPr/>
            </p:nvSpPr>
            <p:spPr>
              <a:xfrm>
                <a:off x="4970619" y="533400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B24531D4-278E-4DDD-901B-5E6112D003A5}"/>
                  </a:ext>
                </a:extLst>
              </p:cNvPr>
              <p:cNvSpPr txBox="1"/>
              <p:nvPr/>
            </p:nvSpPr>
            <p:spPr>
              <a:xfrm>
                <a:off x="4876800" y="1624888"/>
                <a:ext cx="304882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DA7238A3-9143-4B99-94A7-4ED4111B1E2F}"/>
                  </a:ext>
                </a:extLst>
              </p:cNvPr>
              <p:cNvSpPr txBox="1"/>
              <p:nvPr/>
            </p:nvSpPr>
            <p:spPr>
              <a:xfrm>
                <a:off x="7086600" y="1624888"/>
                <a:ext cx="304882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ED95D74A-2A46-4F1E-9F0A-D0A9E11F7CEC}"/>
                  </a:ext>
                </a:extLst>
              </p:cNvPr>
              <p:cNvSpPr txBox="1"/>
              <p:nvPr/>
            </p:nvSpPr>
            <p:spPr>
              <a:xfrm>
                <a:off x="3733800" y="22860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FCE2A50-E9F2-4E31-B206-2DC330D2EB88}"/>
                  </a:ext>
                </a:extLst>
              </p:cNvPr>
              <p:cNvSpPr txBox="1"/>
              <p:nvPr/>
            </p:nvSpPr>
            <p:spPr>
              <a:xfrm>
                <a:off x="3733800" y="1524000"/>
                <a:ext cx="449891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A6DC5BA-16A1-4F45-9017-EBFB43701462}"/>
                  </a:ext>
                </a:extLst>
              </p:cNvPr>
              <p:cNvSpPr txBox="1"/>
              <p:nvPr/>
            </p:nvSpPr>
            <p:spPr>
              <a:xfrm>
                <a:off x="5943600" y="22860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28E9225F-6111-46B3-9A9A-4182663958FD}"/>
                  </a:ext>
                </a:extLst>
              </p:cNvPr>
              <p:cNvSpPr txBox="1"/>
              <p:nvPr/>
            </p:nvSpPr>
            <p:spPr>
              <a:xfrm>
                <a:off x="5943600" y="1524000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</p:grp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D43F4D43-61DD-4D67-BEE2-F6236D8FAE73}"/>
                </a:ext>
              </a:extLst>
            </p:cNvPr>
            <p:cNvSpPr txBox="1"/>
            <p:nvPr/>
          </p:nvSpPr>
          <p:spPr>
            <a:xfrm>
              <a:off x="11430000" y="51054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0F6F6A5C-42E3-4381-977E-6C06AF33DD51}"/>
                </a:ext>
              </a:extLst>
            </p:cNvPr>
            <p:cNvSpPr txBox="1"/>
            <p:nvPr/>
          </p:nvSpPr>
          <p:spPr>
            <a:xfrm>
              <a:off x="9372600" y="51054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6F421B44-0119-4557-8E4A-49CDC82315DA}"/>
                </a:ext>
              </a:extLst>
            </p:cNvPr>
            <p:cNvSpPr txBox="1"/>
            <p:nvPr/>
          </p:nvSpPr>
          <p:spPr>
            <a:xfrm>
              <a:off x="9525000" y="3886200"/>
              <a:ext cx="5357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IDLE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040BB13-905B-4DE2-96E5-3E5D29551B68}"/>
              </a:ext>
            </a:extLst>
          </p:cNvPr>
          <p:cNvGrpSpPr/>
          <p:nvPr/>
        </p:nvGrpSpPr>
        <p:grpSpPr>
          <a:xfrm>
            <a:off x="2743200" y="685800"/>
            <a:ext cx="3141066" cy="2133599"/>
            <a:chOff x="3996971" y="533401"/>
            <a:chExt cx="3141066" cy="2133599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BEEF0B3-6611-4FFA-8FB5-8C646104AC91}"/>
                </a:ext>
              </a:extLst>
            </p:cNvPr>
            <p:cNvGrpSpPr/>
            <p:nvPr/>
          </p:nvGrpSpPr>
          <p:grpSpPr>
            <a:xfrm>
              <a:off x="3996971" y="533401"/>
              <a:ext cx="3089629" cy="2133599"/>
              <a:chOff x="3657600" y="533400"/>
              <a:chExt cx="4156429" cy="2728721"/>
            </a:xfrm>
          </p:grpSpPr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8AD39CD5-CE08-43E5-A609-1F44F22E72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57600" y="609600"/>
                <a:ext cx="4156429" cy="2606193"/>
              </a:xfrm>
              <a:prstGeom prst="rect">
                <a:avLst/>
              </a:prstGeom>
            </p:spPr>
          </p:pic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2E40D9D-6F23-4E7A-B901-F460C9246D65}"/>
                  </a:ext>
                </a:extLst>
              </p:cNvPr>
              <p:cNvSpPr txBox="1"/>
              <p:nvPr/>
            </p:nvSpPr>
            <p:spPr>
              <a:xfrm>
                <a:off x="4876800" y="2971800"/>
                <a:ext cx="296835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FEA5850-CB7F-4105-922C-61DCACE82176}"/>
                  </a:ext>
                </a:extLst>
              </p:cNvPr>
              <p:cNvSpPr txBox="1"/>
              <p:nvPr/>
            </p:nvSpPr>
            <p:spPr>
              <a:xfrm>
                <a:off x="4800600" y="533400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C9417AC-83E4-4152-8E04-DDF862E9395D}"/>
                  </a:ext>
                </a:extLst>
              </p:cNvPr>
              <p:cNvSpPr txBox="1"/>
              <p:nvPr/>
            </p:nvSpPr>
            <p:spPr>
              <a:xfrm>
                <a:off x="4841220" y="1605397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8FC0598-6E0E-4B0A-8BAC-644BB1570AD7}"/>
                  </a:ext>
                </a:extLst>
              </p:cNvPr>
              <p:cNvSpPr txBox="1"/>
              <p:nvPr/>
            </p:nvSpPr>
            <p:spPr>
              <a:xfrm>
                <a:off x="7096454" y="1605397"/>
                <a:ext cx="296836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9A18905-9587-4F3B-ACA5-D5D89541DCB4}"/>
                  </a:ext>
                </a:extLst>
              </p:cNvPr>
              <p:cNvSpPr txBox="1"/>
              <p:nvPr/>
            </p:nvSpPr>
            <p:spPr>
              <a:xfrm>
                <a:off x="3733800" y="2286000"/>
                <a:ext cx="362724" cy="3542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  <a:highlight>
                      <a:srgbClr val="FFFF00"/>
                    </a:highlight>
                  </a:rPr>
                  <a:t>0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D41E5F72-96C0-4F5C-AFD1-5EBCCD8213B9}"/>
                  </a:ext>
                </a:extLst>
              </p:cNvPr>
              <p:cNvSpPr txBox="1"/>
              <p:nvPr/>
            </p:nvSpPr>
            <p:spPr>
              <a:xfrm>
                <a:off x="3733800" y="1524001"/>
                <a:ext cx="362724" cy="3542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  <a:highlight>
                      <a:srgbClr val="FFFF00"/>
                    </a:highlight>
                  </a:rPr>
                  <a:t>0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A211323-13FB-46AA-A7DB-6BB87CD144D3}"/>
                  </a:ext>
                </a:extLst>
              </p:cNvPr>
              <p:cNvSpPr txBox="1"/>
              <p:nvPr/>
            </p:nvSpPr>
            <p:spPr>
              <a:xfrm>
                <a:off x="5943600" y="2286000"/>
                <a:ext cx="494489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D2BF836-F02B-4D11-98BF-F7D15BADA9C3}"/>
                  </a:ext>
                </a:extLst>
              </p:cNvPr>
              <p:cNvSpPr txBox="1"/>
              <p:nvPr/>
            </p:nvSpPr>
            <p:spPr>
              <a:xfrm>
                <a:off x="5943600" y="1524000"/>
                <a:ext cx="438017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</p:grp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C09C94ED-3EBE-4E3B-BED9-C6DDFD5EF295}"/>
                </a:ext>
              </a:extLst>
            </p:cNvPr>
            <p:cNvSpPr txBox="1"/>
            <p:nvPr/>
          </p:nvSpPr>
          <p:spPr>
            <a:xfrm>
              <a:off x="6740171" y="19050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70CEE2EA-5AB2-4D09-963A-44F8493ED4A9}"/>
                </a:ext>
              </a:extLst>
            </p:cNvPr>
            <p:cNvSpPr txBox="1"/>
            <p:nvPr/>
          </p:nvSpPr>
          <p:spPr>
            <a:xfrm>
              <a:off x="5105400" y="19050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6F5657FF-8A49-4DD5-B9FB-B87341C1C8F0}"/>
                </a:ext>
              </a:extLst>
            </p:cNvPr>
            <p:cNvSpPr txBox="1"/>
            <p:nvPr/>
          </p:nvSpPr>
          <p:spPr>
            <a:xfrm>
              <a:off x="5216171" y="838201"/>
              <a:ext cx="468398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POS</a:t>
              </a:r>
            </a:p>
          </p:txBody>
        </p: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id="{B9D77B81-A046-4583-A3D8-328B0532F2AA}"/>
              </a:ext>
            </a:extLst>
          </p:cNvPr>
          <p:cNvSpPr txBox="1"/>
          <p:nvPr/>
        </p:nvSpPr>
        <p:spPr>
          <a:xfrm>
            <a:off x="7086600" y="990600"/>
            <a:ext cx="47641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rgbClr val="006FEA"/>
                </a:solidFill>
              </a:rPr>
              <a:t>NEG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BD6D47D-8612-4493-8956-7F3E6082A2F8}"/>
              </a:ext>
            </a:extLst>
          </p:cNvPr>
          <p:cNvSpPr txBox="1"/>
          <p:nvPr/>
        </p:nvSpPr>
        <p:spPr>
          <a:xfrm>
            <a:off x="4572000" y="4114800"/>
            <a:ext cx="7184724" cy="17703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3T Solves the energy problem present in 2T POR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No Deselect Toggle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At Cost of adding on transistor. (Small N Xtr.)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Die size problem remains ( Big P + Big N + Small N)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Need decoder layout to drive assessment.</a:t>
            </a: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7C18E88C-DB2F-4ADF-81B7-866F4C52001F}"/>
              </a:ext>
            </a:extLst>
          </p:cNvPr>
          <p:cNvCxnSpPr/>
          <p:nvPr/>
        </p:nvCxnSpPr>
        <p:spPr>
          <a:xfrm>
            <a:off x="76200" y="3581400"/>
            <a:ext cx="1188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FD162542-6277-442E-8320-58067E0AA949}"/>
              </a:ext>
            </a:extLst>
          </p:cNvPr>
          <p:cNvSpPr/>
          <p:nvPr/>
        </p:nvSpPr>
        <p:spPr>
          <a:xfrm>
            <a:off x="2514600" y="3962400"/>
            <a:ext cx="609600" cy="1905000"/>
          </a:xfrm>
          <a:prstGeom prst="roundRect">
            <a:avLst/>
          </a:prstGeom>
          <a:noFill/>
          <a:ln>
            <a:solidFill>
              <a:srgbClr val="0071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8" name="Table 97">
            <a:extLst>
              <a:ext uri="{FF2B5EF4-FFF2-40B4-BE49-F238E27FC236}">
                <a16:creationId xmlns:a16="http://schemas.microsoft.com/office/drawing/2014/main" id="{7BD07D43-A277-489E-A2AC-85A7C41482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667036"/>
              </p:ext>
            </p:extLst>
          </p:nvPr>
        </p:nvGraphicFramePr>
        <p:xfrm>
          <a:off x="152400" y="4191000"/>
          <a:ext cx="2984500" cy="1463040"/>
        </p:xfrm>
        <a:graphic>
          <a:graphicData uri="http://schemas.openxmlformats.org/drawingml/2006/table">
            <a:tbl>
              <a:tblPr/>
              <a:tblGrid>
                <a:gridCol w="1155700">
                  <a:extLst>
                    <a:ext uri="{9D8B030D-6E8A-4147-A177-3AD203B41FA5}">
                      <a16:colId xmlns:a16="http://schemas.microsoft.com/office/drawing/2014/main" val="35057448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706065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694349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0639663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S24S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0161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 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12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 Arch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9214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Decode Type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0059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Deselect Togl.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1526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Float Deselects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375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~104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2435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size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881106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7D0FCCB-7955-4559-A74A-7BE7761C7B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037993"/>
              </p:ext>
            </p:extLst>
          </p:nvPr>
        </p:nvGraphicFramePr>
        <p:xfrm>
          <a:off x="76200" y="685800"/>
          <a:ext cx="2590802" cy="2095500"/>
        </p:xfrm>
        <a:graphic>
          <a:graphicData uri="http://schemas.openxmlformats.org/drawingml/2006/table">
            <a:tbl>
              <a:tblPr/>
              <a:tblGrid>
                <a:gridCol w="498231">
                  <a:extLst>
                    <a:ext uri="{9D8B030D-6E8A-4147-A177-3AD203B41FA5}">
                      <a16:colId xmlns:a16="http://schemas.microsoft.com/office/drawing/2014/main" val="3943867062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3949057019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4052147813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2825491213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1584729629"/>
                    </a:ext>
                  </a:extLst>
                </a:gridCol>
                <a:gridCol w="498231">
                  <a:extLst>
                    <a:ext uri="{9D8B030D-6E8A-4147-A177-3AD203B41FA5}">
                      <a16:colId xmlns:a16="http://schemas.microsoft.com/office/drawing/2014/main" val="1553047390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38268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IDLE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301879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50599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69212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lselp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624911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889673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78170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424447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102704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352059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#/patch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886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8713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F2A113-BE08-4B39-AF5D-8B34F11AD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4114800" cy="457200"/>
          </a:xfrm>
        </p:spPr>
        <p:txBody>
          <a:bodyPr/>
          <a:lstStyle/>
          <a:p>
            <a:r>
              <a:rPr lang="en-US" sz="2800" dirty="0"/>
              <a:t>2T Bipolar with Float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DB0414B-A743-4533-B9DD-C0D4CE997B70}"/>
              </a:ext>
            </a:extLst>
          </p:cNvPr>
          <p:cNvGrpSpPr/>
          <p:nvPr/>
        </p:nvGrpSpPr>
        <p:grpSpPr>
          <a:xfrm>
            <a:off x="4267200" y="228600"/>
            <a:ext cx="2438400" cy="1816986"/>
            <a:chOff x="2895600" y="187036"/>
            <a:chExt cx="4069080" cy="2808069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BA937981-1221-4C65-8B88-48C49E8CDB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5600" y="381000"/>
              <a:ext cx="4069080" cy="2514600"/>
            </a:xfrm>
            <a:prstGeom prst="rect">
              <a:avLst/>
            </a:prstGeom>
          </p:spPr>
        </p:pic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512F72B-398F-4F1D-9787-AF4EC355E437}"/>
                </a:ext>
              </a:extLst>
            </p:cNvPr>
            <p:cNvSpPr txBox="1"/>
            <p:nvPr/>
          </p:nvSpPr>
          <p:spPr>
            <a:xfrm>
              <a:off x="3886200" y="187036"/>
              <a:ext cx="634512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3.7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7A54932-6849-4B47-9BC9-E44CCCD13A50}"/>
                </a:ext>
              </a:extLst>
            </p:cNvPr>
            <p:cNvSpPr txBox="1"/>
            <p:nvPr/>
          </p:nvSpPr>
          <p:spPr>
            <a:xfrm>
              <a:off x="4191001" y="1287517"/>
              <a:ext cx="634512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3.7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DA0501B-457F-4B83-BE67-8EA836B25F59}"/>
                </a:ext>
              </a:extLst>
            </p:cNvPr>
            <p:cNvSpPr txBox="1"/>
            <p:nvPr/>
          </p:nvSpPr>
          <p:spPr>
            <a:xfrm>
              <a:off x="5105400" y="1219201"/>
              <a:ext cx="634512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3.7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3678990-F46A-4FE6-B870-7F9F093D9D0A}"/>
                </a:ext>
              </a:extLst>
            </p:cNvPr>
            <p:cNvSpPr txBox="1"/>
            <p:nvPr/>
          </p:nvSpPr>
          <p:spPr>
            <a:xfrm>
              <a:off x="5105400" y="1905001"/>
              <a:ext cx="712089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D296327E-4243-4165-8C14-7D3DC5B7BB45}"/>
                </a:ext>
              </a:extLst>
            </p:cNvPr>
            <p:cNvSpPr txBox="1"/>
            <p:nvPr/>
          </p:nvSpPr>
          <p:spPr>
            <a:xfrm>
              <a:off x="6172201" y="1287517"/>
              <a:ext cx="693362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Fl 0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691FC6-91F4-4148-B166-A9C071C41FBB}"/>
                </a:ext>
              </a:extLst>
            </p:cNvPr>
            <p:cNvSpPr txBox="1"/>
            <p:nvPr/>
          </p:nvSpPr>
          <p:spPr>
            <a:xfrm>
              <a:off x="3886200" y="2590799"/>
              <a:ext cx="439238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AAD889D6-88D6-42DE-ACFA-DF453DD098FD}"/>
                </a:ext>
              </a:extLst>
            </p:cNvPr>
            <p:cNvSpPr txBox="1"/>
            <p:nvPr/>
          </p:nvSpPr>
          <p:spPr>
            <a:xfrm>
              <a:off x="3048000" y="1905000"/>
              <a:ext cx="439238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C7B417F-CA39-4E36-B980-F151B3FA4087}"/>
                </a:ext>
              </a:extLst>
            </p:cNvPr>
            <p:cNvSpPr txBox="1"/>
            <p:nvPr/>
          </p:nvSpPr>
          <p:spPr>
            <a:xfrm>
              <a:off x="3048000" y="1219200"/>
              <a:ext cx="439238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0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6E903C9-6E1B-4899-8806-DE015225BB96}"/>
              </a:ext>
            </a:extLst>
          </p:cNvPr>
          <p:cNvGrpSpPr/>
          <p:nvPr/>
        </p:nvGrpSpPr>
        <p:grpSpPr>
          <a:xfrm>
            <a:off x="6553200" y="228600"/>
            <a:ext cx="2438400" cy="1809292"/>
            <a:chOff x="2895600" y="187036"/>
            <a:chExt cx="4069080" cy="2796179"/>
          </a:xfrm>
        </p:grpSpPr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572C6B43-F772-4FBE-BAF3-4AB22DEB2F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5600" y="381000"/>
              <a:ext cx="4069080" cy="2514600"/>
            </a:xfrm>
            <a:prstGeom prst="rect">
              <a:avLst/>
            </a:prstGeom>
          </p:spPr>
        </p:pic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5F1763F8-92E4-4157-B567-21544F922A07}"/>
                </a:ext>
              </a:extLst>
            </p:cNvPr>
            <p:cNvSpPr txBox="1"/>
            <p:nvPr/>
          </p:nvSpPr>
          <p:spPr>
            <a:xfrm>
              <a:off x="3886200" y="187036"/>
              <a:ext cx="433888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7D651AE1-EA6E-4AD6-8308-7C68A6C6F2DD}"/>
                </a:ext>
              </a:extLst>
            </p:cNvPr>
            <p:cNvSpPr txBox="1"/>
            <p:nvPr/>
          </p:nvSpPr>
          <p:spPr>
            <a:xfrm>
              <a:off x="4191001" y="1287517"/>
              <a:ext cx="696039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F9E56088-8A04-43CC-803A-D1AD46F218D6}"/>
                </a:ext>
              </a:extLst>
            </p:cNvPr>
            <p:cNvSpPr txBox="1"/>
            <p:nvPr/>
          </p:nvSpPr>
          <p:spPr>
            <a:xfrm>
              <a:off x="5105400" y="1219201"/>
              <a:ext cx="634512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3.7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D39592AD-6FC8-4459-B413-40738082D661}"/>
                </a:ext>
              </a:extLst>
            </p:cNvPr>
            <p:cNvSpPr txBox="1"/>
            <p:nvPr/>
          </p:nvSpPr>
          <p:spPr>
            <a:xfrm>
              <a:off x="5105400" y="1905001"/>
              <a:ext cx="712089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782F1C5E-3AB4-41C0-888D-BDD05B6C6FD2}"/>
                </a:ext>
              </a:extLst>
            </p:cNvPr>
            <p:cNvSpPr txBox="1"/>
            <p:nvPr/>
          </p:nvSpPr>
          <p:spPr>
            <a:xfrm>
              <a:off x="6172201" y="1287517"/>
              <a:ext cx="693362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Fl 0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9DD8D21E-F6B8-462E-9ACA-1D07F0118DE9}"/>
                </a:ext>
              </a:extLst>
            </p:cNvPr>
            <p:cNvSpPr txBox="1"/>
            <p:nvPr/>
          </p:nvSpPr>
          <p:spPr>
            <a:xfrm>
              <a:off x="3886200" y="2590799"/>
              <a:ext cx="696039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DEFA8D15-B624-4113-AEE2-055B30595923}"/>
                </a:ext>
              </a:extLst>
            </p:cNvPr>
            <p:cNvSpPr txBox="1"/>
            <p:nvPr/>
          </p:nvSpPr>
          <p:spPr>
            <a:xfrm>
              <a:off x="3048000" y="1905000"/>
              <a:ext cx="439238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0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9341DE2A-555D-4C2C-9203-3FF8B646403A}"/>
                </a:ext>
              </a:extLst>
            </p:cNvPr>
            <p:cNvSpPr txBox="1"/>
            <p:nvPr/>
          </p:nvSpPr>
          <p:spPr>
            <a:xfrm>
              <a:off x="3048000" y="1219200"/>
              <a:ext cx="439238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0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1B92F7F4-99E6-40E9-A54C-4472E374FA6A}"/>
              </a:ext>
            </a:extLst>
          </p:cNvPr>
          <p:cNvGrpSpPr/>
          <p:nvPr/>
        </p:nvGrpSpPr>
        <p:grpSpPr>
          <a:xfrm>
            <a:off x="8915400" y="228600"/>
            <a:ext cx="2438400" cy="1809292"/>
            <a:chOff x="2895600" y="187036"/>
            <a:chExt cx="4069080" cy="2796179"/>
          </a:xfrm>
        </p:grpSpPr>
        <p:pic>
          <p:nvPicPr>
            <p:cNvPr id="67" name="Picture 66">
              <a:extLst>
                <a:ext uri="{FF2B5EF4-FFF2-40B4-BE49-F238E27FC236}">
                  <a16:creationId xmlns:a16="http://schemas.microsoft.com/office/drawing/2014/main" id="{5A1887AD-1296-4C0A-A989-74F483FD2B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5600" y="381000"/>
              <a:ext cx="4069080" cy="2514600"/>
            </a:xfrm>
            <a:prstGeom prst="rect">
              <a:avLst/>
            </a:prstGeom>
          </p:spPr>
        </p:pic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7F8B4855-5F1A-4EE6-9E72-0E63DB6B5881}"/>
                </a:ext>
              </a:extLst>
            </p:cNvPr>
            <p:cNvSpPr txBox="1"/>
            <p:nvPr/>
          </p:nvSpPr>
          <p:spPr>
            <a:xfrm>
              <a:off x="3886200" y="187036"/>
              <a:ext cx="808389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0/3.7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DEE113DE-0079-4037-8637-CAD7AF4F4B70}"/>
                </a:ext>
              </a:extLst>
            </p:cNvPr>
            <p:cNvSpPr txBox="1"/>
            <p:nvPr/>
          </p:nvSpPr>
          <p:spPr>
            <a:xfrm>
              <a:off x="4191001" y="1287517"/>
              <a:ext cx="693362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Fl 0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C31E3E38-17BB-42DD-A530-9B3539196E8C}"/>
                </a:ext>
              </a:extLst>
            </p:cNvPr>
            <p:cNvSpPr txBox="1"/>
            <p:nvPr/>
          </p:nvSpPr>
          <p:spPr>
            <a:xfrm>
              <a:off x="5105400" y="1219201"/>
              <a:ext cx="634512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3.7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E6872C8F-66CE-4FCE-AD7A-BD106AB7BE93}"/>
                </a:ext>
              </a:extLst>
            </p:cNvPr>
            <p:cNvSpPr txBox="1"/>
            <p:nvPr/>
          </p:nvSpPr>
          <p:spPr>
            <a:xfrm>
              <a:off x="5105400" y="1905001"/>
              <a:ext cx="712089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AEBE9DB8-19E5-4703-85EF-F78ADFFD0E7D}"/>
                </a:ext>
              </a:extLst>
            </p:cNvPr>
            <p:cNvSpPr txBox="1"/>
            <p:nvPr/>
          </p:nvSpPr>
          <p:spPr>
            <a:xfrm>
              <a:off x="6172201" y="1287517"/>
              <a:ext cx="693362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Fl 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804626E0-D537-4649-B9F6-8E8059128CF6}"/>
                </a:ext>
              </a:extLst>
            </p:cNvPr>
            <p:cNvSpPr txBox="1"/>
            <p:nvPr/>
          </p:nvSpPr>
          <p:spPr>
            <a:xfrm>
              <a:off x="3886200" y="2590799"/>
              <a:ext cx="883289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0/-3.7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7A520A4D-0307-485D-8D0B-C42D1A4CEFF7}"/>
                </a:ext>
              </a:extLst>
            </p:cNvPr>
            <p:cNvSpPr txBox="1"/>
            <p:nvPr/>
          </p:nvSpPr>
          <p:spPr>
            <a:xfrm>
              <a:off x="2962514" y="1905001"/>
              <a:ext cx="696039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F906C151-6FDA-4D0A-A2C8-A38ED976D60C}"/>
                </a:ext>
              </a:extLst>
            </p:cNvPr>
            <p:cNvSpPr txBox="1"/>
            <p:nvPr/>
          </p:nvSpPr>
          <p:spPr>
            <a:xfrm>
              <a:off x="3048000" y="1219200"/>
              <a:ext cx="621139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3.7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5F9777F4-0F9E-4AE8-B86A-6F138D62806E}"/>
              </a:ext>
            </a:extLst>
          </p:cNvPr>
          <p:cNvGrpSpPr/>
          <p:nvPr/>
        </p:nvGrpSpPr>
        <p:grpSpPr>
          <a:xfrm>
            <a:off x="4267200" y="1993014"/>
            <a:ext cx="2438400" cy="1816986"/>
            <a:chOff x="2895600" y="187036"/>
            <a:chExt cx="4069080" cy="2808069"/>
          </a:xfrm>
        </p:grpSpPr>
        <p:pic>
          <p:nvPicPr>
            <p:cNvPr id="77" name="Picture 76">
              <a:extLst>
                <a:ext uri="{FF2B5EF4-FFF2-40B4-BE49-F238E27FC236}">
                  <a16:creationId xmlns:a16="http://schemas.microsoft.com/office/drawing/2014/main" id="{FBBAC120-6790-4F70-B5F1-8263D2FC06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5600" y="381000"/>
              <a:ext cx="4069080" cy="2514600"/>
            </a:xfrm>
            <a:prstGeom prst="rect">
              <a:avLst/>
            </a:prstGeom>
          </p:spPr>
        </p:pic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9915CA65-673E-448B-862B-DD94E2092BFD}"/>
                </a:ext>
              </a:extLst>
            </p:cNvPr>
            <p:cNvSpPr txBox="1"/>
            <p:nvPr/>
          </p:nvSpPr>
          <p:spPr>
            <a:xfrm>
              <a:off x="3886200" y="187036"/>
              <a:ext cx="634512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3.7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11D2EEB-ABE5-4A3F-8135-2D64852B37E9}"/>
                </a:ext>
              </a:extLst>
            </p:cNvPr>
            <p:cNvSpPr txBox="1"/>
            <p:nvPr/>
          </p:nvSpPr>
          <p:spPr>
            <a:xfrm>
              <a:off x="4191001" y="1287517"/>
              <a:ext cx="433888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148D49EA-E8DC-445F-AD1C-ACD6D4AF062E}"/>
                </a:ext>
              </a:extLst>
            </p:cNvPr>
            <p:cNvSpPr txBox="1"/>
            <p:nvPr/>
          </p:nvSpPr>
          <p:spPr>
            <a:xfrm>
              <a:off x="5105400" y="1219201"/>
              <a:ext cx="634512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3.7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C6C51FD5-66B1-4091-A285-9F3EF009B9A3}"/>
                </a:ext>
              </a:extLst>
            </p:cNvPr>
            <p:cNvSpPr txBox="1"/>
            <p:nvPr/>
          </p:nvSpPr>
          <p:spPr>
            <a:xfrm>
              <a:off x="5105400" y="1905002"/>
              <a:ext cx="621139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1.2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672B135C-EE38-4E83-B8D8-BC449AB0725C}"/>
                </a:ext>
              </a:extLst>
            </p:cNvPr>
            <p:cNvSpPr txBox="1"/>
            <p:nvPr/>
          </p:nvSpPr>
          <p:spPr>
            <a:xfrm>
              <a:off x="6172201" y="1287517"/>
              <a:ext cx="433888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E477EA9-7634-4205-869B-335E80CF7C4C}"/>
                </a:ext>
              </a:extLst>
            </p:cNvPr>
            <p:cNvSpPr txBox="1"/>
            <p:nvPr/>
          </p:nvSpPr>
          <p:spPr>
            <a:xfrm>
              <a:off x="3886200" y="2590799"/>
              <a:ext cx="439238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63F21033-191A-469C-BC27-A0C7AF191DB1}"/>
                </a:ext>
              </a:extLst>
            </p:cNvPr>
            <p:cNvSpPr txBox="1"/>
            <p:nvPr/>
          </p:nvSpPr>
          <p:spPr>
            <a:xfrm>
              <a:off x="3048000" y="1905000"/>
              <a:ext cx="621139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1.2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9BA0982E-0166-4BAB-B4C1-EFE92AB291B3}"/>
                </a:ext>
              </a:extLst>
            </p:cNvPr>
            <p:cNvSpPr txBox="1"/>
            <p:nvPr/>
          </p:nvSpPr>
          <p:spPr>
            <a:xfrm>
              <a:off x="3048000" y="1219200"/>
              <a:ext cx="621139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3.7</a:t>
              </a: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67C1D10F-2253-4B19-8FD9-4A03F5E0C15B}"/>
              </a:ext>
            </a:extLst>
          </p:cNvPr>
          <p:cNvGrpSpPr/>
          <p:nvPr/>
        </p:nvGrpSpPr>
        <p:grpSpPr>
          <a:xfrm>
            <a:off x="6553200" y="1993014"/>
            <a:ext cx="2438400" cy="1809292"/>
            <a:chOff x="2895600" y="187036"/>
            <a:chExt cx="4069080" cy="2796179"/>
          </a:xfrm>
        </p:grpSpPr>
        <p:pic>
          <p:nvPicPr>
            <p:cNvPr id="87" name="Picture 86">
              <a:extLst>
                <a:ext uri="{FF2B5EF4-FFF2-40B4-BE49-F238E27FC236}">
                  <a16:creationId xmlns:a16="http://schemas.microsoft.com/office/drawing/2014/main" id="{C14EF3A5-629E-468C-8E0F-F63714EEEE6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5600" y="381000"/>
              <a:ext cx="4069080" cy="2514600"/>
            </a:xfrm>
            <a:prstGeom prst="rect">
              <a:avLst/>
            </a:prstGeom>
          </p:spPr>
        </p:pic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A36F84E8-F836-497A-860F-466F6B1A1128}"/>
                </a:ext>
              </a:extLst>
            </p:cNvPr>
            <p:cNvSpPr txBox="1"/>
            <p:nvPr/>
          </p:nvSpPr>
          <p:spPr>
            <a:xfrm>
              <a:off x="3886200" y="187036"/>
              <a:ext cx="433888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2E9534F4-0631-4A3B-A976-A97C8E2760A5}"/>
                </a:ext>
              </a:extLst>
            </p:cNvPr>
            <p:cNvSpPr txBox="1"/>
            <p:nvPr/>
          </p:nvSpPr>
          <p:spPr>
            <a:xfrm>
              <a:off x="4191001" y="1287517"/>
              <a:ext cx="696039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69D3EED3-5C07-481B-98D6-2785E8986FCB}"/>
                </a:ext>
              </a:extLst>
            </p:cNvPr>
            <p:cNvSpPr txBox="1"/>
            <p:nvPr/>
          </p:nvSpPr>
          <p:spPr>
            <a:xfrm>
              <a:off x="5105400" y="1219200"/>
              <a:ext cx="696039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-1.2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09A71BA3-6638-4315-80C0-69198AE6CBD0}"/>
                </a:ext>
              </a:extLst>
            </p:cNvPr>
            <p:cNvSpPr txBox="1"/>
            <p:nvPr/>
          </p:nvSpPr>
          <p:spPr>
            <a:xfrm>
              <a:off x="5105400" y="1905001"/>
              <a:ext cx="712089" cy="4043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4C457B2B-3397-4C24-8018-3F7AA339DC64}"/>
                </a:ext>
              </a:extLst>
            </p:cNvPr>
            <p:cNvSpPr txBox="1"/>
            <p:nvPr/>
          </p:nvSpPr>
          <p:spPr>
            <a:xfrm>
              <a:off x="6172201" y="1287517"/>
              <a:ext cx="433888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243D8522-3CA9-4392-B8AC-DF2A88E34D09}"/>
                </a:ext>
              </a:extLst>
            </p:cNvPr>
            <p:cNvSpPr txBox="1"/>
            <p:nvPr/>
          </p:nvSpPr>
          <p:spPr>
            <a:xfrm>
              <a:off x="3886200" y="2590799"/>
              <a:ext cx="696039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C91E63C3-BABC-4525-B36F-2F5B365D49B1}"/>
                </a:ext>
              </a:extLst>
            </p:cNvPr>
            <p:cNvSpPr txBox="1"/>
            <p:nvPr/>
          </p:nvSpPr>
          <p:spPr>
            <a:xfrm>
              <a:off x="3048000" y="1905001"/>
              <a:ext cx="696039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-3.7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0BC61D18-A099-47A1-BEFA-0617A2C9C39E}"/>
                </a:ext>
              </a:extLst>
            </p:cNvPr>
            <p:cNvSpPr txBox="1"/>
            <p:nvPr/>
          </p:nvSpPr>
          <p:spPr>
            <a:xfrm>
              <a:off x="3048000" y="1219200"/>
              <a:ext cx="696039" cy="392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  <a:highlight>
                    <a:srgbClr val="FFFF00"/>
                  </a:highlight>
                </a:rPr>
                <a:t>-1.2</a:t>
              </a:r>
            </a:p>
          </p:txBody>
        </p:sp>
      </p:grpSp>
      <p:sp>
        <p:nvSpPr>
          <p:cNvPr id="126" name="TextBox 125">
            <a:extLst>
              <a:ext uri="{FF2B5EF4-FFF2-40B4-BE49-F238E27FC236}">
                <a16:creationId xmlns:a16="http://schemas.microsoft.com/office/drawing/2014/main" id="{60D58D83-9B81-4536-8367-EC6C4BDA9B04}"/>
              </a:ext>
            </a:extLst>
          </p:cNvPr>
          <p:cNvSpPr txBox="1"/>
          <p:nvPr/>
        </p:nvSpPr>
        <p:spPr>
          <a:xfrm>
            <a:off x="5181600" y="2286000"/>
            <a:ext cx="5325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rgbClr val="006FEA"/>
                </a:solidFill>
              </a:rPr>
              <a:t>REF+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E935026-61BB-412E-9651-14A359710DFA}"/>
              </a:ext>
            </a:extLst>
          </p:cNvPr>
          <p:cNvSpPr txBox="1"/>
          <p:nvPr/>
        </p:nvSpPr>
        <p:spPr>
          <a:xfrm>
            <a:off x="7391400" y="2286000"/>
            <a:ext cx="49885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rgbClr val="006FEA"/>
                </a:solidFill>
              </a:rPr>
              <a:t>REF-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F8E2199C-E0EC-41DE-B318-01B8565192DF}"/>
              </a:ext>
            </a:extLst>
          </p:cNvPr>
          <p:cNvSpPr txBox="1"/>
          <p:nvPr/>
        </p:nvSpPr>
        <p:spPr>
          <a:xfrm>
            <a:off x="9906000" y="457200"/>
            <a:ext cx="49084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rgbClr val="006FEA"/>
                </a:solidFill>
              </a:rPr>
              <a:t>IDLE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8E996E00-B89F-4254-8280-EDAE7B937304}"/>
              </a:ext>
            </a:extLst>
          </p:cNvPr>
          <p:cNvSpPr txBox="1"/>
          <p:nvPr/>
        </p:nvSpPr>
        <p:spPr>
          <a:xfrm>
            <a:off x="5257800" y="457200"/>
            <a:ext cx="4683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rgbClr val="006FEA"/>
                </a:solidFill>
              </a:rPr>
              <a:t>POS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74597F0-8C78-4E13-AB6F-02F9C5B1B18D}"/>
              </a:ext>
            </a:extLst>
          </p:cNvPr>
          <p:cNvSpPr txBox="1"/>
          <p:nvPr/>
        </p:nvSpPr>
        <p:spPr>
          <a:xfrm>
            <a:off x="7467600" y="457200"/>
            <a:ext cx="47641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rgbClr val="006FEA"/>
                </a:solidFill>
              </a:rPr>
              <a:t>NEG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D9298B24-6713-4742-82D9-CC7A0AEC1162}"/>
              </a:ext>
            </a:extLst>
          </p:cNvPr>
          <p:cNvSpPr txBox="1"/>
          <p:nvPr/>
        </p:nvSpPr>
        <p:spPr>
          <a:xfrm>
            <a:off x="4267200" y="4267200"/>
            <a:ext cx="787465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Alternate 2T scheme that reduces energy at the cost of Float deselects.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sym typeface="Wingdings" panose="05000000000000000000" pitchFamily="2" charset="2"/>
              </a:rPr>
              <a:t> periodic refresh costing energy (TBD)</a:t>
            </a:r>
            <a:r>
              <a:rPr lang="en-US" sz="1800" dirty="0"/>
              <a:t>.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Die size ~2T S24S sizes.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Next: RWB impact of Float Deselects &amp; Refresh Strategy/Energy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Sims/SR71/Bantu/ - Vehicle to learn deselect float implementation.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Next: Die size recovery strategy are needed to move this fwd.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Next: Need for CCELL.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0DEDC57-0717-4842-B86A-6F49A80BD22C}"/>
              </a:ext>
            </a:extLst>
          </p:cNvPr>
          <p:cNvCxnSpPr/>
          <p:nvPr/>
        </p:nvCxnSpPr>
        <p:spPr>
          <a:xfrm>
            <a:off x="76200" y="3810000"/>
            <a:ext cx="1188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: Rounded Corners 132">
            <a:extLst>
              <a:ext uri="{FF2B5EF4-FFF2-40B4-BE49-F238E27FC236}">
                <a16:creationId xmlns:a16="http://schemas.microsoft.com/office/drawing/2014/main" id="{E6859B86-2365-4889-A55C-7468B4B436AC}"/>
              </a:ext>
            </a:extLst>
          </p:cNvPr>
          <p:cNvSpPr/>
          <p:nvPr/>
        </p:nvSpPr>
        <p:spPr>
          <a:xfrm>
            <a:off x="3124200" y="4191000"/>
            <a:ext cx="685800" cy="1905000"/>
          </a:xfrm>
          <a:prstGeom prst="roundRect">
            <a:avLst/>
          </a:prstGeom>
          <a:noFill/>
          <a:ln>
            <a:solidFill>
              <a:srgbClr val="0071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4" name="Table 133">
            <a:extLst>
              <a:ext uri="{FF2B5EF4-FFF2-40B4-BE49-F238E27FC236}">
                <a16:creationId xmlns:a16="http://schemas.microsoft.com/office/drawing/2014/main" id="{4E45B099-D2A2-4B30-AE2D-D20390898A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575136"/>
              </p:ext>
            </p:extLst>
          </p:nvPr>
        </p:nvGraphicFramePr>
        <p:xfrm>
          <a:off x="152400" y="4419600"/>
          <a:ext cx="3683000" cy="1463040"/>
        </p:xfrm>
        <a:graphic>
          <a:graphicData uri="http://schemas.openxmlformats.org/drawingml/2006/table">
            <a:tbl>
              <a:tblPr/>
              <a:tblGrid>
                <a:gridCol w="1155700">
                  <a:extLst>
                    <a:ext uri="{9D8B030D-6E8A-4147-A177-3AD203B41FA5}">
                      <a16:colId xmlns:a16="http://schemas.microsoft.com/office/drawing/2014/main" val="35057448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706065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694349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0639663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3363800754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S24S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 w/ Float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0161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 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12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 Arch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9214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Decode Type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0059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Deselect Togl.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1526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Float Deselects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375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~104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2435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size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881106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4107C63-4F72-408A-B38E-341140FDA5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240450"/>
              </p:ext>
            </p:extLst>
          </p:nvPr>
        </p:nvGraphicFramePr>
        <p:xfrm>
          <a:off x="609600" y="1066800"/>
          <a:ext cx="3251201" cy="1828800"/>
        </p:xfrm>
        <a:graphic>
          <a:graphicData uri="http://schemas.openxmlformats.org/drawingml/2006/table">
            <a:tbl>
              <a:tblPr/>
              <a:tblGrid>
                <a:gridCol w="844846">
                  <a:extLst>
                    <a:ext uri="{9D8B030D-6E8A-4147-A177-3AD203B41FA5}">
                      <a16:colId xmlns:a16="http://schemas.microsoft.com/office/drawing/2014/main" val="187807630"/>
                    </a:ext>
                  </a:extLst>
                </a:gridCol>
                <a:gridCol w="253454">
                  <a:extLst>
                    <a:ext uri="{9D8B030D-6E8A-4147-A177-3AD203B41FA5}">
                      <a16:colId xmlns:a16="http://schemas.microsoft.com/office/drawing/2014/main" val="4110721896"/>
                    </a:ext>
                  </a:extLst>
                </a:gridCol>
                <a:gridCol w="375811">
                  <a:extLst>
                    <a:ext uri="{9D8B030D-6E8A-4147-A177-3AD203B41FA5}">
                      <a16:colId xmlns:a16="http://schemas.microsoft.com/office/drawing/2014/main" val="1063207988"/>
                    </a:ext>
                  </a:extLst>
                </a:gridCol>
                <a:gridCol w="297153">
                  <a:extLst>
                    <a:ext uri="{9D8B030D-6E8A-4147-A177-3AD203B41FA5}">
                      <a16:colId xmlns:a16="http://schemas.microsoft.com/office/drawing/2014/main" val="3983346273"/>
                    </a:ext>
                  </a:extLst>
                </a:gridCol>
                <a:gridCol w="375811">
                  <a:extLst>
                    <a:ext uri="{9D8B030D-6E8A-4147-A177-3AD203B41FA5}">
                      <a16:colId xmlns:a16="http://schemas.microsoft.com/office/drawing/2014/main" val="3751665218"/>
                    </a:ext>
                  </a:extLst>
                </a:gridCol>
                <a:gridCol w="466122">
                  <a:extLst>
                    <a:ext uri="{9D8B030D-6E8A-4147-A177-3AD203B41FA5}">
                      <a16:colId xmlns:a16="http://schemas.microsoft.com/office/drawing/2014/main" val="4011467656"/>
                    </a:ext>
                  </a:extLst>
                </a:gridCol>
                <a:gridCol w="314632">
                  <a:extLst>
                    <a:ext uri="{9D8B030D-6E8A-4147-A177-3AD203B41FA5}">
                      <a16:colId xmlns:a16="http://schemas.microsoft.com/office/drawing/2014/main" val="2209143484"/>
                    </a:ext>
                  </a:extLst>
                </a:gridCol>
                <a:gridCol w="323372">
                  <a:extLst>
                    <a:ext uri="{9D8B030D-6E8A-4147-A177-3AD203B41FA5}">
                      <a16:colId xmlns:a16="http://schemas.microsoft.com/office/drawing/2014/main" val="9053298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888576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S24S W/ Desel float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0489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IDLE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REF+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 -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2152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06963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0/3.7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459752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lselp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740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 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 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 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4349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lseln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871035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0/-3.7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39162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gt/patch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3354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3700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71D2DD-9BE1-4A07-8A3D-943C53639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52400"/>
            <a:ext cx="4800600" cy="838200"/>
          </a:xfrm>
        </p:spPr>
        <p:txBody>
          <a:bodyPr/>
          <a:lstStyle/>
          <a:p>
            <a:r>
              <a:rPr lang="en-US" dirty="0"/>
              <a:t>Summary &amp; Plan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9595869-E971-4FFE-9165-D308B85388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546243"/>
              </p:ext>
            </p:extLst>
          </p:nvPr>
        </p:nvGraphicFramePr>
        <p:xfrm>
          <a:off x="152400" y="2743200"/>
          <a:ext cx="4800600" cy="1767840"/>
        </p:xfrm>
        <a:graphic>
          <a:graphicData uri="http://schemas.openxmlformats.org/drawingml/2006/table">
            <a:tbl>
              <a:tblPr/>
              <a:tblGrid>
                <a:gridCol w="1506395">
                  <a:extLst>
                    <a:ext uri="{9D8B030D-6E8A-4147-A177-3AD203B41FA5}">
                      <a16:colId xmlns:a16="http://schemas.microsoft.com/office/drawing/2014/main" val="3505744809"/>
                    </a:ext>
                  </a:extLst>
                </a:gridCol>
                <a:gridCol w="794582">
                  <a:extLst>
                    <a:ext uri="{9D8B030D-6E8A-4147-A177-3AD203B41FA5}">
                      <a16:colId xmlns:a16="http://schemas.microsoft.com/office/drawing/2014/main" val="470606537"/>
                    </a:ext>
                  </a:extLst>
                </a:gridCol>
                <a:gridCol w="794582">
                  <a:extLst>
                    <a:ext uri="{9D8B030D-6E8A-4147-A177-3AD203B41FA5}">
                      <a16:colId xmlns:a16="http://schemas.microsoft.com/office/drawing/2014/main" val="1969434956"/>
                    </a:ext>
                  </a:extLst>
                </a:gridCol>
                <a:gridCol w="794582">
                  <a:extLst>
                    <a:ext uri="{9D8B030D-6E8A-4147-A177-3AD203B41FA5}">
                      <a16:colId xmlns:a16="http://schemas.microsoft.com/office/drawing/2014/main" val="190639663"/>
                    </a:ext>
                  </a:extLst>
                </a:gridCol>
                <a:gridCol w="910459">
                  <a:extLst>
                    <a:ext uri="{9D8B030D-6E8A-4147-A177-3AD203B41FA5}">
                      <a16:colId xmlns:a16="http://schemas.microsoft.com/office/drawing/2014/main" val="3363800754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S24S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 w/ Float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0161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 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12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 Arch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9214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Decode Type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0059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Deselect Togl.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1526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Float Deselects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375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~104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2435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size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881106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A31FD3D-8A45-4BC3-A0E7-0E647424282B}"/>
              </a:ext>
            </a:extLst>
          </p:cNvPr>
          <p:cNvSpPr txBox="1"/>
          <p:nvPr/>
        </p:nvSpPr>
        <p:spPr>
          <a:xfrm>
            <a:off x="5257800" y="2057400"/>
            <a:ext cx="6708183" cy="34483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Plan 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Make 3T the new PREPOR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Next Step is to draw out the Decoder.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Assess the Die size gap to goal.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2T W/Float </a:t>
            </a:r>
            <a:r>
              <a:rPr lang="en-US" dirty="0" err="1"/>
              <a:t>Desel</a:t>
            </a:r>
            <a:endParaRPr lang="en-US" dirty="0"/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Vehicle to validate float implementation (WIP)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Need for CCELL with BISM Cell.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Draw out Decoder and Assess gap to goal.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Develop ideas list to explore better solutions.</a:t>
            </a:r>
          </a:p>
        </p:txBody>
      </p:sp>
    </p:spTree>
    <p:extLst>
      <p:ext uri="{BB962C8B-B14F-4D97-AF65-F5344CB8AC3E}">
        <p14:creationId xmlns:p14="http://schemas.microsoft.com/office/powerpoint/2010/main" val="1302270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31189-343F-4574-B381-237EA469B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</a:t>
            </a:r>
          </a:p>
        </p:txBody>
      </p:sp>
    </p:spTree>
    <p:extLst>
      <p:ext uri="{BB962C8B-B14F-4D97-AF65-F5344CB8AC3E}">
        <p14:creationId xmlns:p14="http://schemas.microsoft.com/office/powerpoint/2010/main" val="185434994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8" id="{F5FB94F5-2261-4BEB-8FB9-A09A69A0F302}" vid="{C07E4112-9D58-4619-9809-CF3B74EE46B3}"/>
    </a:ext>
  </a:extLst>
</a:theme>
</file>

<file path=ppt/theme/theme2.xml><?xml version="1.0" encoding="utf-8"?>
<a:theme xmlns:a="http://schemas.openxmlformats.org/drawingml/2006/main" name="1_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90b7a245-a7c3-4504-88b2-cf85318e6b7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mydefault</Template>
  <TotalTime>910</TotalTime>
  <Words>2067</Words>
  <Application>Microsoft Office PowerPoint</Application>
  <PresentationFormat>Widescreen</PresentationFormat>
  <Paragraphs>780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Intel Clear</vt:lpstr>
      <vt:lpstr>Neo Sans Intel</vt:lpstr>
      <vt:lpstr>Neo Sans Intel Medium</vt:lpstr>
      <vt:lpstr>blank</vt:lpstr>
      <vt:lpstr>1_blank</vt:lpstr>
      <vt:lpstr>BiSM Decoder update</vt:lpstr>
      <vt:lpstr>Takeaways from WW51_4 meeting</vt:lpstr>
      <vt:lpstr>TGcMOS remains in Pathfinding …</vt:lpstr>
      <vt:lpstr>ALF32(3dxp) 2T Unipolar</vt:lpstr>
      <vt:lpstr>S24S 2T Bipolar</vt:lpstr>
      <vt:lpstr>3T Bipolar</vt:lpstr>
      <vt:lpstr>2T Bipolar with Float </vt:lpstr>
      <vt:lpstr>Summary &amp; Plan</vt:lpstr>
      <vt:lpstr>Backup</vt:lpstr>
      <vt:lpstr>Other Ideas </vt:lpstr>
      <vt:lpstr>BiSM TGMOS RARMR WW50 </vt:lpstr>
      <vt:lpstr>TCAD Simulation Result (Ack. Dipanjan)</vt:lpstr>
      <vt:lpstr>W9209990 Wafer 467 Data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Srinivasan, Balaji</dc:creator>
  <cp:keywords>CTPClassification=CTP_NT</cp:keywords>
  <cp:lastModifiedBy>Srinivasan, Balaji</cp:lastModifiedBy>
  <cp:revision>181</cp:revision>
  <dcterms:created xsi:type="dcterms:W3CDTF">2019-12-17T23:02:57Z</dcterms:created>
  <dcterms:modified xsi:type="dcterms:W3CDTF">2019-12-20T00:07:31Z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ab31a508-4ed6-4200-9b21-d0f542b1d419</vt:lpwstr>
  </property>
  <property fmtid="{D5CDD505-2E9C-101B-9397-08002B2CF9AE}" pid="4" name="CTP_TimeStamp">
    <vt:lpwstr>2019-12-20 00:07:31Z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