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56" r:id="rId5"/>
    <p:sldId id="257" r:id="rId6"/>
    <p:sldId id="258" r:id="rId7"/>
    <p:sldId id="303" r:id="rId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>
      <p:cViewPr varScale="1">
        <p:scale>
          <a:sx n="120" d="100"/>
          <a:sy n="120" d="100"/>
        </p:scale>
        <p:origin x="192" y="17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1/16/20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00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64B46E5-7459-4B39-8268-E81105A216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3t rev0 to do layout work ( pre-optimization)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632A888-9CCC-44CD-AB4D-E7C25AA1DB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04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C9BD7C7-E5A1-4911-B902-2C75F1147A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762000"/>
            <a:ext cx="4775200" cy="4953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F60BB88-7B59-48A7-99EB-44678F5AC377}"/>
              </a:ext>
            </a:extLst>
          </p:cNvPr>
          <p:cNvSpPr txBox="1"/>
          <p:nvPr/>
        </p:nvSpPr>
        <p:spPr>
          <a:xfrm>
            <a:off x="0" y="19373"/>
            <a:ext cx="2420856" cy="10991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Eddie to build and</a:t>
            </a:r>
            <a:br>
              <a:rPr lang="en-US" dirty="0"/>
            </a:br>
            <a:r>
              <a:rPr lang="en-US" dirty="0"/>
              <a:t>route.</a:t>
            </a:r>
          </a:p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3E16581-117A-431E-A74A-5FACC5AF8F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1524000"/>
            <a:ext cx="4191000" cy="3960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862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AB709-E173-4315-B4C8-F8F312D8F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6200"/>
            <a:ext cx="10363200" cy="685800"/>
          </a:xfrm>
        </p:spPr>
        <p:txBody>
          <a:bodyPr/>
          <a:lstStyle/>
          <a:p>
            <a:r>
              <a:rPr lang="en-US" dirty="0"/>
              <a:t>Bias Table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F61928F-A9E0-4A92-B5DA-B3B38D1A68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897732"/>
              </p:ext>
            </p:extLst>
          </p:nvPr>
        </p:nvGraphicFramePr>
        <p:xfrm>
          <a:off x="457200" y="838200"/>
          <a:ext cx="5689596" cy="2667000"/>
        </p:xfrm>
        <a:graphic>
          <a:graphicData uri="http://schemas.openxmlformats.org/drawingml/2006/table">
            <a:tbl>
              <a:tblPr/>
              <a:tblGrid>
                <a:gridCol w="409118">
                  <a:extLst>
                    <a:ext uri="{9D8B030D-6E8A-4147-A177-3AD203B41FA5}">
                      <a16:colId xmlns:a16="http://schemas.microsoft.com/office/drawing/2014/main" val="3646779365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2573901154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610004337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3661594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2709665340"/>
                    </a:ext>
                  </a:extLst>
                </a:gridCol>
                <a:gridCol w="409118">
                  <a:extLst>
                    <a:ext uri="{9D8B030D-6E8A-4147-A177-3AD203B41FA5}">
                      <a16:colId xmlns:a16="http://schemas.microsoft.com/office/drawing/2014/main" val="1210992358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172589253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852347164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1276941182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363254360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 patch bias ( WL or BL 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 patch bias (WL or BL)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8367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sldg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dldg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sldg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dldg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48000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axn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axn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87076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gselp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gselp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2866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279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81500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75361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80254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17518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gseln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gseln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65842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hnreg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hnreg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4894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89234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97042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95369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CA507D9-5A0B-45FA-9123-B110AC10A8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596523"/>
              </p:ext>
            </p:extLst>
          </p:nvPr>
        </p:nvGraphicFramePr>
        <p:xfrm>
          <a:off x="3200400" y="3657600"/>
          <a:ext cx="8534394" cy="2667000"/>
        </p:xfrm>
        <a:graphic>
          <a:graphicData uri="http://schemas.openxmlformats.org/drawingml/2006/table">
            <a:tbl>
              <a:tblPr/>
              <a:tblGrid>
                <a:gridCol w="409118">
                  <a:extLst>
                    <a:ext uri="{9D8B030D-6E8A-4147-A177-3AD203B41FA5}">
                      <a16:colId xmlns:a16="http://schemas.microsoft.com/office/drawing/2014/main" val="3019065516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2632039337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2067883761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67160004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3582251482"/>
                    </a:ext>
                  </a:extLst>
                </a:gridCol>
                <a:gridCol w="409118">
                  <a:extLst>
                    <a:ext uri="{9D8B030D-6E8A-4147-A177-3AD203B41FA5}">
                      <a16:colId xmlns:a16="http://schemas.microsoft.com/office/drawing/2014/main" val="1719087965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3552871132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1806762037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592235166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939646486"/>
                    </a:ext>
                  </a:extLst>
                </a:gridCol>
                <a:gridCol w="409118">
                  <a:extLst>
                    <a:ext uri="{9D8B030D-6E8A-4147-A177-3AD203B41FA5}">
                      <a16:colId xmlns:a16="http://schemas.microsoft.com/office/drawing/2014/main" val="529758349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1834444847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4127550777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570263330"/>
                    </a:ext>
                  </a:extLst>
                </a:gridCol>
                <a:gridCol w="608920">
                  <a:extLst>
                    <a:ext uri="{9D8B030D-6E8A-4147-A177-3AD203B41FA5}">
                      <a16:colId xmlns:a16="http://schemas.microsoft.com/office/drawing/2014/main" val="359989912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IDLE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IDLE + GBL POS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IDLE + GBL NEG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9795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sldg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dldg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sldg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dldg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sldg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dldg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04967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axn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axn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axn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6624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gselp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gselp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gselp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63872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73618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18163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8933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0284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53398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gseln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gseln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gseln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1928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hnreg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hnreg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hnreg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20050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93376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0798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8993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4151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F2A113-BE08-4B39-AF5D-8B34F11AD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4114800" cy="457200"/>
          </a:xfrm>
        </p:spPr>
        <p:txBody>
          <a:bodyPr/>
          <a:lstStyle/>
          <a:p>
            <a:r>
              <a:rPr lang="en-US" sz="2800" dirty="0"/>
              <a:t>3T Bipolar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1DB6D51-E6C1-4CBB-A0C9-1AA35E23D337}"/>
              </a:ext>
            </a:extLst>
          </p:cNvPr>
          <p:cNvGrpSpPr/>
          <p:nvPr/>
        </p:nvGrpSpPr>
        <p:grpSpPr>
          <a:xfrm>
            <a:off x="5867400" y="685800"/>
            <a:ext cx="2990688" cy="2209801"/>
            <a:chOff x="8059017" y="533400"/>
            <a:chExt cx="3676053" cy="2603511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74CF20F5-617E-488C-87A0-A32EEB3F99E6}"/>
                </a:ext>
              </a:extLst>
            </p:cNvPr>
            <p:cNvGrpSpPr/>
            <p:nvPr/>
          </p:nvGrpSpPr>
          <p:grpSpPr>
            <a:xfrm>
              <a:off x="8059017" y="533400"/>
              <a:ext cx="3675783" cy="2603511"/>
              <a:chOff x="3657600" y="533400"/>
              <a:chExt cx="4156429" cy="2728721"/>
            </a:xfrm>
          </p:grpSpPr>
          <p:pic>
            <p:nvPicPr>
              <p:cNvPr id="56" name="Picture 55">
                <a:extLst>
                  <a:ext uri="{FF2B5EF4-FFF2-40B4-BE49-F238E27FC236}">
                    <a16:creationId xmlns:a16="http://schemas.microsoft.com/office/drawing/2014/main" id="{5E82F9ED-229D-4BB7-AA25-C1F5955216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57600" y="609600"/>
                <a:ext cx="4156429" cy="2606193"/>
              </a:xfrm>
              <a:prstGeom prst="rect">
                <a:avLst/>
              </a:prstGeom>
            </p:spPr>
          </p:pic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4AC8B731-68F4-40A7-A105-40FC7D074D2D}"/>
                  </a:ext>
                </a:extLst>
              </p:cNvPr>
              <p:cNvSpPr txBox="1"/>
              <p:nvPr/>
            </p:nvSpPr>
            <p:spPr>
              <a:xfrm>
                <a:off x="4876800" y="29718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3C348CD3-E7BE-4BB6-A2EE-C9331D798CCE}"/>
                  </a:ext>
                </a:extLst>
              </p:cNvPr>
              <p:cNvSpPr txBox="1"/>
              <p:nvPr/>
            </p:nvSpPr>
            <p:spPr>
              <a:xfrm>
                <a:off x="4800600" y="533400"/>
                <a:ext cx="374751" cy="3420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BD0B168D-5174-4709-A949-626A3D1F73E3}"/>
                  </a:ext>
                </a:extLst>
              </p:cNvPr>
              <p:cNvSpPr txBox="1"/>
              <p:nvPr/>
            </p:nvSpPr>
            <p:spPr>
              <a:xfrm>
                <a:off x="4876800" y="1568432"/>
                <a:ext cx="624287" cy="3420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F7E1DD72-9634-4634-B144-3AC5660B91A3}"/>
                  </a:ext>
                </a:extLst>
              </p:cNvPr>
              <p:cNvSpPr txBox="1"/>
              <p:nvPr/>
            </p:nvSpPr>
            <p:spPr>
              <a:xfrm>
                <a:off x="7086600" y="1568432"/>
                <a:ext cx="304883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312A15A3-BAAC-4636-82AC-3DC96D5FEF8E}"/>
                  </a:ext>
                </a:extLst>
              </p:cNvPr>
              <p:cNvSpPr txBox="1"/>
              <p:nvPr/>
            </p:nvSpPr>
            <p:spPr>
              <a:xfrm>
                <a:off x="3733799" y="2286000"/>
                <a:ext cx="374751" cy="3420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  <a:highlight>
                      <a:srgbClr val="FFFF00"/>
                    </a:highlight>
                  </a:rPr>
                  <a:t>0</a:t>
                </a: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C5E0A38A-F7BD-4D6D-B0F3-14195D8C2976}"/>
                  </a:ext>
                </a:extLst>
              </p:cNvPr>
              <p:cNvSpPr txBox="1"/>
              <p:nvPr/>
            </p:nvSpPr>
            <p:spPr>
              <a:xfrm>
                <a:off x="3733799" y="1524000"/>
                <a:ext cx="374751" cy="3420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  <a:highlight>
                      <a:srgbClr val="FFFF00"/>
                    </a:highlight>
                  </a:rPr>
                  <a:t>0</a:t>
                </a: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8ABD113E-71A1-45C3-AF6B-AD2EE9B70828}"/>
                  </a:ext>
                </a:extLst>
              </p:cNvPr>
              <p:cNvSpPr txBox="1"/>
              <p:nvPr/>
            </p:nvSpPr>
            <p:spPr>
              <a:xfrm>
                <a:off x="5943600" y="22860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742F4E14-29FF-4BA6-B8A5-52D5FF4B5101}"/>
                  </a:ext>
                </a:extLst>
              </p:cNvPr>
              <p:cNvSpPr txBox="1"/>
              <p:nvPr/>
            </p:nvSpPr>
            <p:spPr>
              <a:xfrm>
                <a:off x="5943600" y="1524000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</p:grp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D113328B-C3FD-4B7B-BCC2-33A28BF73799}"/>
                </a:ext>
              </a:extLst>
            </p:cNvPr>
            <p:cNvSpPr txBox="1"/>
            <p:nvPr/>
          </p:nvSpPr>
          <p:spPr>
            <a:xfrm>
              <a:off x="11337204" y="2209800"/>
              <a:ext cx="397866" cy="276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E285722A-59EC-405E-B9CD-9D881138EC4F}"/>
                </a:ext>
              </a:extLst>
            </p:cNvPr>
            <p:cNvSpPr txBox="1"/>
            <p:nvPr/>
          </p:nvSpPr>
          <p:spPr>
            <a:xfrm>
              <a:off x="9372600" y="2209800"/>
              <a:ext cx="552095" cy="3263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-3.7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9A4AA67-F9A5-4D14-A343-EBA1593F3267}"/>
              </a:ext>
            </a:extLst>
          </p:cNvPr>
          <p:cNvGrpSpPr/>
          <p:nvPr/>
        </p:nvGrpSpPr>
        <p:grpSpPr>
          <a:xfrm>
            <a:off x="8991600" y="685800"/>
            <a:ext cx="3048000" cy="2286000"/>
            <a:chOff x="8059017" y="3429000"/>
            <a:chExt cx="3768849" cy="2603511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A3A308FF-A6C1-4A39-82C1-AE155F3322F2}"/>
                </a:ext>
              </a:extLst>
            </p:cNvPr>
            <p:cNvGrpSpPr/>
            <p:nvPr/>
          </p:nvGrpSpPr>
          <p:grpSpPr>
            <a:xfrm>
              <a:off x="8059017" y="3429000"/>
              <a:ext cx="3675783" cy="2603511"/>
              <a:chOff x="3657600" y="533400"/>
              <a:chExt cx="4156429" cy="2728721"/>
            </a:xfrm>
          </p:grpSpPr>
          <p:pic>
            <p:nvPicPr>
              <p:cNvPr id="66" name="Picture 65">
                <a:extLst>
                  <a:ext uri="{FF2B5EF4-FFF2-40B4-BE49-F238E27FC236}">
                    <a16:creationId xmlns:a16="http://schemas.microsoft.com/office/drawing/2014/main" id="{891F87D9-8FD7-40EF-B2F6-897A0F1409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57600" y="609600"/>
                <a:ext cx="4156429" cy="2606193"/>
              </a:xfrm>
              <a:prstGeom prst="rect">
                <a:avLst/>
              </a:prstGeom>
            </p:spPr>
          </p:pic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1D778AD2-14C8-4AE1-9486-DD3A9204DBA2}"/>
                  </a:ext>
                </a:extLst>
              </p:cNvPr>
              <p:cNvSpPr txBox="1"/>
              <p:nvPr/>
            </p:nvSpPr>
            <p:spPr>
              <a:xfrm>
                <a:off x="4876800" y="29718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67C32E3E-D8F8-441C-97B8-6D293FA64FDD}"/>
                  </a:ext>
                </a:extLst>
              </p:cNvPr>
              <p:cNvSpPr txBox="1"/>
              <p:nvPr/>
            </p:nvSpPr>
            <p:spPr>
              <a:xfrm>
                <a:off x="4970619" y="533400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B24531D4-278E-4DDD-901B-5E6112D003A5}"/>
                  </a:ext>
                </a:extLst>
              </p:cNvPr>
              <p:cNvSpPr txBox="1"/>
              <p:nvPr/>
            </p:nvSpPr>
            <p:spPr>
              <a:xfrm>
                <a:off x="4876800" y="1624888"/>
                <a:ext cx="304882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DA7238A3-9143-4B99-94A7-4ED4111B1E2F}"/>
                  </a:ext>
                </a:extLst>
              </p:cNvPr>
              <p:cNvSpPr txBox="1"/>
              <p:nvPr/>
            </p:nvSpPr>
            <p:spPr>
              <a:xfrm>
                <a:off x="7086600" y="1624888"/>
                <a:ext cx="304882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ED95D74A-2A46-4F1E-9F0A-D0A9E11F7CEC}"/>
                  </a:ext>
                </a:extLst>
              </p:cNvPr>
              <p:cNvSpPr txBox="1"/>
              <p:nvPr/>
            </p:nvSpPr>
            <p:spPr>
              <a:xfrm>
                <a:off x="3733800" y="22860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FCE2A50-E9F2-4E31-B206-2DC330D2EB88}"/>
                  </a:ext>
                </a:extLst>
              </p:cNvPr>
              <p:cNvSpPr txBox="1"/>
              <p:nvPr/>
            </p:nvSpPr>
            <p:spPr>
              <a:xfrm>
                <a:off x="3733800" y="1524000"/>
                <a:ext cx="449891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A6DC5BA-16A1-4F45-9017-EBFB43701462}"/>
                  </a:ext>
                </a:extLst>
              </p:cNvPr>
              <p:cNvSpPr txBox="1"/>
              <p:nvPr/>
            </p:nvSpPr>
            <p:spPr>
              <a:xfrm>
                <a:off x="5943600" y="2286000"/>
                <a:ext cx="507894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28E9225F-6111-46B3-9A9A-4182663958FD}"/>
                  </a:ext>
                </a:extLst>
              </p:cNvPr>
              <p:cNvSpPr txBox="1"/>
              <p:nvPr/>
            </p:nvSpPr>
            <p:spPr>
              <a:xfrm>
                <a:off x="5943600" y="1524000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</p:grp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D43F4D43-61DD-4D67-BEE2-F6236D8FAE73}"/>
                </a:ext>
              </a:extLst>
            </p:cNvPr>
            <p:cNvSpPr txBox="1"/>
            <p:nvPr/>
          </p:nvSpPr>
          <p:spPr>
            <a:xfrm>
              <a:off x="11430000" y="51054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0F6F6A5C-42E3-4381-977E-6C06AF33DD51}"/>
                </a:ext>
              </a:extLst>
            </p:cNvPr>
            <p:cNvSpPr txBox="1"/>
            <p:nvPr/>
          </p:nvSpPr>
          <p:spPr>
            <a:xfrm>
              <a:off x="9372600" y="51054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6F421B44-0119-4557-8E4A-49CDC82315DA}"/>
                </a:ext>
              </a:extLst>
            </p:cNvPr>
            <p:cNvSpPr txBox="1"/>
            <p:nvPr/>
          </p:nvSpPr>
          <p:spPr>
            <a:xfrm>
              <a:off x="9525000" y="3886200"/>
              <a:ext cx="5357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IDLE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040BB13-905B-4DE2-96E5-3E5D29551B68}"/>
              </a:ext>
            </a:extLst>
          </p:cNvPr>
          <p:cNvGrpSpPr/>
          <p:nvPr/>
        </p:nvGrpSpPr>
        <p:grpSpPr>
          <a:xfrm>
            <a:off x="2743200" y="685800"/>
            <a:ext cx="3141066" cy="2133599"/>
            <a:chOff x="3996971" y="533401"/>
            <a:chExt cx="3141066" cy="2133599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BEEF0B3-6611-4FFA-8FB5-8C646104AC91}"/>
                </a:ext>
              </a:extLst>
            </p:cNvPr>
            <p:cNvGrpSpPr/>
            <p:nvPr/>
          </p:nvGrpSpPr>
          <p:grpSpPr>
            <a:xfrm>
              <a:off x="3996971" y="533401"/>
              <a:ext cx="3089629" cy="2133599"/>
              <a:chOff x="3657600" y="533400"/>
              <a:chExt cx="4156429" cy="2728721"/>
            </a:xfrm>
          </p:grpSpPr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8AD39CD5-CE08-43E5-A609-1F44F22E72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57600" y="609600"/>
                <a:ext cx="4156429" cy="2606193"/>
              </a:xfrm>
              <a:prstGeom prst="rect">
                <a:avLst/>
              </a:prstGeom>
            </p:spPr>
          </p:pic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2E40D9D-6F23-4E7A-B901-F460C9246D65}"/>
                  </a:ext>
                </a:extLst>
              </p:cNvPr>
              <p:cNvSpPr txBox="1"/>
              <p:nvPr/>
            </p:nvSpPr>
            <p:spPr>
              <a:xfrm>
                <a:off x="4876800" y="2971800"/>
                <a:ext cx="296835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FEA5850-CB7F-4105-922C-61DCACE82176}"/>
                  </a:ext>
                </a:extLst>
              </p:cNvPr>
              <p:cNvSpPr txBox="1"/>
              <p:nvPr/>
            </p:nvSpPr>
            <p:spPr>
              <a:xfrm>
                <a:off x="4800600" y="533400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C9417AC-83E4-4152-8E04-DDF862E9395D}"/>
                  </a:ext>
                </a:extLst>
              </p:cNvPr>
              <p:cNvSpPr txBox="1"/>
              <p:nvPr/>
            </p:nvSpPr>
            <p:spPr>
              <a:xfrm>
                <a:off x="4841220" y="1605397"/>
                <a:ext cx="3978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8FC0598-6E0E-4B0A-8BAC-644BB1570AD7}"/>
                  </a:ext>
                </a:extLst>
              </p:cNvPr>
              <p:cNvSpPr txBox="1"/>
              <p:nvPr/>
            </p:nvSpPr>
            <p:spPr>
              <a:xfrm>
                <a:off x="7096454" y="1605397"/>
                <a:ext cx="296836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0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9A18905-9587-4F3B-ACA5-D5D89541DCB4}"/>
                  </a:ext>
                </a:extLst>
              </p:cNvPr>
              <p:cNvSpPr txBox="1"/>
              <p:nvPr/>
            </p:nvSpPr>
            <p:spPr>
              <a:xfrm>
                <a:off x="3733800" y="2286000"/>
                <a:ext cx="362724" cy="3542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  <a:highlight>
                      <a:srgbClr val="FFFF00"/>
                    </a:highlight>
                  </a:rPr>
                  <a:t>0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D41E5F72-96C0-4F5C-AFD1-5EBCCD8213B9}"/>
                  </a:ext>
                </a:extLst>
              </p:cNvPr>
              <p:cNvSpPr txBox="1"/>
              <p:nvPr/>
            </p:nvSpPr>
            <p:spPr>
              <a:xfrm>
                <a:off x="3733800" y="1524001"/>
                <a:ext cx="362724" cy="3542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  <a:highlight>
                      <a:srgbClr val="FFFF00"/>
                    </a:highlight>
                  </a:rPr>
                  <a:t>0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A211323-13FB-46AA-A7DB-6BB87CD144D3}"/>
                  </a:ext>
                </a:extLst>
              </p:cNvPr>
              <p:cNvSpPr txBox="1"/>
              <p:nvPr/>
            </p:nvSpPr>
            <p:spPr>
              <a:xfrm>
                <a:off x="5943600" y="2286000"/>
                <a:ext cx="494489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-3.7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D2BF836-F02B-4D11-98BF-F7D15BADA9C3}"/>
                  </a:ext>
                </a:extLst>
              </p:cNvPr>
              <p:cNvSpPr txBox="1"/>
              <p:nvPr/>
            </p:nvSpPr>
            <p:spPr>
              <a:xfrm>
                <a:off x="5943600" y="1524000"/>
                <a:ext cx="438017" cy="290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rgbClr val="006FEA"/>
                    </a:solidFill>
                  </a:rPr>
                  <a:t>3.7</a:t>
                </a:r>
              </a:p>
            </p:txBody>
          </p:sp>
        </p:grp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C09C94ED-3EBE-4E3B-BED9-C6DDFD5EF295}"/>
                </a:ext>
              </a:extLst>
            </p:cNvPr>
            <p:cNvSpPr txBox="1"/>
            <p:nvPr/>
          </p:nvSpPr>
          <p:spPr>
            <a:xfrm>
              <a:off x="6740171" y="1905000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1.2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70CEE2EA-5AB2-4D09-963A-44F8493ED4A9}"/>
                </a:ext>
              </a:extLst>
            </p:cNvPr>
            <p:cNvSpPr txBox="1"/>
            <p:nvPr/>
          </p:nvSpPr>
          <p:spPr>
            <a:xfrm>
              <a:off x="5105400" y="19050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rgbClr val="006FEA"/>
                  </a:solidFill>
                </a:rPr>
                <a:t>0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6F5657FF-8A49-4DD5-B9FB-B87341C1C8F0}"/>
                </a:ext>
              </a:extLst>
            </p:cNvPr>
            <p:cNvSpPr txBox="1"/>
            <p:nvPr/>
          </p:nvSpPr>
          <p:spPr>
            <a:xfrm>
              <a:off x="5216171" y="838201"/>
              <a:ext cx="468398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b="1" dirty="0">
                  <a:solidFill>
                    <a:srgbClr val="006FEA"/>
                  </a:solidFill>
                </a:rPr>
                <a:t>POS</a:t>
              </a:r>
            </a:p>
          </p:txBody>
        </p: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id="{B9D77B81-A046-4583-A3D8-328B0532F2AA}"/>
              </a:ext>
            </a:extLst>
          </p:cNvPr>
          <p:cNvSpPr txBox="1"/>
          <p:nvPr/>
        </p:nvSpPr>
        <p:spPr>
          <a:xfrm>
            <a:off x="7086600" y="990600"/>
            <a:ext cx="47641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rgbClr val="006FEA"/>
                </a:solidFill>
              </a:rPr>
              <a:t>NEG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BD6D47D-8612-4493-8956-7F3E6082A2F8}"/>
              </a:ext>
            </a:extLst>
          </p:cNvPr>
          <p:cNvSpPr txBox="1"/>
          <p:nvPr/>
        </p:nvSpPr>
        <p:spPr>
          <a:xfrm>
            <a:off x="4572000" y="4114800"/>
            <a:ext cx="7184724" cy="17703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3T Solves the energy problem present in 2T POR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No Deselect Toggle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At Cost of adding on transistor. (Small N Xtr.)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Die size problem remains ( Big P + Big N + Small N)</a:t>
            </a:r>
          </a:p>
          <a:p>
            <a:pPr marL="896981" lvl="1" indent="-342900">
              <a:buFont typeface="Arial" panose="020B0604020202020204" pitchFamily="34" charset="0"/>
              <a:buChar char="•"/>
            </a:pPr>
            <a:r>
              <a:rPr lang="en-US" dirty="0"/>
              <a:t>Need decoder layout to drive assessment.</a:t>
            </a: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7C18E88C-DB2F-4ADF-81B7-866F4C52001F}"/>
              </a:ext>
            </a:extLst>
          </p:cNvPr>
          <p:cNvCxnSpPr/>
          <p:nvPr/>
        </p:nvCxnSpPr>
        <p:spPr>
          <a:xfrm>
            <a:off x="76200" y="3581400"/>
            <a:ext cx="1188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FD162542-6277-442E-8320-58067E0AA949}"/>
              </a:ext>
            </a:extLst>
          </p:cNvPr>
          <p:cNvSpPr/>
          <p:nvPr/>
        </p:nvSpPr>
        <p:spPr>
          <a:xfrm>
            <a:off x="2514600" y="3962400"/>
            <a:ext cx="609600" cy="1905000"/>
          </a:xfrm>
          <a:prstGeom prst="roundRect">
            <a:avLst/>
          </a:prstGeom>
          <a:noFill/>
          <a:ln>
            <a:solidFill>
              <a:srgbClr val="0071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8" name="Table 97">
            <a:extLst>
              <a:ext uri="{FF2B5EF4-FFF2-40B4-BE49-F238E27FC236}">
                <a16:creationId xmlns:a16="http://schemas.microsoft.com/office/drawing/2014/main" id="{7BD07D43-A277-489E-A2AC-85A7C41482A7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4191000"/>
          <a:ext cx="2984500" cy="1463040"/>
        </p:xfrm>
        <a:graphic>
          <a:graphicData uri="http://schemas.openxmlformats.org/drawingml/2006/table">
            <a:tbl>
              <a:tblPr/>
              <a:tblGrid>
                <a:gridCol w="1155700">
                  <a:extLst>
                    <a:ext uri="{9D8B030D-6E8A-4147-A177-3AD203B41FA5}">
                      <a16:colId xmlns:a16="http://schemas.microsoft.com/office/drawing/2014/main" val="35057448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706065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694349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0639663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S24S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0161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 POR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12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 Arch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9214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Decode Type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0059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Deselect Togl.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1526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Float Deselects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375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~104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2435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size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881106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7D0FCCB-7955-4559-A74A-7BE7761C7BBC}"/>
              </a:ext>
            </a:extLst>
          </p:cNvPr>
          <p:cNvGraphicFramePr>
            <a:graphicFrameLocks noGrp="1"/>
          </p:cNvGraphicFramePr>
          <p:nvPr/>
        </p:nvGraphicFramePr>
        <p:xfrm>
          <a:off x="76200" y="685800"/>
          <a:ext cx="2590802" cy="2095500"/>
        </p:xfrm>
        <a:graphic>
          <a:graphicData uri="http://schemas.openxmlformats.org/drawingml/2006/table">
            <a:tbl>
              <a:tblPr/>
              <a:tblGrid>
                <a:gridCol w="498231">
                  <a:extLst>
                    <a:ext uri="{9D8B030D-6E8A-4147-A177-3AD203B41FA5}">
                      <a16:colId xmlns:a16="http://schemas.microsoft.com/office/drawing/2014/main" val="3943867062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3949057019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4052147813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2825491213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1584729629"/>
                    </a:ext>
                  </a:extLst>
                </a:gridCol>
                <a:gridCol w="498231">
                  <a:extLst>
                    <a:ext uri="{9D8B030D-6E8A-4147-A177-3AD203B41FA5}">
                      <a16:colId xmlns:a16="http://schemas.microsoft.com/office/drawing/2014/main" val="1553047390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38268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IDLE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301879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50599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69212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lselp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624911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lbwl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889673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278170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424447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102704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352059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#/patch</a:t>
                      </a:r>
                    </a:p>
                  </a:txBody>
                  <a:tcPr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886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871358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8" id="{F5FB94F5-2261-4BEB-8FB9-A09A69A0F302}" vid="{C07E4112-9D58-4619-9809-CF3B74EE46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0b7a245-a7c3-4504-88b2-cf85318e6b7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mydefault</Template>
  <TotalTime>17</TotalTime>
  <Words>620</Words>
  <Application>Microsoft Macintosh PowerPoint</Application>
  <PresentationFormat>Widescreen</PresentationFormat>
  <Paragraphs>461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Neo Sans Intel</vt:lpstr>
      <vt:lpstr>Neo Sans Intel Medium</vt:lpstr>
      <vt:lpstr>Arial</vt:lpstr>
      <vt:lpstr>Calibri</vt:lpstr>
      <vt:lpstr>blank</vt:lpstr>
      <vt:lpstr>3t rev0 to do layout work ( pre-optimization)</vt:lpstr>
      <vt:lpstr>PowerPoint Presentation</vt:lpstr>
      <vt:lpstr>Bias Table</vt:lpstr>
      <vt:lpstr>3T Bipolar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3t rev0 to do layout work ( pre-optimization)</dc:title>
  <dc:creator>Srinivasan, Balaji</dc:creator>
  <cp:keywords>CTPClassification=CTP_NT</cp:keywords>
  <cp:lastModifiedBy>Kau, Derchang</cp:lastModifiedBy>
  <cp:revision>6</cp:revision>
  <dcterms:created xsi:type="dcterms:W3CDTF">2020-01-16T17:47:42Z</dcterms:created>
  <dcterms:modified xsi:type="dcterms:W3CDTF">2020-01-16T18:08:09Z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d0e3c434-4e4f-4b06-a76a-f3d162ba1340</vt:lpwstr>
  </property>
  <property fmtid="{D5CDD505-2E9C-101B-9397-08002B2CF9AE}" pid="4" name="CTP_TimeStamp">
    <vt:lpwstr>2020-01-16 18:02:51Z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