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311" r:id="rId5"/>
    <p:sldId id="257" r:id="rId6"/>
    <p:sldId id="259" r:id="rId7"/>
    <p:sldId id="260" r:id="rId8"/>
    <p:sldId id="261" r:id="rId9"/>
    <p:sldId id="312" r:id="rId10"/>
    <p:sldId id="307" r:id="rId11"/>
    <p:sldId id="304" r:id="rId12"/>
    <p:sldId id="308" r:id="rId13"/>
    <p:sldId id="309" r:id="rId14"/>
    <p:sldId id="310" r:id="rId15"/>
    <p:sldId id="288" r:id="rId16"/>
    <p:sldId id="258" r:id="rId17"/>
    <p:sldId id="270" r:id="rId18"/>
    <p:sldId id="289" r:id="rId19"/>
    <p:sldId id="290" r:id="rId20"/>
    <p:sldId id="291" r:id="rId21"/>
    <p:sldId id="292" r:id="rId22"/>
    <p:sldId id="265" r:id="rId23"/>
    <p:sldId id="268" r:id="rId24"/>
    <p:sldId id="293" r:id="rId25"/>
    <p:sldId id="269" r:id="rId26"/>
    <p:sldId id="271" r:id="rId27"/>
    <p:sldId id="272" r:id="rId28"/>
    <p:sldId id="274" r:id="rId29"/>
    <p:sldId id="298" r:id="rId30"/>
    <p:sldId id="297" r:id="rId31"/>
    <p:sldId id="301" r:id="rId32"/>
    <p:sldId id="263" r:id="rId33"/>
    <p:sldId id="264" r:id="rId34"/>
    <p:sldId id="300" r:id="rId35"/>
    <p:sldId id="262" r:id="rId36"/>
    <p:sldId id="302" r:id="rId37"/>
    <p:sldId id="303" r:id="rId38"/>
  </p:sldIdLst>
  <p:sldSz cx="12192000" cy="6858000"/>
  <p:notesSz cx="6858000" cy="9144000"/>
  <p:defaultTextStyle>
    <a:defPPr>
      <a:defRPr lang="en-US"/>
    </a:defPPr>
    <a:lvl1pPr marL="0" algn="l" defTabSz="1108161" rtl="0" eaLnBrk="1" latinLnBrk="0" hangingPunct="1">
      <a:defRPr sz="2181" kern="1200">
        <a:solidFill>
          <a:schemeClr val="tx1"/>
        </a:solidFill>
        <a:latin typeface="+mn-lt"/>
        <a:ea typeface="+mn-ea"/>
        <a:cs typeface="+mn-cs"/>
      </a:defRPr>
    </a:lvl1pPr>
    <a:lvl2pPr marL="554081" algn="l" defTabSz="1108161" rtl="0" eaLnBrk="1" latinLnBrk="0" hangingPunct="1">
      <a:defRPr sz="2181" kern="1200">
        <a:solidFill>
          <a:schemeClr val="tx1"/>
        </a:solidFill>
        <a:latin typeface="+mn-lt"/>
        <a:ea typeface="+mn-ea"/>
        <a:cs typeface="+mn-cs"/>
      </a:defRPr>
    </a:lvl2pPr>
    <a:lvl3pPr marL="1108161" algn="l" defTabSz="1108161" rtl="0" eaLnBrk="1" latinLnBrk="0" hangingPunct="1">
      <a:defRPr sz="2181" kern="1200">
        <a:solidFill>
          <a:schemeClr val="tx1"/>
        </a:solidFill>
        <a:latin typeface="+mn-lt"/>
        <a:ea typeface="+mn-ea"/>
        <a:cs typeface="+mn-cs"/>
      </a:defRPr>
    </a:lvl3pPr>
    <a:lvl4pPr marL="1662242" algn="l" defTabSz="1108161" rtl="0" eaLnBrk="1" latinLnBrk="0" hangingPunct="1">
      <a:defRPr sz="2181" kern="1200">
        <a:solidFill>
          <a:schemeClr val="tx1"/>
        </a:solidFill>
        <a:latin typeface="+mn-lt"/>
        <a:ea typeface="+mn-ea"/>
        <a:cs typeface="+mn-cs"/>
      </a:defRPr>
    </a:lvl4pPr>
    <a:lvl5pPr marL="2216323" algn="l" defTabSz="1108161" rtl="0" eaLnBrk="1" latinLnBrk="0" hangingPunct="1">
      <a:defRPr sz="2181" kern="1200">
        <a:solidFill>
          <a:schemeClr val="tx1"/>
        </a:solidFill>
        <a:latin typeface="+mn-lt"/>
        <a:ea typeface="+mn-ea"/>
        <a:cs typeface="+mn-cs"/>
      </a:defRPr>
    </a:lvl5pPr>
    <a:lvl6pPr marL="2770403" algn="l" defTabSz="1108161" rtl="0" eaLnBrk="1" latinLnBrk="0" hangingPunct="1">
      <a:defRPr sz="2181" kern="1200">
        <a:solidFill>
          <a:schemeClr val="tx1"/>
        </a:solidFill>
        <a:latin typeface="+mn-lt"/>
        <a:ea typeface="+mn-ea"/>
        <a:cs typeface="+mn-cs"/>
      </a:defRPr>
    </a:lvl6pPr>
    <a:lvl7pPr marL="3324484" algn="l" defTabSz="1108161" rtl="0" eaLnBrk="1" latinLnBrk="0" hangingPunct="1">
      <a:defRPr sz="2181" kern="1200">
        <a:solidFill>
          <a:schemeClr val="tx1"/>
        </a:solidFill>
        <a:latin typeface="+mn-lt"/>
        <a:ea typeface="+mn-ea"/>
        <a:cs typeface="+mn-cs"/>
      </a:defRPr>
    </a:lvl7pPr>
    <a:lvl8pPr marL="3878565" algn="l" defTabSz="1108161" rtl="0" eaLnBrk="1" latinLnBrk="0" hangingPunct="1">
      <a:defRPr sz="2181" kern="1200">
        <a:solidFill>
          <a:schemeClr val="tx1"/>
        </a:solidFill>
        <a:latin typeface="+mn-lt"/>
        <a:ea typeface="+mn-ea"/>
        <a:cs typeface="+mn-cs"/>
      </a:defRPr>
    </a:lvl8pPr>
    <a:lvl9pPr marL="4432645" algn="l" defTabSz="1108161" rtl="0" eaLnBrk="1" latinLnBrk="0" hangingPunct="1">
      <a:defRPr sz="218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E0F2E"/>
    <a:srgbClr val="CA1135"/>
    <a:srgbClr val="A746F1"/>
    <a:srgbClr val="0064D2"/>
    <a:srgbClr val="0054B0"/>
    <a:srgbClr val="006FEA"/>
    <a:srgbClr val="0071EE"/>
    <a:srgbClr val="0150ED"/>
    <a:srgbClr val="0E5EFE"/>
    <a:srgbClr val="1E6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86383"/>
  </p:normalViewPr>
  <p:slideViewPr>
    <p:cSldViewPr snapToGrid="0">
      <p:cViewPr varScale="1">
        <p:scale>
          <a:sx n="113" d="100"/>
          <a:sy n="113" d="100"/>
        </p:scale>
        <p:origin x="984" y="176"/>
      </p:cViewPr>
      <p:guideLst>
        <p:guide orient="horz" pos="216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5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EC177-E2E5-4455-82C1-178BA1878C75}" type="datetimeFigureOut">
              <a:rPr lang="en-US" smtClean="0"/>
              <a:t>12/6/18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04A1C-D9A7-450B-9BF6-70A1F0BFB355}" type="slidenum">
              <a:rPr lang="en-US" smtClean="0"/>
              <a:t>‹#›</a:t>
            </a:fld>
            <a:endParaRPr lang="en-US"/>
          </a:p>
        </p:txBody>
      </p:sp>
    </p:spTree>
    <p:extLst>
      <p:ext uri="{BB962C8B-B14F-4D97-AF65-F5344CB8AC3E}">
        <p14:creationId xmlns:p14="http://schemas.microsoft.com/office/powerpoint/2010/main" val="92643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29</a:t>
            </a:fld>
            <a:endParaRPr lang="en-US"/>
          </a:p>
        </p:txBody>
      </p:sp>
    </p:spTree>
    <p:extLst>
      <p:ext uri="{BB962C8B-B14F-4D97-AF65-F5344CB8AC3E}">
        <p14:creationId xmlns:p14="http://schemas.microsoft.com/office/powerpoint/2010/main" val="785956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32</a:t>
            </a:fld>
            <a:endParaRPr lang="en-US"/>
          </a:p>
        </p:txBody>
      </p:sp>
    </p:spTree>
    <p:extLst>
      <p:ext uri="{BB962C8B-B14F-4D97-AF65-F5344CB8AC3E}">
        <p14:creationId xmlns:p14="http://schemas.microsoft.com/office/powerpoint/2010/main" val="559545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6379"/>
            <a:ext cx="10363200" cy="1012825"/>
          </a:xfrm>
        </p:spPr>
        <p:txBody>
          <a:bodyPr/>
          <a:lstStyle>
            <a:lvl1pPr>
              <a:defRPr sz="4847"/>
            </a:lvl1pPr>
          </a:lstStyle>
          <a:p>
            <a:r>
              <a:rPr lang="en-US"/>
              <a:t>Click to edit Master title style</a:t>
            </a:r>
            <a:endParaRPr lang="en-US" dirty="0"/>
          </a:p>
        </p:txBody>
      </p:sp>
      <p:sp>
        <p:nvSpPr>
          <p:cNvPr id="3" name="Subtitle 2"/>
          <p:cNvSpPr>
            <a:spLocks noGrp="1"/>
          </p:cNvSpPr>
          <p:nvPr>
            <p:ph type="subTitle" idx="1"/>
          </p:nvPr>
        </p:nvSpPr>
        <p:spPr>
          <a:xfrm>
            <a:off x="1828800" y="1371600"/>
            <a:ext cx="8534400" cy="533401"/>
          </a:xfrm>
        </p:spPr>
        <p:txBody>
          <a:bodyPr/>
          <a:lstStyle>
            <a:lvl1pPr marL="0" indent="0" algn="ctr">
              <a:buFont typeface="Arial" pitchFamily="34" charset="0"/>
              <a:buNone/>
              <a:defRPr sz="2908" b="1"/>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Click to edit Master subtitle style</a:t>
            </a:r>
            <a:endParaRPr lang="en-US" dirty="0"/>
          </a:p>
        </p:txBody>
      </p:sp>
      <p:sp>
        <p:nvSpPr>
          <p:cNvPr id="4" name="Content Placeholder 2"/>
          <p:cNvSpPr>
            <a:spLocks noGrp="1"/>
          </p:cNvSpPr>
          <p:nvPr>
            <p:ph idx="10"/>
          </p:nvPr>
        </p:nvSpPr>
        <p:spPr>
          <a:xfrm>
            <a:off x="914400" y="2133600"/>
            <a:ext cx="10363200" cy="426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424" b="1"/>
            </a:lvl1pPr>
          </a:lstStyle>
          <a:p>
            <a:r>
              <a:rPr lang="en-US"/>
              <a:t>Click to edit Master title style</a:t>
            </a:r>
          </a:p>
        </p:txBody>
      </p:sp>
      <p:sp>
        <p:nvSpPr>
          <p:cNvPr id="3" name="Content Placeholder 2"/>
          <p:cNvSpPr>
            <a:spLocks noGrp="1"/>
          </p:cNvSpPr>
          <p:nvPr>
            <p:ph idx="1"/>
          </p:nvPr>
        </p:nvSpPr>
        <p:spPr>
          <a:xfrm>
            <a:off x="4766734" y="273054"/>
            <a:ext cx="6815667" cy="5853112"/>
          </a:xfrm>
        </p:spPr>
        <p:txBody>
          <a:bodyPr/>
          <a:lstStyle>
            <a:lvl1pPr>
              <a:defRPr sz="3878"/>
            </a:lvl1pPr>
            <a:lvl2pPr>
              <a:defRPr sz="3393"/>
            </a:lvl2pPr>
            <a:lvl3pPr>
              <a:defRPr sz="2908"/>
            </a:lvl3pPr>
            <a:lvl4pPr>
              <a:defRPr sz="2424"/>
            </a:lvl4pPr>
            <a:lvl5pPr>
              <a:defRPr sz="2424"/>
            </a:lvl5pPr>
            <a:lvl6pPr>
              <a:defRPr sz="2424"/>
            </a:lvl6pPr>
            <a:lvl7pPr>
              <a:defRPr sz="2424"/>
            </a:lvl7pPr>
            <a:lvl8pPr>
              <a:defRPr sz="2424"/>
            </a:lvl8pPr>
            <a:lvl9pPr>
              <a:defRPr sz="242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424" b="1"/>
            </a:lvl1pPr>
          </a:lstStyle>
          <a:p>
            <a:r>
              <a:rPr lang="en-US"/>
              <a:t>Click to edit Master title style</a:t>
            </a:r>
            <a:endParaRPr lang="en-US" dirty="0"/>
          </a:p>
        </p:txBody>
      </p:sp>
      <p:sp>
        <p:nvSpPr>
          <p:cNvPr id="3" name="Picture Placeholder 2"/>
          <p:cNvSpPr>
            <a:spLocks noGrp="1"/>
          </p:cNvSpPr>
          <p:nvPr>
            <p:ph type="pic" idx="1"/>
          </p:nvPr>
        </p:nvSpPr>
        <p:spPr>
          <a:xfrm>
            <a:off x="2389718" y="612775"/>
            <a:ext cx="7315200" cy="4114800"/>
          </a:xfrm>
        </p:spPr>
        <p:txBody>
          <a:bodyPr/>
          <a:lstStyle>
            <a:lvl1pPr marL="0" indent="0">
              <a:buNone/>
              <a:defRPr sz="3878"/>
            </a:lvl1pPr>
            <a:lvl2pPr marL="554035" indent="0">
              <a:buNone/>
              <a:defRPr sz="3393"/>
            </a:lvl2pPr>
            <a:lvl3pPr marL="1108070" indent="0">
              <a:buNone/>
              <a:defRPr sz="2908"/>
            </a:lvl3pPr>
            <a:lvl4pPr marL="1662105" indent="0">
              <a:buNone/>
              <a:defRPr sz="2424"/>
            </a:lvl4pPr>
            <a:lvl5pPr marL="2216140" indent="0">
              <a:buNone/>
              <a:defRPr sz="2424"/>
            </a:lvl5pPr>
            <a:lvl6pPr marL="2770175" indent="0">
              <a:buNone/>
              <a:defRPr sz="2424"/>
            </a:lvl6pPr>
            <a:lvl7pPr marL="3324210" indent="0">
              <a:buNone/>
              <a:defRPr sz="2424"/>
            </a:lvl7pPr>
            <a:lvl8pPr marL="3878245" indent="0">
              <a:buNone/>
              <a:defRPr sz="2424"/>
            </a:lvl8pPr>
            <a:lvl9pPr marL="4432280" indent="0">
              <a:buNone/>
              <a:defRPr sz="2424"/>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399"/>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399"/>
            <a:ext cx="7569200" cy="5943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Rectangle 23"/>
          <p:cNvSpPr/>
          <p:nvPr userDrawn="1"/>
        </p:nvSpPr>
        <p:spPr>
          <a:xfrm>
            <a:off x="120073" y="776330"/>
            <a:ext cx="10871200" cy="316112"/>
          </a:xfrm>
          <a:prstGeom prst="rect">
            <a:avLst/>
          </a:prstGeom>
        </p:spPr>
        <p:txBody>
          <a:bodyPr wrap="square">
            <a:spAutoFit/>
          </a:bodyPr>
          <a:lstStyle/>
          <a:p>
            <a:pPr fontAlgn="t"/>
            <a:r>
              <a:rPr lang="en-US" sz="1454" b="1" u="sng" dirty="0">
                <a:latin typeface="Calibri" pitchFamily="34" charset="0"/>
                <a:cs typeface="Calibri" pitchFamily="34" charset="0"/>
              </a:rPr>
              <a:t>Phases:</a:t>
            </a:r>
            <a:r>
              <a:rPr lang="en-US" sz="1454" dirty="0">
                <a:latin typeface="Calibri" pitchFamily="34" charset="0"/>
                <a:cs typeface="Calibri" pitchFamily="34" charset="0"/>
              </a:rPr>
              <a:t>                        </a:t>
            </a:r>
            <a:r>
              <a:rPr lang="en-US" sz="1212" i="1" dirty="0">
                <a:solidFill>
                  <a:schemeClr val="bg1">
                    <a:lumMod val="65000"/>
                  </a:schemeClr>
                </a:solidFill>
                <a:latin typeface="Calibri" pitchFamily="34" charset="0"/>
                <a:cs typeface="Calibri" pitchFamily="34" charset="0"/>
              </a:rPr>
              <a:t>1-Assumption 2-Symptom 3-Speculation</a:t>
            </a:r>
            <a:r>
              <a:rPr lang="en-US" sz="1212" i="1" baseline="0" dirty="0">
                <a:solidFill>
                  <a:schemeClr val="bg1">
                    <a:lumMod val="65000"/>
                  </a:schemeClr>
                </a:solidFill>
                <a:latin typeface="Calibri" pitchFamily="34" charset="0"/>
                <a:cs typeface="Calibri" pitchFamily="34" charset="0"/>
              </a:rPr>
              <a:t> with limited data 4-Segmentation 5-ID’d 6-Containment deployed 7-Root cause validated</a:t>
            </a:r>
            <a:endParaRPr lang="en-US" sz="1454" dirty="0">
              <a:latin typeface="Calibri" pitchFamily="34" charset="0"/>
              <a:cs typeface="Calibri" pitchFamily="34" charset="0"/>
            </a:endParaRPr>
          </a:p>
        </p:txBody>
      </p:sp>
      <p:sp>
        <p:nvSpPr>
          <p:cNvPr id="2" name="Title 1"/>
          <p:cNvSpPr>
            <a:spLocks noGrp="1"/>
          </p:cNvSpPr>
          <p:nvPr>
            <p:ph type="title" hasCustomPrompt="1"/>
          </p:nvPr>
        </p:nvSpPr>
        <p:spPr>
          <a:xfrm>
            <a:off x="92364" y="62728"/>
            <a:ext cx="9882909" cy="457200"/>
          </a:xfrm>
        </p:spPr>
        <p:txBody>
          <a:bodyPr/>
          <a:lstStyle>
            <a:lvl1pPr algn="l">
              <a:defRPr sz="3393" baseline="0"/>
            </a:lvl1pPr>
          </a:lstStyle>
          <a:p>
            <a:r>
              <a:rPr lang="en-US" dirty="0"/>
              <a:t>(Enter Heading for Topic or Problem Statement)</a:t>
            </a:r>
          </a:p>
        </p:txBody>
      </p:sp>
      <p:sp>
        <p:nvSpPr>
          <p:cNvPr id="20" name="Rectangle 19"/>
          <p:cNvSpPr/>
          <p:nvPr userDrawn="1"/>
        </p:nvSpPr>
        <p:spPr>
          <a:xfrm>
            <a:off x="120073" y="519928"/>
            <a:ext cx="8534400" cy="316112"/>
          </a:xfrm>
          <a:prstGeom prst="rect">
            <a:avLst/>
          </a:prstGeom>
        </p:spPr>
        <p:txBody>
          <a:bodyPr wrap="square">
            <a:spAutoFit/>
          </a:bodyPr>
          <a:lstStyle/>
          <a:p>
            <a:pPr fontAlgn="t"/>
            <a:r>
              <a:rPr lang="en-US" sz="1454" b="1" u="sng" dirty="0">
                <a:latin typeface="Calibri" pitchFamily="34" charset="0"/>
                <a:cs typeface="Calibri" pitchFamily="34" charset="0"/>
              </a:rPr>
              <a:t>Risk:</a:t>
            </a:r>
            <a:r>
              <a:rPr lang="en-US" sz="1454" b="0" u="none" baseline="0" dirty="0">
                <a:latin typeface="Calibri" pitchFamily="34" charset="0"/>
                <a:cs typeface="Calibri" pitchFamily="34" charset="0"/>
              </a:rPr>
              <a:t>       </a:t>
            </a:r>
            <a:r>
              <a:rPr lang="en-US" sz="1454" b="0" u="none" baseline="0" dirty="0">
                <a:solidFill>
                  <a:srgbClr val="FF0000"/>
                </a:solidFill>
                <a:latin typeface="Calibri" pitchFamily="34" charset="0"/>
                <a:cs typeface="Calibri" pitchFamily="34" charset="0"/>
              </a:rPr>
              <a:t>           </a:t>
            </a:r>
            <a:r>
              <a:rPr lang="en-US" sz="1454" b="0" u="none" baseline="0" dirty="0">
                <a:latin typeface="Calibri" pitchFamily="34" charset="0"/>
                <a:cs typeface="Calibri" pitchFamily="34" charset="0"/>
              </a:rPr>
              <a:t>           </a:t>
            </a:r>
            <a:r>
              <a:rPr lang="en-US" sz="1212" i="1" dirty="0">
                <a:solidFill>
                  <a:schemeClr val="bg1">
                    <a:lumMod val="65000"/>
                  </a:schemeClr>
                </a:solidFill>
                <a:latin typeface="Calibri" pitchFamily="34" charset="0"/>
                <a:cs typeface="Calibri" pitchFamily="34" charset="0"/>
              </a:rPr>
              <a:t>1-Showstopper 1.5-High Risk/No Data 2-High Risk</a:t>
            </a:r>
            <a:r>
              <a:rPr lang="en-US" sz="1212" i="1" baseline="0" dirty="0">
                <a:solidFill>
                  <a:schemeClr val="bg1">
                    <a:lumMod val="65000"/>
                  </a:schemeClr>
                </a:solidFill>
                <a:latin typeface="Calibri" pitchFamily="34" charset="0"/>
                <a:cs typeface="Calibri" pitchFamily="34" charset="0"/>
              </a:rPr>
              <a:t> </a:t>
            </a:r>
            <a:r>
              <a:rPr lang="en-US" sz="1212" i="1" dirty="0">
                <a:solidFill>
                  <a:schemeClr val="bg1">
                    <a:lumMod val="65000"/>
                  </a:schemeClr>
                </a:solidFill>
                <a:latin typeface="Calibri" pitchFamily="34" charset="0"/>
                <a:cs typeface="Calibri" pitchFamily="34" charset="0"/>
              </a:rPr>
              <a:t>2.5-No Data 3-Med Risk 4-Low</a:t>
            </a:r>
            <a:r>
              <a:rPr lang="en-US" sz="1212" i="1" baseline="0" dirty="0">
                <a:solidFill>
                  <a:schemeClr val="bg1">
                    <a:lumMod val="65000"/>
                  </a:schemeClr>
                </a:solidFill>
                <a:latin typeface="Calibri" pitchFamily="34" charset="0"/>
                <a:cs typeface="Calibri" pitchFamily="34" charset="0"/>
              </a:rPr>
              <a:t> risk 5-cert.</a:t>
            </a:r>
            <a:endParaRPr lang="en-US" sz="1454" dirty="0">
              <a:latin typeface="Calibri" pitchFamily="34" charset="0"/>
              <a:cs typeface="Calibri" pitchFamily="34" charset="0"/>
            </a:endParaRPr>
          </a:p>
        </p:txBody>
      </p:sp>
      <p:sp>
        <p:nvSpPr>
          <p:cNvPr id="22" name="Subtitle 2"/>
          <p:cNvSpPr>
            <a:spLocks noGrp="1"/>
          </p:cNvSpPr>
          <p:nvPr>
            <p:ph type="subTitle" idx="20" hasCustomPrompt="1"/>
          </p:nvPr>
        </p:nvSpPr>
        <p:spPr>
          <a:xfrm>
            <a:off x="757382" y="566531"/>
            <a:ext cx="812800" cy="239797"/>
          </a:xfrm>
        </p:spPr>
        <p:txBody>
          <a:bodyPr anchor="ctr" anchorCtr="0"/>
          <a:lstStyle>
            <a:lvl1pPr marL="0" indent="0" algn="l">
              <a:buFont typeface="Arial" pitchFamily="34" charset="0"/>
              <a:buNone/>
              <a:defRPr sz="1454" b="1" baseline="0">
                <a:solidFill>
                  <a:srgbClr val="FF0000"/>
                </a:solidFill>
              </a:defRPr>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dirty="0"/>
              <a:t>Level</a:t>
            </a:r>
          </a:p>
        </p:txBody>
      </p:sp>
      <p:sp>
        <p:nvSpPr>
          <p:cNvPr id="21" name="Text Placeholder 2"/>
          <p:cNvSpPr>
            <a:spLocks noGrp="1"/>
          </p:cNvSpPr>
          <p:nvPr>
            <p:ph type="body" idx="21" hasCustomPrompt="1"/>
          </p:nvPr>
        </p:nvSpPr>
        <p:spPr>
          <a:xfrm>
            <a:off x="757382" y="776331"/>
            <a:ext cx="812800" cy="244752"/>
          </a:xfrm>
        </p:spPr>
        <p:txBody>
          <a:bodyPr anchor="t" anchorCtr="0"/>
          <a:lstStyle>
            <a:lvl1pPr marL="0" indent="0" algn="l">
              <a:buNone/>
              <a:defRPr sz="1454" b="1" baseline="0">
                <a:solidFill>
                  <a:srgbClr val="FF0000"/>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Stage</a:t>
            </a:r>
          </a:p>
        </p:txBody>
      </p:sp>
      <p:sp>
        <p:nvSpPr>
          <p:cNvPr id="23" name="Text Placeholder 2"/>
          <p:cNvSpPr>
            <a:spLocks noGrp="1"/>
          </p:cNvSpPr>
          <p:nvPr>
            <p:ph type="body" idx="22" hasCustomPrompt="1"/>
          </p:nvPr>
        </p:nvSpPr>
        <p:spPr>
          <a:xfrm>
            <a:off x="9652001" y="573668"/>
            <a:ext cx="2435412" cy="281922"/>
          </a:xfrm>
        </p:spPr>
        <p:txBody>
          <a:bodyPr anchor="b"/>
          <a:lstStyle>
            <a:lvl1pPr marL="0" indent="0" algn="r">
              <a:buNone/>
              <a:defRPr sz="1454" b="1" baseline="0">
                <a:solidFill>
                  <a:schemeClr val="accent2"/>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Date </a:t>
            </a:r>
          </a:p>
        </p:txBody>
      </p:sp>
      <p:sp>
        <p:nvSpPr>
          <p:cNvPr id="3" name="TextBox 2"/>
          <p:cNvSpPr txBox="1"/>
          <p:nvPr userDrawn="1"/>
        </p:nvSpPr>
        <p:spPr>
          <a:xfrm>
            <a:off x="9605818" y="12505"/>
            <a:ext cx="2493818" cy="539891"/>
          </a:xfrm>
          <a:prstGeom prst="rect">
            <a:avLst/>
          </a:prstGeom>
          <a:noFill/>
        </p:spPr>
        <p:txBody>
          <a:bodyPr wrap="square" rtlCol="0">
            <a:spAutoFit/>
          </a:bodyPr>
          <a:lstStyle/>
          <a:p>
            <a:pPr algn="r"/>
            <a:r>
              <a:rPr lang="en-US" sz="1454" dirty="0">
                <a:solidFill>
                  <a:srgbClr val="FF0000"/>
                </a:solidFill>
                <a:latin typeface="Neo Sans Intel Medium" pitchFamily="34" charset="0"/>
              </a:rPr>
              <a:t>Intel-Micron Confidential</a:t>
            </a:r>
          </a:p>
          <a:p>
            <a:pPr algn="r">
              <a:tabLst/>
            </a:pPr>
            <a:r>
              <a:rPr lang="en-US" sz="1454" dirty="0" err="1">
                <a:solidFill>
                  <a:schemeClr val="accent2"/>
                </a:solidFill>
                <a:latin typeface="Neo Sans Intel Medium" pitchFamily="34" charset="0"/>
              </a:rPr>
              <a:t>SxP</a:t>
            </a:r>
            <a:r>
              <a:rPr lang="en-US" sz="1454" dirty="0">
                <a:solidFill>
                  <a:schemeClr val="accent2"/>
                </a:solidFill>
                <a:latin typeface="Neo Sans Intel Medium" pitchFamily="34" charset="0"/>
              </a:rPr>
              <a:t> JDP</a:t>
            </a:r>
          </a:p>
        </p:txBody>
      </p:sp>
      <p:sp>
        <p:nvSpPr>
          <p:cNvPr id="28" name="Rectangle 5"/>
          <p:cNvSpPr>
            <a:spLocks noChangeArrowheads="1"/>
          </p:cNvSpPr>
          <p:nvPr userDrawn="1"/>
        </p:nvSpPr>
        <p:spPr bwMode="auto">
          <a:xfrm>
            <a:off x="10714182" y="843545"/>
            <a:ext cx="1246909" cy="223779"/>
          </a:xfrm>
          <a:prstGeom prst="rect">
            <a:avLst/>
          </a:prstGeom>
          <a:noFill/>
          <a:ln w="9525">
            <a:noFill/>
            <a:miter lim="800000"/>
            <a:headEnd/>
            <a:tailEnd/>
          </a:ln>
          <a:effectLst/>
        </p:spPr>
        <p:txBody>
          <a:bodyPr wrap="square" lIns="0" tIns="0" rIns="0" bIns="0">
            <a:spAutoFit/>
          </a:bodyPr>
          <a:lstStyle/>
          <a:p>
            <a:pPr algn="r" eaLnBrk="0" hangingPunct="0">
              <a:spcBef>
                <a:spcPct val="50000"/>
              </a:spcBef>
              <a:tabLst>
                <a:tab pos="4432280" algn="ctr"/>
                <a:tab pos="9839892" algn="r"/>
              </a:tabLst>
            </a:pPr>
            <a:r>
              <a:rPr lang="en-US" sz="1454" b="1" dirty="0">
                <a:solidFill>
                  <a:schemeClr val="accent2"/>
                </a:solidFill>
                <a:latin typeface="Calibri" pitchFamily="34" charset="0"/>
                <a:cs typeface="Calibri" pitchFamily="34" charset="0"/>
              </a:rPr>
              <a:t>Slide </a:t>
            </a:r>
            <a:fld id="{3CBE715E-4167-445E-8F25-69DFD044E05F}" type="slidenum">
              <a:rPr lang="en-US" sz="1454" b="1" smtClean="0">
                <a:solidFill>
                  <a:schemeClr val="accent2"/>
                </a:solidFill>
                <a:latin typeface="Calibri" pitchFamily="34" charset="0"/>
                <a:cs typeface="Calibri" pitchFamily="34" charset="0"/>
              </a:rPr>
              <a:pPr algn="r" eaLnBrk="0" hangingPunct="0">
                <a:spcBef>
                  <a:spcPct val="50000"/>
                </a:spcBef>
                <a:tabLst>
                  <a:tab pos="4432280" algn="ctr"/>
                  <a:tab pos="9839892" algn="r"/>
                </a:tabLst>
              </a:pPr>
              <a:t>‹#›</a:t>
            </a:fld>
            <a:endParaRPr lang="en-US" sz="1454" b="1" dirty="0">
              <a:solidFill>
                <a:schemeClr val="accent2"/>
              </a:solidFill>
              <a:latin typeface="Neo Sans Intel" pitchFamily="34" charset="0"/>
            </a:endParaRPr>
          </a:p>
        </p:txBody>
      </p:sp>
      <p:sp>
        <p:nvSpPr>
          <p:cNvPr id="5" name="Rectangle 4"/>
          <p:cNvSpPr/>
          <p:nvPr userDrawn="1"/>
        </p:nvSpPr>
        <p:spPr>
          <a:xfrm>
            <a:off x="92364" y="6463641"/>
            <a:ext cx="12007273" cy="381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3"/>
          </a:p>
        </p:txBody>
      </p:sp>
      <p:sp>
        <p:nvSpPr>
          <p:cNvPr id="6" name="Content Placeholder 3"/>
          <p:cNvSpPr>
            <a:spLocks noGrp="1"/>
          </p:cNvSpPr>
          <p:nvPr>
            <p:ph sz="half" idx="2"/>
          </p:nvPr>
        </p:nvSpPr>
        <p:spPr>
          <a:xfrm>
            <a:off x="2032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1"/>
          </p:nvPr>
        </p:nvSpPr>
        <p:spPr>
          <a:xfrm>
            <a:off x="41656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13"/>
          </p:nvPr>
        </p:nvSpPr>
        <p:spPr>
          <a:xfrm>
            <a:off x="81280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15"/>
          </p:nvPr>
        </p:nvSpPr>
        <p:spPr>
          <a:xfrm>
            <a:off x="2032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7"/>
          </p:nvPr>
        </p:nvSpPr>
        <p:spPr>
          <a:xfrm>
            <a:off x="41656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19"/>
          </p:nvPr>
        </p:nvSpPr>
        <p:spPr>
          <a:xfrm>
            <a:off x="81280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2"/>
          <p:cNvSpPr>
            <a:spLocks noGrp="1"/>
          </p:cNvSpPr>
          <p:nvPr>
            <p:ph type="body" idx="1" hasCustomPrompt="1"/>
          </p:nvPr>
        </p:nvSpPr>
        <p:spPr>
          <a:xfrm>
            <a:off x="554182"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Goal vs. Gap)</a:t>
            </a:r>
          </a:p>
        </p:txBody>
      </p:sp>
      <p:sp>
        <p:nvSpPr>
          <p:cNvPr id="25" name="Text Placeholder 2"/>
          <p:cNvSpPr>
            <a:spLocks noGrp="1"/>
          </p:cNvSpPr>
          <p:nvPr>
            <p:ph type="body" idx="23" hasCustomPrompt="1"/>
          </p:nvPr>
        </p:nvSpPr>
        <p:spPr>
          <a:xfrm>
            <a:off x="4525818"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Model)</a:t>
            </a:r>
          </a:p>
        </p:txBody>
      </p:sp>
      <p:sp>
        <p:nvSpPr>
          <p:cNvPr id="32" name="Text Placeholder 2"/>
          <p:cNvSpPr>
            <a:spLocks noGrp="1"/>
          </p:cNvSpPr>
          <p:nvPr>
            <p:ph type="body" idx="24" hasCustomPrompt="1"/>
          </p:nvPr>
        </p:nvSpPr>
        <p:spPr>
          <a:xfrm>
            <a:off x="8497454"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Supporting Results)</a:t>
            </a:r>
          </a:p>
        </p:txBody>
      </p:sp>
      <p:sp>
        <p:nvSpPr>
          <p:cNvPr id="33" name="Text Placeholder 2"/>
          <p:cNvSpPr>
            <a:spLocks noGrp="1"/>
          </p:cNvSpPr>
          <p:nvPr>
            <p:ph type="body" idx="25" hasCustomPrompt="1"/>
          </p:nvPr>
        </p:nvSpPr>
        <p:spPr>
          <a:xfrm>
            <a:off x="8497454" y="3983026"/>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Plan and Projection)</a:t>
            </a:r>
          </a:p>
        </p:txBody>
      </p:sp>
      <p:sp>
        <p:nvSpPr>
          <p:cNvPr id="34" name="Text Placeholder 2"/>
          <p:cNvSpPr>
            <a:spLocks noGrp="1"/>
          </p:cNvSpPr>
          <p:nvPr>
            <p:ph type="body" idx="26" hasCustomPrompt="1"/>
          </p:nvPr>
        </p:nvSpPr>
        <p:spPr>
          <a:xfrm>
            <a:off x="4525818" y="3970522"/>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Strategy)</a:t>
            </a:r>
          </a:p>
        </p:txBody>
      </p:sp>
      <p:sp>
        <p:nvSpPr>
          <p:cNvPr id="35" name="Text Placeholder 2"/>
          <p:cNvSpPr>
            <a:spLocks noGrp="1"/>
          </p:cNvSpPr>
          <p:nvPr>
            <p:ph type="body" idx="27" hasCustomPrompt="1"/>
          </p:nvPr>
        </p:nvSpPr>
        <p:spPr>
          <a:xfrm>
            <a:off x="554182" y="3970522"/>
            <a:ext cx="3140364" cy="265363"/>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Owners &amp; Status)</a:t>
            </a:r>
          </a:p>
        </p:txBody>
      </p:sp>
    </p:spTree>
    <p:extLst>
      <p:ext uri="{BB962C8B-B14F-4D97-AF65-F5344CB8AC3E}">
        <p14:creationId xmlns:p14="http://schemas.microsoft.com/office/powerpoint/2010/main" val="246883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554035" indent="0" algn="ctr">
              <a:buNone/>
              <a:defRPr/>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47" b="1" cap="small" baseline="0"/>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24"/>
            </a:lvl1pPr>
            <a:lvl2pPr marL="554035" indent="0">
              <a:buNone/>
              <a:defRPr sz="2181"/>
            </a:lvl2pPr>
            <a:lvl3pPr marL="1108070" indent="0">
              <a:buNone/>
              <a:defRPr sz="1939"/>
            </a:lvl3pPr>
            <a:lvl4pPr marL="1662105" indent="0">
              <a:buNone/>
              <a:defRPr sz="1697"/>
            </a:lvl4pPr>
            <a:lvl5pPr marL="2216140" indent="0">
              <a:buNone/>
              <a:defRPr sz="1697"/>
            </a:lvl5pPr>
            <a:lvl6pPr marL="2770175" indent="0">
              <a:buNone/>
              <a:defRPr sz="1697"/>
            </a:lvl6pPr>
            <a:lvl7pPr marL="3324210" indent="0">
              <a:buNone/>
              <a:defRPr sz="1697"/>
            </a:lvl7pPr>
            <a:lvl8pPr marL="3878245" indent="0">
              <a:buNone/>
              <a:defRPr sz="1697"/>
            </a:lvl8pPr>
            <a:lvl9pPr marL="4432280" indent="0">
              <a:buNone/>
              <a:defRPr sz="1697"/>
            </a:lvl9pPr>
          </a:lstStyle>
          <a:p>
            <a:pPr lvl="0"/>
            <a:r>
              <a:rPr lang="en-US"/>
              <a:t>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Edit Master text styles</a:t>
            </a:r>
          </a:p>
        </p:txBody>
      </p:sp>
      <p:sp>
        <p:nvSpPr>
          <p:cNvPr id="4" name="Content Placeholder 3"/>
          <p:cNvSpPr>
            <a:spLocks noGrp="1"/>
          </p:cNvSpPr>
          <p:nvPr>
            <p:ph sz="half" idx="2"/>
          </p:nvPr>
        </p:nvSpPr>
        <p:spPr>
          <a:xfrm>
            <a:off x="609600" y="2174874"/>
            <a:ext cx="5386918"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4"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Edit Master text styles</a:t>
            </a:r>
          </a:p>
        </p:txBody>
      </p:sp>
      <p:sp>
        <p:nvSpPr>
          <p:cNvPr id="6" name="Content Placeholder 5"/>
          <p:cNvSpPr>
            <a:spLocks noGrp="1"/>
          </p:cNvSpPr>
          <p:nvPr>
            <p:ph sz="quarter" idx="4"/>
          </p:nvPr>
        </p:nvSpPr>
        <p:spPr>
          <a:xfrm>
            <a:off x="6193371" y="2174874"/>
            <a:ext cx="5389034"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15240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8195" name="Rectangle 3"/>
          <p:cNvSpPr>
            <a:spLocks noGrp="1" noChangeArrowheads="1"/>
          </p:cNvSpPr>
          <p:nvPr>
            <p:ph type="body" idx="1"/>
          </p:nvPr>
        </p:nvSpPr>
        <p:spPr bwMode="auto">
          <a:xfrm>
            <a:off x="914400" y="1219200"/>
            <a:ext cx="103632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8613" name="Rectangle 5"/>
          <p:cNvSpPr>
            <a:spLocks noChangeArrowheads="1"/>
          </p:cNvSpPr>
          <p:nvPr/>
        </p:nvSpPr>
        <p:spPr bwMode="auto">
          <a:xfrm>
            <a:off x="5080000" y="6621722"/>
            <a:ext cx="2133600" cy="223779"/>
          </a:xfrm>
          <a:prstGeom prst="rect">
            <a:avLst/>
          </a:prstGeom>
          <a:noFill/>
          <a:ln w="9525">
            <a:noFill/>
            <a:miter lim="800000"/>
            <a:headEnd/>
            <a:tailEnd/>
          </a:ln>
          <a:effectLst/>
        </p:spPr>
        <p:txBody>
          <a:bodyPr wrap="square" lIns="0" tIns="0" rIns="0" bIns="0">
            <a:spAutoFit/>
          </a:bodyPr>
          <a:lstStyle/>
          <a:p>
            <a:pPr algn="ctr" eaLnBrk="0" hangingPunct="0">
              <a:spcBef>
                <a:spcPct val="50000"/>
              </a:spcBef>
              <a:tabLst>
                <a:tab pos="4432280" algn="ctr"/>
                <a:tab pos="9839892" algn="r"/>
              </a:tabLst>
            </a:pPr>
            <a:fld id="{3CBE715E-4167-445E-8F25-69DFD044E05F}" type="slidenum">
              <a:rPr lang="en-US" sz="1454" b="0" smtClean="0">
                <a:latin typeface="Calibri" pitchFamily="34" charset="0"/>
                <a:cs typeface="Calibri" pitchFamily="34" charset="0"/>
              </a:rPr>
              <a:pPr algn="ctr" eaLnBrk="0" hangingPunct="0">
                <a:spcBef>
                  <a:spcPct val="50000"/>
                </a:spcBef>
                <a:tabLst>
                  <a:tab pos="4432280" algn="ctr"/>
                  <a:tab pos="9839892" algn="r"/>
                </a:tabLst>
              </a:pPr>
              <a:t>‹#›</a:t>
            </a:fld>
            <a:endParaRPr lang="en-US" sz="1454" b="1" dirty="0">
              <a:latin typeface="Neo Sans Intel" pitchFamily="34" charset="0"/>
            </a:endParaRPr>
          </a:p>
        </p:txBody>
      </p:sp>
      <p:sp>
        <p:nvSpPr>
          <p:cNvPr id="8" name="TextBox 7"/>
          <p:cNvSpPr txBox="1"/>
          <p:nvPr/>
        </p:nvSpPr>
        <p:spPr>
          <a:xfrm>
            <a:off x="8077200" y="6534554"/>
            <a:ext cx="4013201" cy="316112"/>
          </a:xfrm>
          <a:prstGeom prst="rect">
            <a:avLst/>
          </a:prstGeom>
          <a:noFill/>
        </p:spPr>
        <p:txBody>
          <a:bodyPr wrap="square" rtlCol="0">
            <a:spAutoFit/>
          </a:bodyPr>
          <a:lstStyle/>
          <a:p>
            <a:pPr algn="r"/>
            <a:r>
              <a:rPr lang="en-US" sz="1454" baseline="0" dirty="0">
                <a:latin typeface="Calibri" pitchFamily="34" charset="0"/>
                <a:cs typeface="Calibri" pitchFamily="34" charset="0"/>
              </a:rPr>
              <a:t>NSG Advanced Pathfinding</a:t>
            </a:r>
            <a:endParaRPr lang="en-US" sz="1454" dirty="0">
              <a:latin typeface="Calibri" pitchFamily="34" charset="0"/>
              <a:cs typeface="Calibri" pitchFamily="34" charset="0"/>
            </a:endParaRPr>
          </a:p>
        </p:txBody>
      </p:sp>
      <p:sp>
        <p:nvSpPr>
          <p:cNvPr id="10" name="Rectangle 4"/>
          <p:cNvSpPr>
            <a:spLocks noChangeArrowheads="1"/>
          </p:cNvSpPr>
          <p:nvPr/>
        </p:nvSpPr>
        <p:spPr bwMode="auto">
          <a:xfrm>
            <a:off x="1413164" y="6471760"/>
            <a:ext cx="2701636" cy="373827"/>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697" b="1" dirty="0">
                <a:solidFill>
                  <a:srgbClr val="FF0000"/>
                </a:solidFill>
                <a:latin typeface="Calibri" pitchFamily="34" charset="0"/>
                <a:cs typeface="Calibri" pitchFamily="34" charset="0"/>
              </a:rPr>
              <a:t>Intel Confidential</a:t>
            </a:r>
          </a:p>
        </p:txBody>
      </p:sp>
      <p:pic>
        <p:nvPicPr>
          <p:cNvPr id="12" name="Picture 6"/>
          <p:cNvPicPr>
            <a:picLocks noChangeAspect="1" noChangeArrowheads="1"/>
          </p:cNvPicPr>
          <p:nvPr/>
        </p:nvPicPr>
        <p:blipFill>
          <a:blip r:embed="rId15" cstate="screen"/>
          <a:srcRect/>
          <a:stretch>
            <a:fillRect/>
          </a:stretch>
        </p:blipFill>
        <p:spPr bwMode="auto">
          <a:xfrm>
            <a:off x="92363" y="6477003"/>
            <a:ext cx="593437" cy="368498"/>
          </a:xfrm>
          <a:prstGeom prst="rect">
            <a:avLst/>
          </a:prstGeom>
          <a:noFill/>
          <a:ln w="1">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73"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p:titleStyle>
    <p:body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p:bodyStyle>
    <p:otherStyle>
      <a:defPPr>
        <a:defRPr lang="en-US"/>
      </a:defPPr>
      <a:lvl1pPr marL="0" algn="l" defTabSz="1108070" rtl="0" eaLnBrk="1" latinLnBrk="0" hangingPunct="1">
        <a:defRPr sz="2181" kern="1200">
          <a:solidFill>
            <a:schemeClr val="tx1"/>
          </a:solidFill>
          <a:latin typeface="+mn-lt"/>
          <a:ea typeface="+mn-ea"/>
          <a:cs typeface="+mn-cs"/>
        </a:defRPr>
      </a:lvl1pPr>
      <a:lvl2pPr marL="554035" algn="l" defTabSz="1108070" rtl="0" eaLnBrk="1" latinLnBrk="0" hangingPunct="1">
        <a:defRPr sz="2181" kern="1200">
          <a:solidFill>
            <a:schemeClr val="tx1"/>
          </a:solidFill>
          <a:latin typeface="+mn-lt"/>
          <a:ea typeface="+mn-ea"/>
          <a:cs typeface="+mn-cs"/>
        </a:defRPr>
      </a:lvl2pPr>
      <a:lvl3pPr marL="1108070" algn="l" defTabSz="1108070" rtl="0" eaLnBrk="1" latinLnBrk="0" hangingPunct="1">
        <a:defRPr sz="2181" kern="1200">
          <a:solidFill>
            <a:schemeClr val="tx1"/>
          </a:solidFill>
          <a:latin typeface="+mn-lt"/>
          <a:ea typeface="+mn-ea"/>
          <a:cs typeface="+mn-cs"/>
        </a:defRPr>
      </a:lvl3pPr>
      <a:lvl4pPr marL="1662105" algn="l" defTabSz="1108070" rtl="0" eaLnBrk="1" latinLnBrk="0" hangingPunct="1">
        <a:defRPr sz="2181" kern="1200">
          <a:solidFill>
            <a:schemeClr val="tx1"/>
          </a:solidFill>
          <a:latin typeface="+mn-lt"/>
          <a:ea typeface="+mn-ea"/>
          <a:cs typeface="+mn-cs"/>
        </a:defRPr>
      </a:lvl4pPr>
      <a:lvl5pPr marL="2216140" algn="l" defTabSz="1108070" rtl="0" eaLnBrk="1" latinLnBrk="0" hangingPunct="1">
        <a:defRPr sz="2181" kern="1200">
          <a:solidFill>
            <a:schemeClr val="tx1"/>
          </a:solidFill>
          <a:latin typeface="+mn-lt"/>
          <a:ea typeface="+mn-ea"/>
          <a:cs typeface="+mn-cs"/>
        </a:defRPr>
      </a:lvl5pPr>
      <a:lvl6pPr marL="2770175" algn="l" defTabSz="1108070" rtl="0" eaLnBrk="1" latinLnBrk="0" hangingPunct="1">
        <a:defRPr sz="2181" kern="1200">
          <a:solidFill>
            <a:schemeClr val="tx1"/>
          </a:solidFill>
          <a:latin typeface="+mn-lt"/>
          <a:ea typeface="+mn-ea"/>
          <a:cs typeface="+mn-cs"/>
        </a:defRPr>
      </a:lvl6pPr>
      <a:lvl7pPr marL="3324210" algn="l" defTabSz="1108070" rtl="0" eaLnBrk="1" latinLnBrk="0" hangingPunct="1">
        <a:defRPr sz="2181" kern="1200">
          <a:solidFill>
            <a:schemeClr val="tx1"/>
          </a:solidFill>
          <a:latin typeface="+mn-lt"/>
          <a:ea typeface="+mn-ea"/>
          <a:cs typeface="+mn-cs"/>
        </a:defRPr>
      </a:lvl7pPr>
      <a:lvl8pPr marL="3878245" algn="l" defTabSz="1108070" rtl="0" eaLnBrk="1" latinLnBrk="0" hangingPunct="1">
        <a:defRPr sz="2181" kern="1200">
          <a:solidFill>
            <a:schemeClr val="tx1"/>
          </a:solidFill>
          <a:latin typeface="+mn-lt"/>
          <a:ea typeface="+mn-ea"/>
          <a:cs typeface="+mn-cs"/>
        </a:defRPr>
      </a:lvl8pPr>
      <a:lvl9pPr marL="4432280" algn="l" defTabSz="1108070" rtl="0" eaLnBrk="1" latinLnBrk="0" hangingPunct="1">
        <a:defRPr sz="21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70.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3.xml.rels><?xml version="1.0" encoding="UTF-8" standalone="yes"?>
<Relationships xmlns="http://schemas.openxmlformats.org/package/2006/relationships"><Relationship Id="rId8" Type="http://schemas.openxmlformats.org/officeDocument/2006/relationships/image" Target="../media/image38.tiff"/><Relationship Id="rId13" Type="http://schemas.openxmlformats.org/officeDocument/2006/relationships/image" Target="../media/image43.tiff"/><Relationship Id="rId3" Type="http://schemas.openxmlformats.org/officeDocument/2006/relationships/image" Target="../media/image33.tiff"/><Relationship Id="rId7" Type="http://schemas.openxmlformats.org/officeDocument/2006/relationships/image" Target="../media/image37.tiff"/><Relationship Id="rId12" Type="http://schemas.openxmlformats.org/officeDocument/2006/relationships/image" Target="../media/image42.tiff"/><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36.tiff"/><Relationship Id="rId11" Type="http://schemas.openxmlformats.org/officeDocument/2006/relationships/image" Target="../media/image41.tiff"/><Relationship Id="rId5" Type="http://schemas.openxmlformats.org/officeDocument/2006/relationships/image" Target="../media/image35.tiff"/><Relationship Id="rId10" Type="http://schemas.openxmlformats.org/officeDocument/2006/relationships/image" Target="../media/image40.tiff"/><Relationship Id="rId4" Type="http://schemas.openxmlformats.org/officeDocument/2006/relationships/image" Target="../media/image34.tiff"/><Relationship Id="rId9" Type="http://schemas.openxmlformats.org/officeDocument/2006/relationships/image" Target="../media/image39.tiff"/><Relationship Id="rId14" Type="http://schemas.openxmlformats.org/officeDocument/2006/relationships/image" Target="../media/image4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0A2F74-A155-AA4C-B1BA-C56F3481E733}"/>
              </a:ext>
            </a:extLst>
          </p:cNvPr>
          <p:cNvSpPr>
            <a:spLocks noGrp="1"/>
          </p:cNvSpPr>
          <p:nvPr>
            <p:ph type="title"/>
          </p:nvPr>
        </p:nvSpPr>
        <p:spPr/>
        <p:txBody>
          <a:bodyPr/>
          <a:lstStyle/>
          <a:p>
            <a:r>
              <a:rPr lang="en-US" dirty="0"/>
              <a:t>Beyond P1241</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639C8389-3C21-5449-BDE7-C20D9263FEF2}"/>
                  </a:ext>
                </a:extLst>
              </p:cNvPr>
              <p:cNvSpPr>
                <a:spLocks noGrp="1"/>
              </p:cNvSpPr>
              <p:nvPr>
                <p:ph type="body" idx="1"/>
              </p:nvPr>
            </p:nvSpPr>
            <p:spPr>
              <a:xfrm>
                <a:off x="963084" y="2238103"/>
                <a:ext cx="10363200" cy="2168797"/>
              </a:xfrm>
            </p:spPr>
            <p:txBody>
              <a:bodyPr/>
              <a:lstStyle/>
              <a:p>
                <a:r>
                  <a:rPr lang="en-US" sz="1800" dirty="0"/>
                  <a:t>Option-1: 4 Deck Cross Point Array Stack / PQ, F=10.25nm –  </a:t>
                </a:r>
                <a:r>
                  <a:rPr lang="en-US" sz="1800" dirty="0" err="1"/>
                  <a:t>F</a:t>
                </a:r>
                <a:r>
                  <a:rPr lang="en-US" sz="1800" baseline="-25000" dirty="0" err="1"/>
                  <a:t>eff</a:t>
                </a:r>
                <a:r>
                  <a:rPr lang="en-US" sz="1800" dirty="0"/>
                  <a:t> = 5.125nm</a:t>
                </a:r>
              </a:p>
              <a:p>
                <a:r>
                  <a:rPr lang="en-US" sz="1800" dirty="0"/>
                  <a:t>Option-2: 3D Tier w/o TFT – </a:t>
                </a:r>
                <a:r>
                  <a:rPr lang="en-US" sz="1800" dirty="0" err="1"/>
                  <a:t>F</a:t>
                </a:r>
                <a:r>
                  <a:rPr lang="en-US" sz="1800" baseline="-25000" dirty="0" err="1"/>
                  <a:t>eff</a:t>
                </a:r>
                <a:r>
                  <a:rPr lang="en-US" sz="1800" dirty="0"/>
                  <a:t> = 14.5nm </a:t>
                </a:r>
                <a:r>
                  <a:rPr lang="en-US" sz="1800" dirty="0">
                    <a:sym typeface="Wingdings" pitchFamily="2" charset="2"/>
                  </a:rPr>
                  <a:t></a:t>
                </a:r>
                <a:r>
                  <a:rPr lang="en-US" sz="1800" dirty="0"/>
                  <a:t> not scalable,  (= dual deck cross point array) </a:t>
                </a:r>
              </a:p>
              <a:p>
                <a:r>
                  <a:rPr lang="en-US" sz="1800" dirty="0"/>
                  <a:t>Option-3: 3D Tier with Pillar Select </a:t>
                </a:r>
                <a:r>
                  <a:rPr lang="en-US" sz="1800" dirty="0" err="1"/>
                  <a:t>X’tor</a:t>
                </a:r>
                <a:r>
                  <a:rPr lang="en-US" sz="1800" dirty="0"/>
                  <a:t>, 2 bits per pillar per tier – </a:t>
                </a:r>
                <a:r>
                  <a:rPr lang="en-US" sz="1800" dirty="0" err="1"/>
                  <a:t>F</a:t>
                </a:r>
                <a:r>
                  <a:rPr lang="en-US" sz="1800" baseline="-25000" dirty="0" err="1"/>
                  <a:t>eff</a:t>
                </a:r>
                <a:r>
                  <a:rPr lang="en-US" sz="1800" dirty="0"/>
                  <a:t> = 10.25nm / </a:t>
                </a:r>
                <a14:m>
                  <m:oMath xmlns:m="http://schemas.openxmlformats.org/officeDocument/2006/math">
                    <m:rad>
                      <m:radPr>
                        <m:degHide m:val="on"/>
                        <m:ctrlPr>
                          <a:rPr lang="en-US" sz="1800" i="1" smtClean="0">
                            <a:latin typeface="Cambria Math" panose="02040503050406030204" pitchFamily="18" charset="0"/>
                          </a:rPr>
                        </m:ctrlPr>
                      </m:radPr>
                      <m:deg/>
                      <m:e>
                        <m:r>
                          <m:rPr>
                            <m:nor/>
                          </m:rPr>
                          <a:rPr lang="en-US" sz="1800" b="1" i="0" smtClean="0"/>
                          <m:t># </m:t>
                        </m:r>
                        <m:r>
                          <m:rPr>
                            <m:nor/>
                          </m:rPr>
                          <a:rPr lang="en-US" sz="1800" b="1" i="0" smtClean="0"/>
                          <m:t>of</m:t>
                        </m:r>
                        <m:r>
                          <m:rPr>
                            <m:nor/>
                          </m:rPr>
                          <a:rPr lang="en-US" sz="1800" b="1" i="0" smtClean="0"/>
                          <m:t> </m:t>
                        </m:r>
                        <m:r>
                          <m:rPr>
                            <m:nor/>
                          </m:rPr>
                          <a:rPr lang="en-US" sz="1800" b="1" i="0" smtClean="0"/>
                          <m:t>Deck</m:t>
                        </m:r>
                      </m:e>
                    </m:rad>
                  </m:oMath>
                </a14:m>
                <a:r>
                  <a:rPr lang="en-US" sz="1800" dirty="0"/>
                  <a:t> </a:t>
                </a:r>
                <a:r>
                  <a:rPr lang="en-US" sz="1800" dirty="0">
                    <a:sym typeface="Wingdings" pitchFamily="2" charset="2"/>
                  </a:rPr>
                  <a:t> This work</a:t>
                </a:r>
                <a:endParaRPr lang="en-US" sz="1800" dirty="0"/>
              </a:p>
              <a:p>
                <a:r>
                  <a:rPr lang="en-US" sz="1800" dirty="0"/>
                  <a:t>Option-4: 3D Tier with Pillar Select </a:t>
                </a:r>
                <a:r>
                  <a:rPr lang="en-US" sz="1800" dirty="0" err="1"/>
                  <a:t>X’tor</a:t>
                </a:r>
                <a:r>
                  <a:rPr lang="en-US" sz="1800" dirty="0"/>
                  <a:t>, 1 bits per pillar per tier </a:t>
                </a:r>
              </a:p>
            </p:txBody>
          </p:sp>
        </mc:Choice>
        <mc:Fallback xmlns="">
          <p:sp>
            <p:nvSpPr>
              <p:cNvPr id="6" name="Text Placeholder 5">
                <a:extLst>
                  <a:ext uri="{FF2B5EF4-FFF2-40B4-BE49-F238E27FC236}">
                    <a16:creationId xmlns:a16="http://schemas.microsoft.com/office/drawing/2014/main" id="{639C8389-3C21-5449-BDE7-C20D9263FEF2}"/>
                  </a:ext>
                </a:extLst>
              </p:cNvPr>
              <p:cNvSpPr>
                <a:spLocks noGrp="1" noRot="1" noChangeAspect="1" noMove="1" noResize="1" noEditPoints="1" noAdjustHandles="1" noChangeArrowheads="1" noChangeShapeType="1" noTextEdit="1"/>
              </p:cNvSpPr>
              <p:nvPr>
                <p:ph type="body" idx="1"/>
              </p:nvPr>
            </p:nvSpPr>
            <p:spPr>
              <a:xfrm>
                <a:off x="963084" y="2238103"/>
                <a:ext cx="10363200" cy="2168797"/>
              </a:xfrm>
              <a:blipFill>
                <a:blip r:embed="rId2"/>
                <a:stretch>
                  <a:fillRect l="-367" b="-4070"/>
                </a:stretch>
              </a:blipFill>
            </p:spPr>
            <p:txBody>
              <a:bodyPr/>
              <a:lstStyle/>
              <a:p>
                <a:r>
                  <a:rPr lang="en-US">
                    <a:noFill/>
                  </a:rPr>
                  <a:t> </a:t>
                </a:r>
              </a:p>
            </p:txBody>
          </p:sp>
        </mc:Fallback>
      </mc:AlternateContent>
    </p:spTree>
    <p:extLst>
      <p:ext uri="{BB962C8B-B14F-4D97-AF65-F5344CB8AC3E}">
        <p14:creationId xmlns:p14="http://schemas.microsoft.com/office/powerpoint/2010/main" val="325576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C5F3-8C07-7B4B-A43A-2883129E2FE0}"/>
              </a:ext>
            </a:extLst>
          </p:cNvPr>
          <p:cNvSpPr>
            <a:spLocks noGrp="1"/>
          </p:cNvSpPr>
          <p:nvPr>
            <p:ph type="title"/>
          </p:nvPr>
        </p:nvSpPr>
        <p:spPr>
          <a:xfrm>
            <a:off x="914400" y="152400"/>
            <a:ext cx="10363200" cy="547511"/>
          </a:xfrm>
        </p:spPr>
        <p:txBody>
          <a:bodyPr/>
          <a:lstStyle/>
          <a:p>
            <a:r>
              <a:rPr lang="en-US" sz="3200" dirty="0"/>
              <a:t>Enablers – Array</a:t>
            </a:r>
          </a:p>
        </p:txBody>
      </p:sp>
      <p:sp>
        <p:nvSpPr>
          <p:cNvPr id="3" name="Content Placeholder 2">
            <a:extLst>
              <a:ext uri="{FF2B5EF4-FFF2-40B4-BE49-F238E27FC236}">
                <a16:creationId xmlns:a16="http://schemas.microsoft.com/office/drawing/2014/main" id="{E70C2C95-87C3-5E48-A1DA-9F1EACDE0BF2}"/>
              </a:ext>
            </a:extLst>
          </p:cNvPr>
          <p:cNvSpPr>
            <a:spLocks noGrp="1"/>
          </p:cNvSpPr>
          <p:nvPr>
            <p:ph idx="1"/>
          </p:nvPr>
        </p:nvSpPr>
        <p:spPr>
          <a:xfrm>
            <a:off x="383178" y="857952"/>
            <a:ext cx="11312998" cy="5475114"/>
          </a:xfrm>
        </p:spPr>
        <p:txBody>
          <a:bodyPr/>
          <a:lstStyle/>
          <a:p>
            <a:r>
              <a:rPr lang="en-US" sz="2000" dirty="0"/>
              <a:t>Tier Array Process</a:t>
            </a:r>
          </a:p>
          <a:p>
            <a:pPr lvl="1"/>
            <a:r>
              <a:rPr lang="en-US" sz="2000" dirty="0"/>
              <a:t>Two immersion layers for high AR cuts – </a:t>
            </a:r>
          </a:p>
          <a:p>
            <a:pPr lvl="1"/>
            <a:r>
              <a:rPr lang="en-US" sz="2000" dirty="0"/>
              <a:t>1st cut is similar to 3D-NAND’s, depending on WL sac layer or WL conductor layer in the stack.</a:t>
            </a:r>
          </a:p>
          <a:p>
            <a:pPr lvl="1"/>
            <a:r>
              <a:rPr lang="en-US" sz="2000" dirty="0"/>
              <a:t>ALD Chal, Carbon &amp; W lamina – maintain composition uniformity at high aspect ratio for </a:t>
            </a:r>
            <a:r>
              <a:rPr lang="en-US" sz="2000" dirty="0" err="1"/>
              <a:t>chal</a:t>
            </a:r>
            <a:r>
              <a:rPr lang="en-US" sz="2000" dirty="0"/>
              <a:t> films</a:t>
            </a:r>
          </a:p>
          <a:p>
            <a:pPr lvl="1"/>
            <a:r>
              <a:rPr lang="en-US" sz="2000" dirty="0"/>
              <a:t>Recess process control:  thickness control impacts - sigma in Vt, delta Vt, </a:t>
            </a:r>
            <a:r>
              <a:rPr lang="en-US" sz="2000" dirty="0" err="1"/>
              <a:t>Iprogram</a:t>
            </a:r>
            <a:r>
              <a:rPr lang="en-US" sz="2000" dirty="0"/>
              <a:t> (heaters) ~ endurance/WD</a:t>
            </a:r>
          </a:p>
          <a:p>
            <a:pPr lvl="1"/>
            <a:r>
              <a:rPr lang="en-US" sz="2000" dirty="0"/>
              <a:t>2nd cut pattern generation (pillar wider than bit is required) OPC risk do we require two pass print + resist trim?</a:t>
            </a:r>
          </a:p>
          <a:p>
            <a:pPr lvl="1"/>
            <a:r>
              <a:rPr lang="en-US" sz="2000" dirty="0"/>
              <a:t>2nd cut etch capable of  W lamina removal over entire height of bit (vertical lamina) without </a:t>
            </a:r>
            <a:r>
              <a:rPr lang="en-US" sz="2000" dirty="0" err="1"/>
              <a:t>chal</a:t>
            </a:r>
            <a:r>
              <a:rPr lang="en-US" sz="2000" dirty="0"/>
              <a:t> damage</a:t>
            </a:r>
          </a:p>
          <a:p>
            <a:pPr lvl="2"/>
            <a:r>
              <a:rPr lang="en-US" sz="2000" dirty="0"/>
              <a:t>PM and SD by definition exposed to full etch, GX style ALD dep protection possibly required.  Reduce tier height (non-square area of bit).</a:t>
            </a:r>
          </a:p>
          <a:p>
            <a:pPr lvl="1"/>
            <a:r>
              <a:rPr lang="en-US" sz="2000" dirty="0"/>
              <a:t>Replacement Pillar Metals, liner with good good contact to TE carbon and pillar select source/drain and barrier properties for W dep.</a:t>
            </a:r>
          </a:p>
          <a:p>
            <a:pPr lvl="1"/>
            <a:r>
              <a:rPr lang="en-US" sz="2000" dirty="0"/>
              <a:t>Replacement or subtractive tier metal (Ruthenium Tier metal?)</a:t>
            </a:r>
          </a:p>
          <a:p>
            <a:pPr lvl="2"/>
            <a:r>
              <a:rPr lang="en-US" sz="2000" dirty="0"/>
              <a:t>Flow does not have a clear replacement option currently.   Need to either formulate replacement flow or enable tier stack “sac” layer as WL conductor.</a:t>
            </a:r>
          </a:p>
        </p:txBody>
      </p:sp>
    </p:spTree>
    <p:extLst>
      <p:ext uri="{BB962C8B-B14F-4D97-AF65-F5344CB8AC3E}">
        <p14:creationId xmlns:p14="http://schemas.microsoft.com/office/powerpoint/2010/main" val="3869083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C5F3-8C07-7B4B-A43A-2883129E2FE0}"/>
              </a:ext>
            </a:extLst>
          </p:cNvPr>
          <p:cNvSpPr>
            <a:spLocks noGrp="1"/>
          </p:cNvSpPr>
          <p:nvPr>
            <p:ph type="title"/>
          </p:nvPr>
        </p:nvSpPr>
        <p:spPr>
          <a:xfrm>
            <a:off x="914400" y="152400"/>
            <a:ext cx="10363200" cy="547511"/>
          </a:xfrm>
        </p:spPr>
        <p:txBody>
          <a:bodyPr/>
          <a:lstStyle/>
          <a:p>
            <a:r>
              <a:rPr lang="en-US" sz="3200" dirty="0"/>
              <a:t>Enablers – Design</a:t>
            </a:r>
          </a:p>
        </p:txBody>
      </p:sp>
      <p:sp>
        <p:nvSpPr>
          <p:cNvPr id="3" name="Content Placeholder 2">
            <a:extLst>
              <a:ext uri="{FF2B5EF4-FFF2-40B4-BE49-F238E27FC236}">
                <a16:creationId xmlns:a16="http://schemas.microsoft.com/office/drawing/2014/main" id="{E70C2C95-87C3-5E48-A1DA-9F1EACDE0BF2}"/>
              </a:ext>
            </a:extLst>
          </p:cNvPr>
          <p:cNvSpPr>
            <a:spLocks noGrp="1"/>
          </p:cNvSpPr>
          <p:nvPr>
            <p:ph idx="1"/>
          </p:nvPr>
        </p:nvSpPr>
        <p:spPr>
          <a:xfrm>
            <a:off x="558990" y="857952"/>
            <a:ext cx="11137185" cy="5475114"/>
          </a:xfrm>
        </p:spPr>
        <p:txBody>
          <a:bodyPr/>
          <a:lstStyle/>
          <a:p>
            <a:r>
              <a:rPr lang="en-US" sz="2000" dirty="0"/>
              <a:t>Design Technology</a:t>
            </a:r>
          </a:p>
          <a:p>
            <a:pPr lvl="1"/>
            <a:r>
              <a:rPr lang="en-US" sz="2000" dirty="0"/>
              <a:t>Non-decoding circuit and/or CMOS 20% area scaling</a:t>
            </a:r>
          </a:p>
          <a:p>
            <a:r>
              <a:rPr lang="en-US" sz="2000" dirty="0"/>
              <a:t>Read/Write Energy matches “P1241PF” BKM energy. (1.27W/die required)</a:t>
            </a:r>
          </a:p>
          <a:p>
            <a:pPr lvl="1"/>
            <a:r>
              <a:rPr lang="en-US" sz="2000" dirty="0"/>
              <a:t>Additional 5 to 10% of Write Energy reduction (I</a:t>
            </a:r>
            <a:r>
              <a:rPr lang="en-US" sz="2000" baseline="-25000" dirty="0"/>
              <a:t>RESET</a:t>
            </a:r>
            <a:r>
              <a:rPr lang="en-US" sz="2000" dirty="0"/>
              <a:t> = 110uA vs. 70uA in P1241 DTS)</a:t>
            </a:r>
          </a:p>
          <a:p>
            <a:r>
              <a:rPr lang="en-US" sz="2000" dirty="0"/>
              <a:t>Process Costs </a:t>
            </a:r>
          </a:p>
          <a:p>
            <a:pPr lvl="1"/>
            <a:r>
              <a:rPr lang="en-US" sz="2000" dirty="0"/>
              <a:t>High Density Routing: two to four immersion layers are estimated</a:t>
            </a:r>
          </a:p>
          <a:p>
            <a:pPr lvl="1"/>
            <a:r>
              <a:rPr lang="en-US" sz="2000" dirty="0"/>
              <a:t>TFT Technology: one immersion layer needed  </a:t>
            </a:r>
          </a:p>
          <a:p>
            <a:pPr lvl="1"/>
            <a:r>
              <a:rPr lang="en-US" sz="2000" dirty="0"/>
              <a:t>Two immersion layers for high AR cuts </a:t>
            </a:r>
          </a:p>
          <a:p>
            <a:pPr lvl="1"/>
            <a:r>
              <a:rPr lang="en-US" sz="2000" dirty="0"/>
              <a:t>Invention of Etch/ALD</a:t>
            </a:r>
          </a:p>
          <a:p>
            <a:pPr marL="554035" lvl="1" indent="0">
              <a:buNone/>
            </a:pPr>
            <a:r>
              <a:rPr lang="en-US" sz="2000" dirty="0"/>
              <a:t>	</a:t>
            </a:r>
          </a:p>
          <a:p>
            <a:pPr marL="554035" lvl="1" indent="0">
              <a:buNone/>
            </a:pPr>
            <a:r>
              <a:rPr lang="en-US" sz="2000" dirty="0"/>
              <a:t>	vs. </a:t>
            </a:r>
          </a:p>
          <a:p>
            <a:pPr lvl="1"/>
            <a:endParaRPr lang="en-US" sz="2000" dirty="0"/>
          </a:p>
          <a:p>
            <a:pPr lvl="1"/>
            <a:r>
              <a:rPr lang="en-US" sz="2000" dirty="0"/>
              <a:t>4D SXP reference – 13 immersion layers including</a:t>
            </a:r>
          </a:p>
          <a:p>
            <a:pPr lvl="2"/>
            <a:r>
              <a:rPr lang="en-US" sz="2000" dirty="0"/>
              <a:t>8 PD or PQ + 5 OPV layers</a:t>
            </a:r>
          </a:p>
          <a:p>
            <a:pPr lvl="2"/>
            <a:r>
              <a:rPr lang="en-US" sz="2000" dirty="0"/>
              <a:t>4 times “Rinse &amp; Repeat” of 1</a:t>
            </a:r>
            <a:r>
              <a:rPr lang="en-US" sz="2000" baseline="30000" dirty="0"/>
              <a:t>st</a:t>
            </a:r>
            <a:r>
              <a:rPr lang="en-US" sz="2000" dirty="0"/>
              <a:t> and 2</a:t>
            </a:r>
            <a:r>
              <a:rPr lang="en-US" sz="2000" baseline="30000" dirty="0"/>
              <a:t>nd</a:t>
            </a:r>
            <a:r>
              <a:rPr lang="en-US" sz="2000" dirty="0"/>
              <a:t> partial cuts</a:t>
            </a:r>
          </a:p>
          <a:p>
            <a:pPr lvl="1"/>
            <a:endParaRPr lang="en-US" sz="2000" dirty="0"/>
          </a:p>
        </p:txBody>
      </p:sp>
    </p:spTree>
    <p:extLst>
      <p:ext uri="{BB962C8B-B14F-4D97-AF65-F5344CB8AC3E}">
        <p14:creationId xmlns:p14="http://schemas.microsoft.com/office/powerpoint/2010/main" val="334463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Replacement Tier/Pillar Process Flow</a:t>
            </a:r>
          </a:p>
        </p:txBody>
      </p:sp>
      <p:sp>
        <p:nvSpPr>
          <p:cNvPr id="4" name="Text Placeholder 3"/>
          <p:cNvSpPr>
            <a:spLocks noGrp="1"/>
          </p:cNvSpPr>
          <p:nvPr>
            <p:ph type="body" idx="1"/>
          </p:nvPr>
        </p:nvSpPr>
        <p:spPr/>
        <p:txBody>
          <a:bodyPr/>
          <a:lstStyle/>
          <a:p>
            <a:r>
              <a:rPr lang="en-US" dirty="0"/>
              <a:t>Array Key Processes:</a:t>
            </a:r>
            <a:br>
              <a:rPr lang="en-US" dirty="0"/>
            </a:br>
            <a:r>
              <a:rPr lang="en-US" dirty="0"/>
              <a:t> 	2 immersion layers, 2 high AR cuts, ALD Chal &amp; Carbon</a:t>
            </a:r>
            <a:br>
              <a:rPr lang="en-US" dirty="0"/>
            </a:br>
            <a:r>
              <a:rPr lang="en-US" dirty="0"/>
              <a:t>	Replacement Tier &amp; Pillar Metals</a:t>
            </a:r>
          </a:p>
        </p:txBody>
      </p:sp>
    </p:spTree>
    <p:extLst>
      <p:ext uri="{BB962C8B-B14F-4D97-AF65-F5344CB8AC3E}">
        <p14:creationId xmlns:p14="http://schemas.microsoft.com/office/powerpoint/2010/main" val="155243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Memory Tier Stack – 4 Tiers in the exhibit</a:t>
            </a:r>
          </a:p>
        </p:txBody>
      </p:sp>
      <p:grpSp>
        <p:nvGrpSpPr>
          <p:cNvPr id="11" name="Group 10"/>
          <p:cNvGrpSpPr/>
          <p:nvPr/>
        </p:nvGrpSpPr>
        <p:grpSpPr>
          <a:xfrm>
            <a:off x="9559291" y="3729429"/>
            <a:ext cx="1181099" cy="1243958"/>
            <a:chOff x="10728871" y="4278363"/>
            <a:chExt cx="1181099" cy="1243958"/>
          </a:xfrm>
        </p:grpSpPr>
        <p:sp>
          <p:nvSpPr>
            <p:cNvPr id="12" name="Rectangle 11"/>
            <p:cNvSpPr/>
            <p:nvPr/>
          </p:nvSpPr>
          <p:spPr>
            <a:xfrm>
              <a:off x="10739832" y="5368150"/>
              <a:ext cx="1170138" cy="154171"/>
            </a:xfrm>
            <a:prstGeom prst="rect">
              <a:avLst/>
            </a:prstGeom>
            <a:solidFill>
              <a:srgbClr val="FFFF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Silicon Pillar</a:t>
              </a:r>
            </a:p>
          </p:txBody>
        </p:sp>
        <p:sp>
          <p:nvSpPr>
            <p:cNvPr id="13" name="Rectangle 12"/>
            <p:cNvSpPr/>
            <p:nvPr/>
          </p:nvSpPr>
          <p:spPr>
            <a:xfrm>
              <a:off x="10735198" y="5149809"/>
              <a:ext cx="1161823" cy="156380"/>
            </a:xfrm>
            <a:prstGeom prst="rect">
              <a:avLst/>
            </a:prstGeom>
            <a:solidFill>
              <a:srgbClr val="FF00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BL Poly</a:t>
              </a:r>
            </a:p>
          </p:txBody>
        </p:sp>
        <p:sp>
          <p:nvSpPr>
            <p:cNvPr id="14" name="Rectangle 13"/>
            <p:cNvSpPr/>
            <p:nvPr/>
          </p:nvSpPr>
          <p:spPr>
            <a:xfrm>
              <a:off x="10728871" y="4742288"/>
              <a:ext cx="1168152" cy="145160"/>
            </a:xfrm>
            <a:prstGeom prst="rect">
              <a:avLst/>
            </a:prstGeom>
            <a:solidFill>
              <a:srgbClr val="66A3FF">
                <a:alpha val="2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Memory Tier</a:t>
              </a:r>
            </a:p>
          </p:txBody>
        </p:sp>
        <p:sp>
          <p:nvSpPr>
            <p:cNvPr id="15" name="Rectangle 14"/>
            <p:cNvSpPr/>
            <p:nvPr/>
          </p:nvSpPr>
          <p:spPr>
            <a:xfrm>
              <a:off x="10728871" y="4521812"/>
              <a:ext cx="1166961" cy="15496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1</a:t>
              </a:r>
              <a:r>
                <a:rPr lang="en-US" sz="1200" baseline="30000" dirty="0">
                  <a:solidFill>
                    <a:schemeClr val="tx1"/>
                  </a:solidFill>
                  <a:latin typeface="Calibri" panose="020F0502020204030204" pitchFamily="34" charset="0"/>
                </a:rPr>
                <a:t>st</a:t>
              </a:r>
              <a:r>
                <a:rPr lang="en-US" sz="1200" dirty="0">
                  <a:solidFill>
                    <a:schemeClr val="tx1"/>
                  </a:solidFill>
                  <a:latin typeface="Calibri" panose="020F0502020204030204" pitchFamily="34" charset="0"/>
                </a:rPr>
                <a:t> Cut</a:t>
              </a:r>
            </a:p>
          </p:txBody>
        </p:sp>
        <p:sp>
          <p:nvSpPr>
            <p:cNvPr id="16" name="Rectangle 15"/>
            <p:cNvSpPr/>
            <p:nvPr/>
          </p:nvSpPr>
          <p:spPr>
            <a:xfrm>
              <a:off x="10733884" y="4278363"/>
              <a:ext cx="1152394" cy="164947"/>
            </a:xfrm>
            <a:prstGeom prst="rect">
              <a:avLst/>
            </a:pr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2</a:t>
              </a:r>
              <a:r>
                <a:rPr lang="en-US" sz="1200" baseline="30000" dirty="0">
                  <a:solidFill>
                    <a:schemeClr val="tx1"/>
                  </a:solidFill>
                  <a:latin typeface="Calibri" panose="020F0502020204030204" pitchFamily="34" charset="0"/>
                </a:rPr>
                <a:t>nd</a:t>
              </a:r>
              <a:r>
                <a:rPr lang="en-US" sz="1200" dirty="0">
                  <a:solidFill>
                    <a:schemeClr val="tx1"/>
                  </a:solidFill>
                  <a:latin typeface="Calibri" panose="020F0502020204030204" pitchFamily="34" charset="0"/>
                </a:rPr>
                <a:t> Cut</a:t>
              </a:r>
            </a:p>
          </p:txBody>
        </p:sp>
      </p:grpSp>
      <p:sp>
        <p:nvSpPr>
          <p:cNvPr id="17" name="Rectangle 16"/>
          <p:cNvSpPr/>
          <p:nvPr/>
        </p:nvSpPr>
        <p:spPr>
          <a:xfrm>
            <a:off x="9558531" y="4391769"/>
            <a:ext cx="1161823" cy="156380"/>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WL Poly</a:t>
            </a:r>
          </a:p>
        </p:txBody>
      </p:sp>
      <p:grpSp>
        <p:nvGrpSpPr>
          <p:cNvPr id="18" name="Group 17"/>
          <p:cNvGrpSpPr>
            <a:grpSpLocks noChangeAspect="1"/>
          </p:cNvGrpSpPr>
          <p:nvPr/>
        </p:nvGrpSpPr>
        <p:grpSpPr>
          <a:xfrm>
            <a:off x="9175903" y="2122968"/>
            <a:ext cx="1920949" cy="1540468"/>
            <a:chOff x="2343325" y="301426"/>
            <a:chExt cx="7513053" cy="6024948"/>
          </a:xfrm>
        </p:grpSpPr>
        <p:sp>
          <p:nvSpPr>
            <p:cNvPr id="19" name="Rectangle 18"/>
            <p:cNvSpPr/>
            <p:nvPr/>
          </p:nvSpPr>
          <p:spPr>
            <a:xfrm>
              <a:off x="3625560" y="47846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0" name="Rectangle 19"/>
            <p:cNvSpPr/>
            <p:nvPr/>
          </p:nvSpPr>
          <p:spPr>
            <a:xfrm>
              <a:off x="5011337" y="492644"/>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1" name="Rectangle 20"/>
            <p:cNvSpPr/>
            <p:nvPr/>
          </p:nvSpPr>
          <p:spPr>
            <a:xfrm>
              <a:off x="6446732" y="50327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2" name="Rectangle 21"/>
            <p:cNvSpPr/>
            <p:nvPr/>
          </p:nvSpPr>
          <p:spPr>
            <a:xfrm>
              <a:off x="7885672" y="496189"/>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3" name="Rectangle 22"/>
            <p:cNvSpPr/>
            <p:nvPr/>
          </p:nvSpPr>
          <p:spPr>
            <a:xfrm>
              <a:off x="2619151" y="70174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4" name="Rectangle 23"/>
            <p:cNvSpPr/>
            <p:nvPr/>
          </p:nvSpPr>
          <p:spPr>
            <a:xfrm>
              <a:off x="2601431" y="205562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5" name="Rectangle 24"/>
            <p:cNvSpPr/>
            <p:nvPr/>
          </p:nvSpPr>
          <p:spPr>
            <a:xfrm>
              <a:off x="2551812" y="339886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6" name="Rectangle 25"/>
            <p:cNvSpPr/>
            <p:nvPr/>
          </p:nvSpPr>
          <p:spPr>
            <a:xfrm>
              <a:off x="2541179" y="4834263"/>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7" name="Rectangle 26"/>
            <p:cNvSpPr/>
            <p:nvPr/>
          </p:nvSpPr>
          <p:spPr>
            <a:xfrm>
              <a:off x="3782235" y="94721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8" name="Rectangle 27"/>
            <p:cNvSpPr/>
            <p:nvPr/>
          </p:nvSpPr>
          <p:spPr>
            <a:xfrm>
              <a:off x="3775145" y="231173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9" name="Rectangle 28"/>
            <p:cNvSpPr/>
            <p:nvPr/>
          </p:nvSpPr>
          <p:spPr>
            <a:xfrm>
              <a:off x="3778689" y="367624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0" name="Rectangle 29"/>
            <p:cNvSpPr/>
            <p:nvPr/>
          </p:nvSpPr>
          <p:spPr>
            <a:xfrm>
              <a:off x="3771600" y="5115179"/>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1" name="Rectangle 30"/>
            <p:cNvSpPr/>
            <p:nvPr/>
          </p:nvSpPr>
          <p:spPr>
            <a:xfrm>
              <a:off x="5168017" y="94013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2" name="Rectangle 31"/>
            <p:cNvSpPr/>
            <p:nvPr/>
          </p:nvSpPr>
          <p:spPr>
            <a:xfrm>
              <a:off x="5160927" y="230464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3" name="Rectangle 32"/>
            <p:cNvSpPr/>
            <p:nvPr/>
          </p:nvSpPr>
          <p:spPr>
            <a:xfrm>
              <a:off x="5164471" y="366915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4" name="Rectangle 33"/>
            <p:cNvSpPr/>
            <p:nvPr/>
          </p:nvSpPr>
          <p:spPr>
            <a:xfrm>
              <a:off x="5157382" y="510809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5" name="Rectangle 34"/>
            <p:cNvSpPr/>
            <p:nvPr/>
          </p:nvSpPr>
          <p:spPr>
            <a:xfrm>
              <a:off x="6617594" y="93304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6" name="Rectangle 35"/>
            <p:cNvSpPr/>
            <p:nvPr/>
          </p:nvSpPr>
          <p:spPr>
            <a:xfrm>
              <a:off x="6610504" y="229755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7" name="Rectangle 36"/>
            <p:cNvSpPr/>
            <p:nvPr/>
          </p:nvSpPr>
          <p:spPr>
            <a:xfrm>
              <a:off x="6614048" y="3662063"/>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8" name="Rectangle 37"/>
            <p:cNvSpPr/>
            <p:nvPr/>
          </p:nvSpPr>
          <p:spPr>
            <a:xfrm>
              <a:off x="6606959" y="51010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9" name="Rectangle 38"/>
            <p:cNvSpPr/>
            <p:nvPr/>
          </p:nvSpPr>
          <p:spPr>
            <a:xfrm>
              <a:off x="8024639" y="93658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0" name="Rectangle 39"/>
            <p:cNvSpPr/>
            <p:nvPr/>
          </p:nvSpPr>
          <p:spPr>
            <a:xfrm>
              <a:off x="8017549" y="23011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1" name="Rectangle 40"/>
            <p:cNvSpPr/>
            <p:nvPr/>
          </p:nvSpPr>
          <p:spPr>
            <a:xfrm>
              <a:off x="8021093" y="366560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2" name="Rectangle 41"/>
            <p:cNvSpPr/>
            <p:nvPr/>
          </p:nvSpPr>
          <p:spPr>
            <a:xfrm>
              <a:off x="8014004" y="5104546"/>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3" name="Rectangle 42"/>
            <p:cNvSpPr/>
            <p:nvPr/>
          </p:nvSpPr>
          <p:spPr>
            <a:xfrm>
              <a:off x="2343325" y="301426"/>
              <a:ext cx="7513053" cy="6024948"/>
            </a:xfrm>
            <a:prstGeom prst="rect">
              <a:avLst/>
            </a:prstGeom>
            <a:solidFill>
              <a:srgbClr val="66A3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grpSp>
      <p:sp>
        <p:nvSpPr>
          <p:cNvPr id="44" name="Rectangle 43"/>
          <p:cNvSpPr/>
          <p:nvPr/>
        </p:nvSpPr>
        <p:spPr>
          <a:xfrm>
            <a:off x="1030941" y="5392270"/>
            <a:ext cx="9612631" cy="461665"/>
          </a:xfrm>
          <a:prstGeom prst="rect">
            <a:avLst/>
          </a:prstGeom>
        </p:spPr>
        <p:txBody>
          <a:bodyPr wrap="none">
            <a:spAutoFit/>
          </a:bodyPr>
          <a:lstStyle/>
          <a:p>
            <a:r>
              <a:rPr lang="en-US" sz="2400" dirty="0">
                <a:latin typeface="Calibri" panose="020F0502020204030204" pitchFamily="34" charset="0"/>
              </a:rPr>
              <a:t> Alternate stacking sacrificial layer and dielectric layer to build memory tiers.</a:t>
            </a:r>
          </a:p>
        </p:txBody>
      </p:sp>
      <p:grpSp>
        <p:nvGrpSpPr>
          <p:cNvPr id="10" name="Group 9"/>
          <p:cNvGrpSpPr/>
          <p:nvPr/>
        </p:nvGrpSpPr>
        <p:grpSpPr>
          <a:xfrm>
            <a:off x="1371600" y="1219200"/>
            <a:ext cx="6589059" cy="3998258"/>
            <a:chOff x="1371600" y="1219200"/>
            <a:chExt cx="6589059" cy="3998258"/>
          </a:xfrm>
        </p:grpSpPr>
        <p:pic>
          <p:nvPicPr>
            <p:cNvPr id="9" name="Picture 8"/>
            <p:cNvPicPr>
              <a:picLocks noChangeAspect="1"/>
            </p:cNvPicPr>
            <p:nvPr/>
          </p:nvPicPr>
          <p:blipFill rotWithShape="1">
            <a:blip r:embed="rId2"/>
            <a:srcRect l="16272" t="23033" r="9901" b="8933"/>
            <a:stretch/>
          </p:blipFill>
          <p:spPr>
            <a:xfrm>
              <a:off x="1371600" y="1219200"/>
              <a:ext cx="6589059" cy="3998258"/>
            </a:xfrm>
            <a:prstGeom prst="rect">
              <a:avLst/>
            </a:prstGeom>
          </p:spPr>
        </p:pic>
        <p:sp>
          <p:nvSpPr>
            <p:cNvPr id="8" name="Rectangle 7"/>
            <p:cNvSpPr/>
            <p:nvPr/>
          </p:nvSpPr>
          <p:spPr>
            <a:xfrm rot="21448772">
              <a:off x="2667000" y="2438400"/>
              <a:ext cx="3893245" cy="461665"/>
            </a:xfrm>
            <a:prstGeom prst="rect">
              <a:avLst/>
            </a:prstGeom>
          </p:spPr>
          <p:txBody>
            <a:bodyPr wrap="none">
              <a:spAutoFit/>
            </a:bodyPr>
            <a:lstStyle/>
            <a:p>
              <a:r>
                <a:rPr lang="en-US" sz="2400" dirty="0">
                  <a:latin typeface="Calibri" panose="020F0502020204030204" pitchFamily="34" charset="0"/>
                </a:rPr>
                <a:t> Sacrificial material, </a:t>
              </a:r>
              <a:r>
                <a:rPr lang="en-US" sz="2400" dirty="0" err="1">
                  <a:latin typeface="Calibri" panose="020F0502020204030204" pitchFamily="34" charset="0"/>
                </a:rPr>
                <a:t>eg</a:t>
              </a:r>
              <a:r>
                <a:rPr lang="en-US" sz="2400" dirty="0">
                  <a:latin typeface="Calibri" panose="020F0502020204030204" pitchFamily="34" charset="0"/>
                </a:rPr>
                <a:t>. silicon</a:t>
              </a:r>
            </a:p>
          </p:txBody>
        </p:sp>
        <p:sp>
          <p:nvSpPr>
            <p:cNvPr id="45" name="Rectangle 44"/>
            <p:cNvSpPr/>
            <p:nvPr/>
          </p:nvSpPr>
          <p:spPr>
            <a:xfrm rot="21448772">
              <a:off x="2653814" y="2079811"/>
              <a:ext cx="2700419" cy="461665"/>
            </a:xfrm>
            <a:prstGeom prst="rect">
              <a:avLst/>
            </a:prstGeom>
          </p:spPr>
          <p:txBody>
            <a:bodyPr wrap="none">
              <a:spAutoFit/>
            </a:bodyPr>
            <a:lstStyle/>
            <a:p>
              <a:r>
                <a:rPr lang="en-US" sz="2400" dirty="0">
                  <a:latin typeface="Calibri" panose="020F0502020204030204" pitchFamily="34" charset="0"/>
                </a:rPr>
                <a:t> Dielectric, </a:t>
              </a:r>
              <a:r>
                <a:rPr lang="en-US" sz="2400" dirty="0" err="1">
                  <a:latin typeface="Calibri" panose="020F0502020204030204" pitchFamily="34" charset="0"/>
                </a:rPr>
                <a:t>eg</a:t>
              </a:r>
              <a:r>
                <a:rPr lang="en-US" sz="2400" dirty="0">
                  <a:latin typeface="Calibri" panose="020F0502020204030204" pitchFamily="34" charset="0"/>
                </a:rPr>
                <a:t>, oxide</a:t>
              </a:r>
            </a:p>
          </p:txBody>
        </p:sp>
      </p:grpSp>
    </p:spTree>
    <p:extLst>
      <p:ext uri="{BB962C8B-B14F-4D97-AF65-F5344CB8AC3E}">
        <p14:creationId xmlns:p14="http://schemas.microsoft.com/office/powerpoint/2010/main" val="399369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Tier Stair Formation – an 8-tier exhibit</a:t>
            </a:r>
            <a:endParaRPr lang="en-US" sz="2400" dirty="0"/>
          </a:p>
        </p:txBody>
      </p:sp>
      <p:pic>
        <p:nvPicPr>
          <p:cNvPr id="4" name="Picture 3"/>
          <p:cNvPicPr>
            <a:picLocks noChangeAspect="1"/>
          </p:cNvPicPr>
          <p:nvPr/>
        </p:nvPicPr>
        <p:blipFill>
          <a:blip r:embed="rId2"/>
          <a:stretch>
            <a:fillRect/>
          </a:stretch>
        </p:blipFill>
        <p:spPr>
          <a:xfrm>
            <a:off x="6985831" y="2055628"/>
            <a:ext cx="4709983" cy="3681705"/>
          </a:xfrm>
          <a:prstGeom prst="rect">
            <a:avLst/>
          </a:prstGeom>
        </p:spPr>
      </p:pic>
      <p:grpSp>
        <p:nvGrpSpPr>
          <p:cNvPr id="32" name="Group 31"/>
          <p:cNvGrpSpPr/>
          <p:nvPr/>
        </p:nvGrpSpPr>
        <p:grpSpPr>
          <a:xfrm>
            <a:off x="480667" y="1390747"/>
            <a:ext cx="2439901" cy="2204100"/>
            <a:chOff x="857187" y="1605900"/>
            <a:chExt cx="2439901" cy="2204100"/>
          </a:xfrm>
        </p:grpSpPr>
        <p:grpSp>
          <p:nvGrpSpPr>
            <p:cNvPr id="29" name="Group 28"/>
            <p:cNvGrpSpPr/>
            <p:nvPr/>
          </p:nvGrpSpPr>
          <p:grpSpPr>
            <a:xfrm>
              <a:off x="857187" y="2375646"/>
              <a:ext cx="2439901" cy="1434354"/>
              <a:chOff x="857187" y="2375646"/>
              <a:chExt cx="2439901" cy="2791660"/>
            </a:xfrm>
          </p:grpSpPr>
          <p:sp>
            <p:nvSpPr>
              <p:cNvPr id="13" name="Rectangle 12"/>
              <p:cNvSpPr/>
              <p:nvPr/>
            </p:nvSpPr>
            <p:spPr>
              <a:xfrm>
                <a:off x="1081395" y="2554942"/>
                <a:ext cx="1936736"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83431" y="2375646"/>
                <a:ext cx="1935380"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70710" y="2903948"/>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74662" y="2724653"/>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3948" y="3253484"/>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69824" y="307418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63948" y="3602491"/>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7900" y="3423196"/>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3949" y="3949427"/>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69825" y="377013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63949" y="4298434"/>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67901" y="411913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57187" y="4647970"/>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63063" y="4468675"/>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57187" y="4996977"/>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61139" y="481768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1087505" y="1605900"/>
              <a:ext cx="1924515" cy="7709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Mask</a:t>
              </a:r>
            </a:p>
          </p:txBody>
        </p:sp>
      </p:grpSp>
      <p:sp>
        <p:nvSpPr>
          <p:cNvPr id="31" name="Rectangle 30"/>
          <p:cNvSpPr/>
          <p:nvPr/>
        </p:nvSpPr>
        <p:spPr>
          <a:xfrm>
            <a:off x="706335" y="921592"/>
            <a:ext cx="1976888" cy="461665"/>
          </a:xfrm>
          <a:prstGeom prst="rect">
            <a:avLst/>
          </a:prstGeom>
        </p:spPr>
        <p:txBody>
          <a:bodyPr wrap="none">
            <a:spAutoFit/>
          </a:bodyPr>
          <a:lstStyle/>
          <a:p>
            <a:r>
              <a:rPr lang="en-US" sz="2400" dirty="0">
                <a:latin typeface="Calibri" panose="020F0502020204030204" pitchFamily="34" charset="0"/>
              </a:rPr>
              <a:t> Tier Stair Etch</a:t>
            </a:r>
          </a:p>
        </p:txBody>
      </p:sp>
      <p:grpSp>
        <p:nvGrpSpPr>
          <p:cNvPr id="33" name="Group 32"/>
          <p:cNvGrpSpPr/>
          <p:nvPr/>
        </p:nvGrpSpPr>
        <p:grpSpPr>
          <a:xfrm>
            <a:off x="498596" y="4235450"/>
            <a:ext cx="2435064" cy="2084668"/>
            <a:chOff x="857187" y="1725332"/>
            <a:chExt cx="2435064" cy="2084668"/>
          </a:xfrm>
        </p:grpSpPr>
        <p:grpSp>
          <p:nvGrpSpPr>
            <p:cNvPr id="34" name="Group 33"/>
            <p:cNvGrpSpPr/>
            <p:nvPr/>
          </p:nvGrpSpPr>
          <p:grpSpPr>
            <a:xfrm>
              <a:off x="857187" y="2375646"/>
              <a:ext cx="2435064" cy="1434354"/>
              <a:chOff x="857187" y="2375646"/>
              <a:chExt cx="2435064" cy="2791660"/>
            </a:xfrm>
          </p:grpSpPr>
          <p:sp>
            <p:nvSpPr>
              <p:cNvPr id="36" name="Rectangle 35"/>
              <p:cNvSpPr/>
              <p:nvPr/>
            </p:nvSpPr>
            <p:spPr>
              <a:xfrm>
                <a:off x="1334379" y="2554942"/>
                <a:ext cx="1422913"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336239" y="2375646"/>
                <a:ext cx="1421917"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135155" y="2903947"/>
                <a:ext cx="1869017"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30923" y="2724654"/>
                <a:ext cx="187536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63948" y="3253484"/>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69824" y="307418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63948" y="3602491"/>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67900" y="3423196"/>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63949" y="3949427"/>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69825" y="377013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63949" y="4298434"/>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67901" y="411913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57187" y="4647970"/>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63063" y="4468675"/>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7187" y="4996977"/>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61139" y="481768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1334122" y="1725332"/>
              <a:ext cx="1418043" cy="6515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Mask</a:t>
              </a:r>
            </a:p>
          </p:txBody>
        </p:sp>
      </p:grpSp>
      <p:grpSp>
        <p:nvGrpSpPr>
          <p:cNvPr id="52" name="Group 51"/>
          <p:cNvGrpSpPr/>
          <p:nvPr/>
        </p:nvGrpSpPr>
        <p:grpSpPr>
          <a:xfrm>
            <a:off x="3633530" y="4410489"/>
            <a:ext cx="2435064" cy="1909629"/>
            <a:chOff x="857187" y="1900371"/>
            <a:chExt cx="2435064" cy="1909629"/>
          </a:xfrm>
        </p:grpSpPr>
        <p:grpSp>
          <p:nvGrpSpPr>
            <p:cNvPr id="53" name="Group 52"/>
            <p:cNvGrpSpPr/>
            <p:nvPr/>
          </p:nvGrpSpPr>
          <p:grpSpPr>
            <a:xfrm>
              <a:off x="857187" y="2375646"/>
              <a:ext cx="2435064" cy="1434354"/>
              <a:chOff x="857187" y="2375646"/>
              <a:chExt cx="2435064" cy="2791660"/>
            </a:xfrm>
          </p:grpSpPr>
          <p:sp>
            <p:nvSpPr>
              <p:cNvPr id="55" name="Rectangle 54"/>
              <p:cNvSpPr/>
              <p:nvPr/>
            </p:nvSpPr>
            <p:spPr>
              <a:xfrm>
                <a:off x="1458521" y="2554942"/>
                <a:ext cx="1107033"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460294" y="2375646"/>
                <a:ext cx="1106258"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298218" y="2903947"/>
                <a:ext cx="1454104"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4539" y="2724654"/>
                <a:ext cx="1459043"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075805" y="3253484"/>
                <a:ext cx="1889230"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81169" y="3074189"/>
                <a:ext cx="1884658"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63948" y="3602491"/>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867900" y="3423196"/>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863949" y="3949427"/>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69825" y="377013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63949" y="4298434"/>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67901" y="411913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857187" y="4647970"/>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63063" y="4468675"/>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857187" y="4996977"/>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861139" y="481768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a:off x="1457839" y="1900371"/>
              <a:ext cx="1103244" cy="4764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Mask</a:t>
              </a:r>
            </a:p>
          </p:txBody>
        </p:sp>
      </p:grpSp>
      <p:grpSp>
        <p:nvGrpSpPr>
          <p:cNvPr id="90" name="Group 89"/>
          <p:cNvGrpSpPr/>
          <p:nvPr/>
        </p:nvGrpSpPr>
        <p:grpSpPr>
          <a:xfrm>
            <a:off x="3597671" y="1676254"/>
            <a:ext cx="2435064" cy="1909629"/>
            <a:chOff x="857187" y="1900371"/>
            <a:chExt cx="2435064" cy="1909629"/>
          </a:xfrm>
        </p:grpSpPr>
        <p:grpSp>
          <p:nvGrpSpPr>
            <p:cNvPr id="91" name="Group 90"/>
            <p:cNvGrpSpPr/>
            <p:nvPr/>
          </p:nvGrpSpPr>
          <p:grpSpPr>
            <a:xfrm>
              <a:off x="857187" y="2375646"/>
              <a:ext cx="2435064" cy="1434354"/>
              <a:chOff x="857187" y="2375646"/>
              <a:chExt cx="2435064" cy="2791660"/>
            </a:xfrm>
          </p:grpSpPr>
          <p:sp>
            <p:nvSpPr>
              <p:cNvPr id="93" name="Rectangle 92"/>
              <p:cNvSpPr/>
              <p:nvPr/>
            </p:nvSpPr>
            <p:spPr>
              <a:xfrm>
                <a:off x="1567805" y="2554942"/>
                <a:ext cx="838781"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569502" y="2375646"/>
                <a:ext cx="838193"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389592" y="2903947"/>
                <a:ext cx="117922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386223" y="2724654"/>
                <a:ext cx="1183226"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192768" y="3253484"/>
                <a:ext cx="1582715"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197850" y="3074189"/>
                <a:ext cx="1578884"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035234" y="3602492"/>
                <a:ext cx="1906667"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038908" y="3423196"/>
                <a:ext cx="1903561"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863949" y="3949427"/>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869825" y="377013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863949" y="4298434"/>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867901" y="411913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857187" y="4647970"/>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863063" y="4468675"/>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857187" y="4996977"/>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861139" y="481768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ectangle 91"/>
            <p:cNvSpPr/>
            <p:nvPr/>
          </p:nvSpPr>
          <p:spPr>
            <a:xfrm>
              <a:off x="1566749" y="1900371"/>
              <a:ext cx="835910" cy="4764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Mask</a:t>
              </a:r>
            </a:p>
          </p:txBody>
        </p:sp>
      </p:grpSp>
      <p:sp>
        <p:nvSpPr>
          <p:cNvPr id="109" name="Down Arrow 108"/>
          <p:cNvSpPr/>
          <p:nvPr/>
        </p:nvSpPr>
        <p:spPr>
          <a:xfrm>
            <a:off x="1637413" y="3714307"/>
            <a:ext cx="474921" cy="418214"/>
          </a:xfrm>
          <a:prstGeom prst="down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ight Arrow 109"/>
          <p:cNvSpPr/>
          <p:nvPr/>
        </p:nvSpPr>
        <p:spPr>
          <a:xfrm>
            <a:off x="3076353" y="5202864"/>
            <a:ext cx="439480" cy="467833"/>
          </a:xfrm>
          <a:prstGeom prst="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Up Arrow 110"/>
          <p:cNvSpPr/>
          <p:nvPr/>
        </p:nvSpPr>
        <p:spPr>
          <a:xfrm>
            <a:off x="4564911" y="3742660"/>
            <a:ext cx="474921" cy="474921"/>
          </a:xfrm>
          <a:prstGeom prst="up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Striped Right Arrow 111"/>
          <p:cNvSpPr/>
          <p:nvPr/>
        </p:nvSpPr>
        <p:spPr>
          <a:xfrm>
            <a:off x="6230679" y="3168502"/>
            <a:ext cx="616688" cy="524540"/>
          </a:xfrm>
          <a:prstGeom prst="striped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8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1</a:t>
            </a:r>
            <a:r>
              <a:rPr lang="en-US" sz="4400" baseline="30000" dirty="0"/>
              <a:t>st</a:t>
            </a:r>
            <a:r>
              <a:rPr lang="en-US" sz="4400" dirty="0"/>
              <a:t> Cut: Opening for Cell Stack Materials</a:t>
            </a:r>
          </a:p>
        </p:txBody>
      </p:sp>
      <p:grpSp>
        <p:nvGrpSpPr>
          <p:cNvPr id="4" name="Group 3"/>
          <p:cNvGrpSpPr/>
          <p:nvPr/>
        </p:nvGrpSpPr>
        <p:grpSpPr>
          <a:xfrm>
            <a:off x="10364026" y="3550137"/>
            <a:ext cx="1181099" cy="1243958"/>
            <a:chOff x="10728871" y="4278363"/>
            <a:chExt cx="1181099" cy="1243958"/>
          </a:xfrm>
        </p:grpSpPr>
        <p:sp>
          <p:nvSpPr>
            <p:cNvPr id="5" name="Rectangle 4"/>
            <p:cNvSpPr/>
            <p:nvPr/>
          </p:nvSpPr>
          <p:spPr>
            <a:xfrm>
              <a:off x="10739832" y="5368150"/>
              <a:ext cx="1170138" cy="154171"/>
            </a:xfrm>
            <a:prstGeom prst="rect">
              <a:avLst/>
            </a:prstGeom>
            <a:solidFill>
              <a:srgbClr val="FFFF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Silicon Pillar</a:t>
              </a:r>
            </a:p>
          </p:txBody>
        </p:sp>
        <p:sp>
          <p:nvSpPr>
            <p:cNvPr id="6" name="Rectangle 5"/>
            <p:cNvSpPr/>
            <p:nvPr/>
          </p:nvSpPr>
          <p:spPr>
            <a:xfrm>
              <a:off x="10735198" y="5149809"/>
              <a:ext cx="1161823" cy="156380"/>
            </a:xfrm>
            <a:prstGeom prst="rect">
              <a:avLst/>
            </a:prstGeom>
            <a:solidFill>
              <a:srgbClr val="FF00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BL Poly</a:t>
              </a:r>
            </a:p>
          </p:txBody>
        </p:sp>
        <p:sp>
          <p:nvSpPr>
            <p:cNvPr id="7" name="Rectangle 6"/>
            <p:cNvSpPr/>
            <p:nvPr/>
          </p:nvSpPr>
          <p:spPr>
            <a:xfrm>
              <a:off x="10728871" y="4742288"/>
              <a:ext cx="1168152" cy="145160"/>
            </a:xfrm>
            <a:prstGeom prst="rect">
              <a:avLst/>
            </a:prstGeom>
            <a:solidFill>
              <a:srgbClr val="66A3FF">
                <a:alpha val="2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Memory Tier</a:t>
              </a:r>
            </a:p>
          </p:txBody>
        </p:sp>
        <p:sp>
          <p:nvSpPr>
            <p:cNvPr id="8" name="Rectangle 7"/>
            <p:cNvSpPr/>
            <p:nvPr/>
          </p:nvSpPr>
          <p:spPr>
            <a:xfrm>
              <a:off x="10728871" y="4521812"/>
              <a:ext cx="1166961" cy="15496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1</a:t>
              </a:r>
              <a:r>
                <a:rPr lang="en-US" sz="1200" baseline="30000" dirty="0">
                  <a:solidFill>
                    <a:schemeClr val="tx1"/>
                  </a:solidFill>
                  <a:latin typeface="Calibri" panose="020F0502020204030204" pitchFamily="34" charset="0"/>
                </a:rPr>
                <a:t>st</a:t>
              </a:r>
              <a:r>
                <a:rPr lang="en-US" sz="1200" dirty="0">
                  <a:solidFill>
                    <a:schemeClr val="tx1"/>
                  </a:solidFill>
                  <a:latin typeface="Calibri" panose="020F0502020204030204" pitchFamily="34" charset="0"/>
                </a:rPr>
                <a:t> Cut</a:t>
              </a:r>
            </a:p>
          </p:txBody>
        </p:sp>
        <p:sp>
          <p:nvSpPr>
            <p:cNvPr id="9" name="Rectangle 8"/>
            <p:cNvSpPr/>
            <p:nvPr/>
          </p:nvSpPr>
          <p:spPr>
            <a:xfrm>
              <a:off x="10733884" y="4278363"/>
              <a:ext cx="1152394" cy="164947"/>
            </a:xfrm>
            <a:prstGeom prst="rect">
              <a:avLst/>
            </a:pr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2</a:t>
              </a:r>
              <a:r>
                <a:rPr lang="en-US" sz="1200" baseline="30000" dirty="0">
                  <a:solidFill>
                    <a:schemeClr val="tx1"/>
                  </a:solidFill>
                  <a:latin typeface="Calibri" panose="020F0502020204030204" pitchFamily="34" charset="0"/>
                </a:rPr>
                <a:t>nd</a:t>
              </a:r>
              <a:r>
                <a:rPr lang="en-US" sz="1200" dirty="0">
                  <a:solidFill>
                    <a:schemeClr val="tx1"/>
                  </a:solidFill>
                  <a:latin typeface="Calibri" panose="020F0502020204030204" pitchFamily="34" charset="0"/>
                </a:rPr>
                <a:t> Cut</a:t>
              </a:r>
            </a:p>
          </p:txBody>
        </p:sp>
      </p:grpSp>
      <p:sp>
        <p:nvSpPr>
          <p:cNvPr id="10" name="Rectangle 9"/>
          <p:cNvSpPr/>
          <p:nvPr/>
        </p:nvSpPr>
        <p:spPr>
          <a:xfrm>
            <a:off x="10363266" y="4212477"/>
            <a:ext cx="1161823" cy="156380"/>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WL Poly</a:t>
            </a:r>
          </a:p>
        </p:txBody>
      </p:sp>
      <p:grpSp>
        <p:nvGrpSpPr>
          <p:cNvPr id="11" name="Group 10"/>
          <p:cNvGrpSpPr>
            <a:grpSpLocks noChangeAspect="1"/>
          </p:cNvGrpSpPr>
          <p:nvPr/>
        </p:nvGrpSpPr>
        <p:grpSpPr>
          <a:xfrm>
            <a:off x="9980638" y="1477511"/>
            <a:ext cx="1920949" cy="1540468"/>
            <a:chOff x="2343325" y="301426"/>
            <a:chExt cx="7513053" cy="6024948"/>
          </a:xfrm>
        </p:grpSpPr>
        <p:sp>
          <p:nvSpPr>
            <p:cNvPr id="12" name="Rectangle 11"/>
            <p:cNvSpPr/>
            <p:nvPr/>
          </p:nvSpPr>
          <p:spPr>
            <a:xfrm>
              <a:off x="3625560" y="47846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3" name="Rectangle 12"/>
            <p:cNvSpPr/>
            <p:nvPr/>
          </p:nvSpPr>
          <p:spPr>
            <a:xfrm>
              <a:off x="5011337" y="492644"/>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4" name="Rectangle 13"/>
            <p:cNvSpPr/>
            <p:nvPr/>
          </p:nvSpPr>
          <p:spPr>
            <a:xfrm>
              <a:off x="6446732" y="50327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5" name="Rectangle 14"/>
            <p:cNvSpPr/>
            <p:nvPr/>
          </p:nvSpPr>
          <p:spPr>
            <a:xfrm>
              <a:off x="7885672" y="496189"/>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6" name="Rectangle 15"/>
            <p:cNvSpPr/>
            <p:nvPr/>
          </p:nvSpPr>
          <p:spPr>
            <a:xfrm>
              <a:off x="2619151" y="70174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7" name="Rectangle 16"/>
            <p:cNvSpPr/>
            <p:nvPr/>
          </p:nvSpPr>
          <p:spPr>
            <a:xfrm>
              <a:off x="2601431" y="205562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8" name="Rectangle 17"/>
            <p:cNvSpPr/>
            <p:nvPr/>
          </p:nvSpPr>
          <p:spPr>
            <a:xfrm>
              <a:off x="2551812" y="339886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9" name="Rectangle 18"/>
            <p:cNvSpPr/>
            <p:nvPr/>
          </p:nvSpPr>
          <p:spPr>
            <a:xfrm>
              <a:off x="2541179" y="4834263"/>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0" name="Rectangle 19"/>
            <p:cNvSpPr/>
            <p:nvPr/>
          </p:nvSpPr>
          <p:spPr>
            <a:xfrm>
              <a:off x="3782235" y="94721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1" name="Rectangle 20"/>
            <p:cNvSpPr/>
            <p:nvPr/>
          </p:nvSpPr>
          <p:spPr>
            <a:xfrm>
              <a:off x="3775145" y="231173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2" name="Rectangle 21"/>
            <p:cNvSpPr/>
            <p:nvPr/>
          </p:nvSpPr>
          <p:spPr>
            <a:xfrm>
              <a:off x="3778689" y="367624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3" name="Rectangle 22"/>
            <p:cNvSpPr/>
            <p:nvPr/>
          </p:nvSpPr>
          <p:spPr>
            <a:xfrm>
              <a:off x="3771600" y="5115179"/>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4" name="Rectangle 23"/>
            <p:cNvSpPr/>
            <p:nvPr/>
          </p:nvSpPr>
          <p:spPr>
            <a:xfrm>
              <a:off x="5168017" y="94013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5" name="Rectangle 24"/>
            <p:cNvSpPr/>
            <p:nvPr/>
          </p:nvSpPr>
          <p:spPr>
            <a:xfrm>
              <a:off x="5160927" y="230464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6" name="Rectangle 25"/>
            <p:cNvSpPr/>
            <p:nvPr/>
          </p:nvSpPr>
          <p:spPr>
            <a:xfrm>
              <a:off x="5164471" y="366915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7" name="Rectangle 26"/>
            <p:cNvSpPr/>
            <p:nvPr/>
          </p:nvSpPr>
          <p:spPr>
            <a:xfrm>
              <a:off x="5157382" y="510809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8" name="Rectangle 27"/>
            <p:cNvSpPr/>
            <p:nvPr/>
          </p:nvSpPr>
          <p:spPr>
            <a:xfrm>
              <a:off x="6617594" y="93304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9" name="Rectangle 28"/>
            <p:cNvSpPr/>
            <p:nvPr/>
          </p:nvSpPr>
          <p:spPr>
            <a:xfrm>
              <a:off x="6610504" y="229755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0" name="Rectangle 29"/>
            <p:cNvSpPr/>
            <p:nvPr/>
          </p:nvSpPr>
          <p:spPr>
            <a:xfrm>
              <a:off x="6614048" y="3662063"/>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1" name="Rectangle 30"/>
            <p:cNvSpPr/>
            <p:nvPr/>
          </p:nvSpPr>
          <p:spPr>
            <a:xfrm>
              <a:off x="6606959" y="51010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2" name="Rectangle 31"/>
            <p:cNvSpPr/>
            <p:nvPr/>
          </p:nvSpPr>
          <p:spPr>
            <a:xfrm>
              <a:off x="8024639" y="93658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3" name="Rectangle 32"/>
            <p:cNvSpPr/>
            <p:nvPr/>
          </p:nvSpPr>
          <p:spPr>
            <a:xfrm>
              <a:off x="8017549" y="23011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4" name="Rectangle 33"/>
            <p:cNvSpPr/>
            <p:nvPr/>
          </p:nvSpPr>
          <p:spPr>
            <a:xfrm>
              <a:off x="8021093" y="366560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5" name="Rectangle 34"/>
            <p:cNvSpPr/>
            <p:nvPr/>
          </p:nvSpPr>
          <p:spPr>
            <a:xfrm>
              <a:off x="8014004" y="5104546"/>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6" name="Rectangle 35"/>
            <p:cNvSpPr/>
            <p:nvPr/>
          </p:nvSpPr>
          <p:spPr>
            <a:xfrm>
              <a:off x="2343325" y="301426"/>
              <a:ext cx="7513053" cy="6024948"/>
            </a:xfrm>
            <a:prstGeom prst="rect">
              <a:avLst/>
            </a:prstGeom>
            <a:solidFill>
              <a:srgbClr val="66A3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7" name="Rectangle 36"/>
            <p:cNvSpPr/>
            <p:nvPr/>
          </p:nvSpPr>
          <p:spPr>
            <a:xfrm>
              <a:off x="3987207" y="542261"/>
              <a:ext cx="1446028" cy="5465135"/>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8" name="Rectangle 37"/>
            <p:cNvSpPr/>
            <p:nvPr/>
          </p:nvSpPr>
          <p:spPr>
            <a:xfrm>
              <a:off x="6829644" y="535173"/>
              <a:ext cx="1446028" cy="5465135"/>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grpSp>
      <p:sp>
        <p:nvSpPr>
          <p:cNvPr id="60" name="Rectangle 59"/>
          <p:cNvSpPr/>
          <p:nvPr/>
        </p:nvSpPr>
        <p:spPr>
          <a:xfrm>
            <a:off x="891966" y="4681315"/>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745574" y="4684857"/>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960690" y="4688434"/>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888831" y="4476758"/>
            <a:ext cx="736780"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741046" y="4470232"/>
            <a:ext cx="1084459"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959100" y="4461931"/>
            <a:ext cx="994631"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884975" y="4053539"/>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2738583" y="4057081"/>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53699" y="4067649"/>
            <a:ext cx="992372" cy="404069"/>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81840" y="3848982"/>
            <a:ext cx="736780"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734055" y="3842456"/>
            <a:ext cx="1084459"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952109" y="3834155"/>
            <a:ext cx="994631"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876586" y="3415976"/>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730194" y="341951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945310" y="3438475"/>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73451" y="3137647"/>
            <a:ext cx="736780" cy="2889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725666" y="3155576"/>
            <a:ext cx="1084459" cy="2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943720" y="3182472"/>
            <a:ext cx="994631" cy="253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76586" y="2770021"/>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730194" y="277356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945310" y="2758966"/>
            <a:ext cx="992372" cy="42923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73451" y="2565464"/>
            <a:ext cx="736780"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725666" y="2558938"/>
            <a:ext cx="1084459"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943720" y="2550637"/>
            <a:ext cx="994631"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876587" y="2140850"/>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730195" y="2144392"/>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4945311" y="2163348"/>
            <a:ext cx="992372" cy="39568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804789" y="1310887"/>
            <a:ext cx="5331127" cy="832757"/>
            <a:chOff x="804789" y="1310887"/>
            <a:chExt cx="5331127" cy="832757"/>
          </a:xfrm>
        </p:grpSpPr>
        <p:grpSp>
          <p:nvGrpSpPr>
            <p:cNvPr id="103" name="Group 102"/>
            <p:cNvGrpSpPr/>
            <p:nvPr/>
          </p:nvGrpSpPr>
          <p:grpSpPr>
            <a:xfrm>
              <a:off x="804789" y="1324782"/>
              <a:ext cx="5331127" cy="818862"/>
              <a:chOff x="262723" y="6249798"/>
              <a:chExt cx="5331127" cy="818862"/>
            </a:xfrm>
          </p:grpSpPr>
          <p:cxnSp>
            <p:nvCxnSpPr>
              <p:cNvPr id="95" name="Straight Connector 94"/>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99" name="Rectangle 98"/>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05" name="Straight Arrow Connector 104"/>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568887" y="1642782"/>
            <a:ext cx="3166783" cy="3405785"/>
            <a:chOff x="6568887" y="1642782"/>
            <a:chExt cx="3166783" cy="3405785"/>
          </a:xfrm>
        </p:grpSpPr>
        <p:pic>
          <p:nvPicPr>
            <p:cNvPr id="40" name="Picture 39"/>
            <p:cNvPicPr>
              <a:picLocks noChangeAspect="1"/>
            </p:cNvPicPr>
            <p:nvPr/>
          </p:nvPicPr>
          <p:blipFill>
            <a:blip r:embed="rId2"/>
            <a:stretch>
              <a:fillRect/>
            </a:stretch>
          </p:blipFill>
          <p:spPr>
            <a:xfrm>
              <a:off x="6568887" y="1642782"/>
              <a:ext cx="3166783" cy="3405785"/>
            </a:xfrm>
            <a:prstGeom prst="rect">
              <a:avLst/>
            </a:prstGeom>
          </p:spPr>
        </p:pic>
        <p:cxnSp>
          <p:nvCxnSpPr>
            <p:cNvPr id="93" name="Straight Connector 92"/>
            <p:cNvCxnSpPr/>
            <p:nvPr/>
          </p:nvCxnSpPr>
          <p:spPr>
            <a:xfrm>
              <a:off x="6884894" y="1721224"/>
              <a:ext cx="1694330" cy="2151529"/>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6884894" y="1694329"/>
              <a:ext cx="6884" cy="4396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8575915" y="3890682"/>
              <a:ext cx="3309" cy="4053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6796700" y="2088836"/>
              <a:ext cx="109384" cy="227224"/>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00" name="Rectangle 99"/>
            <p:cNvSpPr/>
            <p:nvPr/>
          </p:nvSpPr>
          <p:spPr>
            <a:xfrm>
              <a:off x="8478107" y="4253877"/>
              <a:ext cx="271445" cy="369332"/>
            </a:xfrm>
            <a:prstGeom prst="rect">
              <a:avLst/>
            </a:prstGeom>
          </p:spPr>
          <p:txBody>
            <a:bodyPr wrap="square" lIns="0" tIns="0" rIns="0" bIns="0">
              <a:spAutoFit/>
            </a:bodyPr>
            <a:lstStyle/>
            <a:p>
              <a:r>
                <a:rPr lang="en-US" sz="2400" dirty="0">
                  <a:latin typeface="Calibri" panose="020F0502020204030204" pitchFamily="34" charset="0"/>
                </a:rPr>
                <a:t>A’</a:t>
              </a:r>
            </a:p>
          </p:txBody>
        </p:sp>
      </p:grpSp>
      <p:sp>
        <p:nvSpPr>
          <p:cNvPr id="49" name="Rectangle 48"/>
          <p:cNvSpPr/>
          <p:nvPr/>
        </p:nvSpPr>
        <p:spPr>
          <a:xfrm>
            <a:off x="6889627" y="5375301"/>
            <a:ext cx="2657331" cy="427938"/>
          </a:xfrm>
          <a:prstGeom prst="rect">
            <a:avLst/>
          </a:prstGeom>
        </p:spPr>
        <p:txBody>
          <a:bodyPr wrap="none">
            <a:spAutoFit/>
          </a:bodyPr>
          <a:lstStyle/>
          <a:p>
            <a:r>
              <a:rPr lang="en-US" dirty="0"/>
              <a:t>Tier Stair not shown</a:t>
            </a:r>
          </a:p>
        </p:txBody>
      </p:sp>
      <p:cxnSp>
        <p:nvCxnSpPr>
          <p:cNvPr id="41" name="Straight Arrow Connector 40">
            <a:extLst>
              <a:ext uri="{FF2B5EF4-FFF2-40B4-BE49-F238E27FC236}">
                <a16:creationId xmlns:a16="http://schemas.microsoft.com/office/drawing/2014/main" id="{D1492377-21BC-4945-9C5E-DCCC5032B480}"/>
              </a:ext>
            </a:extLst>
          </p:cNvPr>
          <p:cNvCxnSpPr/>
          <p:nvPr/>
        </p:nvCxnSpPr>
        <p:spPr>
          <a:xfrm>
            <a:off x="3917244" y="4014062"/>
            <a:ext cx="93697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C106B6E9-E036-684B-9C23-6CBD57F3B6E9}"/>
              </a:ext>
            </a:extLst>
          </p:cNvPr>
          <p:cNvSpPr/>
          <p:nvPr/>
        </p:nvSpPr>
        <p:spPr>
          <a:xfrm>
            <a:off x="4056580" y="4071835"/>
            <a:ext cx="663964"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64nm</a:t>
            </a:r>
          </a:p>
        </p:txBody>
      </p:sp>
    </p:spTree>
    <p:extLst>
      <p:ext uri="{BB962C8B-B14F-4D97-AF65-F5344CB8AC3E}">
        <p14:creationId xmlns:p14="http://schemas.microsoft.com/office/powerpoint/2010/main" val="826369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 Sacrificial Layer Recess Etch</a:t>
            </a:r>
          </a:p>
        </p:txBody>
      </p:sp>
      <p:sp>
        <p:nvSpPr>
          <p:cNvPr id="3" name="Rectangle 2"/>
          <p:cNvSpPr/>
          <p:nvPr/>
        </p:nvSpPr>
        <p:spPr>
          <a:xfrm>
            <a:off x="966798" y="4818363"/>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20406" y="4821905"/>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35522" y="4825482"/>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63662" y="461380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4143" y="4598979"/>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59807" y="4190587"/>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3415" y="421689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28531" y="4245454"/>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56671" y="3986030"/>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1418" y="3568200"/>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05026" y="358691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20142" y="3598287"/>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48282" y="3348467"/>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51418" y="2926039"/>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05026" y="2937169"/>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23936" y="2951634"/>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48282" y="2702512"/>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51419" y="2281692"/>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805027" y="230799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020143" y="2300396"/>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144844" y="4630045"/>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137853" y="4002269"/>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403358" y="3993968"/>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129464" y="336470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394969" y="335640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129464" y="271875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394969" y="271045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854731" y="1518356"/>
            <a:ext cx="5331127" cy="832757"/>
            <a:chOff x="804789" y="1310887"/>
            <a:chExt cx="5331127" cy="832757"/>
          </a:xfrm>
        </p:grpSpPr>
        <p:grpSp>
          <p:nvGrpSpPr>
            <p:cNvPr id="39" name="Group 38"/>
            <p:cNvGrpSpPr/>
            <p:nvPr/>
          </p:nvGrpSpPr>
          <p:grpSpPr>
            <a:xfrm>
              <a:off x="804789" y="1324782"/>
              <a:ext cx="5331127" cy="818862"/>
              <a:chOff x="262723" y="6249798"/>
              <a:chExt cx="5331127" cy="818862"/>
            </a:xfrm>
          </p:grpSpPr>
          <p:cxnSp>
            <p:nvCxnSpPr>
              <p:cNvPr id="42" name="Straight Connector 41"/>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44" name="Rectangle 43"/>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40" name="Straight Arrow Connector 39"/>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a:blip r:embed="rId2"/>
          <a:stretch>
            <a:fillRect/>
          </a:stretch>
        </p:blipFill>
        <p:spPr>
          <a:xfrm>
            <a:off x="7679262" y="1571461"/>
            <a:ext cx="2423962" cy="2303688"/>
          </a:xfrm>
          <a:prstGeom prst="rect">
            <a:avLst/>
          </a:prstGeom>
        </p:spPr>
      </p:pic>
      <p:pic>
        <p:nvPicPr>
          <p:cNvPr id="7" name="Picture 6"/>
          <p:cNvPicPr>
            <a:picLocks noChangeAspect="1"/>
          </p:cNvPicPr>
          <p:nvPr/>
        </p:nvPicPr>
        <p:blipFill rotWithShape="1">
          <a:blip r:embed="rId3"/>
          <a:srcRect l="9480" t="1" r="5302" b="21896"/>
          <a:stretch/>
        </p:blipFill>
        <p:spPr>
          <a:xfrm>
            <a:off x="7924799" y="4347480"/>
            <a:ext cx="2017059" cy="1739555"/>
          </a:xfrm>
          <a:prstGeom prst="rect">
            <a:avLst/>
          </a:prstGeom>
        </p:spPr>
      </p:pic>
      <p:sp>
        <p:nvSpPr>
          <p:cNvPr id="13" name="Freeform 12"/>
          <p:cNvSpPr/>
          <p:nvPr/>
        </p:nvSpPr>
        <p:spPr>
          <a:xfrm>
            <a:off x="8006135" y="3456609"/>
            <a:ext cx="320648" cy="885687"/>
          </a:xfrm>
          <a:custGeom>
            <a:avLst/>
            <a:gdLst>
              <a:gd name="connsiteX0" fmla="*/ 329482 w 386908"/>
              <a:gd name="connsiteY0" fmla="*/ 0 h 962991"/>
              <a:gd name="connsiteX1" fmla="*/ 387 w 386908"/>
              <a:gd name="connsiteY1" fmla="*/ 289339 h 962991"/>
              <a:gd name="connsiteX2" fmla="*/ 386908 w 386908"/>
              <a:gd name="connsiteY2" fmla="*/ 962991 h 962991"/>
            </a:gdLst>
            <a:ahLst/>
            <a:cxnLst>
              <a:cxn ang="0">
                <a:pos x="connsiteX0" y="connsiteY0"/>
              </a:cxn>
              <a:cxn ang="0">
                <a:pos x="connsiteX1" y="connsiteY1"/>
              </a:cxn>
              <a:cxn ang="0">
                <a:pos x="connsiteX2" y="connsiteY2"/>
              </a:cxn>
            </a:cxnLst>
            <a:rect l="l" t="t" r="r" b="b"/>
            <a:pathLst>
              <a:path w="386908" h="962991">
                <a:moveTo>
                  <a:pt x="329482" y="0"/>
                </a:moveTo>
                <a:cubicBezTo>
                  <a:pt x="160149" y="64420"/>
                  <a:pt x="-9184" y="128841"/>
                  <a:pt x="387" y="289339"/>
                </a:cubicBezTo>
                <a:cubicBezTo>
                  <a:pt x="9958" y="449837"/>
                  <a:pt x="326169" y="852188"/>
                  <a:pt x="386908" y="962991"/>
                </a:cubicBezTo>
              </a:path>
            </a:pathLst>
          </a:custGeom>
          <a:noFill/>
          <a:ln>
            <a:solidFill>
              <a:srgbClr val="C9FFFF"/>
            </a:solidFill>
            <a:prstDash val="sys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9369287" y="3745948"/>
            <a:ext cx="473406" cy="565426"/>
          </a:xfrm>
          <a:custGeom>
            <a:avLst/>
            <a:gdLst>
              <a:gd name="connsiteX0" fmla="*/ 0 w 473406"/>
              <a:gd name="connsiteY0" fmla="*/ 0 h 565426"/>
              <a:gd name="connsiteX1" fmla="*/ 461617 w 473406"/>
              <a:gd name="connsiteY1" fmla="*/ 203200 h 565426"/>
              <a:gd name="connsiteX2" fmla="*/ 331304 w 473406"/>
              <a:gd name="connsiteY2" fmla="*/ 565426 h 565426"/>
            </a:gdLst>
            <a:ahLst/>
            <a:cxnLst>
              <a:cxn ang="0">
                <a:pos x="connsiteX0" y="connsiteY0"/>
              </a:cxn>
              <a:cxn ang="0">
                <a:pos x="connsiteX1" y="connsiteY1"/>
              </a:cxn>
              <a:cxn ang="0">
                <a:pos x="connsiteX2" y="connsiteY2"/>
              </a:cxn>
            </a:cxnLst>
            <a:rect l="l" t="t" r="r" b="b"/>
            <a:pathLst>
              <a:path w="473406" h="565426">
                <a:moveTo>
                  <a:pt x="0" y="0"/>
                </a:moveTo>
                <a:cubicBezTo>
                  <a:pt x="203200" y="54481"/>
                  <a:pt x="406400" y="108962"/>
                  <a:pt x="461617" y="203200"/>
                </a:cubicBezTo>
                <a:cubicBezTo>
                  <a:pt x="516834" y="297438"/>
                  <a:pt x="361857" y="551438"/>
                  <a:pt x="331304" y="565426"/>
                </a:cubicBezTo>
              </a:path>
            </a:pathLst>
          </a:custGeom>
          <a:noFill/>
          <a:ln>
            <a:prstDash val="sys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7745510" y="1210238"/>
            <a:ext cx="1452282" cy="1461245"/>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745510" y="1183343"/>
            <a:ext cx="6884" cy="4396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185519" y="2662518"/>
            <a:ext cx="3309" cy="4053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657316" y="1577850"/>
            <a:ext cx="109384" cy="369332"/>
          </a:xfrm>
          <a:prstGeom prst="rect">
            <a:avLst/>
          </a:prstGeom>
        </p:spPr>
        <p:txBody>
          <a:bodyPr wrap="square" lIns="0" tIns="0" rIns="0" bIns="0">
            <a:spAutoFit/>
          </a:bodyPr>
          <a:lstStyle/>
          <a:p>
            <a:r>
              <a:rPr lang="en-US" sz="2400" dirty="0">
                <a:latin typeface="Calibri" panose="020F0502020204030204" pitchFamily="34" charset="0"/>
              </a:rPr>
              <a:t>A</a:t>
            </a:r>
          </a:p>
        </p:txBody>
      </p:sp>
      <p:sp>
        <p:nvSpPr>
          <p:cNvPr id="49" name="Rectangle 48"/>
          <p:cNvSpPr/>
          <p:nvPr/>
        </p:nvSpPr>
        <p:spPr>
          <a:xfrm>
            <a:off x="9087711" y="3025713"/>
            <a:ext cx="271445" cy="369332"/>
          </a:xfrm>
          <a:prstGeom prst="rect">
            <a:avLst/>
          </a:prstGeom>
        </p:spPr>
        <p:txBody>
          <a:bodyPr wrap="square" lIns="0" tIns="0" rIns="0" bIns="0">
            <a:spAutoFit/>
          </a:bodyPr>
          <a:lstStyle/>
          <a:p>
            <a:r>
              <a:rPr lang="en-US" sz="2400" dirty="0">
                <a:latin typeface="Calibri" panose="020F0502020204030204" pitchFamily="34" charset="0"/>
              </a:rPr>
              <a:t>A’</a:t>
            </a:r>
          </a:p>
        </p:txBody>
      </p:sp>
    </p:spTree>
    <p:extLst>
      <p:ext uri="{BB962C8B-B14F-4D97-AF65-F5344CB8AC3E}">
        <p14:creationId xmlns:p14="http://schemas.microsoft.com/office/powerpoint/2010/main" val="1580371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a:t>
            </a:r>
            <a:r>
              <a:rPr lang="en-US" baseline="30000" dirty="0"/>
              <a:t>st</a:t>
            </a:r>
            <a:r>
              <a:rPr lang="en-US" dirty="0"/>
              <a:t> Electrode </a:t>
            </a:r>
          </a:p>
        </p:txBody>
      </p:sp>
      <p:sp>
        <p:nvSpPr>
          <p:cNvPr id="111" name="Rectangle 110"/>
          <p:cNvSpPr/>
          <p:nvPr/>
        </p:nvSpPr>
        <p:spPr>
          <a:xfrm>
            <a:off x="961121" y="1634624"/>
            <a:ext cx="3822072" cy="369332"/>
          </a:xfrm>
          <a:prstGeom prst="rect">
            <a:avLst/>
          </a:prstGeom>
        </p:spPr>
        <p:txBody>
          <a:bodyPr wrap="none" lIns="0" tIns="0" rIns="0" bIns="0">
            <a:spAutoFit/>
          </a:bodyPr>
          <a:lstStyle/>
          <a:p>
            <a:r>
              <a:rPr lang="en-US" sz="2400" dirty="0">
                <a:latin typeface="Calibri" panose="020F0502020204030204" pitchFamily="34" charset="0"/>
              </a:rPr>
              <a:t>First Electrode Conformal Dep</a:t>
            </a:r>
          </a:p>
        </p:txBody>
      </p:sp>
      <p:sp>
        <p:nvSpPr>
          <p:cNvPr id="112" name="Rectangle 111"/>
          <p:cNvSpPr/>
          <p:nvPr/>
        </p:nvSpPr>
        <p:spPr>
          <a:xfrm>
            <a:off x="7466429" y="1549535"/>
            <a:ext cx="3304623" cy="369332"/>
          </a:xfrm>
          <a:prstGeom prst="rect">
            <a:avLst/>
          </a:prstGeom>
        </p:spPr>
        <p:txBody>
          <a:bodyPr wrap="none" lIns="0" tIns="0" rIns="0" bIns="0">
            <a:spAutoFit/>
          </a:bodyPr>
          <a:lstStyle/>
          <a:p>
            <a:r>
              <a:rPr lang="en-US" sz="2400" dirty="0">
                <a:latin typeface="Calibri" panose="020F0502020204030204" pitchFamily="34" charset="0"/>
              </a:rPr>
              <a:t>First Electrode Recess Etch</a:t>
            </a:r>
          </a:p>
        </p:txBody>
      </p:sp>
      <p:sp>
        <p:nvSpPr>
          <p:cNvPr id="115" name="Rectangle 114"/>
          <p:cNvSpPr/>
          <p:nvPr/>
        </p:nvSpPr>
        <p:spPr>
          <a:xfrm>
            <a:off x="11151655" y="3139894"/>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8880026" y="3125444"/>
            <a:ext cx="583499"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6790193" y="3061458"/>
            <a:ext cx="523734"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6789937" y="5535548"/>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8643545" y="5539090"/>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10858661" y="5542667"/>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778545" y="5320671"/>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11237282" y="530378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6782946" y="4907772"/>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8636554" y="493407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10851670" y="4962639"/>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6779810" y="4703215"/>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6774557" y="4285385"/>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8628165" y="430410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10843281" y="4315472"/>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6771421" y="4052230"/>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6774557" y="3643224"/>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8628165" y="3654354"/>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10847075" y="3668819"/>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771421" y="3419696"/>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6774558" y="2998877"/>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8628166" y="302518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10843282" y="3017581"/>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8967983" y="5347230"/>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8960992" y="4719454"/>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11226497" y="4711153"/>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8952603" y="408189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11218108" y="4073590"/>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8952603" y="343593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11218108" y="342763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4268175" y="2823859"/>
            <a:ext cx="1136650" cy="309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2058375" y="2823859"/>
            <a:ext cx="1352550" cy="309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331175" y="2823859"/>
            <a:ext cx="895350" cy="309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353695" y="5510739"/>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2207303" y="5514281"/>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422419" y="5517858"/>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350559" y="5306182"/>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4801040" y="529135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46704" y="4882963"/>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2200312" y="4909269"/>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415428" y="4937830"/>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343568" y="467840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338315" y="4260576"/>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2191923" y="4279294"/>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4407039" y="4290663"/>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335179" y="4040843"/>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338315" y="3618415"/>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2191923" y="3629545"/>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4410833" y="3644010"/>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335179" y="3394888"/>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338316" y="2974068"/>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2191924" y="3000374"/>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4407040" y="2992772"/>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2531741" y="532242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2524750" y="4694645"/>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4790255" y="4686344"/>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516361" y="4057082"/>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4781866" y="4048781"/>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2516361" y="3411127"/>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4781866" y="3402826"/>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1146963" y="5759184"/>
            <a:ext cx="1064758" cy="15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3343316" y="5777113"/>
            <a:ext cx="1064758" cy="15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259223" y="2063922"/>
            <a:ext cx="5331127" cy="832757"/>
            <a:chOff x="804789" y="1310887"/>
            <a:chExt cx="5331127" cy="832757"/>
          </a:xfrm>
        </p:grpSpPr>
        <p:grpSp>
          <p:nvGrpSpPr>
            <p:cNvPr id="76" name="Group 75"/>
            <p:cNvGrpSpPr/>
            <p:nvPr/>
          </p:nvGrpSpPr>
          <p:grpSpPr>
            <a:xfrm>
              <a:off x="804789" y="1324782"/>
              <a:ext cx="5331127" cy="818862"/>
              <a:chOff x="262723" y="6249798"/>
              <a:chExt cx="5331127" cy="818862"/>
            </a:xfrm>
          </p:grpSpPr>
          <p:cxnSp>
            <p:nvCxnSpPr>
              <p:cNvPr id="79" name="Straight Connector 78"/>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81" name="Rectangle 80"/>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77" name="Straight Arrow Connector 76"/>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6651058" y="2093378"/>
            <a:ext cx="5331127" cy="832757"/>
            <a:chOff x="804789" y="1310887"/>
            <a:chExt cx="5331127" cy="832757"/>
          </a:xfrm>
        </p:grpSpPr>
        <p:grpSp>
          <p:nvGrpSpPr>
            <p:cNvPr id="83" name="Group 82"/>
            <p:cNvGrpSpPr/>
            <p:nvPr/>
          </p:nvGrpSpPr>
          <p:grpSpPr>
            <a:xfrm>
              <a:off x="804789" y="1324782"/>
              <a:ext cx="5331127" cy="818862"/>
              <a:chOff x="262723" y="6249798"/>
              <a:chExt cx="5331127" cy="818862"/>
            </a:xfrm>
          </p:grpSpPr>
          <p:cxnSp>
            <p:nvCxnSpPr>
              <p:cNvPr id="86" name="Straight Connector 85"/>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88" name="Rectangle 87"/>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84" name="Straight Arrow Connector 83"/>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6633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144"/>
          <p:cNvSpPr/>
          <p:nvPr/>
        </p:nvSpPr>
        <p:spPr>
          <a:xfrm>
            <a:off x="11064240" y="3076202"/>
            <a:ext cx="759164"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8811217" y="3086834"/>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6749754" y="3139996"/>
            <a:ext cx="6015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SD </a:t>
            </a:r>
          </a:p>
        </p:txBody>
      </p:sp>
      <p:sp>
        <p:nvSpPr>
          <p:cNvPr id="74" name="Rectangle 73"/>
          <p:cNvSpPr/>
          <p:nvPr/>
        </p:nvSpPr>
        <p:spPr>
          <a:xfrm>
            <a:off x="11133992" y="3122140"/>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8880174" y="3107690"/>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772530" y="3043704"/>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772274" y="5517794"/>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625882" y="5521336"/>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0840998" y="5524913"/>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760882" y="5302917"/>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1219619" y="5286026"/>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6765283" y="4890018"/>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8618891" y="4916324"/>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0834007" y="4944885"/>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6762147" y="4685461"/>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6756894" y="4267631"/>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8610502" y="4286349"/>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0825618" y="4297718"/>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753758" y="4034476"/>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6756894" y="3625470"/>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8610502" y="3636600"/>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0829412" y="3651065"/>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6753758" y="3401942"/>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6756895" y="2981123"/>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610503" y="3007429"/>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0825619" y="2999827"/>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8950320" y="5329476"/>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8943329" y="4701700"/>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1208834" y="4693399"/>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8934940" y="4064137"/>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1200445" y="4055836"/>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8934940" y="3418182"/>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11200445" y="3409881"/>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455579" y="1233893"/>
            <a:ext cx="2279214" cy="369332"/>
          </a:xfrm>
          <a:prstGeom prst="rect">
            <a:avLst/>
          </a:prstGeom>
        </p:spPr>
        <p:txBody>
          <a:bodyPr wrap="none" lIns="0" tIns="0" rIns="0" bIns="0">
            <a:spAutoFit/>
          </a:bodyPr>
          <a:lstStyle/>
          <a:p>
            <a:r>
              <a:rPr lang="en-US" sz="2400" dirty="0">
                <a:latin typeface="Calibri" panose="020F0502020204030204" pitchFamily="34" charset="0"/>
              </a:rPr>
              <a:t>SD Conformal Dep</a:t>
            </a:r>
          </a:p>
        </p:txBody>
      </p:sp>
      <p:sp>
        <p:nvSpPr>
          <p:cNvPr id="112" name="Rectangle 111"/>
          <p:cNvSpPr/>
          <p:nvPr/>
        </p:nvSpPr>
        <p:spPr>
          <a:xfrm>
            <a:off x="8242695" y="1248070"/>
            <a:ext cx="1845120" cy="369332"/>
          </a:xfrm>
          <a:prstGeom prst="rect">
            <a:avLst/>
          </a:prstGeom>
        </p:spPr>
        <p:txBody>
          <a:bodyPr wrap="none" lIns="0" tIns="0" rIns="0" bIns="0">
            <a:spAutoFit/>
          </a:bodyPr>
          <a:lstStyle/>
          <a:p>
            <a:r>
              <a:rPr lang="en-US" sz="2400" dirty="0">
                <a:latin typeface="Calibri" panose="020F0502020204030204" pitchFamily="34" charset="0"/>
              </a:rPr>
              <a:t>SD Recess Etch</a:t>
            </a:r>
          </a:p>
        </p:txBody>
      </p:sp>
      <p:sp>
        <p:nvSpPr>
          <p:cNvPr id="97" name="Rectangle 96"/>
          <p:cNvSpPr/>
          <p:nvPr/>
        </p:nvSpPr>
        <p:spPr>
          <a:xfrm>
            <a:off x="4374559" y="2813193"/>
            <a:ext cx="1136650" cy="3098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164759" y="2813193"/>
            <a:ext cx="1352550" cy="3098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37559" y="2813193"/>
            <a:ext cx="895350" cy="3098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4821797" y="3104419"/>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2584303" y="3089969"/>
            <a:ext cx="505707"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460335" y="3025983"/>
            <a:ext cx="49570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460079" y="5500073"/>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2313687" y="5503615"/>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528803" y="5507192"/>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448687" y="528519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4907424" y="526830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453088" y="4872297"/>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2306696" y="489860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521812" y="4927164"/>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449952" y="4667740"/>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444699" y="4249910"/>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2298307" y="426862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4513423" y="4279997"/>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441563" y="4016755"/>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444699" y="3607749"/>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2298307" y="3618879"/>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4517217" y="3633344"/>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441563" y="3384221"/>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444700" y="2963402"/>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2298308" y="298970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4513424" y="2982106"/>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2638125" y="5311755"/>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2631134" y="4683979"/>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4896639" y="4675678"/>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622745" y="404641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4888250" y="4038115"/>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2622745" y="340046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4888250" y="339216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1221241" y="5757902"/>
            <a:ext cx="1064758" cy="1545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3417594" y="5775831"/>
            <a:ext cx="1064758" cy="1545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351431" y="2040867"/>
            <a:ext cx="5331127" cy="832757"/>
            <a:chOff x="804789" y="1310887"/>
            <a:chExt cx="5331127" cy="832757"/>
          </a:xfrm>
        </p:grpSpPr>
        <p:grpSp>
          <p:nvGrpSpPr>
            <p:cNvPr id="116" name="Group 115"/>
            <p:cNvGrpSpPr/>
            <p:nvPr/>
          </p:nvGrpSpPr>
          <p:grpSpPr>
            <a:xfrm>
              <a:off x="804789" y="1324782"/>
              <a:ext cx="5331127" cy="818862"/>
              <a:chOff x="262723" y="6249798"/>
              <a:chExt cx="5331127" cy="818862"/>
            </a:xfrm>
          </p:grpSpPr>
          <p:cxnSp>
            <p:nvCxnSpPr>
              <p:cNvPr id="119" name="Straight Connector 118"/>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21" name="Rectangle 120"/>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17" name="Straight Arrow Connector 116"/>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6743266" y="2070323"/>
            <a:ext cx="5331127" cy="832757"/>
            <a:chOff x="804789" y="1310887"/>
            <a:chExt cx="5331127" cy="832757"/>
          </a:xfrm>
        </p:grpSpPr>
        <p:grpSp>
          <p:nvGrpSpPr>
            <p:cNvPr id="123" name="Group 122"/>
            <p:cNvGrpSpPr/>
            <p:nvPr/>
          </p:nvGrpSpPr>
          <p:grpSpPr>
            <a:xfrm>
              <a:off x="804789" y="1324782"/>
              <a:ext cx="5331127" cy="818862"/>
              <a:chOff x="262723" y="6249798"/>
              <a:chExt cx="5331127" cy="818862"/>
            </a:xfrm>
          </p:grpSpPr>
          <p:cxnSp>
            <p:nvCxnSpPr>
              <p:cNvPr id="126" name="Straight Connector 125"/>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28" name="Rectangle 127"/>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24" name="Straight Arrow Connector 123"/>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359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p:cNvSpPr/>
          <p:nvPr/>
        </p:nvSpPr>
        <p:spPr>
          <a:xfrm>
            <a:off x="15225682" y="1298869"/>
            <a:ext cx="803871" cy="738664"/>
          </a:xfrm>
          <a:prstGeom prst="rect">
            <a:avLst/>
          </a:prstGeom>
        </p:spPr>
        <p:txBody>
          <a:bodyPr wrap="square" lIns="0" tIns="0" rIns="0" bIns="0">
            <a:spAutoFit/>
          </a:bodyPr>
          <a:lstStyle/>
          <a:p>
            <a:r>
              <a:rPr lang="en-US" sz="2400" dirty="0">
                <a:latin typeface="Calibri" panose="020F0502020204030204" pitchFamily="34" charset="0"/>
              </a:rPr>
              <a:t>PM Etch</a:t>
            </a:r>
          </a:p>
        </p:txBody>
      </p:sp>
      <p:sp>
        <p:nvSpPr>
          <p:cNvPr id="2" name="Title 1"/>
          <p:cNvSpPr>
            <a:spLocks noGrp="1"/>
          </p:cNvSpPr>
          <p:nvPr>
            <p:ph type="title"/>
          </p:nvPr>
        </p:nvSpPr>
        <p:spPr/>
        <p:txBody>
          <a:bodyPr/>
          <a:lstStyle/>
          <a:p>
            <a:r>
              <a:rPr lang="en-US" sz="4800" dirty="0"/>
              <a:t>2</a:t>
            </a:r>
            <a:r>
              <a:rPr lang="en-US" sz="4800" baseline="30000" dirty="0"/>
              <a:t>nd</a:t>
            </a:r>
            <a:r>
              <a:rPr lang="en-US" sz="4800" dirty="0"/>
              <a:t> Electrode &amp; PM</a:t>
            </a:r>
          </a:p>
        </p:txBody>
      </p:sp>
      <p:sp>
        <p:nvSpPr>
          <p:cNvPr id="111" name="Rectangle 110"/>
          <p:cNvSpPr/>
          <p:nvPr/>
        </p:nvSpPr>
        <p:spPr>
          <a:xfrm>
            <a:off x="414180" y="1233892"/>
            <a:ext cx="5345822" cy="369332"/>
          </a:xfrm>
          <a:prstGeom prst="rect">
            <a:avLst/>
          </a:prstGeom>
        </p:spPr>
        <p:txBody>
          <a:bodyPr wrap="none" lIns="0" tIns="0" rIns="0" bIns="0">
            <a:spAutoFit/>
          </a:bodyPr>
          <a:lstStyle/>
          <a:p>
            <a:r>
              <a:rPr lang="en-US" sz="2400" dirty="0">
                <a:latin typeface="Calibri" panose="020F0502020204030204" pitchFamily="34" charset="0"/>
              </a:rPr>
              <a:t>2</a:t>
            </a:r>
            <a:r>
              <a:rPr lang="en-US" sz="2400" baseline="30000" dirty="0">
                <a:latin typeface="Calibri" panose="020F0502020204030204" pitchFamily="34" charset="0"/>
              </a:rPr>
              <a:t>nd</a:t>
            </a:r>
            <a:r>
              <a:rPr lang="en-US" sz="2400" dirty="0">
                <a:latin typeface="Calibri" panose="020F0502020204030204" pitchFamily="34" charset="0"/>
              </a:rPr>
              <a:t> Electrode dep/etch, PM Conformal Dep</a:t>
            </a:r>
          </a:p>
        </p:txBody>
      </p:sp>
      <p:sp>
        <p:nvSpPr>
          <p:cNvPr id="112" name="Rectangle 111"/>
          <p:cNvSpPr/>
          <p:nvPr/>
        </p:nvSpPr>
        <p:spPr>
          <a:xfrm>
            <a:off x="8801495" y="1256536"/>
            <a:ext cx="1028167" cy="369332"/>
          </a:xfrm>
          <a:prstGeom prst="rect">
            <a:avLst/>
          </a:prstGeom>
        </p:spPr>
        <p:txBody>
          <a:bodyPr wrap="none" lIns="0" tIns="0" rIns="0" bIns="0">
            <a:spAutoFit/>
          </a:bodyPr>
          <a:lstStyle/>
          <a:p>
            <a:r>
              <a:rPr lang="en-US" sz="2400" dirty="0">
                <a:latin typeface="Calibri" panose="020F0502020204030204" pitchFamily="34" charset="0"/>
              </a:rPr>
              <a:t>PM Etch</a:t>
            </a:r>
          </a:p>
        </p:txBody>
      </p:sp>
      <p:grpSp>
        <p:nvGrpSpPr>
          <p:cNvPr id="130" name="Group 129"/>
          <p:cNvGrpSpPr/>
          <p:nvPr/>
        </p:nvGrpSpPr>
        <p:grpSpPr>
          <a:xfrm>
            <a:off x="351431" y="2051285"/>
            <a:ext cx="5331127" cy="832757"/>
            <a:chOff x="804789" y="1310887"/>
            <a:chExt cx="5331127" cy="832757"/>
          </a:xfrm>
        </p:grpSpPr>
        <p:grpSp>
          <p:nvGrpSpPr>
            <p:cNvPr id="131" name="Group 130"/>
            <p:cNvGrpSpPr/>
            <p:nvPr/>
          </p:nvGrpSpPr>
          <p:grpSpPr>
            <a:xfrm>
              <a:off x="804789" y="1324782"/>
              <a:ext cx="5331127" cy="818862"/>
              <a:chOff x="262723" y="6249798"/>
              <a:chExt cx="5331127" cy="818862"/>
            </a:xfrm>
          </p:grpSpPr>
          <p:cxnSp>
            <p:nvCxnSpPr>
              <p:cNvPr id="134" name="Straight Connector 133"/>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5" name="Rectangle 134"/>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36" name="Rectangle 135"/>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32" name="Straight Arrow Connector 131"/>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6743266" y="2080741"/>
            <a:ext cx="5331127" cy="832757"/>
            <a:chOff x="804789" y="1310887"/>
            <a:chExt cx="5331127" cy="832757"/>
          </a:xfrm>
        </p:grpSpPr>
        <p:grpSp>
          <p:nvGrpSpPr>
            <p:cNvPr id="138" name="Group 137"/>
            <p:cNvGrpSpPr/>
            <p:nvPr/>
          </p:nvGrpSpPr>
          <p:grpSpPr>
            <a:xfrm>
              <a:off x="804789" y="1324782"/>
              <a:ext cx="5331127" cy="818862"/>
              <a:chOff x="262723" y="6249798"/>
              <a:chExt cx="5331127" cy="818862"/>
            </a:xfrm>
          </p:grpSpPr>
          <p:cxnSp>
            <p:nvCxnSpPr>
              <p:cNvPr id="141" name="Straight Connector 140"/>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2" name="Rectangle 141"/>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43" name="Rectangle 142"/>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39" name="Straight Arrow Connector 138"/>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0" name="Rectangle 109"/>
          <p:cNvSpPr/>
          <p:nvPr/>
        </p:nvSpPr>
        <p:spPr>
          <a:xfrm>
            <a:off x="10911043" y="3092038"/>
            <a:ext cx="888687"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8688213" y="3092038"/>
            <a:ext cx="1079831"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6862420" y="3092038"/>
            <a:ext cx="697910"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11020989" y="3037498"/>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8785910" y="3048130"/>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6906311" y="3101292"/>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1137950" y="3029031"/>
            <a:ext cx="759164"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8884927" y="3039663"/>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6823464" y="3092825"/>
            <a:ext cx="6015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11207702" y="3074969"/>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8953884" y="3060519"/>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6846240" y="2996533"/>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6819591" y="5470622"/>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a:off x="8570258" y="5474165"/>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10775577" y="5477743"/>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6834592" y="525574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11293329" y="523885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6812600" y="4842847"/>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8563267" y="4869153"/>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10792930" y="4897714"/>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6835857" y="4638290"/>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6804211" y="4220460"/>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8554878" y="4239178"/>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10784541" y="4250547"/>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827468" y="3987305"/>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6804211" y="3578299"/>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8554878" y="3589429"/>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10788335" y="3603894"/>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6827468" y="3354771"/>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6804212" y="2922494"/>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8554879" y="2922190"/>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10784542" y="2933814"/>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9024030" y="5282305"/>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9017039" y="4654529"/>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11282544" y="4646228"/>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9008650" y="401696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11274155" y="4008665"/>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9008650" y="337101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11274155" y="336271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4222376" y="2868707"/>
            <a:ext cx="1308848" cy="31197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2043954" y="2805955"/>
            <a:ext cx="1685364" cy="31645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457200" y="2823884"/>
            <a:ext cx="1030941" cy="31285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4665012" y="3091288"/>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2429933" y="3101920"/>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550334" y="3155082"/>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4781973" y="3082821"/>
            <a:ext cx="759164"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2528950" y="3093453"/>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467487" y="3146615"/>
            <a:ext cx="6015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4851725" y="3128759"/>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2597907" y="3114309"/>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490263" y="3050323"/>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463614" y="5524412"/>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2214281" y="5527955"/>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4419600" y="5531533"/>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478615" y="530953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4937352" y="529264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456623" y="4896637"/>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2207290" y="4922943"/>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4436953" y="4951504"/>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p:cNvSpPr/>
          <p:nvPr/>
        </p:nvSpPr>
        <p:spPr>
          <a:xfrm>
            <a:off x="479880" y="4692080"/>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448234" y="4274250"/>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2198901" y="4292968"/>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a:off x="4428564" y="4304337"/>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471491" y="4041095"/>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448234" y="3632089"/>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p:cNvSpPr/>
          <p:nvPr/>
        </p:nvSpPr>
        <p:spPr>
          <a:xfrm>
            <a:off x="2198901" y="3643219"/>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4432358" y="3657684"/>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471491" y="3408561"/>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448235" y="2976284"/>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2198902" y="2975980"/>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4428565" y="2987604"/>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2668053" y="5336095"/>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2661062" y="4708319"/>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4926567" y="4700018"/>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2652673" y="407075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4918178" y="4062455"/>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p:cNvSpPr/>
          <p:nvPr/>
        </p:nvSpPr>
        <p:spPr>
          <a:xfrm>
            <a:off x="2652673" y="342480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a:xfrm>
            <a:off x="4918178" y="341650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41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C7EB-82EA-2F44-9CE6-85D3359A96E6}"/>
              </a:ext>
            </a:extLst>
          </p:cNvPr>
          <p:cNvSpPr>
            <a:spLocks noGrp="1"/>
          </p:cNvSpPr>
          <p:nvPr>
            <p:ph type="ctrTitle"/>
          </p:nvPr>
        </p:nvSpPr>
        <p:spPr/>
        <p:txBody>
          <a:bodyPr/>
          <a:lstStyle/>
          <a:p>
            <a:r>
              <a:rPr lang="en-US" dirty="0"/>
              <a:t>3DXP stacking: From Deck to Tier</a:t>
            </a:r>
          </a:p>
        </p:txBody>
      </p:sp>
      <p:sp>
        <p:nvSpPr>
          <p:cNvPr id="3" name="Subtitle 2">
            <a:extLst>
              <a:ext uri="{FF2B5EF4-FFF2-40B4-BE49-F238E27FC236}">
                <a16:creationId xmlns:a16="http://schemas.microsoft.com/office/drawing/2014/main" id="{4DEDCBA4-DD72-584F-A76E-6BB7A0CFAF7D}"/>
              </a:ext>
            </a:extLst>
          </p:cNvPr>
          <p:cNvSpPr>
            <a:spLocks noGrp="1"/>
          </p:cNvSpPr>
          <p:nvPr>
            <p:ph type="subTitle" idx="1"/>
          </p:nvPr>
        </p:nvSpPr>
        <p:spPr>
          <a:xfrm>
            <a:off x="1828800" y="1371600"/>
            <a:ext cx="8534400" cy="533401"/>
          </a:xfrm>
        </p:spPr>
        <p:txBody>
          <a:bodyPr/>
          <a:lstStyle/>
          <a:p>
            <a:r>
              <a:rPr lang="en-US" sz="2000" dirty="0"/>
              <a:t>DerChang, Prashant, Max, Khaled, Mase 11/27/2018</a:t>
            </a:r>
          </a:p>
        </p:txBody>
      </p:sp>
      <p:sp>
        <p:nvSpPr>
          <p:cNvPr id="4" name="Content Placeholder 3">
            <a:extLst>
              <a:ext uri="{FF2B5EF4-FFF2-40B4-BE49-F238E27FC236}">
                <a16:creationId xmlns:a16="http://schemas.microsoft.com/office/drawing/2014/main" id="{287D7A64-32D7-C44B-9EBB-C52014FCEAF7}"/>
              </a:ext>
            </a:extLst>
          </p:cNvPr>
          <p:cNvSpPr>
            <a:spLocks noGrp="1"/>
          </p:cNvSpPr>
          <p:nvPr>
            <p:ph idx="10"/>
          </p:nvPr>
        </p:nvSpPr>
        <p:spPr>
          <a:xfrm>
            <a:off x="7105803" y="2311026"/>
            <a:ext cx="4643832" cy="3975101"/>
          </a:xfrm>
        </p:spPr>
        <p:txBody>
          <a:bodyPr/>
          <a:lstStyle/>
          <a:p>
            <a:r>
              <a:rPr lang="en-US" sz="2400" dirty="0"/>
              <a:t>3D Tier Features</a:t>
            </a:r>
          </a:p>
          <a:p>
            <a:r>
              <a:rPr lang="en-US" sz="2400" dirty="0"/>
              <a:t>Design Rules</a:t>
            </a:r>
          </a:p>
          <a:p>
            <a:r>
              <a:rPr lang="en-US" sz="2400" dirty="0"/>
              <a:t>Tile Size</a:t>
            </a:r>
          </a:p>
          <a:p>
            <a:r>
              <a:rPr lang="en-US" sz="2400" dirty="0"/>
              <a:t>Process Flow</a:t>
            </a:r>
          </a:p>
          <a:p>
            <a:r>
              <a:rPr lang="en-US" sz="2400" dirty="0"/>
              <a:t>TFT</a:t>
            </a:r>
          </a:p>
          <a:p>
            <a:r>
              <a:rPr lang="en-US" sz="2400" dirty="0"/>
              <a:t>Product Physical attributes</a:t>
            </a:r>
          </a:p>
          <a:p>
            <a:r>
              <a:rPr lang="en-US" sz="2400" dirty="0"/>
              <a:t>Scaling</a:t>
            </a:r>
          </a:p>
          <a:p>
            <a:endParaRPr lang="en-US" sz="2400" dirty="0"/>
          </a:p>
        </p:txBody>
      </p:sp>
      <p:pic>
        <p:nvPicPr>
          <p:cNvPr id="5" name="Picture 4">
            <a:extLst>
              <a:ext uri="{FF2B5EF4-FFF2-40B4-BE49-F238E27FC236}">
                <a16:creationId xmlns:a16="http://schemas.microsoft.com/office/drawing/2014/main" id="{4C0A6BA8-63A5-584F-9891-A491E511D37B}"/>
              </a:ext>
            </a:extLst>
          </p:cNvPr>
          <p:cNvPicPr>
            <a:picLocks noChangeAspect="1"/>
          </p:cNvPicPr>
          <p:nvPr/>
        </p:nvPicPr>
        <p:blipFill rotWithShape="1">
          <a:blip r:embed="rId2"/>
          <a:srcRect l="19583" r="19010"/>
          <a:stretch/>
        </p:blipFill>
        <p:spPr>
          <a:xfrm>
            <a:off x="4050746" y="2311027"/>
            <a:ext cx="2877672" cy="3975100"/>
          </a:xfrm>
          <a:prstGeom prst="rect">
            <a:avLst/>
          </a:prstGeom>
        </p:spPr>
      </p:pic>
      <p:grpSp>
        <p:nvGrpSpPr>
          <p:cNvPr id="12" name="Group 11">
            <a:extLst>
              <a:ext uri="{FF2B5EF4-FFF2-40B4-BE49-F238E27FC236}">
                <a16:creationId xmlns:a16="http://schemas.microsoft.com/office/drawing/2014/main" id="{D0D6A6B7-9E13-2B4B-953A-6C17A312469E}"/>
              </a:ext>
            </a:extLst>
          </p:cNvPr>
          <p:cNvGrpSpPr/>
          <p:nvPr/>
        </p:nvGrpSpPr>
        <p:grpSpPr>
          <a:xfrm>
            <a:off x="1155509" y="2129117"/>
            <a:ext cx="1828959" cy="4191000"/>
            <a:chOff x="2234696" y="2138082"/>
            <a:chExt cx="1828959" cy="4191000"/>
          </a:xfrm>
        </p:grpSpPr>
        <p:grpSp>
          <p:nvGrpSpPr>
            <p:cNvPr id="6" name="Group 5">
              <a:extLst>
                <a:ext uri="{FF2B5EF4-FFF2-40B4-BE49-F238E27FC236}">
                  <a16:creationId xmlns:a16="http://schemas.microsoft.com/office/drawing/2014/main" id="{CD999680-EB96-DC48-AC52-2232DDC9A624}"/>
                </a:ext>
              </a:extLst>
            </p:cNvPr>
            <p:cNvGrpSpPr/>
            <p:nvPr/>
          </p:nvGrpSpPr>
          <p:grpSpPr>
            <a:xfrm>
              <a:off x="2236488" y="2138082"/>
              <a:ext cx="1815874" cy="2514600"/>
              <a:chOff x="9221833" y="2057400"/>
              <a:chExt cx="1815874" cy="2514600"/>
            </a:xfrm>
          </p:grpSpPr>
          <p:pic>
            <p:nvPicPr>
              <p:cNvPr id="7" name="Picture 6">
                <a:extLst>
                  <a:ext uri="{FF2B5EF4-FFF2-40B4-BE49-F238E27FC236}">
                    <a16:creationId xmlns:a16="http://schemas.microsoft.com/office/drawing/2014/main" id="{45E246F5-78C9-DA4D-BDFA-78566C9E9914}"/>
                  </a:ext>
                </a:extLst>
              </p:cNvPr>
              <p:cNvPicPr>
                <a:picLocks noChangeAspect="1"/>
              </p:cNvPicPr>
              <p:nvPr/>
            </p:nvPicPr>
            <p:blipFill rotWithShape="1">
              <a:blip r:embed="rId3"/>
              <a:srcRect t="4170" b="2857"/>
              <a:stretch/>
            </p:blipFill>
            <p:spPr>
              <a:xfrm>
                <a:off x="9221833" y="2057400"/>
                <a:ext cx="1809109" cy="2514600"/>
              </a:xfrm>
              <a:prstGeom prst="rect">
                <a:avLst/>
              </a:prstGeom>
            </p:spPr>
          </p:pic>
          <p:sp>
            <p:nvSpPr>
              <p:cNvPr id="8" name="TextBox 7">
                <a:extLst>
                  <a:ext uri="{FF2B5EF4-FFF2-40B4-BE49-F238E27FC236}">
                    <a16:creationId xmlns:a16="http://schemas.microsoft.com/office/drawing/2014/main" id="{2185A289-3A4A-E44D-9F9F-787BC8B0CE74}"/>
                  </a:ext>
                </a:extLst>
              </p:cNvPr>
              <p:cNvSpPr txBox="1"/>
              <p:nvPr/>
            </p:nvSpPr>
            <p:spPr>
              <a:xfrm>
                <a:off x="10148040" y="3733800"/>
                <a:ext cx="889667"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rPr>
                  <a:t>4 decks</a:t>
                </a:r>
              </a:p>
            </p:txBody>
          </p:sp>
        </p:grpSp>
        <p:grpSp>
          <p:nvGrpSpPr>
            <p:cNvPr id="9" name="Group 8">
              <a:extLst>
                <a:ext uri="{FF2B5EF4-FFF2-40B4-BE49-F238E27FC236}">
                  <a16:creationId xmlns:a16="http://schemas.microsoft.com/office/drawing/2014/main" id="{3582DD98-B8FB-C84F-A881-74123F9EC901}"/>
                </a:ext>
              </a:extLst>
            </p:cNvPr>
            <p:cNvGrpSpPr/>
            <p:nvPr/>
          </p:nvGrpSpPr>
          <p:grpSpPr>
            <a:xfrm>
              <a:off x="2234696" y="4805082"/>
              <a:ext cx="1828959" cy="1524000"/>
              <a:chOff x="9220041" y="4800600"/>
              <a:chExt cx="1828959" cy="1524000"/>
            </a:xfrm>
          </p:grpSpPr>
          <p:pic>
            <p:nvPicPr>
              <p:cNvPr id="10" name="Picture 9">
                <a:extLst>
                  <a:ext uri="{FF2B5EF4-FFF2-40B4-BE49-F238E27FC236}">
                    <a16:creationId xmlns:a16="http://schemas.microsoft.com/office/drawing/2014/main" id="{24C1C4CA-8FB0-2D4E-AAE5-6357B19F72E3}"/>
                  </a:ext>
                </a:extLst>
              </p:cNvPr>
              <p:cNvPicPr>
                <a:picLocks noChangeAspect="1"/>
              </p:cNvPicPr>
              <p:nvPr/>
            </p:nvPicPr>
            <p:blipFill rotWithShape="1">
              <a:blip r:embed="rId4"/>
              <a:srcRect t="4554" b="4545"/>
              <a:stretch/>
            </p:blipFill>
            <p:spPr>
              <a:xfrm>
                <a:off x="9220041" y="4800600"/>
                <a:ext cx="1828959" cy="1524000"/>
              </a:xfrm>
              <a:prstGeom prst="rect">
                <a:avLst/>
              </a:prstGeom>
            </p:spPr>
          </p:pic>
          <p:sp>
            <p:nvSpPr>
              <p:cNvPr id="11" name="TextBox 10">
                <a:extLst>
                  <a:ext uri="{FF2B5EF4-FFF2-40B4-BE49-F238E27FC236}">
                    <a16:creationId xmlns:a16="http://schemas.microsoft.com/office/drawing/2014/main" id="{160248BC-CA9A-EF43-9C5E-E1BD43CDFD2B}"/>
                  </a:ext>
                </a:extLst>
              </p:cNvPr>
              <p:cNvSpPr txBox="1"/>
              <p:nvPr/>
            </p:nvSpPr>
            <p:spPr>
              <a:xfrm>
                <a:off x="10287000" y="5695890"/>
                <a:ext cx="566181"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rPr>
                  <a:t>S26</a:t>
                </a:r>
              </a:p>
            </p:txBody>
          </p:sp>
        </p:grpSp>
      </p:grpSp>
      <p:sp>
        <p:nvSpPr>
          <p:cNvPr id="13" name="Striped Right Arrow 12">
            <a:extLst>
              <a:ext uri="{FF2B5EF4-FFF2-40B4-BE49-F238E27FC236}">
                <a16:creationId xmlns:a16="http://schemas.microsoft.com/office/drawing/2014/main" id="{70894A64-C082-EC45-BDBB-60FFA5E783BB}"/>
              </a:ext>
            </a:extLst>
          </p:cNvPr>
          <p:cNvSpPr/>
          <p:nvPr/>
        </p:nvSpPr>
        <p:spPr>
          <a:xfrm>
            <a:off x="3174717" y="4530903"/>
            <a:ext cx="698644" cy="43151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199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p:cNvSpPr/>
          <p:nvPr/>
        </p:nvSpPr>
        <p:spPr>
          <a:xfrm>
            <a:off x="4436533" y="2895600"/>
            <a:ext cx="1090698" cy="2944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2226733" y="2902284"/>
            <a:ext cx="1295400" cy="2937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482600" y="2859952"/>
            <a:ext cx="829733" cy="2963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000" dirty="0"/>
              <a:t>3</a:t>
            </a:r>
            <a:r>
              <a:rPr lang="en-US" sz="4000" baseline="30000" dirty="0"/>
              <a:t>rd</a:t>
            </a:r>
            <a:r>
              <a:rPr lang="en-US" sz="4000" dirty="0"/>
              <a:t> Electrode &amp; Fill: Replacement for Pillar</a:t>
            </a:r>
          </a:p>
        </p:txBody>
      </p:sp>
      <p:sp>
        <p:nvSpPr>
          <p:cNvPr id="55" name="Rectangle 54"/>
          <p:cNvSpPr/>
          <p:nvPr/>
        </p:nvSpPr>
        <p:spPr>
          <a:xfrm>
            <a:off x="1565646" y="1259293"/>
            <a:ext cx="2857064" cy="369332"/>
          </a:xfrm>
          <a:prstGeom prst="rect">
            <a:avLst/>
          </a:prstGeom>
        </p:spPr>
        <p:txBody>
          <a:bodyPr wrap="none" lIns="0" tIns="0" rIns="0" bIns="0">
            <a:spAutoFit/>
          </a:bodyPr>
          <a:lstStyle/>
          <a:p>
            <a:r>
              <a:rPr lang="en-US" sz="2400" dirty="0">
                <a:latin typeface="Calibri" panose="020F0502020204030204" pitchFamily="34" charset="0"/>
              </a:rPr>
              <a:t>2</a:t>
            </a:r>
            <a:r>
              <a:rPr lang="en-US" sz="2400" baseline="30000" dirty="0">
                <a:latin typeface="Calibri" panose="020F0502020204030204" pitchFamily="34" charset="0"/>
              </a:rPr>
              <a:t>nd</a:t>
            </a:r>
            <a:r>
              <a:rPr lang="en-US" sz="2400" dirty="0">
                <a:latin typeface="Calibri" panose="020F0502020204030204" pitchFamily="34" charset="0"/>
              </a:rPr>
              <a:t> Electrode Dep/Etch</a:t>
            </a:r>
          </a:p>
        </p:txBody>
      </p:sp>
      <p:sp>
        <p:nvSpPr>
          <p:cNvPr id="56" name="Rectangle 55"/>
          <p:cNvSpPr/>
          <p:nvPr/>
        </p:nvSpPr>
        <p:spPr>
          <a:xfrm>
            <a:off x="6819791" y="1313313"/>
            <a:ext cx="4692631" cy="369332"/>
          </a:xfrm>
          <a:prstGeom prst="rect">
            <a:avLst/>
          </a:prstGeom>
        </p:spPr>
        <p:txBody>
          <a:bodyPr wrap="none" lIns="0" tIns="0" rIns="0" bIns="0">
            <a:spAutoFit/>
          </a:bodyPr>
          <a:lstStyle/>
          <a:p>
            <a:r>
              <a:rPr lang="en-US" sz="2400" dirty="0">
                <a:latin typeface="Calibri" panose="020F0502020204030204" pitchFamily="34" charset="0"/>
              </a:rPr>
              <a:t>Sacrificial Pillar Nitride Dep Etch/CMP</a:t>
            </a:r>
          </a:p>
        </p:txBody>
      </p:sp>
      <p:sp>
        <p:nvSpPr>
          <p:cNvPr id="130" name="Rectangle 129"/>
          <p:cNvSpPr/>
          <p:nvPr/>
        </p:nvSpPr>
        <p:spPr>
          <a:xfrm>
            <a:off x="4555067" y="3029285"/>
            <a:ext cx="888687"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2332237" y="3029285"/>
            <a:ext cx="1079831"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506444" y="3029285"/>
            <a:ext cx="697910"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4665013" y="2974745"/>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2429934" y="2985377"/>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550335" y="3038539"/>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4781974" y="2966278"/>
            <a:ext cx="722355"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2528951" y="2976910"/>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546847" y="3030072"/>
            <a:ext cx="522182"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4851726" y="3012216"/>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2597908" y="2997766"/>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490264" y="2933780"/>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463615" y="5407869"/>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2214282" y="5411412"/>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4419601" y="5414990"/>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478616" y="5192993"/>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4937353" y="5176102"/>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456624" y="4780094"/>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2207291" y="4806400"/>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4436954" y="4834961"/>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479881" y="4575537"/>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448235" y="4157707"/>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2198902" y="4176425"/>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428565" y="4187794"/>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471492" y="3924552"/>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448235" y="3515546"/>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2198902" y="3526676"/>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4432359" y="3541141"/>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71492" y="3292018"/>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448236" y="2859741"/>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2198903" y="2859437"/>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4428566" y="2871061"/>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2668054" y="5219552"/>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2661063" y="459177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4926568" y="4583475"/>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2652674" y="3954213"/>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4918179" y="3945912"/>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2652674" y="3308258"/>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4918179" y="3299957"/>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351431" y="2025499"/>
            <a:ext cx="5331127" cy="832757"/>
            <a:chOff x="804789" y="1310887"/>
            <a:chExt cx="5331127" cy="832757"/>
          </a:xfrm>
        </p:grpSpPr>
        <p:grpSp>
          <p:nvGrpSpPr>
            <p:cNvPr id="101" name="Group 100"/>
            <p:cNvGrpSpPr/>
            <p:nvPr/>
          </p:nvGrpSpPr>
          <p:grpSpPr>
            <a:xfrm>
              <a:off x="804789" y="1324782"/>
              <a:ext cx="5331127" cy="818862"/>
              <a:chOff x="262723" y="6249798"/>
              <a:chExt cx="5331127" cy="818862"/>
            </a:xfrm>
          </p:grpSpPr>
          <p:cxnSp>
            <p:nvCxnSpPr>
              <p:cNvPr id="104" name="Straight Connector 103"/>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06" name="Rectangle 105"/>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02" name="Straight Arrow Connector 101"/>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6743266" y="2054955"/>
            <a:ext cx="5331127" cy="832757"/>
            <a:chOff x="804789" y="1310887"/>
            <a:chExt cx="5331127" cy="832757"/>
          </a:xfrm>
        </p:grpSpPr>
        <p:grpSp>
          <p:nvGrpSpPr>
            <p:cNvPr id="108" name="Group 107"/>
            <p:cNvGrpSpPr/>
            <p:nvPr/>
          </p:nvGrpSpPr>
          <p:grpSpPr>
            <a:xfrm>
              <a:off x="804789" y="1324782"/>
              <a:ext cx="5331127" cy="818862"/>
              <a:chOff x="262723" y="6249798"/>
              <a:chExt cx="5331127" cy="818862"/>
            </a:xfrm>
          </p:grpSpPr>
          <p:cxnSp>
            <p:nvCxnSpPr>
              <p:cNvPr id="111" name="Straight Connector 110"/>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13" name="Rectangle 112"/>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09" name="Straight Arrow Connector 108"/>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5" name="Rectangle 204"/>
          <p:cNvSpPr/>
          <p:nvPr/>
        </p:nvSpPr>
        <p:spPr>
          <a:xfrm>
            <a:off x="7647154" y="2899607"/>
            <a:ext cx="987905" cy="29842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9841456" y="2908646"/>
            <a:ext cx="987905" cy="29842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10819404" y="2931459"/>
            <a:ext cx="1090698" cy="2944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8609604" y="2938143"/>
            <a:ext cx="1295400" cy="2937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865471" y="2895811"/>
            <a:ext cx="829733" cy="2963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10937938" y="3065144"/>
            <a:ext cx="888687"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8715108" y="3065144"/>
            <a:ext cx="1079831"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889315" y="3065144"/>
            <a:ext cx="697910"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11047884" y="3010604"/>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8812805" y="3021236"/>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933206" y="3074398"/>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11164845" y="3002137"/>
            <a:ext cx="713390"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8911822" y="3012769"/>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893859" y="3065931"/>
            <a:ext cx="5580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11234597" y="3048075"/>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8980779" y="3033625"/>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6873135" y="2969639"/>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6846486" y="5443728"/>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8597153" y="5447271"/>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10802472" y="5450849"/>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6861487" y="5228852"/>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11320224" y="5211961"/>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6839495" y="4815953"/>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8590162" y="4842259"/>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10819825" y="4870820"/>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862752" y="4611396"/>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6831106" y="4193566"/>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8581773" y="4212284"/>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p:cNvSpPr/>
          <p:nvPr/>
        </p:nvSpPr>
        <p:spPr>
          <a:xfrm>
            <a:off x="10811436" y="4223653"/>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6854363" y="3960411"/>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6831106" y="3551405"/>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a:off x="8581773" y="3562535"/>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10815230" y="3577000"/>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6854363" y="3327877"/>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p:cNvSpPr/>
          <p:nvPr/>
        </p:nvSpPr>
        <p:spPr>
          <a:xfrm>
            <a:off x="6831107" y="2895600"/>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8581774" y="2895296"/>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10811437" y="2906920"/>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9050925" y="5255411"/>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9043934" y="4627635"/>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11309439" y="4619334"/>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9035545" y="3990072"/>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11301050" y="3981771"/>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9035545" y="3344117"/>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11301050" y="3335816"/>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808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1</a:t>
            </a:r>
            <a:r>
              <a:rPr lang="en-US" baseline="30000" dirty="0"/>
              <a:t>st</a:t>
            </a:r>
            <a:r>
              <a:rPr lang="en-US" dirty="0"/>
              <a:t> Cut module</a:t>
            </a:r>
          </a:p>
        </p:txBody>
      </p:sp>
      <p:pic>
        <p:nvPicPr>
          <p:cNvPr id="3" name="Picture 2"/>
          <p:cNvPicPr>
            <a:picLocks noChangeAspect="1"/>
          </p:cNvPicPr>
          <p:nvPr/>
        </p:nvPicPr>
        <p:blipFill>
          <a:blip r:embed="rId2"/>
          <a:stretch>
            <a:fillRect/>
          </a:stretch>
        </p:blipFill>
        <p:spPr>
          <a:xfrm>
            <a:off x="7893147" y="1417942"/>
            <a:ext cx="2640386" cy="2302615"/>
          </a:xfrm>
          <a:prstGeom prst="rect">
            <a:avLst/>
          </a:prstGeom>
        </p:spPr>
      </p:pic>
      <p:pic>
        <p:nvPicPr>
          <p:cNvPr id="4" name="Picture 3"/>
          <p:cNvPicPr>
            <a:picLocks noChangeAspect="1"/>
          </p:cNvPicPr>
          <p:nvPr/>
        </p:nvPicPr>
        <p:blipFill>
          <a:blip r:embed="rId3"/>
          <a:stretch>
            <a:fillRect/>
          </a:stretch>
        </p:blipFill>
        <p:spPr>
          <a:xfrm>
            <a:off x="7902952" y="3900778"/>
            <a:ext cx="2487146" cy="2067290"/>
          </a:xfrm>
          <a:prstGeom prst="rect">
            <a:avLst/>
          </a:prstGeom>
        </p:spPr>
      </p:pic>
      <p:sp>
        <p:nvSpPr>
          <p:cNvPr id="5" name="Freeform 4"/>
          <p:cNvSpPr/>
          <p:nvPr/>
        </p:nvSpPr>
        <p:spPr>
          <a:xfrm>
            <a:off x="7503154" y="2698913"/>
            <a:ext cx="383339" cy="1940820"/>
          </a:xfrm>
          <a:custGeom>
            <a:avLst/>
            <a:gdLst>
              <a:gd name="connsiteX0" fmla="*/ 329482 w 386908"/>
              <a:gd name="connsiteY0" fmla="*/ 0 h 962991"/>
              <a:gd name="connsiteX1" fmla="*/ 387 w 386908"/>
              <a:gd name="connsiteY1" fmla="*/ 289339 h 962991"/>
              <a:gd name="connsiteX2" fmla="*/ 386908 w 386908"/>
              <a:gd name="connsiteY2" fmla="*/ 962991 h 962991"/>
            </a:gdLst>
            <a:ahLst/>
            <a:cxnLst>
              <a:cxn ang="0">
                <a:pos x="connsiteX0" y="connsiteY0"/>
              </a:cxn>
              <a:cxn ang="0">
                <a:pos x="connsiteX1" y="connsiteY1"/>
              </a:cxn>
              <a:cxn ang="0">
                <a:pos x="connsiteX2" y="connsiteY2"/>
              </a:cxn>
            </a:cxnLst>
            <a:rect l="l" t="t" r="r" b="b"/>
            <a:pathLst>
              <a:path w="386908" h="962991">
                <a:moveTo>
                  <a:pt x="329482" y="0"/>
                </a:moveTo>
                <a:cubicBezTo>
                  <a:pt x="160149" y="64420"/>
                  <a:pt x="-9184" y="128841"/>
                  <a:pt x="387" y="289339"/>
                </a:cubicBezTo>
                <a:cubicBezTo>
                  <a:pt x="9958" y="449837"/>
                  <a:pt x="326169" y="852188"/>
                  <a:pt x="386908" y="962991"/>
                </a:cubicBezTo>
              </a:path>
            </a:pathLst>
          </a:custGeom>
          <a:noFill/>
          <a:ln>
            <a:solidFill>
              <a:srgbClr val="C9FFFF"/>
            </a:solidFill>
            <a:prstDash val="sys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0137496" y="3675836"/>
            <a:ext cx="343705" cy="776328"/>
          </a:xfrm>
          <a:custGeom>
            <a:avLst/>
            <a:gdLst>
              <a:gd name="connsiteX0" fmla="*/ 0 w 473406"/>
              <a:gd name="connsiteY0" fmla="*/ 0 h 565426"/>
              <a:gd name="connsiteX1" fmla="*/ 461617 w 473406"/>
              <a:gd name="connsiteY1" fmla="*/ 203200 h 565426"/>
              <a:gd name="connsiteX2" fmla="*/ 331304 w 473406"/>
              <a:gd name="connsiteY2" fmla="*/ 565426 h 565426"/>
            </a:gdLst>
            <a:ahLst/>
            <a:cxnLst>
              <a:cxn ang="0">
                <a:pos x="connsiteX0" y="connsiteY0"/>
              </a:cxn>
              <a:cxn ang="0">
                <a:pos x="connsiteX1" y="connsiteY1"/>
              </a:cxn>
              <a:cxn ang="0">
                <a:pos x="connsiteX2" y="connsiteY2"/>
              </a:cxn>
            </a:cxnLst>
            <a:rect l="l" t="t" r="r" b="b"/>
            <a:pathLst>
              <a:path w="473406" h="565426">
                <a:moveTo>
                  <a:pt x="0" y="0"/>
                </a:moveTo>
                <a:cubicBezTo>
                  <a:pt x="203200" y="54481"/>
                  <a:pt x="406400" y="108962"/>
                  <a:pt x="461617" y="203200"/>
                </a:cubicBezTo>
                <a:cubicBezTo>
                  <a:pt x="516834" y="297438"/>
                  <a:pt x="361857" y="551438"/>
                  <a:pt x="331304" y="565426"/>
                </a:cubicBezTo>
              </a:path>
            </a:pathLst>
          </a:custGeom>
          <a:noFill/>
          <a:ln>
            <a:prstDash val="sys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373042" y="1497110"/>
            <a:ext cx="1506067" cy="136263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373042" y="1470215"/>
            <a:ext cx="6884" cy="4396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866839" y="2841814"/>
            <a:ext cx="3309" cy="4053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84848" y="1864722"/>
            <a:ext cx="109384" cy="369332"/>
          </a:xfrm>
          <a:prstGeom prst="rect">
            <a:avLst/>
          </a:prstGeom>
        </p:spPr>
        <p:txBody>
          <a:bodyPr wrap="square" lIns="0" tIns="0" rIns="0" bIns="0">
            <a:spAutoFit/>
          </a:bodyPr>
          <a:lstStyle/>
          <a:p>
            <a:r>
              <a:rPr lang="en-US" sz="2400" dirty="0">
                <a:latin typeface="Calibri" panose="020F0502020204030204" pitchFamily="34" charset="0"/>
              </a:rPr>
              <a:t>A</a:t>
            </a:r>
          </a:p>
        </p:txBody>
      </p:sp>
      <p:sp>
        <p:nvSpPr>
          <p:cNvPr id="11" name="Rectangle 10"/>
          <p:cNvSpPr/>
          <p:nvPr/>
        </p:nvSpPr>
        <p:spPr>
          <a:xfrm>
            <a:off x="9777996" y="3160185"/>
            <a:ext cx="271445" cy="369332"/>
          </a:xfrm>
          <a:prstGeom prst="rect">
            <a:avLst/>
          </a:prstGeom>
        </p:spPr>
        <p:txBody>
          <a:bodyPr wrap="square" lIns="0" tIns="0" rIns="0" bIns="0">
            <a:spAutoFit/>
          </a:bodyPr>
          <a:lstStyle/>
          <a:p>
            <a:r>
              <a:rPr lang="en-US" sz="2400" dirty="0">
                <a:latin typeface="Calibri" panose="020F0502020204030204" pitchFamily="34" charset="0"/>
              </a:rPr>
              <a:t>A’</a:t>
            </a:r>
          </a:p>
        </p:txBody>
      </p:sp>
      <p:grpSp>
        <p:nvGrpSpPr>
          <p:cNvPr id="13" name="Group 12"/>
          <p:cNvGrpSpPr/>
          <p:nvPr/>
        </p:nvGrpSpPr>
        <p:grpSpPr>
          <a:xfrm>
            <a:off x="1185148" y="1579826"/>
            <a:ext cx="5331127" cy="832757"/>
            <a:chOff x="804789" y="1310887"/>
            <a:chExt cx="5331127" cy="832757"/>
          </a:xfrm>
        </p:grpSpPr>
        <p:grpSp>
          <p:nvGrpSpPr>
            <p:cNvPr id="14" name="Group 13"/>
            <p:cNvGrpSpPr/>
            <p:nvPr/>
          </p:nvGrpSpPr>
          <p:grpSpPr>
            <a:xfrm>
              <a:off x="804789" y="1324782"/>
              <a:ext cx="5331127" cy="818862"/>
              <a:chOff x="262723" y="6249798"/>
              <a:chExt cx="5331127" cy="818862"/>
            </a:xfrm>
          </p:grpSpPr>
          <p:cxnSp>
            <p:nvCxnSpPr>
              <p:cNvPr id="17" name="Straight Connector 16"/>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9" name="Rectangle 18"/>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5" name="Straight Arrow Connector 14"/>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2089036" y="2424478"/>
            <a:ext cx="987905" cy="29842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83338" y="2433517"/>
            <a:ext cx="987905" cy="29842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261286" y="2456330"/>
            <a:ext cx="1090698" cy="2944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51486" y="2463014"/>
            <a:ext cx="1295400" cy="2937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307353" y="2420682"/>
            <a:ext cx="829733" cy="2963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379820" y="2590015"/>
            <a:ext cx="888687"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156990" y="2590015"/>
            <a:ext cx="1079831"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31197" y="2590015"/>
            <a:ext cx="697910"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489766" y="2535475"/>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254687" y="2546107"/>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375088" y="2599269"/>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06727" y="2527008"/>
            <a:ext cx="695461"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353704" y="2537640"/>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292241" y="2590802"/>
            <a:ext cx="6015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676479" y="2572946"/>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22661" y="2558496"/>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315017" y="2494510"/>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288368" y="4968599"/>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39035" y="4972142"/>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44354" y="4975720"/>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303369" y="4753723"/>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762106" y="4736832"/>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281377" y="4340824"/>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032044" y="4367130"/>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261707" y="4395691"/>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304634" y="4136267"/>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272988" y="3718437"/>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023655" y="3737155"/>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253318" y="3748524"/>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296245" y="3485282"/>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272988" y="3076276"/>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023655" y="3087406"/>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257112" y="3101871"/>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296245" y="2852748"/>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272989" y="2420471"/>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023656" y="2420167"/>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253319" y="2431791"/>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492807" y="4780282"/>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485816" y="415250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751321" y="4144205"/>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477427" y="3514943"/>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742932" y="3506642"/>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477427" y="2868988"/>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742932" y="2860687"/>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731646" y="1775073"/>
            <a:ext cx="1119132" cy="430887"/>
          </a:xfrm>
          <a:prstGeom prst="rect">
            <a:avLst/>
          </a:prstGeom>
        </p:spPr>
        <p:txBody>
          <a:bodyPr wrap="square" lIns="0" tIns="0" rIns="0" bIns="0">
            <a:spAutoFit/>
          </a:bodyPr>
          <a:lstStyle/>
          <a:p>
            <a:r>
              <a:rPr lang="en-US" sz="1400" dirty="0">
                <a:solidFill>
                  <a:schemeClr val="accent6">
                    <a:lumMod val="60000"/>
                    <a:lumOff val="40000"/>
                  </a:schemeClr>
                </a:solidFill>
                <a:latin typeface="Calibri" panose="020F0502020204030204" pitchFamily="34" charset="0"/>
              </a:rPr>
              <a:t>Tier Dielectric, </a:t>
            </a:r>
            <a:r>
              <a:rPr lang="en-US" sz="1400" dirty="0" err="1">
                <a:solidFill>
                  <a:schemeClr val="accent6">
                    <a:lumMod val="60000"/>
                    <a:lumOff val="40000"/>
                  </a:schemeClr>
                </a:solidFill>
                <a:latin typeface="Calibri" panose="020F0502020204030204" pitchFamily="34" charset="0"/>
              </a:rPr>
              <a:t>eg</a:t>
            </a:r>
            <a:r>
              <a:rPr lang="en-US" sz="1400" dirty="0">
                <a:solidFill>
                  <a:schemeClr val="accent6">
                    <a:lumMod val="60000"/>
                    <a:lumOff val="40000"/>
                  </a:schemeClr>
                </a:solidFill>
                <a:latin typeface="Calibri" panose="020F0502020204030204" pitchFamily="34" charset="0"/>
              </a:rPr>
              <a:t>. Oxide</a:t>
            </a:r>
          </a:p>
        </p:txBody>
      </p:sp>
      <p:sp>
        <p:nvSpPr>
          <p:cNvPr id="65" name="Rectangle 64"/>
          <p:cNvSpPr/>
          <p:nvPr/>
        </p:nvSpPr>
        <p:spPr>
          <a:xfrm>
            <a:off x="5388795" y="5681218"/>
            <a:ext cx="2571415" cy="430887"/>
          </a:xfrm>
          <a:prstGeom prst="rect">
            <a:avLst/>
          </a:prstGeom>
        </p:spPr>
        <p:txBody>
          <a:bodyPr wrap="square" lIns="0" tIns="0" rIns="0" bIns="0">
            <a:spAutoFit/>
          </a:bodyPr>
          <a:lstStyle/>
          <a:p>
            <a:r>
              <a:rPr lang="en-US" sz="1400" dirty="0">
                <a:solidFill>
                  <a:schemeClr val="bg1">
                    <a:lumMod val="50000"/>
                  </a:schemeClr>
                </a:solidFill>
                <a:latin typeface="Calibri" panose="020F0502020204030204" pitchFamily="34" charset="0"/>
              </a:rPr>
              <a:t>Sacrificial material  for Tier metal (</a:t>
            </a:r>
            <a:r>
              <a:rPr lang="en-US" sz="1400" dirty="0" err="1">
                <a:solidFill>
                  <a:schemeClr val="bg1">
                    <a:lumMod val="50000"/>
                  </a:schemeClr>
                </a:solidFill>
                <a:latin typeface="Calibri" panose="020F0502020204030204" pitchFamily="34" charset="0"/>
              </a:rPr>
              <a:t>WordLine</a:t>
            </a:r>
            <a:r>
              <a:rPr lang="en-US" sz="1400" dirty="0">
                <a:solidFill>
                  <a:schemeClr val="bg1">
                    <a:lumMod val="50000"/>
                  </a:schemeClr>
                </a:solidFill>
                <a:latin typeface="Calibri" panose="020F0502020204030204" pitchFamily="34" charset="0"/>
              </a:rPr>
              <a:t>), </a:t>
            </a:r>
            <a:r>
              <a:rPr lang="en-US" sz="1400" dirty="0" err="1">
                <a:solidFill>
                  <a:schemeClr val="bg1">
                    <a:lumMod val="50000"/>
                  </a:schemeClr>
                </a:solidFill>
                <a:latin typeface="Calibri" panose="020F0502020204030204" pitchFamily="34" charset="0"/>
              </a:rPr>
              <a:t>eg</a:t>
            </a:r>
            <a:r>
              <a:rPr lang="en-US" sz="1400" dirty="0">
                <a:solidFill>
                  <a:schemeClr val="bg1">
                    <a:lumMod val="50000"/>
                  </a:schemeClr>
                </a:solidFill>
                <a:latin typeface="Calibri" panose="020F0502020204030204" pitchFamily="34" charset="0"/>
              </a:rPr>
              <a:t>. amorphous Silicon</a:t>
            </a:r>
          </a:p>
        </p:txBody>
      </p:sp>
      <p:sp>
        <p:nvSpPr>
          <p:cNvPr id="66" name="Rectangle 65"/>
          <p:cNvSpPr/>
          <p:nvPr/>
        </p:nvSpPr>
        <p:spPr>
          <a:xfrm>
            <a:off x="3774142" y="1730250"/>
            <a:ext cx="2447364" cy="430887"/>
          </a:xfrm>
          <a:prstGeom prst="rect">
            <a:avLst/>
          </a:prstGeom>
        </p:spPr>
        <p:txBody>
          <a:bodyPr wrap="square" lIns="0" tIns="0" rIns="0" bIns="0">
            <a:spAutoFit/>
          </a:bodyPr>
          <a:lstStyle/>
          <a:p>
            <a:r>
              <a:rPr lang="en-US" sz="1400" dirty="0">
                <a:solidFill>
                  <a:srgbClr val="7030A0"/>
                </a:solidFill>
                <a:latin typeface="Calibri" panose="020F0502020204030204" pitchFamily="34" charset="0"/>
              </a:rPr>
              <a:t>Sacrificial material  for Pillar metal (</a:t>
            </a:r>
            <a:r>
              <a:rPr lang="en-US" sz="1400" dirty="0" err="1">
                <a:solidFill>
                  <a:srgbClr val="7030A0"/>
                </a:solidFill>
                <a:latin typeface="Calibri" panose="020F0502020204030204" pitchFamily="34" charset="0"/>
              </a:rPr>
              <a:t>BitLine</a:t>
            </a:r>
            <a:r>
              <a:rPr lang="en-US" sz="1400" dirty="0">
                <a:solidFill>
                  <a:srgbClr val="7030A0"/>
                </a:solidFill>
                <a:latin typeface="Calibri" panose="020F0502020204030204" pitchFamily="34" charset="0"/>
              </a:rPr>
              <a:t>), </a:t>
            </a:r>
            <a:r>
              <a:rPr lang="en-US" sz="1400" dirty="0" err="1">
                <a:solidFill>
                  <a:srgbClr val="7030A0"/>
                </a:solidFill>
                <a:latin typeface="Calibri" panose="020F0502020204030204" pitchFamily="34" charset="0"/>
              </a:rPr>
              <a:t>eg</a:t>
            </a:r>
            <a:r>
              <a:rPr lang="en-US" sz="1400" dirty="0">
                <a:solidFill>
                  <a:srgbClr val="7030A0"/>
                </a:solidFill>
                <a:latin typeface="Calibri" panose="020F0502020204030204" pitchFamily="34" charset="0"/>
              </a:rPr>
              <a:t>. Nitride</a:t>
            </a:r>
          </a:p>
        </p:txBody>
      </p:sp>
      <p:sp>
        <p:nvSpPr>
          <p:cNvPr id="67" name="Rectangle 66"/>
          <p:cNvSpPr/>
          <p:nvPr/>
        </p:nvSpPr>
        <p:spPr>
          <a:xfrm>
            <a:off x="2466752" y="5638861"/>
            <a:ext cx="1594260" cy="430887"/>
          </a:xfrm>
          <a:prstGeom prst="rect">
            <a:avLst/>
          </a:prstGeom>
        </p:spPr>
        <p:txBody>
          <a:bodyPr wrap="square" lIns="0" tIns="0" rIns="0" bIns="0">
            <a:spAutoFit/>
          </a:bodyPr>
          <a:lstStyle/>
          <a:p>
            <a:r>
              <a:rPr lang="en-US" sz="1400" dirty="0">
                <a:latin typeface="Calibri" panose="020F0502020204030204" pitchFamily="34" charset="0"/>
              </a:rPr>
              <a:t>1</a:t>
            </a:r>
            <a:r>
              <a:rPr lang="en-US" sz="1400" baseline="30000" dirty="0">
                <a:latin typeface="Calibri" panose="020F0502020204030204" pitchFamily="34" charset="0"/>
              </a:rPr>
              <a:t>st,</a:t>
            </a:r>
            <a:r>
              <a:rPr lang="en-US" sz="1400" baseline="-25000" dirty="0">
                <a:latin typeface="Calibri" panose="020F0502020204030204" pitchFamily="34" charset="0"/>
              </a:rPr>
              <a:t> </a:t>
            </a:r>
            <a:r>
              <a:rPr lang="en-US" sz="1400" dirty="0">
                <a:latin typeface="Calibri" panose="020F0502020204030204" pitchFamily="34" charset="0"/>
              </a:rPr>
              <a:t>2</a:t>
            </a:r>
            <a:r>
              <a:rPr lang="en-US" sz="1400" baseline="30000" dirty="0">
                <a:latin typeface="Calibri" panose="020F0502020204030204" pitchFamily="34" charset="0"/>
              </a:rPr>
              <a:t>nd</a:t>
            </a:r>
            <a:r>
              <a:rPr lang="en-US" sz="1400" dirty="0">
                <a:latin typeface="Calibri" panose="020F0502020204030204" pitchFamily="34" charset="0"/>
              </a:rPr>
              <a:t>, 3</a:t>
            </a:r>
            <a:r>
              <a:rPr lang="en-US" sz="1400" baseline="30000" dirty="0">
                <a:latin typeface="Calibri" panose="020F0502020204030204" pitchFamily="34" charset="0"/>
              </a:rPr>
              <a:t>rd</a:t>
            </a:r>
            <a:r>
              <a:rPr lang="en-US" sz="1400" dirty="0">
                <a:latin typeface="Calibri" panose="020F0502020204030204" pitchFamily="34" charset="0"/>
              </a:rPr>
              <a:t>  Electrode, </a:t>
            </a:r>
            <a:r>
              <a:rPr lang="en-US" sz="1400" dirty="0" err="1">
                <a:latin typeface="Calibri" panose="020F0502020204030204" pitchFamily="34" charset="0"/>
              </a:rPr>
              <a:t>eg</a:t>
            </a:r>
            <a:r>
              <a:rPr lang="en-US" sz="1400" dirty="0">
                <a:latin typeface="Calibri" panose="020F0502020204030204" pitchFamily="34" charset="0"/>
              </a:rPr>
              <a:t>. Carbon</a:t>
            </a:r>
          </a:p>
        </p:txBody>
      </p:sp>
      <p:sp>
        <p:nvSpPr>
          <p:cNvPr id="68" name="Rectangle 67"/>
          <p:cNvSpPr/>
          <p:nvPr/>
        </p:nvSpPr>
        <p:spPr>
          <a:xfrm>
            <a:off x="4464537" y="5652756"/>
            <a:ext cx="688824" cy="430887"/>
          </a:xfrm>
          <a:prstGeom prst="rect">
            <a:avLst/>
          </a:prstGeom>
        </p:spPr>
        <p:txBody>
          <a:bodyPr wrap="square" lIns="0" tIns="0" rIns="0" bIns="0">
            <a:spAutoFit/>
          </a:bodyPr>
          <a:lstStyle/>
          <a:p>
            <a:r>
              <a:rPr lang="en-US" sz="1400" dirty="0">
                <a:solidFill>
                  <a:srgbClr val="00B050"/>
                </a:solidFill>
                <a:latin typeface="Calibri" panose="020F0502020204030204" pitchFamily="34" charset="0"/>
              </a:rPr>
              <a:t>Selector, </a:t>
            </a:r>
            <a:r>
              <a:rPr lang="en-US" sz="1400" dirty="0" err="1">
                <a:solidFill>
                  <a:srgbClr val="00B050"/>
                </a:solidFill>
                <a:latin typeface="Calibri" panose="020F0502020204030204" pitchFamily="34" charset="0"/>
              </a:rPr>
              <a:t>eg</a:t>
            </a:r>
            <a:r>
              <a:rPr lang="en-US" sz="1400" dirty="0">
                <a:solidFill>
                  <a:srgbClr val="00B050"/>
                </a:solidFill>
                <a:latin typeface="Calibri" panose="020F0502020204030204" pitchFamily="34" charset="0"/>
              </a:rPr>
              <a:t>. SAG</a:t>
            </a:r>
          </a:p>
        </p:txBody>
      </p:sp>
      <p:sp>
        <p:nvSpPr>
          <p:cNvPr id="69" name="Rectangle 68"/>
          <p:cNvSpPr/>
          <p:nvPr/>
        </p:nvSpPr>
        <p:spPr>
          <a:xfrm>
            <a:off x="1426844" y="5620932"/>
            <a:ext cx="751580" cy="430887"/>
          </a:xfrm>
          <a:prstGeom prst="rect">
            <a:avLst/>
          </a:prstGeom>
        </p:spPr>
        <p:txBody>
          <a:bodyPr wrap="square" lIns="0" tIns="0" rIns="0" bIns="0">
            <a:spAutoFit/>
          </a:bodyPr>
          <a:lstStyle/>
          <a:p>
            <a:r>
              <a:rPr lang="en-US" sz="1400" dirty="0">
                <a:solidFill>
                  <a:srgbClr val="FF0000"/>
                </a:solidFill>
                <a:latin typeface="Calibri" panose="020F0502020204030204" pitchFamily="34" charset="0"/>
              </a:rPr>
              <a:t>Memory, </a:t>
            </a:r>
          </a:p>
          <a:p>
            <a:r>
              <a:rPr lang="en-US" sz="1400" dirty="0" err="1">
                <a:solidFill>
                  <a:srgbClr val="FF0000"/>
                </a:solidFill>
                <a:latin typeface="Calibri" panose="020F0502020204030204" pitchFamily="34" charset="0"/>
              </a:rPr>
              <a:t>eg</a:t>
            </a:r>
            <a:r>
              <a:rPr lang="en-US" sz="1400" dirty="0">
                <a:solidFill>
                  <a:srgbClr val="FF0000"/>
                </a:solidFill>
                <a:latin typeface="Calibri" panose="020F0502020204030204" pitchFamily="34" charset="0"/>
              </a:rPr>
              <a:t>. GST</a:t>
            </a:r>
          </a:p>
        </p:txBody>
      </p:sp>
      <p:sp>
        <p:nvSpPr>
          <p:cNvPr id="73" name="Freeform 72"/>
          <p:cNvSpPr/>
          <p:nvPr/>
        </p:nvSpPr>
        <p:spPr>
          <a:xfrm>
            <a:off x="1475843" y="2115446"/>
            <a:ext cx="252328" cy="268942"/>
          </a:xfrm>
          <a:custGeom>
            <a:avLst/>
            <a:gdLst>
              <a:gd name="connsiteX0" fmla="*/ 171646 w 252328"/>
              <a:gd name="connsiteY0" fmla="*/ 0 h 268942"/>
              <a:gd name="connsiteX1" fmla="*/ 1316 w 252328"/>
              <a:gd name="connsiteY1" fmla="*/ 71718 h 268942"/>
              <a:gd name="connsiteX2" fmla="*/ 252328 w 252328"/>
              <a:gd name="connsiteY2" fmla="*/ 268942 h 268942"/>
            </a:gdLst>
            <a:ahLst/>
            <a:cxnLst>
              <a:cxn ang="0">
                <a:pos x="connsiteX0" y="connsiteY0"/>
              </a:cxn>
              <a:cxn ang="0">
                <a:pos x="connsiteX1" y="connsiteY1"/>
              </a:cxn>
              <a:cxn ang="0">
                <a:pos x="connsiteX2" y="connsiteY2"/>
              </a:cxn>
            </a:cxnLst>
            <a:rect l="l" t="t" r="r" b="b"/>
            <a:pathLst>
              <a:path w="252328" h="268942">
                <a:moveTo>
                  <a:pt x="171646" y="0"/>
                </a:moveTo>
                <a:cubicBezTo>
                  <a:pt x="79757" y="13447"/>
                  <a:pt x="-12131" y="26894"/>
                  <a:pt x="1316" y="71718"/>
                </a:cubicBezTo>
                <a:cubicBezTo>
                  <a:pt x="14763" y="116542"/>
                  <a:pt x="252328" y="268942"/>
                  <a:pt x="252328" y="268942"/>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4907952" y="2048435"/>
            <a:ext cx="502166" cy="354330"/>
          </a:xfrm>
          <a:custGeom>
            <a:avLst/>
            <a:gdLst>
              <a:gd name="connsiteX0" fmla="*/ 377190 w 502166"/>
              <a:gd name="connsiteY0" fmla="*/ 0 h 354330"/>
              <a:gd name="connsiteX1" fmla="*/ 480060 w 502166"/>
              <a:gd name="connsiteY1" fmla="*/ 114300 h 354330"/>
              <a:gd name="connsiteX2" fmla="*/ 0 w 502166"/>
              <a:gd name="connsiteY2" fmla="*/ 354330 h 354330"/>
            </a:gdLst>
            <a:ahLst/>
            <a:cxnLst>
              <a:cxn ang="0">
                <a:pos x="connsiteX0" y="connsiteY0"/>
              </a:cxn>
              <a:cxn ang="0">
                <a:pos x="connsiteX1" y="connsiteY1"/>
              </a:cxn>
              <a:cxn ang="0">
                <a:pos x="connsiteX2" y="connsiteY2"/>
              </a:cxn>
            </a:cxnLst>
            <a:rect l="l" t="t" r="r" b="b"/>
            <a:pathLst>
              <a:path w="502166" h="354330">
                <a:moveTo>
                  <a:pt x="377190" y="0"/>
                </a:moveTo>
                <a:cubicBezTo>
                  <a:pt x="460057" y="27622"/>
                  <a:pt x="542925" y="55245"/>
                  <a:pt x="480060" y="114300"/>
                </a:cubicBezTo>
                <a:cubicBezTo>
                  <a:pt x="417195" y="173355"/>
                  <a:pt x="208597" y="263842"/>
                  <a:pt x="0" y="35433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400800" y="4892040"/>
            <a:ext cx="378533" cy="737795"/>
          </a:xfrm>
          <a:custGeom>
            <a:avLst/>
            <a:gdLst>
              <a:gd name="connsiteX0" fmla="*/ 125730 w 378533"/>
              <a:gd name="connsiteY0" fmla="*/ 811530 h 817172"/>
              <a:gd name="connsiteX1" fmla="*/ 125730 w 378533"/>
              <a:gd name="connsiteY1" fmla="*/ 731520 h 817172"/>
              <a:gd name="connsiteX2" fmla="*/ 377190 w 378533"/>
              <a:gd name="connsiteY2" fmla="*/ 217170 h 817172"/>
              <a:gd name="connsiteX3" fmla="*/ 0 w 378533"/>
              <a:gd name="connsiteY3" fmla="*/ 0 h 817172"/>
            </a:gdLst>
            <a:ahLst/>
            <a:cxnLst>
              <a:cxn ang="0">
                <a:pos x="connsiteX0" y="connsiteY0"/>
              </a:cxn>
              <a:cxn ang="0">
                <a:pos x="connsiteX1" y="connsiteY1"/>
              </a:cxn>
              <a:cxn ang="0">
                <a:pos x="connsiteX2" y="connsiteY2"/>
              </a:cxn>
              <a:cxn ang="0">
                <a:pos x="connsiteX3" y="connsiteY3"/>
              </a:cxn>
            </a:cxnLst>
            <a:rect l="l" t="t" r="r" b="b"/>
            <a:pathLst>
              <a:path w="378533" h="817172">
                <a:moveTo>
                  <a:pt x="125730" y="811530"/>
                </a:moveTo>
                <a:cubicBezTo>
                  <a:pt x="104775" y="821055"/>
                  <a:pt x="83820" y="830580"/>
                  <a:pt x="125730" y="731520"/>
                </a:cubicBezTo>
                <a:cubicBezTo>
                  <a:pt x="167640" y="632460"/>
                  <a:pt x="398145" y="339090"/>
                  <a:pt x="377190" y="217170"/>
                </a:cubicBezTo>
                <a:cubicBezTo>
                  <a:pt x="356235" y="95250"/>
                  <a:pt x="178117" y="47625"/>
                  <a:pt x="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5091954" y="5002306"/>
            <a:ext cx="744070" cy="708212"/>
          </a:xfrm>
          <a:custGeom>
            <a:avLst/>
            <a:gdLst>
              <a:gd name="connsiteX0" fmla="*/ 0 w 526897"/>
              <a:gd name="connsiteY0" fmla="*/ 697230 h 697230"/>
              <a:gd name="connsiteX1" fmla="*/ 502920 w 526897"/>
              <a:gd name="connsiteY1" fmla="*/ 365760 h 697230"/>
              <a:gd name="connsiteX2" fmla="*/ 400050 w 526897"/>
              <a:gd name="connsiteY2" fmla="*/ 0 h 697230"/>
            </a:gdLst>
            <a:ahLst/>
            <a:cxnLst>
              <a:cxn ang="0">
                <a:pos x="connsiteX0" y="connsiteY0"/>
              </a:cxn>
              <a:cxn ang="0">
                <a:pos x="connsiteX1" y="connsiteY1"/>
              </a:cxn>
              <a:cxn ang="0">
                <a:pos x="connsiteX2" y="connsiteY2"/>
              </a:cxn>
            </a:cxnLst>
            <a:rect l="l" t="t" r="r" b="b"/>
            <a:pathLst>
              <a:path w="526897" h="697230">
                <a:moveTo>
                  <a:pt x="0" y="697230"/>
                </a:moveTo>
                <a:cubicBezTo>
                  <a:pt x="218122" y="589597"/>
                  <a:pt x="436245" y="481965"/>
                  <a:pt x="502920" y="365760"/>
                </a:cubicBezTo>
                <a:cubicBezTo>
                  <a:pt x="569595" y="249555"/>
                  <a:pt x="484822" y="124777"/>
                  <a:pt x="40005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154017" y="4993419"/>
            <a:ext cx="442672" cy="649357"/>
          </a:xfrm>
          <a:custGeom>
            <a:avLst/>
            <a:gdLst>
              <a:gd name="connsiteX0" fmla="*/ 0 w 442672"/>
              <a:gd name="connsiteY0" fmla="*/ 652007 h 652007"/>
              <a:gd name="connsiteX1" fmla="*/ 421420 w 442672"/>
              <a:gd name="connsiteY1" fmla="*/ 310101 h 652007"/>
              <a:gd name="connsiteX2" fmla="*/ 341906 w 442672"/>
              <a:gd name="connsiteY2" fmla="*/ 0 h 652007"/>
            </a:gdLst>
            <a:ahLst/>
            <a:cxnLst>
              <a:cxn ang="0">
                <a:pos x="connsiteX0" y="connsiteY0"/>
              </a:cxn>
              <a:cxn ang="0">
                <a:pos x="connsiteX1" y="connsiteY1"/>
              </a:cxn>
              <a:cxn ang="0">
                <a:pos x="connsiteX2" y="connsiteY2"/>
              </a:cxn>
            </a:cxnLst>
            <a:rect l="l" t="t" r="r" b="b"/>
            <a:pathLst>
              <a:path w="442672" h="652007">
                <a:moveTo>
                  <a:pt x="0" y="652007"/>
                </a:moveTo>
                <a:cubicBezTo>
                  <a:pt x="182218" y="535388"/>
                  <a:pt x="364436" y="418769"/>
                  <a:pt x="421420" y="310101"/>
                </a:cubicBezTo>
                <a:cubicBezTo>
                  <a:pt x="478404" y="201433"/>
                  <a:pt x="410155" y="100716"/>
                  <a:pt x="341906"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3209677" y="4982818"/>
            <a:ext cx="180229" cy="628152"/>
          </a:xfrm>
          <a:custGeom>
            <a:avLst/>
            <a:gdLst>
              <a:gd name="connsiteX0" fmla="*/ 0 w 286519"/>
              <a:gd name="connsiteY0" fmla="*/ 652007 h 652007"/>
              <a:gd name="connsiteX1" fmla="*/ 278295 w 286519"/>
              <a:gd name="connsiteY1" fmla="*/ 426720 h 652007"/>
              <a:gd name="connsiteX2" fmla="*/ 185530 w 286519"/>
              <a:gd name="connsiteY2" fmla="*/ 0 h 652007"/>
            </a:gdLst>
            <a:ahLst/>
            <a:cxnLst>
              <a:cxn ang="0">
                <a:pos x="connsiteX0" y="connsiteY0"/>
              </a:cxn>
              <a:cxn ang="0">
                <a:pos x="connsiteX1" y="connsiteY1"/>
              </a:cxn>
              <a:cxn ang="0">
                <a:pos x="connsiteX2" y="connsiteY2"/>
              </a:cxn>
            </a:cxnLst>
            <a:rect l="l" t="t" r="r" b="b"/>
            <a:pathLst>
              <a:path w="286519" h="652007">
                <a:moveTo>
                  <a:pt x="0" y="652007"/>
                </a:moveTo>
                <a:cubicBezTo>
                  <a:pt x="123686" y="593697"/>
                  <a:pt x="247373" y="535388"/>
                  <a:pt x="278295" y="426720"/>
                </a:cubicBezTo>
                <a:cubicBezTo>
                  <a:pt x="309217" y="318052"/>
                  <a:pt x="247373" y="159026"/>
                  <a:pt x="18553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3122213" y="4980166"/>
            <a:ext cx="180230" cy="598999"/>
          </a:xfrm>
          <a:custGeom>
            <a:avLst/>
            <a:gdLst>
              <a:gd name="connsiteX0" fmla="*/ 129871 w 204356"/>
              <a:gd name="connsiteY0" fmla="*/ 572494 h 572494"/>
              <a:gd name="connsiteX1" fmla="*/ 198782 w 204356"/>
              <a:gd name="connsiteY1" fmla="*/ 450574 h 572494"/>
              <a:gd name="connsiteX2" fmla="*/ 0 w 204356"/>
              <a:gd name="connsiteY2" fmla="*/ 0 h 572494"/>
            </a:gdLst>
            <a:ahLst/>
            <a:cxnLst>
              <a:cxn ang="0">
                <a:pos x="connsiteX0" y="connsiteY0"/>
              </a:cxn>
              <a:cxn ang="0">
                <a:pos x="connsiteX1" y="connsiteY1"/>
              </a:cxn>
              <a:cxn ang="0">
                <a:pos x="connsiteX2" y="connsiteY2"/>
              </a:cxn>
            </a:cxnLst>
            <a:rect l="l" t="t" r="r" b="b"/>
            <a:pathLst>
              <a:path w="204356" h="572494">
                <a:moveTo>
                  <a:pt x="129871" y="572494"/>
                </a:moveTo>
                <a:cubicBezTo>
                  <a:pt x="175149" y="559242"/>
                  <a:pt x="220427" y="545990"/>
                  <a:pt x="198782" y="450574"/>
                </a:cubicBezTo>
                <a:cubicBezTo>
                  <a:pt x="177137" y="355158"/>
                  <a:pt x="88568" y="177579"/>
                  <a:pt x="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45666" y="4990769"/>
            <a:ext cx="410355" cy="636104"/>
          </a:xfrm>
          <a:custGeom>
            <a:avLst/>
            <a:gdLst>
              <a:gd name="connsiteX0" fmla="*/ 277833 w 410355"/>
              <a:gd name="connsiteY0" fmla="*/ 636104 h 636104"/>
              <a:gd name="connsiteX1" fmla="*/ 2188 w 410355"/>
              <a:gd name="connsiteY1" fmla="*/ 426720 h 636104"/>
              <a:gd name="connsiteX2" fmla="*/ 410355 w 410355"/>
              <a:gd name="connsiteY2" fmla="*/ 0 h 636104"/>
            </a:gdLst>
            <a:ahLst/>
            <a:cxnLst>
              <a:cxn ang="0">
                <a:pos x="connsiteX0" y="connsiteY0"/>
              </a:cxn>
              <a:cxn ang="0">
                <a:pos x="connsiteX1" y="connsiteY1"/>
              </a:cxn>
              <a:cxn ang="0">
                <a:pos x="connsiteX2" y="connsiteY2"/>
              </a:cxn>
            </a:cxnLst>
            <a:rect l="l" t="t" r="r" b="b"/>
            <a:pathLst>
              <a:path w="410355" h="636104">
                <a:moveTo>
                  <a:pt x="277833" y="636104"/>
                </a:moveTo>
                <a:cubicBezTo>
                  <a:pt x="128967" y="584420"/>
                  <a:pt x="-19899" y="532737"/>
                  <a:pt x="2188" y="426720"/>
                </a:cubicBezTo>
                <a:cubicBezTo>
                  <a:pt x="24275" y="320703"/>
                  <a:pt x="217315" y="160351"/>
                  <a:pt x="410355"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321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nd</a:t>
            </a:r>
            <a:r>
              <a:rPr lang="en-US" dirty="0"/>
              <a:t> Cut definition</a:t>
            </a:r>
          </a:p>
        </p:txBody>
      </p:sp>
      <p:grpSp>
        <p:nvGrpSpPr>
          <p:cNvPr id="3" name="Group 2"/>
          <p:cNvGrpSpPr/>
          <p:nvPr/>
        </p:nvGrpSpPr>
        <p:grpSpPr>
          <a:xfrm>
            <a:off x="8783416" y="4007054"/>
            <a:ext cx="1181099" cy="1243958"/>
            <a:chOff x="10728871" y="4278363"/>
            <a:chExt cx="1181099" cy="1243958"/>
          </a:xfrm>
        </p:grpSpPr>
        <p:sp>
          <p:nvSpPr>
            <p:cNvPr id="4" name="Rectangle 3"/>
            <p:cNvSpPr/>
            <p:nvPr/>
          </p:nvSpPr>
          <p:spPr>
            <a:xfrm>
              <a:off x="10739832" y="5368150"/>
              <a:ext cx="1170138" cy="154171"/>
            </a:xfrm>
            <a:prstGeom prst="rect">
              <a:avLst/>
            </a:prstGeom>
            <a:solidFill>
              <a:srgbClr val="FFFF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Silicon Pillar</a:t>
              </a:r>
            </a:p>
          </p:txBody>
        </p:sp>
        <p:sp>
          <p:nvSpPr>
            <p:cNvPr id="5" name="Rectangle 4"/>
            <p:cNvSpPr/>
            <p:nvPr/>
          </p:nvSpPr>
          <p:spPr>
            <a:xfrm>
              <a:off x="10735198" y="5149809"/>
              <a:ext cx="1161823" cy="156380"/>
            </a:xfrm>
            <a:prstGeom prst="rect">
              <a:avLst/>
            </a:prstGeom>
            <a:solidFill>
              <a:srgbClr val="FF00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BL Poly</a:t>
              </a:r>
            </a:p>
          </p:txBody>
        </p:sp>
        <p:sp>
          <p:nvSpPr>
            <p:cNvPr id="6" name="Rectangle 5"/>
            <p:cNvSpPr/>
            <p:nvPr/>
          </p:nvSpPr>
          <p:spPr>
            <a:xfrm>
              <a:off x="10728871" y="4742288"/>
              <a:ext cx="1168152" cy="145160"/>
            </a:xfrm>
            <a:prstGeom prst="rect">
              <a:avLst/>
            </a:prstGeom>
            <a:solidFill>
              <a:srgbClr val="66A3FF">
                <a:alpha val="2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Memory Tier</a:t>
              </a:r>
            </a:p>
          </p:txBody>
        </p:sp>
        <p:sp>
          <p:nvSpPr>
            <p:cNvPr id="7" name="Rectangle 6"/>
            <p:cNvSpPr/>
            <p:nvPr/>
          </p:nvSpPr>
          <p:spPr>
            <a:xfrm>
              <a:off x="10728871" y="4521812"/>
              <a:ext cx="1166961" cy="15496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1</a:t>
              </a:r>
              <a:r>
                <a:rPr lang="en-US" sz="1200" baseline="30000" dirty="0">
                  <a:solidFill>
                    <a:schemeClr val="tx1"/>
                  </a:solidFill>
                  <a:latin typeface="Calibri" panose="020F0502020204030204" pitchFamily="34" charset="0"/>
                </a:rPr>
                <a:t>st</a:t>
              </a:r>
              <a:r>
                <a:rPr lang="en-US" sz="1200" dirty="0">
                  <a:solidFill>
                    <a:schemeClr val="tx1"/>
                  </a:solidFill>
                  <a:latin typeface="Calibri" panose="020F0502020204030204" pitchFamily="34" charset="0"/>
                </a:rPr>
                <a:t> Cut</a:t>
              </a:r>
            </a:p>
          </p:txBody>
        </p:sp>
        <p:sp>
          <p:nvSpPr>
            <p:cNvPr id="8" name="Rectangle 7"/>
            <p:cNvSpPr/>
            <p:nvPr/>
          </p:nvSpPr>
          <p:spPr>
            <a:xfrm>
              <a:off x="10733884" y="4278363"/>
              <a:ext cx="1152394" cy="164947"/>
            </a:xfrm>
            <a:prstGeom prst="rect">
              <a:avLst/>
            </a:pr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2</a:t>
              </a:r>
              <a:r>
                <a:rPr lang="en-US" sz="1200" baseline="30000" dirty="0">
                  <a:solidFill>
                    <a:schemeClr val="tx1"/>
                  </a:solidFill>
                  <a:latin typeface="Calibri" panose="020F0502020204030204" pitchFamily="34" charset="0"/>
                </a:rPr>
                <a:t>nd</a:t>
              </a:r>
              <a:r>
                <a:rPr lang="en-US" sz="1200" dirty="0">
                  <a:solidFill>
                    <a:schemeClr val="tx1"/>
                  </a:solidFill>
                  <a:latin typeface="Calibri" panose="020F0502020204030204" pitchFamily="34" charset="0"/>
                </a:rPr>
                <a:t> Cut</a:t>
              </a:r>
            </a:p>
          </p:txBody>
        </p:sp>
      </p:grpSp>
      <p:sp>
        <p:nvSpPr>
          <p:cNvPr id="9" name="Rectangle 8"/>
          <p:cNvSpPr/>
          <p:nvPr/>
        </p:nvSpPr>
        <p:spPr>
          <a:xfrm>
            <a:off x="8782656" y="4669394"/>
            <a:ext cx="1161823" cy="156380"/>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WL Poly</a:t>
            </a:r>
          </a:p>
        </p:txBody>
      </p:sp>
      <p:grpSp>
        <p:nvGrpSpPr>
          <p:cNvPr id="10" name="Group 9"/>
          <p:cNvGrpSpPr>
            <a:grpSpLocks noChangeAspect="1"/>
          </p:cNvGrpSpPr>
          <p:nvPr/>
        </p:nvGrpSpPr>
        <p:grpSpPr>
          <a:xfrm>
            <a:off x="8400028" y="1934428"/>
            <a:ext cx="1920949" cy="1540468"/>
            <a:chOff x="2343325" y="301426"/>
            <a:chExt cx="7513053" cy="6024948"/>
          </a:xfrm>
        </p:grpSpPr>
        <p:sp>
          <p:nvSpPr>
            <p:cNvPr id="11" name="Rectangle 10"/>
            <p:cNvSpPr/>
            <p:nvPr/>
          </p:nvSpPr>
          <p:spPr>
            <a:xfrm>
              <a:off x="3625560" y="47846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2" name="Rectangle 11"/>
            <p:cNvSpPr/>
            <p:nvPr/>
          </p:nvSpPr>
          <p:spPr>
            <a:xfrm>
              <a:off x="5011337" y="492644"/>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3" name="Rectangle 12"/>
            <p:cNvSpPr/>
            <p:nvPr/>
          </p:nvSpPr>
          <p:spPr>
            <a:xfrm>
              <a:off x="6446732" y="50327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4" name="Rectangle 13"/>
            <p:cNvSpPr/>
            <p:nvPr/>
          </p:nvSpPr>
          <p:spPr>
            <a:xfrm>
              <a:off x="7885672" y="496189"/>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5" name="Rectangle 14"/>
            <p:cNvSpPr/>
            <p:nvPr/>
          </p:nvSpPr>
          <p:spPr>
            <a:xfrm>
              <a:off x="2619151" y="70174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6" name="Rectangle 15"/>
            <p:cNvSpPr/>
            <p:nvPr/>
          </p:nvSpPr>
          <p:spPr>
            <a:xfrm>
              <a:off x="2601431" y="205562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7" name="Rectangle 16"/>
            <p:cNvSpPr/>
            <p:nvPr/>
          </p:nvSpPr>
          <p:spPr>
            <a:xfrm>
              <a:off x="2551812" y="339886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8" name="Rectangle 17"/>
            <p:cNvSpPr/>
            <p:nvPr/>
          </p:nvSpPr>
          <p:spPr>
            <a:xfrm>
              <a:off x="2541179" y="4834263"/>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9" name="Rectangle 18"/>
            <p:cNvSpPr/>
            <p:nvPr/>
          </p:nvSpPr>
          <p:spPr>
            <a:xfrm>
              <a:off x="3782235" y="94721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0" name="Rectangle 19"/>
            <p:cNvSpPr/>
            <p:nvPr/>
          </p:nvSpPr>
          <p:spPr>
            <a:xfrm>
              <a:off x="3775145" y="231173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1" name="Rectangle 20"/>
            <p:cNvSpPr/>
            <p:nvPr/>
          </p:nvSpPr>
          <p:spPr>
            <a:xfrm>
              <a:off x="3778689" y="367624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2" name="Rectangle 21"/>
            <p:cNvSpPr/>
            <p:nvPr/>
          </p:nvSpPr>
          <p:spPr>
            <a:xfrm>
              <a:off x="3771600" y="5115179"/>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3" name="Rectangle 22"/>
            <p:cNvSpPr/>
            <p:nvPr/>
          </p:nvSpPr>
          <p:spPr>
            <a:xfrm>
              <a:off x="5168017" y="94013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4" name="Rectangle 23"/>
            <p:cNvSpPr/>
            <p:nvPr/>
          </p:nvSpPr>
          <p:spPr>
            <a:xfrm>
              <a:off x="5160927" y="230464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5" name="Rectangle 24"/>
            <p:cNvSpPr/>
            <p:nvPr/>
          </p:nvSpPr>
          <p:spPr>
            <a:xfrm>
              <a:off x="5164471" y="366915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6" name="Rectangle 25"/>
            <p:cNvSpPr/>
            <p:nvPr/>
          </p:nvSpPr>
          <p:spPr>
            <a:xfrm>
              <a:off x="5157382" y="510809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7" name="Rectangle 26"/>
            <p:cNvSpPr/>
            <p:nvPr/>
          </p:nvSpPr>
          <p:spPr>
            <a:xfrm>
              <a:off x="6617594" y="93304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8" name="Rectangle 27"/>
            <p:cNvSpPr/>
            <p:nvPr/>
          </p:nvSpPr>
          <p:spPr>
            <a:xfrm>
              <a:off x="6610504" y="229755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9" name="Rectangle 28"/>
            <p:cNvSpPr/>
            <p:nvPr/>
          </p:nvSpPr>
          <p:spPr>
            <a:xfrm>
              <a:off x="6614048" y="3662063"/>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0" name="Rectangle 29"/>
            <p:cNvSpPr/>
            <p:nvPr/>
          </p:nvSpPr>
          <p:spPr>
            <a:xfrm>
              <a:off x="6606959" y="51010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1" name="Rectangle 30"/>
            <p:cNvSpPr/>
            <p:nvPr/>
          </p:nvSpPr>
          <p:spPr>
            <a:xfrm>
              <a:off x="8024639" y="93658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2" name="Rectangle 31"/>
            <p:cNvSpPr/>
            <p:nvPr/>
          </p:nvSpPr>
          <p:spPr>
            <a:xfrm>
              <a:off x="8017549" y="23011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3" name="Rectangle 32"/>
            <p:cNvSpPr/>
            <p:nvPr/>
          </p:nvSpPr>
          <p:spPr>
            <a:xfrm>
              <a:off x="8021093" y="366560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4" name="Rectangle 33"/>
            <p:cNvSpPr/>
            <p:nvPr/>
          </p:nvSpPr>
          <p:spPr>
            <a:xfrm>
              <a:off x="8014004" y="5104546"/>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5" name="Rectangle 34"/>
            <p:cNvSpPr/>
            <p:nvPr/>
          </p:nvSpPr>
          <p:spPr>
            <a:xfrm>
              <a:off x="2343325" y="301426"/>
              <a:ext cx="7513053" cy="6024948"/>
            </a:xfrm>
            <a:prstGeom prst="rect">
              <a:avLst/>
            </a:prstGeom>
            <a:solidFill>
              <a:srgbClr val="66A3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6" name="Rectangle 35"/>
            <p:cNvSpPr/>
            <p:nvPr/>
          </p:nvSpPr>
          <p:spPr>
            <a:xfrm>
              <a:off x="3987207" y="542261"/>
              <a:ext cx="1446028" cy="5465135"/>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7" name="Rectangle 36"/>
            <p:cNvSpPr/>
            <p:nvPr/>
          </p:nvSpPr>
          <p:spPr>
            <a:xfrm>
              <a:off x="6829644" y="535173"/>
              <a:ext cx="1446028" cy="5465135"/>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8" name="Rectangle 37"/>
            <p:cNvSpPr/>
            <p:nvPr/>
          </p:nvSpPr>
          <p:spPr>
            <a:xfrm>
              <a:off x="3593802" y="435938"/>
              <a:ext cx="2158410" cy="544706"/>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9" name="Rectangle 38"/>
            <p:cNvSpPr/>
            <p:nvPr/>
          </p:nvSpPr>
          <p:spPr>
            <a:xfrm>
              <a:off x="6457504" y="439482"/>
              <a:ext cx="2158410" cy="544706"/>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0" name="Rectangle 39"/>
            <p:cNvSpPr/>
            <p:nvPr/>
          </p:nvSpPr>
          <p:spPr>
            <a:xfrm>
              <a:off x="3607979" y="1417677"/>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1" name="Rectangle 40"/>
            <p:cNvSpPr/>
            <p:nvPr/>
          </p:nvSpPr>
          <p:spPr>
            <a:xfrm>
              <a:off x="6471681" y="1421221"/>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2" name="Rectangle 41"/>
            <p:cNvSpPr/>
            <p:nvPr/>
          </p:nvSpPr>
          <p:spPr>
            <a:xfrm>
              <a:off x="3568993" y="2739659"/>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3" name="Rectangle 42"/>
            <p:cNvSpPr/>
            <p:nvPr/>
          </p:nvSpPr>
          <p:spPr>
            <a:xfrm>
              <a:off x="6432695" y="2743203"/>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4" name="Rectangle 43"/>
            <p:cNvSpPr/>
            <p:nvPr/>
          </p:nvSpPr>
          <p:spPr>
            <a:xfrm>
              <a:off x="3572539" y="4178594"/>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5" name="Rectangle 44"/>
            <p:cNvSpPr/>
            <p:nvPr/>
          </p:nvSpPr>
          <p:spPr>
            <a:xfrm>
              <a:off x="6436241" y="4160872"/>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6" name="Rectangle 45"/>
            <p:cNvSpPr/>
            <p:nvPr/>
          </p:nvSpPr>
          <p:spPr>
            <a:xfrm>
              <a:off x="3607977" y="5553735"/>
              <a:ext cx="2158410" cy="598975"/>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7" name="Rectangle 46"/>
            <p:cNvSpPr/>
            <p:nvPr/>
          </p:nvSpPr>
          <p:spPr>
            <a:xfrm>
              <a:off x="6471679" y="5536013"/>
              <a:ext cx="2158410" cy="598975"/>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grpSp>
      <p:pic>
        <p:nvPicPr>
          <p:cNvPr id="51" name="Picture 50"/>
          <p:cNvPicPr>
            <a:picLocks noChangeAspect="1"/>
          </p:cNvPicPr>
          <p:nvPr/>
        </p:nvPicPr>
        <p:blipFill>
          <a:blip r:embed="rId2"/>
          <a:stretch>
            <a:fillRect/>
          </a:stretch>
        </p:blipFill>
        <p:spPr>
          <a:xfrm>
            <a:off x="1550128" y="1210236"/>
            <a:ext cx="6796853" cy="5119406"/>
          </a:xfrm>
          <a:prstGeom prst="rect">
            <a:avLst/>
          </a:prstGeom>
        </p:spPr>
      </p:pic>
    </p:spTree>
    <p:extLst>
      <p:ext uri="{BB962C8B-B14F-4D97-AF65-F5344CB8AC3E}">
        <p14:creationId xmlns:p14="http://schemas.microsoft.com/office/powerpoint/2010/main" val="3106171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nd</a:t>
            </a:r>
            <a:r>
              <a:rPr lang="en-US" dirty="0"/>
              <a:t> Cut</a:t>
            </a:r>
          </a:p>
        </p:txBody>
      </p:sp>
      <p:pic>
        <p:nvPicPr>
          <p:cNvPr id="4" name="Picture 3"/>
          <p:cNvPicPr>
            <a:picLocks noChangeAspect="1"/>
          </p:cNvPicPr>
          <p:nvPr/>
        </p:nvPicPr>
        <p:blipFill rotWithShape="1">
          <a:blip r:embed="rId2"/>
          <a:srcRect l="-6219" r="9545"/>
          <a:stretch/>
        </p:blipFill>
        <p:spPr>
          <a:xfrm>
            <a:off x="1074421" y="1292845"/>
            <a:ext cx="4480560" cy="2618636"/>
          </a:xfrm>
          <a:prstGeom prst="rect">
            <a:avLst/>
          </a:prstGeom>
          <a:effectLst>
            <a:softEdge rad="139700"/>
          </a:effectLst>
        </p:spPr>
      </p:pic>
      <p:pic>
        <p:nvPicPr>
          <p:cNvPr id="3" name="Picture 2"/>
          <p:cNvPicPr>
            <a:picLocks noChangeAspect="1"/>
          </p:cNvPicPr>
          <p:nvPr/>
        </p:nvPicPr>
        <p:blipFill>
          <a:blip r:embed="rId3"/>
          <a:stretch>
            <a:fillRect/>
          </a:stretch>
        </p:blipFill>
        <p:spPr>
          <a:xfrm>
            <a:off x="5552788" y="1271420"/>
            <a:ext cx="6211602" cy="4412875"/>
          </a:xfrm>
          <a:prstGeom prst="rect">
            <a:avLst/>
          </a:prstGeom>
        </p:spPr>
      </p:pic>
      <p:sp>
        <p:nvSpPr>
          <p:cNvPr id="5" name="Rounded Rectangle 4"/>
          <p:cNvSpPr/>
          <p:nvPr/>
        </p:nvSpPr>
        <p:spPr>
          <a:xfrm>
            <a:off x="7440930" y="2434590"/>
            <a:ext cx="3463290" cy="2045970"/>
          </a:xfrm>
          <a:prstGeom prst="round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34940" y="4126230"/>
            <a:ext cx="1760220" cy="196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126230" y="3851910"/>
            <a:ext cx="3303270" cy="1201655"/>
          </a:xfrm>
          <a:custGeom>
            <a:avLst/>
            <a:gdLst>
              <a:gd name="connsiteX0" fmla="*/ 3531870 w 3531870"/>
              <a:gd name="connsiteY0" fmla="*/ 788670 h 1201655"/>
              <a:gd name="connsiteX1" fmla="*/ 1783080 w 3531870"/>
              <a:gd name="connsiteY1" fmla="*/ 1165860 h 1201655"/>
              <a:gd name="connsiteX2" fmla="*/ 0 w 3531870"/>
              <a:gd name="connsiteY2" fmla="*/ 0 h 1201655"/>
            </a:gdLst>
            <a:ahLst/>
            <a:cxnLst>
              <a:cxn ang="0">
                <a:pos x="connsiteX0" y="connsiteY0"/>
              </a:cxn>
              <a:cxn ang="0">
                <a:pos x="connsiteX1" y="connsiteY1"/>
              </a:cxn>
              <a:cxn ang="0">
                <a:pos x="connsiteX2" y="connsiteY2"/>
              </a:cxn>
            </a:cxnLst>
            <a:rect l="l" t="t" r="r" b="b"/>
            <a:pathLst>
              <a:path w="3531870" h="1201655">
                <a:moveTo>
                  <a:pt x="3531870" y="788670"/>
                </a:moveTo>
                <a:cubicBezTo>
                  <a:pt x="2951797" y="1042987"/>
                  <a:pt x="2371725" y="1297305"/>
                  <a:pt x="1783080" y="1165860"/>
                </a:cubicBezTo>
                <a:cubicBezTo>
                  <a:pt x="1194435" y="1034415"/>
                  <a:pt x="293370" y="188595"/>
                  <a:pt x="0" y="0"/>
                </a:cubicBezTo>
              </a:path>
            </a:pathLst>
          </a:custGeom>
          <a:noFill/>
          <a:ln>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43400" y="5202282"/>
            <a:ext cx="3383280" cy="369332"/>
          </a:xfrm>
          <a:prstGeom prst="rect">
            <a:avLst/>
          </a:prstGeom>
        </p:spPr>
        <p:txBody>
          <a:bodyPr wrap="square" lIns="0" tIns="0" rIns="0" bIns="0">
            <a:spAutoFit/>
          </a:bodyPr>
          <a:lstStyle/>
          <a:p>
            <a:pPr algn="ctr"/>
            <a:r>
              <a:rPr lang="en-US" sz="2400" dirty="0">
                <a:latin typeface="Calibri" panose="020F0502020204030204" pitchFamily="34" charset="0"/>
              </a:rPr>
              <a:t>Top Dielectric Removed</a:t>
            </a:r>
          </a:p>
        </p:txBody>
      </p:sp>
    </p:spTree>
    <p:extLst>
      <p:ext uri="{BB962C8B-B14F-4D97-AF65-F5344CB8AC3E}">
        <p14:creationId xmlns:p14="http://schemas.microsoft.com/office/powerpoint/2010/main" val="3138145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 Metal Replacement</a:t>
            </a:r>
          </a:p>
        </p:txBody>
      </p:sp>
      <p:pic>
        <p:nvPicPr>
          <p:cNvPr id="3" name="Picture 2"/>
          <p:cNvPicPr>
            <a:picLocks noChangeAspect="1"/>
          </p:cNvPicPr>
          <p:nvPr/>
        </p:nvPicPr>
        <p:blipFill>
          <a:blip r:embed="rId2"/>
          <a:stretch>
            <a:fillRect/>
          </a:stretch>
        </p:blipFill>
        <p:spPr>
          <a:xfrm>
            <a:off x="1803076" y="1377835"/>
            <a:ext cx="6675120" cy="5007724"/>
          </a:xfrm>
          <a:prstGeom prst="rect">
            <a:avLst/>
          </a:prstGeom>
        </p:spPr>
      </p:pic>
      <p:sp>
        <p:nvSpPr>
          <p:cNvPr id="4" name="Rectangle 3"/>
          <p:cNvSpPr/>
          <p:nvPr/>
        </p:nvSpPr>
        <p:spPr>
          <a:xfrm>
            <a:off x="7049452" y="1612773"/>
            <a:ext cx="3874770" cy="3448380"/>
          </a:xfrm>
          <a:prstGeom prst="rect">
            <a:avLst/>
          </a:prstGeom>
        </p:spPr>
        <p:txBody>
          <a:bodyPr wrap="square">
            <a:spAutoFit/>
          </a:bodyPr>
          <a:lstStyle/>
          <a:p>
            <a:pPr algn="r"/>
            <a:r>
              <a:rPr lang="en-US" dirty="0">
                <a:latin typeface="Calibri" panose="020F0502020204030204" pitchFamily="34" charset="0"/>
              </a:rPr>
              <a:t>Isotropic sacrificial tier material (</a:t>
            </a:r>
            <a:r>
              <a:rPr lang="en-US" dirty="0" err="1">
                <a:latin typeface="Calibri" panose="020F0502020204030204" pitchFamily="34" charset="0"/>
              </a:rPr>
              <a:t>eg</a:t>
            </a:r>
            <a:r>
              <a:rPr lang="en-US" dirty="0">
                <a:latin typeface="Calibri" panose="020F0502020204030204" pitchFamily="34" charset="0"/>
              </a:rPr>
              <a:t>. amorphous silicon) etch then conformal Metal dep</a:t>
            </a:r>
            <a:br>
              <a:rPr lang="en-US" dirty="0">
                <a:latin typeface="Calibri" panose="020F0502020204030204" pitchFamily="34" charset="0"/>
              </a:rPr>
            </a:br>
            <a:r>
              <a:rPr lang="en-US" dirty="0">
                <a:latin typeface="Calibri" panose="020F0502020204030204" pitchFamily="34" charset="0"/>
              </a:rPr>
              <a:t>(</a:t>
            </a:r>
            <a:r>
              <a:rPr lang="en-US" dirty="0" err="1">
                <a:latin typeface="Calibri" panose="020F0502020204030204" pitchFamily="34" charset="0"/>
              </a:rPr>
              <a:t>eg</a:t>
            </a:r>
            <a:r>
              <a:rPr lang="en-US" dirty="0">
                <a:latin typeface="Calibri" panose="020F0502020204030204" pitchFamily="34" charset="0"/>
              </a:rPr>
              <a:t>. ALD W) fill the gap,</a:t>
            </a:r>
          </a:p>
          <a:p>
            <a:pPr algn="r"/>
            <a:endParaRPr lang="en-US" dirty="0">
              <a:latin typeface="Calibri" panose="020F0502020204030204" pitchFamily="34" charset="0"/>
            </a:endParaRPr>
          </a:p>
          <a:p>
            <a:pPr algn="r"/>
            <a:r>
              <a:rPr lang="en-US" dirty="0">
                <a:latin typeface="Calibri" panose="020F0502020204030204" pitchFamily="34" charset="0"/>
              </a:rPr>
              <a:t>followed by anisotropic </a:t>
            </a:r>
          </a:p>
          <a:p>
            <a:pPr algn="r"/>
            <a:r>
              <a:rPr lang="en-US" dirty="0">
                <a:latin typeface="Calibri" panose="020F0502020204030204" pitchFamily="34" charset="0"/>
              </a:rPr>
              <a:t>metal etch removing</a:t>
            </a:r>
          </a:p>
          <a:p>
            <a:pPr algn="r"/>
            <a:r>
              <a:rPr lang="en-US" dirty="0">
                <a:latin typeface="Calibri" panose="020F0502020204030204" pitchFamily="34" charset="0"/>
              </a:rPr>
              <a:t>metal in the 2</a:t>
            </a:r>
            <a:r>
              <a:rPr lang="en-US" baseline="30000" dirty="0">
                <a:latin typeface="Calibri" panose="020F0502020204030204" pitchFamily="34" charset="0"/>
              </a:rPr>
              <a:t>nd</a:t>
            </a:r>
            <a:r>
              <a:rPr lang="en-US" dirty="0">
                <a:latin typeface="Calibri" panose="020F0502020204030204" pitchFamily="34" charset="0"/>
              </a:rPr>
              <a:t> cut </a:t>
            </a:r>
          </a:p>
          <a:p>
            <a:pPr algn="r"/>
            <a:r>
              <a:rPr lang="en-US" dirty="0">
                <a:latin typeface="Calibri" panose="020F0502020204030204" pitchFamily="34" charset="0"/>
              </a:rPr>
              <a:t>opening region then gap </a:t>
            </a:r>
          </a:p>
          <a:p>
            <a:pPr algn="r"/>
            <a:r>
              <a:rPr lang="en-US" dirty="0">
                <a:latin typeface="Calibri" panose="020F0502020204030204" pitchFamily="34" charset="0"/>
              </a:rPr>
              <a:t>filled with oxide(not shown)  </a:t>
            </a:r>
          </a:p>
        </p:txBody>
      </p:sp>
      <p:sp>
        <p:nvSpPr>
          <p:cNvPr id="5" name="Rectangle 4"/>
          <p:cNvSpPr/>
          <p:nvPr/>
        </p:nvSpPr>
        <p:spPr>
          <a:xfrm>
            <a:off x="951541" y="4914129"/>
            <a:ext cx="4061460" cy="1434752"/>
          </a:xfrm>
          <a:prstGeom prst="rect">
            <a:avLst/>
          </a:prstGeom>
        </p:spPr>
        <p:txBody>
          <a:bodyPr wrap="square">
            <a:spAutoFit/>
          </a:bodyPr>
          <a:lstStyle/>
          <a:p>
            <a:r>
              <a:rPr lang="en-US" dirty="0">
                <a:latin typeface="Calibri" panose="020F0502020204030204" pitchFamily="34" charset="0"/>
              </a:rPr>
              <a:t>With </a:t>
            </a:r>
          </a:p>
          <a:p>
            <a:r>
              <a:rPr lang="en-US" dirty="0">
                <a:latin typeface="Calibri" panose="020F0502020204030204" pitchFamily="34" charset="0"/>
              </a:rPr>
              <a:t>top dielectric </a:t>
            </a:r>
          </a:p>
          <a:p>
            <a:r>
              <a:rPr lang="en-US" dirty="0">
                <a:latin typeface="Calibri" panose="020F0502020204030204" pitchFamily="34" charset="0"/>
              </a:rPr>
              <a:t>removed, Array with </a:t>
            </a:r>
          </a:p>
          <a:p>
            <a:r>
              <a:rPr lang="en-US" dirty="0">
                <a:latin typeface="Calibri" panose="020F0502020204030204" pitchFamily="34" charset="0"/>
              </a:rPr>
              <a:t>Tier Stair (termination)</a:t>
            </a:r>
          </a:p>
        </p:txBody>
      </p:sp>
    </p:spTree>
    <p:extLst>
      <p:ext uri="{BB962C8B-B14F-4D97-AF65-F5344CB8AC3E}">
        <p14:creationId xmlns:p14="http://schemas.microsoft.com/office/powerpoint/2010/main" val="461999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71511" y="1382220"/>
            <a:ext cx="6944677" cy="5089400"/>
          </a:xfrm>
          <a:prstGeom prst="rect">
            <a:avLst/>
          </a:prstGeom>
        </p:spPr>
      </p:pic>
      <p:sp>
        <p:nvSpPr>
          <p:cNvPr id="2" name="Title 1"/>
          <p:cNvSpPr>
            <a:spLocks noGrp="1"/>
          </p:cNvSpPr>
          <p:nvPr>
            <p:ph type="title"/>
          </p:nvPr>
        </p:nvSpPr>
        <p:spPr/>
        <p:txBody>
          <a:bodyPr/>
          <a:lstStyle/>
          <a:p>
            <a:r>
              <a:rPr lang="en-US" dirty="0"/>
              <a:t>Pillar Metal Replacement</a:t>
            </a:r>
          </a:p>
        </p:txBody>
      </p:sp>
      <p:sp>
        <p:nvSpPr>
          <p:cNvPr id="4" name="Rectangle 3"/>
          <p:cNvSpPr/>
          <p:nvPr/>
        </p:nvSpPr>
        <p:spPr>
          <a:xfrm>
            <a:off x="6688789" y="1754069"/>
            <a:ext cx="3969686" cy="4455194"/>
          </a:xfrm>
          <a:prstGeom prst="rect">
            <a:avLst/>
          </a:prstGeom>
        </p:spPr>
        <p:txBody>
          <a:bodyPr wrap="square">
            <a:spAutoFit/>
          </a:bodyPr>
          <a:lstStyle/>
          <a:p>
            <a:pPr algn="r"/>
            <a:r>
              <a:rPr lang="en-US" dirty="0">
                <a:latin typeface="Calibri" panose="020F0502020204030204" pitchFamily="34" charset="0"/>
              </a:rPr>
              <a:t>Isotropic sacrificial pillar material (</a:t>
            </a:r>
            <a:r>
              <a:rPr lang="en-US" dirty="0" err="1">
                <a:latin typeface="Calibri" panose="020F0502020204030204" pitchFamily="34" charset="0"/>
              </a:rPr>
              <a:t>eg</a:t>
            </a:r>
            <a:r>
              <a:rPr lang="en-US" dirty="0">
                <a:latin typeface="Calibri" panose="020F0502020204030204" pitchFamily="34" charset="0"/>
              </a:rPr>
              <a:t>. nitride) removed then </a:t>
            </a:r>
            <a:br>
              <a:rPr lang="en-US" dirty="0">
                <a:latin typeface="Calibri" panose="020F0502020204030204" pitchFamily="34" charset="0"/>
              </a:rPr>
            </a:br>
            <a:r>
              <a:rPr lang="en-US" dirty="0">
                <a:latin typeface="Calibri" panose="020F0502020204030204" pitchFamily="34" charset="0"/>
              </a:rPr>
              <a:t>Metal (</a:t>
            </a:r>
            <a:r>
              <a:rPr lang="en-US" dirty="0" err="1">
                <a:latin typeface="Calibri" panose="020F0502020204030204" pitchFamily="34" charset="0"/>
              </a:rPr>
              <a:t>eg</a:t>
            </a:r>
            <a:r>
              <a:rPr lang="en-US" dirty="0">
                <a:latin typeface="Calibri" panose="020F0502020204030204" pitchFamily="34" charset="0"/>
              </a:rPr>
              <a:t>. W) fill the gap</a:t>
            </a: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r>
              <a:rPr lang="en-US" dirty="0">
                <a:latin typeface="Calibri" panose="020F0502020204030204" pitchFamily="34" charset="0"/>
              </a:rPr>
              <a:t>gap filled oxide and top tier dielectric are not shown</a:t>
            </a:r>
          </a:p>
          <a:p>
            <a:r>
              <a:rPr lang="en-US" dirty="0">
                <a:latin typeface="Calibri" panose="020F0502020204030204" pitchFamily="34" charset="0"/>
              </a:rPr>
              <a:t>(not shown)  </a:t>
            </a:r>
          </a:p>
        </p:txBody>
      </p:sp>
    </p:spTree>
    <p:extLst>
      <p:ext uri="{BB962C8B-B14F-4D97-AF65-F5344CB8AC3E}">
        <p14:creationId xmlns:p14="http://schemas.microsoft.com/office/powerpoint/2010/main" val="83987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F2330-10F6-974F-A93C-98D039DA70F2}"/>
              </a:ext>
            </a:extLst>
          </p:cNvPr>
          <p:cNvSpPr>
            <a:spLocks noGrp="1"/>
          </p:cNvSpPr>
          <p:nvPr>
            <p:ph type="title"/>
          </p:nvPr>
        </p:nvSpPr>
        <p:spPr/>
        <p:txBody>
          <a:bodyPr/>
          <a:lstStyle/>
          <a:p>
            <a:r>
              <a:rPr lang="en-US" dirty="0"/>
              <a:t>Backup Material</a:t>
            </a:r>
          </a:p>
        </p:txBody>
      </p:sp>
      <p:sp>
        <p:nvSpPr>
          <p:cNvPr id="4" name="Text Placeholder 3">
            <a:extLst>
              <a:ext uri="{FF2B5EF4-FFF2-40B4-BE49-F238E27FC236}">
                <a16:creationId xmlns:a16="http://schemas.microsoft.com/office/drawing/2014/main" id="{162AF96E-E5A4-B242-8198-0BA66E92F5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54248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87957C-5925-AB44-8800-605A97BCF6EF}"/>
              </a:ext>
            </a:extLst>
          </p:cNvPr>
          <p:cNvSpPr>
            <a:spLocks noGrp="1"/>
          </p:cNvSpPr>
          <p:nvPr>
            <p:ph type="title"/>
          </p:nvPr>
        </p:nvSpPr>
        <p:spPr>
          <a:xfrm>
            <a:off x="914400" y="152400"/>
            <a:ext cx="7191370" cy="436076"/>
          </a:xfrm>
        </p:spPr>
        <p:txBody>
          <a:bodyPr/>
          <a:lstStyle/>
          <a:p>
            <a:r>
              <a:rPr lang="en-US" sz="2800" dirty="0"/>
              <a:t>Strategy to Construct Multi-Tier Array</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0F7C20BD-CA1D-1E44-9139-1EEA4153BEBB}"/>
                  </a:ext>
                </a:extLst>
              </p:cNvPr>
              <p:cNvSpPr>
                <a:spLocks noGrp="1"/>
              </p:cNvSpPr>
              <p:nvPr>
                <p:ph idx="1"/>
              </p:nvPr>
            </p:nvSpPr>
            <p:spPr>
              <a:xfrm>
                <a:off x="486706" y="617002"/>
                <a:ext cx="11253738" cy="5373111"/>
              </a:xfrm>
            </p:spPr>
            <p:txBody>
              <a:bodyPr/>
              <a:lstStyle/>
              <a:p>
                <a:pPr marL="0" indent="0">
                  <a:buNone/>
                </a:pPr>
                <a:r>
                  <a:rPr lang="en-US" sz="1600" dirty="0"/>
                  <a:t>Goal: Equal or better than 4D 3DXP in BW/(GB/$)</a:t>
                </a:r>
              </a:p>
              <a:p>
                <a:pPr marL="554035" lvl="1" indent="0">
                  <a:buNone/>
                </a:pPr>
                <a:r>
                  <a:rPr lang="en-US" sz="1600" dirty="0"/>
                  <a:t>1F</a:t>
                </a:r>
                <a:r>
                  <a:rPr lang="en-US" sz="1600" baseline="30000" dirty="0"/>
                  <a:t>2</a:t>
                </a:r>
                <a:r>
                  <a:rPr lang="en-US" sz="1600" dirty="0"/>
                  <a:t>/bit, CUA  &amp; ≤ 13 immersion layer to increase GB/$</a:t>
                </a:r>
              </a:p>
              <a:p>
                <a:pPr marL="554035" lvl="1" indent="0">
                  <a:buNone/>
                </a:pPr>
                <a:r>
                  <a:rPr lang="en-US" sz="1600" dirty="0"/>
                  <a:t>Build smaller tile (parallelism, lower C</a:t>
                </a:r>
                <a:r>
                  <a:rPr lang="en-US" sz="1600" dirty="0">
                    <a:sym typeface="Wingdings" pitchFamily="2" charset="2"/>
                  </a:rPr>
                  <a:t>V</a:t>
                </a:r>
                <a:r>
                  <a:rPr lang="en-US" sz="1600" baseline="30000" dirty="0">
                    <a:sym typeface="Wingdings" pitchFamily="2" charset="2"/>
                  </a:rPr>
                  <a:t>2</a:t>
                </a:r>
                <a:r>
                  <a:rPr lang="en-US" sz="1600" dirty="0">
                    <a:sym typeface="Wingdings" pitchFamily="2" charset="2"/>
                  </a:rPr>
                  <a:t>) to increase BW</a:t>
                </a:r>
                <a:endParaRPr lang="en-US" sz="1600" baseline="30000" dirty="0">
                  <a:sym typeface="Wingdings" pitchFamily="2" charset="2"/>
                </a:endParaRPr>
              </a:p>
              <a:p>
                <a:pPr marL="0" indent="0">
                  <a:buNone/>
                </a:pPr>
                <a:r>
                  <a:rPr lang="en-US" sz="1600" dirty="0">
                    <a:sym typeface="Wingdings" pitchFamily="2" charset="2"/>
                  </a:rPr>
                  <a:t>Assumptions</a:t>
                </a:r>
              </a:p>
              <a:p>
                <a:pPr marL="554035" lvl="1" indent="0">
                  <a:buNone/>
                </a:pPr>
                <a:r>
                  <a:rPr lang="en-US" sz="1600" dirty="0">
                    <a:sym typeface="Wingdings" pitchFamily="2" charset="2"/>
                  </a:rPr>
                  <a:t>Number of BL = Number of Pillar = n</a:t>
                </a:r>
              </a:p>
              <a:p>
                <a:pPr marL="0" indent="0">
                  <a:buNone/>
                </a:pPr>
                <a:r>
                  <a:rPr lang="en-US" sz="1600" dirty="0"/>
                  <a:t>1𝝀</a:t>
                </a:r>
                <a:r>
                  <a:rPr lang="en-US" sz="1600" baseline="30000" dirty="0"/>
                  <a:t>2</a:t>
                </a:r>
                <a:r>
                  <a:rPr lang="en-US" sz="1600" dirty="0"/>
                  <a:t>/bit: Multi-tier </a:t>
                </a:r>
                <a:endParaRPr lang="en-US" sz="1600" dirty="0">
                  <a:sym typeface="Wingdings" pitchFamily="2" charset="2"/>
                </a:endParaRPr>
              </a:p>
              <a:p>
                <a:pPr marL="554035" lvl="1" indent="0">
                  <a:buNone/>
                </a:pPr>
                <a:r>
                  <a:rPr lang="en-US" sz="1600" dirty="0" err="1"/>
                  <a:t>n</a:t>
                </a:r>
                <a:r>
                  <a:rPr lang="en-US" sz="1600" baseline="-25000" dirty="0" err="1"/>
                  <a:t>tier</a:t>
                </a:r>
                <a:r>
                  <a:rPr lang="en-US" sz="1600" dirty="0"/>
                  <a:t> = </a:t>
                </a:r>
                <a:r>
                  <a:rPr lang="en-US" sz="1600" dirty="0">
                    <a:sym typeface="Wingdings" pitchFamily="2" charset="2"/>
                  </a:rPr>
                  <a:t>length</a:t>
                </a:r>
                <a:r>
                  <a:rPr lang="en-US" sz="1600" baseline="-25000" dirty="0">
                    <a:sym typeface="Wingdings" pitchFamily="2" charset="2"/>
                  </a:rPr>
                  <a:t>cell</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m:t>
                    </m:r>
                  </m:oMath>
                </a14:m>
                <a:r>
                  <a:rPr lang="en-US" sz="1600" dirty="0" err="1">
                    <a:sym typeface="Wingdings" pitchFamily="2" charset="2"/>
                  </a:rPr>
                  <a:t>width</a:t>
                </a:r>
                <a:r>
                  <a:rPr lang="en-US" sz="1600" baseline="-25000" dirty="0" err="1">
                    <a:sym typeface="Wingdings" pitchFamily="2" charset="2"/>
                  </a:rPr>
                  <a:t>cell</a:t>
                </a:r>
                <a:r>
                  <a:rPr lang="en-US" sz="1600" dirty="0">
                    <a:sym typeface="Wingdings" pitchFamily="2" charset="2"/>
                  </a:rPr>
                  <a:t>/F</a:t>
                </a:r>
                <a:r>
                  <a:rPr lang="en-US" sz="1600" baseline="30000" dirty="0"/>
                  <a:t>2</a:t>
                </a:r>
              </a:p>
              <a:p>
                <a:pPr marL="0" indent="0">
                  <a:buNone/>
                </a:pPr>
                <a:r>
                  <a:rPr lang="en-US" sz="1600" dirty="0">
                    <a:sym typeface="Wingdings" pitchFamily="2" charset="2"/>
                  </a:rPr>
                  <a:t>CUA: Decoders and Tile control/logic 100% under Array</a:t>
                </a:r>
              </a:p>
              <a:p>
                <a:pPr marL="554035" lvl="1" indent="0">
                  <a:buNone/>
                </a:pPr>
                <a:r>
                  <a:rPr lang="en-US" sz="1600" dirty="0" err="1">
                    <a:sym typeface="Wingdings" pitchFamily="2" charset="2"/>
                  </a:rPr>
                  <a:t>footprint</a:t>
                </a:r>
                <a:r>
                  <a:rPr lang="en-US" sz="1600" baseline="-25000" dirty="0" err="1">
                    <a:sym typeface="Wingdings" pitchFamily="2" charset="2"/>
                  </a:rPr>
                  <a:t>array</a:t>
                </a:r>
                <a:r>
                  <a:rPr lang="en-US" sz="1600" dirty="0">
                    <a:sym typeface="Wingdings" pitchFamily="2" charset="2"/>
                  </a:rPr>
                  <a:t>  = 2∙len</a:t>
                </a:r>
                <a:r>
                  <a:rPr lang="en-US" sz="1600" baseline="-25000" dirty="0">
                    <a:sym typeface="Wingdings" pitchFamily="2" charset="2"/>
                  </a:rPr>
                  <a:t>cell</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m:t>
                    </m:r>
                  </m:oMath>
                </a14:m>
                <a:r>
                  <a:rPr lang="en-US" sz="1600" dirty="0">
                    <a:sym typeface="Wingdings" pitchFamily="2" charset="2"/>
                  </a:rPr>
                  <a:t>wid</a:t>
                </a:r>
                <a:r>
                  <a:rPr lang="en-US" sz="1600" baseline="-25000" dirty="0">
                    <a:sym typeface="Wingdings" pitchFamily="2" charset="2"/>
                  </a:rPr>
                  <a:t>cell</a:t>
                </a:r>
                <a:r>
                  <a:rPr lang="en-US" sz="1600" dirty="0">
                    <a:sym typeface="Wingdings" pitchFamily="2" charset="2"/>
                  </a:rPr>
                  <a:t>∙n</a:t>
                </a:r>
                <a:r>
                  <a:rPr lang="en-US" sz="1600" baseline="30000" dirty="0">
                    <a:sym typeface="Wingdings" pitchFamily="2" charset="2"/>
                  </a:rPr>
                  <a:t>2</a:t>
                </a:r>
              </a:p>
              <a:p>
                <a:pPr marL="554035" lvl="1" indent="0">
                  <a:buNone/>
                </a:pPr>
                <a:r>
                  <a:rPr lang="en-US" sz="1600" dirty="0" err="1">
                    <a:sym typeface="Wingdings" pitchFamily="2" charset="2"/>
                  </a:rPr>
                  <a:t>footprint</a:t>
                </a:r>
                <a:r>
                  <a:rPr lang="en-US" sz="1600" baseline="-25000" dirty="0" err="1">
                    <a:sym typeface="Wingdings" pitchFamily="2" charset="2"/>
                  </a:rPr>
                  <a:t>CMOS</a:t>
                </a:r>
                <a:r>
                  <a:rPr lang="en-US" sz="1600" dirty="0">
                    <a:sym typeface="Wingdings" pitchFamily="2" charset="2"/>
                  </a:rPr>
                  <a:t> = 2∙(</a:t>
                </a:r>
                <a:r>
                  <a:rPr lang="en-US" sz="1600" dirty="0" err="1">
                    <a:sym typeface="Wingdings" pitchFamily="2" charset="2"/>
                  </a:rPr>
                  <a:t>n</a:t>
                </a:r>
                <a:r>
                  <a:rPr lang="en-US" sz="1600" baseline="-25000" dirty="0" err="1">
                    <a:sym typeface="Wingdings" pitchFamily="2" charset="2"/>
                  </a:rPr>
                  <a:t>pile</a:t>
                </a:r>
                <a:r>
                  <a:rPr lang="en-US" sz="1600" dirty="0" err="1">
                    <a:sym typeface="Wingdings" pitchFamily="2" charset="2"/>
                  </a:rPr>
                  <a:t>∙n</a:t>
                </a:r>
                <a:r>
                  <a:rPr lang="en-US" sz="1600" baseline="-25000" dirty="0" err="1">
                    <a:sym typeface="Wingdings" pitchFamily="2" charset="2"/>
                  </a:rPr>
                  <a:t>tier</a:t>
                </a:r>
                <a:r>
                  <a:rPr lang="en-US" sz="1600" dirty="0" err="1">
                    <a:sym typeface="Wingdings" pitchFamily="2" charset="2"/>
                  </a:rPr>
                  <a:t>+n</a:t>
                </a:r>
                <a:r>
                  <a:rPr lang="en-US" sz="1600" dirty="0">
                    <a:sym typeface="Wingdings" pitchFamily="2" charset="2"/>
                  </a:rPr>
                  <a:t>)∙</a:t>
                </a:r>
                <a:r>
                  <a:rPr lang="en-US" sz="1600" dirty="0" err="1">
                    <a:sym typeface="Wingdings" pitchFamily="2" charset="2"/>
                  </a:rPr>
                  <a:t>fp</a:t>
                </a:r>
                <a:r>
                  <a:rPr lang="en-US" sz="1600" baseline="-25000" dirty="0" err="1">
                    <a:sym typeface="Wingdings" pitchFamily="2" charset="2"/>
                  </a:rPr>
                  <a:t>dec</a:t>
                </a:r>
                <a:r>
                  <a:rPr lang="en-US" sz="1600" dirty="0" err="1">
                    <a:sym typeface="Wingdings" pitchFamily="2" charset="2"/>
                  </a:rPr>
                  <a:t>+fp</a:t>
                </a:r>
                <a:r>
                  <a:rPr lang="en-US" sz="1600" baseline="-25000" dirty="0" err="1">
                    <a:sym typeface="Wingdings" pitchFamily="2" charset="2"/>
                  </a:rPr>
                  <a:t>cntl</a:t>
                </a:r>
                <a:endParaRPr lang="en-US" sz="1600" baseline="-25000" dirty="0">
                  <a:sym typeface="Wingdings" pitchFamily="2" charset="2"/>
                </a:endParaRPr>
              </a:p>
              <a:p>
                <a:pPr marL="554035" lvl="1" indent="0">
                  <a:buNone/>
                </a:pPr>
                <a:r>
                  <a:rPr lang="en-US" sz="1600" dirty="0">
                    <a:sym typeface="Wingdings" pitchFamily="2" charset="2"/>
                  </a:rPr>
                  <a:t>∵  </a:t>
                </a:r>
                <a:r>
                  <a:rPr lang="en-US" sz="1600" dirty="0" err="1">
                    <a:sym typeface="Wingdings" pitchFamily="2" charset="2"/>
                  </a:rPr>
                  <a:t>footprint</a:t>
                </a:r>
                <a:r>
                  <a:rPr lang="en-US" sz="1600" baseline="-25000" dirty="0" err="1">
                    <a:sym typeface="Wingdings" pitchFamily="2" charset="2"/>
                  </a:rPr>
                  <a:t>array</a:t>
                </a:r>
                <a:r>
                  <a:rPr lang="en-US" sz="1600" dirty="0">
                    <a:sym typeface="Wingdings" pitchFamily="2" charset="2"/>
                  </a:rPr>
                  <a:t> ≥ </a:t>
                </a:r>
                <a:r>
                  <a:rPr lang="en-US" sz="1600" dirty="0" err="1">
                    <a:sym typeface="Wingdings" pitchFamily="2" charset="2"/>
                  </a:rPr>
                  <a:t>footprint</a:t>
                </a:r>
                <a:r>
                  <a:rPr lang="en-US" sz="1600" baseline="-25000" dirty="0" err="1">
                    <a:sym typeface="Wingdings" pitchFamily="2" charset="2"/>
                  </a:rPr>
                  <a:t>CMOS</a:t>
                </a:r>
                <a:r>
                  <a:rPr lang="en-US" sz="1600" dirty="0">
                    <a:sym typeface="Wingdings" pitchFamily="2" charset="2"/>
                  </a:rPr>
                  <a:t>            ∴             </a:t>
                </a:r>
                <a14:m>
                  <m:oMath xmlns:m="http://schemas.openxmlformats.org/officeDocument/2006/math">
                    <m:r>
                      <m:rPr>
                        <m:nor/>
                      </m:rPr>
                      <a:rPr lang="en-US" sz="1600" i="0">
                        <a:sym typeface="Wingdings" pitchFamily="2" charset="2"/>
                      </a:rPr>
                      <m:t>n</m:t>
                    </m:r>
                    <m:r>
                      <m:rPr>
                        <m:nor/>
                      </m:rPr>
                      <a:rPr lang="en-US" sz="1600" b="0" i="0" smtClean="0">
                        <a:sym typeface="Wingdings" pitchFamily="2" charset="2"/>
                      </a:rPr>
                      <m:t> </m:t>
                    </m:r>
                    <m:r>
                      <m:rPr>
                        <m:nor/>
                      </m:rPr>
                      <a:rPr lang="en-US" sz="1600" i="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 </m:t>
                    </m:r>
                    <m:f>
                      <m:fPr>
                        <m:ctrlPr>
                          <a:rPr lang="en-US" sz="1600" i="1">
                            <a:latin typeface="Cambria Math" panose="02040503050406030204" pitchFamily="18" charset="0"/>
                            <a:sym typeface="Wingdings" pitchFamily="2" charset="2"/>
                          </a:rPr>
                        </m:ctrlPr>
                      </m:fPr>
                      <m:num>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fp</m:t>
                            </m:r>
                          </m:e>
                          <m:sub>
                            <m:r>
                              <m:rPr>
                                <m:nor/>
                              </m:rPr>
                              <a:rPr lang="en-US" sz="1600" i="0">
                                <a:ea typeface="Cambria Math" panose="02040503050406030204" pitchFamily="18" charset="0"/>
                                <a:sym typeface="Wingdings" pitchFamily="2" charset="2"/>
                              </a:rPr>
                              <m:t>dec</m:t>
                            </m:r>
                          </m:sub>
                        </m:sSub>
                        <m:r>
                          <m:rPr>
                            <m:nor/>
                          </m:rPr>
                          <a:rPr lang="en-US" sz="1600" i="0">
                            <a:ea typeface="Cambria Math" panose="02040503050406030204" pitchFamily="18" charset="0"/>
                            <a:sym typeface="Wingdings" pitchFamily="2" charset="2"/>
                          </a:rPr>
                          <m:t>+</m:t>
                        </m:r>
                        <m:rad>
                          <m:radPr>
                            <m:degHide m:val="on"/>
                            <m:ctrlPr>
                              <a:rPr lang="en-US" sz="1600" i="1">
                                <a:latin typeface="Cambria Math" panose="02040503050406030204" pitchFamily="18" charset="0"/>
                                <a:sym typeface="Wingdings" pitchFamily="2" charset="2"/>
                              </a:rPr>
                            </m:ctrlPr>
                          </m:radPr>
                          <m:deg/>
                          <m:e>
                            <m:sSup>
                              <m:sSupPr>
                                <m:ctrlPr>
                                  <a:rPr lang="en-US" sz="1600" i="1">
                                    <a:latin typeface="Cambria Math" panose="02040503050406030204" pitchFamily="18" charset="0"/>
                                    <a:sym typeface="Wingdings" pitchFamily="2" charset="2"/>
                                  </a:rPr>
                                </m:ctrlPr>
                              </m:sSupPr>
                              <m:e>
                                <m:sSub>
                                  <m:sSubPr>
                                    <m:ctrlPr>
                                      <a:rPr lang="en-US" sz="1600" i="1">
                                        <a:latin typeface="Cambria Math" panose="02040503050406030204" pitchFamily="18" charset="0"/>
                                        <a:sym typeface="Wingdings" pitchFamily="2" charset="2"/>
                                      </a:rPr>
                                    </m:ctrlPr>
                                  </m:sSubPr>
                                  <m:e>
                                    <m:r>
                                      <m:rPr>
                                        <m:nor/>
                                      </m:rPr>
                                      <a:rPr lang="en-US" sz="1600" i="0">
                                        <a:sym typeface="Wingdings" pitchFamily="2" charset="2"/>
                                      </a:rPr>
                                      <m:t>fp</m:t>
                                    </m:r>
                                  </m:e>
                                  <m:sub>
                                    <m:r>
                                      <m:rPr>
                                        <m:nor/>
                                      </m:rPr>
                                      <a:rPr lang="en-US" sz="1600" i="0">
                                        <a:sym typeface="Wingdings" pitchFamily="2" charset="2"/>
                                      </a:rPr>
                                      <m:t>dec</m:t>
                                    </m:r>
                                  </m:sub>
                                </m:sSub>
                              </m:e>
                              <m:sup>
                                <m:r>
                                  <m:rPr>
                                    <m:nor/>
                                  </m:rPr>
                                  <a:rPr lang="en-US" sz="1600" i="0">
                                    <a:sym typeface="Wingdings" pitchFamily="2" charset="2"/>
                                  </a:rPr>
                                  <m:t>2</m:t>
                                </m:r>
                              </m:sup>
                            </m:sSup>
                            <m:r>
                              <m:rPr>
                                <m:nor/>
                              </m:rPr>
                              <a:rPr lang="en-US" sz="1600" i="0">
                                <a:sym typeface="Wingdings" pitchFamily="2" charset="2"/>
                              </a:rPr>
                              <m:t>+4</m:t>
                            </m:r>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n</m:t>
                                </m:r>
                              </m:e>
                              <m:sub>
                                <m:r>
                                  <m:rPr>
                                    <m:nor/>
                                  </m:rPr>
                                  <a:rPr lang="en-US" sz="1600" i="0">
                                    <a:ea typeface="Cambria Math" panose="02040503050406030204" pitchFamily="18" charset="0"/>
                                    <a:sym typeface="Wingdings" pitchFamily="2" charset="2"/>
                                  </a:rPr>
                                  <m:t>pile</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n</m:t>
                                </m:r>
                              </m:e>
                              <m:sub>
                                <m:r>
                                  <m:rPr>
                                    <m:nor/>
                                  </m:rPr>
                                  <a:rPr lang="en-US" sz="1600" i="0">
                                    <a:ea typeface="Cambria Math" panose="02040503050406030204" pitchFamily="18" charset="0"/>
                                    <a:sym typeface="Wingdings" pitchFamily="2" charset="2"/>
                                  </a:rPr>
                                  <m:t>tier</m:t>
                                </m:r>
                              </m:sub>
                            </m:sSub>
                            <m:r>
                              <m:rPr>
                                <m:nor/>
                              </m:rPr>
                              <a:rPr lang="en-US" sz="1600">
                                <a:ea typeface="Cambria Math" panose="02040503050406030204" pitchFamily="18" charset="0"/>
                                <a:sym typeface="Wingdings" pitchFamily="2" charset="2"/>
                              </a:rPr>
                              <m:t>∙</m:t>
                            </m:r>
                            <m:sSub>
                              <m:sSubPr>
                                <m:ctrlPr>
                                  <a:rPr lang="en-US" sz="1600" i="1">
                                    <a:latin typeface="Cambria Math" panose="02040503050406030204" pitchFamily="18" charset="0"/>
                                    <a:sym typeface="Wingdings" pitchFamily="2" charset="2"/>
                                  </a:rPr>
                                </m:ctrlPr>
                              </m:sSubPr>
                              <m:e>
                                <m:r>
                                  <m:rPr>
                                    <m:nor/>
                                  </m:rPr>
                                  <a:rPr lang="en-US" sz="1600">
                                    <a:sym typeface="Wingdings" pitchFamily="2" charset="2"/>
                                  </a:rPr>
                                  <m:t>fp</m:t>
                                </m:r>
                              </m:e>
                              <m:sub>
                                <m:r>
                                  <m:rPr>
                                    <m:nor/>
                                  </m:rPr>
                                  <a:rPr lang="en-US" sz="1600">
                                    <a:sym typeface="Wingdings" pitchFamily="2" charset="2"/>
                                  </a:rPr>
                                  <m:t>dec</m:t>
                                </m:r>
                              </m:sub>
                            </m:sSub>
                            <m:r>
                              <m:rPr>
                                <m:nor/>
                              </m:rPr>
                              <a:rPr lang="en-US" sz="160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ea typeface="Cambria Math" panose="02040503050406030204" pitchFamily="18" charset="0"/>
                                    <a:sym typeface="Wingdings" pitchFamily="2" charset="2"/>
                                  </a:rPr>
                                  <m:t>len</m:t>
                                </m:r>
                              </m:e>
                              <m:sub>
                                <m:r>
                                  <m:rPr>
                                    <m:nor/>
                                  </m:rPr>
                                  <a:rPr lang="en-US" sz="1600">
                                    <a:ea typeface="Cambria Math" panose="02040503050406030204" pitchFamily="18" charset="0"/>
                                    <a:sym typeface="Wingdings" pitchFamily="2" charset="2"/>
                                  </a:rPr>
                                  <m:t>cell</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wid</m:t>
                                </m:r>
                              </m:e>
                              <m:sub>
                                <m:r>
                                  <m:rPr>
                                    <m:nor/>
                                  </m:rPr>
                                  <a:rPr lang="en-US" sz="1600" i="0">
                                    <a:ea typeface="Cambria Math" panose="02040503050406030204" pitchFamily="18" charset="0"/>
                                    <a:sym typeface="Wingdings" pitchFamily="2" charset="2"/>
                                  </a:rPr>
                                  <m:t>cell</m:t>
                                </m:r>
                              </m:sub>
                            </m:sSub>
                            <m:r>
                              <m:rPr>
                                <m:nor/>
                              </m:rPr>
                              <a:rPr lang="en-US" sz="1600" i="0">
                                <a:ea typeface="Cambria Math" panose="02040503050406030204" pitchFamily="18" charset="0"/>
                                <a:sym typeface="Wingdings" pitchFamily="2" charset="2"/>
                              </a:rPr>
                              <m:t>+2∙</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fp</m:t>
                                </m:r>
                              </m:e>
                              <m:sub>
                                <m:r>
                                  <m:rPr>
                                    <m:nor/>
                                  </m:rPr>
                                  <a:rPr lang="en-US" sz="1600" i="0">
                                    <a:ea typeface="Cambria Math" panose="02040503050406030204" pitchFamily="18" charset="0"/>
                                    <a:sym typeface="Wingdings" pitchFamily="2" charset="2"/>
                                  </a:rPr>
                                  <m:t>cntl</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len</m:t>
                                </m:r>
                              </m:e>
                              <m:sub>
                                <m:r>
                                  <m:rPr>
                                    <m:nor/>
                                  </m:rPr>
                                  <a:rPr lang="en-US" sz="1600" i="0">
                                    <a:ea typeface="Cambria Math" panose="02040503050406030204" pitchFamily="18" charset="0"/>
                                    <a:sym typeface="Wingdings" pitchFamily="2" charset="2"/>
                                  </a:rPr>
                                  <m:t>cell</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wid</m:t>
                                </m:r>
                              </m:e>
                              <m:sub>
                                <m:r>
                                  <m:rPr>
                                    <m:nor/>
                                  </m:rPr>
                                  <a:rPr lang="en-US" sz="1600" i="0">
                                    <a:ea typeface="Cambria Math" panose="02040503050406030204" pitchFamily="18" charset="0"/>
                                    <a:sym typeface="Wingdings" pitchFamily="2" charset="2"/>
                                  </a:rPr>
                                  <m:t>cell</m:t>
                                </m:r>
                              </m:sub>
                            </m:sSub>
                          </m:e>
                        </m:rad>
                      </m:num>
                      <m:den>
                        <m:r>
                          <m:rPr>
                            <m:nor/>
                          </m:rPr>
                          <a:rPr lang="en-US" sz="1600">
                            <a:sym typeface="Wingdings" pitchFamily="2" charset="2"/>
                          </a:rPr>
                          <m:t>2</m:t>
                        </m:r>
                        <m:r>
                          <m:rPr>
                            <m:nor/>
                          </m:rPr>
                          <a:rPr lang="en-US" sz="160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len</m:t>
                            </m:r>
                          </m:e>
                          <m:sub>
                            <m:r>
                              <m:rPr>
                                <m:nor/>
                              </m:rPr>
                              <a:rPr lang="en-US" sz="1600" i="0">
                                <a:ea typeface="Cambria Math" panose="02040503050406030204" pitchFamily="18" charset="0"/>
                                <a:sym typeface="Wingdings" pitchFamily="2" charset="2"/>
                              </a:rPr>
                              <m:t>cell</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wid</m:t>
                            </m:r>
                          </m:e>
                          <m:sub>
                            <m:r>
                              <m:rPr>
                                <m:nor/>
                              </m:rPr>
                              <a:rPr lang="en-US" sz="1600" i="0">
                                <a:ea typeface="Cambria Math" panose="02040503050406030204" pitchFamily="18" charset="0"/>
                                <a:sym typeface="Wingdings" pitchFamily="2" charset="2"/>
                              </a:rPr>
                              <m:t>cell</m:t>
                            </m:r>
                          </m:sub>
                        </m:sSub>
                      </m:den>
                    </m:f>
                  </m:oMath>
                </a14:m>
                <a:endParaRPr lang="en-US" sz="1050" dirty="0">
                  <a:sym typeface="Wingdings" pitchFamily="2" charset="2"/>
                </a:endParaRPr>
              </a:p>
              <a:p>
                <a:pPr marL="0" indent="0">
                  <a:buNone/>
                </a:pPr>
                <a:r>
                  <a:rPr lang="en-US" sz="1600" dirty="0">
                    <a:sym typeface="Wingdings" pitchFamily="2" charset="2"/>
                  </a:rPr>
                  <a:t>Optimize Tile size vs. WL capacitance for BW</a:t>
                </a:r>
              </a:p>
              <a:p>
                <a:pPr marL="920750" lvl="1" indent="-368300">
                  <a:buNone/>
                </a:pPr>
                <a:r>
                  <a:rPr lang="en-US" sz="1600" dirty="0">
                    <a:sym typeface="Wingdings" pitchFamily="2" charset="2"/>
                  </a:rPr>
                  <a:t>To lower WL (tier-to-tier) cap, </a:t>
                </a:r>
                <a:br>
                  <a:rPr lang="en-US" sz="1600" dirty="0">
                    <a:sym typeface="Wingdings" pitchFamily="2" charset="2"/>
                  </a:rPr>
                </a:br>
                <a:r>
                  <a:rPr lang="en-US" sz="1600" dirty="0">
                    <a:sym typeface="Wingdings" pitchFamily="2" charset="2"/>
                  </a:rPr>
                  <a:t>orient WL the same as BL geometrically &amp;</a:t>
                </a:r>
                <a:br>
                  <a:rPr lang="en-US" sz="1600" dirty="0">
                    <a:sym typeface="Wingdings" pitchFamily="2" charset="2"/>
                  </a:rPr>
                </a:br>
                <a:r>
                  <a:rPr lang="en-US" sz="1600" dirty="0">
                    <a:sym typeface="Wingdings" pitchFamily="2" charset="2"/>
                  </a:rPr>
                  <a:t>break the stack evenly into </a:t>
                </a:r>
                <a:r>
                  <a:rPr lang="en-US" sz="1600" dirty="0" err="1">
                    <a:sym typeface="Wingdings" pitchFamily="2" charset="2"/>
                  </a:rPr>
                  <a:t>n</a:t>
                </a:r>
                <a:r>
                  <a:rPr lang="en-US" sz="1600" baseline="-25000" dirty="0" err="1">
                    <a:sym typeface="Wingdings" pitchFamily="2" charset="2"/>
                  </a:rPr>
                  <a:t>pile</a:t>
                </a:r>
                <a:br>
                  <a:rPr lang="en-US" sz="1600" baseline="-25000" dirty="0">
                    <a:sym typeface="Wingdings" pitchFamily="2" charset="2"/>
                  </a:rPr>
                </a:br>
                <a:br>
                  <a:rPr lang="en-US" sz="1600" baseline="-25000" dirty="0">
                    <a:sym typeface="Wingdings" pitchFamily="2" charset="2"/>
                  </a:rPr>
                </a:br>
                <a:r>
                  <a:rPr lang="en-US" sz="1600" dirty="0">
                    <a:sym typeface="Wingdings" pitchFamily="2" charset="2"/>
                  </a:rPr>
                  <a:t>∴   </a:t>
                </a:r>
              </a:p>
              <a:p>
                <a:endParaRPr lang="en-US" sz="1600" dirty="0">
                  <a:sym typeface="Wingdings" pitchFamily="2" charset="2"/>
                </a:endParaRPr>
              </a:p>
            </p:txBody>
          </p:sp>
        </mc:Choice>
        <mc:Fallback xmlns="">
          <p:sp>
            <p:nvSpPr>
              <p:cNvPr id="8" name="Content Placeholder 7">
                <a:extLst>
                  <a:ext uri="{FF2B5EF4-FFF2-40B4-BE49-F238E27FC236}">
                    <a16:creationId xmlns:a16="http://schemas.microsoft.com/office/drawing/2014/main" id="{0F7C20BD-CA1D-1E44-9139-1EEA4153BEBB}"/>
                  </a:ext>
                </a:extLst>
              </p:cNvPr>
              <p:cNvSpPr>
                <a:spLocks noGrp="1" noRot="1" noChangeAspect="1" noMove="1" noResize="1" noEditPoints="1" noAdjustHandles="1" noChangeArrowheads="1" noChangeShapeType="1" noTextEdit="1"/>
              </p:cNvSpPr>
              <p:nvPr>
                <p:ph idx="1"/>
              </p:nvPr>
            </p:nvSpPr>
            <p:spPr>
              <a:xfrm>
                <a:off x="486706" y="617002"/>
                <a:ext cx="11253738" cy="5373111"/>
              </a:xfrm>
              <a:blipFill>
                <a:blip r:embed="rId2"/>
                <a:stretch>
                  <a:fillRect l="-113" t="-2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223321-1027-BF4E-A751-9A95C570C834}"/>
                  </a:ext>
                </a:extLst>
              </p:cNvPr>
              <p:cNvSpPr txBox="1"/>
              <p:nvPr/>
            </p:nvSpPr>
            <p:spPr>
              <a:xfrm>
                <a:off x="5402491" y="1801409"/>
                <a:ext cx="2278557" cy="866584"/>
              </a:xfrm>
              <a:prstGeom prst="rect">
                <a:avLst/>
              </a:prstGeom>
              <a:solidFill>
                <a:srgbClr val="FFFF00"/>
              </a:solidFill>
            </p:spPr>
            <p:txBody>
              <a:bodyPr wrap="square" rtlCol="0">
                <a:spAutoFit/>
              </a:bodyPr>
              <a:lstStyle/>
              <a:p>
                <a:pPr/>
                <a14:m>
                  <m:oMathPara xmlns:m="http://schemas.openxmlformats.org/officeDocument/2006/math">
                    <m:oMathParaPr>
                      <m:jc m:val="left"/>
                    </m:oMathParaPr>
                    <m:oMath xmlns:m="http://schemas.openxmlformats.org/officeDocument/2006/math">
                      <m:r>
                        <m:rPr>
                          <m:nor/>
                        </m:rPr>
                        <a:rPr lang="en-US" sz="1600" b="0" i="0" smtClean="0">
                          <a:latin typeface="Calibri" panose="020F0502020204030204" pitchFamily="34" charset="0"/>
                          <a:cs typeface="Calibri" panose="020F0502020204030204" pitchFamily="34" charset="0"/>
                        </a:rPr>
                        <m:t>Density</m:t>
                      </m:r>
                      <m:r>
                        <m:rPr>
                          <m:nor/>
                        </m:rPr>
                        <a:rPr lang="en-US" sz="1600" b="0" i="0" smtClean="0">
                          <a:latin typeface="Calibri" panose="020F0502020204030204" pitchFamily="34" charset="0"/>
                          <a:cs typeface="Calibri" panose="020F0502020204030204" pitchFamily="34" charset="0"/>
                        </a:rPr>
                        <m:t>=2∙</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PS</m:t>
                          </m:r>
                        </m:sub>
                      </m:s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BL</m:t>
                          </m:r>
                        </m:sub>
                      </m:s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tier</m:t>
                          </m:r>
                        </m:sub>
                      </m:sSub>
                    </m:oMath>
                  </m:oMathPara>
                </a14:m>
                <a:endParaRPr lang="en-US" sz="1600" dirty="0">
                  <a:latin typeface="Calibri" panose="020F0502020204030204" pitchFamily="34"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m:rPr>
                              <m:nor/>
                            </m:rPr>
                            <a:rPr lang="en-US" sz="1600" b="0" i="0" smtClean="0">
                              <a:latin typeface="Calibri" panose="020F0502020204030204" pitchFamily="34" charset="0"/>
                              <a:cs typeface="Calibri" panose="020F0502020204030204" pitchFamily="34" charset="0"/>
                            </a:rPr>
                            <m:t>length</m:t>
                          </m:r>
                        </m:e>
                        <m:sub>
                          <m:r>
                            <m:rPr>
                              <m:nor/>
                            </m:rPr>
                            <a:rPr lang="en-US" sz="1600" b="0" i="0" smtClean="0">
                              <a:latin typeface="Calibri" panose="020F0502020204030204" pitchFamily="34" charset="0"/>
                              <a:cs typeface="Calibri" panose="020F0502020204030204" pitchFamily="34" charset="0"/>
                            </a:rPr>
                            <m:t>PS</m:t>
                          </m:r>
                        </m:sub>
                      </m:sSub>
                      <m:r>
                        <m:rPr>
                          <m:nor/>
                        </m:rPr>
                        <a:rPr lang="en-US" sz="1600" b="0" i="0" smtClean="0">
                          <a:latin typeface="Calibri" panose="020F0502020204030204" pitchFamily="34" charset="0"/>
                          <a:cs typeface="Calibri" panose="020F0502020204030204" pitchFamily="34" charset="0"/>
                        </a:rPr>
                        <m:t>=2</m:t>
                      </m:r>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length</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cell</m:t>
                          </m:r>
                        </m:sub>
                      </m:s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BL</m:t>
                          </m:r>
                        </m:sub>
                      </m:sSub>
                    </m:oMath>
                  </m:oMathPara>
                </a14:m>
                <a:endParaRPr lang="en-US" sz="1600" b="0" dirty="0">
                  <a:latin typeface="Calibri" panose="020F0502020204030204" pitchFamily="34" charset="0"/>
                  <a:ea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b>
                        <m:sSubPr>
                          <m:ctrlPr>
                            <a:rPr lang="en-US" sz="1600" i="1">
                              <a:latin typeface="Cambria Math" panose="02040503050406030204" pitchFamily="18" charset="0"/>
                            </a:rPr>
                          </m:ctrlPr>
                        </m:sSubPr>
                        <m:e>
                          <m:r>
                            <m:rPr>
                              <m:nor/>
                            </m:rPr>
                            <a:rPr lang="en-US" sz="1600" i="0">
                              <a:latin typeface="Calibri" panose="020F0502020204030204" pitchFamily="34" charset="0"/>
                              <a:cs typeface="Calibri" panose="020F0502020204030204" pitchFamily="34" charset="0"/>
                            </a:rPr>
                            <m:t>length</m:t>
                          </m:r>
                        </m:e>
                        <m:sub>
                          <m:r>
                            <m:rPr>
                              <m:nor/>
                            </m:rPr>
                            <a:rPr lang="en-US" sz="1600" b="0" i="0" smtClean="0">
                              <a:latin typeface="Calibri" panose="020F0502020204030204" pitchFamily="34" charset="0"/>
                              <a:cs typeface="Calibri" panose="020F0502020204030204" pitchFamily="34" charset="0"/>
                            </a:rPr>
                            <m:t>BL</m:t>
                          </m:r>
                        </m:sub>
                      </m:sSub>
                      <m:r>
                        <m:rPr>
                          <m:nor/>
                        </m:rPr>
                        <a:rPr lang="en-US" sz="1600" i="0">
                          <a:latin typeface="Calibri" panose="020F0502020204030204" pitchFamily="34" charset="0"/>
                          <a:cs typeface="Calibri" panose="020F0502020204030204" pitchFamily="34" charset="0"/>
                        </a:rPr>
                        <m:t>=</m:t>
                      </m:r>
                      <m:sSub>
                        <m:sSubPr>
                          <m:ctrlPr>
                            <a:rPr lang="en-US" sz="1600" i="1">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width</m:t>
                          </m:r>
                        </m:e>
                        <m:sub>
                          <m:r>
                            <m:rPr>
                              <m:nor/>
                            </m:rPr>
                            <a:rPr lang="en-US" sz="1600" i="0">
                              <a:latin typeface="Calibri" panose="020F0502020204030204" pitchFamily="34" charset="0"/>
                              <a:ea typeface="Cambria Math" panose="02040503050406030204" pitchFamily="18" charset="0"/>
                              <a:cs typeface="Calibri" panose="020F0502020204030204" pitchFamily="34" charset="0"/>
                            </a:rPr>
                            <m:t>cell</m:t>
                          </m:r>
                        </m:sub>
                      </m:sSub>
                      <m:r>
                        <m:rPr>
                          <m:nor/>
                        </m:rPr>
                        <a:rPr lang="en-US" sz="1600" i="0">
                          <a:latin typeface="Calibri" panose="020F0502020204030204" pitchFamily="34" charset="0"/>
                          <a:ea typeface="Cambria Math" panose="02040503050406030204" pitchFamily="18" charset="0"/>
                          <a:cs typeface="Calibri" panose="020F0502020204030204" pitchFamily="34" charset="0"/>
                        </a:rPr>
                        <m:t>∙</m:t>
                      </m:r>
                      <m:sSub>
                        <m:sSubPr>
                          <m:ctrlPr>
                            <a:rPr lang="en-US" sz="1600" i="1">
                              <a:latin typeface="Cambria Math" panose="02040503050406030204" pitchFamily="18" charset="0"/>
                              <a:ea typeface="Cambria Math" panose="02040503050406030204" pitchFamily="18" charset="0"/>
                            </a:rPr>
                          </m:ctrlPr>
                        </m:sSubPr>
                        <m:e>
                          <m:r>
                            <m:rPr>
                              <m:nor/>
                            </m:rPr>
                            <a:rPr lang="en-US" sz="1600" i="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PS</m:t>
                          </m:r>
                        </m:sub>
                      </m:sSub>
                    </m:oMath>
                  </m:oMathPara>
                </a14:m>
                <a:endParaRPr lang="en-US" sz="1600"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8F223321-1027-BF4E-A751-9A95C570C834}"/>
                  </a:ext>
                </a:extLst>
              </p:cNvPr>
              <p:cNvSpPr txBox="1">
                <a:spLocks noRot="1" noChangeAspect="1" noMove="1" noResize="1" noEditPoints="1" noAdjustHandles="1" noChangeArrowheads="1" noChangeShapeType="1" noTextEdit="1"/>
              </p:cNvSpPr>
              <p:nvPr/>
            </p:nvSpPr>
            <p:spPr>
              <a:xfrm>
                <a:off x="5402491" y="1801409"/>
                <a:ext cx="2278557" cy="866584"/>
              </a:xfrm>
              <a:prstGeom prst="rect">
                <a:avLst/>
              </a:prstGeom>
              <a:blipFill>
                <a:blip r:embed="rId3"/>
                <a:stretch>
                  <a:fillRect r="-552" b="-1449"/>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A8B49B3D-5CEF-F645-A838-E80F0BA4D45D}"/>
              </a:ext>
            </a:extLst>
          </p:cNvPr>
          <p:cNvGrpSpPr/>
          <p:nvPr/>
        </p:nvGrpSpPr>
        <p:grpSpPr>
          <a:xfrm>
            <a:off x="7798298" y="419524"/>
            <a:ext cx="2861982" cy="2942981"/>
            <a:chOff x="1127312" y="1227044"/>
            <a:chExt cx="2861982" cy="2942981"/>
          </a:xfrm>
        </p:grpSpPr>
        <p:pic>
          <p:nvPicPr>
            <p:cNvPr id="14" name="Picture 13">
              <a:extLst>
                <a:ext uri="{FF2B5EF4-FFF2-40B4-BE49-F238E27FC236}">
                  <a16:creationId xmlns:a16="http://schemas.microsoft.com/office/drawing/2014/main" id="{07B48AE1-2AFD-B548-9A7B-8B589521365E}"/>
                </a:ext>
              </a:extLst>
            </p:cNvPr>
            <p:cNvPicPr>
              <a:picLocks noChangeAspect="1"/>
            </p:cNvPicPr>
            <p:nvPr/>
          </p:nvPicPr>
          <p:blipFill>
            <a:blip r:embed="rId4"/>
            <a:stretch>
              <a:fillRect/>
            </a:stretch>
          </p:blipFill>
          <p:spPr>
            <a:xfrm>
              <a:off x="1127312" y="1227044"/>
              <a:ext cx="2861982" cy="2942981"/>
            </a:xfrm>
            <a:prstGeom prst="rect">
              <a:avLst/>
            </a:prstGeom>
          </p:spPr>
        </p:pic>
        <p:sp>
          <p:nvSpPr>
            <p:cNvPr id="15" name="TextBox 14">
              <a:extLst>
                <a:ext uri="{FF2B5EF4-FFF2-40B4-BE49-F238E27FC236}">
                  <a16:creationId xmlns:a16="http://schemas.microsoft.com/office/drawing/2014/main" id="{989D9C26-FA9C-274E-8241-8492047D6AB7}"/>
                </a:ext>
              </a:extLst>
            </p:cNvPr>
            <p:cNvSpPr txBox="1"/>
            <p:nvPr/>
          </p:nvSpPr>
          <p:spPr>
            <a:xfrm>
              <a:off x="2985247" y="1909482"/>
              <a:ext cx="888385"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WL:</a:t>
              </a:r>
            </a:p>
            <a:p>
              <a:r>
                <a:rPr lang="en-US" sz="1600" dirty="0">
                  <a:solidFill>
                    <a:srgbClr val="FFFF00"/>
                  </a:solidFill>
                  <a:latin typeface="Calibri" panose="020F0502020204030204" pitchFamily="34" charset="0"/>
                  <a:cs typeface="Calibri" panose="020F0502020204030204" pitchFamily="34" charset="0"/>
                </a:rPr>
                <a:t>Tier Bias</a:t>
              </a:r>
            </a:p>
          </p:txBody>
        </p:sp>
        <p:sp>
          <p:nvSpPr>
            <p:cNvPr id="16" name="TextBox 15">
              <a:extLst>
                <a:ext uri="{FF2B5EF4-FFF2-40B4-BE49-F238E27FC236}">
                  <a16:creationId xmlns:a16="http://schemas.microsoft.com/office/drawing/2014/main" id="{69FADBDA-5283-B244-9D1C-4D8B3E295C63}"/>
                </a:ext>
              </a:extLst>
            </p:cNvPr>
            <p:cNvSpPr txBox="1"/>
            <p:nvPr/>
          </p:nvSpPr>
          <p:spPr>
            <a:xfrm>
              <a:off x="2061883" y="3316941"/>
              <a:ext cx="98296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BL:</a:t>
              </a:r>
            </a:p>
            <a:p>
              <a:r>
                <a:rPr lang="en-US" sz="1600" dirty="0">
                  <a:solidFill>
                    <a:srgbClr val="FFFF00"/>
                  </a:solidFill>
                  <a:latin typeface="Calibri" panose="020F0502020204030204" pitchFamily="34" charset="0"/>
                  <a:cs typeface="Calibri" panose="020F0502020204030204" pitchFamily="34" charset="0"/>
                </a:rPr>
                <a:t>Pillar Bias</a:t>
              </a:r>
            </a:p>
          </p:txBody>
        </p:sp>
        <p:sp>
          <p:nvSpPr>
            <p:cNvPr id="17" name="TextBox 16">
              <a:extLst>
                <a:ext uri="{FF2B5EF4-FFF2-40B4-BE49-F238E27FC236}">
                  <a16:creationId xmlns:a16="http://schemas.microsoft.com/office/drawing/2014/main" id="{569B23A5-A474-6C41-8D0B-42654C429943}"/>
                </a:ext>
              </a:extLst>
            </p:cNvPr>
            <p:cNvSpPr txBox="1"/>
            <p:nvPr/>
          </p:nvSpPr>
          <p:spPr>
            <a:xfrm>
              <a:off x="1972235" y="2429435"/>
              <a:ext cx="114807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PS:</a:t>
              </a:r>
              <a:br>
                <a:rPr lang="en-US" sz="1600" dirty="0">
                  <a:solidFill>
                    <a:srgbClr val="FFFF00"/>
                  </a:solidFill>
                  <a:latin typeface="Calibri" panose="020F0502020204030204" pitchFamily="34" charset="0"/>
                  <a:cs typeface="Calibri" panose="020F0502020204030204" pitchFamily="34" charset="0"/>
                </a:rPr>
              </a:br>
              <a:r>
                <a:rPr lang="en-US" sz="1600" dirty="0">
                  <a:solidFill>
                    <a:srgbClr val="FFFF00"/>
                  </a:solidFill>
                  <a:latin typeface="Calibri" panose="020F0502020204030204" pitchFamily="34" charset="0"/>
                  <a:cs typeface="Calibri" panose="020F0502020204030204" pitchFamily="34" charset="0"/>
                </a:rPr>
                <a:t>Pillar Select</a:t>
              </a:r>
            </a:p>
          </p:txBody>
        </p:sp>
      </p:grpSp>
      <p:grpSp>
        <p:nvGrpSpPr>
          <p:cNvPr id="18" name="Group 17">
            <a:extLst>
              <a:ext uri="{FF2B5EF4-FFF2-40B4-BE49-F238E27FC236}">
                <a16:creationId xmlns:a16="http://schemas.microsoft.com/office/drawing/2014/main" id="{55EDC3E9-750D-924E-BC4B-75F77D147BC8}"/>
              </a:ext>
            </a:extLst>
          </p:cNvPr>
          <p:cNvGrpSpPr/>
          <p:nvPr/>
        </p:nvGrpSpPr>
        <p:grpSpPr>
          <a:xfrm>
            <a:off x="7124167" y="4453673"/>
            <a:ext cx="4846155" cy="2114347"/>
            <a:chOff x="439723" y="3976656"/>
            <a:chExt cx="4846155" cy="2114347"/>
          </a:xfrm>
        </p:grpSpPr>
        <p:grpSp>
          <p:nvGrpSpPr>
            <p:cNvPr id="19" name="Group 18">
              <a:extLst>
                <a:ext uri="{FF2B5EF4-FFF2-40B4-BE49-F238E27FC236}">
                  <a16:creationId xmlns:a16="http://schemas.microsoft.com/office/drawing/2014/main" id="{CD42B787-A1C0-AF4D-8CF7-A9CE4EC65C3C}"/>
                </a:ext>
              </a:extLst>
            </p:cNvPr>
            <p:cNvGrpSpPr/>
            <p:nvPr/>
          </p:nvGrpSpPr>
          <p:grpSpPr>
            <a:xfrm>
              <a:off x="514067" y="4618473"/>
              <a:ext cx="1741252" cy="995893"/>
              <a:chOff x="1515035" y="5118847"/>
              <a:chExt cx="2033620" cy="1210243"/>
            </a:xfrm>
          </p:grpSpPr>
          <p:cxnSp>
            <p:nvCxnSpPr>
              <p:cNvPr id="86" name="Straight Connector 85">
                <a:extLst>
                  <a:ext uri="{FF2B5EF4-FFF2-40B4-BE49-F238E27FC236}">
                    <a16:creationId xmlns:a16="http://schemas.microsoft.com/office/drawing/2014/main" id="{C8B44766-E394-B444-B8EA-B379E0908CA0}"/>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35E3975-375F-4C46-9E6F-082A4CAD2F79}"/>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872A4B0-0A2C-2240-9C35-29E8E7010D4E}"/>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1A322F4-840E-8C40-B2A3-09EF0FE8B60B}"/>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CCDF373B-9D30-434A-97AC-44A6D6C6897E}"/>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91" name="Rectangle 90">
                <a:extLst>
                  <a:ext uri="{FF2B5EF4-FFF2-40B4-BE49-F238E27FC236}">
                    <a16:creationId xmlns:a16="http://schemas.microsoft.com/office/drawing/2014/main" id="{8B2A325E-B320-F941-9E1C-E4DB364BBDB0}"/>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92" name="Rectangle 91">
                <a:extLst>
                  <a:ext uri="{FF2B5EF4-FFF2-40B4-BE49-F238E27FC236}">
                    <a16:creationId xmlns:a16="http://schemas.microsoft.com/office/drawing/2014/main" id="{338381ED-E654-5C4C-95A2-571B919857F9}"/>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93" name="Straight Connector 92">
                <a:extLst>
                  <a:ext uri="{FF2B5EF4-FFF2-40B4-BE49-F238E27FC236}">
                    <a16:creationId xmlns:a16="http://schemas.microsoft.com/office/drawing/2014/main" id="{D2DE4CD8-9E70-B549-B07E-BEFAB450419A}"/>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F51ED5-2802-DE4D-9A26-14B78D740FDA}"/>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B3816DE-7EAC-5B4D-9764-28027AD4C778}"/>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52762EBB-652E-504B-803E-12C4DCF18DF0}"/>
                </a:ext>
              </a:extLst>
            </p:cNvPr>
            <p:cNvCxnSpPr>
              <a:cxnSpLocks/>
            </p:cNvCxnSpPr>
            <p:nvPr/>
          </p:nvCxnSpPr>
          <p:spPr>
            <a:xfrm flipV="1">
              <a:off x="725485" y="4194624"/>
              <a:ext cx="0" cy="153554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896F3F-3B45-0343-8E7F-7F6E589C2112}"/>
                </a:ext>
              </a:extLst>
            </p:cNvPr>
            <p:cNvCxnSpPr>
              <a:cxnSpLocks/>
            </p:cNvCxnSpPr>
            <p:nvPr/>
          </p:nvCxnSpPr>
          <p:spPr>
            <a:xfrm flipH="1" flipV="1">
              <a:off x="1434550" y="4188964"/>
              <a:ext cx="1" cy="153836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04894D-AE8F-FC43-B52C-4E82217058DF}"/>
                </a:ext>
              </a:extLst>
            </p:cNvPr>
            <p:cNvCxnSpPr>
              <a:cxnSpLocks/>
            </p:cNvCxnSpPr>
            <p:nvPr/>
          </p:nvCxnSpPr>
          <p:spPr>
            <a:xfrm flipH="1" flipV="1">
              <a:off x="1601092" y="4191786"/>
              <a:ext cx="1" cy="154122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C1DEB6-93D7-F043-AB4F-2C9C61E4E2A6}"/>
                </a:ext>
              </a:extLst>
            </p:cNvPr>
            <p:cNvCxnSpPr>
              <a:cxnSpLocks/>
            </p:cNvCxnSpPr>
            <p:nvPr/>
          </p:nvCxnSpPr>
          <p:spPr>
            <a:xfrm flipV="1">
              <a:off x="1764688" y="4188946"/>
              <a:ext cx="0" cy="154690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D842D7F-3FDE-E742-97F7-24E8DF9AF909}"/>
                </a:ext>
              </a:extLst>
            </p:cNvPr>
            <p:cNvSpPr/>
            <p:nvPr/>
          </p:nvSpPr>
          <p:spPr>
            <a:xfrm rot="16200000">
              <a:off x="1003530" y="398321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25" name="Rectangle 24">
              <a:extLst>
                <a:ext uri="{FF2B5EF4-FFF2-40B4-BE49-F238E27FC236}">
                  <a16:creationId xmlns:a16="http://schemas.microsoft.com/office/drawing/2014/main" id="{0915E405-B661-6E47-8C54-E067FB6B7CD7}"/>
                </a:ext>
              </a:extLst>
            </p:cNvPr>
            <p:cNvSpPr/>
            <p:nvPr/>
          </p:nvSpPr>
          <p:spPr>
            <a:xfrm rot="16200000">
              <a:off x="1086748" y="398037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26" name="Rectangle 25">
              <a:extLst>
                <a:ext uri="{FF2B5EF4-FFF2-40B4-BE49-F238E27FC236}">
                  <a16:creationId xmlns:a16="http://schemas.microsoft.com/office/drawing/2014/main" id="{E5440619-39C2-6C44-8B9F-548485286879}"/>
                </a:ext>
              </a:extLst>
            </p:cNvPr>
            <p:cNvSpPr/>
            <p:nvPr/>
          </p:nvSpPr>
          <p:spPr>
            <a:xfrm rot="16200000">
              <a:off x="1168777" y="3980370"/>
              <a:ext cx="298480" cy="584776"/>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27" name="Straight Connector 26">
              <a:extLst>
                <a:ext uri="{FF2B5EF4-FFF2-40B4-BE49-F238E27FC236}">
                  <a16:creationId xmlns:a16="http://schemas.microsoft.com/office/drawing/2014/main" id="{8107E395-906C-8C46-BB45-5DBC998AA27C}"/>
                </a:ext>
              </a:extLst>
            </p:cNvPr>
            <p:cNvCxnSpPr>
              <a:cxnSpLocks/>
            </p:cNvCxnSpPr>
            <p:nvPr/>
          </p:nvCxnSpPr>
          <p:spPr>
            <a:xfrm flipV="1">
              <a:off x="871332" y="4194628"/>
              <a:ext cx="0" cy="153554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90B06-A782-DF46-B079-51BEF21FC833}"/>
                </a:ext>
              </a:extLst>
            </p:cNvPr>
            <p:cNvCxnSpPr>
              <a:cxnSpLocks/>
            </p:cNvCxnSpPr>
            <p:nvPr/>
          </p:nvCxnSpPr>
          <p:spPr>
            <a:xfrm flipV="1">
              <a:off x="1040198" y="4194627"/>
              <a:ext cx="1" cy="153270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E8B64BD-221C-3D4D-841E-1DFE25F305EC}"/>
                </a:ext>
              </a:extLst>
            </p:cNvPr>
            <p:cNvSpPr/>
            <p:nvPr/>
          </p:nvSpPr>
          <p:spPr>
            <a:xfrm>
              <a:off x="606177" y="4456181"/>
              <a:ext cx="127561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Rectangle 29">
              <a:extLst>
                <a:ext uri="{FF2B5EF4-FFF2-40B4-BE49-F238E27FC236}">
                  <a16:creationId xmlns:a16="http://schemas.microsoft.com/office/drawing/2014/main" id="{A68822E4-AA75-6E40-B84E-C0DA1F9B9E65}"/>
                </a:ext>
              </a:extLst>
            </p:cNvPr>
            <p:cNvSpPr/>
            <p:nvPr/>
          </p:nvSpPr>
          <p:spPr>
            <a:xfrm>
              <a:off x="744315" y="5747145"/>
              <a:ext cx="97793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ectangle 30">
              <a:extLst>
                <a:ext uri="{FF2B5EF4-FFF2-40B4-BE49-F238E27FC236}">
                  <a16:creationId xmlns:a16="http://schemas.microsoft.com/office/drawing/2014/main" id="{DD385C8F-87DC-DC44-B945-5C17BF12D177}"/>
                </a:ext>
              </a:extLst>
            </p:cNvPr>
            <p:cNvSpPr/>
            <p:nvPr/>
          </p:nvSpPr>
          <p:spPr>
            <a:xfrm rot="5400000">
              <a:off x="60366" y="5079548"/>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E30E57E9-31E5-7147-981D-9B98286A03A0}"/>
                </a:ext>
              </a:extLst>
            </p:cNvPr>
            <p:cNvSpPr/>
            <p:nvPr/>
          </p:nvSpPr>
          <p:spPr>
            <a:xfrm rot="5400000">
              <a:off x="382898" y="5077181"/>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187F44C-68D0-F240-9168-4ABA095E2D01}"/>
                </a:ext>
              </a:extLst>
            </p:cNvPr>
            <p:cNvSpPr/>
            <p:nvPr/>
          </p:nvSpPr>
          <p:spPr>
            <a:xfrm rot="16200000">
              <a:off x="1036310" y="4897968"/>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sp>
          <p:nvSpPr>
            <p:cNvPr id="34" name="Rectangle 33">
              <a:extLst>
                <a:ext uri="{FF2B5EF4-FFF2-40B4-BE49-F238E27FC236}">
                  <a16:creationId xmlns:a16="http://schemas.microsoft.com/office/drawing/2014/main" id="{11BB665A-35C7-2F45-BF72-8473B6196F29}"/>
                </a:ext>
              </a:extLst>
            </p:cNvPr>
            <p:cNvSpPr/>
            <p:nvPr/>
          </p:nvSpPr>
          <p:spPr>
            <a:xfrm rot="5400000">
              <a:off x="1266783" y="5077654"/>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Rectangle 34">
              <a:extLst>
                <a:ext uri="{FF2B5EF4-FFF2-40B4-BE49-F238E27FC236}">
                  <a16:creationId xmlns:a16="http://schemas.microsoft.com/office/drawing/2014/main" id="{2038C1CE-EB84-3144-848C-69CC0F54D175}"/>
                </a:ext>
              </a:extLst>
            </p:cNvPr>
            <p:cNvSpPr/>
            <p:nvPr/>
          </p:nvSpPr>
          <p:spPr>
            <a:xfrm rot="5400000">
              <a:off x="942282" y="5075289"/>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Rectangle 35">
              <a:extLst>
                <a:ext uri="{FF2B5EF4-FFF2-40B4-BE49-F238E27FC236}">
                  <a16:creationId xmlns:a16="http://schemas.microsoft.com/office/drawing/2014/main" id="{AB234DA8-0B60-BB4A-9CE4-D1F6B7DB7AC1}"/>
                </a:ext>
              </a:extLst>
            </p:cNvPr>
            <p:cNvSpPr/>
            <p:nvPr/>
          </p:nvSpPr>
          <p:spPr>
            <a:xfrm rot="5400000">
              <a:off x="1100765" y="5125109"/>
              <a:ext cx="1168424"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Rectangle 36">
              <a:extLst>
                <a:ext uri="{FF2B5EF4-FFF2-40B4-BE49-F238E27FC236}">
                  <a16:creationId xmlns:a16="http://schemas.microsoft.com/office/drawing/2014/main" id="{8BD55A4B-CEA1-A142-91EE-97F23B001F5C}"/>
                </a:ext>
              </a:extLst>
            </p:cNvPr>
            <p:cNvSpPr/>
            <p:nvPr/>
          </p:nvSpPr>
          <p:spPr>
            <a:xfrm rot="5400000">
              <a:off x="779097" y="5125346"/>
              <a:ext cx="1174576"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Rectangle 37">
              <a:extLst>
                <a:ext uri="{FF2B5EF4-FFF2-40B4-BE49-F238E27FC236}">
                  <a16:creationId xmlns:a16="http://schemas.microsoft.com/office/drawing/2014/main" id="{D72D1B28-1F12-0341-A0DB-1EE4C6A2791B}"/>
                </a:ext>
              </a:extLst>
            </p:cNvPr>
            <p:cNvSpPr/>
            <p:nvPr/>
          </p:nvSpPr>
          <p:spPr>
            <a:xfrm rot="5400000">
              <a:off x="519359" y="5122743"/>
              <a:ext cx="117504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Rectangle 38">
              <a:extLst>
                <a:ext uri="{FF2B5EF4-FFF2-40B4-BE49-F238E27FC236}">
                  <a16:creationId xmlns:a16="http://schemas.microsoft.com/office/drawing/2014/main" id="{7AE4FE95-3FAB-5A45-98D4-59CB5E53C140}"/>
                </a:ext>
              </a:extLst>
            </p:cNvPr>
            <p:cNvSpPr/>
            <p:nvPr/>
          </p:nvSpPr>
          <p:spPr>
            <a:xfrm rot="5400000">
              <a:off x="214931" y="5125583"/>
              <a:ext cx="116936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Rectangle 39">
              <a:extLst>
                <a:ext uri="{FF2B5EF4-FFF2-40B4-BE49-F238E27FC236}">
                  <a16:creationId xmlns:a16="http://schemas.microsoft.com/office/drawing/2014/main" id="{57017B16-5515-8742-AFC9-8FA75F817ADA}"/>
                </a:ext>
              </a:extLst>
            </p:cNvPr>
            <p:cNvSpPr/>
            <p:nvPr/>
          </p:nvSpPr>
          <p:spPr>
            <a:xfrm rot="16200000">
              <a:off x="1116574" y="4898441"/>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grpSp>
          <p:nvGrpSpPr>
            <p:cNvPr id="41" name="Group 40">
              <a:extLst>
                <a:ext uri="{FF2B5EF4-FFF2-40B4-BE49-F238E27FC236}">
                  <a16:creationId xmlns:a16="http://schemas.microsoft.com/office/drawing/2014/main" id="{561C432B-4F3F-1341-8842-A8032D15A25A}"/>
                </a:ext>
              </a:extLst>
            </p:cNvPr>
            <p:cNvGrpSpPr/>
            <p:nvPr/>
          </p:nvGrpSpPr>
          <p:grpSpPr>
            <a:xfrm>
              <a:off x="3158652" y="4159377"/>
              <a:ext cx="1741252" cy="1777738"/>
              <a:chOff x="4090985" y="4302817"/>
              <a:chExt cx="1741252" cy="1777738"/>
            </a:xfrm>
          </p:grpSpPr>
          <p:grpSp>
            <p:nvGrpSpPr>
              <p:cNvPr id="49" name="Group 48">
                <a:extLst>
                  <a:ext uri="{FF2B5EF4-FFF2-40B4-BE49-F238E27FC236}">
                    <a16:creationId xmlns:a16="http://schemas.microsoft.com/office/drawing/2014/main" id="{947118AB-BE1A-FE4F-AC9B-C8613BDC22BC}"/>
                  </a:ext>
                </a:extLst>
              </p:cNvPr>
              <p:cNvGrpSpPr/>
              <p:nvPr/>
            </p:nvGrpSpPr>
            <p:grpSpPr>
              <a:xfrm>
                <a:off x="4090985" y="4797778"/>
                <a:ext cx="1741252" cy="995893"/>
                <a:chOff x="1515035" y="5118847"/>
                <a:chExt cx="2033620" cy="1210243"/>
              </a:xfrm>
            </p:grpSpPr>
            <p:cxnSp>
              <p:nvCxnSpPr>
                <p:cNvPr id="76" name="Straight Connector 75">
                  <a:extLst>
                    <a:ext uri="{FF2B5EF4-FFF2-40B4-BE49-F238E27FC236}">
                      <a16:creationId xmlns:a16="http://schemas.microsoft.com/office/drawing/2014/main" id="{756D5974-0BE6-3A41-8C1B-66D567E96BFE}"/>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2EE7C78-8495-FA42-9CB9-F2C0C6C1880C}"/>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65D7F57-77FF-2E43-9B25-773A80CB1C07}"/>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B79EB16-3485-3043-A8BC-C20B761FE334}"/>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EA5F02A2-650F-9C4D-ACF6-1493B2981D00}"/>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81" name="Rectangle 80">
                  <a:extLst>
                    <a:ext uri="{FF2B5EF4-FFF2-40B4-BE49-F238E27FC236}">
                      <a16:creationId xmlns:a16="http://schemas.microsoft.com/office/drawing/2014/main" id="{51EE4AE5-C6D1-5547-BCE2-A5027582B156}"/>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82" name="Rectangle 81">
                  <a:extLst>
                    <a:ext uri="{FF2B5EF4-FFF2-40B4-BE49-F238E27FC236}">
                      <a16:creationId xmlns:a16="http://schemas.microsoft.com/office/drawing/2014/main" id="{4BF0E5BA-054E-EF43-8321-C349E9409CBD}"/>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83" name="Straight Connector 82">
                  <a:extLst>
                    <a:ext uri="{FF2B5EF4-FFF2-40B4-BE49-F238E27FC236}">
                      <a16:creationId xmlns:a16="http://schemas.microsoft.com/office/drawing/2014/main" id="{47ECCC4A-25DC-9A4F-B33C-3147F37B0C43}"/>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309F849-FE25-5045-8250-457FAD066DFD}"/>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3B86E4C-47ED-C246-8536-129172AC9648}"/>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880A7943-C6AC-6745-85B2-D2A851023F5B}"/>
                  </a:ext>
                </a:extLst>
              </p:cNvPr>
              <p:cNvGrpSpPr/>
              <p:nvPr/>
            </p:nvGrpSpPr>
            <p:grpSpPr>
              <a:xfrm rot="16200000">
                <a:off x="4015834" y="4589384"/>
                <a:ext cx="1612337" cy="1039204"/>
                <a:chOff x="1596391" y="5118850"/>
                <a:chExt cx="1959365" cy="1213692"/>
              </a:xfrm>
            </p:grpSpPr>
            <p:cxnSp>
              <p:nvCxnSpPr>
                <p:cNvPr id="67" name="Straight Connector 66">
                  <a:extLst>
                    <a:ext uri="{FF2B5EF4-FFF2-40B4-BE49-F238E27FC236}">
                      <a16:creationId xmlns:a16="http://schemas.microsoft.com/office/drawing/2014/main" id="{87EE64F2-653A-BF47-BAD1-1C2511DC290A}"/>
                    </a:ext>
                  </a:extLst>
                </p:cNvPr>
                <p:cNvCxnSpPr>
                  <a:cxnSpLocks/>
                </p:cNvCxnSpPr>
                <p:nvPr/>
              </p:nvCxnSpPr>
              <p:spPr>
                <a:xfrm rot="5400000" flipV="1">
                  <a:off x="2536316" y="4185825"/>
                  <a:ext cx="0" cy="1866049"/>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3696170-8869-5B49-9122-7B2CA32CA603}"/>
                    </a:ext>
                  </a:extLst>
                </p:cNvPr>
                <p:cNvCxnSpPr>
                  <a:cxnSpLocks/>
                </p:cNvCxnSpPr>
                <p:nvPr/>
              </p:nvCxnSpPr>
              <p:spPr>
                <a:xfrm rot="5400000" flipH="1" flipV="1">
                  <a:off x="2541480" y="5012234"/>
                  <a:ext cx="1" cy="186947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27FBB4-F193-954F-91B5-0A4BC8FF2270}"/>
                    </a:ext>
                  </a:extLst>
                </p:cNvPr>
                <p:cNvCxnSpPr>
                  <a:cxnSpLocks/>
                </p:cNvCxnSpPr>
                <p:nvPr/>
              </p:nvCxnSpPr>
              <p:spPr>
                <a:xfrm rot="5400000" flipH="1" flipV="1">
                  <a:off x="2536315" y="5205004"/>
                  <a:ext cx="1" cy="1872948"/>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69F0B2B-F482-434F-B2BD-ABEBCADEA7C1}"/>
                    </a:ext>
                  </a:extLst>
                </p:cNvPr>
                <p:cNvCxnSpPr>
                  <a:cxnSpLocks/>
                </p:cNvCxnSpPr>
                <p:nvPr/>
              </p:nvCxnSpPr>
              <p:spPr>
                <a:xfrm rot="5400000" flipV="1">
                  <a:off x="2536316" y="5392617"/>
                  <a:ext cx="0" cy="1879850"/>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14FF05B6-ADAE-FE4E-BB9C-74582A981C6A}"/>
                    </a:ext>
                  </a:extLst>
                </p:cNvPr>
                <p:cNvSpPr/>
                <p:nvPr/>
              </p:nvSpPr>
              <p:spPr>
                <a:xfrm>
                  <a:off x="3189577" y="5276397"/>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2" name="Rectangle 71">
                  <a:extLst>
                    <a:ext uri="{FF2B5EF4-FFF2-40B4-BE49-F238E27FC236}">
                      <a16:creationId xmlns:a16="http://schemas.microsoft.com/office/drawing/2014/main" id="{331CFD78-E43D-1E4B-87EE-6B38B82FDCAB}"/>
                    </a:ext>
                  </a:extLst>
                </p:cNvPr>
                <p:cNvSpPr/>
                <p:nvPr/>
              </p:nvSpPr>
              <p:spPr>
                <a:xfrm>
                  <a:off x="3193028" y="5373588"/>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3" name="Rectangle 72">
                  <a:extLst>
                    <a:ext uri="{FF2B5EF4-FFF2-40B4-BE49-F238E27FC236}">
                      <a16:creationId xmlns:a16="http://schemas.microsoft.com/office/drawing/2014/main" id="{7217C258-D9BB-1D42-A5DE-C9E08894D3D2}"/>
                    </a:ext>
                  </a:extLst>
                </p:cNvPr>
                <p:cNvSpPr/>
                <p:nvPr/>
              </p:nvSpPr>
              <p:spPr>
                <a:xfrm>
                  <a:off x="3193033" y="5490128"/>
                  <a:ext cx="362723" cy="682964"/>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74" name="Straight Connector 73">
                  <a:extLst>
                    <a:ext uri="{FF2B5EF4-FFF2-40B4-BE49-F238E27FC236}">
                      <a16:creationId xmlns:a16="http://schemas.microsoft.com/office/drawing/2014/main" id="{A7954F2D-3EDE-634F-A490-DE38A2F29CF3}"/>
                    </a:ext>
                  </a:extLst>
                </p:cNvPr>
                <p:cNvCxnSpPr>
                  <a:cxnSpLocks/>
                </p:cNvCxnSpPr>
                <p:nvPr/>
              </p:nvCxnSpPr>
              <p:spPr>
                <a:xfrm rot="5400000" flipV="1">
                  <a:off x="2536314" y="4356164"/>
                  <a:ext cx="0" cy="186604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68636A6-333E-824D-ACE7-B5CC07BBA6CC}"/>
                    </a:ext>
                  </a:extLst>
                </p:cNvPr>
                <p:cNvCxnSpPr>
                  <a:cxnSpLocks/>
                </p:cNvCxnSpPr>
                <p:nvPr/>
              </p:nvCxnSpPr>
              <p:spPr>
                <a:xfrm rot="5400000" flipV="1">
                  <a:off x="2538039" y="4555108"/>
                  <a:ext cx="1" cy="1862595"/>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DF042676-0801-8D4F-9150-5BF7A24A0F13}"/>
                  </a:ext>
                </a:extLst>
              </p:cNvPr>
              <p:cNvSpPr/>
              <p:nvPr/>
            </p:nvSpPr>
            <p:spPr>
              <a:xfrm>
                <a:off x="4178157" y="4641292"/>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2" name="Rectangle 51">
                <a:extLst>
                  <a:ext uri="{FF2B5EF4-FFF2-40B4-BE49-F238E27FC236}">
                    <a16:creationId xmlns:a16="http://schemas.microsoft.com/office/drawing/2014/main" id="{1DF9A801-22DD-E344-BEA5-A87537FDF20B}"/>
                  </a:ext>
                </a:extLst>
              </p:cNvPr>
              <p:cNvSpPr/>
              <p:nvPr/>
            </p:nvSpPr>
            <p:spPr>
              <a:xfrm>
                <a:off x="4339120" y="5926451"/>
                <a:ext cx="380144" cy="45719"/>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3" name="Rectangle 52">
                <a:extLst>
                  <a:ext uri="{FF2B5EF4-FFF2-40B4-BE49-F238E27FC236}">
                    <a16:creationId xmlns:a16="http://schemas.microsoft.com/office/drawing/2014/main" id="{9EAA4B4E-A654-984B-9F7A-218EB94827AA}"/>
                  </a:ext>
                </a:extLst>
              </p:cNvPr>
              <p:cNvSpPr/>
              <p:nvPr/>
            </p:nvSpPr>
            <p:spPr>
              <a:xfrm rot="5400000">
                <a:off x="3637284" y="5258853"/>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4" name="Rectangle 53">
                <a:extLst>
                  <a:ext uri="{FF2B5EF4-FFF2-40B4-BE49-F238E27FC236}">
                    <a16:creationId xmlns:a16="http://schemas.microsoft.com/office/drawing/2014/main" id="{17218D90-B1A4-B34E-8921-FCBF07FAEAE5}"/>
                  </a:ext>
                </a:extLst>
              </p:cNvPr>
              <p:cNvSpPr/>
              <p:nvPr/>
            </p:nvSpPr>
            <p:spPr>
              <a:xfrm rot="5400000">
                <a:off x="3959815" y="5256487"/>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5" name="Rectangle 54">
                <a:extLst>
                  <a:ext uri="{FF2B5EF4-FFF2-40B4-BE49-F238E27FC236}">
                    <a16:creationId xmlns:a16="http://schemas.microsoft.com/office/drawing/2014/main" id="{7F6EFD8C-3EAD-F942-9454-89183C4750B6}"/>
                  </a:ext>
                </a:extLst>
              </p:cNvPr>
              <p:cNvSpPr/>
              <p:nvPr/>
            </p:nvSpPr>
            <p:spPr>
              <a:xfrm rot="16200000">
                <a:off x="4596106" y="4371781"/>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56" name="Rectangle 55">
                <a:extLst>
                  <a:ext uri="{FF2B5EF4-FFF2-40B4-BE49-F238E27FC236}">
                    <a16:creationId xmlns:a16="http://schemas.microsoft.com/office/drawing/2014/main" id="{D6F0A4F9-AF13-204C-99EB-D746BE22264D}"/>
                  </a:ext>
                </a:extLst>
              </p:cNvPr>
              <p:cNvSpPr/>
              <p:nvPr/>
            </p:nvSpPr>
            <p:spPr>
              <a:xfrm rot="5400000">
                <a:off x="4843700" y="5253535"/>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7" name="Rectangle 56">
                <a:extLst>
                  <a:ext uri="{FF2B5EF4-FFF2-40B4-BE49-F238E27FC236}">
                    <a16:creationId xmlns:a16="http://schemas.microsoft.com/office/drawing/2014/main" id="{09E1871A-76BF-7D4D-B91D-BDD07367941F}"/>
                  </a:ext>
                </a:extLst>
              </p:cNvPr>
              <p:cNvSpPr/>
              <p:nvPr/>
            </p:nvSpPr>
            <p:spPr>
              <a:xfrm rot="5400000">
                <a:off x="4519199" y="5254594"/>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8" name="Rectangle 57">
                <a:extLst>
                  <a:ext uri="{FF2B5EF4-FFF2-40B4-BE49-F238E27FC236}">
                    <a16:creationId xmlns:a16="http://schemas.microsoft.com/office/drawing/2014/main" id="{6BA1D176-1752-EA44-8CBD-F1AC13E90BFB}"/>
                  </a:ext>
                </a:extLst>
              </p:cNvPr>
              <p:cNvSpPr/>
              <p:nvPr/>
            </p:nvSpPr>
            <p:spPr>
              <a:xfrm rot="5400000">
                <a:off x="4677682" y="5304415"/>
                <a:ext cx="1168425"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9" name="Rectangle 58">
                <a:extLst>
                  <a:ext uri="{FF2B5EF4-FFF2-40B4-BE49-F238E27FC236}">
                    <a16:creationId xmlns:a16="http://schemas.microsoft.com/office/drawing/2014/main" id="{AC3D0BFC-070F-FD47-AAE7-95FFD20AD9F4}"/>
                  </a:ext>
                </a:extLst>
              </p:cNvPr>
              <p:cNvSpPr/>
              <p:nvPr/>
            </p:nvSpPr>
            <p:spPr>
              <a:xfrm rot="5400000">
                <a:off x="4359439" y="5301226"/>
                <a:ext cx="1174577"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0" name="Rectangle 59">
                <a:extLst>
                  <a:ext uri="{FF2B5EF4-FFF2-40B4-BE49-F238E27FC236}">
                    <a16:creationId xmlns:a16="http://schemas.microsoft.com/office/drawing/2014/main" id="{C33F282D-7220-5F4D-B7BC-C4C1275B9406}"/>
                  </a:ext>
                </a:extLst>
              </p:cNvPr>
              <p:cNvSpPr/>
              <p:nvPr/>
            </p:nvSpPr>
            <p:spPr>
              <a:xfrm rot="5400000">
                <a:off x="4096276" y="5302048"/>
                <a:ext cx="117505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1" name="Rectangle 60">
                <a:extLst>
                  <a:ext uri="{FF2B5EF4-FFF2-40B4-BE49-F238E27FC236}">
                    <a16:creationId xmlns:a16="http://schemas.microsoft.com/office/drawing/2014/main" id="{4B9FB616-05BF-024D-8B30-C575F8A634BB}"/>
                  </a:ext>
                </a:extLst>
              </p:cNvPr>
              <p:cNvSpPr/>
              <p:nvPr/>
            </p:nvSpPr>
            <p:spPr>
              <a:xfrm rot="5400000">
                <a:off x="3791848" y="5304888"/>
                <a:ext cx="116937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2" name="Rectangle 61">
                <a:extLst>
                  <a:ext uri="{FF2B5EF4-FFF2-40B4-BE49-F238E27FC236}">
                    <a16:creationId xmlns:a16="http://schemas.microsoft.com/office/drawing/2014/main" id="{F8B55C1E-64A3-DE47-852D-1B6B2EEC44F3}"/>
                  </a:ext>
                </a:extLst>
              </p:cNvPr>
              <p:cNvSpPr/>
              <p:nvPr/>
            </p:nvSpPr>
            <p:spPr>
              <a:xfrm rot="16200000">
                <a:off x="4696917" y="4372253"/>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63" name="Rectangle 62">
                <a:extLst>
                  <a:ext uri="{FF2B5EF4-FFF2-40B4-BE49-F238E27FC236}">
                    <a16:creationId xmlns:a16="http://schemas.microsoft.com/office/drawing/2014/main" id="{CF994A0B-8FB7-F84B-998E-A111C1BCF11D}"/>
                  </a:ext>
                </a:extLst>
              </p:cNvPr>
              <p:cNvSpPr/>
              <p:nvPr/>
            </p:nvSpPr>
            <p:spPr>
              <a:xfrm>
                <a:off x="5060023" y="4636155"/>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4" name="Rectangle 63">
                <a:extLst>
                  <a:ext uri="{FF2B5EF4-FFF2-40B4-BE49-F238E27FC236}">
                    <a16:creationId xmlns:a16="http://schemas.microsoft.com/office/drawing/2014/main" id="{A3757768-63AD-A849-B801-74580F3AB52A}"/>
                  </a:ext>
                </a:extLst>
              </p:cNvPr>
              <p:cNvSpPr/>
              <p:nvPr/>
            </p:nvSpPr>
            <p:spPr>
              <a:xfrm>
                <a:off x="4909335" y="5924737"/>
                <a:ext cx="388705" cy="52195"/>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5" name="Rectangle 64">
                <a:extLst>
                  <a:ext uri="{FF2B5EF4-FFF2-40B4-BE49-F238E27FC236}">
                    <a16:creationId xmlns:a16="http://schemas.microsoft.com/office/drawing/2014/main" id="{BAEEDAB1-43B6-4547-AE71-39D37DB705D9}"/>
                  </a:ext>
                </a:extLst>
              </p:cNvPr>
              <p:cNvSpPr/>
              <p:nvPr/>
            </p:nvSpPr>
            <p:spPr>
              <a:xfrm rot="16200000">
                <a:off x="4626928"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66" name="Rectangle 65">
                <a:extLst>
                  <a:ext uri="{FF2B5EF4-FFF2-40B4-BE49-F238E27FC236}">
                    <a16:creationId xmlns:a16="http://schemas.microsoft.com/office/drawing/2014/main" id="{9E500D91-E1CE-B34B-B64C-2D3AF96F1694}"/>
                  </a:ext>
                </a:extLst>
              </p:cNvPr>
              <p:cNvSpPr/>
              <p:nvPr/>
            </p:nvSpPr>
            <p:spPr>
              <a:xfrm rot="16200000">
                <a:off x="4705696"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grpSp>
        <p:sp>
          <p:nvSpPr>
            <p:cNvPr id="42" name="Notched Right Arrow 41">
              <a:extLst>
                <a:ext uri="{FF2B5EF4-FFF2-40B4-BE49-F238E27FC236}">
                  <a16:creationId xmlns:a16="http://schemas.microsoft.com/office/drawing/2014/main" id="{3543655A-31B0-DD43-A66F-3DEB4ABD1473}"/>
                </a:ext>
              </a:extLst>
            </p:cNvPr>
            <p:cNvSpPr/>
            <p:nvPr/>
          </p:nvSpPr>
          <p:spPr>
            <a:xfrm>
              <a:off x="2439209" y="4813630"/>
              <a:ext cx="528110" cy="44178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E4460A3-EF9C-B84B-B114-6BA312755EB2}"/>
                </a:ext>
              </a:extLst>
            </p:cNvPr>
            <p:cNvSpPr/>
            <p:nvPr/>
          </p:nvSpPr>
          <p:spPr>
            <a:xfrm>
              <a:off x="1055328" y="3976656"/>
              <a:ext cx="453970" cy="307777"/>
            </a:xfrm>
            <a:prstGeom prst="rect">
              <a:avLst/>
            </a:prstGeom>
          </p:spPr>
          <p:txBody>
            <a:bodyPr wrap="none">
              <a:spAutoFit/>
            </a:bodyPr>
            <a:lstStyle/>
            <a:p>
              <a:r>
                <a:rPr lang="en-US" sz="1400" b="1" dirty="0" err="1">
                  <a:solidFill>
                    <a:srgbClr val="C00000"/>
                  </a:solidFill>
                  <a:sym typeface="Wingdings" pitchFamily="2" charset="2"/>
                </a:rPr>
                <a:t>n</a:t>
              </a:r>
              <a:r>
                <a:rPr lang="en-US" sz="1400" b="1" baseline="-25000" dirty="0" err="1">
                  <a:solidFill>
                    <a:srgbClr val="C00000"/>
                  </a:solidFill>
                  <a:sym typeface="Wingdings" pitchFamily="2" charset="2"/>
                </a:rPr>
                <a:t>BL</a:t>
              </a:r>
              <a:endParaRPr lang="en-US" sz="1200" b="1" baseline="-25000" dirty="0">
                <a:solidFill>
                  <a:srgbClr val="C00000"/>
                </a:solidFill>
              </a:endParaRPr>
            </a:p>
          </p:txBody>
        </p:sp>
        <p:sp>
          <p:nvSpPr>
            <p:cNvPr id="44" name="Rectangle 43">
              <a:extLst>
                <a:ext uri="{FF2B5EF4-FFF2-40B4-BE49-F238E27FC236}">
                  <a16:creationId xmlns:a16="http://schemas.microsoft.com/office/drawing/2014/main" id="{AA55270A-7100-D14F-908D-2939946D6F6C}"/>
                </a:ext>
              </a:extLst>
            </p:cNvPr>
            <p:cNvSpPr/>
            <p:nvPr/>
          </p:nvSpPr>
          <p:spPr>
            <a:xfrm>
              <a:off x="2062050" y="5006017"/>
              <a:ext cx="304892" cy="307777"/>
            </a:xfrm>
            <a:prstGeom prst="rect">
              <a:avLst/>
            </a:prstGeom>
          </p:spPr>
          <p:txBody>
            <a:bodyPr wrap="none">
              <a:spAutoFit/>
            </a:bodyPr>
            <a:lstStyle/>
            <a:p>
              <a:r>
                <a:rPr lang="en-US" sz="1400" b="1" dirty="0">
                  <a:solidFill>
                    <a:srgbClr val="00B050"/>
                  </a:solidFill>
                  <a:sym typeface="Wingdings" pitchFamily="2" charset="2"/>
                </a:rPr>
                <a:t>Y</a:t>
              </a:r>
              <a:endParaRPr lang="en-US" sz="1200" b="1" dirty="0">
                <a:solidFill>
                  <a:srgbClr val="00B050"/>
                </a:solidFill>
              </a:endParaRPr>
            </a:p>
          </p:txBody>
        </p:sp>
        <p:sp>
          <p:nvSpPr>
            <p:cNvPr id="45" name="Rectangle 44">
              <a:extLst>
                <a:ext uri="{FF2B5EF4-FFF2-40B4-BE49-F238E27FC236}">
                  <a16:creationId xmlns:a16="http://schemas.microsoft.com/office/drawing/2014/main" id="{56764175-AD96-E64B-AFA6-9FAB136DABBF}"/>
                </a:ext>
              </a:extLst>
            </p:cNvPr>
            <p:cNvSpPr/>
            <p:nvPr/>
          </p:nvSpPr>
          <p:spPr>
            <a:xfrm>
              <a:off x="3647995" y="3994220"/>
              <a:ext cx="535471" cy="307777"/>
            </a:xfrm>
            <a:prstGeom prst="rect">
              <a:avLst/>
            </a:prstGeom>
          </p:spPr>
          <p:txBody>
            <a:bodyPr wrap="square">
              <a:spAutoFit/>
            </a:bodyPr>
            <a:lstStyle/>
            <a:p>
              <a:r>
                <a:rPr lang="en-US" sz="1400" b="1" dirty="0" err="1">
                  <a:solidFill>
                    <a:srgbClr val="C00000"/>
                  </a:solidFill>
                  <a:sym typeface="Wingdings" pitchFamily="2" charset="2"/>
                </a:rPr>
                <a:t>n</a:t>
              </a:r>
              <a:r>
                <a:rPr lang="en-US" sz="1400" b="1" baseline="-25000" dirty="0" err="1">
                  <a:solidFill>
                    <a:srgbClr val="C00000"/>
                  </a:solidFill>
                  <a:sym typeface="Wingdings" pitchFamily="2" charset="2"/>
                </a:rPr>
                <a:t>BL</a:t>
              </a:r>
              <a:endParaRPr lang="en-US" sz="1200" b="1" baseline="-25000" dirty="0">
                <a:solidFill>
                  <a:srgbClr val="C00000"/>
                </a:solidFill>
              </a:endParaRPr>
            </a:p>
          </p:txBody>
        </p:sp>
        <p:sp>
          <p:nvSpPr>
            <p:cNvPr id="46" name="Rectangle 45">
              <a:extLst>
                <a:ext uri="{FF2B5EF4-FFF2-40B4-BE49-F238E27FC236}">
                  <a16:creationId xmlns:a16="http://schemas.microsoft.com/office/drawing/2014/main" id="{6FCECC41-C0B0-6B4A-8F9E-206B5DC27886}"/>
                </a:ext>
              </a:extLst>
            </p:cNvPr>
            <p:cNvSpPr/>
            <p:nvPr/>
          </p:nvSpPr>
          <p:spPr>
            <a:xfrm>
              <a:off x="4721390" y="5014798"/>
              <a:ext cx="564488" cy="307777"/>
            </a:xfrm>
            <a:prstGeom prst="rect">
              <a:avLst/>
            </a:prstGeom>
          </p:spPr>
          <p:txBody>
            <a:bodyPr wrap="square">
              <a:spAutoFit/>
            </a:bodyPr>
            <a:lstStyle/>
            <a:p>
              <a:r>
                <a:rPr lang="en-US" sz="1400" b="1" dirty="0" err="1">
                  <a:solidFill>
                    <a:srgbClr val="00B050"/>
                  </a:solidFill>
                  <a:sym typeface="Wingdings" pitchFamily="2" charset="2"/>
                </a:rPr>
                <a:t>n</a:t>
              </a:r>
              <a:r>
                <a:rPr lang="en-US" sz="1400" b="1" baseline="-25000" dirty="0" err="1">
                  <a:solidFill>
                    <a:srgbClr val="00B050"/>
                  </a:solidFill>
                  <a:sym typeface="Wingdings" pitchFamily="2" charset="2"/>
                </a:rPr>
                <a:t>PS</a:t>
              </a:r>
              <a:endParaRPr lang="en-US" sz="1200" b="1" baseline="-25000" dirty="0">
                <a:solidFill>
                  <a:srgbClr val="00B050"/>
                </a:solidFill>
              </a:endParaRPr>
            </a:p>
          </p:txBody>
        </p:sp>
        <p:sp>
          <p:nvSpPr>
            <p:cNvPr id="47" name="Rectangle 46">
              <a:extLst>
                <a:ext uri="{FF2B5EF4-FFF2-40B4-BE49-F238E27FC236}">
                  <a16:creationId xmlns:a16="http://schemas.microsoft.com/office/drawing/2014/main" id="{09E23767-61C5-AB4C-B693-ADDC4234580E}"/>
                </a:ext>
              </a:extLst>
            </p:cNvPr>
            <p:cNvSpPr/>
            <p:nvPr/>
          </p:nvSpPr>
          <p:spPr>
            <a:xfrm>
              <a:off x="3704987" y="5783226"/>
              <a:ext cx="567759" cy="307777"/>
            </a:xfrm>
            <a:prstGeom prst="rect">
              <a:avLst/>
            </a:prstGeom>
          </p:spPr>
          <p:txBody>
            <a:bodyPr wrap="square">
              <a:spAutoFit/>
            </a:bodyPr>
            <a:lstStyle/>
            <a:p>
              <a:r>
                <a:rPr lang="en-US" sz="1400" b="1" dirty="0" err="1">
                  <a:solidFill>
                    <a:srgbClr val="7030A0"/>
                  </a:solidFill>
                  <a:sym typeface="Wingdings" pitchFamily="2" charset="2"/>
                </a:rPr>
                <a:t>n</a:t>
              </a:r>
              <a:r>
                <a:rPr lang="en-US" sz="1400" b="1" baseline="-25000" dirty="0" err="1">
                  <a:solidFill>
                    <a:srgbClr val="7030A0"/>
                  </a:solidFill>
                  <a:sym typeface="Wingdings" pitchFamily="2" charset="2"/>
                </a:rPr>
                <a:t>pile</a:t>
              </a:r>
              <a:endParaRPr lang="en-US" sz="1200" b="1" baseline="-25000" dirty="0">
                <a:solidFill>
                  <a:srgbClr val="7030A0"/>
                </a:solidFill>
              </a:endParaRPr>
            </a:p>
          </p:txBody>
        </p:sp>
        <p:sp>
          <p:nvSpPr>
            <p:cNvPr id="48" name="Rectangle 47">
              <a:extLst>
                <a:ext uri="{FF2B5EF4-FFF2-40B4-BE49-F238E27FC236}">
                  <a16:creationId xmlns:a16="http://schemas.microsoft.com/office/drawing/2014/main" id="{60924F63-C449-AD4D-9E51-FA9B24105C86}"/>
                </a:ext>
              </a:extLst>
            </p:cNvPr>
            <p:cNvSpPr/>
            <p:nvPr/>
          </p:nvSpPr>
          <p:spPr>
            <a:xfrm>
              <a:off x="439723" y="4241966"/>
              <a:ext cx="304892" cy="307777"/>
            </a:xfrm>
            <a:prstGeom prst="rect">
              <a:avLst/>
            </a:prstGeom>
          </p:spPr>
          <p:txBody>
            <a:bodyPr wrap="square">
              <a:spAutoFit/>
            </a:bodyPr>
            <a:lstStyle/>
            <a:p>
              <a:r>
                <a:rPr lang="en-US" sz="1400" b="1" dirty="0">
                  <a:solidFill>
                    <a:srgbClr val="7030A0"/>
                  </a:solidFill>
                  <a:sym typeface="Wingdings" pitchFamily="2" charset="2"/>
                </a:rPr>
                <a:t>1</a:t>
              </a:r>
              <a:endParaRPr lang="en-US" sz="1200" b="1" dirty="0">
                <a:solidFill>
                  <a:srgbClr val="7030A0"/>
                </a:solidFill>
              </a:endParaRPr>
            </a:p>
          </p:txBody>
        </p:sp>
      </p:gr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ED1C0DD4-9832-FF44-A373-EFA1AF50E468}"/>
                  </a:ext>
                </a:extLst>
              </p:cNvPr>
              <p:cNvSpPr txBox="1"/>
              <p:nvPr/>
            </p:nvSpPr>
            <p:spPr>
              <a:xfrm>
                <a:off x="1765489" y="5470546"/>
                <a:ext cx="3066153" cy="370294"/>
              </a:xfrm>
              <a:prstGeom prst="rect">
                <a:avLst/>
              </a:prstGeom>
              <a:solidFill>
                <a:srgbClr val="FFFF00"/>
              </a:solid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m:rPr>
                              <m:nor/>
                            </m:rPr>
                            <a:rPr lang="en-US" sz="1600" i="0">
                              <a:latin typeface="Calibri" panose="020F0502020204030204" pitchFamily="34" charset="0"/>
                              <a:cs typeface="Calibri" panose="020F0502020204030204" pitchFamily="34" charset="0"/>
                            </a:rPr>
                            <m:t>length</m:t>
                          </m:r>
                        </m:e>
                        <m:sub>
                          <m:r>
                            <m:rPr>
                              <m:nor/>
                            </m:rPr>
                            <a:rPr lang="en-US" sz="1600" b="0" i="0" smtClean="0">
                              <a:latin typeface="Calibri" panose="020F0502020204030204" pitchFamily="34" charset="0"/>
                              <a:cs typeface="Calibri" panose="020F0502020204030204" pitchFamily="34" charset="0"/>
                            </a:rPr>
                            <m:t>WL</m:t>
                          </m:r>
                        </m:sub>
                      </m:sSub>
                      <m:r>
                        <m:rPr>
                          <m:nor/>
                        </m:rPr>
                        <a:rPr lang="en-US" sz="1600" i="0">
                          <a:latin typeface="Calibri" panose="020F0502020204030204" pitchFamily="34" charset="0"/>
                          <a:cs typeface="Calibri" panose="020F0502020204030204" pitchFamily="34" charset="0"/>
                        </a:rPr>
                        <m:t>=</m:t>
                      </m:r>
                      <m:sSub>
                        <m:sSubPr>
                          <m:ctrlPr>
                            <a:rPr lang="en-US" sz="1600" i="1" smtClean="0">
                              <a:latin typeface="Cambria Math" panose="02040503050406030204" pitchFamily="18" charset="0"/>
                              <a:ea typeface="Cambria Math" panose="02040503050406030204" pitchFamily="18" charset="0"/>
                            </a:rPr>
                          </m:ctrlPr>
                        </m:sSubPr>
                        <m:e>
                          <m:r>
                            <m:rPr>
                              <m:nor/>
                            </m:rPr>
                            <a:rPr lang="en-US" sz="1600" i="0">
                              <a:latin typeface="Calibri" panose="020F0502020204030204" pitchFamily="34" charset="0"/>
                              <a:ea typeface="Cambria Math" panose="02040503050406030204" pitchFamily="18" charset="0"/>
                              <a:cs typeface="Calibri" panose="020F0502020204030204" pitchFamily="34" charset="0"/>
                            </a:rPr>
                            <m:t>length</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BL</m:t>
                          </m:r>
                        </m:sub>
                      </m:sSub>
                      <m:r>
                        <m:rPr>
                          <m:nor/>
                        </m:rPr>
                        <a:rPr lang="en-US" sz="1600" i="0">
                          <a:latin typeface="Calibri" panose="020F0502020204030204" pitchFamily="34" charset="0"/>
                          <a:ea typeface="Cambria Math" panose="02040503050406030204" pitchFamily="18" charset="0"/>
                          <a:cs typeface="Calibri" panose="020F0502020204030204" pitchFamily="34" charset="0"/>
                        </a:rPr>
                        <m:t>∙</m:t>
                      </m:r>
                      <m:f>
                        <m:fPr>
                          <m:type m:val="lin"/>
                          <m:ctrlPr>
                            <a:rPr lang="en-US" sz="1600" i="1" smtClean="0">
                              <a:latin typeface="Cambria Math" panose="02040503050406030204" pitchFamily="18" charset="0"/>
                              <a:ea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m:rPr>
                                  <m:nor/>
                                </m:rPr>
                                <a:rPr lang="en-US" sz="1600" i="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i="0">
                                  <a:latin typeface="Calibri" panose="020F0502020204030204" pitchFamily="34" charset="0"/>
                                  <a:ea typeface="Cambria Math" panose="02040503050406030204" pitchFamily="18" charset="0"/>
                                  <a:cs typeface="Calibri" panose="020F0502020204030204" pitchFamily="34" charset="0"/>
                                </a:rPr>
                                <m:t>BL</m:t>
                              </m:r>
                            </m:sub>
                          </m:sSub>
                        </m:num>
                        <m:den>
                          <m:d>
                            <m:dPr>
                              <m:ctrlPr>
                                <a:rPr lang="en-US" sz="1600" i="1" smtClean="0">
                                  <a:latin typeface="Cambria Math" panose="02040503050406030204" pitchFamily="18" charset="0"/>
                                  <a:ea typeface="Cambria Math" panose="02040503050406030204" pitchFamily="18" charset="0"/>
                                </a:rPr>
                              </m:ctrlPr>
                            </m:d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2∙</m:t>
                              </m:r>
                              <m:sSub>
                                <m:sSubPr>
                                  <m:ctrlPr>
                                    <a:rPr lang="en-US" sz="1600" i="1">
                                      <a:latin typeface="Cambria Math" panose="02040503050406030204" pitchFamily="18" charset="0"/>
                                      <a:ea typeface="Cambria Math" panose="02040503050406030204" pitchFamily="18" charset="0"/>
                                    </a:rPr>
                                  </m:ctrlPr>
                                </m:sSubPr>
                                <m:e>
                                  <m:r>
                                    <m:rPr>
                                      <m:nor/>
                                    </m:rPr>
                                    <a:rPr lang="en-US" sz="1600" i="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Pile</m:t>
                                  </m:r>
                                </m:sub>
                              </m:sSub>
                            </m:e>
                          </m:d>
                        </m:den>
                      </m:f>
                    </m:oMath>
                  </m:oMathPara>
                </a14:m>
                <a:endParaRPr lang="en-US" sz="1600" dirty="0">
                  <a:latin typeface="Calibri" panose="020F0502020204030204" pitchFamily="34" charset="0"/>
                  <a:cs typeface="Calibri" panose="020F0502020204030204" pitchFamily="34" charset="0"/>
                  <a:sym typeface="Wingdings" pitchFamily="2" charset="2"/>
                </a:endParaRPr>
              </a:p>
            </p:txBody>
          </p:sp>
        </mc:Choice>
        <mc:Fallback xmlns="">
          <p:sp>
            <p:nvSpPr>
              <p:cNvPr id="96" name="TextBox 95">
                <a:extLst>
                  <a:ext uri="{FF2B5EF4-FFF2-40B4-BE49-F238E27FC236}">
                    <a16:creationId xmlns:a16="http://schemas.microsoft.com/office/drawing/2014/main" id="{ED1C0DD4-9832-FF44-A373-EFA1AF50E468}"/>
                  </a:ext>
                </a:extLst>
              </p:cNvPr>
              <p:cNvSpPr txBox="1">
                <a:spLocks noRot="1" noChangeAspect="1" noMove="1" noResize="1" noEditPoints="1" noAdjustHandles="1" noChangeArrowheads="1" noChangeShapeType="1" noTextEdit="1"/>
              </p:cNvSpPr>
              <p:nvPr/>
            </p:nvSpPr>
            <p:spPr>
              <a:xfrm>
                <a:off x="1765489" y="5470546"/>
                <a:ext cx="3066153" cy="370294"/>
              </a:xfrm>
              <a:prstGeom prst="rect">
                <a:avLst/>
              </a:prstGeom>
              <a:blipFill>
                <a:blip r:embed="rId5"/>
                <a:stretch>
                  <a:fillRect t="-93333" b="-156667"/>
                </a:stretch>
              </a:blipFill>
            </p:spPr>
            <p:txBody>
              <a:bodyPr/>
              <a:lstStyle/>
              <a:p>
                <a:r>
                  <a:rPr lang="en-US">
                    <a:noFill/>
                  </a:rPr>
                  <a:t> </a:t>
                </a:r>
              </a:p>
            </p:txBody>
          </p:sp>
        </mc:Fallback>
      </mc:AlternateContent>
      <p:sp>
        <p:nvSpPr>
          <p:cNvPr id="2" name="Notched Right Arrow 1">
            <a:extLst>
              <a:ext uri="{FF2B5EF4-FFF2-40B4-BE49-F238E27FC236}">
                <a16:creationId xmlns:a16="http://schemas.microsoft.com/office/drawing/2014/main" id="{9A67592F-C1E4-7A45-B0B7-2ACA95250E68}"/>
              </a:ext>
            </a:extLst>
          </p:cNvPr>
          <p:cNvSpPr/>
          <p:nvPr/>
        </p:nvSpPr>
        <p:spPr>
          <a:xfrm>
            <a:off x="4561641" y="2046724"/>
            <a:ext cx="716671" cy="462697"/>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95411FD-D688-B542-A7BF-B0A273803382}"/>
                  </a:ext>
                </a:extLst>
              </p:cNvPr>
              <p:cNvSpPr txBox="1"/>
              <p:nvPr/>
            </p:nvSpPr>
            <p:spPr>
              <a:xfrm>
                <a:off x="2400885" y="2953537"/>
                <a:ext cx="2225131" cy="584775"/>
              </a:xfrm>
              <a:prstGeom prst="rect">
                <a:avLst/>
              </a:prstGeom>
              <a:solidFill>
                <a:srgbClr val="FFFF00"/>
              </a:solidFill>
            </p:spPr>
            <p:txBody>
              <a:bodyPr wrap="square" rtlCol="0">
                <a:spAutoFit/>
              </a:bodyPr>
              <a:lstStyle/>
              <a:p>
                <a:r>
                  <a:rPr lang="en-US" sz="1600" dirty="0">
                    <a:latin typeface="Calibri" panose="020F0502020204030204" pitchFamily="34" charset="0"/>
                    <a:cs typeface="Calibri" panose="020F0502020204030204" pitchFamily="34" charset="0"/>
                    <a:sym typeface="Wingdings" pitchFamily="2" charset="2"/>
                  </a:rPr>
                  <a:t>2∙len</a:t>
                </a:r>
                <a:r>
                  <a:rPr lang="en-US" sz="1600" baseline="-25000" dirty="0">
                    <a:latin typeface="Calibri" panose="020F0502020204030204" pitchFamily="34" charset="0"/>
                    <a:cs typeface="Calibri" panose="020F0502020204030204" pitchFamily="34" charset="0"/>
                    <a:sym typeface="Wingdings" pitchFamily="2" charset="2"/>
                  </a:rPr>
                  <a:t>cell</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m:t>
                    </m:r>
                  </m:oMath>
                </a14:m>
                <a:r>
                  <a:rPr lang="en-US" sz="1600" dirty="0">
                    <a:latin typeface="Calibri" panose="020F0502020204030204" pitchFamily="34" charset="0"/>
                    <a:cs typeface="Calibri" panose="020F0502020204030204" pitchFamily="34" charset="0"/>
                    <a:sym typeface="Wingdings" pitchFamily="2" charset="2"/>
                  </a:rPr>
                  <a:t>wid</a:t>
                </a:r>
                <a:r>
                  <a:rPr lang="en-US" sz="1600" baseline="-25000" dirty="0">
                    <a:latin typeface="Calibri" panose="020F0502020204030204" pitchFamily="34" charset="0"/>
                    <a:cs typeface="Calibri" panose="020F0502020204030204" pitchFamily="34" charset="0"/>
                    <a:sym typeface="Wingdings" pitchFamily="2" charset="2"/>
                  </a:rPr>
                  <a:t>cell</a:t>
                </a:r>
                <a:r>
                  <a:rPr lang="en-US" sz="1600" dirty="0">
                    <a:latin typeface="Calibri" panose="020F0502020204030204" pitchFamily="34" charset="0"/>
                    <a:cs typeface="Calibri" panose="020F0502020204030204" pitchFamily="34" charset="0"/>
                    <a:sym typeface="Wingdings" pitchFamily="2" charset="2"/>
                  </a:rPr>
                  <a:t>∙n</a:t>
                </a:r>
                <a:r>
                  <a:rPr lang="en-US" sz="1600" baseline="30000" dirty="0">
                    <a:latin typeface="Calibri" panose="020F0502020204030204" pitchFamily="34" charset="0"/>
                    <a:cs typeface="Calibri" panose="020F0502020204030204" pitchFamily="34" charset="0"/>
                    <a:sym typeface="Wingdings" pitchFamily="2" charset="2"/>
                  </a:rPr>
                  <a:t>2</a:t>
                </a:r>
              </a:p>
              <a:p>
                <a:r>
                  <a:rPr lang="en-US" sz="1600" dirty="0">
                    <a:latin typeface="Calibri" panose="020F0502020204030204" pitchFamily="34" charset="0"/>
                    <a:cs typeface="Calibri" panose="020F0502020204030204" pitchFamily="34" charset="0"/>
                    <a:sym typeface="Wingdings" pitchFamily="2" charset="2"/>
                  </a:rPr>
                  <a:t>2∙(</a:t>
                </a:r>
                <a:r>
                  <a:rPr lang="en-US" sz="1600" dirty="0" err="1">
                    <a:latin typeface="Calibri" panose="020F0502020204030204" pitchFamily="34" charset="0"/>
                    <a:cs typeface="Calibri" panose="020F0502020204030204" pitchFamily="34" charset="0"/>
                    <a:sym typeface="Wingdings" pitchFamily="2" charset="2"/>
                  </a:rPr>
                  <a:t>n</a:t>
                </a:r>
                <a:r>
                  <a:rPr lang="en-US" sz="1600" baseline="-25000" dirty="0" err="1">
                    <a:latin typeface="Calibri" panose="020F0502020204030204" pitchFamily="34" charset="0"/>
                    <a:cs typeface="Calibri" panose="020F0502020204030204" pitchFamily="34" charset="0"/>
                    <a:sym typeface="Wingdings" pitchFamily="2" charset="2"/>
                  </a:rPr>
                  <a:t>pile</a:t>
                </a:r>
                <a:r>
                  <a:rPr lang="en-US" sz="1600" dirty="0" err="1">
                    <a:latin typeface="Calibri" panose="020F0502020204030204" pitchFamily="34" charset="0"/>
                    <a:cs typeface="Calibri" panose="020F0502020204030204" pitchFamily="34" charset="0"/>
                    <a:sym typeface="Wingdings" pitchFamily="2" charset="2"/>
                  </a:rPr>
                  <a:t>∙n</a:t>
                </a:r>
                <a:r>
                  <a:rPr lang="en-US" sz="1600" baseline="-25000" dirty="0" err="1">
                    <a:latin typeface="Calibri" panose="020F0502020204030204" pitchFamily="34" charset="0"/>
                    <a:cs typeface="Calibri" panose="020F0502020204030204" pitchFamily="34" charset="0"/>
                    <a:sym typeface="Wingdings" pitchFamily="2" charset="2"/>
                  </a:rPr>
                  <a:t>tier</a:t>
                </a:r>
                <a:r>
                  <a:rPr lang="en-US" sz="1600" dirty="0" err="1">
                    <a:latin typeface="Calibri" panose="020F0502020204030204" pitchFamily="34" charset="0"/>
                    <a:cs typeface="Calibri" panose="020F0502020204030204" pitchFamily="34" charset="0"/>
                    <a:sym typeface="Wingdings" pitchFamily="2" charset="2"/>
                  </a:rPr>
                  <a:t>+n</a:t>
                </a:r>
                <a:r>
                  <a:rPr lang="en-US" sz="1600" dirty="0">
                    <a:latin typeface="Calibri" panose="020F0502020204030204" pitchFamily="34" charset="0"/>
                    <a:cs typeface="Calibri" panose="020F0502020204030204" pitchFamily="34" charset="0"/>
                    <a:sym typeface="Wingdings" pitchFamily="2" charset="2"/>
                  </a:rPr>
                  <a:t>)∙</a:t>
                </a:r>
                <a:r>
                  <a:rPr lang="en-US" sz="1600" dirty="0" err="1">
                    <a:latin typeface="Calibri" panose="020F0502020204030204" pitchFamily="34" charset="0"/>
                    <a:cs typeface="Calibri" panose="020F0502020204030204" pitchFamily="34" charset="0"/>
                    <a:sym typeface="Wingdings" pitchFamily="2" charset="2"/>
                  </a:rPr>
                  <a:t>fp</a:t>
                </a:r>
                <a:r>
                  <a:rPr lang="en-US" sz="1600" baseline="-25000" dirty="0" err="1">
                    <a:latin typeface="Calibri" panose="020F0502020204030204" pitchFamily="34" charset="0"/>
                    <a:cs typeface="Calibri" panose="020F0502020204030204" pitchFamily="34" charset="0"/>
                    <a:sym typeface="Wingdings" pitchFamily="2" charset="2"/>
                  </a:rPr>
                  <a:t>dec</a:t>
                </a:r>
                <a:r>
                  <a:rPr lang="en-US" sz="1600" dirty="0" err="1">
                    <a:latin typeface="Calibri" panose="020F0502020204030204" pitchFamily="34" charset="0"/>
                    <a:cs typeface="Calibri" panose="020F0502020204030204" pitchFamily="34" charset="0"/>
                    <a:sym typeface="Wingdings" pitchFamily="2" charset="2"/>
                  </a:rPr>
                  <a:t>+fp</a:t>
                </a:r>
                <a:r>
                  <a:rPr lang="en-US" sz="1600" baseline="-25000" dirty="0" err="1">
                    <a:latin typeface="Calibri" panose="020F0502020204030204" pitchFamily="34" charset="0"/>
                    <a:cs typeface="Calibri" panose="020F0502020204030204" pitchFamily="34" charset="0"/>
                    <a:sym typeface="Wingdings" pitchFamily="2" charset="2"/>
                  </a:rPr>
                  <a:t>cntl</a:t>
                </a:r>
                <a:endParaRPr lang="en-US" sz="1600" baseline="-25000" dirty="0">
                  <a:latin typeface="Calibri" panose="020F0502020204030204" pitchFamily="34" charset="0"/>
                  <a:cs typeface="Calibri" panose="020F0502020204030204" pitchFamily="34" charset="0"/>
                  <a:sym typeface="Wingdings" pitchFamily="2" charset="2"/>
                </a:endParaRPr>
              </a:p>
            </p:txBody>
          </p:sp>
        </mc:Choice>
        <mc:Fallback xmlns="">
          <p:sp>
            <p:nvSpPr>
              <p:cNvPr id="97" name="TextBox 96">
                <a:extLst>
                  <a:ext uri="{FF2B5EF4-FFF2-40B4-BE49-F238E27FC236}">
                    <a16:creationId xmlns:a16="http://schemas.microsoft.com/office/drawing/2014/main" id="{595411FD-D688-B542-A7BF-B0A273803382}"/>
                  </a:ext>
                </a:extLst>
              </p:cNvPr>
              <p:cNvSpPr txBox="1">
                <a:spLocks noRot="1" noChangeAspect="1" noMove="1" noResize="1" noEditPoints="1" noAdjustHandles="1" noChangeArrowheads="1" noChangeShapeType="1" noTextEdit="1"/>
              </p:cNvSpPr>
              <p:nvPr/>
            </p:nvSpPr>
            <p:spPr>
              <a:xfrm>
                <a:off x="2400885" y="2953537"/>
                <a:ext cx="2225131" cy="584775"/>
              </a:xfrm>
              <a:prstGeom prst="rect">
                <a:avLst/>
              </a:prstGeom>
              <a:blipFill>
                <a:blip r:embed="rId6"/>
                <a:stretch>
                  <a:fillRect l="-1136" t="-2128"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A93F97E1-34D6-2F48-9009-FC513DAF6AC5}"/>
                  </a:ext>
                </a:extLst>
              </p:cNvPr>
              <p:cNvSpPr txBox="1"/>
              <p:nvPr/>
            </p:nvSpPr>
            <p:spPr>
              <a:xfrm>
                <a:off x="4855198" y="3456262"/>
                <a:ext cx="6677088" cy="887359"/>
              </a:xfrm>
              <a:prstGeom prst="rect">
                <a:avLst/>
              </a:prstGeom>
              <a:solidFill>
                <a:srgbClr val="FFFF00"/>
              </a:solidFill>
            </p:spPr>
            <p:txBody>
              <a:bodyPr wrap="square" rtlCol="0">
                <a:spAutoFit/>
              </a:bodyPr>
              <a:lstStyle/>
              <a:p>
                <a:pPr/>
                <a14:m>
                  <m:oMathPara xmlns:m="http://schemas.openxmlformats.org/officeDocument/2006/math">
                    <m:oMathParaPr>
                      <m:jc m:val="left"/>
                    </m:oMathParaPr>
                    <m:oMath xmlns:m="http://schemas.openxmlformats.org/officeDocument/2006/math">
                      <m:r>
                        <m:rPr>
                          <m:nor/>
                        </m:rPr>
                        <a:rPr lang="en-US" sz="1600">
                          <a:latin typeface="Calibri" panose="020F0502020204030204" pitchFamily="34" charset="0"/>
                          <a:cs typeface="Calibri" panose="020F0502020204030204" pitchFamily="34" charset="0"/>
                          <a:sym typeface="Wingdings" pitchFamily="2" charset="2"/>
                        </a:rPr>
                        <m:t>n</m:t>
                      </m:r>
                      <m:r>
                        <m:rPr>
                          <m:nor/>
                        </m:rPr>
                        <a:rPr lang="en-US" sz="1600">
                          <a:latin typeface="Calibri" panose="020F0502020204030204" pitchFamily="34" charset="0"/>
                          <a:cs typeface="Calibri" panose="020F0502020204030204" pitchFamily="34" charset="0"/>
                          <a:sym typeface="Wingdings" pitchFamily="2" charset="2"/>
                        </a:rPr>
                        <m:t> ≥</m:t>
                      </m:r>
                      <m:r>
                        <a:rPr lang="en-US" sz="1600" i="1">
                          <a:latin typeface="Cambria Math" panose="02040503050406030204" pitchFamily="18" charset="0"/>
                          <a:ea typeface="Cambria Math" panose="02040503050406030204" pitchFamily="18" charset="0"/>
                          <a:sym typeface="Wingdings" pitchFamily="2" charset="2"/>
                        </a:rPr>
                        <m:t> </m:t>
                      </m:r>
                      <m:f>
                        <m:fPr>
                          <m:ctrlPr>
                            <a:rPr lang="en-US" sz="1600" i="1">
                              <a:latin typeface="Cambria Math" panose="02040503050406030204" pitchFamily="18" charset="0"/>
                              <a:sym typeface="Wingdings" pitchFamily="2" charset="2"/>
                            </a:rPr>
                          </m:ctrlPr>
                        </m:fPr>
                        <m:num>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fp</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dec</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rad>
                            <m:radPr>
                              <m:degHide m:val="on"/>
                              <m:ctrlPr>
                                <a:rPr lang="en-US" sz="1600" i="1">
                                  <a:latin typeface="Cambria Math" panose="02040503050406030204" pitchFamily="18" charset="0"/>
                                  <a:sym typeface="Wingdings" pitchFamily="2" charset="2"/>
                                </a:rPr>
                              </m:ctrlPr>
                            </m:radPr>
                            <m:deg/>
                            <m:e>
                              <m:sSup>
                                <m:sSupPr>
                                  <m:ctrlPr>
                                    <a:rPr lang="en-US" sz="1600" i="1">
                                      <a:latin typeface="Cambria Math" panose="02040503050406030204" pitchFamily="18" charset="0"/>
                                      <a:sym typeface="Wingdings" pitchFamily="2" charset="2"/>
                                    </a:rPr>
                                  </m:ctrlPr>
                                </m:sSupPr>
                                <m:e>
                                  <m:sSub>
                                    <m:sSubPr>
                                      <m:ctrlPr>
                                        <a:rPr lang="en-US" sz="1600" i="1">
                                          <a:latin typeface="Cambria Math" panose="02040503050406030204" pitchFamily="18" charset="0"/>
                                          <a:sym typeface="Wingdings" pitchFamily="2" charset="2"/>
                                        </a:rPr>
                                      </m:ctrlPr>
                                    </m:sSubPr>
                                    <m:e>
                                      <m:r>
                                        <m:rPr>
                                          <m:nor/>
                                        </m:rPr>
                                        <a:rPr lang="en-US" sz="1600">
                                          <a:latin typeface="Calibri" panose="020F0502020204030204" pitchFamily="34" charset="0"/>
                                          <a:cs typeface="Calibri" panose="020F0502020204030204" pitchFamily="34" charset="0"/>
                                          <a:sym typeface="Wingdings" pitchFamily="2" charset="2"/>
                                        </a:rPr>
                                        <m:t>fp</m:t>
                                      </m:r>
                                    </m:e>
                                    <m:sub>
                                      <m:r>
                                        <m:rPr>
                                          <m:nor/>
                                        </m:rPr>
                                        <a:rPr lang="en-US" sz="1600">
                                          <a:latin typeface="Calibri" panose="020F0502020204030204" pitchFamily="34" charset="0"/>
                                          <a:cs typeface="Calibri" panose="020F0502020204030204" pitchFamily="34" charset="0"/>
                                          <a:sym typeface="Wingdings" pitchFamily="2" charset="2"/>
                                        </a:rPr>
                                        <m:t>dec</m:t>
                                      </m:r>
                                    </m:sub>
                                  </m:sSub>
                                </m:e>
                                <m:sup>
                                  <m:r>
                                    <m:rPr>
                                      <m:nor/>
                                    </m:rPr>
                                    <a:rPr lang="en-US" sz="1600">
                                      <a:latin typeface="Calibri" panose="020F0502020204030204" pitchFamily="34" charset="0"/>
                                      <a:cs typeface="Calibri" panose="020F0502020204030204" pitchFamily="34" charset="0"/>
                                      <a:sym typeface="Wingdings" pitchFamily="2" charset="2"/>
                                    </a:rPr>
                                    <m:t>2</m:t>
                                  </m:r>
                                </m:sup>
                              </m:sSup>
                              <m:r>
                                <m:rPr>
                                  <m:nor/>
                                </m:rPr>
                                <a:rPr lang="en-US" sz="1600">
                                  <a:latin typeface="Calibri" panose="020F0502020204030204" pitchFamily="34" charset="0"/>
                                  <a:cs typeface="Calibri" panose="020F0502020204030204" pitchFamily="34" charset="0"/>
                                  <a:sym typeface="Wingdings" pitchFamily="2" charset="2"/>
                                </a:rPr>
                                <m:t>+4</m:t>
                              </m:r>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pile</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tier</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sym typeface="Wingdings" pitchFamily="2" charset="2"/>
                                    </a:rPr>
                                  </m:ctrlPr>
                                </m:sSubPr>
                                <m:e>
                                  <m:r>
                                    <m:rPr>
                                      <m:nor/>
                                    </m:rPr>
                                    <a:rPr lang="en-US" sz="1600">
                                      <a:latin typeface="Calibri" panose="020F0502020204030204" pitchFamily="34" charset="0"/>
                                      <a:cs typeface="Calibri" panose="020F0502020204030204" pitchFamily="34" charset="0"/>
                                      <a:sym typeface="Wingdings" pitchFamily="2" charset="2"/>
                                    </a:rPr>
                                    <m:t>fp</m:t>
                                  </m:r>
                                </m:e>
                                <m:sub>
                                  <m:r>
                                    <m:rPr>
                                      <m:nor/>
                                    </m:rPr>
                                    <a:rPr lang="en-US" sz="1600">
                                      <a:latin typeface="Calibri" panose="020F0502020204030204" pitchFamily="34" charset="0"/>
                                      <a:cs typeface="Calibri" panose="020F0502020204030204" pitchFamily="34" charset="0"/>
                                      <a:sym typeface="Wingdings" pitchFamily="2" charset="2"/>
                                    </a:rPr>
                                    <m:t>dec</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len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wid</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+2∙</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fp</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cntl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len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wid</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e>
                          </m:rad>
                        </m:num>
                        <m:den>
                          <m:r>
                            <m:rPr>
                              <m:nor/>
                            </m:rPr>
                            <a:rPr lang="en-US" sz="1600">
                              <a:latin typeface="Calibri" panose="020F0502020204030204" pitchFamily="34" charset="0"/>
                              <a:cs typeface="Calibri" panose="020F0502020204030204" pitchFamily="34" charset="0"/>
                              <a:sym typeface="Wingdings" pitchFamily="2" charset="2"/>
                            </a:rPr>
                            <m:t>2</m:t>
                          </m:r>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len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wid</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den>
                      </m:f>
                    </m:oMath>
                  </m:oMathPara>
                </a14:m>
                <a:endParaRPr lang="en-US" sz="1600" dirty="0">
                  <a:latin typeface="Calibri" panose="020F0502020204030204" pitchFamily="34" charset="0"/>
                  <a:cs typeface="Calibri" panose="020F0502020204030204" pitchFamily="34" charset="0"/>
                  <a:sym typeface="Wingdings" pitchFamily="2" charset="2"/>
                </a:endParaRPr>
              </a:p>
            </p:txBody>
          </p:sp>
        </mc:Choice>
        <mc:Fallback xmlns="">
          <p:sp>
            <p:nvSpPr>
              <p:cNvPr id="98" name="TextBox 97">
                <a:extLst>
                  <a:ext uri="{FF2B5EF4-FFF2-40B4-BE49-F238E27FC236}">
                    <a16:creationId xmlns:a16="http://schemas.microsoft.com/office/drawing/2014/main" id="{A93F97E1-34D6-2F48-9009-FC513DAF6AC5}"/>
                  </a:ext>
                </a:extLst>
              </p:cNvPr>
              <p:cNvSpPr txBox="1">
                <a:spLocks noRot="1" noChangeAspect="1" noMove="1" noResize="1" noEditPoints="1" noAdjustHandles="1" noChangeArrowheads="1" noChangeShapeType="1" noTextEdit="1"/>
              </p:cNvSpPr>
              <p:nvPr/>
            </p:nvSpPr>
            <p:spPr>
              <a:xfrm>
                <a:off x="4855198" y="3456262"/>
                <a:ext cx="6677088" cy="887359"/>
              </a:xfrm>
              <a:prstGeom prst="rect">
                <a:avLst/>
              </a:prstGeom>
              <a:blipFill>
                <a:blip r:embed="rId7"/>
                <a:stretch>
                  <a:fillRect b="-1408"/>
                </a:stretch>
              </a:blipFill>
            </p:spPr>
            <p:txBody>
              <a:bodyPr/>
              <a:lstStyle/>
              <a:p>
                <a:r>
                  <a:rPr lang="en-US">
                    <a:noFill/>
                  </a:rPr>
                  <a:t> </a:t>
                </a:r>
              </a:p>
            </p:txBody>
          </p:sp>
        </mc:Fallback>
      </mc:AlternateContent>
    </p:spTree>
    <p:extLst>
      <p:ext uri="{BB962C8B-B14F-4D97-AF65-F5344CB8AC3E}">
        <p14:creationId xmlns:p14="http://schemas.microsoft.com/office/powerpoint/2010/main" val="267572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E03E-196A-474A-834D-B6A01C407AC0}"/>
              </a:ext>
            </a:extLst>
          </p:cNvPr>
          <p:cNvSpPr>
            <a:spLocks noGrp="1"/>
          </p:cNvSpPr>
          <p:nvPr>
            <p:ph type="title"/>
          </p:nvPr>
        </p:nvSpPr>
        <p:spPr/>
        <p:txBody>
          <a:bodyPr/>
          <a:lstStyle/>
          <a:p>
            <a:r>
              <a:rPr lang="en-US" sz="2800" dirty="0"/>
              <a:t>Partition Control/Logic/Referencing impact to Tile Attributes</a:t>
            </a:r>
          </a:p>
        </p:txBody>
      </p:sp>
      <p:pic>
        <p:nvPicPr>
          <p:cNvPr id="6" name="Content Placeholder 5">
            <a:extLst>
              <a:ext uri="{FF2B5EF4-FFF2-40B4-BE49-F238E27FC236}">
                <a16:creationId xmlns:a16="http://schemas.microsoft.com/office/drawing/2014/main" id="{33DD6D57-DDF1-0F49-B81A-7AF69DA09D21}"/>
              </a:ext>
            </a:extLst>
          </p:cNvPr>
          <p:cNvPicPr>
            <a:picLocks noGrp="1" noChangeAspect="1"/>
          </p:cNvPicPr>
          <p:nvPr>
            <p:ph idx="1"/>
          </p:nvPr>
        </p:nvPicPr>
        <p:blipFill>
          <a:blip r:embed="rId2"/>
          <a:stretch>
            <a:fillRect/>
          </a:stretch>
        </p:blipFill>
        <p:spPr>
          <a:xfrm>
            <a:off x="6045447" y="919535"/>
            <a:ext cx="2978418" cy="2799713"/>
          </a:xfrm>
          <a:prstGeom prst="rect">
            <a:avLst/>
          </a:prstGeom>
        </p:spPr>
      </p:pic>
      <p:pic>
        <p:nvPicPr>
          <p:cNvPr id="5" name="Picture 4">
            <a:extLst>
              <a:ext uri="{FF2B5EF4-FFF2-40B4-BE49-F238E27FC236}">
                <a16:creationId xmlns:a16="http://schemas.microsoft.com/office/drawing/2014/main" id="{D0D5A1C0-8914-0D43-AEFE-59A3A87A0231}"/>
              </a:ext>
            </a:extLst>
          </p:cNvPr>
          <p:cNvPicPr>
            <a:picLocks noChangeAspect="1"/>
          </p:cNvPicPr>
          <p:nvPr/>
        </p:nvPicPr>
        <p:blipFill>
          <a:blip r:embed="rId3"/>
          <a:stretch>
            <a:fillRect/>
          </a:stretch>
        </p:blipFill>
        <p:spPr>
          <a:xfrm>
            <a:off x="3067029" y="919535"/>
            <a:ext cx="2978418" cy="2799713"/>
          </a:xfrm>
          <a:prstGeom prst="rect">
            <a:avLst/>
          </a:prstGeom>
        </p:spPr>
      </p:pic>
      <p:pic>
        <p:nvPicPr>
          <p:cNvPr id="7" name="Picture 6">
            <a:extLst>
              <a:ext uri="{FF2B5EF4-FFF2-40B4-BE49-F238E27FC236}">
                <a16:creationId xmlns:a16="http://schemas.microsoft.com/office/drawing/2014/main" id="{FA6B2B45-927E-C24A-976C-BF47A195758A}"/>
              </a:ext>
            </a:extLst>
          </p:cNvPr>
          <p:cNvPicPr>
            <a:picLocks noChangeAspect="1"/>
          </p:cNvPicPr>
          <p:nvPr/>
        </p:nvPicPr>
        <p:blipFill>
          <a:blip r:embed="rId4"/>
          <a:stretch>
            <a:fillRect/>
          </a:stretch>
        </p:blipFill>
        <p:spPr>
          <a:xfrm>
            <a:off x="9023865" y="919534"/>
            <a:ext cx="3077698" cy="2799713"/>
          </a:xfrm>
          <a:prstGeom prst="rect">
            <a:avLst/>
          </a:prstGeom>
        </p:spPr>
      </p:pic>
      <p:pic>
        <p:nvPicPr>
          <p:cNvPr id="9" name="Picture 8">
            <a:extLst>
              <a:ext uri="{FF2B5EF4-FFF2-40B4-BE49-F238E27FC236}">
                <a16:creationId xmlns:a16="http://schemas.microsoft.com/office/drawing/2014/main" id="{0BB5DF1E-3DBF-C642-8D48-C583C8919629}"/>
              </a:ext>
            </a:extLst>
          </p:cNvPr>
          <p:cNvPicPr>
            <a:picLocks noChangeAspect="1"/>
          </p:cNvPicPr>
          <p:nvPr/>
        </p:nvPicPr>
        <p:blipFill>
          <a:blip r:embed="rId5"/>
          <a:stretch>
            <a:fillRect/>
          </a:stretch>
        </p:blipFill>
        <p:spPr>
          <a:xfrm>
            <a:off x="4456958" y="3719247"/>
            <a:ext cx="3077698" cy="2799713"/>
          </a:xfrm>
          <a:prstGeom prst="rect">
            <a:avLst/>
          </a:prstGeom>
        </p:spPr>
      </p:pic>
      <p:pic>
        <p:nvPicPr>
          <p:cNvPr id="10" name="Picture 9">
            <a:extLst>
              <a:ext uri="{FF2B5EF4-FFF2-40B4-BE49-F238E27FC236}">
                <a16:creationId xmlns:a16="http://schemas.microsoft.com/office/drawing/2014/main" id="{36E09574-5AE8-8A4C-9166-C09B00D852B2}"/>
              </a:ext>
            </a:extLst>
          </p:cNvPr>
          <p:cNvPicPr>
            <a:picLocks noChangeAspect="1"/>
          </p:cNvPicPr>
          <p:nvPr/>
        </p:nvPicPr>
        <p:blipFill>
          <a:blip r:embed="rId6"/>
          <a:stretch>
            <a:fillRect/>
          </a:stretch>
        </p:blipFill>
        <p:spPr>
          <a:xfrm>
            <a:off x="88611" y="919536"/>
            <a:ext cx="2978418" cy="2799713"/>
          </a:xfrm>
          <a:prstGeom prst="rect">
            <a:avLst/>
          </a:prstGeom>
        </p:spPr>
      </p:pic>
    </p:spTree>
    <p:extLst>
      <p:ext uri="{BB962C8B-B14F-4D97-AF65-F5344CB8AC3E}">
        <p14:creationId xmlns:p14="http://schemas.microsoft.com/office/powerpoint/2010/main" val="380369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FAEB-FF36-314B-8C05-2A343CCB5DFB}"/>
              </a:ext>
            </a:extLst>
          </p:cNvPr>
          <p:cNvSpPr>
            <a:spLocks noGrp="1"/>
          </p:cNvSpPr>
          <p:nvPr>
            <p:ph type="title"/>
          </p:nvPr>
        </p:nvSpPr>
        <p:spPr>
          <a:xfrm>
            <a:off x="914400" y="152400"/>
            <a:ext cx="10363200" cy="537882"/>
          </a:xfrm>
        </p:spPr>
        <p:txBody>
          <a:bodyPr/>
          <a:lstStyle/>
          <a:p>
            <a:r>
              <a:rPr lang="en-US" sz="3200" dirty="0"/>
              <a:t>Array Architecture</a:t>
            </a:r>
          </a:p>
        </p:txBody>
      </p:sp>
      <p:sp>
        <p:nvSpPr>
          <p:cNvPr id="3" name="Content Placeholder 2">
            <a:extLst>
              <a:ext uri="{FF2B5EF4-FFF2-40B4-BE49-F238E27FC236}">
                <a16:creationId xmlns:a16="http://schemas.microsoft.com/office/drawing/2014/main" id="{2E1BD683-9B43-0748-8447-6F8B9BA4BAE1}"/>
              </a:ext>
            </a:extLst>
          </p:cNvPr>
          <p:cNvSpPr>
            <a:spLocks noGrp="1"/>
          </p:cNvSpPr>
          <p:nvPr>
            <p:ph idx="1"/>
          </p:nvPr>
        </p:nvSpPr>
        <p:spPr>
          <a:xfrm>
            <a:off x="3881220" y="790384"/>
            <a:ext cx="7485530" cy="3227294"/>
          </a:xfrm>
        </p:spPr>
        <p:txBody>
          <a:bodyPr/>
          <a:lstStyle/>
          <a:p>
            <a:r>
              <a:rPr lang="en-US" sz="1600" dirty="0"/>
              <a:t>SXP Tile Reference: 64Mb/tile of 4𝝀</a:t>
            </a:r>
            <a:r>
              <a:rPr lang="en-US" sz="1600" baseline="30000" dirty="0"/>
              <a:t>2</a:t>
            </a:r>
            <a:r>
              <a:rPr lang="en-US" sz="1600" dirty="0"/>
              <a:t> cell in 4Kx4KX4D</a:t>
            </a:r>
            <a:r>
              <a:rPr lang="en-US" sz="1600" dirty="0">
                <a:sym typeface="Wingdings" pitchFamily="2" charset="2"/>
              </a:rPr>
              <a:t> –</a:t>
            </a:r>
            <a:br>
              <a:rPr lang="en-US" sz="1600" dirty="0">
                <a:sym typeface="Wingdings" pitchFamily="2" charset="2"/>
              </a:rPr>
            </a:br>
            <a:r>
              <a:rPr lang="en-US" sz="1600" dirty="0">
                <a:sym typeface="Wingdings" pitchFamily="2" charset="2"/>
              </a:rPr>
              <a:t>Floor space = 4K∙4K∙</a:t>
            </a:r>
            <a:r>
              <a:rPr lang="en-US" sz="1600" dirty="0"/>
              <a:t>4𝝀</a:t>
            </a:r>
            <a:r>
              <a:rPr lang="en-US" sz="1600" baseline="30000" dirty="0"/>
              <a:t>2</a:t>
            </a:r>
            <a:r>
              <a:rPr lang="en-US" sz="1600" dirty="0"/>
              <a:t>, # of decoders = 2</a:t>
            </a:r>
            <a:r>
              <a:rPr lang="en-US" sz="1600" dirty="0">
                <a:sym typeface="Wingdings" pitchFamily="2" charset="2"/>
              </a:rPr>
              <a:t>∙</a:t>
            </a:r>
            <a:r>
              <a:rPr lang="en-US" sz="1600" dirty="0"/>
              <a:t>(4K+4K) </a:t>
            </a:r>
            <a:r>
              <a:rPr lang="en-US" sz="1600" dirty="0">
                <a:sym typeface="Wingdings" pitchFamily="2" charset="2"/>
              </a:rPr>
              <a:t></a:t>
            </a:r>
            <a:br>
              <a:rPr lang="en-US" sz="1600" dirty="0">
                <a:sym typeface="Wingdings" pitchFamily="2" charset="2"/>
              </a:rPr>
            </a:br>
            <a:r>
              <a:rPr lang="en-US" sz="1600" dirty="0">
                <a:sym typeface="Wingdings" pitchFamily="2" charset="2"/>
              </a:rPr>
              <a:t>decoder footprint (</a:t>
            </a:r>
            <a:r>
              <a:rPr lang="en-US" sz="1600" dirty="0" err="1">
                <a:sym typeface="Wingdings" pitchFamily="2" charset="2"/>
              </a:rPr>
              <a:t>f</a:t>
            </a:r>
            <a:r>
              <a:rPr lang="en-US" sz="1600" baseline="-25000" dirty="0" err="1">
                <a:sym typeface="Wingdings" pitchFamily="2" charset="2"/>
              </a:rPr>
              <a:t>D</a:t>
            </a:r>
            <a:r>
              <a:rPr lang="en-US" sz="1600" dirty="0">
                <a:sym typeface="Wingdings" pitchFamily="2" charset="2"/>
              </a:rPr>
              <a:t>)= </a:t>
            </a:r>
            <a:r>
              <a:rPr lang="en-US" sz="1600" dirty="0">
                <a:solidFill>
                  <a:schemeClr val="accent2"/>
                </a:solidFill>
                <a:sym typeface="Wingdings" pitchFamily="2" charset="2"/>
              </a:rPr>
              <a:t>4K</a:t>
            </a:r>
            <a:r>
              <a:rPr lang="en-US" sz="1600" dirty="0">
                <a:solidFill>
                  <a:schemeClr val="accent2"/>
                </a:solidFill>
              </a:rPr>
              <a:t>𝝀</a:t>
            </a:r>
            <a:r>
              <a:rPr lang="en-US" sz="1600" baseline="30000" dirty="0">
                <a:solidFill>
                  <a:schemeClr val="accent2"/>
                </a:solidFill>
              </a:rPr>
              <a:t>2</a:t>
            </a:r>
            <a:r>
              <a:rPr lang="en-US" sz="1600" dirty="0"/>
              <a:t> </a:t>
            </a:r>
            <a:r>
              <a:rPr lang="en-US" sz="1600" dirty="0">
                <a:sym typeface="Wingdings" pitchFamily="2" charset="2"/>
              </a:rPr>
              <a:t> decoder footprint assumption for all</a:t>
            </a:r>
            <a:br>
              <a:rPr lang="en-US" sz="1600" dirty="0">
                <a:sym typeface="Wingdings" pitchFamily="2" charset="2"/>
              </a:rPr>
            </a:br>
            <a:r>
              <a:rPr lang="en-US" sz="1600" dirty="0">
                <a:sym typeface="Wingdings" pitchFamily="2" charset="2"/>
              </a:rPr>
              <a:t>WL/BL Length for Lumped capacitance = 2</a:t>
            </a:r>
            <a:r>
              <a:rPr lang="en-US" sz="1600" dirty="0"/>
              <a:t>𝝀</a:t>
            </a:r>
            <a:r>
              <a:rPr lang="en-US" sz="1600" dirty="0">
                <a:sym typeface="Wingdings" pitchFamily="2" charset="2"/>
              </a:rPr>
              <a:t>∙8K = </a:t>
            </a:r>
            <a:r>
              <a:rPr lang="en-US" sz="1600" dirty="0">
                <a:solidFill>
                  <a:schemeClr val="accent2"/>
                </a:solidFill>
                <a:sym typeface="Wingdings" pitchFamily="2" charset="2"/>
              </a:rPr>
              <a:t>16K</a:t>
            </a:r>
            <a:r>
              <a:rPr lang="en-US" sz="1600" dirty="0">
                <a:solidFill>
                  <a:schemeClr val="accent2"/>
                </a:solidFill>
              </a:rPr>
              <a:t>𝝀</a:t>
            </a:r>
          </a:p>
          <a:p>
            <a:r>
              <a:rPr lang="en-US" sz="1600" dirty="0">
                <a:sym typeface="Wingdings" pitchFamily="2" charset="2"/>
              </a:rPr>
              <a:t>Tier architecture:  96 WL (48 tiers of comb pair),  X BL &amp; Y PS,</a:t>
            </a:r>
            <a:br>
              <a:rPr lang="en-US" sz="1600" dirty="0">
                <a:sym typeface="Wingdings" pitchFamily="2" charset="2"/>
              </a:rPr>
            </a:br>
            <a:r>
              <a:rPr lang="en-US" sz="1600" dirty="0">
                <a:sym typeface="Wingdings" pitchFamily="2" charset="2"/>
              </a:rPr>
              <a:t>PS length = 2 ∙ 6.93</a:t>
            </a:r>
            <a:r>
              <a:rPr lang="en-US" sz="1600" dirty="0"/>
              <a:t>𝝀 </a:t>
            </a:r>
            <a:r>
              <a:rPr lang="en-US" sz="1600" dirty="0">
                <a:sym typeface="Wingdings" pitchFamily="2" charset="2"/>
              </a:rPr>
              <a:t>∙ X</a:t>
            </a:r>
            <a:r>
              <a:rPr lang="en-US" sz="1600" dirty="0"/>
              <a:t>,  BL Length = </a:t>
            </a:r>
            <a:r>
              <a:rPr lang="en-US" sz="1600" dirty="0">
                <a:sym typeface="Wingdings" pitchFamily="2" charset="2"/>
              </a:rPr>
              <a:t>6.93</a:t>
            </a:r>
            <a:r>
              <a:rPr lang="en-US" sz="1600" dirty="0"/>
              <a:t>𝝀 </a:t>
            </a:r>
            <a:r>
              <a:rPr lang="en-US" sz="1600" dirty="0">
                <a:sym typeface="Wingdings" pitchFamily="2" charset="2"/>
              </a:rPr>
              <a:t>∙ Y</a:t>
            </a:r>
            <a:r>
              <a:rPr lang="en-US" sz="1600" dirty="0"/>
              <a:t>, WL Length=</a:t>
            </a:r>
            <a:r>
              <a:rPr lang="en-US" sz="1600" dirty="0">
                <a:sym typeface="Wingdings" pitchFamily="2" charset="2"/>
              </a:rPr>
              <a:t> PS Length ∙ Y / 2 </a:t>
            </a:r>
            <a:endParaRPr lang="en-US" sz="1600" baseline="30000" dirty="0"/>
          </a:p>
          <a:p>
            <a:r>
              <a:rPr lang="en-US" sz="1600" dirty="0">
                <a:sym typeface="Wingdings" pitchFamily="2" charset="2"/>
              </a:rPr>
              <a:t>To ensure 100% decoders 100% under the tile</a:t>
            </a:r>
            <a:br>
              <a:rPr lang="en-US" sz="1600" dirty="0">
                <a:sym typeface="Wingdings" pitchFamily="2" charset="2"/>
              </a:rPr>
            </a:br>
            <a:r>
              <a:rPr lang="en-US" sz="1600" dirty="0">
                <a:sym typeface="Wingdings" pitchFamily="2" charset="2"/>
              </a:rPr>
              <a:t>(96 + X + Y) ∙ </a:t>
            </a:r>
            <a:r>
              <a:rPr lang="en-US" sz="1600" dirty="0"/>
              <a:t>4K𝝀</a:t>
            </a:r>
            <a:r>
              <a:rPr lang="en-US" sz="1600" baseline="30000" dirty="0"/>
              <a:t>2</a:t>
            </a:r>
            <a:r>
              <a:rPr lang="en-US" sz="1600" dirty="0"/>
              <a:t> ≤ X </a:t>
            </a:r>
            <a:r>
              <a:rPr lang="en-US" sz="1600" dirty="0">
                <a:sym typeface="Wingdings" pitchFamily="2" charset="2"/>
              </a:rPr>
              <a:t>∙ </a:t>
            </a:r>
            <a:r>
              <a:rPr lang="en-US" sz="1600" dirty="0"/>
              <a:t>Y </a:t>
            </a:r>
            <a:r>
              <a:rPr lang="en-US" sz="1600" dirty="0">
                <a:sym typeface="Wingdings" pitchFamily="2" charset="2"/>
              </a:rPr>
              <a:t>∙ 2 ∙ </a:t>
            </a:r>
            <a:r>
              <a:rPr lang="en-US" sz="1600" dirty="0"/>
              <a:t>48𝝀</a:t>
            </a:r>
            <a:r>
              <a:rPr lang="en-US" sz="1600" baseline="30000" dirty="0"/>
              <a:t>2</a:t>
            </a:r>
            <a:r>
              <a:rPr lang="en-US" sz="1600" dirty="0"/>
              <a:t> </a:t>
            </a:r>
          </a:p>
          <a:p>
            <a:r>
              <a:rPr lang="en-US" sz="1600" dirty="0">
                <a:sym typeface="Wingdings" pitchFamily="2" charset="2"/>
              </a:rPr>
              <a:t>If X = Y  A Tile will be 96 WLs, 120 BL/PS or 1.318Mb/tile</a:t>
            </a:r>
            <a:br>
              <a:rPr lang="en-US" sz="1600" dirty="0">
                <a:sym typeface="Wingdings" pitchFamily="2" charset="2"/>
              </a:rPr>
            </a:br>
            <a:r>
              <a:rPr lang="en-US" sz="1600" dirty="0">
                <a:sym typeface="Wingdings" pitchFamily="2" charset="2"/>
              </a:rPr>
              <a:t>BL length = 1.623K</a:t>
            </a:r>
            <a:r>
              <a:rPr lang="en-US" sz="1600" dirty="0"/>
              <a:t>𝝀,  PS Length= 0.812K𝝀, WL Length=</a:t>
            </a:r>
            <a:r>
              <a:rPr lang="en-US" sz="1600" dirty="0">
                <a:sym typeface="Wingdings" pitchFamily="2" charset="2"/>
              </a:rPr>
              <a:t> </a:t>
            </a:r>
            <a:r>
              <a:rPr lang="en-US" sz="1600" dirty="0">
                <a:solidFill>
                  <a:srgbClr val="C00000"/>
                </a:solidFill>
                <a:sym typeface="Wingdings" pitchFamily="2" charset="2"/>
              </a:rPr>
              <a:t>48.7K</a:t>
            </a:r>
            <a:r>
              <a:rPr lang="en-US" sz="1600" dirty="0">
                <a:solidFill>
                  <a:srgbClr val="C00000"/>
                </a:solidFill>
              </a:rPr>
              <a:t>𝝀</a:t>
            </a:r>
            <a:r>
              <a:rPr lang="en-US" sz="1600" dirty="0">
                <a:solidFill>
                  <a:srgbClr val="C00000"/>
                </a:solidFill>
                <a:sym typeface="Wingdings" pitchFamily="2" charset="2"/>
              </a:rPr>
              <a:t> </a:t>
            </a:r>
            <a:endParaRPr lang="en-US" sz="1600" baseline="30000" dirty="0">
              <a:solidFill>
                <a:srgbClr val="C00000"/>
              </a:solidFill>
            </a:endParaRPr>
          </a:p>
        </p:txBody>
      </p:sp>
      <p:grpSp>
        <p:nvGrpSpPr>
          <p:cNvPr id="10" name="Group 9">
            <a:extLst>
              <a:ext uri="{FF2B5EF4-FFF2-40B4-BE49-F238E27FC236}">
                <a16:creationId xmlns:a16="http://schemas.microsoft.com/office/drawing/2014/main" id="{FB7E1F0F-5A97-DC49-B7A5-DFD111C80ACF}"/>
              </a:ext>
            </a:extLst>
          </p:cNvPr>
          <p:cNvGrpSpPr/>
          <p:nvPr/>
        </p:nvGrpSpPr>
        <p:grpSpPr>
          <a:xfrm>
            <a:off x="941046" y="726012"/>
            <a:ext cx="2861982" cy="2942981"/>
            <a:chOff x="1127312" y="1227044"/>
            <a:chExt cx="2861982" cy="2942981"/>
          </a:xfrm>
        </p:grpSpPr>
        <p:pic>
          <p:nvPicPr>
            <p:cNvPr id="6" name="Picture 5">
              <a:extLst>
                <a:ext uri="{FF2B5EF4-FFF2-40B4-BE49-F238E27FC236}">
                  <a16:creationId xmlns:a16="http://schemas.microsoft.com/office/drawing/2014/main" id="{9DA40AAA-43DE-A24B-BD21-43256B12E61D}"/>
                </a:ext>
              </a:extLst>
            </p:cNvPr>
            <p:cNvPicPr>
              <a:picLocks noChangeAspect="1"/>
            </p:cNvPicPr>
            <p:nvPr/>
          </p:nvPicPr>
          <p:blipFill>
            <a:blip r:embed="rId3"/>
            <a:stretch>
              <a:fillRect/>
            </a:stretch>
          </p:blipFill>
          <p:spPr>
            <a:xfrm>
              <a:off x="1127312" y="1227044"/>
              <a:ext cx="2861982" cy="2942981"/>
            </a:xfrm>
            <a:prstGeom prst="rect">
              <a:avLst/>
            </a:prstGeom>
          </p:spPr>
        </p:pic>
        <p:sp>
          <p:nvSpPr>
            <p:cNvPr id="7" name="TextBox 6">
              <a:extLst>
                <a:ext uri="{FF2B5EF4-FFF2-40B4-BE49-F238E27FC236}">
                  <a16:creationId xmlns:a16="http://schemas.microsoft.com/office/drawing/2014/main" id="{C31F003E-D2E9-284E-9DFF-9245F99E3BD4}"/>
                </a:ext>
              </a:extLst>
            </p:cNvPr>
            <p:cNvSpPr txBox="1"/>
            <p:nvPr/>
          </p:nvSpPr>
          <p:spPr>
            <a:xfrm>
              <a:off x="2985247" y="1909482"/>
              <a:ext cx="888385"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WL:</a:t>
              </a:r>
            </a:p>
            <a:p>
              <a:r>
                <a:rPr lang="en-US" sz="1600" dirty="0">
                  <a:solidFill>
                    <a:srgbClr val="FFFF00"/>
                  </a:solidFill>
                  <a:latin typeface="Calibri" panose="020F0502020204030204" pitchFamily="34" charset="0"/>
                  <a:cs typeface="Calibri" panose="020F0502020204030204" pitchFamily="34" charset="0"/>
                </a:rPr>
                <a:t>Tier Bias</a:t>
              </a:r>
            </a:p>
          </p:txBody>
        </p:sp>
        <p:sp>
          <p:nvSpPr>
            <p:cNvPr id="8" name="TextBox 7">
              <a:extLst>
                <a:ext uri="{FF2B5EF4-FFF2-40B4-BE49-F238E27FC236}">
                  <a16:creationId xmlns:a16="http://schemas.microsoft.com/office/drawing/2014/main" id="{E5C6B2C9-85F1-F542-8CA1-21462C7573D4}"/>
                </a:ext>
              </a:extLst>
            </p:cNvPr>
            <p:cNvSpPr txBox="1"/>
            <p:nvPr/>
          </p:nvSpPr>
          <p:spPr>
            <a:xfrm>
              <a:off x="2061883" y="3316941"/>
              <a:ext cx="98296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BL:</a:t>
              </a:r>
            </a:p>
            <a:p>
              <a:r>
                <a:rPr lang="en-US" sz="1600" dirty="0">
                  <a:solidFill>
                    <a:srgbClr val="FFFF00"/>
                  </a:solidFill>
                  <a:latin typeface="Calibri" panose="020F0502020204030204" pitchFamily="34" charset="0"/>
                  <a:cs typeface="Calibri" panose="020F0502020204030204" pitchFamily="34" charset="0"/>
                </a:rPr>
                <a:t>Pillar Bias</a:t>
              </a:r>
            </a:p>
          </p:txBody>
        </p:sp>
        <p:sp>
          <p:nvSpPr>
            <p:cNvPr id="9" name="TextBox 8">
              <a:extLst>
                <a:ext uri="{FF2B5EF4-FFF2-40B4-BE49-F238E27FC236}">
                  <a16:creationId xmlns:a16="http://schemas.microsoft.com/office/drawing/2014/main" id="{89EC7137-303D-1B4F-8E54-F8E03882792A}"/>
                </a:ext>
              </a:extLst>
            </p:cNvPr>
            <p:cNvSpPr txBox="1"/>
            <p:nvPr/>
          </p:nvSpPr>
          <p:spPr>
            <a:xfrm>
              <a:off x="1972235" y="2429435"/>
              <a:ext cx="114807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PS:</a:t>
              </a:r>
              <a:br>
                <a:rPr lang="en-US" sz="1600" dirty="0">
                  <a:solidFill>
                    <a:srgbClr val="FFFF00"/>
                  </a:solidFill>
                  <a:latin typeface="Calibri" panose="020F0502020204030204" pitchFamily="34" charset="0"/>
                  <a:cs typeface="Calibri" panose="020F0502020204030204" pitchFamily="34" charset="0"/>
                </a:rPr>
              </a:br>
              <a:r>
                <a:rPr lang="en-US" sz="1600" dirty="0">
                  <a:solidFill>
                    <a:srgbClr val="FFFF00"/>
                  </a:solidFill>
                  <a:latin typeface="Calibri" panose="020F0502020204030204" pitchFamily="34" charset="0"/>
                  <a:cs typeface="Calibri" panose="020F0502020204030204" pitchFamily="34" charset="0"/>
                </a:rPr>
                <a:t>Pillar Select</a:t>
              </a:r>
            </a:p>
          </p:txBody>
        </p:sp>
      </p:grpSp>
      <p:sp>
        <p:nvSpPr>
          <p:cNvPr id="108" name="Content Placeholder 2">
            <a:extLst>
              <a:ext uri="{FF2B5EF4-FFF2-40B4-BE49-F238E27FC236}">
                <a16:creationId xmlns:a16="http://schemas.microsoft.com/office/drawing/2014/main" id="{D1FD27FB-BB05-7D45-9B8A-14FB21E7451A}"/>
              </a:ext>
            </a:extLst>
          </p:cNvPr>
          <p:cNvSpPr txBox="1">
            <a:spLocks/>
          </p:cNvSpPr>
          <p:nvPr/>
        </p:nvSpPr>
        <p:spPr bwMode="auto">
          <a:xfrm>
            <a:off x="4930091" y="3971364"/>
            <a:ext cx="6847042" cy="245483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defTabSz="914400"/>
            <a:r>
              <a:rPr lang="en-US" sz="1600" kern="0" dirty="0">
                <a:sym typeface="Wingdings" pitchFamily="2" charset="2"/>
              </a:rPr>
              <a:t>N Piles of  48-Tier array:  N ∙ 96 WL</a:t>
            </a:r>
            <a:br>
              <a:rPr lang="en-US" sz="1600" kern="0" dirty="0">
                <a:sym typeface="Wingdings" pitchFamily="2" charset="2"/>
              </a:rPr>
            </a:br>
            <a:r>
              <a:rPr lang="en-US" sz="1600" kern="0" dirty="0">
                <a:sym typeface="Wingdings" pitchFamily="2" charset="2"/>
              </a:rPr>
              <a:t>BL length = 6.93</a:t>
            </a:r>
            <a:r>
              <a:rPr lang="en-US" sz="1600" kern="0" dirty="0"/>
              <a:t>𝝀</a:t>
            </a:r>
            <a:r>
              <a:rPr lang="en-US" sz="1600" kern="0" dirty="0">
                <a:sym typeface="Wingdings" pitchFamily="2" charset="2"/>
              </a:rPr>
              <a:t>∙Y</a:t>
            </a:r>
            <a:r>
              <a:rPr lang="en-US" sz="1600" kern="0" dirty="0"/>
              <a:t>,  PS Length= </a:t>
            </a:r>
            <a:r>
              <a:rPr lang="en-US" sz="1600" kern="0" dirty="0">
                <a:sym typeface="Wingdings" pitchFamily="2" charset="2"/>
              </a:rPr>
              <a:t>6.93</a:t>
            </a:r>
            <a:r>
              <a:rPr lang="en-US" sz="1600" kern="0" dirty="0"/>
              <a:t>𝝀</a:t>
            </a:r>
            <a:r>
              <a:rPr lang="en-US" sz="1600" kern="0" dirty="0">
                <a:sym typeface="Wingdings" pitchFamily="2" charset="2"/>
              </a:rPr>
              <a:t>∙X</a:t>
            </a:r>
            <a:r>
              <a:rPr lang="en-US" sz="1600" kern="0" dirty="0"/>
              <a:t>, WL Length=</a:t>
            </a:r>
            <a:r>
              <a:rPr lang="en-US" sz="1600" kern="0" dirty="0">
                <a:sym typeface="Wingdings" pitchFamily="2" charset="2"/>
              </a:rPr>
              <a:t> </a:t>
            </a:r>
            <a:r>
              <a:rPr lang="en-US" sz="1600" dirty="0">
                <a:sym typeface="Wingdings" pitchFamily="2" charset="2"/>
              </a:rPr>
              <a:t>PS </a:t>
            </a:r>
            <a:r>
              <a:rPr lang="en-US" sz="1600" dirty="0" err="1">
                <a:sym typeface="Wingdings" pitchFamily="2" charset="2"/>
              </a:rPr>
              <a:t>Length∙</a:t>
            </a:r>
            <a:r>
              <a:rPr lang="en-US" sz="1600" kern="0" dirty="0" err="1">
                <a:sym typeface="Wingdings" pitchFamily="2" charset="2"/>
              </a:rPr>
              <a:t>Y</a:t>
            </a:r>
            <a:r>
              <a:rPr lang="en-US" sz="1600" kern="0" dirty="0">
                <a:sym typeface="Wingdings" pitchFamily="2" charset="2"/>
              </a:rPr>
              <a:t>/(2∙N ) </a:t>
            </a:r>
            <a:endParaRPr lang="en-US" sz="1600" kern="0" baseline="30000" dirty="0"/>
          </a:p>
          <a:p>
            <a:pPr defTabSz="914400"/>
            <a:r>
              <a:rPr lang="en-US" sz="1600" kern="0" dirty="0">
                <a:sym typeface="Wingdings" pitchFamily="2" charset="2"/>
              </a:rPr>
              <a:t>To ensure 100% decoders 100% under the tile</a:t>
            </a:r>
            <a:br>
              <a:rPr lang="en-US" sz="1600" kern="0" dirty="0">
                <a:sym typeface="Wingdings" pitchFamily="2" charset="2"/>
              </a:rPr>
            </a:br>
            <a:r>
              <a:rPr lang="en-US" sz="1600" kern="0" dirty="0">
                <a:sym typeface="Wingdings" pitchFamily="2" charset="2"/>
              </a:rPr>
              <a:t>(N ∙ 96 + X + Y) ∙ </a:t>
            </a:r>
            <a:r>
              <a:rPr lang="en-US" sz="1600" kern="0" dirty="0"/>
              <a:t>4K𝝀</a:t>
            </a:r>
            <a:r>
              <a:rPr lang="en-US" sz="1600" kern="0" baseline="30000" dirty="0"/>
              <a:t>2</a:t>
            </a:r>
            <a:r>
              <a:rPr lang="en-US" sz="1600" kern="0" dirty="0"/>
              <a:t> ≤ X </a:t>
            </a:r>
            <a:r>
              <a:rPr lang="en-US" sz="1600" kern="0" dirty="0">
                <a:sym typeface="Wingdings" pitchFamily="2" charset="2"/>
              </a:rPr>
              <a:t>∙ </a:t>
            </a:r>
            <a:r>
              <a:rPr lang="en-US" sz="1600" kern="0" dirty="0"/>
              <a:t>Y </a:t>
            </a:r>
            <a:r>
              <a:rPr lang="en-US" sz="1600" kern="0" dirty="0">
                <a:sym typeface="Wingdings" pitchFamily="2" charset="2"/>
              </a:rPr>
              <a:t>∙ 2 ∙ </a:t>
            </a:r>
            <a:r>
              <a:rPr lang="en-US" sz="1600" kern="0" dirty="0"/>
              <a:t>48𝝀</a:t>
            </a:r>
            <a:r>
              <a:rPr lang="en-US" sz="1600" kern="0" baseline="30000" dirty="0"/>
              <a:t>2</a:t>
            </a:r>
            <a:r>
              <a:rPr lang="en-US" sz="1600" kern="0" dirty="0"/>
              <a:t> </a:t>
            </a:r>
          </a:p>
          <a:p>
            <a:pPr defTabSz="914400"/>
            <a:r>
              <a:rPr lang="en-US" sz="1600" kern="0" dirty="0">
                <a:sym typeface="Wingdings" pitchFamily="2" charset="2"/>
              </a:rPr>
              <a:t>If N=128, X = Y   12K WLs, 768 BL/PS or 54Mib/tile</a:t>
            </a:r>
            <a:br>
              <a:rPr lang="en-US" sz="1600" kern="0" dirty="0">
                <a:sym typeface="Wingdings" pitchFamily="2" charset="2"/>
              </a:rPr>
            </a:br>
            <a:r>
              <a:rPr lang="en-US" sz="1600" kern="0" dirty="0">
                <a:sym typeface="Wingdings" pitchFamily="2" charset="2"/>
              </a:rPr>
              <a:t>BL length = 10.4K</a:t>
            </a:r>
            <a:r>
              <a:rPr lang="en-US" sz="1600" kern="0" dirty="0"/>
              <a:t>𝝀,  PS Length= </a:t>
            </a:r>
            <a:r>
              <a:rPr lang="en-US" sz="1600" kern="0" dirty="0">
                <a:sym typeface="Wingdings" pitchFamily="2" charset="2"/>
              </a:rPr>
              <a:t>5.2K</a:t>
            </a:r>
            <a:r>
              <a:rPr lang="en-US" sz="1600" kern="0" dirty="0"/>
              <a:t>𝝀, WL Length=</a:t>
            </a:r>
            <a:r>
              <a:rPr lang="en-US" sz="1600" kern="0" dirty="0">
                <a:sym typeface="Wingdings" pitchFamily="2" charset="2"/>
              </a:rPr>
              <a:t> </a:t>
            </a:r>
            <a:r>
              <a:rPr lang="en-US" sz="1600" kern="0" dirty="0">
                <a:solidFill>
                  <a:srgbClr val="00B050"/>
                </a:solidFill>
                <a:sym typeface="Wingdings" pitchFamily="2" charset="2"/>
              </a:rPr>
              <a:t>16K</a:t>
            </a:r>
            <a:r>
              <a:rPr lang="en-US" sz="1600" kern="0" dirty="0">
                <a:solidFill>
                  <a:srgbClr val="00B050"/>
                </a:solidFill>
              </a:rPr>
              <a:t>𝝀</a:t>
            </a:r>
          </a:p>
          <a:p>
            <a:pPr defTabSz="914400"/>
            <a:r>
              <a:rPr lang="en-US" sz="1600" kern="0" dirty="0">
                <a:sym typeface="Wingdings" pitchFamily="2" charset="2"/>
              </a:rPr>
              <a:t>If N=16, X = Y/N   1.5K WLs, 91 BL,  1.4KPS or 47Mb/tile</a:t>
            </a:r>
            <a:br>
              <a:rPr lang="en-US" sz="1600" kern="0" dirty="0">
                <a:sym typeface="Wingdings" pitchFamily="2" charset="2"/>
              </a:rPr>
            </a:br>
            <a:r>
              <a:rPr lang="en-US" sz="1600" kern="0" dirty="0">
                <a:sym typeface="Wingdings" pitchFamily="2" charset="2"/>
              </a:rPr>
              <a:t>BL length = </a:t>
            </a:r>
            <a:r>
              <a:rPr lang="en-US" sz="1600" kern="0" dirty="0">
                <a:solidFill>
                  <a:srgbClr val="C00000"/>
                </a:solidFill>
                <a:sym typeface="Wingdings" pitchFamily="2" charset="2"/>
              </a:rPr>
              <a:t>20K</a:t>
            </a:r>
            <a:r>
              <a:rPr lang="en-US" sz="1600" kern="0" dirty="0">
                <a:solidFill>
                  <a:srgbClr val="C00000"/>
                </a:solidFill>
              </a:rPr>
              <a:t>𝝀</a:t>
            </a:r>
            <a:r>
              <a:rPr lang="en-US" sz="1600" kern="0" dirty="0"/>
              <a:t>,  PS Length= </a:t>
            </a:r>
            <a:r>
              <a:rPr lang="en-US" sz="1600" kern="0" dirty="0">
                <a:sym typeface="Wingdings" pitchFamily="2" charset="2"/>
              </a:rPr>
              <a:t>630</a:t>
            </a:r>
            <a:r>
              <a:rPr lang="en-US" sz="1600" kern="0" dirty="0"/>
              <a:t>𝝀, WL Length=</a:t>
            </a:r>
            <a:r>
              <a:rPr lang="en-US" sz="1600" kern="0" dirty="0">
                <a:sym typeface="Wingdings" pitchFamily="2" charset="2"/>
              </a:rPr>
              <a:t> </a:t>
            </a:r>
            <a:r>
              <a:rPr lang="en-US" sz="1600" kern="0" dirty="0">
                <a:solidFill>
                  <a:srgbClr val="C00000"/>
                </a:solidFill>
                <a:sym typeface="Wingdings" pitchFamily="2" charset="2"/>
              </a:rPr>
              <a:t>28K</a:t>
            </a:r>
            <a:r>
              <a:rPr lang="en-US" sz="1600" kern="0" dirty="0">
                <a:solidFill>
                  <a:srgbClr val="C00000"/>
                </a:solidFill>
              </a:rPr>
              <a:t>𝝀</a:t>
            </a:r>
            <a:r>
              <a:rPr lang="en-US" sz="1600" kern="0" dirty="0">
                <a:solidFill>
                  <a:srgbClr val="C00000"/>
                </a:solidFill>
                <a:sym typeface="Wingdings" pitchFamily="2" charset="2"/>
              </a:rPr>
              <a:t> </a:t>
            </a:r>
            <a:endParaRPr lang="en-US" sz="1600" kern="0" baseline="30000" dirty="0">
              <a:solidFill>
                <a:srgbClr val="C00000"/>
              </a:solidFill>
            </a:endParaRPr>
          </a:p>
          <a:p>
            <a:pPr marL="0" indent="0" defTabSz="914400">
              <a:buNone/>
            </a:pPr>
            <a:endParaRPr lang="en-US" sz="1600" kern="0" baseline="30000" dirty="0">
              <a:solidFill>
                <a:srgbClr val="C00000"/>
              </a:solidFill>
            </a:endParaRPr>
          </a:p>
        </p:txBody>
      </p:sp>
      <p:sp>
        <p:nvSpPr>
          <p:cNvPr id="149" name="TextBox 148">
            <a:extLst>
              <a:ext uri="{FF2B5EF4-FFF2-40B4-BE49-F238E27FC236}">
                <a16:creationId xmlns:a16="http://schemas.microsoft.com/office/drawing/2014/main" id="{EE4BF97D-1F14-0245-973D-2906F2B58135}"/>
              </a:ext>
            </a:extLst>
          </p:cNvPr>
          <p:cNvSpPr txBox="1"/>
          <p:nvPr/>
        </p:nvSpPr>
        <p:spPr>
          <a:xfrm>
            <a:off x="932330" y="5851872"/>
            <a:ext cx="3675529"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To reduce WL Cap, breaking down one tile into multiple piles of of 48-tiers of WL </a:t>
            </a:r>
          </a:p>
        </p:txBody>
      </p:sp>
      <p:grpSp>
        <p:nvGrpSpPr>
          <p:cNvPr id="4" name="Group 3">
            <a:extLst>
              <a:ext uri="{FF2B5EF4-FFF2-40B4-BE49-F238E27FC236}">
                <a16:creationId xmlns:a16="http://schemas.microsoft.com/office/drawing/2014/main" id="{34CC806B-659A-1C42-A7B5-F04F546DC371}"/>
              </a:ext>
            </a:extLst>
          </p:cNvPr>
          <p:cNvGrpSpPr/>
          <p:nvPr/>
        </p:nvGrpSpPr>
        <p:grpSpPr>
          <a:xfrm>
            <a:off x="439723" y="3997204"/>
            <a:ext cx="4586559" cy="1939911"/>
            <a:chOff x="439723" y="3997204"/>
            <a:chExt cx="4586559" cy="1939911"/>
          </a:xfrm>
        </p:grpSpPr>
        <p:grpSp>
          <p:nvGrpSpPr>
            <p:cNvPr id="68" name="Group 67">
              <a:extLst>
                <a:ext uri="{FF2B5EF4-FFF2-40B4-BE49-F238E27FC236}">
                  <a16:creationId xmlns:a16="http://schemas.microsoft.com/office/drawing/2014/main" id="{EA5FA023-E725-7B45-994A-D3D0A0903822}"/>
                </a:ext>
              </a:extLst>
            </p:cNvPr>
            <p:cNvGrpSpPr/>
            <p:nvPr/>
          </p:nvGrpSpPr>
          <p:grpSpPr>
            <a:xfrm>
              <a:off x="514067" y="4618473"/>
              <a:ext cx="1741252" cy="995893"/>
              <a:chOff x="1515035" y="5118847"/>
              <a:chExt cx="2033620" cy="1210243"/>
            </a:xfrm>
          </p:grpSpPr>
          <p:cxnSp>
            <p:nvCxnSpPr>
              <p:cNvPr id="12" name="Straight Connector 11">
                <a:extLst>
                  <a:ext uri="{FF2B5EF4-FFF2-40B4-BE49-F238E27FC236}">
                    <a16:creationId xmlns:a16="http://schemas.microsoft.com/office/drawing/2014/main" id="{4231A662-7A9A-1948-B1EA-2E005D1C8C35}"/>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845635-65B7-DA4F-92C9-93F05BAB5499}"/>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91CD15-FC74-B042-AABA-A9A4504E361E}"/>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2F7E14-13D4-B14F-9CCE-5225430514AD}"/>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6CE0CFC-A911-0243-978C-EB65816C20F0}"/>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22" name="Rectangle 21">
                <a:extLst>
                  <a:ext uri="{FF2B5EF4-FFF2-40B4-BE49-F238E27FC236}">
                    <a16:creationId xmlns:a16="http://schemas.microsoft.com/office/drawing/2014/main" id="{6A53DAD3-C391-C74E-A42B-8F8391EDA682}"/>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23" name="Rectangle 22">
                <a:extLst>
                  <a:ext uri="{FF2B5EF4-FFF2-40B4-BE49-F238E27FC236}">
                    <a16:creationId xmlns:a16="http://schemas.microsoft.com/office/drawing/2014/main" id="{29E53471-AE5C-884E-8008-8B9BAC0D0529}"/>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61" name="Straight Connector 60">
                <a:extLst>
                  <a:ext uri="{FF2B5EF4-FFF2-40B4-BE49-F238E27FC236}">
                    <a16:creationId xmlns:a16="http://schemas.microsoft.com/office/drawing/2014/main" id="{D9885C2A-D9FE-F445-907C-4454A867D0D1}"/>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DB7061A-1D77-2047-BED7-2A64F659C69B}"/>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71357E5-7984-8C4B-AF80-8F55A8222032}"/>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70" name="Straight Connector 69">
              <a:extLst>
                <a:ext uri="{FF2B5EF4-FFF2-40B4-BE49-F238E27FC236}">
                  <a16:creationId xmlns:a16="http://schemas.microsoft.com/office/drawing/2014/main" id="{5FE29140-FE4B-2947-95D0-CCECA42EE9C9}"/>
                </a:ext>
              </a:extLst>
            </p:cNvPr>
            <p:cNvCxnSpPr>
              <a:cxnSpLocks/>
            </p:cNvCxnSpPr>
            <p:nvPr/>
          </p:nvCxnSpPr>
          <p:spPr>
            <a:xfrm flipV="1">
              <a:off x="725485" y="4194624"/>
              <a:ext cx="0" cy="153554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44E3D63-F164-4F44-BCE3-C2947AB94B93}"/>
                </a:ext>
              </a:extLst>
            </p:cNvPr>
            <p:cNvCxnSpPr>
              <a:cxnSpLocks/>
            </p:cNvCxnSpPr>
            <p:nvPr/>
          </p:nvCxnSpPr>
          <p:spPr>
            <a:xfrm flipH="1" flipV="1">
              <a:off x="1434550" y="4188964"/>
              <a:ext cx="1" cy="153836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1F5CD4B-29C1-6D43-AE8F-38D42B791EED}"/>
                </a:ext>
              </a:extLst>
            </p:cNvPr>
            <p:cNvCxnSpPr>
              <a:cxnSpLocks/>
            </p:cNvCxnSpPr>
            <p:nvPr/>
          </p:nvCxnSpPr>
          <p:spPr>
            <a:xfrm flipH="1" flipV="1">
              <a:off x="1601092" y="4191786"/>
              <a:ext cx="1" cy="154122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59523C-30D7-C547-8732-FF0BE156E3A9}"/>
                </a:ext>
              </a:extLst>
            </p:cNvPr>
            <p:cNvCxnSpPr>
              <a:cxnSpLocks/>
            </p:cNvCxnSpPr>
            <p:nvPr/>
          </p:nvCxnSpPr>
          <p:spPr>
            <a:xfrm flipV="1">
              <a:off x="1764688" y="4188946"/>
              <a:ext cx="0" cy="154690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6B09F1AB-86FA-AE4D-9B88-5CE910A66059}"/>
                </a:ext>
              </a:extLst>
            </p:cNvPr>
            <p:cNvSpPr/>
            <p:nvPr/>
          </p:nvSpPr>
          <p:spPr>
            <a:xfrm rot="16200000">
              <a:off x="1003530" y="398321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5" name="Rectangle 74">
              <a:extLst>
                <a:ext uri="{FF2B5EF4-FFF2-40B4-BE49-F238E27FC236}">
                  <a16:creationId xmlns:a16="http://schemas.microsoft.com/office/drawing/2014/main" id="{9426D900-804B-1C41-AFD7-14C0CD27D110}"/>
                </a:ext>
              </a:extLst>
            </p:cNvPr>
            <p:cNvSpPr/>
            <p:nvPr/>
          </p:nvSpPr>
          <p:spPr>
            <a:xfrm rot="16200000">
              <a:off x="1086748" y="398037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6" name="Rectangle 75">
              <a:extLst>
                <a:ext uri="{FF2B5EF4-FFF2-40B4-BE49-F238E27FC236}">
                  <a16:creationId xmlns:a16="http://schemas.microsoft.com/office/drawing/2014/main" id="{CBE1E0BF-8419-6440-AD89-F85E5C9DAE27}"/>
                </a:ext>
              </a:extLst>
            </p:cNvPr>
            <p:cNvSpPr/>
            <p:nvPr/>
          </p:nvSpPr>
          <p:spPr>
            <a:xfrm rot="16200000">
              <a:off x="1168777" y="3980370"/>
              <a:ext cx="298480" cy="584776"/>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77" name="Straight Connector 76">
              <a:extLst>
                <a:ext uri="{FF2B5EF4-FFF2-40B4-BE49-F238E27FC236}">
                  <a16:creationId xmlns:a16="http://schemas.microsoft.com/office/drawing/2014/main" id="{1149C885-6F23-0C4B-9055-39760D21CC55}"/>
                </a:ext>
              </a:extLst>
            </p:cNvPr>
            <p:cNvCxnSpPr>
              <a:cxnSpLocks/>
            </p:cNvCxnSpPr>
            <p:nvPr/>
          </p:nvCxnSpPr>
          <p:spPr>
            <a:xfrm flipV="1">
              <a:off x="871332" y="4194628"/>
              <a:ext cx="0" cy="153554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2C4B65E-D366-6042-848B-89D90D5368C8}"/>
                </a:ext>
              </a:extLst>
            </p:cNvPr>
            <p:cNvCxnSpPr>
              <a:cxnSpLocks/>
            </p:cNvCxnSpPr>
            <p:nvPr/>
          </p:nvCxnSpPr>
          <p:spPr>
            <a:xfrm flipV="1">
              <a:off x="1040198" y="4194627"/>
              <a:ext cx="1" cy="153270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8204B1B-BD16-304B-91DD-B1CF2549143E}"/>
                </a:ext>
              </a:extLst>
            </p:cNvPr>
            <p:cNvSpPr/>
            <p:nvPr/>
          </p:nvSpPr>
          <p:spPr>
            <a:xfrm>
              <a:off x="606177" y="4456181"/>
              <a:ext cx="127561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Rectangle 81">
              <a:extLst>
                <a:ext uri="{FF2B5EF4-FFF2-40B4-BE49-F238E27FC236}">
                  <a16:creationId xmlns:a16="http://schemas.microsoft.com/office/drawing/2014/main" id="{60438FF8-5697-4445-824F-A2456D5E14A9}"/>
                </a:ext>
              </a:extLst>
            </p:cNvPr>
            <p:cNvSpPr/>
            <p:nvPr/>
          </p:nvSpPr>
          <p:spPr>
            <a:xfrm>
              <a:off x="744315" y="5747145"/>
              <a:ext cx="97793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7" name="Rectangle 86">
              <a:extLst>
                <a:ext uri="{FF2B5EF4-FFF2-40B4-BE49-F238E27FC236}">
                  <a16:creationId xmlns:a16="http://schemas.microsoft.com/office/drawing/2014/main" id="{018906B7-489B-134B-9274-6E666AD5507D}"/>
                </a:ext>
              </a:extLst>
            </p:cNvPr>
            <p:cNvSpPr/>
            <p:nvPr/>
          </p:nvSpPr>
          <p:spPr>
            <a:xfrm rot="5400000">
              <a:off x="60366" y="5079548"/>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9" name="Rectangle 88">
              <a:extLst>
                <a:ext uri="{FF2B5EF4-FFF2-40B4-BE49-F238E27FC236}">
                  <a16:creationId xmlns:a16="http://schemas.microsoft.com/office/drawing/2014/main" id="{DAAA2EE3-F1A8-1448-B494-E7FEC3F4B85C}"/>
                </a:ext>
              </a:extLst>
            </p:cNvPr>
            <p:cNvSpPr/>
            <p:nvPr/>
          </p:nvSpPr>
          <p:spPr>
            <a:xfrm rot="5400000">
              <a:off x="382898" y="5077181"/>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0" name="Rectangle 89">
              <a:extLst>
                <a:ext uri="{FF2B5EF4-FFF2-40B4-BE49-F238E27FC236}">
                  <a16:creationId xmlns:a16="http://schemas.microsoft.com/office/drawing/2014/main" id="{E80F3C93-692F-414F-BA78-F24D38A113F1}"/>
                </a:ext>
              </a:extLst>
            </p:cNvPr>
            <p:cNvSpPr/>
            <p:nvPr/>
          </p:nvSpPr>
          <p:spPr>
            <a:xfrm rot="16200000">
              <a:off x="1036310" y="4897968"/>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sp>
          <p:nvSpPr>
            <p:cNvPr id="91" name="Rectangle 90">
              <a:extLst>
                <a:ext uri="{FF2B5EF4-FFF2-40B4-BE49-F238E27FC236}">
                  <a16:creationId xmlns:a16="http://schemas.microsoft.com/office/drawing/2014/main" id="{90046A54-B64B-8F47-88A4-E53C9369A181}"/>
                </a:ext>
              </a:extLst>
            </p:cNvPr>
            <p:cNvSpPr/>
            <p:nvPr/>
          </p:nvSpPr>
          <p:spPr>
            <a:xfrm rot="5400000">
              <a:off x="1266783" y="5077654"/>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2" name="Rectangle 91">
              <a:extLst>
                <a:ext uri="{FF2B5EF4-FFF2-40B4-BE49-F238E27FC236}">
                  <a16:creationId xmlns:a16="http://schemas.microsoft.com/office/drawing/2014/main" id="{71F52377-8111-CA47-85BD-11E65A61BBBF}"/>
                </a:ext>
              </a:extLst>
            </p:cNvPr>
            <p:cNvSpPr/>
            <p:nvPr/>
          </p:nvSpPr>
          <p:spPr>
            <a:xfrm rot="5400000">
              <a:off x="942282" y="5075289"/>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Rectangle 92">
              <a:extLst>
                <a:ext uri="{FF2B5EF4-FFF2-40B4-BE49-F238E27FC236}">
                  <a16:creationId xmlns:a16="http://schemas.microsoft.com/office/drawing/2014/main" id="{8D817A70-3739-814C-A5E5-EC27C44A7E4F}"/>
                </a:ext>
              </a:extLst>
            </p:cNvPr>
            <p:cNvSpPr/>
            <p:nvPr/>
          </p:nvSpPr>
          <p:spPr>
            <a:xfrm rot="5400000">
              <a:off x="1100765" y="5125109"/>
              <a:ext cx="1168424"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5" name="Rectangle 94">
              <a:extLst>
                <a:ext uri="{FF2B5EF4-FFF2-40B4-BE49-F238E27FC236}">
                  <a16:creationId xmlns:a16="http://schemas.microsoft.com/office/drawing/2014/main" id="{00E51546-9F7C-2B4E-A938-AC5FA44F8C04}"/>
                </a:ext>
              </a:extLst>
            </p:cNvPr>
            <p:cNvSpPr/>
            <p:nvPr/>
          </p:nvSpPr>
          <p:spPr>
            <a:xfrm rot="5400000">
              <a:off x="779097" y="5125346"/>
              <a:ext cx="1174576"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6" name="Rectangle 95">
              <a:extLst>
                <a:ext uri="{FF2B5EF4-FFF2-40B4-BE49-F238E27FC236}">
                  <a16:creationId xmlns:a16="http://schemas.microsoft.com/office/drawing/2014/main" id="{E5EFD973-DE7C-2246-B1DF-C6B3335974FC}"/>
                </a:ext>
              </a:extLst>
            </p:cNvPr>
            <p:cNvSpPr/>
            <p:nvPr/>
          </p:nvSpPr>
          <p:spPr>
            <a:xfrm rot="5400000">
              <a:off x="519359" y="5122743"/>
              <a:ext cx="117504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Rectangle 96">
              <a:extLst>
                <a:ext uri="{FF2B5EF4-FFF2-40B4-BE49-F238E27FC236}">
                  <a16:creationId xmlns:a16="http://schemas.microsoft.com/office/drawing/2014/main" id="{179E65F4-1932-EF4D-B22A-C3A07D3DC89F}"/>
                </a:ext>
              </a:extLst>
            </p:cNvPr>
            <p:cNvSpPr/>
            <p:nvPr/>
          </p:nvSpPr>
          <p:spPr>
            <a:xfrm rot="5400000">
              <a:off x="214931" y="5125583"/>
              <a:ext cx="116936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6" name="Rectangle 105">
              <a:extLst>
                <a:ext uri="{FF2B5EF4-FFF2-40B4-BE49-F238E27FC236}">
                  <a16:creationId xmlns:a16="http://schemas.microsoft.com/office/drawing/2014/main" id="{E5D5F8C2-3A33-9A40-B90F-9BCC871FC04F}"/>
                </a:ext>
              </a:extLst>
            </p:cNvPr>
            <p:cNvSpPr/>
            <p:nvPr/>
          </p:nvSpPr>
          <p:spPr>
            <a:xfrm rot="16200000">
              <a:off x="1116574" y="4898441"/>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grpSp>
          <p:nvGrpSpPr>
            <p:cNvPr id="150" name="Group 149">
              <a:extLst>
                <a:ext uri="{FF2B5EF4-FFF2-40B4-BE49-F238E27FC236}">
                  <a16:creationId xmlns:a16="http://schemas.microsoft.com/office/drawing/2014/main" id="{E628CF20-5130-0C4E-83A2-078957C9E4FE}"/>
                </a:ext>
              </a:extLst>
            </p:cNvPr>
            <p:cNvGrpSpPr/>
            <p:nvPr/>
          </p:nvGrpSpPr>
          <p:grpSpPr>
            <a:xfrm>
              <a:off x="3158652" y="4159377"/>
              <a:ext cx="1741252" cy="1777738"/>
              <a:chOff x="4090985" y="4302817"/>
              <a:chExt cx="1741252" cy="1777738"/>
            </a:xfrm>
          </p:grpSpPr>
          <p:grpSp>
            <p:nvGrpSpPr>
              <p:cNvPr id="110" name="Group 109">
                <a:extLst>
                  <a:ext uri="{FF2B5EF4-FFF2-40B4-BE49-F238E27FC236}">
                    <a16:creationId xmlns:a16="http://schemas.microsoft.com/office/drawing/2014/main" id="{41540AC6-9656-AF43-A822-F6E7228BC3D4}"/>
                  </a:ext>
                </a:extLst>
              </p:cNvPr>
              <p:cNvGrpSpPr/>
              <p:nvPr/>
            </p:nvGrpSpPr>
            <p:grpSpPr>
              <a:xfrm>
                <a:off x="4090985" y="4797778"/>
                <a:ext cx="1741252" cy="995893"/>
                <a:chOff x="1515035" y="5118847"/>
                <a:chExt cx="2033620" cy="1210243"/>
              </a:xfrm>
            </p:grpSpPr>
            <p:cxnSp>
              <p:nvCxnSpPr>
                <p:cNvPr id="133" name="Straight Connector 132">
                  <a:extLst>
                    <a:ext uri="{FF2B5EF4-FFF2-40B4-BE49-F238E27FC236}">
                      <a16:creationId xmlns:a16="http://schemas.microsoft.com/office/drawing/2014/main" id="{A29395FB-743B-584A-B078-FA254A7FAB7A}"/>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61BD490-F4C6-2B49-9FCE-593700E17E52}"/>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B676D06-33B2-304D-A726-78A884BA9070}"/>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1F7D931-8B9D-0141-B8B4-954E4BBEC12C}"/>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127B9DE4-F3CE-C449-AA49-65ADB6A479AB}"/>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138" name="Rectangle 137">
                  <a:extLst>
                    <a:ext uri="{FF2B5EF4-FFF2-40B4-BE49-F238E27FC236}">
                      <a16:creationId xmlns:a16="http://schemas.microsoft.com/office/drawing/2014/main" id="{52AFA4D1-43BB-794D-8499-058EE7068FBF}"/>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139" name="Rectangle 138">
                  <a:extLst>
                    <a:ext uri="{FF2B5EF4-FFF2-40B4-BE49-F238E27FC236}">
                      <a16:creationId xmlns:a16="http://schemas.microsoft.com/office/drawing/2014/main" id="{DE844F34-4F35-8D41-BE38-59546C3BD781}"/>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140" name="Straight Connector 139">
                  <a:extLst>
                    <a:ext uri="{FF2B5EF4-FFF2-40B4-BE49-F238E27FC236}">
                      <a16:creationId xmlns:a16="http://schemas.microsoft.com/office/drawing/2014/main" id="{A4413582-C8E9-FE4A-B911-23837D7E9E8C}"/>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30ADEE0-2510-4340-9F45-6E449F65352B}"/>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50329D4-8B00-4745-A4C0-1904AEDD948C}"/>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8FB4D55D-9CE9-604C-ACAE-26B78A5FCC17}"/>
                  </a:ext>
                </a:extLst>
              </p:cNvPr>
              <p:cNvGrpSpPr/>
              <p:nvPr/>
            </p:nvGrpSpPr>
            <p:grpSpPr>
              <a:xfrm rot="16200000">
                <a:off x="4015834" y="4589384"/>
                <a:ext cx="1612337" cy="1039204"/>
                <a:chOff x="1596391" y="5118850"/>
                <a:chExt cx="1959365" cy="1213692"/>
              </a:xfrm>
            </p:grpSpPr>
            <p:cxnSp>
              <p:nvCxnSpPr>
                <p:cNvPr id="124" name="Straight Connector 123">
                  <a:extLst>
                    <a:ext uri="{FF2B5EF4-FFF2-40B4-BE49-F238E27FC236}">
                      <a16:creationId xmlns:a16="http://schemas.microsoft.com/office/drawing/2014/main" id="{0DCBABAC-46A4-8C4B-9E45-F6CD868D686C}"/>
                    </a:ext>
                  </a:extLst>
                </p:cNvPr>
                <p:cNvCxnSpPr>
                  <a:cxnSpLocks/>
                </p:cNvCxnSpPr>
                <p:nvPr/>
              </p:nvCxnSpPr>
              <p:spPr>
                <a:xfrm rot="5400000" flipV="1">
                  <a:off x="2536316" y="4185825"/>
                  <a:ext cx="0" cy="1866049"/>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E8EDEF3-F049-AD43-8D50-F793436FF97B}"/>
                    </a:ext>
                  </a:extLst>
                </p:cNvPr>
                <p:cNvCxnSpPr>
                  <a:cxnSpLocks/>
                </p:cNvCxnSpPr>
                <p:nvPr/>
              </p:nvCxnSpPr>
              <p:spPr>
                <a:xfrm rot="5400000" flipH="1" flipV="1">
                  <a:off x="2541480" y="5012234"/>
                  <a:ext cx="1" cy="186947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3E33EB4-153A-BD40-90BD-E8A2E5571001}"/>
                    </a:ext>
                  </a:extLst>
                </p:cNvPr>
                <p:cNvCxnSpPr>
                  <a:cxnSpLocks/>
                </p:cNvCxnSpPr>
                <p:nvPr/>
              </p:nvCxnSpPr>
              <p:spPr>
                <a:xfrm rot="5400000" flipH="1" flipV="1">
                  <a:off x="2536315" y="5205004"/>
                  <a:ext cx="1" cy="1872948"/>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00F625D-9AE8-1549-A3E9-0DA93F8E0047}"/>
                    </a:ext>
                  </a:extLst>
                </p:cNvPr>
                <p:cNvCxnSpPr>
                  <a:cxnSpLocks/>
                </p:cNvCxnSpPr>
                <p:nvPr/>
              </p:nvCxnSpPr>
              <p:spPr>
                <a:xfrm rot="5400000" flipV="1">
                  <a:off x="2536316" y="5392617"/>
                  <a:ext cx="0" cy="1879850"/>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9BCF3102-3C72-B248-8B08-7358A29F6C64}"/>
                    </a:ext>
                  </a:extLst>
                </p:cNvPr>
                <p:cNvSpPr/>
                <p:nvPr/>
              </p:nvSpPr>
              <p:spPr>
                <a:xfrm>
                  <a:off x="3189577" y="5276397"/>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129" name="Rectangle 128">
                  <a:extLst>
                    <a:ext uri="{FF2B5EF4-FFF2-40B4-BE49-F238E27FC236}">
                      <a16:creationId xmlns:a16="http://schemas.microsoft.com/office/drawing/2014/main" id="{7E1DD517-85F9-6641-A8D7-AF08C6173C0C}"/>
                    </a:ext>
                  </a:extLst>
                </p:cNvPr>
                <p:cNvSpPr/>
                <p:nvPr/>
              </p:nvSpPr>
              <p:spPr>
                <a:xfrm>
                  <a:off x="3193028" y="5373588"/>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130" name="Rectangle 129">
                  <a:extLst>
                    <a:ext uri="{FF2B5EF4-FFF2-40B4-BE49-F238E27FC236}">
                      <a16:creationId xmlns:a16="http://schemas.microsoft.com/office/drawing/2014/main" id="{FD8D66A1-3A4A-A64E-B424-21FA0A58899D}"/>
                    </a:ext>
                  </a:extLst>
                </p:cNvPr>
                <p:cNvSpPr/>
                <p:nvPr/>
              </p:nvSpPr>
              <p:spPr>
                <a:xfrm>
                  <a:off x="3193033" y="5490128"/>
                  <a:ext cx="362723" cy="682964"/>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131" name="Straight Connector 130">
                  <a:extLst>
                    <a:ext uri="{FF2B5EF4-FFF2-40B4-BE49-F238E27FC236}">
                      <a16:creationId xmlns:a16="http://schemas.microsoft.com/office/drawing/2014/main" id="{053CCD50-14B6-D74E-AD51-BA8485ECF9BD}"/>
                    </a:ext>
                  </a:extLst>
                </p:cNvPr>
                <p:cNvCxnSpPr>
                  <a:cxnSpLocks/>
                </p:cNvCxnSpPr>
                <p:nvPr/>
              </p:nvCxnSpPr>
              <p:spPr>
                <a:xfrm rot="5400000" flipV="1">
                  <a:off x="2536314" y="4356164"/>
                  <a:ext cx="0" cy="186604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9649BD-E32A-0943-91CF-2FCAF4E02342}"/>
                    </a:ext>
                  </a:extLst>
                </p:cNvPr>
                <p:cNvCxnSpPr>
                  <a:cxnSpLocks/>
                </p:cNvCxnSpPr>
                <p:nvPr/>
              </p:nvCxnSpPr>
              <p:spPr>
                <a:xfrm rot="5400000" flipV="1">
                  <a:off x="2538039" y="4555108"/>
                  <a:ext cx="1" cy="1862595"/>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grpSp>
          <p:sp>
            <p:nvSpPr>
              <p:cNvPr id="112" name="Rectangle 111">
                <a:extLst>
                  <a:ext uri="{FF2B5EF4-FFF2-40B4-BE49-F238E27FC236}">
                    <a16:creationId xmlns:a16="http://schemas.microsoft.com/office/drawing/2014/main" id="{0AF3E4E4-1A86-7B40-BAFE-B2261E86A0F6}"/>
                  </a:ext>
                </a:extLst>
              </p:cNvPr>
              <p:cNvSpPr/>
              <p:nvPr/>
            </p:nvSpPr>
            <p:spPr>
              <a:xfrm>
                <a:off x="4178157" y="4641292"/>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3" name="Rectangle 112">
                <a:extLst>
                  <a:ext uri="{FF2B5EF4-FFF2-40B4-BE49-F238E27FC236}">
                    <a16:creationId xmlns:a16="http://schemas.microsoft.com/office/drawing/2014/main" id="{51E620FE-D731-6C41-85DB-3E0E5AEFB73C}"/>
                  </a:ext>
                </a:extLst>
              </p:cNvPr>
              <p:cNvSpPr/>
              <p:nvPr/>
            </p:nvSpPr>
            <p:spPr>
              <a:xfrm>
                <a:off x="4339120" y="5926451"/>
                <a:ext cx="380144" cy="45719"/>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4" name="Rectangle 113">
                <a:extLst>
                  <a:ext uri="{FF2B5EF4-FFF2-40B4-BE49-F238E27FC236}">
                    <a16:creationId xmlns:a16="http://schemas.microsoft.com/office/drawing/2014/main" id="{C5BED265-3312-3548-BD09-7B3A427D9B6F}"/>
                  </a:ext>
                </a:extLst>
              </p:cNvPr>
              <p:cNvSpPr/>
              <p:nvPr/>
            </p:nvSpPr>
            <p:spPr>
              <a:xfrm rot="5400000">
                <a:off x="3637284" y="5258853"/>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5" name="Rectangle 114">
                <a:extLst>
                  <a:ext uri="{FF2B5EF4-FFF2-40B4-BE49-F238E27FC236}">
                    <a16:creationId xmlns:a16="http://schemas.microsoft.com/office/drawing/2014/main" id="{E09A10C2-ED7C-5E40-9F5F-97E634EE0647}"/>
                  </a:ext>
                </a:extLst>
              </p:cNvPr>
              <p:cNvSpPr/>
              <p:nvPr/>
            </p:nvSpPr>
            <p:spPr>
              <a:xfrm rot="5400000">
                <a:off x="3959815" y="5256487"/>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6" name="Rectangle 115">
                <a:extLst>
                  <a:ext uri="{FF2B5EF4-FFF2-40B4-BE49-F238E27FC236}">
                    <a16:creationId xmlns:a16="http://schemas.microsoft.com/office/drawing/2014/main" id="{75841D7F-C95C-734C-99A4-4DF8A29477C1}"/>
                  </a:ext>
                </a:extLst>
              </p:cNvPr>
              <p:cNvSpPr/>
              <p:nvPr/>
            </p:nvSpPr>
            <p:spPr>
              <a:xfrm rot="16200000">
                <a:off x="4596106" y="4371781"/>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117" name="Rectangle 116">
                <a:extLst>
                  <a:ext uri="{FF2B5EF4-FFF2-40B4-BE49-F238E27FC236}">
                    <a16:creationId xmlns:a16="http://schemas.microsoft.com/office/drawing/2014/main" id="{24C9E3E0-C840-924F-B3D1-8356183A4CAE}"/>
                  </a:ext>
                </a:extLst>
              </p:cNvPr>
              <p:cNvSpPr/>
              <p:nvPr/>
            </p:nvSpPr>
            <p:spPr>
              <a:xfrm rot="5400000">
                <a:off x="4843700" y="5253535"/>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8" name="Rectangle 117">
                <a:extLst>
                  <a:ext uri="{FF2B5EF4-FFF2-40B4-BE49-F238E27FC236}">
                    <a16:creationId xmlns:a16="http://schemas.microsoft.com/office/drawing/2014/main" id="{CE240695-AFA7-D64D-9E91-851BC95F6FF0}"/>
                  </a:ext>
                </a:extLst>
              </p:cNvPr>
              <p:cNvSpPr/>
              <p:nvPr/>
            </p:nvSpPr>
            <p:spPr>
              <a:xfrm rot="5400000">
                <a:off x="4519199" y="5254594"/>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9" name="Rectangle 118">
                <a:extLst>
                  <a:ext uri="{FF2B5EF4-FFF2-40B4-BE49-F238E27FC236}">
                    <a16:creationId xmlns:a16="http://schemas.microsoft.com/office/drawing/2014/main" id="{CB55D7C6-C75D-9748-9BE2-B9179A33833C}"/>
                  </a:ext>
                </a:extLst>
              </p:cNvPr>
              <p:cNvSpPr/>
              <p:nvPr/>
            </p:nvSpPr>
            <p:spPr>
              <a:xfrm rot="5400000">
                <a:off x="4677682" y="5304415"/>
                <a:ext cx="1168425"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20" name="Rectangle 119">
                <a:extLst>
                  <a:ext uri="{FF2B5EF4-FFF2-40B4-BE49-F238E27FC236}">
                    <a16:creationId xmlns:a16="http://schemas.microsoft.com/office/drawing/2014/main" id="{E94ED426-6C39-D04C-95D0-F5B289881C5F}"/>
                  </a:ext>
                </a:extLst>
              </p:cNvPr>
              <p:cNvSpPr/>
              <p:nvPr/>
            </p:nvSpPr>
            <p:spPr>
              <a:xfrm rot="5400000">
                <a:off x="4359439" y="5301226"/>
                <a:ext cx="1174577"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21" name="Rectangle 120">
                <a:extLst>
                  <a:ext uri="{FF2B5EF4-FFF2-40B4-BE49-F238E27FC236}">
                    <a16:creationId xmlns:a16="http://schemas.microsoft.com/office/drawing/2014/main" id="{B9ACAEB9-073E-8446-B90B-41B9D1DE745D}"/>
                  </a:ext>
                </a:extLst>
              </p:cNvPr>
              <p:cNvSpPr/>
              <p:nvPr/>
            </p:nvSpPr>
            <p:spPr>
              <a:xfrm rot="5400000">
                <a:off x="4096276" y="5302048"/>
                <a:ext cx="117505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22" name="Rectangle 121">
                <a:extLst>
                  <a:ext uri="{FF2B5EF4-FFF2-40B4-BE49-F238E27FC236}">
                    <a16:creationId xmlns:a16="http://schemas.microsoft.com/office/drawing/2014/main" id="{054ACC36-5462-5D49-87FC-1B785E00CFA2}"/>
                  </a:ext>
                </a:extLst>
              </p:cNvPr>
              <p:cNvSpPr/>
              <p:nvPr/>
            </p:nvSpPr>
            <p:spPr>
              <a:xfrm rot="5400000">
                <a:off x="3791848" y="5304888"/>
                <a:ext cx="116937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23" name="Rectangle 122">
                <a:extLst>
                  <a:ext uri="{FF2B5EF4-FFF2-40B4-BE49-F238E27FC236}">
                    <a16:creationId xmlns:a16="http://schemas.microsoft.com/office/drawing/2014/main" id="{1FC7C870-C323-2748-A3D4-983AB5EDF594}"/>
                  </a:ext>
                </a:extLst>
              </p:cNvPr>
              <p:cNvSpPr/>
              <p:nvPr/>
            </p:nvSpPr>
            <p:spPr>
              <a:xfrm rot="16200000">
                <a:off x="4696917" y="4372253"/>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143" name="Rectangle 142">
                <a:extLst>
                  <a:ext uri="{FF2B5EF4-FFF2-40B4-BE49-F238E27FC236}">
                    <a16:creationId xmlns:a16="http://schemas.microsoft.com/office/drawing/2014/main" id="{7ED9DA27-71E7-2547-9C84-13E95C9085B0}"/>
                  </a:ext>
                </a:extLst>
              </p:cNvPr>
              <p:cNvSpPr/>
              <p:nvPr/>
            </p:nvSpPr>
            <p:spPr>
              <a:xfrm>
                <a:off x="5060023" y="4636155"/>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44" name="Rectangle 143">
                <a:extLst>
                  <a:ext uri="{FF2B5EF4-FFF2-40B4-BE49-F238E27FC236}">
                    <a16:creationId xmlns:a16="http://schemas.microsoft.com/office/drawing/2014/main" id="{E1253D33-CF68-F14C-8085-CF00E3B57762}"/>
                  </a:ext>
                </a:extLst>
              </p:cNvPr>
              <p:cNvSpPr/>
              <p:nvPr/>
            </p:nvSpPr>
            <p:spPr>
              <a:xfrm>
                <a:off x="4909335" y="5924737"/>
                <a:ext cx="388705" cy="52195"/>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46" name="Rectangle 145">
                <a:extLst>
                  <a:ext uri="{FF2B5EF4-FFF2-40B4-BE49-F238E27FC236}">
                    <a16:creationId xmlns:a16="http://schemas.microsoft.com/office/drawing/2014/main" id="{1A84CC3D-603B-494D-A493-BECFF616671D}"/>
                  </a:ext>
                </a:extLst>
              </p:cNvPr>
              <p:cNvSpPr/>
              <p:nvPr/>
            </p:nvSpPr>
            <p:spPr>
              <a:xfrm rot="16200000">
                <a:off x="4626928"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147" name="Rectangle 146">
                <a:extLst>
                  <a:ext uri="{FF2B5EF4-FFF2-40B4-BE49-F238E27FC236}">
                    <a16:creationId xmlns:a16="http://schemas.microsoft.com/office/drawing/2014/main" id="{69CD642A-4CE4-4F43-997F-8F8E3831483A}"/>
                  </a:ext>
                </a:extLst>
              </p:cNvPr>
              <p:cNvSpPr/>
              <p:nvPr/>
            </p:nvSpPr>
            <p:spPr>
              <a:xfrm rot="16200000">
                <a:off x="4705696"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grpSp>
        <p:sp>
          <p:nvSpPr>
            <p:cNvPr id="148" name="Notched Right Arrow 147">
              <a:extLst>
                <a:ext uri="{FF2B5EF4-FFF2-40B4-BE49-F238E27FC236}">
                  <a16:creationId xmlns:a16="http://schemas.microsoft.com/office/drawing/2014/main" id="{03739BAE-FBA2-BC44-8A66-8066D48EA0AF}"/>
                </a:ext>
              </a:extLst>
            </p:cNvPr>
            <p:cNvSpPr/>
            <p:nvPr/>
          </p:nvSpPr>
          <p:spPr>
            <a:xfrm>
              <a:off x="2439209" y="4813630"/>
              <a:ext cx="528110" cy="44178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1EB1E62C-8B67-024E-9ACB-A042A35A8185}"/>
                </a:ext>
              </a:extLst>
            </p:cNvPr>
            <p:cNvSpPr/>
            <p:nvPr/>
          </p:nvSpPr>
          <p:spPr>
            <a:xfrm>
              <a:off x="1086150" y="3997204"/>
              <a:ext cx="304892" cy="307777"/>
            </a:xfrm>
            <a:prstGeom prst="rect">
              <a:avLst/>
            </a:prstGeom>
          </p:spPr>
          <p:txBody>
            <a:bodyPr wrap="none">
              <a:spAutoFit/>
            </a:bodyPr>
            <a:lstStyle/>
            <a:p>
              <a:r>
                <a:rPr lang="en-US" sz="1400" b="1" dirty="0">
                  <a:solidFill>
                    <a:srgbClr val="C00000"/>
                  </a:solidFill>
                  <a:sym typeface="Wingdings" pitchFamily="2" charset="2"/>
                </a:rPr>
                <a:t>X</a:t>
              </a:r>
              <a:endParaRPr lang="en-US" sz="1200" b="1" dirty="0">
                <a:solidFill>
                  <a:srgbClr val="C00000"/>
                </a:solidFill>
              </a:endParaRPr>
            </a:p>
          </p:txBody>
        </p:sp>
        <p:sp>
          <p:nvSpPr>
            <p:cNvPr id="152" name="Rectangle 151">
              <a:extLst>
                <a:ext uri="{FF2B5EF4-FFF2-40B4-BE49-F238E27FC236}">
                  <a16:creationId xmlns:a16="http://schemas.microsoft.com/office/drawing/2014/main" id="{D0BB4627-F302-FC40-9A03-EEDFFBA29212}"/>
                </a:ext>
              </a:extLst>
            </p:cNvPr>
            <p:cNvSpPr/>
            <p:nvPr/>
          </p:nvSpPr>
          <p:spPr>
            <a:xfrm>
              <a:off x="2062050" y="5006017"/>
              <a:ext cx="304892" cy="307777"/>
            </a:xfrm>
            <a:prstGeom prst="rect">
              <a:avLst/>
            </a:prstGeom>
          </p:spPr>
          <p:txBody>
            <a:bodyPr wrap="none">
              <a:spAutoFit/>
            </a:bodyPr>
            <a:lstStyle/>
            <a:p>
              <a:r>
                <a:rPr lang="en-US" sz="1400" b="1" dirty="0">
                  <a:solidFill>
                    <a:srgbClr val="00B050"/>
                  </a:solidFill>
                  <a:sym typeface="Wingdings" pitchFamily="2" charset="2"/>
                </a:rPr>
                <a:t>Y</a:t>
              </a:r>
              <a:endParaRPr lang="en-US" sz="1200" b="1" dirty="0">
                <a:solidFill>
                  <a:srgbClr val="00B050"/>
                </a:solidFill>
              </a:endParaRPr>
            </a:p>
          </p:txBody>
        </p:sp>
        <p:sp>
          <p:nvSpPr>
            <p:cNvPr id="153" name="Rectangle 152">
              <a:extLst>
                <a:ext uri="{FF2B5EF4-FFF2-40B4-BE49-F238E27FC236}">
                  <a16:creationId xmlns:a16="http://schemas.microsoft.com/office/drawing/2014/main" id="{19DB45C7-D92B-304E-BDD1-A964DD6CA444}"/>
                </a:ext>
              </a:extLst>
            </p:cNvPr>
            <p:cNvSpPr/>
            <p:nvPr/>
          </p:nvSpPr>
          <p:spPr>
            <a:xfrm>
              <a:off x="3740462" y="4014768"/>
              <a:ext cx="304892" cy="307777"/>
            </a:xfrm>
            <a:prstGeom prst="rect">
              <a:avLst/>
            </a:prstGeom>
          </p:spPr>
          <p:txBody>
            <a:bodyPr wrap="square">
              <a:spAutoFit/>
            </a:bodyPr>
            <a:lstStyle/>
            <a:p>
              <a:r>
                <a:rPr lang="en-US" sz="1400" b="1" dirty="0">
                  <a:solidFill>
                    <a:srgbClr val="C00000"/>
                  </a:solidFill>
                  <a:sym typeface="Wingdings" pitchFamily="2" charset="2"/>
                </a:rPr>
                <a:t>X</a:t>
              </a:r>
              <a:endParaRPr lang="en-US" sz="1200" b="1" dirty="0">
                <a:solidFill>
                  <a:srgbClr val="C00000"/>
                </a:solidFill>
              </a:endParaRPr>
            </a:p>
          </p:txBody>
        </p:sp>
        <p:sp>
          <p:nvSpPr>
            <p:cNvPr id="154" name="Rectangle 153">
              <a:extLst>
                <a:ext uri="{FF2B5EF4-FFF2-40B4-BE49-F238E27FC236}">
                  <a16:creationId xmlns:a16="http://schemas.microsoft.com/office/drawing/2014/main" id="{8D62A31E-C08E-CE4F-B433-5BBD6035C461}"/>
                </a:ext>
              </a:extLst>
            </p:cNvPr>
            <p:cNvSpPr/>
            <p:nvPr/>
          </p:nvSpPr>
          <p:spPr>
            <a:xfrm>
              <a:off x="4721390" y="5014798"/>
              <a:ext cx="304892" cy="307777"/>
            </a:xfrm>
            <a:prstGeom prst="rect">
              <a:avLst/>
            </a:prstGeom>
          </p:spPr>
          <p:txBody>
            <a:bodyPr wrap="square">
              <a:spAutoFit/>
            </a:bodyPr>
            <a:lstStyle/>
            <a:p>
              <a:r>
                <a:rPr lang="en-US" sz="1400" b="1" dirty="0">
                  <a:solidFill>
                    <a:srgbClr val="00B050"/>
                  </a:solidFill>
                  <a:sym typeface="Wingdings" pitchFamily="2" charset="2"/>
                </a:rPr>
                <a:t>Y</a:t>
              </a:r>
              <a:endParaRPr lang="en-US" sz="1200" b="1" dirty="0">
                <a:solidFill>
                  <a:srgbClr val="00B050"/>
                </a:solidFill>
              </a:endParaRPr>
            </a:p>
          </p:txBody>
        </p:sp>
        <p:sp>
          <p:nvSpPr>
            <p:cNvPr id="155" name="Rectangle 154">
              <a:extLst>
                <a:ext uri="{FF2B5EF4-FFF2-40B4-BE49-F238E27FC236}">
                  <a16:creationId xmlns:a16="http://schemas.microsoft.com/office/drawing/2014/main" id="{28282A76-90F6-BC41-9AE5-07FD86379DA6}"/>
                </a:ext>
              </a:extLst>
            </p:cNvPr>
            <p:cNvSpPr/>
            <p:nvPr/>
          </p:nvSpPr>
          <p:spPr>
            <a:xfrm>
              <a:off x="3741314" y="5032623"/>
              <a:ext cx="304892" cy="307777"/>
            </a:xfrm>
            <a:prstGeom prst="rect">
              <a:avLst/>
            </a:prstGeom>
          </p:spPr>
          <p:txBody>
            <a:bodyPr wrap="square">
              <a:spAutoFit/>
            </a:bodyPr>
            <a:lstStyle/>
            <a:p>
              <a:r>
                <a:rPr lang="en-US" sz="1400" b="1" dirty="0">
                  <a:solidFill>
                    <a:srgbClr val="7030A0"/>
                  </a:solidFill>
                  <a:sym typeface="Wingdings" pitchFamily="2" charset="2"/>
                </a:rPr>
                <a:t>N</a:t>
              </a:r>
              <a:endParaRPr lang="en-US" sz="1200" b="1" dirty="0">
                <a:solidFill>
                  <a:srgbClr val="7030A0"/>
                </a:solidFill>
              </a:endParaRPr>
            </a:p>
          </p:txBody>
        </p:sp>
        <p:sp>
          <p:nvSpPr>
            <p:cNvPr id="156" name="Rectangle 155">
              <a:extLst>
                <a:ext uri="{FF2B5EF4-FFF2-40B4-BE49-F238E27FC236}">
                  <a16:creationId xmlns:a16="http://schemas.microsoft.com/office/drawing/2014/main" id="{F359BC29-E965-1048-970F-0D98678B307B}"/>
                </a:ext>
              </a:extLst>
            </p:cNvPr>
            <p:cNvSpPr/>
            <p:nvPr/>
          </p:nvSpPr>
          <p:spPr>
            <a:xfrm>
              <a:off x="439723" y="4241966"/>
              <a:ext cx="304892" cy="307777"/>
            </a:xfrm>
            <a:prstGeom prst="rect">
              <a:avLst/>
            </a:prstGeom>
          </p:spPr>
          <p:txBody>
            <a:bodyPr wrap="square">
              <a:spAutoFit/>
            </a:bodyPr>
            <a:lstStyle/>
            <a:p>
              <a:r>
                <a:rPr lang="en-US" sz="1400" b="1" dirty="0">
                  <a:solidFill>
                    <a:srgbClr val="7030A0"/>
                  </a:solidFill>
                  <a:sym typeface="Wingdings" pitchFamily="2" charset="2"/>
                </a:rPr>
                <a:t>1</a:t>
              </a:r>
              <a:endParaRPr lang="en-US" sz="1200" b="1" dirty="0">
                <a:solidFill>
                  <a:srgbClr val="7030A0"/>
                </a:solidFill>
              </a:endParaRPr>
            </a:p>
          </p:txBody>
        </p:sp>
      </p:grpSp>
      <p:cxnSp>
        <p:nvCxnSpPr>
          <p:cNvPr id="163" name="Straight Connector 162">
            <a:extLst>
              <a:ext uri="{FF2B5EF4-FFF2-40B4-BE49-F238E27FC236}">
                <a16:creationId xmlns:a16="http://schemas.microsoft.com/office/drawing/2014/main" id="{74CD6245-BE1C-8A44-A84F-3DE96314C084}"/>
              </a:ext>
            </a:extLst>
          </p:cNvPr>
          <p:cNvCxnSpPr/>
          <p:nvPr/>
        </p:nvCxnSpPr>
        <p:spPr>
          <a:xfrm>
            <a:off x="558800" y="3877734"/>
            <a:ext cx="11209867" cy="0"/>
          </a:xfrm>
          <a:prstGeom prst="line">
            <a:avLst/>
          </a:prstGeom>
          <a:ln w="127000" cmpd="tri">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79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828E0-14D2-7748-AE60-3CAF4C25D63F}"/>
              </a:ext>
            </a:extLst>
          </p:cNvPr>
          <p:cNvSpPr>
            <a:spLocks noGrp="1"/>
          </p:cNvSpPr>
          <p:nvPr>
            <p:ph type="title"/>
          </p:nvPr>
        </p:nvSpPr>
        <p:spPr/>
        <p:txBody>
          <a:bodyPr/>
          <a:lstStyle/>
          <a:p>
            <a:r>
              <a:rPr lang="en-US" sz="3200" dirty="0"/>
              <a:t>8X8X9 example: 9 Tiers, 4X8 Pillars, 2b/(pillar X tier)</a:t>
            </a:r>
          </a:p>
        </p:txBody>
      </p:sp>
      <p:pic>
        <p:nvPicPr>
          <p:cNvPr id="5" name="Picture 4">
            <a:extLst>
              <a:ext uri="{FF2B5EF4-FFF2-40B4-BE49-F238E27FC236}">
                <a16:creationId xmlns:a16="http://schemas.microsoft.com/office/drawing/2014/main" id="{F350B399-C98C-F545-BE0B-2D8433EC2D16}"/>
              </a:ext>
            </a:extLst>
          </p:cNvPr>
          <p:cNvPicPr>
            <a:picLocks noChangeAspect="1"/>
          </p:cNvPicPr>
          <p:nvPr/>
        </p:nvPicPr>
        <p:blipFill rotWithShape="1">
          <a:blip r:embed="rId2"/>
          <a:srcRect l="15517" t="8139" b="11945"/>
          <a:stretch/>
        </p:blipFill>
        <p:spPr>
          <a:xfrm>
            <a:off x="2369695" y="1455295"/>
            <a:ext cx="7467600" cy="4800600"/>
          </a:xfrm>
          <a:prstGeom prst="rect">
            <a:avLst/>
          </a:prstGeom>
        </p:spPr>
      </p:pic>
    </p:spTree>
    <p:extLst>
      <p:ext uri="{BB962C8B-B14F-4D97-AF65-F5344CB8AC3E}">
        <p14:creationId xmlns:p14="http://schemas.microsoft.com/office/powerpoint/2010/main" val="388016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136A6-10BD-7D44-BA16-C552CE448AA5}"/>
              </a:ext>
            </a:extLst>
          </p:cNvPr>
          <p:cNvSpPr>
            <a:spLocks noGrp="1"/>
          </p:cNvSpPr>
          <p:nvPr>
            <p:ph type="title"/>
          </p:nvPr>
        </p:nvSpPr>
        <p:spPr>
          <a:xfrm>
            <a:off x="609600" y="274639"/>
            <a:ext cx="10972800" cy="481717"/>
          </a:xfrm>
        </p:spPr>
        <p:txBody>
          <a:bodyPr/>
          <a:lstStyle/>
          <a:p>
            <a:r>
              <a:rPr lang="en-US" sz="2800" dirty="0"/>
              <a:t>Tile Size and First order WL/BL capacitance estimate (𝝀 = 20.5nm) </a:t>
            </a:r>
          </a:p>
        </p:txBody>
      </p:sp>
      <p:sp>
        <p:nvSpPr>
          <p:cNvPr id="6" name="Text Placeholder 5">
            <a:extLst>
              <a:ext uri="{FF2B5EF4-FFF2-40B4-BE49-F238E27FC236}">
                <a16:creationId xmlns:a16="http://schemas.microsoft.com/office/drawing/2014/main" id="{3E3F638C-1976-564B-8B22-39D200458CAB}"/>
              </a:ext>
            </a:extLst>
          </p:cNvPr>
          <p:cNvSpPr>
            <a:spLocks noGrp="1"/>
          </p:cNvSpPr>
          <p:nvPr>
            <p:ph type="body" idx="1"/>
          </p:nvPr>
        </p:nvSpPr>
        <p:spPr>
          <a:xfrm>
            <a:off x="609600" y="675765"/>
            <a:ext cx="5386918" cy="639763"/>
          </a:xfrm>
        </p:spPr>
        <p:txBody>
          <a:bodyPr/>
          <a:lstStyle/>
          <a:p>
            <a:r>
              <a:rPr lang="en-US" sz="2400" u="sng" dirty="0">
                <a:solidFill>
                  <a:schemeClr val="accent2"/>
                </a:solidFill>
              </a:rPr>
              <a:t>4 decks of 4K BLs x 4K WLs</a:t>
            </a:r>
          </a:p>
        </p:txBody>
      </p:sp>
      <p:sp>
        <p:nvSpPr>
          <p:cNvPr id="7" name="Content Placeholder 6">
            <a:extLst>
              <a:ext uri="{FF2B5EF4-FFF2-40B4-BE49-F238E27FC236}">
                <a16:creationId xmlns:a16="http://schemas.microsoft.com/office/drawing/2014/main" id="{C54AED97-236F-2C42-9E95-8600D1C954E7}"/>
              </a:ext>
            </a:extLst>
          </p:cNvPr>
          <p:cNvSpPr>
            <a:spLocks noGrp="1"/>
          </p:cNvSpPr>
          <p:nvPr>
            <p:ph sz="half" idx="2"/>
          </p:nvPr>
        </p:nvSpPr>
        <p:spPr>
          <a:xfrm>
            <a:off x="609600" y="1315525"/>
            <a:ext cx="5386918" cy="4499653"/>
          </a:xfrm>
        </p:spPr>
        <p:txBody>
          <a:bodyPr/>
          <a:lstStyle/>
          <a:p>
            <a:r>
              <a:rPr lang="en-US" sz="2000" dirty="0"/>
              <a:t>1𝝀</a:t>
            </a:r>
            <a:r>
              <a:rPr lang="en-US" sz="2000" baseline="30000" dirty="0"/>
              <a:t>2</a:t>
            </a:r>
            <a:r>
              <a:rPr lang="en-US" sz="2000" dirty="0"/>
              <a:t>/b, 64Mb/Tile, 64M𝝀</a:t>
            </a:r>
            <a:r>
              <a:rPr lang="en-US" sz="2000" baseline="30000" dirty="0"/>
              <a:t>2</a:t>
            </a:r>
            <a:r>
              <a:rPr lang="en-US" sz="2000" dirty="0"/>
              <a:t>/Tile</a:t>
            </a:r>
          </a:p>
          <a:p>
            <a:r>
              <a:rPr lang="en-US" sz="2000" dirty="0"/>
              <a:t>Tile size: 168𝝁m X 168</a:t>
            </a:r>
            <a:r>
              <a:rPr lang="en-US" sz="2000" dirty="0">
                <a:ea typeface="Cambria Math" panose="02040503050406030204" pitchFamily="18" charset="0"/>
              </a:rPr>
              <a:t>𝝁</a:t>
            </a:r>
            <a:r>
              <a:rPr lang="en-US" sz="2000" dirty="0"/>
              <a:t>m</a:t>
            </a:r>
          </a:p>
          <a:p>
            <a:r>
              <a:rPr lang="en-US" sz="2000" dirty="0"/>
              <a:t>L</a:t>
            </a:r>
            <a:r>
              <a:rPr lang="en-US" sz="2000" baseline="-25000" dirty="0"/>
              <a:t>BL</a:t>
            </a:r>
            <a:r>
              <a:rPr lang="en-US" sz="2000" dirty="0"/>
              <a:t> = L</a:t>
            </a:r>
            <a:r>
              <a:rPr lang="en-US" sz="2000" baseline="-25000" dirty="0"/>
              <a:t>WL </a:t>
            </a:r>
            <a:r>
              <a:rPr lang="en-US" sz="2000" dirty="0"/>
              <a:t>= 2𝝀</a:t>
            </a:r>
            <a:r>
              <a:rPr lang="en-US" sz="2000" dirty="0">
                <a:sym typeface="Wingdings" pitchFamily="2" charset="2"/>
              </a:rPr>
              <a:t> ∙ </a:t>
            </a:r>
            <a:r>
              <a:rPr lang="en-US" sz="2000" dirty="0"/>
              <a:t>4K = 8K𝝀 </a:t>
            </a:r>
          </a:p>
          <a:p>
            <a:endParaRPr lang="en-US" sz="2000" dirty="0"/>
          </a:p>
          <a:p>
            <a:r>
              <a:rPr lang="en-US" sz="2000" dirty="0"/>
              <a:t>H</a:t>
            </a:r>
            <a:r>
              <a:rPr lang="en-US" sz="2000" baseline="-25000" dirty="0"/>
              <a:t>BL</a:t>
            </a:r>
            <a:r>
              <a:rPr lang="en-US" sz="2000" dirty="0"/>
              <a:t> = H</a:t>
            </a:r>
            <a:r>
              <a:rPr lang="en-US" sz="2000" baseline="-25000" dirty="0"/>
              <a:t>WL</a:t>
            </a:r>
            <a:r>
              <a:rPr lang="en-US" sz="2000" dirty="0"/>
              <a:t> = 100nm ≈ 5𝝀</a:t>
            </a:r>
          </a:p>
          <a:p>
            <a:r>
              <a:rPr lang="en-US" sz="2000" dirty="0"/>
              <a:t>S</a:t>
            </a:r>
            <a:r>
              <a:rPr lang="en-US" sz="2000" baseline="-25000" dirty="0"/>
              <a:t>BL</a:t>
            </a:r>
            <a:r>
              <a:rPr lang="en-US" sz="2000" dirty="0"/>
              <a:t> = S</a:t>
            </a:r>
            <a:r>
              <a:rPr lang="en-US" sz="2000" baseline="-25000" dirty="0"/>
              <a:t>WL</a:t>
            </a:r>
            <a:r>
              <a:rPr lang="en-US" sz="2000" dirty="0"/>
              <a:t> = 20.5nm = 1𝝀</a:t>
            </a:r>
          </a:p>
          <a:p>
            <a:endParaRPr lang="en-US" sz="2000" dirty="0"/>
          </a:p>
          <a:p>
            <a:endParaRPr lang="en-US" sz="2000" dirty="0"/>
          </a:p>
          <a:p>
            <a:endParaRPr lang="en-US" sz="2000" dirty="0"/>
          </a:p>
          <a:p>
            <a:r>
              <a:rPr lang="en-US" sz="2000" dirty="0"/>
              <a:t>C</a:t>
            </a:r>
            <a:r>
              <a:rPr lang="en-US" sz="2000" baseline="-25000" dirty="0"/>
              <a:t>BL</a:t>
            </a:r>
            <a:r>
              <a:rPr lang="en-US" sz="2000" dirty="0"/>
              <a:t> + C</a:t>
            </a:r>
            <a:r>
              <a:rPr lang="en-US" sz="2000" baseline="-25000" dirty="0"/>
              <a:t>WL</a:t>
            </a:r>
            <a:r>
              <a:rPr lang="en-US" sz="2000" dirty="0"/>
              <a:t> = 2 ∙ 𝝐 ∙ L ∙ H / S = 80K𝝀𝜺  </a:t>
            </a:r>
          </a:p>
        </p:txBody>
      </p:sp>
      <p:sp>
        <p:nvSpPr>
          <p:cNvPr id="8" name="Text Placeholder 7">
            <a:extLst>
              <a:ext uri="{FF2B5EF4-FFF2-40B4-BE49-F238E27FC236}">
                <a16:creationId xmlns:a16="http://schemas.microsoft.com/office/drawing/2014/main" id="{37D34551-85F1-934F-8B80-9B1864E77DEC}"/>
              </a:ext>
            </a:extLst>
          </p:cNvPr>
          <p:cNvSpPr>
            <a:spLocks noGrp="1"/>
          </p:cNvSpPr>
          <p:nvPr>
            <p:ph type="body" sz="quarter" idx="3"/>
          </p:nvPr>
        </p:nvSpPr>
        <p:spPr>
          <a:xfrm>
            <a:off x="6193371" y="675765"/>
            <a:ext cx="5389034" cy="639763"/>
          </a:xfrm>
        </p:spPr>
        <p:txBody>
          <a:bodyPr/>
          <a:lstStyle/>
          <a:p>
            <a:r>
              <a:rPr lang="en-US" sz="2400" u="sng" dirty="0">
                <a:solidFill>
                  <a:schemeClr val="accent2"/>
                </a:solidFill>
              </a:rPr>
              <a:t>8 Piles of 48 Tiers in 229 pillars x 229 BLs  </a:t>
            </a:r>
          </a:p>
        </p:txBody>
      </p:sp>
      <p:sp>
        <p:nvSpPr>
          <p:cNvPr id="9" name="Content Placeholder 8">
            <a:extLst>
              <a:ext uri="{FF2B5EF4-FFF2-40B4-BE49-F238E27FC236}">
                <a16:creationId xmlns:a16="http://schemas.microsoft.com/office/drawing/2014/main" id="{0156EC43-A5B9-3D47-8022-9A9E09BAAAE6}"/>
              </a:ext>
            </a:extLst>
          </p:cNvPr>
          <p:cNvSpPr>
            <a:spLocks noGrp="1"/>
          </p:cNvSpPr>
          <p:nvPr>
            <p:ph sz="quarter" idx="4"/>
          </p:nvPr>
        </p:nvSpPr>
        <p:spPr>
          <a:xfrm>
            <a:off x="6193371" y="1315525"/>
            <a:ext cx="5389029" cy="4941437"/>
          </a:xfrm>
        </p:spPr>
        <p:txBody>
          <a:bodyPr/>
          <a:lstStyle/>
          <a:p>
            <a:r>
              <a:rPr lang="en-US" sz="2000" dirty="0"/>
              <a:t>1𝝀</a:t>
            </a:r>
            <a:r>
              <a:rPr lang="en-US" sz="2000" baseline="30000" dirty="0"/>
              <a:t>2</a:t>
            </a:r>
            <a:r>
              <a:rPr lang="en-US" sz="2000" dirty="0"/>
              <a:t>/b, 4.8Mb/Tile, 4.8M𝝀</a:t>
            </a:r>
            <a:r>
              <a:rPr lang="en-US" sz="2000" baseline="30000" dirty="0"/>
              <a:t>2</a:t>
            </a:r>
            <a:r>
              <a:rPr lang="en-US" sz="2000" dirty="0"/>
              <a:t>/Tile</a:t>
            </a:r>
          </a:p>
          <a:p>
            <a:r>
              <a:rPr lang="en-US" sz="2000" dirty="0"/>
              <a:t>Tile size 33𝝁m X 65</a:t>
            </a:r>
            <a:r>
              <a:rPr lang="en-US" sz="2000" dirty="0">
                <a:ea typeface="Cambria Math" panose="02040503050406030204" pitchFamily="18" charset="0"/>
              </a:rPr>
              <a:t>𝝁</a:t>
            </a:r>
            <a:r>
              <a:rPr lang="en-US" sz="2000" dirty="0"/>
              <a:t>m  (1 : 13.3)</a:t>
            </a:r>
          </a:p>
          <a:p>
            <a:r>
              <a:rPr lang="en-US" sz="2000" dirty="0"/>
              <a:t>L</a:t>
            </a:r>
            <a:r>
              <a:rPr lang="en-US" sz="2000" baseline="-25000" dirty="0"/>
              <a:t>BL</a:t>
            </a:r>
            <a:r>
              <a:rPr lang="en-US" sz="2000" dirty="0"/>
              <a:t> = 2</a:t>
            </a:r>
            <a:r>
              <a:rPr lang="en-US" sz="2000" dirty="0">
                <a:sym typeface="Wingdings" pitchFamily="2" charset="2"/>
              </a:rPr>
              <a:t> ∙ </a:t>
            </a:r>
            <a:r>
              <a:rPr lang="en-US" sz="2000" dirty="0"/>
              <a:t>L</a:t>
            </a:r>
            <a:r>
              <a:rPr lang="en-US" sz="2000" baseline="-25000" dirty="0"/>
              <a:t>PS</a:t>
            </a:r>
            <a:r>
              <a:rPr lang="en-US" sz="2000" dirty="0"/>
              <a:t> = </a:t>
            </a:r>
            <a:r>
              <a:rPr lang="en-US" sz="2000" dirty="0">
                <a:sym typeface="Wingdings" pitchFamily="2" charset="2"/>
              </a:rPr>
              <a:t>2 ∙ 6.93</a:t>
            </a:r>
            <a:r>
              <a:rPr lang="en-US" sz="2000" dirty="0"/>
              <a:t>𝝀 </a:t>
            </a:r>
            <a:r>
              <a:rPr lang="en-US" sz="2000" dirty="0">
                <a:sym typeface="Wingdings" pitchFamily="2" charset="2"/>
              </a:rPr>
              <a:t>∙ 229 </a:t>
            </a:r>
            <a:r>
              <a:rPr lang="en-US" sz="2000" dirty="0"/>
              <a:t>= 3K𝝀 </a:t>
            </a:r>
          </a:p>
          <a:p>
            <a:r>
              <a:rPr lang="en-US" sz="2000" dirty="0"/>
              <a:t>L</a:t>
            </a:r>
            <a:r>
              <a:rPr lang="en-US" sz="2000" baseline="-25000" dirty="0"/>
              <a:t>WL</a:t>
            </a:r>
            <a:r>
              <a:rPr lang="en-US" sz="2000" dirty="0"/>
              <a:t> =</a:t>
            </a:r>
            <a:r>
              <a:rPr lang="en-US" sz="2000" dirty="0">
                <a:sym typeface="Wingdings" pitchFamily="2" charset="2"/>
              </a:rPr>
              <a:t> </a:t>
            </a:r>
            <a:r>
              <a:rPr lang="en-US" sz="2000" dirty="0" err="1">
                <a:sym typeface="Wingdings" pitchFamily="2" charset="2"/>
              </a:rPr>
              <a:t>L</a:t>
            </a:r>
            <a:r>
              <a:rPr lang="en-US" sz="2000" baseline="-25000" dirty="0" err="1">
                <a:sym typeface="Wingdings" pitchFamily="2" charset="2"/>
              </a:rPr>
              <a:t>PS</a:t>
            </a:r>
            <a:r>
              <a:rPr lang="en-US" sz="2000" dirty="0" err="1">
                <a:sym typeface="Wingdings" pitchFamily="2" charset="2"/>
              </a:rPr>
              <a:t>∙Num</a:t>
            </a:r>
            <a:r>
              <a:rPr lang="en-US" sz="2000" baseline="-25000" dirty="0" err="1">
                <a:sym typeface="Wingdings" pitchFamily="2" charset="2"/>
              </a:rPr>
              <a:t>PS</a:t>
            </a:r>
            <a:r>
              <a:rPr lang="en-US" sz="2000" dirty="0">
                <a:sym typeface="Wingdings" pitchFamily="2" charset="2"/>
              </a:rPr>
              <a:t>/(2∙8) =  22K</a:t>
            </a:r>
            <a:r>
              <a:rPr lang="en-US" sz="2000" dirty="0"/>
              <a:t>𝝀</a:t>
            </a:r>
          </a:p>
          <a:p>
            <a:endParaRPr lang="en-US" sz="2000" dirty="0"/>
          </a:p>
          <a:p>
            <a:endParaRPr lang="en-US" sz="2000" dirty="0"/>
          </a:p>
          <a:p>
            <a:r>
              <a:rPr lang="en-US" sz="2000" dirty="0"/>
              <a:t>C</a:t>
            </a:r>
            <a:r>
              <a:rPr lang="en-US" sz="2000" baseline="-25000" dirty="0"/>
              <a:t>BL</a:t>
            </a:r>
            <a:r>
              <a:rPr lang="en-US" sz="2000" dirty="0"/>
              <a:t> = 𝝐∙L</a:t>
            </a:r>
            <a:r>
              <a:rPr lang="en-US" sz="2000" baseline="-25000" dirty="0"/>
              <a:t>BL</a:t>
            </a:r>
            <a:r>
              <a:rPr lang="en-US" sz="2000" dirty="0"/>
              <a:t>∙H</a:t>
            </a:r>
            <a:r>
              <a:rPr lang="en-US" sz="2000" baseline="-25000" dirty="0"/>
              <a:t>BL(40nm)</a:t>
            </a:r>
            <a:r>
              <a:rPr lang="en-US" sz="2000" dirty="0"/>
              <a:t>/S</a:t>
            </a:r>
            <a:r>
              <a:rPr lang="en-US" sz="2000" baseline="-25000" dirty="0"/>
              <a:t>BL(180nm)</a:t>
            </a:r>
            <a:r>
              <a:rPr lang="en-US" sz="2000" dirty="0"/>
              <a:t> = 0.689K𝝀𝝐 </a:t>
            </a:r>
          </a:p>
          <a:p>
            <a:r>
              <a:rPr lang="en-US" sz="2000" dirty="0"/>
              <a:t>C</a:t>
            </a:r>
            <a:r>
              <a:rPr lang="en-US" sz="2000" baseline="-25000" dirty="0"/>
              <a:t>WL</a:t>
            </a:r>
            <a:r>
              <a:rPr lang="en-US" sz="2000" dirty="0"/>
              <a:t> = 𝝐∙L</a:t>
            </a:r>
            <a:r>
              <a:rPr lang="en-US" sz="2000" baseline="-25000" dirty="0"/>
              <a:t>WL</a:t>
            </a:r>
            <a:r>
              <a:rPr lang="en-US" sz="2000" dirty="0"/>
              <a:t>∙W</a:t>
            </a:r>
            <a:r>
              <a:rPr lang="en-US" sz="2000" baseline="-25000" dirty="0"/>
              <a:t>WL(40nm)</a:t>
            </a:r>
            <a:r>
              <a:rPr lang="en-US" sz="2000" dirty="0"/>
              <a:t>/S</a:t>
            </a:r>
            <a:r>
              <a:rPr lang="en-US" sz="2000" baseline="-25000" dirty="0"/>
              <a:t>WL(40m)</a:t>
            </a:r>
            <a:r>
              <a:rPr lang="en-US" sz="2000" dirty="0"/>
              <a:t> = 22.2K𝝀𝝐 </a:t>
            </a:r>
          </a:p>
          <a:p>
            <a:r>
              <a:rPr lang="en-US" sz="2000" dirty="0"/>
              <a:t>C</a:t>
            </a:r>
            <a:r>
              <a:rPr lang="en-US" sz="2000" baseline="-25000" dirty="0"/>
              <a:t>PS</a:t>
            </a:r>
            <a:r>
              <a:rPr lang="en-US" sz="2000" dirty="0"/>
              <a:t>  = 𝝐∙L</a:t>
            </a:r>
            <a:r>
              <a:rPr lang="en-US" sz="2000" baseline="-25000" dirty="0"/>
              <a:t>PS</a:t>
            </a:r>
            <a:r>
              <a:rPr lang="en-US" sz="2000" dirty="0"/>
              <a:t>∙H</a:t>
            </a:r>
            <a:r>
              <a:rPr lang="en-US" sz="2000" baseline="-25000" dirty="0"/>
              <a:t>PS(300nm)</a:t>
            </a:r>
            <a:r>
              <a:rPr lang="en-US" sz="2000" dirty="0"/>
              <a:t>/S</a:t>
            </a:r>
            <a:r>
              <a:rPr lang="en-US" sz="2000" baseline="-25000" dirty="0"/>
              <a:t>PS(40m)</a:t>
            </a:r>
            <a:r>
              <a:rPr lang="en-US" sz="2000" dirty="0"/>
              <a:t> = 14.2K𝝀𝝐 </a:t>
            </a:r>
          </a:p>
          <a:p>
            <a:r>
              <a:rPr lang="en-US" sz="2000" dirty="0"/>
              <a:t>C</a:t>
            </a:r>
            <a:r>
              <a:rPr lang="en-US" sz="2000" baseline="-25000" dirty="0"/>
              <a:t>BL</a:t>
            </a:r>
            <a:r>
              <a:rPr lang="en-US" sz="2000" dirty="0"/>
              <a:t> + C</a:t>
            </a:r>
            <a:r>
              <a:rPr lang="en-US" sz="2000" baseline="-25000" dirty="0"/>
              <a:t>WL</a:t>
            </a:r>
            <a:r>
              <a:rPr lang="en-US" sz="2000" dirty="0"/>
              <a:t> + C</a:t>
            </a:r>
            <a:r>
              <a:rPr lang="en-US" sz="2000" baseline="-25000" dirty="0"/>
              <a:t>PS</a:t>
            </a:r>
            <a:r>
              <a:rPr lang="en-US" sz="2000" dirty="0"/>
              <a:t> = 37.1K𝝀𝝐</a:t>
            </a:r>
          </a:p>
        </p:txBody>
      </p:sp>
    </p:spTree>
    <p:extLst>
      <p:ext uri="{BB962C8B-B14F-4D97-AF65-F5344CB8AC3E}">
        <p14:creationId xmlns:p14="http://schemas.microsoft.com/office/powerpoint/2010/main" val="4097106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EB8-22B3-0B48-8CB8-A47037522581}"/>
              </a:ext>
            </a:extLst>
          </p:cNvPr>
          <p:cNvSpPr>
            <a:spLocks noGrp="1"/>
          </p:cNvSpPr>
          <p:nvPr>
            <p:ph type="title"/>
          </p:nvPr>
        </p:nvSpPr>
        <p:spPr/>
        <p:txBody>
          <a:bodyPr/>
          <a:lstStyle/>
          <a:p>
            <a:r>
              <a:rPr lang="en-US" dirty="0"/>
              <a:t>130 Design Rule</a:t>
            </a:r>
          </a:p>
        </p:txBody>
      </p:sp>
      <p:pic>
        <p:nvPicPr>
          <p:cNvPr id="5" name="Content Placeholder 4">
            <a:extLst>
              <a:ext uri="{FF2B5EF4-FFF2-40B4-BE49-F238E27FC236}">
                <a16:creationId xmlns:a16="http://schemas.microsoft.com/office/drawing/2014/main" id="{448849E9-EC1A-6C48-99F6-E28C67070415}"/>
              </a:ext>
            </a:extLst>
          </p:cNvPr>
          <p:cNvPicPr>
            <a:picLocks noGrp="1" noChangeAspect="1"/>
          </p:cNvPicPr>
          <p:nvPr>
            <p:ph idx="1"/>
          </p:nvPr>
        </p:nvPicPr>
        <p:blipFill rotWithShape="1">
          <a:blip r:embed="rId2"/>
          <a:srcRect b="28302"/>
          <a:stretch/>
        </p:blipFill>
        <p:spPr>
          <a:xfrm>
            <a:off x="0" y="1106734"/>
            <a:ext cx="12192000" cy="4913922"/>
          </a:xfrm>
          <a:prstGeom prst="rect">
            <a:avLst/>
          </a:prstGeom>
        </p:spPr>
      </p:pic>
    </p:spTree>
    <p:extLst>
      <p:ext uri="{BB962C8B-B14F-4D97-AF65-F5344CB8AC3E}">
        <p14:creationId xmlns:p14="http://schemas.microsoft.com/office/powerpoint/2010/main" val="3044707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48C5-B1C1-D647-A918-5B7599021B17}"/>
              </a:ext>
            </a:extLst>
          </p:cNvPr>
          <p:cNvSpPr>
            <a:spLocks noGrp="1"/>
          </p:cNvSpPr>
          <p:nvPr>
            <p:ph type="title"/>
          </p:nvPr>
        </p:nvSpPr>
        <p:spPr>
          <a:xfrm>
            <a:off x="914400" y="152400"/>
            <a:ext cx="10363200" cy="453775"/>
          </a:xfrm>
        </p:spPr>
        <p:txBody>
          <a:bodyPr/>
          <a:lstStyle/>
          <a:p>
            <a:r>
              <a:rPr lang="en-US" sz="3600" dirty="0"/>
              <a:t>Tile Density &amp; Dimension Estimate</a:t>
            </a:r>
          </a:p>
        </p:txBody>
      </p:sp>
      <p:sp>
        <p:nvSpPr>
          <p:cNvPr id="3" name="Content Placeholder 2">
            <a:extLst>
              <a:ext uri="{FF2B5EF4-FFF2-40B4-BE49-F238E27FC236}">
                <a16:creationId xmlns:a16="http://schemas.microsoft.com/office/drawing/2014/main" id="{B5BE447E-C0F6-9742-8224-6F1583D453D2}"/>
              </a:ext>
            </a:extLst>
          </p:cNvPr>
          <p:cNvSpPr>
            <a:spLocks noGrp="1"/>
          </p:cNvSpPr>
          <p:nvPr>
            <p:ph idx="1"/>
          </p:nvPr>
        </p:nvSpPr>
        <p:spPr>
          <a:xfrm>
            <a:off x="914400" y="684950"/>
            <a:ext cx="10363200" cy="2306188"/>
          </a:xfrm>
        </p:spPr>
        <p:txBody>
          <a:bodyPr/>
          <a:lstStyle/>
          <a:p>
            <a:r>
              <a:rPr lang="en-US" sz="1800" dirty="0">
                <a:sym typeface="Wingdings" pitchFamily="2" charset="2"/>
              </a:rPr>
              <a:t>Cell size = (164nm)</a:t>
            </a:r>
            <a:r>
              <a:rPr lang="en-US" sz="1800" baseline="30000" dirty="0">
                <a:sym typeface="Wingdings" pitchFamily="2" charset="2"/>
              </a:rPr>
              <a:t>2</a:t>
            </a:r>
            <a:r>
              <a:rPr lang="en-US" sz="1800" dirty="0">
                <a:sym typeface="Wingdings" pitchFamily="2" charset="2"/>
              </a:rPr>
              <a:t>, Tier count = 64</a:t>
            </a:r>
            <a:endParaRPr lang="en-US" sz="1800" baseline="-25000" dirty="0">
              <a:sym typeface="Wingdings" pitchFamily="2" charset="2"/>
            </a:endParaRPr>
          </a:p>
          <a:p>
            <a:r>
              <a:rPr lang="en-US" sz="1800" dirty="0">
                <a:sym typeface="Wingdings" pitchFamily="2" charset="2"/>
              </a:rPr>
              <a:t>To ensure 100% decoders 100% under the tile, N</a:t>
            </a:r>
            <a:r>
              <a:rPr lang="en-US" sz="1800" baseline="-25000" dirty="0">
                <a:sym typeface="Wingdings" pitchFamily="2" charset="2"/>
              </a:rPr>
              <a:t>PS</a:t>
            </a:r>
            <a:r>
              <a:rPr lang="en-US" sz="1800" dirty="0">
                <a:sym typeface="Wingdings" pitchFamily="2" charset="2"/>
              </a:rPr>
              <a:t> =  N</a:t>
            </a:r>
            <a:r>
              <a:rPr lang="en-US" sz="1800" baseline="-25000" dirty="0">
                <a:sym typeface="Wingdings" pitchFamily="2" charset="2"/>
              </a:rPr>
              <a:t>BL</a:t>
            </a:r>
            <a:r>
              <a:rPr lang="en-US" sz="1800" dirty="0">
                <a:sym typeface="Wingdings" pitchFamily="2" charset="2"/>
              </a:rPr>
              <a:t> = </a:t>
            </a:r>
            <a:r>
              <a:rPr lang="en-US" sz="1800" dirty="0" err="1">
                <a:sym typeface="Wingdings" pitchFamily="2" charset="2"/>
              </a:rPr>
              <a:t>N</a:t>
            </a:r>
            <a:r>
              <a:rPr lang="en-US" sz="1800" baseline="-25000" dirty="0" err="1">
                <a:sym typeface="Wingdings" pitchFamily="2" charset="2"/>
              </a:rPr>
              <a:t>dec</a:t>
            </a:r>
            <a:r>
              <a:rPr lang="en-US" sz="1800" dirty="0">
                <a:sym typeface="Wingdings" pitchFamily="2" charset="2"/>
              </a:rPr>
              <a:t> is calculated for effective F = 10.25nm</a:t>
            </a:r>
            <a:br>
              <a:rPr lang="en-US" sz="1800" dirty="0">
                <a:sym typeface="Wingdings" pitchFamily="2" charset="2"/>
              </a:rPr>
            </a:br>
            <a:r>
              <a:rPr lang="en-US" sz="1800" dirty="0">
                <a:sym typeface="Wingdings" pitchFamily="2" charset="2"/>
              </a:rPr>
              <a:t>(2 ∙ 64 ∙ </a:t>
            </a:r>
            <a:r>
              <a:rPr lang="en-US" sz="1800" dirty="0" err="1">
                <a:sym typeface="Wingdings" pitchFamily="2" charset="2"/>
              </a:rPr>
              <a:t>N</a:t>
            </a:r>
            <a:r>
              <a:rPr lang="en-US" sz="1800" baseline="-25000" dirty="0" err="1">
                <a:sym typeface="Wingdings" pitchFamily="2" charset="2"/>
              </a:rPr>
              <a:t>pile</a:t>
            </a:r>
            <a:r>
              <a:rPr lang="en-US" sz="1800" dirty="0">
                <a:sym typeface="Wingdings" pitchFamily="2" charset="2"/>
              </a:rPr>
              <a:t> + 2 ∙ </a:t>
            </a:r>
            <a:r>
              <a:rPr lang="en-US" sz="1800" dirty="0" err="1">
                <a:sym typeface="Wingdings" pitchFamily="2" charset="2"/>
              </a:rPr>
              <a:t>N</a:t>
            </a:r>
            <a:r>
              <a:rPr lang="en-US" sz="1800" baseline="-25000" dirty="0" err="1">
                <a:sym typeface="Wingdings" pitchFamily="2" charset="2"/>
              </a:rPr>
              <a:t>dec</a:t>
            </a:r>
            <a:r>
              <a:rPr lang="en-US" sz="1800" dirty="0">
                <a:sym typeface="Wingdings" pitchFamily="2" charset="2"/>
              </a:rPr>
              <a:t>) ∙ </a:t>
            </a:r>
            <a:r>
              <a:rPr lang="en-US" sz="1800" dirty="0" err="1">
                <a:sym typeface="Wingdings" pitchFamily="2" charset="2"/>
              </a:rPr>
              <a:t>FP</a:t>
            </a:r>
            <a:r>
              <a:rPr lang="en-US" sz="1800" baseline="-25000" dirty="0" err="1">
                <a:sym typeface="Wingdings" pitchFamily="2" charset="2"/>
              </a:rPr>
              <a:t>dec</a:t>
            </a:r>
            <a:r>
              <a:rPr lang="en-US" sz="1800" dirty="0">
                <a:sym typeface="Wingdings" pitchFamily="2" charset="2"/>
              </a:rPr>
              <a:t> + </a:t>
            </a:r>
            <a:r>
              <a:rPr lang="en-US" sz="1800" dirty="0" err="1">
                <a:sym typeface="Wingdings" pitchFamily="2" charset="2"/>
              </a:rPr>
              <a:t>FP</a:t>
            </a:r>
            <a:r>
              <a:rPr lang="en-US" sz="1800" baseline="-25000" dirty="0" err="1">
                <a:sym typeface="Wingdings" pitchFamily="2" charset="2"/>
              </a:rPr>
              <a:t>cntl</a:t>
            </a:r>
            <a:r>
              <a:rPr lang="en-US" sz="1800" dirty="0"/>
              <a:t> ≤ </a:t>
            </a:r>
            <a:r>
              <a:rPr lang="en-US" sz="1800" dirty="0">
                <a:sym typeface="Wingdings" pitchFamily="2" charset="2"/>
              </a:rPr>
              <a:t>2 ∙ N</a:t>
            </a:r>
            <a:r>
              <a:rPr lang="en-US" sz="1800" baseline="-25000" dirty="0">
                <a:sym typeface="Wingdings" pitchFamily="2" charset="2"/>
              </a:rPr>
              <a:t>dec</a:t>
            </a:r>
            <a:r>
              <a:rPr lang="en-US" sz="1800" baseline="30000" dirty="0">
                <a:sym typeface="Wingdings" pitchFamily="2" charset="2"/>
              </a:rPr>
              <a:t>2</a:t>
            </a:r>
            <a:r>
              <a:rPr lang="en-US" sz="1800" dirty="0"/>
              <a:t> </a:t>
            </a:r>
            <a:r>
              <a:rPr lang="en-US" sz="1800" dirty="0">
                <a:sym typeface="Wingdings" pitchFamily="2" charset="2"/>
              </a:rPr>
              <a:t>∙ (164nm)</a:t>
            </a:r>
            <a:r>
              <a:rPr lang="en-US" sz="1800" baseline="30000" dirty="0">
                <a:sym typeface="Wingdings" pitchFamily="2" charset="2"/>
              </a:rPr>
              <a:t>2</a:t>
            </a:r>
          </a:p>
          <a:p>
            <a:pPr marL="554035" lvl="1" indent="0">
              <a:buNone/>
            </a:pPr>
            <a:r>
              <a:rPr lang="en-US" sz="1800" dirty="0">
                <a:sym typeface="Wingdings" pitchFamily="2" charset="2"/>
              </a:rPr>
              <a:t>Assumption: </a:t>
            </a:r>
          </a:p>
          <a:p>
            <a:pPr lvl="1"/>
            <a:r>
              <a:rPr lang="en-US" sz="1800" dirty="0" err="1">
                <a:sym typeface="Wingdings" pitchFamily="2" charset="2"/>
              </a:rPr>
              <a:t>FP</a:t>
            </a:r>
            <a:r>
              <a:rPr lang="en-US" sz="1800" baseline="-25000" dirty="0" err="1">
                <a:sym typeface="Wingdings" pitchFamily="2" charset="2"/>
              </a:rPr>
              <a:t>cntl</a:t>
            </a:r>
            <a:r>
              <a:rPr lang="en-US" sz="1800" dirty="0">
                <a:sym typeface="Wingdings" pitchFamily="2" charset="2"/>
              </a:rPr>
              <a:t> – 30% of a P1240 tile floorspace is used by control</a:t>
            </a:r>
          </a:p>
          <a:p>
            <a:pPr lvl="1"/>
            <a:r>
              <a:rPr lang="en-US" sz="1800" dirty="0" err="1">
                <a:sym typeface="Wingdings" pitchFamily="2" charset="2"/>
              </a:rPr>
              <a:t>FP</a:t>
            </a:r>
            <a:r>
              <a:rPr lang="en-US" sz="1800" baseline="-25000" dirty="0" err="1">
                <a:sym typeface="Wingdings" pitchFamily="2" charset="2"/>
              </a:rPr>
              <a:t>dec</a:t>
            </a:r>
            <a:r>
              <a:rPr lang="en-US" sz="1800" dirty="0">
                <a:sym typeface="Wingdings" pitchFamily="2" charset="2"/>
              </a:rPr>
              <a:t> -- 70% of a P1240 tile floorspace is taken by 16K decoders</a:t>
            </a:r>
          </a:p>
          <a:p>
            <a:r>
              <a:rPr lang="en-US" sz="1800" dirty="0"/>
              <a:t>Benchmark reference tile: ATF32 64Mb/tile (4Kx4KX4D, Effective F = 10.25nm) – </a:t>
            </a:r>
            <a:r>
              <a:rPr lang="en-US" sz="1800" dirty="0">
                <a:sym typeface="Wingdings" pitchFamily="2" charset="2"/>
              </a:rPr>
              <a:t> </a:t>
            </a:r>
            <a:br>
              <a:rPr lang="en-US" sz="1800" dirty="0">
                <a:sym typeface="Wingdings" pitchFamily="2" charset="2"/>
              </a:rPr>
            </a:br>
            <a:endParaRPr lang="en-US" sz="1800" dirty="0"/>
          </a:p>
        </p:txBody>
      </p:sp>
      <p:sp>
        <p:nvSpPr>
          <p:cNvPr id="31" name="Content Placeholder 8">
            <a:extLst>
              <a:ext uri="{FF2B5EF4-FFF2-40B4-BE49-F238E27FC236}">
                <a16:creationId xmlns:a16="http://schemas.microsoft.com/office/drawing/2014/main" id="{C83B9ABF-624A-D544-AFED-096CFA7EBC1F}"/>
              </a:ext>
            </a:extLst>
          </p:cNvPr>
          <p:cNvSpPr txBox="1">
            <a:spLocks/>
          </p:cNvSpPr>
          <p:nvPr/>
        </p:nvSpPr>
        <p:spPr bwMode="auto">
          <a:xfrm>
            <a:off x="7045626" y="3213600"/>
            <a:ext cx="4905074" cy="3339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defTabSz="914400"/>
            <a:r>
              <a:rPr lang="en-US" sz="1800" kern="0" dirty="0" err="1"/>
              <a:t>Iso</a:t>
            </a:r>
            <a:r>
              <a:rPr lang="en-US" sz="1800" kern="0" dirty="0"/>
              <a:t> memory density: 1𝝀</a:t>
            </a:r>
            <a:r>
              <a:rPr lang="en-US" sz="1800" kern="0" baseline="30000" dirty="0"/>
              <a:t>2</a:t>
            </a:r>
            <a:r>
              <a:rPr lang="en-US" sz="1800" kern="0" dirty="0"/>
              <a:t>/bit</a:t>
            </a:r>
          </a:p>
          <a:p>
            <a:pPr defTabSz="914400"/>
            <a:r>
              <a:rPr lang="en-US" sz="1800" kern="0" dirty="0"/>
              <a:t>Tile size reduces to  32Mb/tile @ </a:t>
            </a:r>
            <a:r>
              <a:rPr lang="en-US" sz="1800" kern="0" dirty="0" err="1"/>
              <a:t>Npile</a:t>
            </a:r>
            <a:r>
              <a:rPr lang="en-US" sz="1800" kern="0" dirty="0"/>
              <a:t>=16   </a:t>
            </a:r>
          </a:p>
          <a:p>
            <a:pPr defTabSz="914400"/>
            <a:r>
              <a:rPr lang="en-US" sz="1800" kern="0" dirty="0"/>
              <a:t>Bandwidth</a:t>
            </a:r>
          </a:p>
          <a:p>
            <a:pPr lvl="1" defTabSz="914400"/>
            <a:r>
              <a:rPr lang="en-US" sz="1800" kern="0" dirty="0"/>
              <a:t>Operable bit density increase 2X</a:t>
            </a:r>
            <a:br>
              <a:rPr lang="en-US" sz="1800" kern="0" dirty="0"/>
            </a:br>
            <a:r>
              <a:rPr lang="en-US" sz="1800" kern="0" dirty="0">
                <a:sym typeface="Wingdings" pitchFamily="2" charset="2"/>
              </a:rPr>
              <a:t> Latency constraint BW doubled</a:t>
            </a:r>
          </a:p>
          <a:p>
            <a:pPr lvl="1" defTabSz="914400"/>
            <a:r>
              <a:rPr lang="en-US" sz="1800" kern="0" dirty="0">
                <a:sym typeface="Wingdings" pitchFamily="2" charset="2"/>
              </a:rPr>
              <a:t>Displacement energy of a tile reduces 2X</a:t>
            </a:r>
            <a:br>
              <a:rPr lang="en-US" sz="1800" kern="0" dirty="0">
                <a:sym typeface="Wingdings" pitchFamily="2" charset="2"/>
              </a:rPr>
            </a:br>
            <a:r>
              <a:rPr lang="en-US" sz="1800" kern="0" dirty="0">
                <a:sym typeface="Wingdings" pitchFamily="2" charset="2"/>
              </a:rPr>
              <a:t> Power constraint BW doubled</a:t>
            </a:r>
          </a:p>
          <a:p>
            <a:pPr defTabSz="914400"/>
            <a:r>
              <a:rPr lang="en-US" sz="1800" kern="0" dirty="0">
                <a:sym typeface="Wingdings" pitchFamily="2" charset="2"/>
              </a:rPr>
              <a:t>Reliability </a:t>
            </a:r>
          </a:p>
          <a:p>
            <a:pPr lvl="1" defTabSz="914400"/>
            <a:r>
              <a:rPr lang="en-US" sz="1800" kern="0" dirty="0">
                <a:sym typeface="Wingdings" pitchFamily="2" charset="2"/>
              </a:rPr>
              <a:t>BL capacitance reduces ~50X</a:t>
            </a:r>
            <a:br>
              <a:rPr lang="en-US" sz="1800" kern="0" dirty="0">
                <a:sym typeface="Wingdings" pitchFamily="2" charset="2"/>
              </a:rPr>
            </a:br>
            <a:r>
              <a:rPr lang="en-US" sz="1800" kern="0" dirty="0">
                <a:sym typeface="Wingdings" pitchFamily="2" charset="2"/>
              </a:rPr>
              <a:t> Snapback impact alleviated</a:t>
            </a:r>
          </a:p>
        </p:txBody>
      </p:sp>
      <p:grpSp>
        <p:nvGrpSpPr>
          <p:cNvPr id="12" name="Group 11">
            <a:extLst>
              <a:ext uri="{FF2B5EF4-FFF2-40B4-BE49-F238E27FC236}">
                <a16:creationId xmlns:a16="http://schemas.microsoft.com/office/drawing/2014/main" id="{1845117F-1F5A-5645-A396-B07157FE445C}"/>
              </a:ext>
            </a:extLst>
          </p:cNvPr>
          <p:cNvGrpSpPr/>
          <p:nvPr/>
        </p:nvGrpSpPr>
        <p:grpSpPr>
          <a:xfrm>
            <a:off x="381000" y="3124700"/>
            <a:ext cx="6840000" cy="2974373"/>
            <a:chOff x="381000" y="3124700"/>
            <a:chExt cx="6840000" cy="2974373"/>
          </a:xfrm>
        </p:grpSpPr>
        <p:pic>
          <p:nvPicPr>
            <p:cNvPr id="5" name="Picture 4">
              <a:extLst>
                <a:ext uri="{FF2B5EF4-FFF2-40B4-BE49-F238E27FC236}">
                  <a16:creationId xmlns:a16="http://schemas.microsoft.com/office/drawing/2014/main" id="{D5DA8939-7637-0E45-ADEE-4C1391F9B3D4}"/>
                </a:ext>
              </a:extLst>
            </p:cNvPr>
            <p:cNvPicPr>
              <a:picLocks noChangeAspect="1"/>
            </p:cNvPicPr>
            <p:nvPr/>
          </p:nvPicPr>
          <p:blipFill rotWithShape="1">
            <a:blip r:embed="rId3"/>
            <a:srcRect l="15846" t="10749"/>
            <a:stretch/>
          </p:blipFill>
          <p:spPr>
            <a:xfrm>
              <a:off x="3894272" y="3124701"/>
              <a:ext cx="3326728" cy="2974372"/>
            </a:xfrm>
            <a:prstGeom prst="rect">
              <a:avLst/>
            </a:prstGeom>
          </p:spPr>
        </p:pic>
        <p:sp>
          <p:nvSpPr>
            <p:cNvPr id="26" name="TextBox 25">
              <a:extLst>
                <a:ext uri="{FF2B5EF4-FFF2-40B4-BE49-F238E27FC236}">
                  <a16:creationId xmlns:a16="http://schemas.microsoft.com/office/drawing/2014/main" id="{15AE6184-1020-FA42-91AF-92D4C16AAF0E}"/>
                </a:ext>
              </a:extLst>
            </p:cNvPr>
            <p:cNvSpPr txBox="1"/>
            <p:nvPr/>
          </p:nvSpPr>
          <p:spPr>
            <a:xfrm rot="16200000">
              <a:off x="-756459" y="4262159"/>
              <a:ext cx="2613472"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Ratio to ALF32 Tile Attributes</a:t>
              </a:r>
            </a:p>
          </p:txBody>
        </p:sp>
        <p:pic>
          <p:nvPicPr>
            <p:cNvPr id="11" name="Picture 10">
              <a:extLst>
                <a:ext uri="{FF2B5EF4-FFF2-40B4-BE49-F238E27FC236}">
                  <a16:creationId xmlns:a16="http://schemas.microsoft.com/office/drawing/2014/main" id="{9E6C84E3-4090-D548-B9E2-E88F6A1BB675}"/>
                </a:ext>
              </a:extLst>
            </p:cNvPr>
            <p:cNvPicPr>
              <a:picLocks noChangeAspect="1"/>
            </p:cNvPicPr>
            <p:nvPr/>
          </p:nvPicPr>
          <p:blipFill rotWithShape="1">
            <a:blip r:embed="rId4"/>
            <a:srcRect l="16814" t="11577" r="3556" b="1054"/>
            <a:stretch/>
          </p:blipFill>
          <p:spPr>
            <a:xfrm>
              <a:off x="719554" y="3124700"/>
              <a:ext cx="3174718" cy="2974373"/>
            </a:xfrm>
            <a:prstGeom prst="rect">
              <a:avLst/>
            </a:prstGeom>
          </p:spPr>
        </p:pic>
      </p:grpSp>
    </p:spTree>
    <p:extLst>
      <p:ext uri="{BB962C8B-B14F-4D97-AF65-F5344CB8AC3E}">
        <p14:creationId xmlns:p14="http://schemas.microsoft.com/office/powerpoint/2010/main" val="181427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7AE912D-A2CD-CF4B-93E9-5EA0CB9FC308}"/>
                  </a:ext>
                </a:extLst>
              </p:cNvPr>
              <p:cNvSpPr>
                <a:spLocks noGrp="1"/>
              </p:cNvSpPr>
              <p:nvPr>
                <p:ph type="title"/>
              </p:nvPr>
            </p:nvSpPr>
            <p:spPr/>
            <p:txBody>
              <a:bodyPr/>
              <a:lstStyle/>
              <a:p>
                <a:r>
                  <a:rPr lang="en-US" sz="3200" dirty="0"/>
                  <a:t>Scaling Options for Strategy Development</a:t>
                </a:r>
                <a:br>
                  <a:rPr lang="en-US" sz="4400" dirty="0"/>
                </a:br>
                <a:r>
                  <a:rPr lang="en-US" sz="2000" dirty="0"/>
                  <a:t>Multi-Deck: Stack of 64-Tier deck –  Effective F (SLC)  =  </a:t>
                </a:r>
                <a14:m>
                  <m:oMath xmlns:m="http://schemas.openxmlformats.org/officeDocument/2006/math">
                    <m:f>
                      <m:fPr>
                        <m:type m:val="lin"/>
                        <m:ctrlPr>
                          <a:rPr lang="en-US" sz="2000" i="1">
                            <a:latin typeface="Cambria Math" panose="02040503050406030204" pitchFamily="18" charset="0"/>
                          </a:rPr>
                        </m:ctrlPr>
                      </m:fPr>
                      <m:num>
                        <m:r>
                          <m:rPr>
                            <m:nor/>
                          </m:rPr>
                          <a:rPr lang="en-US" sz="2000"/>
                          <m:t>10.25</m:t>
                        </m:r>
                        <m:r>
                          <m:rPr>
                            <m:nor/>
                          </m:rPr>
                          <a:rPr lang="en-US" sz="2000"/>
                          <m:t>nm</m:t>
                        </m:r>
                      </m:num>
                      <m:den>
                        <m:rad>
                          <m:radPr>
                            <m:degHide m:val="on"/>
                            <m:ctrlPr>
                              <a:rPr lang="en-US" sz="2000" i="1">
                                <a:latin typeface="Cambria Math" panose="02040503050406030204" pitchFamily="18" charset="0"/>
                              </a:rPr>
                            </m:ctrlPr>
                          </m:radPr>
                          <m:deg/>
                          <m:e>
                            <m:r>
                              <m:rPr>
                                <m:nor/>
                              </m:rPr>
                              <a:rPr lang="en-US" sz="2000"/>
                              <m:t>#</m:t>
                            </m:r>
                            <m:r>
                              <m:rPr>
                                <m:nor/>
                              </m:rPr>
                              <a:rPr lang="en-US" sz="2000" i="1"/>
                              <m:t> </m:t>
                            </m:r>
                            <m:r>
                              <m:rPr>
                                <m:nor/>
                              </m:rPr>
                              <a:rPr lang="en-US" sz="2000"/>
                              <m:t>of</m:t>
                            </m:r>
                            <m:r>
                              <m:rPr>
                                <m:nor/>
                              </m:rPr>
                              <a:rPr lang="en-US" sz="2000" i="1"/>
                              <m:t> </m:t>
                            </m:r>
                            <m:r>
                              <m:rPr>
                                <m:nor/>
                              </m:rPr>
                              <a:rPr lang="en-US" sz="2000"/>
                              <m:t>Deck</m:t>
                            </m:r>
                          </m:e>
                        </m:rad>
                      </m:den>
                    </m:f>
                  </m:oMath>
                </a14:m>
                <a:endParaRPr lang="en-US" sz="2000" dirty="0"/>
              </a:p>
            </p:txBody>
          </p:sp>
        </mc:Choice>
        <mc:Fallback xmlns="">
          <p:sp>
            <p:nvSpPr>
              <p:cNvPr id="2" name="Title 1">
                <a:extLst>
                  <a:ext uri="{FF2B5EF4-FFF2-40B4-BE49-F238E27FC236}">
                    <a16:creationId xmlns:a16="http://schemas.microsoft.com/office/drawing/2014/main" id="{C7AE912D-A2CD-CF4B-93E9-5EA0CB9FC308}"/>
                  </a:ext>
                </a:extLst>
              </p:cNvPr>
              <p:cNvSpPr>
                <a:spLocks noGrp="1" noRot="1" noChangeAspect="1" noMove="1" noResize="1" noEditPoints="1" noAdjustHandles="1" noChangeArrowheads="1" noChangeShapeType="1" noTextEdit="1"/>
              </p:cNvSpPr>
              <p:nvPr>
                <p:ph type="title"/>
              </p:nvPr>
            </p:nvSpPr>
            <p:spPr>
              <a:blipFill>
                <a:blip r:embed="rId2"/>
                <a:stretch>
                  <a:fillRect t="-15152" b="-92424"/>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959E009-8EC8-5F46-BCED-72B447D477A1}"/>
              </a:ext>
            </a:extLst>
          </p:cNvPr>
          <p:cNvSpPr>
            <a:spLocks noGrp="1"/>
          </p:cNvSpPr>
          <p:nvPr>
            <p:ph idx="1"/>
          </p:nvPr>
        </p:nvSpPr>
        <p:spPr>
          <a:xfrm>
            <a:off x="9139336" y="1219200"/>
            <a:ext cx="2641332" cy="4876800"/>
          </a:xfrm>
        </p:spPr>
        <p:txBody>
          <a:bodyPr/>
          <a:lstStyle/>
          <a:p>
            <a:pPr marL="0" indent="0">
              <a:buNone/>
            </a:pPr>
            <a:r>
              <a:rPr lang="en-US" sz="1400" u="sng" dirty="0"/>
              <a:t>ALF32 Reference </a:t>
            </a:r>
          </a:p>
          <a:p>
            <a:pPr marL="231775" indent="-231775"/>
            <a:r>
              <a:rPr lang="en-US" sz="1400" dirty="0"/>
              <a:t>#</a:t>
            </a:r>
            <a:r>
              <a:rPr lang="en-US" sz="1400" baseline="-25000" dirty="0"/>
              <a:t>WL</a:t>
            </a:r>
            <a:r>
              <a:rPr lang="en-US" sz="1400" dirty="0"/>
              <a:t> = #</a:t>
            </a:r>
            <a:r>
              <a:rPr lang="en-US" sz="1400" baseline="-25000" dirty="0"/>
              <a:t>BL</a:t>
            </a:r>
            <a:r>
              <a:rPr lang="en-US" sz="1400" dirty="0"/>
              <a:t> = 4K</a:t>
            </a:r>
            <a:br>
              <a:rPr lang="en-US" sz="1400" dirty="0"/>
            </a:br>
            <a:r>
              <a:rPr lang="en-US" sz="1400" dirty="0" err="1"/>
              <a:t>Density</a:t>
            </a:r>
            <a:r>
              <a:rPr lang="en-US" sz="1400" baseline="-25000" dirty="0" err="1"/>
              <a:t>Tile</a:t>
            </a:r>
            <a:r>
              <a:rPr lang="en-US" sz="1400" dirty="0"/>
              <a:t>=64Mb/tile  </a:t>
            </a:r>
            <a:br>
              <a:rPr lang="en-US" sz="1400" dirty="0"/>
            </a:br>
            <a:r>
              <a:rPr lang="en-US" sz="1400" dirty="0"/>
              <a:t>R</a:t>
            </a:r>
            <a:r>
              <a:rPr lang="en-US" sz="1400" baseline="-25000" dirty="0"/>
              <a:t>WL</a:t>
            </a:r>
            <a:r>
              <a:rPr lang="en-US" sz="1400" dirty="0"/>
              <a:t> = 23.9K𝛀 </a:t>
            </a:r>
            <a:br>
              <a:rPr lang="en-US" sz="1400" dirty="0"/>
            </a:br>
            <a:r>
              <a:rPr lang="en-US" sz="1400" dirty="0"/>
              <a:t>R</a:t>
            </a:r>
            <a:r>
              <a:rPr lang="en-US" sz="1400" baseline="-25000" dirty="0"/>
              <a:t>BL</a:t>
            </a:r>
            <a:r>
              <a:rPr lang="en-US" sz="1400" dirty="0"/>
              <a:t> = 9.8K𝛀</a:t>
            </a:r>
            <a:br>
              <a:rPr lang="en-US" sz="1400" dirty="0"/>
            </a:br>
            <a:r>
              <a:rPr lang="en-US" sz="1400" dirty="0"/>
              <a:t>C</a:t>
            </a:r>
            <a:r>
              <a:rPr lang="en-US" sz="1400" baseline="-25000" dirty="0"/>
              <a:t>WL</a:t>
            </a:r>
            <a:r>
              <a:rPr lang="en-US" sz="1400" dirty="0"/>
              <a:t> = 47fF</a:t>
            </a:r>
            <a:br>
              <a:rPr lang="en-US" sz="1400" dirty="0"/>
            </a:br>
            <a:r>
              <a:rPr lang="en-US" sz="1400" dirty="0"/>
              <a:t>C</a:t>
            </a:r>
            <a:r>
              <a:rPr lang="en-US" sz="1400" baseline="-25000" dirty="0"/>
              <a:t>BL</a:t>
            </a:r>
            <a:r>
              <a:rPr lang="en-US" sz="1400" dirty="0"/>
              <a:t> = 82fF</a:t>
            </a:r>
          </a:p>
          <a:p>
            <a:pPr marL="231775" indent="-231775"/>
            <a:r>
              <a:rPr lang="en-US" sz="1400" dirty="0"/>
              <a:t>Moving 100fF 0V↔3V consumes ~1pJ.</a:t>
            </a:r>
          </a:p>
          <a:p>
            <a:pPr marL="231775" indent="-231775"/>
            <a:endParaRPr lang="en-US" sz="1400" dirty="0"/>
          </a:p>
        </p:txBody>
      </p:sp>
      <p:pic>
        <p:nvPicPr>
          <p:cNvPr id="6" name="Picture 5">
            <a:extLst>
              <a:ext uri="{FF2B5EF4-FFF2-40B4-BE49-F238E27FC236}">
                <a16:creationId xmlns:a16="http://schemas.microsoft.com/office/drawing/2014/main" id="{195843D5-BFA5-094C-976D-13D0300E0BE0}"/>
              </a:ext>
            </a:extLst>
          </p:cNvPr>
          <p:cNvPicPr>
            <a:picLocks noChangeAspect="1"/>
          </p:cNvPicPr>
          <p:nvPr/>
        </p:nvPicPr>
        <p:blipFill>
          <a:blip r:embed="rId3"/>
          <a:stretch>
            <a:fillRect/>
          </a:stretch>
        </p:blipFill>
        <p:spPr>
          <a:xfrm>
            <a:off x="1010241" y="3055623"/>
            <a:ext cx="1917700" cy="1638300"/>
          </a:xfrm>
          <a:prstGeom prst="rect">
            <a:avLst/>
          </a:prstGeom>
        </p:spPr>
      </p:pic>
      <p:pic>
        <p:nvPicPr>
          <p:cNvPr id="7" name="Picture 6">
            <a:extLst>
              <a:ext uri="{FF2B5EF4-FFF2-40B4-BE49-F238E27FC236}">
                <a16:creationId xmlns:a16="http://schemas.microsoft.com/office/drawing/2014/main" id="{B81C0D62-76E5-8F49-92BB-8057B9E25B4C}"/>
              </a:ext>
            </a:extLst>
          </p:cNvPr>
          <p:cNvPicPr>
            <a:picLocks noChangeAspect="1"/>
          </p:cNvPicPr>
          <p:nvPr/>
        </p:nvPicPr>
        <p:blipFill>
          <a:blip r:embed="rId4"/>
          <a:stretch>
            <a:fillRect/>
          </a:stretch>
        </p:blipFill>
        <p:spPr>
          <a:xfrm>
            <a:off x="2927941" y="1131573"/>
            <a:ext cx="1866900" cy="1790700"/>
          </a:xfrm>
          <a:prstGeom prst="rect">
            <a:avLst/>
          </a:prstGeom>
        </p:spPr>
      </p:pic>
      <p:pic>
        <p:nvPicPr>
          <p:cNvPr id="10" name="Picture 9">
            <a:extLst>
              <a:ext uri="{FF2B5EF4-FFF2-40B4-BE49-F238E27FC236}">
                <a16:creationId xmlns:a16="http://schemas.microsoft.com/office/drawing/2014/main" id="{CB26D070-60E5-7847-96B1-1E8FE9738E28}"/>
              </a:ext>
            </a:extLst>
          </p:cNvPr>
          <p:cNvPicPr>
            <a:picLocks noChangeAspect="1"/>
          </p:cNvPicPr>
          <p:nvPr/>
        </p:nvPicPr>
        <p:blipFill>
          <a:blip r:embed="rId5"/>
          <a:stretch>
            <a:fillRect/>
          </a:stretch>
        </p:blipFill>
        <p:spPr>
          <a:xfrm>
            <a:off x="6789118" y="4802729"/>
            <a:ext cx="2425700" cy="1676400"/>
          </a:xfrm>
          <a:prstGeom prst="rect">
            <a:avLst/>
          </a:prstGeom>
        </p:spPr>
      </p:pic>
      <p:pic>
        <p:nvPicPr>
          <p:cNvPr id="11" name="Picture 10">
            <a:extLst>
              <a:ext uri="{FF2B5EF4-FFF2-40B4-BE49-F238E27FC236}">
                <a16:creationId xmlns:a16="http://schemas.microsoft.com/office/drawing/2014/main" id="{AA602668-0894-2747-AD9F-D3CF81442D49}"/>
              </a:ext>
            </a:extLst>
          </p:cNvPr>
          <p:cNvPicPr>
            <a:picLocks noChangeAspect="1"/>
          </p:cNvPicPr>
          <p:nvPr/>
        </p:nvPicPr>
        <p:blipFill>
          <a:blip r:embed="rId6"/>
          <a:stretch>
            <a:fillRect/>
          </a:stretch>
        </p:blipFill>
        <p:spPr>
          <a:xfrm>
            <a:off x="1022941" y="4795951"/>
            <a:ext cx="1905000" cy="1651000"/>
          </a:xfrm>
          <a:prstGeom prst="rect">
            <a:avLst/>
          </a:prstGeom>
        </p:spPr>
      </p:pic>
      <p:pic>
        <p:nvPicPr>
          <p:cNvPr id="12" name="Picture 11">
            <a:extLst>
              <a:ext uri="{FF2B5EF4-FFF2-40B4-BE49-F238E27FC236}">
                <a16:creationId xmlns:a16="http://schemas.microsoft.com/office/drawing/2014/main" id="{7BFFB6B2-0195-B64E-9C99-22A9D9981054}"/>
              </a:ext>
            </a:extLst>
          </p:cNvPr>
          <p:cNvPicPr>
            <a:picLocks noChangeAspect="1"/>
          </p:cNvPicPr>
          <p:nvPr/>
        </p:nvPicPr>
        <p:blipFill>
          <a:blip r:embed="rId7"/>
          <a:stretch>
            <a:fillRect/>
          </a:stretch>
        </p:blipFill>
        <p:spPr>
          <a:xfrm>
            <a:off x="2889841" y="4656251"/>
            <a:ext cx="1905000" cy="1790700"/>
          </a:xfrm>
          <a:prstGeom prst="rect">
            <a:avLst/>
          </a:prstGeom>
        </p:spPr>
      </p:pic>
      <p:pic>
        <p:nvPicPr>
          <p:cNvPr id="14" name="Picture 13">
            <a:extLst>
              <a:ext uri="{FF2B5EF4-FFF2-40B4-BE49-F238E27FC236}">
                <a16:creationId xmlns:a16="http://schemas.microsoft.com/office/drawing/2014/main" id="{9FA65BEE-EC36-C543-A7E2-81C517200F83}"/>
              </a:ext>
            </a:extLst>
          </p:cNvPr>
          <p:cNvPicPr>
            <a:picLocks noChangeAspect="1"/>
          </p:cNvPicPr>
          <p:nvPr/>
        </p:nvPicPr>
        <p:blipFill>
          <a:blip r:embed="rId8"/>
          <a:stretch>
            <a:fillRect/>
          </a:stretch>
        </p:blipFill>
        <p:spPr>
          <a:xfrm>
            <a:off x="2927941" y="2934973"/>
            <a:ext cx="1866900" cy="1790700"/>
          </a:xfrm>
          <a:prstGeom prst="rect">
            <a:avLst/>
          </a:prstGeom>
        </p:spPr>
      </p:pic>
      <p:pic>
        <p:nvPicPr>
          <p:cNvPr id="17" name="Picture 16">
            <a:extLst>
              <a:ext uri="{FF2B5EF4-FFF2-40B4-BE49-F238E27FC236}">
                <a16:creationId xmlns:a16="http://schemas.microsoft.com/office/drawing/2014/main" id="{D1B6B2A3-2577-2744-972C-BFC7AA19D770}"/>
              </a:ext>
            </a:extLst>
          </p:cNvPr>
          <p:cNvPicPr>
            <a:picLocks noChangeAspect="1"/>
          </p:cNvPicPr>
          <p:nvPr/>
        </p:nvPicPr>
        <p:blipFill>
          <a:blip r:embed="rId9"/>
          <a:stretch>
            <a:fillRect/>
          </a:stretch>
        </p:blipFill>
        <p:spPr>
          <a:xfrm>
            <a:off x="6706571" y="3043779"/>
            <a:ext cx="2425700" cy="1676400"/>
          </a:xfrm>
          <a:prstGeom prst="rect">
            <a:avLst/>
          </a:prstGeom>
        </p:spPr>
      </p:pic>
      <p:pic>
        <p:nvPicPr>
          <p:cNvPr id="18" name="Picture 17">
            <a:extLst>
              <a:ext uri="{FF2B5EF4-FFF2-40B4-BE49-F238E27FC236}">
                <a16:creationId xmlns:a16="http://schemas.microsoft.com/office/drawing/2014/main" id="{86D61652-FA58-5F4B-BF0A-645594EC2010}"/>
              </a:ext>
            </a:extLst>
          </p:cNvPr>
          <p:cNvPicPr>
            <a:picLocks noChangeAspect="1"/>
          </p:cNvPicPr>
          <p:nvPr/>
        </p:nvPicPr>
        <p:blipFill>
          <a:blip r:embed="rId10"/>
          <a:stretch>
            <a:fillRect/>
          </a:stretch>
        </p:blipFill>
        <p:spPr>
          <a:xfrm>
            <a:off x="6706571" y="1258573"/>
            <a:ext cx="2425700" cy="1676400"/>
          </a:xfrm>
          <a:prstGeom prst="rect">
            <a:avLst/>
          </a:prstGeom>
        </p:spPr>
      </p:pic>
      <p:pic>
        <p:nvPicPr>
          <p:cNvPr id="21" name="Picture 20">
            <a:extLst>
              <a:ext uri="{FF2B5EF4-FFF2-40B4-BE49-F238E27FC236}">
                <a16:creationId xmlns:a16="http://schemas.microsoft.com/office/drawing/2014/main" id="{5C62A6A6-BD25-7940-BBAA-BED5F823E530}"/>
              </a:ext>
            </a:extLst>
          </p:cNvPr>
          <p:cNvPicPr>
            <a:picLocks noChangeAspect="1"/>
          </p:cNvPicPr>
          <p:nvPr/>
        </p:nvPicPr>
        <p:blipFill rotWithShape="1">
          <a:blip r:embed="rId11"/>
          <a:srcRect b="31974"/>
          <a:stretch/>
        </p:blipFill>
        <p:spPr>
          <a:xfrm>
            <a:off x="4785831" y="1137067"/>
            <a:ext cx="1955800" cy="1779712"/>
          </a:xfrm>
          <a:prstGeom prst="rect">
            <a:avLst/>
          </a:prstGeom>
        </p:spPr>
      </p:pic>
      <p:pic>
        <p:nvPicPr>
          <p:cNvPr id="9" name="Picture 8">
            <a:extLst>
              <a:ext uri="{FF2B5EF4-FFF2-40B4-BE49-F238E27FC236}">
                <a16:creationId xmlns:a16="http://schemas.microsoft.com/office/drawing/2014/main" id="{454F59A7-D407-D846-968E-EE2B840CBE74}"/>
              </a:ext>
            </a:extLst>
          </p:cNvPr>
          <p:cNvPicPr>
            <a:picLocks noChangeAspect="1"/>
          </p:cNvPicPr>
          <p:nvPr/>
        </p:nvPicPr>
        <p:blipFill>
          <a:blip r:embed="rId12"/>
          <a:stretch>
            <a:fillRect/>
          </a:stretch>
        </p:blipFill>
        <p:spPr>
          <a:xfrm>
            <a:off x="908641" y="1261534"/>
            <a:ext cx="2019300" cy="1638300"/>
          </a:xfrm>
          <a:prstGeom prst="rect">
            <a:avLst/>
          </a:prstGeom>
        </p:spPr>
      </p:pic>
      <p:pic>
        <p:nvPicPr>
          <p:cNvPr id="22" name="Picture 21">
            <a:extLst>
              <a:ext uri="{FF2B5EF4-FFF2-40B4-BE49-F238E27FC236}">
                <a16:creationId xmlns:a16="http://schemas.microsoft.com/office/drawing/2014/main" id="{EE3B327E-BF30-4F41-810F-1013A9BD3D8E}"/>
              </a:ext>
            </a:extLst>
          </p:cNvPr>
          <p:cNvPicPr>
            <a:picLocks noChangeAspect="1"/>
          </p:cNvPicPr>
          <p:nvPr/>
        </p:nvPicPr>
        <p:blipFill rotWithShape="1">
          <a:blip r:embed="rId13"/>
          <a:srcRect b="32767"/>
          <a:stretch/>
        </p:blipFill>
        <p:spPr>
          <a:xfrm>
            <a:off x="4759438" y="2934973"/>
            <a:ext cx="1993900" cy="1758950"/>
          </a:xfrm>
          <a:prstGeom prst="rect">
            <a:avLst/>
          </a:prstGeom>
        </p:spPr>
      </p:pic>
      <p:sp>
        <p:nvSpPr>
          <p:cNvPr id="25" name="Content Placeholder 2">
            <a:extLst>
              <a:ext uri="{FF2B5EF4-FFF2-40B4-BE49-F238E27FC236}">
                <a16:creationId xmlns:a16="http://schemas.microsoft.com/office/drawing/2014/main" id="{FF18CCF6-58C8-6843-9A26-9694787C105E}"/>
              </a:ext>
            </a:extLst>
          </p:cNvPr>
          <p:cNvSpPr txBox="1">
            <a:spLocks/>
          </p:cNvSpPr>
          <p:nvPr/>
        </p:nvSpPr>
        <p:spPr bwMode="auto">
          <a:xfrm rot="16200000">
            <a:off x="-535230" y="1678697"/>
            <a:ext cx="2278439" cy="6208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ctr" defTabSz="914400">
              <a:buNone/>
            </a:pPr>
            <a:r>
              <a:rPr lang="en-US" sz="1400" kern="0" dirty="0" err="1"/>
              <a:t>Opt</a:t>
            </a:r>
            <a:r>
              <a:rPr lang="en-US" sz="1400" kern="0" dirty="0"/>
              <a:t> 1:</a:t>
            </a:r>
          </a:p>
          <a:p>
            <a:pPr marL="0" indent="0" algn="ctr" defTabSz="914400">
              <a:buNone/>
            </a:pPr>
            <a:r>
              <a:rPr lang="en-US" sz="1400" kern="0" dirty="0"/>
              <a:t>Constant </a:t>
            </a:r>
            <a:r>
              <a:rPr lang="en-US" sz="1400" kern="0" dirty="0" err="1"/>
              <a:t>N</a:t>
            </a:r>
            <a:r>
              <a:rPr lang="en-US" sz="1400" kern="0" baseline="-25000" dirty="0" err="1"/>
              <a:t>pile</a:t>
            </a:r>
            <a:r>
              <a:rPr lang="en-US" sz="1400" kern="0" dirty="0"/>
              <a:t> = 16</a:t>
            </a:r>
          </a:p>
          <a:p>
            <a:pPr defTabSz="914400"/>
            <a:endParaRPr lang="en-US" sz="1400" kern="0" dirty="0"/>
          </a:p>
        </p:txBody>
      </p:sp>
      <p:sp>
        <p:nvSpPr>
          <p:cNvPr id="26" name="Content Placeholder 2">
            <a:extLst>
              <a:ext uri="{FF2B5EF4-FFF2-40B4-BE49-F238E27FC236}">
                <a16:creationId xmlns:a16="http://schemas.microsoft.com/office/drawing/2014/main" id="{1926B6F6-57C2-F44C-BC4A-FB186C9822C0}"/>
              </a:ext>
            </a:extLst>
          </p:cNvPr>
          <p:cNvSpPr txBox="1">
            <a:spLocks/>
          </p:cNvSpPr>
          <p:nvPr/>
        </p:nvSpPr>
        <p:spPr bwMode="auto">
          <a:xfrm rot="16200000">
            <a:off x="-608732" y="3479919"/>
            <a:ext cx="2454813" cy="669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ctr" defTabSz="914400">
              <a:buNone/>
            </a:pPr>
            <a:r>
              <a:rPr lang="en-US" sz="1400" kern="0" dirty="0" err="1"/>
              <a:t>Opt</a:t>
            </a:r>
            <a:r>
              <a:rPr lang="en-US" sz="1400" kern="0" dirty="0"/>
              <a:t> 2:</a:t>
            </a:r>
          </a:p>
          <a:p>
            <a:pPr marL="0" indent="0" algn="ctr" defTabSz="914400">
              <a:buNone/>
            </a:pPr>
            <a:r>
              <a:rPr lang="en-US" sz="1400" kern="0" dirty="0"/>
              <a:t>Constant Tile Size</a:t>
            </a:r>
          </a:p>
        </p:txBody>
      </p:sp>
      <p:sp>
        <p:nvSpPr>
          <p:cNvPr id="27" name="Content Placeholder 2">
            <a:extLst>
              <a:ext uri="{FF2B5EF4-FFF2-40B4-BE49-F238E27FC236}">
                <a16:creationId xmlns:a16="http://schemas.microsoft.com/office/drawing/2014/main" id="{30B004A5-88C3-E14B-8A9D-B0B669CB8D2A}"/>
              </a:ext>
            </a:extLst>
          </p:cNvPr>
          <p:cNvSpPr txBox="1">
            <a:spLocks/>
          </p:cNvSpPr>
          <p:nvPr/>
        </p:nvSpPr>
        <p:spPr bwMode="auto">
          <a:xfrm rot="16200000">
            <a:off x="-608733" y="5263432"/>
            <a:ext cx="2454813" cy="5763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ctr" defTabSz="914400">
              <a:buNone/>
            </a:pPr>
            <a:r>
              <a:rPr lang="en-US" sz="1400" kern="0" dirty="0" err="1"/>
              <a:t>Opt</a:t>
            </a:r>
            <a:r>
              <a:rPr lang="en-US" sz="1400" kern="0" dirty="0"/>
              <a:t> 3:</a:t>
            </a:r>
          </a:p>
          <a:p>
            <a:pPr marL="0" indent="0" algn="ctr" defTabSz="914400">
              <a:buNone/>
            </a:pPr>
            <a:r>
              <a:rPr lang="en-US" sz="1400" kern="0" dirty="0"/>
              <a:t>Constant C</a:t>
            </a:r>
            <a:r>
              <a:rPr lang="en-US" sz="1400" kern="0" baseline="-25000" dirty="0"/>
              <a:t>WL</a:t>
            </a:r>
          </a:p>
        </p:txBody>
      </p:sp>
      <p:pic>
        <p:nvPicPr>
          <p:cNvPr id="29" name="Picture 28">
            <a:extLst>
              <a:ext uri="{FF2B5EF4-FFF2-40B4-BE49-F238E27FC236}">
                <a16:creationId xmlns:a16="http://schemas.microsoft.com/office/drawing/2014/main" id="{5CE6F9AB-FBCB-EE45-9334-DB2C5207FCE5}"/>
              </a:ext>
            </a:extLst>
          </p:cNvPr>
          <p:cNvPicPr>
            <a:picLocks noChangeAspect="1"/>
          </p:cNvPicPr>
          <p:nvPr/>
        </p:nvPicPr>
        <p:blipFill rotWithShape="1">
          <a:blip r:embed="rId14"/>
          <a:srcRect b="31554"/>
          <a:stretch/>
        </p:blipFill>
        <p:spPr>
          <a:xfrm>
            <a:off x="4826253" y="4691763"/>
            <a:ext cx="1955800" cy="1790700"/>
          </a:xfrm>
          <a:prstGeom prst="rect">
            <a:avLst/>
          </a:prstGeom>
        </p:spPr>
      </p:pic>
      <p:pic>
        <p:nvPicPr>
          <p:cNvPr id="30" name="Picture 29">
            <a:extLst>
              <a:ext uri="{FF2B5EF4-FFF2-40B4-BE49-F238E27FC236}">
                <a16:creationId xmlns:a16="http://schemas.microsoft.com/office/drawing/2014/main" id="{085E8DF3-BAE0-5440-9BC3-AFE98F27A0DE}"/>
              </a:ext>
            </a:extLst>
          </p:cNvPr>
          <p:cNvPicPr>
            <a:picLocks noChangeAspect="1"/>
          </p:cNvPicPr>
          <p:nvPr/>
        </p:nvPicPr>
        <p:blipFill rotWithShape="1">
          <a:blip r:embed="rId14"/>
          <a:srcRect l="11914" t="68579" r="58019"/>
          <a:stretch/>
        </p:blipFill>
        <p:spPr>
          <a:xfrm>
            <a:off x="5188864" y="4950168"/>
            <a:ext cx="294031" cy="411025"/>
          </a:xfrm>
          <a:prstGeom prst="rect">
            <a:avLst/>
          </a:prstGeom>
        </p:spPr>
      </p:pic>
      <p:pic>
        <p:nvPicPr>
          <p:cNvPr id="20" name="Picture 19">
            <a:extLst>
              <a:ext uri="{FF2B5EF4-FFF2-40B4-BE49-F238E27FC236}">
                <a16:creationId xmlns:a16="http://schemas.microsoft.com/office/drawing/2014/main" id="{F9CFE8C5-BD30-3F4F-ABE0-40DAEE7D3F85}"/>
              </a:ext>
            </a:extLst>
          </p:cNvPr>
          <p:cNvPicPr>
            <a:picLocks noChangeAspect="1"/>
          </p:cNvPicPr>
          <p:nvPr/>
        </p:nvPicPr>
        <p:blipFill rotWithShape="1">
          <a:blip r:embed="rId13"/>
          <a:srcRect b="32767"/>
          <a:stretch/>
        </p:blipFill>
        <p:spPr>
          <a:xfrm>
            <a:off x="9221883" y="4337050"/>
            <a:ext cx="1993900" cy="1758950"/>
          </a:xfrm>
          <a:prstGeom prst="rect">
            <a:avLst/>
          </a:prstGeom>
        </p:spPr>
      </p:pic>
    </p:spTree>
    <p:extLst>
      <p:ext uri="{BB962C8B-B14F-4D97-AF65-F5344CB8AC3E}">
        <p14:creationId xmlns:p14="http://schemas.microsoft.com/office/powerpoint/2010/main" val="3857843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2832-FF01-2948-98A6-2ADBFB5FF001}"/>
              </a:ext>
            </a:extLst>
          </p:cNvPr>
          <p:cNvSpPr>
            <a:spLocks noGrp="1"/>
          </p:cNvSpPr>
          <p:nvPr>
            <p:ph type="title"/>
          </p:nvPr>
        </p:nvSpPr>
        <p:spPr/>
        <p:txBody>
          <a:bodyPr/>
          <a:lstStyle/>
          <a:p>
            <a:r>
              <a:rPr lang="en-US" dirty="0"/>
              <a:t>3D </a:t>
            </a:r>
            <a:r>
              <a:rPr lang="en-US" dirty="0" err="1"/>
              <a:t>XPoint</a:t>
            </a:r>
            <a:r>
              <a:rPr lang="en-US" dirty="0"/>
              <a:t>™ Roadmap</a:t>
            </a:r>
          </a:p>
        </p:txBody>
      </p:sp>
      <p:graphicFrame>
        <p:nvGraphicFramePr>
          <p:cNvPr id="4" name="Content Placeholder 3">
            <a:extLst>
              <a:ext uri="{FF2B5EF4-FFF2-40B4-BE49-F238E27FC236}">
                <a16:creationId xmlns:a16="http://schemas.microsoft.com/office/drawing/2014/main" id="{ADD151A1-8FC8-C840-B85F-0B10C48427E0}"/>
              </a:ext>
            </a:extLst>
          </p:cNvPr>
          <p:cNvGraphicFramePr>
            <a:graphicFrameLocks noGrp="1"/>
          </p:cNvGraphicFramePr>
          <p:nvPr>
            <p:ph idx="1"/>
            <p:extLst>
              <p:ext uri="{D42A27DB-BD31-4B8C-83A1-F6EECF244321}">
                <p14:modId xmlns:p14="http://schemas.microsoft.com/office/powerpoint/2010/main" val="267498370"/>
              </p:ext>
            </p:extLst>
          </p:nvPr>
        </p:nvGraphicFramePr>
        <p:xfrm>
          <a:off x="884163" y="1054817"/>
          <a:ext cx="10428273" cy="5191760"/>
        </p:xfrm>
        <a:graphic>
          <a:graphicData uri="http://schemas.openxmlformats.org/drawingml/2006/table">
            <a:tbl>
              <a:tblPr firstRow="1" bandRow="1">
                <a:tableStyleId>{21E4AEA4-8DFA-4A89-87EB-49C32662AFE0}</a:tableStyleId>
              </a:tblPr>
              <a:tblGrid>
                <a:gridCol w="426720">
                  <a:extLst>
                    <a:ext uri="{9D8B030D-6E8A-4147-A177-3AD203B41FA5}">
                      <a16:colId xmlns:a16="http://schemas.microsoft.com/office/drawing/2014/main" val="589736726"/>
                    </a:ext>
                  </a:extLst>
                </a:gridCol>
                <a:gridCol w="1670368">
                  <a:extLst>
                    <a:ext uri="{9D8B030D-6E8A-4147-A177-3AD203B41FA5}">
                      <a16:colId xmlns:a16="http://schemas.microsoft.com/office/drawing/2014/main" val="986878901"/>
                    </a:ext>
                  </a:extLst>
                </a:gridCol>
                <a:gridCol w="1666237">
                  <a:extLst>
                    <a:ext uri="{9D8B030D-6E8A-4147-A177-3AD203B41FA5}">
                      <a16:colId xmlns:a16="http://schemas.microsoft.com/office/drawing/2014/main" val="1613960143"/>
                    </a:ext>
                  </a:extLst>
                </a:gridCol>
                <a:gridCol w="1666237">
                  <a:extLst>
                    <a:ext uri="{9D8B030D-6E8A-4147-A177-3AD203B41FA5}">
                      <a16:colId xmlns:a16="http://schemas.microsoft.com/office/drawing/2014/main" val="676918691"/>
                    </a:ext>
                  </a:extLst>
                </a:gridCol>
                <a:gridCol w="1666237">
                  <a:extLst>
                    <a:ext uri="{9D8B030D-6E8A-4147-A177-3AD203B41FA5}">
                      <a16:colId xmlns:a16="http://schemas.microsoft.com/office/drawing/2014/main" val="3394408130"/>
                    </a:ext>
                  </a:extLst>
                </a:gridCol>
                <a:gridCol w="1666237">
                  <a:extLst>
                    <a:ext uri="{9D8B030D-6E8A-4147-A177-3AD203B41FA5}">
                      <a16:colId xmlns:a16="http://schemas.microsoft.com/office/drawing/2014/main" val="1469666997"/>
                    </a:ext>
                  </a:extLst>
                </a:gridCol>
                <a:gridCol w="1666237">
                  <a:extLst>
                    <a:ext uri="{9D8B030D-6E8A-4147-A177-3AD203B41FA5}">
                      <a16:colId xmlns:a16="http://schemas.microsoft.com/office/drawing/2014/main" val="3541766459"/>
                    </a:ext>
                  </a:extLst>
                </a:gridCol>
              </a:tblGrid>
              <a:tr h="370840">
                <a:tc gridSpan="2">
                  <a:txBody>
                    <a:bodyPr/>
                    <a:lstStyle/>
                    <a:p>
                      <a:r>
                        <a:rPr lang="en-US" sz="1600" dirty="0">
                          <a:latin typeface="Calibri" panose="020F0502020204030204" pitchFamily="34" charset="0"/>
                          <a:cs typeface="Calibri" panose="020F0502020204030204" pitchFamily="34" charset="0"/>
                        </a:rPr>
                        <a:t>Technology</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10s</a:t>
                      </a:r>
                    </a:p>
                  </a:txBody>
                  <a:tcPr/>
                </a:tc>
                <a:tc>
                  <a:txBody>
                    <a:bodyPr/>
                    <a:lstStyle/>
                    <a:p>
                      <a:pPr algn="ctr"/>
                      <a:r>
                        <a:rPr lang="en-US" sz="1600" dirty="0">
                          <a:latin typeface="Calibri" panose="020F0502020204030204" pitchFamily="34" charset="0"/>
                          <a:cs typeface="Calibri" panose="020F0502020204030204" pitchFamily="34" charset="0"/>
                        </a:rPr>
                        <a:t>20s</a:t>
                      </a:r>
                    </a:p>
                  </a:txBody>
                  <a:tcPr/>
                </a:tc>
                <a:tc>
                  <a:txBody>
                    <a:bodyPr/>
                    <a:lstStyle/>
                    <a:p>
                      <a:pPr algn="ctr"/>
                      <a:r>
                        <a:rPr lang="en-US" sz="1600" dirty="0">
                          <a:latin typeface="Calibri" panose="020F0502020204030204" pitchFamily="34" charset="0"/>
                          <a:cs typeface="Calibri" panose="020F0502020204030204" pitchFamily="34" charset="0"/>
                        </a:rPr>
                        <a:t>P1240</a:t>
                      </a:r>
                    </a:p>
                  </a:txBody>
                  <a:tcPr/>
                </a:tc>
                <a:tc>
                  <a:txBody>
                    <a:bodyPr/>
                    <a:lstStyle/>
                    <a:p>
                      <a:pPr algn="ctr"/>
                      <a:r>
                        <a:rPr lang="en-US" sz="1600" dirty="0">
                          <a:latin typeface="Calibri" panose="020F0502020204030204" pitchFamily="34" charset="0"/>
                          <a:cs typeface="Calibri" panose="020F0502020204030204" pitchFamily="34" charset="0"/>
                        </a:rPr>
                        <a:t>P1241</a:t>
                      </a:r>
                    </a:p>
                  </a:txBody>
                  <a:tcPr/>
                </a:tc>
                <a:tc>
                  <a:txBody>
                    <a:bodyPr/>
                    <a:lstStyle/>
                    <a:p>
                      <a:pPr algn="ctr"/>
                      <a:r>
                        <a:rPr lang="en-US" sz="1600" dirty="0">
                          <a:latin typeface="Calibri" panose="020F0502020204030204" pitchFamily="34" charset="0"/>
                          <a:cs typeface="Calibri" panose="020F0502020204030204" pitchFamily="34" charset="0"/>
                        </a:rPr>
                        <a:t>P1241.PF</a:t>
                      </a:r>
                    </a:p>
                  </a:txBody>
                  <a:tcPr/>
                </a:tc>
                <a:extLst>
                  <a:ext uri="{0D108BD9-81ED-4DB2-BD59-A6C34878D82A}">
                    <a16:rowId xmlns:a16="http://schemas.microsoft.com/office/drawing/2014/main" val="1129220995"/>
                  </a:ext>
                </a:extLst>
              </a:tr>
              <a:tr h="370840">
                <a:tc gridSpan="2">
                  <a:txBody>
                    <a:bodyPr/>
                    <a:lstStyle/>
                    <a:p>
                      <a:r>
                        <a:rPr lang="en-US" sz="1600" dirty="0">
                          <a:latin typeface="Calibri" panose="020F0502020204030204" pitchFamily="34" charset="0"/>
                          <a:cs typeface="Calibri" panose="020F0502020204030204" pitchFamily="34" charset="0"/>
                        </a:rPr>
                        <a:t>Product</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S15</a:t>
                      </a:r>
                    </a:p>
                  </a:txBody>
                  <a:tcPr/>
                </a:tc>
                <a:tc>
                  <a:txBody>
                    <a:bodyPr/>
                    <a:lstStyle/>
                    <a:p>
                      <a:pPr algn="ctr"/>
                      <a:r>
                        <a:rPr lang="en-US" sz="1600" dirty="0">
                          <a:latin typeface="Calibri" panose="020F0502020204030204" pitchFamily="34" charset="0"/>
                          <a:cs typeface="Calibri" panose="020F0502020204030204" pitchFamily="34" charset="0"/>
                        </a:rPr>
                        <a:t>S26</a:t>
                      </a:r>
                    </a:p>
                  </a:txBody>
                  <a:tcPr/>
                </a:tc>
                <a:tc>
                  <a:txBody>
                    <a:bodyPr/>
                    <a:lstStyle/>
                    <a:p>
                      <a:pPr algn="ctr"/>
                      <a:r>
                        <a:rPr lang="en-US" sz="1600" dirty="0">
                          <a:latin typeface="Calibri" panose="020F0502020204030204" pitchFamily="34" charset="0"/>
                          <a:cs typeface="Calibri" panose="020F0502020204030204" pitchFamily="34" charset="0"/>
                        </a:rPr>
                        <a:t>ALF32</a:t>
                      </a:r>
                    </a:p>
                  </a:txBody>
                  <a:tcPr/>
                </a:tc>
                <a:tc>
                  <a:txBody>
                    <a:bodyPr/>
                    <a:lstStyle/>
                    <a:p>
                      <a:pPr algn="ctr"/>
                      <a:r>
                        <a:rPr lang="en-US" sz="1600" dirty="0">
                          <a:latin typeface="Calibri" panose="020F0502020204030204" pitchFamily="34" charset="0"/>
                          <a:cs typeface="Calibri" panose="020F0502020204030204" pitchFamily="34" charset="0"/>
                        </a:rPr>
                        <a:t>ATF-64</a:t>
                      </a:r>
                    </a:p>
                  </a:txBody>
                  <a:tcPr/>
                </a:tc>
                <a:tc>
                  <a:txBody>
                    <a:bodyPr/>
                    <a:lstStyle/>
                    <a:p>
                      <a:pPr algn="ctr"/>
                      <a:r>
                        <a:rPr lang="en-US" sz="1600" dirty="0">
                          <a:latin typeface="Calibri" panose="020F0502020204030204" pitchFamily="34" charset="0"/>
                          <a:cs typeface="Calibri" panose="020F0502020204030204" pitchFamily="34" charset="0"/>
                        </a:rPr>
                        <a:t>ATF-64</a:t>
                      </a:r>
                    </a:p>
                  </a:txBody>
                  <a:tcPr/>
                </a:tc>
                <a:extLst>
                  <a:ext uri="{0D108BD9-81ED-4DB2-BD59-A6C34878D82A}">
                    <a16:rowId xmlns:a16="http://schemas.microsoft.com/office/drawing/2014/main" val="2210416377"/>
                  </a:ext>
                </a:extLst>
              </a:tr>
              <a:tr h="370840">
                <a:tc gridSpan="2">
                  <a:txBody>
                    <a:bodyPr/>
                    <a:lstStyle/>
                    <a:p>
                      <a:r>
                        <a:rPr lang="en-US" sz="1600" dirty="0">
                          <a:latin typeface="Calibri" panose="020F0502020204030204" pitchFamily="34" charset="0"/>
                          <a:cs typeface="Calibri" panose="020F0502020204030204" pitchFamily="34" charset="0"/>
                        </a:rPr>
                        <a:t>Platform PRQ</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Eo’18</a:t>
                      </a:r>
                    </a:p>
                  </a:txBody>
                  <a:tcPr/>
                </a:tc>
                <a:tc>
                  <a:txBody>
                    <a:bodyPr/>
                    <a:lstStyle/>
                    <a:p>
                      <a:pPr algn="ctr"/>
                      <a:r>
                        <a:rPr lang="en-US" sz="1600" dirty="0">
                          <a:latin typeface="Calibri" panose="020F0502020204030204" pitchFamily="34" charset="0"/>
                          <a:cs typeface="Calibri" panose="020F0502020204030204" pitchFamily="34" charset="0"/>
                        </a:rPr>
                        <a:t>Eo’19</a:t>
                      </a:r>
                    </a:p>
                  </a:txBody>
                  <a:tcPr/>
                </a:tc>
                <a:tc>
                  <a:txBody>
                    <a:bodyPr/>
                    <a:lstStyle/>
                    <a:p>
                      <a:pPr algn="ctr"/>
                      <a:r>
                        <a:rPr lang="en-US" sz="1600" dirty="0">
                          <a:latin typeface="Calibri" panose="020F0502020204030204" pitchFamily="34" charset="0"/>
                          <a:cs typeface="Calibri" panose="020F0502020204030204" pitchFamily="34" charset="0"/>
                        </a:rPr>
                        <a:t>Eo’20</a:t>
                      </a:r>
                    </a:p>
                  </a:txBody>
                  <a:tcPr/>
                </a:tc>
                <a:tc>
                  <a:txBody>
                    <a:bodyPr/>
                    <a:lstStyle/>
                    <a:p>
                      <a:pPr algn="ctr"/>
                      <a:r>
                        <a:rPr lang="en-US" sz="1600" dirty="0">
                          <a:latin typeface="Calibri" panose="020F0502020204030204" pitchFamily="34" charset="0"/>
                          <a:cs typeface="Calibri" panose="020F0502020204030204" pitchFamily="34" charset="0"/>
                        </a:rPr>
                        <a:t>Eo’21</a:t>
                      </a:r>
                    </a:p>
                  </a:txBody>
                  <a:tcPr/>
                </a:tc>
                <a:tc>
                  <a:txBody>
                    <a:bodyPr/>
                    <a:lstStyle/>
                    <a:p>
                      <a:pPr algn="ctr"/>
                      <a:r>
                        <a:rPr lang="en-US" sz="1600" dirty="0">
                          <a:latin typeface="Calibri" panose="020F0502020204030204" pitchFamily="34" charset="0"/>
                          <a:cs typeface="Calibri" panose="020F0502020204030204" pitchFamily="34" charset="0"/>
                        </a:rPr>
                        <a:t>TBD</a:t>
                      </a:r>
                    </a:p>
                  </a:txBody>
                  <a:tcPr/>
                </a:tc>
                <a:extLst>
                  <a:ext uri="{0D108BD9-81ED-4DB2-BD59-A6C34878D82A}">
                    <a16:rowId xmlns:a16="http://schemas.microsoft.com/office/drawing/2014/main" val="775328601"/>
                  </a:ext>
                </a:extLst>
              </a:tr>
              <a:tr h="370840">
                <a:tc gridSpan="2">
                  <a:txBody>
                    <a:bodyPr/>
                    <a:lstStyle/>
                    <a:p>
                      <a:r>
                        <a:rPr lang="en-US" sz="1600" dirty="0">
                          <a:latin typeface="Calibri" panose="020F0502020204030204" pitchFamily="34" charset="0"/>
                          <a:cs typeface="Calibri" panose="020F0502020204030204" pitchFamily="34" charset="0"/>
                        </a:rPr>
                        <a:t>Capacity [GB/die]</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16</a:t>
                      </a:r>
                    </a:p>
                  </a:txBody>
                  <a:tcPr/>
                </a:tc>
                <a:tc>
                  <a:txBody>
                    <a:bodyPr/>
                    <a:lstStyle/>
                    <a:p>
                      <a:pPr algn="ctr"/>
                      <a:r>
                        <a:rPr lang="en-US" sz="1600" dirty="0">
                          <a:latin typeface="Calibri" panose="020F0502020204030204" pitchFamily="34" charset="0"/>
                          <a:cs typeface="Calibri" panose="020F0502020204030204" pitchFamily="34" charset="0"/>
                        </a:rPr>
                        <a:t>32</a:t>
                      </a:r>
                    </a:p>
                  </a:txBody>
                  <a:tcPr/>
                </a:tc>
                <a:tc>
                  <a:txBody>
                    <a:bodyPr/>
                    <a:lstStyle/>
                    <a:p>
                      <a:pPr algn="ctr"/>
                      <a:r>
                        <a:rPr lang="en-US" sz="1600" dirty="0">
                          <a:latin typeface="Calibri" panose="020F0502020204030204" pitchFamily="34" charset="0"/>
                          <a:cs typeface="Calibri" panose="020F0502020204030204" pitchFamily="34" charset="0"/>
                        </a:rPr>
                        <a:t>32</a:t>
                      </a:r>
                    </a:p>
                  </a:txBody>
                  <a:tcPr/>
                </a:tc>
                <a:tc>
                  <a:txBody>
                    <a:bodyPr/>
                    <a:lstStyle/>
                    <a:p>
                      <a:pPr algn="ctr"/>
                      <a:r>
                        <a:rPr lang="en-US" sz="1600" dirty="0">
                          <a:latin typeface="Calibri" panose="020F0502020204030204" pitchFamily="34" charset="0"/>
                          <a:cs typeface="Calibri" panose="020F0502020204030204" pitchFamily="34" charset="0"/>
                        </a:rPr>
                        <a:t>64</a:t>
                      </a:r>
                    </a:p>
                  </a:txBody>
                  <a:tcPr/>
                </a:tc>
                <a:tc>
                  <a:txBody>
                    <a:bodyPr/>
                    <a:lstStyle/>
                    <a:p>
                      <a:pPr algn="ctr"/>
                      <a:r>
                        <a:rPr lang="en-US" sz="1600" dirty="0">
                          <a:latin typeface="Calibri" panose="020F0502020204030204" pitchFamily="34" charset="0"/>
                          <a:cs typeface="Calibri" panose="020F0502020204030204" pitchFamily="34" charset="0"/>
                        </a:rPr>
                        <a:t>64</a:t>
                      </a:r>
                    </a:p>
                  </a:txBody>
                  <a:tcPr/>
                </a:tc>
                <a:extLst>
                  <a:ext uri="{0D108BD9-81ED-4DB2-BD59-A6C34878D82A}">
                    <a16:rowId xmlns:a16="http://schemas.microsoft.com/office/drawing/2014/main" val="249805640"/>
                  </a:ext>
                </a:extLst>
              </a:tr>
              <a:tr h="370840">
                <a:tc gridSpan="2">
                  <a:txBody>
                    <a:bodyPr/>
                    <a:lstStyle/>
                    <a:p>
                      <a:r>
                        <a:rPr lang="en-US" sz="1600" dirty="0">
                          <a:latin typeface="Calibri" panose="020F0502020204030204" pitchFamily="34" charset="0"/>
                          <a:cs typeface="Calibri" panose="020F0502020204030204" pitchFamily="34" charset="0"/>
                        </a:rPr>
                        <a:t>Read BW [MB/s]</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1600</a:t>
                      </a:r>
                    </a:p>
                  </a:txBody>
                  <a:tcPr/>
                </a:tc>
                <a:tc>
                  <a:txBody>
                    <a:bodyPr/>
                    <a:lstStyle/>
                    <a:p>
                      <a:pPr algn="ctr"/>
                      <a:r>
                        <a:rPr lang="en-US" sz="1600" dirty="0">
                          <a:latin typeface="Calibri" panose="020F0502020204030204" pitchFamily="34" charset="0"/>
                          <a:cs typeface="Calibri" panose="020F0502020204030204" pitchFamily="34" charset="0"/>
                        </a:rPr>
                        <a:t>1600</a:t>
                      </a:r>
                    </a:p>
                  </a:txBody>
                  <a:tcPr/>
                </a:tc>
                <a:tc>
                  <a:txBody>
                    <a:bodyPr/>
                    <a:lstStyle/>
                    <a:p>
                      <a:pPr algn="ctr"/>
                      <a:r>
                        <a:rPr lang="en-US" sz="1600" dirty="0">
                          <a:latin typeface="Calibri" panose="020F0502020204030204" pitchFamily="34" charset="0"/>
                          <a:cs typeface="Calibri" panose="020F0502020204030204" pitchFamily="34" charset="0"/>
                        </a:rPr>
                        <a:t>3200</a:t>
                      </a:r>
                    </a:p>
                  </a:txBody>
                  <a:tcPr/>
                </a:tc>
                <a:tc>
                  <a:txBody>
                    <a:bodyPr/>
                    <a:lstStyle/>
                    <a:p>
                      <a:pPr algn="ctr"/>
                      <a:r>
                        <a:rPr lang="en-US" sz="1600" dirty="0">
                          <a:latin typeface="Calibri" panose="020F0502020204030204" pitchFamily="34" charset="0"/>
                          <a:cs typeface="Calibri" panose="020F0502020204030204" pitchFamily="34" charset="0"/>
                        </a:rPr>
                        <a:t>4800</a:t>
                      </a:r>
                    </a:p>
                  </a:txBody>
                  <a:tcPr/>
                </a:tc>
                <a:tc>
                  <a:txBody>
                    <a:bodyPr/>
                    <a:lstStyle/>
                    <a:p>
                      <a:pPr algn="ctr"/>
                      <a:r>
                        <a:rPr lang="en-US" sz="1600" dirty="0">
                          <a:latin typeface="Calibri" panose="020F0502020204030204" pitchFamily="34" charset="0"/>
                          <a:cs typeface="Calibri" panose="020F0502020204030204" pitchFamily="34" charset="0"/>
                        </a:rPr>
                        <a:t>48-5400</a:t>
                      </a:r>
                    </a:p>
                  </a:txBody>
                  <a:tcPr/>
                </a:tc>
                <a:extLst>
                  <a:ext uri="{0D108BD9-81ED-4DB2-BD59-A6C34878D82A}">
                    <a16:rowId xmlns:a16="http://schemas.microsoft.com/office/drawing/2014/main" val="3389504096"/>
                  </a:ext>
                </a:extLst>
              </a:tr>
              <a:tr h="370840">
                <a:tc gridSpan="2">
                  <a:txBody>
                    <a:bodyPr/>
                    <a:lstStyle/>
                    <a:p>
                      <a:r>
                        <a:rPr lang="en-US" sz="1600" dirty="0">
                          <a:latin typeface="Calibri" panose="020F0502020204030204" pitchFamily="34" charset="0"/>
                          <a:cs typeface="Calibri" panose="020F0502020204030204" pitchFamily="34" charset="0"/>
                        </a:rPr>
                        <a:t>Write BW [MB/s]</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550</a:t>
                      </a:r>
                    </a:p>
                  </a:txBody>
                  <a:tcPr/>
                </a:tc>
                <a:tc>
                  <a:txBody>
                    <a:bodyPr/>
                    <a:lstStyle/>
                    <a:p>
                      <a:pPr algn="ctr"/>
                      <a:r>
                        <a:rPr lang="en-US" sz="1600" dirty="0">
                          <a:latin typeface="Calibri" panose="020F0502020204030204" pitchFamily="34" charset="0"/>
                          <a:cs typeface="Calibri" panose="020F0502020204030204" pitchFamily="34" charset="0"/>
                        </a:rPr>
                        <a:t>800</a:t>
                      </a:r>
                    </a:p>
                  </a:txBody>
                  <a:tcPr/>
                </a:tc>
                <a:tc>
                  <a:txBody>
                    <a:bodyPr/>
                    <a:lstStyle/>
                    <a:p>
                      <a:pPr algn="ctr"/>
                      <a:r>
                        <a:rPr lang="en-US" sz="1600" dirty="0">
                          <a:latin typeface="Calibri" panose="020F0502020204030204" pitchFamily="34" charset="0"/>
                          <a:cs typeface="Calibri" panose="020F0502020204030204" pitchFamily="34" charset="0"/>
                        </a:rPr>
                        <a:t>1100</a:t>
                      </a:r>
                    </a:p>
                  </a:txBody>
                  <a:tcPr/>
                </a:tc>
                <a:tc>
                  <a:txBody>
                    <a:bodyPr/>
                    <a:lstStyle/>
                    <a:p>
                      <a:pPr algn="ctr"/>
                      <a:r>
                        <a:rPr lang="en-US" sz="1600" dirty="0">
                          <a:latin typeface="Calibri" panose="020F0502020204030204" pitchFamily="34" charset="0"/>
                          <a:cs typeface="Calibri" panose="020F0502020204030204" pitchFamily="34" charset="0"/>
                        </a:rPr>
                        <a:t>2200</a:t>
                      </a:r>
                    </a:p>
                  </a:txBody>
                  <a:tcPr/>
                </a:tc>
                <a:tc>
                  <a:txBody>
                    <a:bodyPr/>
                    <a:lstStyle/>
                    <a:p>
                      <a:pPr algn="ctr"/>
                      <a:r>
                        <a:rPr lang="en-US" sz="1600" dirty="0">
                          <a:latin typeface="Calibri" panose="020F0502020204030204" pitchFamily="34" charset="0"/>
                          <a:cs typeface="Calibri" panose="020F0502020204030204" pitchFamily="34" charset="0"/>
                        </a:rPr>
                        <a:t>2200</a:t>
                      </a:r>
                    </a:p>
                  </a:txBody>
                  <a:tcPr/>
                </a:tc>
                <a:extLst>
                  <a:ext uri="{0D108BD9-81ED-4DB2-BD59-A6C34878D82A}">
                    <a16:rowId xmlns:a16="http://schemas.microsoft.com/office/drawing/2014/main" val="1251159879"/>
                  </a:ext>
                </a:extLst>
              </a:tr>
              <a:tr h="370840">
                <a:tc gridSpan="2">
                  <a:txBody>
                    <a:bodyPr/>
                    <a:lstStyle/>
                    <a:p>
                      <a:r>
                        <a:rPr lang="en-US" sz="1600" dirty="0">
                          <a:latin typeface="Calibri" panose="020F0502020204030204" pitchFamily="34" charset="0"/>
                          <a:cs typeface="Calibri" panose="020F0502020204030204" pitchFamily="34" charset="0"/>
                        </a:rPr>
                        <a:t>Read E [</a:t>
                      </a:r>
                      <a:r>
                        <a:rPr lang="en-US" sz="1600" dirty="0" err="1">
                          <a:latin typeface="Calibri" panose="020F0502020204030204" pitchFamily="34" charset="0"/>
                          <a:cs typeface="Calibri" panose="020F0502020204030204" pitchFamily="34" charset="0"/>
                        </a:rPr>
                        <a:t>pJ</a:t>
                      </a:r>
                      <a:r>
                        <a:rPr lang="en-US" sz="1600" dirty="0">
                          <a:latin typeface="Calibri" panose="020F0502020204030204" pitchFamily="34" charset="0"/>
                          <a:cs typeface="Calibri" panose="020F0502020204030204" pitchFamily="34" charset="0"/>
                        </a:rPr>
                        <a:t>/b]</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71</a:t>
                      </a:r>
                    </a:p>
                  </a:txBody>
                  <a:tcPr/>
                </a:tc>
                <a:tc>
                  <a:txBody>
                    <a:bodyPr/>
                    <a:lstStyle/>
                    <a:p>
                      <a:pPr algn="ctr"/>
                      <a:r>
                        <a:rPr lang="en-US" sz="1600" dirty="0">
                          <a:latin typeface="Calibri" panose="020F0502020204030204" pitchFamily="34" charset="0"/>
                          <a:cs typeface="Calibri" panose="020F0502020204030204" pitchFamily="34" charset="0"/>
                        </a:rPr>
                        <a:t>52</a:t>
                      </a:r>
                    </a:p>
                  </a:txBody>
                  <a:tcPr/>
                </a:tc>
                <a:tc>
                  <a:txBody>
                    <a:bodyPr/>
                    <a:lstStyle/>
                    <a:p>
                      <a:pPr algn="ctr"/>
                      <a:r>
                        <a:rPr lang="en-US" sz="1600" dirty="0">
                          <a:latin typeface="Calibri" panose="020F0502020204030204" pitchFamily="34" charset="0"/>
                          <a:cs typeface="Calibri" panose="020F0502020204030204" pitchFamily="34" charset="0"/>
                        </a:rPr>
                        <a:t>39</a:t>
                      </a:r>
                    </a:p>
                  </a:txBody>
                  <a:tcPr/>
                </a:tc>
                <a:tc>
                  <a:txBody>
                    <a:bodyPr/>
                    <a:lstStyle/>
                    <a:p>
                      <a:pPr algn="ctr"/>
                      <a:r>
                        <a:rPr lang="en-US" sz="1600" dirty="0">
                          <a:latin typeface="Calibri" panose="020F0502020204030204" pitchFamily="34" charset="0"/>
                          <a:cs typeface="Calibri" panose="020F0502020204030204" pitchFamily="34" charset="0"/>
                        </a:rPr>
                        <a:t>28</a:t>
                      </a:r>
                    </a:p>
                  </a:txBody>
                  <a:tcPr/>
                </a:tc>
                <a:tc>
                  <a:txBody>
                    <a:bodyPr/>
                    <a:lstStyle/>
                    <a:p>
                      <a:pPr algn="ctr"/>
                      <a:r>
                        <a:rPr lang="en-US" sz="1600" dirty="0">
                          <a:latin typeface="Calibri" panose="020F0502020204030204" pitchFamily="34" charset="0"/>
                          <a:cs typeface="Calibri" panose="020F0502020204030204" pitchFamily="34" charset="0"/>
                        </a:rPr>
                        <a:t>25-21</a:t>
                      </a:r>
                    </a:p>
                  </a:txBody>
                  <a:tcPr/>
                </a:tc>
                <a:extLst>
                  <a:ext uri="{0D108BD9-81ED-4DB2-BD59-A6C34878D82A}">
                    <a16:rowId xmlns:a16="http://schemas.microsoft.com/office/drawing/2014/main" val="61188493"/>
                  </a:ext>
                </a:extLst>
              </a:tr>
              <a:tr h="370840">
                <a:tc gridSpan="2">
                  <a:txBody>
                    <a:bodyPr/>
                    <a:lstStyle/>
                    <a:p>
                      <a:r>
                        <a:rPr lang="en-US" sz="1600" dirty="0">
                          <a:latin typeface="Calibri" panose="020F0502020204030204" pitchFamily="34" charset="0"/>
                          <a:cs typeface="Calibri" panose="020F0502020204030204" pitchFamily="34" charset="0"/>
                        </a:rPr>
                        <a:t>Write E [</a:t>
                      </a:r>
                      <a:r>
                        <a:rPr lang="en-US" sz="1600" dirty="0" err="1">
                          <a:latin typeface="Calibri" panose="020F0502020204030204" pitchFamily="34" charset="0"/>
                          <a:cs typeface="Calibri" panose="020F0502020204030204" pitchFamily="34" charset="0"/>
                        </a:rPr>
                        <a:t>pJ</a:t>
                      </a:r>
                      <a:r>
                        <a:rPr lang="en-US" sz="1600" dirty="0">
                          <a:latin typeface="Calibri" panose="020F0502020204030204" pitchFamily="34" charset="0"/>
                          <a:cs typeface="Calibri" panose="020F0502020204030204" pitchFamily="34" charset="0"/>
                        </a:rPr>
                        <a:t>/b]</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170</a:t>
                      </a:r>
                    </a:p>
                  </a:txBody>
                  <a:tcPr/>
                </a:tc>
                <a:tc>
                  <a:txBody>
                    <a:bodyPr/>
                    <a:lstStyle/>
                    <a:p>
                      <a:pPr algn="ctr"/>
                      <a:r>
                        <a:rPr lang="en-US" sz="1600" dirty="0">
                          <a:latin typeface="Calibri" panose="020F0502020204030204" pitchFamily="34" charset="0"/>
                          <a:cs typeface="Calibri" panose="020F0502020204030204" pitchFamily="34" charset="0"/>
                        </a:rPr>
                        <a:t>118</a:t>
                      </a:r>
                    </a:p>
                  </a:txBody>
                  <a:tcPr/>
                </a:tc>
                <a:tc>
                  <a:txBody>
                    <a:bodyPr/>
                    <a:lstStyle/>
                    <a:p>
                      <a:pPr algn="ctr"/>
                      <a:r>
                        <a:rPr lang="en-US" sz="1600" dirty="0">
                          <a:latin typeface="Calibri" panose="020F0502020204030204" pitchFamily="34" charset="0"/>
                          <a:cs typeface="Calibri" panose="020F0502020204030204" pitchFamily="34" charset="0"/>
                        </a:rPr>
                        <a:t>92</a:t>
                      </a:r>
                    </a:p>
                  </a:txBody>
                  <a:tcPr/>
                </a:tc>
                <a:tc>
                  <a:txBody>
                    <a:bodyPr/>
                    <a:lstStyle/>
                    <a:p>
                      <a:pPr algn="ctr"/>
                      <a:r>
                        <a:rPr lang="en-US" sz="1600" dirty="0">
                          <a:latin typeface="Calibri" panose="020F0502020204030204" pitchFamily="34" charset="0"/>
                          <a:cs typeface="Calibri" panose="020F0502020204030204" pitchFamily="34" charset="0"/>
                        </a:rPr>
                        <a:t>77</a:t>
                      </a:r>
                    </a:p>
                  </a:txBody>
                  <a:tcPr/>
                </a:tc>
                <a:tc>
                  <a:txBody>
                    <a:bodyPr/>
                    <a:lstStyle/>
                    <a:p>
                      <a:pPr algn="ctr"/>
                      <a:r>
                        <a:rPr lang="en-US" sz="1600" dirty="0">
                          <a:latin typeface="Calibri" panose="020F0502020204030204" pitchFamily="34" charset="0"/>
                          <a:cs typeface="Calibri" panose="020F0502020204030204" pitchFamily="34" charset="0"/>
                        </a:rPr>
                        <a:t>72-66</a:t>
                      </a:r>
                    </a:p>
                  </a:txBody>
                  <a:tcPr/>
                </a:tc>
                <a:extLst>
                  <a:ext uri="{0D108BD9-81ED-4DB2-BD59-A6C34878D82A}">
                    <a16:rowId xmlns:a16="http://schemas.microsoft.com/office/drawing/2014/main" val="765593898"/>
                  </a:ext>
                </a:extLst>
              </a:tr>
              <a:tr h="370840">
                <a:tc gridSpan="2">
                  <a:txBody>
                    <a:bodyPr/>
                    <a:lstStyle/>
                    <a:p>
                      <a:r>
                        <a:rPr lang="en-US" sz="1600" dirty="0">
                          <a:latin typeface="Calibri" panose="020F0502020204030204" pitchFamily="34" charset="0"/>
                          <a:cs typeface="Calibri" panose="020F0502020204030204" pitchFamily="34" charset="0"/>
                        </a:rPr>
                        <a:t>Power [W]</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0.9</a:t>
                      </a:r>
                    </a:p>
                  </a:txBody>
                  <a:tcPr/>
                </a:tc>
                <a:tc>
                  <a:txBody>
                    <a:bodyPr/>
                    <a:lstStyle/>
                    <a:p>
                      <a:pPr algn="ctr"/>
                      <a:r>
                        <a:rPr lang="en-US" sz="1600" dirty="0">
                          <a:latin typeface="Calibri" panose="020F0502020204030204" pitchFamily="34" charset="0"/>
                          <a:cs typeface="Calibri" panose="020F0502020204030204" pitchFamily="34" charset="0"/>
                        </a:rPr>
                        <a:t>0.75</a:t>
                      </a:r>
                    </a:p>
                  </a:txBody>
                  <a:tcPr/>
                </a:tc>
                <a:tc>
                  <a:txBody>
                    <a:bodyPr/>
                    <a:lstStyle/>
                    <a:p>
                      <a:pPr algn="ctr"/>
                      <a:r>
                        <a:rPr lang="en-US" sz="1600" dirty="0">
                          <a:latin typeface="Calibri" panose="020F0502020204030204" pitchFamily="34" charset="0"/>
                          <a:cs typeface="Calibri" panose="020F0502020204030204" pitchFamily="34" charset="0"/>
                        </a:rPr>
                        <a:t>1</a:t>
                      </a:r>
                    </a:p>
                  </a:txBody>
                  <a:tcPr/>
                </a:tc>
                <a:tc>
                  <a:txBody>
                    <a:bodyPr/>
                    <a:lstStyle/>
                    <a:p>
                      <a:pPr algn="ctr"/>
                      <a:r>
                        <a:rPr lang="en-US" sz="1600" dirty="0">
                          <a:latin typeface="Calibri" panose="020F0502020204030204" pitchFamily="34" charset="0"/>
                          <a:cs typeface="Calibri" panose="020F0502020204030204" pitchFamily="34" charset="0"/>
                        </a:rPr>
                        <a:t>1.15</a:t>
                      </a:r>
                    </a:p>
                  </a:txBody>
                  <a:tcPr/>
                </a:tc>
                <a:tc>
                  <a:txBody>
                    <a:bodyPr/>
                    <a:lstStyle/>
                    <a:p>
                      <a:pPr algn="ctr"/>
                      <a:r>
                        <a:rPr lang="en-US" sz="1600" dirty="0">
                          <a:latin typeface="Calibri" panose="020F0502020204030204" pitchFamily="34" charset="0"/>
                          <a:cs typeface="Calibri" panose="020F0502020204030204" pitchFamily="34" charset="0"/>
                        </a:rPr>
                        <a:t>1.15-1.39</a:t>
                      </a:r>
                    </a:p>
                  </a:txBody>
                  <a:tcPr/>
                </a:tc>
                <a:extLst>
                  <a:ext uri="{0D108BD9-81ED-4DB2-BD59-A6C34878D82A}">
                    <a16:rowId xmlns:a16="http://schemas.microsoft.com/office/drawing/2014/main" val="685341658"/>
                  </a:ext>
                </a:extLst>
              </a:tr>
              <a:tr h="370840">
                <a:tc gridSpan="2">
                  <a:txBody>
                    <a:bodyPr/>
                    <a:lstStyle/>
                    <a:p>
                      <a:r>
                        <a:rPr lang="en-US" sz="1600" dirty="0">
                          <a:latin typeface="Calibri" panose="020F0502020204030204" pitchFamily="34" charset="0"/>
                          <a:cs typeface="Calibri" panose="020F0502020204030204" pitchFamily="34" charset="0"/>
                        </a:rPr>
                        <a:t>X8 I/O Interface</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DDR4</a:t>
                      </a:r>
                    </a:p>
                  </a:txBody>
                  <a:tcPr/>
                </a:tc>
                <a:tc>
                  <a:txBody>
                    <a:bodyPr/>
                    <a:lstStyle/>
                    <a:p>
                      <a:pPr algn="ctr"/>
                      <a:r>
                        <a:rPr lang="en-US" sz="1600" dirty="0">
                          <a:latin typeface="Calibri" panose="020F0502020204030204" pitchFamily="34" charset="0"/>
                          <a:cs typeface="Calibri" panose="020F0502020204030204" pitchFamily="34" charset="0"/>
                        </a:rPr>
                        <a:t>DDR4</a:t>
                      </a:r>
                    </a:p>
                  </a:txBody>
                  <a:tcPr/>
                </a:tc>
                <a:tc>
                  <a:txBody>
                    <a:bodyPr/>
                    <a:lstStyle/>
                    <a:p>
                      <a:pPr algn="ctr"/>
                      <a:r>
                        <a:rPr lang="en-US" sz="1600" dirty="0">
                          <a:latin typeface="Calibri" panose="020F0502020204030204" pitchFamily="34" charset="0"/>
                          <a:cs typeface="Calibri" panose="020F0502020204030204" pitchFamily="34" charset="0"/>
                        </a:rPr>
                        <a:t>DDR5/LPDDR5</a:t>
                      </a:r>
                    </a:p>
                  </a:txBody>
                  <a:tcPr/>
                </a:tc>
                <a:tc>
                  <a:txBody>
                    <a:bodyPr/>
                    <a:lstStyle/>
                    <a:p>
                      <a:pPr algn="ctr"/>
                      <a:r>
                        <a:rPr lang="en-US" sz="1600" dirty="0">
                          <a:latin typeface="Calibri" panose="020F0502020204030204" pitchFamily="34" charset="0"/>
                          <a:cs typeface="Calibri" panose="020F0502020204030204" pitchFamily="34" charset="0"/>
                        </a:rPr>
                        <a:t>LPDDR5+</a:t>
                      </a:r>
                    </a:p>
                  </a:txBody>
                  <a:tcPr/>
                </a:tc>
                <a:tc>
                  <a:txBody>
                    <a:bodyPr/>
                    <a:lstStyle/>
                    <a:p>
                      <a:pPr algn="ctr"/>
                      <a:r>
                        <a:rPr lang="en-US" sz="1600" dirty="0">
                          <a:latin typeface="Calibri" panose="020F0502020204030204" pitchFamily="34" charset="0"/>
                          <a:cs typeface="Calibri" panose="020F0502020204030204" pitchFamily="34" charset="0"/>
                        </a:rPr>
                        <a:t>LPDD5+</a:t>
                      </a:r>
                    </a:p>
                  </a:txBody>
                  <a:tcPr/>
                </a:tc>
                <a:extLst>
                  <a:ext uri="{0D108BD9-81ED-4DB2-BD59-A6C34878D82A}">
                    <a16:rowId xmlns:a16="http://schemas.microsoft.com/office/drawing/2014/main" val="1295621208"/>
                  </a:ext>
                </a:extLst>
              </a:tr>
              <a:tr h="370840">
                <a:tc gridSpan="2">
                  <a:txBody>
                    <a:bodyPr/>
                    <a:lstStyle/>
                    <a:p>
                      <a:r>
                        <a:rPr lang="en-US" sz="1600" dirty="0">
                          <a:latin typeface="Calibri" panose="020F0502020204030204" pitchFamily="34" charset="0"/>
                          <a:cs typeface="Calibri" panose="020F0502020204030204" pitchFamily="34" charset="0"/>
                        </a:rPr>
                        <a:t>DDR Rate [MT/s]</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1600</a:t>
                      </a:r>
                    </a:p>
                  </a:txBody>
                  <a:tcPr/>
                </a:tc>
                <a:tc>
                  <a:txBody>
                    <a:bodyPr/>
                    <a:lstStyle/>
                    <a:p>
                      <a:pPr algn="ctr"/>
                      <a:r>
                        <a:rPr lang="en-US" sz="1600" dirty="0">
                          <a:latin typeface="Calibri" panose="020F0502020204030204" pitchFamily="34" charset="0"/>
                          <a:cs typeface="Calibri" panose="020F0502020204030204" pitchFamily="34" charset="0"/>
                        </a:rPr>
                        <a:t>1600</a:t>
                      </a:r>
                    </a:p>
                  </a:txBody>
                  <a:tcPr/>
                </a:tc>
                <a:tc>
                  <a:txBody>
                    <a:bodyPr/>
                    <a:lstStyle/>
                    <a:p>
                      <a:pPr algn="ctr"/>
                      <a:r>
                        <a:rPr lang="en-US" sz="1600" dirty="0">
                          <a:latin typeface="Calibri" panose="020F0502020204030204" pitchFamily="34" charset="0"/>
                          <a:cs typeface="Calibri" panose="020F0502020204030204" pitchFamily="34" charset="0"/>
                        </a:rPr>
                        <a:t>3200</a:t>
                      </a:r>
                    </a:p>
                  </a:txBody>
                  <a:tcPr/>
                </a:tc>
                <a:tc>
                  <a:txBody>
                    <a:bodyPr/>
                    <a:lstStyle/>
                    <a:p>
                      <a:pPr algn="ctr"/>
                      <a:r>
                        <a:rPr lang="en-US" sz="1600" dirty="0">
                          <a:latin typeface="Calibri" panose="020F0502020204030204" pitchFamily="34" charset="0"/>
                          <a:cs typeface="Calibri" panose="020F0502020204030204" pitchFamily="34" charset="0"/>
                        </a:rPr>
                        <a:t>4800</a:t>
                      </a:r>
                    </a:p>
                  </a:txBody>
                  <a:tcPr/>
                </a:tc>
                <a:tc>
                  <a:txBody>
                    <a:bodyPr/>
                    <a:lstStyle/>
                    <a:p>
                      <a:pPr algn="ctr"/>
                      <a:r>
                        <a:rPr lang="en-US" sz="1600" dirty="0">
                          <a:latin typeface="Calibri" panose="020F0502020204030204" pitchFamily="34" charset="0"/>
                          <a:cs typeface="Calibri" panose="020F0502020204030204" pitchFamily="34" charset="0"/>
                        </a:rPr>
                        <a:t>4800-5400</a:t>
                      </a:r>
                    </a:p>
                  </a:txBody>
                  <a:tcPr/>
                </a:tc>
                <a:extLst>
                  <a:ext uri="{0D108BD9-81ED-4DB2-BD59-A6C34878D82A}">
                    <a16:rowId xmlns:a16="http://schemas.microsoft.com/office/drawing/2014/main" val="927670"/>
                  </a:ext>
                </a:extLst>
              </a:tr>
              <a:tr h="370840">
                <a:tc rowSpan="3">
                  <a:txBody>
                    <a:bodyPr/>
                    <a:lstStyle/>
                    <a:p>
                      <a:pPr algn="ctr"/>
                      <a:r>
                        <a:rPr lang="en-US" sz="1600" dirty="0">
                          <a:latin typeface="Calibri" panose="020F0502020204030204" pitchFamily="34" charset="0"/>
                          <a:cs typeface="Calibri" panose="020F0502020204030204" pitchFamily="34" charset="0"/>
                        </a:rPr>
                        <a:t>Chop</a:t>
                      </a:r>
                    </a:p>
                  </a:txBody>
                  <a:tcPr vert="vert270"/>
                </a:tc>
                <a:tc>
                  <a:txBody>
                    <a:bodyPr/>
                    <a:lstStyle/>
                    <a:p>
                      <a:r>
                        <a:rPr lang="en-US" sz="1600" dirty="0">
                          <a:latin typeface="Calibri" panose="020F0502020204030204" pitchFamily="34" charset="0"/>
                          <a:cs typeface="Calibri" panose="020F0502020204030204" pitchFamily="34" charset="0"/>
                        </a:rPr>
                        <a:t>Capacity [GB/die]</a:t>
                      </a: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16 (2D or 16P)</a:t>
                      </a:r>
                    </a:p>
                  </a:txBody>
                  <a:tcPr/>
                </a:tc>
                <a:tc>
                  <a:txBody>
                    <a:bodyPr/>
                    <a:lstStyle/>
                    <a:p>
                      <a:pPr algn="ctr"/>
                      <a:r>
                        <a:rPr lang="en-US" sz="1600" dirty="0">
                          <a:latin typeface="Calibri" panose="020F0502020204030204" pitchFamily="34" charset="0"/>
                          <a:cs typeface="Calibri" panose="020F0502020204030204" pitchFamily="34" charset="0"/>
                        </a:rPr>
                        <a:t>32 (2D or 32P)</a:t>
                      </a:r>
                    </a:p>
                  </a:txBody>
                  <a:tcPr/>
                </a:tc>
                <a:tc>
                  <a:txBody>
                    <a:bodyPr/>
                    <a:lstStyle/>
                    <a:p>
                      <a:pPr algn="ctr"/>
                      <a:r>
                        <a:rPr lang="en-US" sz="1600" dirty="0">
                          <a:latin typeface="Calibri" panose="020F0502020204030204" pitchFamily="34" charset="0"/>
                          <a:cs typeface="Calibri" panose="020F0502020204030204" pitchFamily="34" charset="0"/>
                        </a:rPr>
                        <a:t>32 (2D or 32P)</a:t>
                      </a:r>
                    </a:p>
                  </a:txBody>
                  <a:tcPr/>
                </a:tc>
                <a:extLst>
                  <a:ext uri="{0D108BD9-81ED-4DB2-BD59-A6C34878D82A}">
                    <a16:rowId xmlns:a16="http://schemas.microsoft.com/office/drawing/2014/main" val="418955340"/>
                  </a:ext>
                </a:extLst>
              </a:tr>
              <a:tr h="370840">
                <a:tc vMerge="1">
                  <a:txBody>
                    <a:bodyPr/>
                    <a:lstStyle/>
                    <a:p>
                      <a:endParaRPr lang="en-US" dirty="0"/>
                    </a:p>
                  </a:txBody>
                  <a:tcPr/>
                </a:tc>
                <a:tc>
                  <a:txBody>
                    <a:bodyPr/>
                    <a:lstStyle/>
                    <a:p>
                      <a:r>
                        <a:rPr lang="en-US" sz="1600" dirty="0">
                          <a:latin typeface="Calibri" panose="020F0502020204030204" pitchFamily="34" charset="0"/>
                          <a:cs typeface="Calibri" panose="020F0502020204030204" pitchFamily="34" charset="0"/>
                        </a:rPr>
                        <a:t>Read BW [MB/s]</a:t>
                      </a: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3200</a:t>
                      </a:r>
                    </a:p>
                  </a:txBody>
                  <a:tcPr/>
                </a:tc>
                <a:tc>
                  <a:txBody>
                    <a:bodyPr/>
                    <a:lstStyle/>
                    <a:p>
                      <a:pPr algn="ctr"/>
                      <a:r>
                        <a:rPr lang="en-US" sz="1600" dirty="0">
                          <a:latin typeface="Calibri" panose="020F0502020204030204" pitchFamily="34" charset="0"/>
                          <a:cs typeface="Calibri" panose="020F0502020204030204" pitchFamily="34" charset="0"/>
                        </a:rPr>
                        <a:t>4800</a:t>
                      </a:r>
                    </a:p>
                  </a:txBody>
                  <a:tcPr/>
                </a:tc>
                <a:tc>
                  <a:txBody>
                    <a:bodyPr/>
                    <a:lstStyle/>
                    <a:p>
                      <a:pPr algn="ctr"/>
                      <a:r>
                        <a:rPr lang="en-US" sz="1600" dirty="0">
                          <a:latin typeface="Calibri" panose="020F0502020204030204" pitchFamily="34" charset="0"/>
                          <a:cs typeface="Calibri" panose="020F0502020204030204" pitchFamily="34" charset="0"/>
                        </a:rPr>
                        <a:t>48-5400</a:t>
                      </a:r>
                    </a:p>
                  </a:txBody>
                  <a:tcPr/>
                </a:tc>
                <a:extLst>
                  <a:ext uri="{0D108BD9-81ED-4DB2-BD59-A6C34878D82A}">
                    <a16:rowId xmlns:a16="http://schemas.microsoft.com/office/drawing/2014/main" val="2137868396"/>
                  </a:ext>
                </a:extLst>
              </a:tr>
              <a:tr h="370840">
                <a:tc vMerge="1">
                  <a:txBody>
                    <a:bodyPr/>
                    <a:lstStyle/>
                    <a:p>
                      <a:endParaRPr lang="en-US" dirty="0"/>
                    </a:p>
                  </a:txBody>
                  <a:tcPr/>
                </a:tc>
                <a:tc>
                  <a:txBody>
                    <a:bodyPr/>
                    <a:lstStyle/>
                    <a:p>
                      <a:r>
                        <a:rPr lang="en-US" sz="1600" dirty="0">
                          <a:latin typeface="Calibri" panose="020F0502020204030204" pitchFamily="34" charset="0"/>
                          <a:cs typeface="Calibri" panose="020F0502020204030204" pitchFamily="34" charset="0"/>
                        </a:rPr>
                        <a:t>Write BW [MB/s]</a:t>
                      </a: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1100 or 550 </a:t>
                      </a:r>
                    </a:p>
                  </a:txBody>
                  <a:tcPr/>
                </a:tc>
                <a:tc>
                  <a:txBody>
                    <a:bodyPr/>
                    <a:lstStyle/>
                    <a:p>
                      <a:pPr algn="ctr"/>
                      <a:r>
                        <a:rPr lang="en-US" sz="1600" dirty="0">
                          <a:latin typeface="Calibri" panose="020F0502020204030204" pitchFamily="34" charset="0"/>
                          <a:cs typeface="Calibri" panose="020F0502020204030204" pitchFamily="34" charset="0"/>
                        </a:rPr>
                        <a:t>2200 or 1100</a:t>
                      </a:r>
                    </a:p>
                  </a:txBody>
                  <a:tcPr/>
                </a:tc>
                <a:tc>
                  <a:txBody>
                    <a:bodyPr/>
                    <a:lstStyle/>
                    <a:p>
                      <a:pPr algn="ctr"/>
                      <a:r>
                        <a:rPr lang="en-US" sz="1600" dirty="0">
                          <a:latin typeface="Calibri" panose="020F0502020204030204" pitchFamily="34" charset="0"/>
                          <a:cs typeface="Calibri" panose="020F0502020204030204" pitchFamily="34" charset="0"/>
                        </a:rPr>
                        <a:t>2200 or 1100</a:t>
                      </a:r>
                    </a:p>
                  </a:txBody>
                  <a:tcPr/>
                </a:tc>
                <a:extLst>
                  <a:ext uri="{0D108BD9-81ED-4DB2-BD59-A6C34878D82A}">
                    <a16:rowId xmlns:a16="http://schemas.microsoft.com/office/drawing/2014/main" val="4077175451"/>
                  </a:ext>
                </a:extLst>
              </a:tr>
            </a:tbl>
          </a:graphicData>
        </a:graphic>
      </p:graphicFrame>
    </p:spTree>
    <p:extLst>
      <p:ext uri="{BB962C8B-B14F-4D97-AF65-F5344CB8AC3E}">
        <p14:creationId xmlns:p14="http://schemas.microsoft.com/office/powerpoint/2010/main" val="103548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5DD9C0F-7263-984C-9615-96D134098C16}"/>
              </a:ext>
            </a:extLst>
          </p:cNvPr>
          <p:cNvSpPr>
            <a:spLocks noGrp="1"/>
          </p:cNvSpPr>
          <p:nvPr>
            <p:ph type="body" idx="1"/>
          </p:nvPr>
        </p:nvSpPr>
        <p:spPr>
          <a:xfrm>
            <a:off x="609600" y="871570"/>
            <a:ext cx="3760099" cy="639763"/>
          </a:xfrm>
        </p:spPr>
        <p:txBody>
          <a:bodyPr/>
          <a:lstStyle/>
          <a:p>
            <a:pPr algn="ctr"/>
            <a:r>
              <a:rPr lang="en-US" sz="1800" dirty="0"/>
              <a:t>WL Comb: 2 WL Decoders per Tier </a:t>
            </a:r>
          </a:p>
        </p:txBody>
      </p:sp>
      <p:sp>
        <p:nvSpPr>
          <p:cNvPr id="11" name="Text Placeholder 10">
            <a:extLst>
              <a:ext uri="{FF2B5EF4-FFF2-40B4-BE49-F238E27FC236}">
                <a16:creationId xmlns:a16="http://schemas.microsoft.com/office/drawing/2014/main" id="{7E6BB9ED-D3CF-D441-8BBC-68FCC369A3C6}"/>
              </a:ext>
            </a:extLst>
          </p:cNvPr>
          <p:cNvSpPr>
            <a:spLocks noGrp="1"/>
          </p:cNvSpPr>
          <p:nvPr>
            <p:ph type="body" sz="quarter" idx="3"/>
          </p:nvPr>
        </p:nvSpPr>
        <p:spPr>
          <a:xfrm>
            <a:off x="7614605" y="871570"/>
            <a:ext cx="3155894" cy="639763"/>
          </a:xfrm>
        </p:spPr>
        <p:txBody>
          <a:bodyPr/>
          <a:lstStyle/>
          <a:p>
            <a:pPr algn="ctr"/>
            <a:r>
              <a:rPr lang="en-US" sz="1800" dirty="0"/>
              <a:t>Pillar Select Transistor (PST)</a:t>
            </a:r>
          </a:p>
        </p:txBody>
      </p:sp>
      <p:pic>
        <p:nvPicPr>
          <p:cNvPr id="3" name="Picture 2">
            <a:extLst>
              <a:ext uri="{FF2B5EF4-FFF2-40B4-BE49-F238E27FC236}">
                <a16:creationId xmlns:a16="http://schemas.microsoft.com/office/drawing/2014/main" id="{E6EC768C-7A34-2845-9877-3AFBE66BFA15}"/>
              </a:ext>
            </a:extLst>
          </p:cNvPr>
          <p:cNvPicPr>
            <a:picLocks noChangeAspect="1"/>
          </p:cNvPicPr>
          <p:nvPr/>
        </p:nvPicPr>
        <p:blipFill rotWithShape="1">
          <a:blip r:embed="rId2"/>
          <a:srcRect l="1" r="26696"/>
          <a:stretch/>
        </p:blipFill>
        <p:spPr>
          <a:xfrm>
            <a:off x="914400" y="1828800"/>
            <a:ext cx="3124200" cy="3898900"/>
          </a:xfrm>
          <a:prstGeom prst="rect">
            <a:avLst/>
          </a:prstGeom>
        </p:spPr>
      </p:pic>
      <p:pic>
        <p:nvPicPr>
          <p:cNvPr id="4" name="Picture 3">
            <a:extLst>
              <a:ext uri="{FF2B5EF4-FFF2-40B4-BE49-F238E27FC236}">
                <a16:creationId xmlns:a16="http://schemas.microsoft.com/office/drawing/2014/main" id="{8E5594E4-B96D-1C41-88A3-20C77615A7FD}"/>
              </a:ext>
            </a:extLst>
          </p:cNvPr>
          <p:cNvPicPr>
            <a:picLocks noChangeAspect="1"/>
          </p:cNvPicPr>
          <p:nvPr/>
        </p:nvPicPr>
        <p:blipFill>
          <a:blip r:embed="rId3"/>
          <a:stretch>
            <a:fillRect/>
          </a:stretch>
        </p:blipFill>
        <p:spPr>
          <a:xfrm>
            <a:off x="7620000" y="1828800"/>
            <a:ext cx="3124200" cy="3898900"/>
          </a:xfrm>
          <a:prstGeom prst="rect">
            <a:avLst/>
          </a:prstGeom>
        </p:spPr>
      </p:pic>
      <p:pic>
        <p:nvPicPr>
          <p:cNvPr id="5" name="Picture 4">
            <a:extLst>
              <a:ext uri="{FF2B5EF4-FFF2-40B4-BE49-F238E27FC236}">
                <a16:creationId xmlns:a16="http://schemas.microsoft.com/office/drawing/2014/main" id="{AA2DBEC0-730A-5445-9B26-02F0D993CFF5}"/>
              </a:ext>
            </a:extLst>
          </p:cNvPr>
          <p:cNvPicPr>
            <a:picLocks noChangeAspect="1"/>
          </p:cNvPicPr>
          <p:nvPr/>
        </p:nvPicPr>
        <p:blipFill rotWithShape="1">
          <a:blip r:embed="rId4"/>
          <a:srcRect l="15517" t="8139" b="11945"/>
          <a:stretch/>
        </p:blipFill>
        <p:spPr>
          <a:xfrm>
            <a:off x="4728446" y="2971800"/>
            <a:ext cx="2209800" cy="1420586"/>
          </a:xfrm>
          <a:prstGeom prst="rect">
            <a:avLst/>
          </a:prstGeom>
        </p:spPr>
      </p:pic>
      <p:sp>
        <p:nvSpPr>
          <p:cNvPr id="6" name="Freeform 5">
            <a:extLst>
              <a:ext uri="{FF2B5EF4-FFF2-40B4-BE49-F238E27FC236}">
                <a16:creationId xmlns:a16="http://schemas.microsoft.com/office/drawing/2014/main" id="{0723A9C3-548B-BD43-82AB-5BCA1355309F}"/>
              </a:ext>
            </a:extLst>
          </p:cNvPr>
          <p:cNvSpPr/>
          <p:nvPr/>
        </p:nvSpPr>
        <p:spPr>
          <a:xfrm>
            <a:off x="5793386" y="4256411"/>
            <a:ext cx="1780759" cy="760651"/>
          </a:xfrm>
          <a:custGeom>
            <a:avLst/>
            <a:gdLst>
              <a:gd name="connsiteX0" fmla="*/ 511 w 1780759"/>
              <a:gd name="connsiteY0" fmla="*/ 0 h 760651"/>
              <a:gd name="connsiteX1" fmla="*/ 291825 w 1780759"/>
              <a:gd name="connsiteY1" fmla="*/ 517890 h 760651"/>
              <a:gd name="connsiteX2" fmla="*/ 1780759 w 1780759"/>
              <a:gd name="connsiteY2" fmla="*/ 760651 h 760651"/>
            </a:gdLst>
            <a:ahLst/>
            <a:cxnLst>
              <a:cxn ang="0">
                <a:pos x="connsiteX0" y="connsiteY0"/>
              </a:cxn>
              <a:cxn ang="0">
                <a:pos x="connsiteX1" y="connsiteY1"/>
              </a:cxn>
              <a:cxn ang="0">
                <a:pos x="connsiteX2" y="connsiteY2"/>
              </a:cxn>
            </a:cxnLst>
            <a:rect l="l" t="t" r="r" b="b"/>
            <a:pathLst>
              <a:path w="1780759" h="760651">
                <a:moveTo>
                  <a:pt x="511" y="0"/>
                </a:moveTo>
                <a:cubicBezTo>
                  <a:pt x="-2186" y="195557"/>
                  <a:pt x="-4883" y="391115"/>
                  <a:pt x="291825" y="517890"/>
                </a:cubicBezTo>
                <a:cubicBezTo>
                  <a:pt x="588533" y="644665"/>
                  <a:pt x="1184646" y="702658"/>
                  <a:pt x="1780759" y="760651"/>
                </a:cubicBezTo>
              </a:path>
            </a:pathLst>
          </a:custGeom>
          <a:noFill/>
          <a:ln>
            <a:solidFill>
              <a:srgbClr val="FF0000"/>
            </a:solidFill>
            <a:prstDash val="sysDash"/>
            <a:headEnd type="oval" w="lg" len="lg"/>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4D2F1057-1E6E-9347-8549-16CE9E399B10}"/>
              </a:ext>
            </a:extLst>
          </p:cNvPr>
          <p:cNvSpPr/>
          <p:nvPr/>
        </p:nvSpPr>
        <p:spPr>
          <a:xfrm>
            <a:off x="4110754" y="2395242"/>
            <a:ext cx="1375646" cy="801112"/>
          </a:xfrm>
          <a:custGeom>
            <a:avLst/>
            <a:gdLst>
              <a:gd name="connsiteX0" fmla="*/ 1375646 w 1375646"/>
              <a:gd name="connsiteY0" fmla="*/ 801112 h 801112"/>
              <a:gd name="connsiteX1" fmla="*/ 1027688 w 1375646"/>
              <a:gd name="connsiteY1" fmla="*/ 202301 h 801112"/>
              <a:gd name="connsiteX2" fmla="*/ 0 w 1375646"/>
              <a:gd name="connsiteY2" fmla="*/ 0 h 801112"/>
            </a:gdLst>
            <a:ahLst/>
            <a:cxnLst>
              <a:cxn ang="0">
                <a:pos x="connsiteX0" y="connsiteY0"/>
              </a:cxn>
              <a:cxn ang="0">
                <a:pos x="connsiteX1" y="connsiteY1"/>
              </a:cxn>
              <a:cxn ang="0">
                <a:pos x="connsiteX2" y="connsiteY2"/>
              </a:cxn>
            </a:cxnLst>
            <a:rect l="l" t="t" r="r" b="b"/>
            <a:pathLst>
              <a:path w="1375646" h="801112">
                <a:moveTo>
                  <a:pt x="1375646" y="801112"/>
                </a:moveTo>
                <a:cubicBezTo>
                  <a:pt x="1316304" y="568466"/>
                  <a:pt x="1256962" y="335820"/>
                  <a:pt x="1027688" y="202301"/>
                </a:cubicBezTo>
                <a:cubicBezTo>
                  <a:pt x="798414" y="68782"/>
                  <a:pt x="399207" y="34391"/>
                  <a:pt x="0" y="0"/>
                </a:cubicBezTo>
              </a:path>
            </a:pathLst>
          </a:custGeom>
          <a:noFill/>
          <a:ln>
            <a:solidFill>
              <a:srgbClr val="FF0000"/>
            </a:solidFill>
            <a:prstDash val="sysDash"/>
            <a:headEnd type="oval" w="lg" len="lg"/>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99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F796-CE35-9D43-B59A-CED279C59417}"/>
              </a:ext>
            </a:extLst>
          </p:cNvPr>
          <p:cNvSpPr>
            <a:spLocks noGrp="1"/>
          </p:cNvSpPr>
          <p:nvPr>
            <p:ph type="title"/>
          </p:nvPr>
        </p:nvSpPr>
        <p:spPr>
          <a:xfrm>
            <a:off x="914400" y="152400"/>
            <a:ext cx="7755644" cy="421341"/>
          </a:xfrm>
        </p:spPr>
        <p:txBody>
          <a:bodyPr/>
          <a:lstStyle/>
          <a:p>
            <a:r>
              <a:rPr lang="en-US" sz="3600" dirty="0"/>
              <a:t>Design Rules</a:t>
            </a:r>
          </a:p>
        </p:txBody>
      </p:sp>
      <mc:AlternateContent xmlns:mc="http://schemas.openxmlformats.org/markup-compatibility/2006" xmlns:a14="http://schemas.microsoft.com/office/drawing/2010/main">
        <mc:Choice Requires="a14">
          <p:sp>
            <p:nvSpPr>
              <p:cNvPr id="67" name="Content Placeholder 66">
                <a:extLst>
                  <a:ext uri="{FF2B5EF4-FFF2-40B4-BE49-F238E27FC236}">
                    <a16:creationId xmlns:a16="http://schemas.microsoft.com/office/drawing/2014/main" id="{EC555B86-6C77-2747-931A-687E6CCBF98A}"/>
                  </a:ext>
                </a:extLst>
              </p:cNvPr>
              <p:cNvSpPr>
                <a:spLocks noGrp="1"/>
              </p:cNvSpPr>
              <p:nvPr>
                <p:ph idx="1"/>
              </p:nvPr>
            </p:nvSpPr>
            <p:spPr>
              <a:xfrm>
                <a:off x="1408633" y="4276161"/>
                <a:ext cx="7339104" cy="2150015"/>
              </a:xfrm>
            </p:spPr>
            <p:txBody>
              <a:bodyPr/>
              <a:lstStyle/>
              <a:p>
                <a:r>
                  <a:rPr lang="en-US" sz="1800" dirty="0"/>
                  <a:t>Cell Width = PST Space + 2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t> (Gate Thickness + </a:t>
                </a:r>
                <a:r>
                  <a:rPr lang="en-US" sz="1800" dirty="0" err="1"/>
                  <a:t>Tox</a:t>
                </a:r>
                <a:r>
                  <a:rPr lang="en-US" sz="1800" dirty="0"/>
                  <a:t>) + Pillar Width</a:t>
                </a:r>
              </a:p>
              <a:p>
                <a:r>
                  <a:rPr lang="en-US" sz="1800" dirty="0"/>
                  <a:t>Cell Length = ½ (WL Width + Pillar Length) + Memory Length</a:t>
                </a:r>
              </a:p>
              <a:p>
                <a:r>
                  <a:rPr lang="en-US" sz="1800" dirty="0">
                    <a:ea typeface="Cambria Math" panose="02040503050406030204" pitchFamily="18" charset="0"/>
                    <a:sym typeface="Wingdings" pitchFamily="2" charset="2"/>
                  </a:rPr>
                  <a:t>To achieve effect cell size equal or better than 4-Deck SXP cell,  </a:t>
                </a:r>
                <a:br>
                  <a:rPr lang="en-US" sz="1800" dirty="0">
                    <a:ea typeface="Cambria Math" panose="02040503050406030204" pitchFamily="18" charset="0"/>
                    <a:sym typeface="Wingdings" pitchFamily="2" charset="2"/>
                  </a:rPr>
                </a:br>
                <a:r>
                  <a:rPr lang="en-US" sz="1800" dirty="0">
                    <a:ea typeface="Cambria Math" panose="02040503050406030204" pitchFamily="18" charset="0"/>
                    <a:sym typeface="Wingdings" pitchFamily="2" charset="2"/>
                  </a:rPr>
                  <a:t>	</a:t>
                </a:r>
                <a:r>
                  <a:rPr lang="en-US" sz="1800" dirty="0">
                    <a:solidFill>
                      <a:schemeClr val="accent6"/>
                    </a:solidFill>
                    <a:ea typeface="Cambria Math" panose="02040503050406030204" pitchFamily="18" charset="0"/>
                    <a:sym typeface="Wingdings" pitchFamily="2" charset="2"/>
                  </a:rPr>
                  <a:t># of tiers </a:t>
                </a:r>
                <a14:m>
                  <m:oMath xmlns:m="http://schemas.openxmlformats.org/officeDocument/2006/math">
                    <m:r>
                      <a:rPr lang="en-US" sz="1800" i="1" smtClean="0">
                        <a:solidFill>
                          <a:schemeClr val="accent6"/>
                        </a:solidFill>
                        <a:latin typeface="Cambria Math" panose="02040503050406030204" pitchFamily="18" charset="0"/>
                        <a:ea typeface="Cambria Math" panose="02040503050406030204" pitchFamily="18" charset="0"/>
                      </a:rPr>
                      <m:t>≥</m:t>
                    </m:r>
                  </m:oMath>
                </a14:m>
                <a:r>
                  <a:rPr lang="en-US" sz="1800" dirty="0">
                    <a:solidFill>
                      <a:schemeClr val="accent6"/>
                    </a:solidFill>
                  </a:rPr>
                  <a:t> Cell width </a:t>
                </a:r>
                <a14:m>
                  <m:oMath xmlns:m="http://schemas.openxmlformats.org/officeDocument/2006/math">
                    <m:r>
                      <a:rPr lang="en-US" sz="1800" i="1">
                        <a:solidFill>
                          <a:schemeClr val="accent6"/>
                        </a:solidFill>
                        <a:latin typeface="Cambria Math" panose="02040503050406030204" pitchFamily="18" charset="0"/>
                        <a:ea typeface="Cambria Math" panose="02040503050406030204" pitchFamily="18" charset="0"/>
                      </a:rPr>
                      <m:t>∙</m:t>
                    </m:r>
                  </m:oMath>
                </a14:m>
                <a:r>
                  <a:rPr lang="en-US" sz="1800" dirty="0">
                    <a:solidFill>
                      <a:schemeClr val="accent6"/>
                    </a:solidFill>
                  </a:rPr>
                  <a:t> Cell Length / </a:t>
                </a:r>
                <a14:m>
                  <m:oMath xmlns:m="http://schemas.openxmlformats.org/officeDocument/2006/math">
                    <m:r>
                      <a:rPr lang="en-US" sz="1800" b="1" i="0" smtClean="0">
                        <a:solidFill>
                          <a:schemeClr val="accent6"/>
                        </a:solidFill>
                        <a:latin typeface="Cambria Math" panose="02040503050406030204" pitchFamily="18" charset="0"/>
                        <a:ea typeface="Cambria Math" panose="02040503050406030204" pitchFamily="18" charset="0"/>
                      </a:rPr>
                      <m:t>𝐅</m:t>
                    </m:r>
                  </m:oMath>
                </a14:m>
                <a:r>
                  <a:rPr lang="en-US" sz="1800" baseline="30000" dirty="0">
                    <a:solidFill>
                      <a:schemeClr val="accent6"/>
                    </a:solidFill>
                  </a:rPr>
                  <a:t>2</a:t>
                </a:r>
              </a:p>
              <a:p>
                <a:r>
                  <a:rPr lang="en-US" sz="1800" dirty="0"/>
                  <a:t>Memory width = 20.5nm  (1F),  Effective F = </a:t>
                </a:r>
                <a:r>
                  <a:rPr lang="en-US" sz="1800" dirty="0">
                    <a:ea typeface="Cambria Math" panose="02040503050406030204" pitchFamily="18" charset="0"/>
                    <a:sym typeface="Wingdings" pitchFamily="2" charset="2"/>
                  </a:rPr>
                  <a:t>10.25nm for one deck</a:t>
                </a:r>
              </a:p>
              <a:p>
                <a:endParaRPr lang="en-US" sz="1800" baseline="30000" dirty="0"/>
              </a:p>
            </p:txBody>
          </p:sp>
        </mc:Choice>
        <mc:Fallback xmlns="">
          <p:sp>
            <p:nvSpPr>
              <p:cNvPr id="67" name="Content Placeholder 66">
                <a:extLst>
                  <a:ext uri="{FF2B5EF4-FFF2-40B4-BE49-F238E27FC236}">
                    <a16:creationId xmlns:a16="http://schemas.microsoft.com/office/drawing/2014/main" id="{EC555B86-6C77-2747-931A-687E6CCBF98A}"/>
                  </a:ext>
                </a:extLst>
              </p:cNvPr>
              <p:cNvSpPr>
                <a:spLocks noGrp="1" noRot="1" noChangeAspect="1" noMove="1" noResize="1" noEditPoints="1" noAdjustHandles="1" noChangeArrowheads="1" noChangeShapeType="1" noTextEdit="1"/>
              </p:cNvSpPr>
              <p:nvPr>
                <p:ph idx="1"/>
              </p:nvPr>
            </p:nvSpPr>
            <p:spPr>
              <a:xfrm>
                <a:off x="1408633" y="4276161"/>
                <a:ext cx="7339104" cy="2150015"/>
              </a:xfrm>
              <a:blipFill>
                <a:blip r:embed="rId2"/>
                <a:stretch>
                  <a:fillRect l="-518" t="-1176"/>
                </a:stretch>
              </a:blipFill>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30C431BB-4BBD-EE4A-A2C0-6F23FE5CF495}"/>
              </a:ext>
            </a:extLst>
          </p:cNvPr>
          <p:cNvGrpSpPr/>
          <p:nvPr/>
        </p:nvGrpSpPr>
        <p:grpSpPr>
          <a:xfrm>
            <a:off x="4622472" y="872028"/>
            <a:ext cx="4047572" cy="3314489"/>
            <a:chOff x="6450107" y="889958"/>
            <a:chExt cx="4343400" cy="3511714"/>
          </a:xfrm>
        </p:grpSpPr>
        <p:pic>
          <p:nvPicPr>
            <p:cNvPr id="6" name="Picture 5">
              <a:extLst>
                <a:ext uri="{FF2B5EF4-FFF2-40B4-BE49-F238E27FC236}">
                  <a16:creationId xmlns:a16="http://schemas.microsoft.com/office/drawing/2014/main" id="{86652AE5-9E01-1040-9EC7-4F560CCF85CA}"/>
                </a:ext>
              </a:extLst>
            </p:cNvPr>
            <p:cNvPicPr>
              <a:picLocks noChangeAspect="1"/>
            </p:cNvPicPr>
            <p:nvPr/>
          </p:nvPicPr>
          <p:blipFill rotWithShape="1">
            <a:blip r:embed="rId3">
              <a:alphaModFix/>
            </a:blip>
            <a:srcRect b="18054"/>
            <a:stretch/>
          </p:blipFill>
          <p:spPr>
            <a:xfrm>
              <a:off x="6450107" y="918872"/>
              <a:ext cx="4343400" cy="3482800"/>
            </a:xfrm>
            <a:prstGeom prst="rect">
              <a:avLst/>
            </a:prstGeom>
          </p:spPr>
        </p:pic>
        <p:cxnSp>
          <p:nvCxnSpPr>
            <p:cNvPr id="8" name="Straight Arrow Connector 7">
              <a:extLst>
                <a:ext uri="{FF2B5EF4-FFF2-40B4-BE49-F238E27FC236}">
                  <a16:creationId xmlns:a16="http://schemas.microsoft.com/office/drawing/2014/main" id="{0FC28E70-7F35-E84F-AB99-E62C1DE0DB75}"/>
                </a:ext>
              </a:extLst>
            </p:cNvPr>
            <p:cNvCxnSpPr>
              <a:cxnSpLocks/>
            </p:cNvCxnSpPr>
            <p:nvPr/>
          </p:nvCxnSpPr>
          <p:spPr>
            <a:xfrm>
              <a:off x="8604940" y="1116666"/>
              <a:ext cx="1658209" cy="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C9DC71-B110-904D-9E64-626689A5E390}"/>
                </a:ext>
              </a:extLst>
            </p:cNvPr>
            <p:cNvCxnSpPr>
              <a:cxnSpLocks/>
            </p:cNvCxnSpPr>
            <p:nvPr/>
          </p:nvCxnSpPr>
          <p:spPr>
            <a:xfrm flipV="1">
              <a:off x="7798653" y="1101539"/>
              <a:ext cx="207653" cy="84154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ED94555-AD2A-3046-8F98-0F34DE69A957}"/>
                </a:ext>
              </a:extLst>
            </p:cNvPr>
            <p:cNvCxnSpPr>
              <a:cxnSpLocks/>
            </p:cNvCxnSpPr>
            <p:nvPr/>
          </p:nvCxnSpPr>
          <p:spPr>
            <a:xfrm flipV="1">
              <a:off x="7310165" y="2194164"/>
              <a:ext cx="229510" cy="724961"/>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C264FEA-0B15-6943-94E3-A6D171D38A53}"/>
                </a:ext>
              </a:extLst>
            </p:cNvPr>
            <p:cNvCxnSpPr>
              <a:cxnSpLocks/>
            </p:cNvCxnSpPr>
            <p:nvPr/>
          </p:nvCxnSpPr>
          <p:spPr>
            <a:xfrm flipV="1">
              <a:off x="7208161" y="3128672"/>
              <a:ext cx="53430" cy="209402"/>
            </a:xfrm>
            <a:prstGeom prst="straightConnector1">
              <a:avLst/>
            </a:prstGeom>
            <a:ln w="25400">
              <a:solidFill>
                <a:srgbClr val="FFFF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3D80FF-CEE5-184B-B5D9-A9C30CFCCAC7}"/>
                </a:ext>
              </a:extLst>
            </p:cNvPr>
            <p:cNvCxnSpPr>
              <a:cxnSpLocks/>
            </p:cNvCxnSpPr>
            <p:nvPr/>
          </p:nvCxnSpPr>
          <p:spPr>
            <a:xfrm>
              <a:off x="9413085" y="1859236"/>
              <a:ext cx="541919" cy="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5BDA162-B773-834C-9814-B961AAF8218B}"/>
                </a:ext>
              </a:extLst>
            </p:cNvPr>
            <p:cNvCxnSpPr>
              <a:cxnSpLocks/>
            </p:cNvCxnSpPr>
            <p:nvPr/>
          </p:nvCxnSpPr>
          <p:spPr>
            <a:xfrm>
              <a:off x="9801997" y="1560509"/>
              <a:ext cx="236796" cy="0"/>
            </a:xfrm>
            <a:prstGeom prst="straightConnector1">
              <a:avLst/>
            </a:prstGeom>
            <a:ln w="25400">
              <a:solidFill>
                <a:srgbClr val="FFFF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D874FC8-4D4F-3647-9FCB-5E4B00B31190}"/>
                </a:ext>
              </a:extLst>
            </p:cNvPr>
            <p:cNvCxnSpPr>
              <a:cxnSpLocks/>
            </p:cNvCxnSpPr>
            <p:nvPr/>
          </p:nvCxnSpPr>
          <p:spPr>
            <a:xfrm>
              <a:off x="9298652" y="1552616"/>
              <a:ext cx="236796" cy="0"/>
            </a:xfrm>
            <a:prstGeom prst="straightConnector1">
              <a:avLst/>
            </a:prstGeom>
            <a:ln w="25400">
              <a:solidFill>
                <a:srgbClr val="FFFF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93D366B-0F42-D745-84B2-EBCDF2A42231}"/>
                </a:ext>
              </a:extLst>
            </p:cNvPr>
            <p:cNvCxnSpPr>
              <a:cxnSpLocks/>
            </p:cNvCxnSpPr>
            <p:nvPr/>
          </p:nvCxnSpPr>
          <p:spPr>
            <a:xfrm flipV="1">
              <a:off x="7543319" y="1741822"/>
              <a:ext cx="141470" cy="459627"/>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CDD67E9-3499-CD4F-AED0-25101B6F9B83}"/>
                </a:ext>
              </a:extLst>
            </p:cNvPr>
            <p:cNvCxnSpPr>
              <a:cxnSpLocks/>
            </p:cNvCxnSpPr>
            <p:nvPr/>
          </p:nvCxnSpPr>
          <p:spPr>
            <a:xfrm>
              <a:off x="8651085" y="2324115"/>
              <a:ext cx="447807" cy="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DC2FC0-77B7-FD41-9CF0-4103EB13272A}"/>
                </a:ext>
              </a:extLst>
            </p:cNvPr>
            <p:cNvCxnSpPr>
              <a:cxnSpLocks/>
            </p:cNvCxnSpPr>
            <p:nvPr/>
          </p:nvCxnSpPr>
          <p:spPr>
            <a:xfrm>
              <a:off x="9265865" y="3844080"/>
              <a:ext cx="236796" cy="0"/>
            </a:xfrm>
            <a:prstGeom prst="straightConnector1">
              <a:avLst/>
            </a:prstGeom>
            <a:ln w="25400">
              <a:solidFill>
                <a:srgbClr val="FFFF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43211CD-5C04-D445-85C4-233D34E1B4E2}"/>
                </a:ext>
              </a:extLst>
            </p:cNvPr>
            <p:cNvCxnSpPr>
              <a:cxnSpLocks/>
            </p:cNvCxnSpPr>
            <p:nvPr/>
          </p:nvCxnSpPr>
          <p:spPr>
            <a:xfrm>
              <a:off x="8762520" y="3836187"/>
              <a:ext cx="236796" cy="0"/>
            </a:xfrm>
            <a:prstGeom prst="straightConnector1">
              <a:avLst/>
            </a:prstGeom>
            <a:ln w="25400">
              <a:solidFill>
                <a:srgbClr val="FFFF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987DA67-DACE-6346-A831-6E1C494E4858}"/>
                </a:ext>
              </a:extLst>
            </p:cNvPr>
            <p:cNvSpPr txBox="1"/>
            <p:nvPr/>
          </p:nvSpPr>
          <p:spPr>
            <a:xfrm>
              <a:off x="9208183" y="889958"/>
              <a:ext cx="853119"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Cell Width</a:t>
              </a:r>
            </a:p>
          </p:txBody>
        </p:sp>
        <p:sp>
          <p:nvSpPr>
            <p:cNvPr id="48" name="TextBox 47">
              <a:extLst>
                <a:ext uri="{FF2B5EF4-FFF2-40B4-BE49-F238E27FC236}">
                  <a16:creationId xmlns:a16="http://schemas.microsoft.com/office/drawing/2014/main" id="{D9FC8979-2828-DF4F-B887-3A010461EAD5}"/>
                </a:ext>
              </a:extLst>
            </p:cNvPr>
            <p:cNvSpPr txBox="1"/>
            <p:nvPr/>
          </p:nvSpPr>
          <p:spPr>
            <a:xfrm>
              <a:off x="6972758" y="1403875"/>
              <a:ext cx="890437"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Cell Length</a:t>
              </a:r>
            </a:p>
          </p:txBody>
        </p:sp>
        <p:sp>
          <p:nvSpPr>
            <p:cNvPr id="49" name="TextBox 48">
              <a:extLst>
                <a:ext uri="{FF2B5EF4-FFF2-40B4-BE49-F238E27FC236}">
                  <a16:creationId xmlns:a16="http://schemas.microsoft.com/office/drawing/2014/main" id="{908CEE74-0BF4-EE42-8D3A-BFA6E4AFAC8D}"/>
                </a:ext>
              </a:extLst>
            </p:cNvPr>
            <p:cNvSpPr txBox="1"/>
            <p:nvPr/>
          </p:nvSpPr>
          <p:spPr>
            <a:xfrm>
              <a:off x="8507207" y="1723604"/>
              <a:ext cx="944489"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Pillar Width</a:t>
              </a:r>
            </a:p>
          </p:txBody>
        </p:sp>
        <p:sp>
          <p:nvSpPr>
            <p:cNvPr id="50" name="TextBox 49">
              <a:extLst>
                <a:ext uri="{FF2B5EF4-FFF2-40B4-BE49-F238E27FC236}">
                  <a16:creationId xmlns:a16="http://schemas.microsoft.com/office/drawing/2014/main" id="{E0EBC3A1-AD40-B64C-96E4-05FD9AD55CA4}"/>
                </a:ext>
              </a:extLst>
            </p:cNvPr>
            <p:cNvSpPr txBox="1"/>
            <p:nvPr/>
          </p:nvSpPr>
          <p:spPr>
            <a:xfrm>
              <a:off x="6528613" y="1830324"/>
              <a:ext cx="981807"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Pillar Length</a:t>
              </a:r>
            </a:p>
          </p:txBody>
        </p:sp>
        <p:sp>
          <p:nvSpPr>
            <p:cNvPr id="51" name="TextBox 50">
              <a:extLst>
                <a:ext uri="{FF2B5EF4-FFF2-40B4-BE49-F238E27FC236}">
                  <a16:creationId xmlns:a16="http://schemas.microsoft.com/office/drawing/2014/main" id="{6E3CAEF4-1A9C-F349-A22C-31B0D43378AF}"/>
                </a:ext>
              </a:extLst>
            </p:cNvPr>
            <p:cNvSpPr txBox="1"/>
            <p:nvPr/>
          </p:nvSpPr>
          <p:spPr>
            <a:xfrm>
              <a:off x="8426432" y="1411946"/>
              <a:ext cx="954107"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Mem Width</a:t>
              </a:r>
            </a:p>
          </p:txBody>
        </p:sp>
        <p:sp>
          <p:nvSpPr>
            <p:cNvPr id="52" name="TextBox 51">
              <a:extLst>
                <a:ext uri="{FF2B5EF4-FFF2-40B4-BE49-F238E27FC236}">
                  <a16:creationId xmlns:a16="http://schemas.microsoft.com/office/drawing/2014/main" id="{454E22D2-2D17-1145-8FBF-EBBD25CE51CD}"/>
                </a:ext>
              </a:extLst>
            </p:cNvPr>
            <p:cNvSpPr txBox="1"/>
            <p:nvPr/>
          </p:nvSpPr>
          <p:spPr>
            <a:xfrm>
              <a:off x="6455492" y="2400542"/>
              <a:ext cx="991425"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Mem Length</a:t>
              </a:r>
            </a:p>
          </p:txBody>
        </p:sp>
        <p:sp>
          <p:nvSpPr>
            <p:cNvPr id="53" name="TextBox 52">
              <a:extLst>
                <a:ext uri="{FF2B5EF4-FFF2-40B4-BE49-F238E27FC236}">
                  <a16:creationId xmlns:a16="http://schemas.microsoft.com/office/drawing/2014/main" id="{B38C84D7-5299-5A42-9F21-E11B73ED830F}"/>
                </a:ext>
              </a:extLst>
            </p:cNvPr>
            <p:cNvSpPr txBox="1"/>
            <p:nvPr/>
          </p:nvSpPr>
          <p:spPr>
            <a:xfrm>
              <a:off x="6784282" y="2887815"/>
              <a:ext cx="963725"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½ WL Width</a:t>
              </a:r>
            </a:p>
          </p:txBody>
        </p:sp>
        <p:cxnSp>
          <p:nvCxnSpPr>
            <p:cNvPr id="54" name="Straight Arrow Connector 53">
              <a:extLst>
                <a:ext uri="{FF2B5EF4-FFF2-40B4-BE49-F238E27FC236}">
                  <a16:creationId xmlns:a16="http://schemas.microsoft.com/office/drawing/2014/main" id="{809B1248-4313-DF44-AC80-42D61D39AD77}"/>
                </a:ext>
              </a:extLst>
            </p:cNvPr>
            <p:cNvCxnSpPr>
              <a:cxnSpLocks/>
            </p:cNvCxnSpPr>
            <p:nvPr/>
          </p:nvCxnSpPr>
          <p:spPr>
            <a:xfrm flipV="1">
              <a:off x="8031484" y="2452212"/>
              <a:ext cx="250762" cy="122102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A3505EA-A3F5-FB48-9109-35AB27D6FBF4}"/>
                </a:ext>
              </a:extLst>
            </p:cNvPr>
            <p:cNvCxnSpPr>
              <a:cxnSpLocks/>
            </p:cNvCxnSpPr>
            <p:nvPr/>
          </p:nvCxnSpPr>
          <p:spPr>
            <a:xfrm>
              <a:off x="9654989" y="3711074"/>
              <a:ext cx="283344" cy="0"/>
            </a:xfrm>
            <a:prstGeom prst="straightConnector1">
              <a:avLst/>
            </a:prstGeom>
            <a:ln w="25400">
              <a:solidFill>
                <a:srgbClr val="FFC0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BEF889E-C30F-354A-B8C8-9241E4DF2249}"/>
                </a:ext>
              </a:extLst>
            </p:cNvPr>
            <p:cNvSpPr txBox="1"/>
            <p:nvPr/>
          </p:nvSpPr>
          <p:spPr>
            <a:xfrm>
              <a:off x="8092594" y="3422448"/>
              <a:ext cx="846835" cy="276999"/>
            </a:xfrm>
            <a:prstGeom prst="rect">
              <a:avLst/>
            </a:prstGeom>
            <a:noFill/>
          </p:spPr>
          <p:txBody>
            <a:bodyPr wrap="none" rtlCol="0">
              <a:spAutoFit/>
            </a:bodyPr>
            <a:lstStyle/>
            <a:p>
              <a:r>
                <a:rPr lang="en-US" sz="1200" b="1" dirty="0">
                  <a:solidFill>
                    <a:srgbClr val="FFC000"/>
                  </a:solidFill>
                  <a:latin typeface="Calibri" panose="020F0502020204030204" pitchFamily="34" charset="0"/>
                  <a:cs typeface="Calibri" panose="020F0502020204030204" pitchFamily="34" charset="0"/>
                </a:rPr>
                <a:t>PST Width</a:t>
              </a:r>
            </a:p>
          </p:txBody>
        </p:sp>
        <p:sp>
          <p:nvSpPr>
            <p:cNvPr id="59" name="TextBox 58">
              <a:extLst>
                <a:ext uri="{FF2B5EF4-FFF2-40B4-BE49-F238E27FC236}">
                  <a16:creationId xmlns:a16="http://schemas.microsoft.com/office/drawing/2014/main" id="{93E58690-9F59-3348-8673-C6F327E85BB7}"/>
                </a:ext>
              </a:extLst>
            </p:cNvPr>
            <p:cNvSpPr txBox="1"/>
            <p:nvPr/>
          </p:nvSpPr>
          <p:spPr>
            <a:xfrm>
              <a:off x="8935276" y="3933437"/>
              <a:ext cx="1138389" cy="276999"/>
            </a:xfrm>
            <a:prstGeom prst="rect">
              <a:avLst/>
            </a:prstGeom>
            <a:noFill/>
          </p:spPr>
          <p:txBody>
            <a:bodyPr wrap="none" rtlCol="0">
              <a:spAutoFit/>
            </a:bodyPr>
            <a:lstStyle/>
            <a:p>
              <a:r>
                <a:rPr lang="en-US" sz="1200" b="1" dirty="0">
                  <a:solidFill>
                    <a:srgbClr val="FFC000"/>
                  </a:solidFill>
                  <a:latin typeface="Calibri" panose="020F0502020204030204" pitchFamily="34" charset="0"/>
                  <a:cs typeface="Calibri" panose="020F0502020204030204" pitchFamily="34" charset="0"/>
                </a:rPr>
                <a:t>Gate Thickness</a:t>
              </a:r>
            </a:p>
          </p:txBody>
        </p:sp>
        <p:sp>
          <p:nvSpPr>
            <p:cNvPr id="60" name="TextBox 59">
              <a:extLst>
                <a:ext uri="{FF2B5EF4-FFF2-40B4-BE49-F238E27FC236}">
                  <a16:creationId xmlns:a16="http://schemas.microsoft.com/office/drawing/2014/main" id="{8172D340-ADF5-1143-B611-C73F7B007F67}"/>
                </a:ext>
              </a:extLst>
            </p:cNvPr>
            <p:cNvSpPr txBox="1"/>
            <p:nvPr/>
          </p:nvSpPr>
          <p:spPr>
            <a:xfrm>
              <a:off x="10035694" y="3691389"/>
              <a:ext cx="399148" cy="276999"/>
            </a:xfrm>
            <a:prstGeom prst="rect">
              <a:avLst/>
            </a:prstGeom>
            <a:noFill/>
          </p:spPr>
          <p:txBody>
            <a:bodyPr wrap="none" rtlCol="0">
              <a:spAutoFit/>
            </a:bodyPr>
            <a:lstStyle/>
            <a:p>
              <a:r>
                <a:rPr lang="en-US" sz="1200" b="1" dirty="0" err="1">
                  <a:solidFill>
                    <a:srgbClr val="FFC000"/>
                  </a:solidFill>
                  <a:latin typeface="Calibri" panose="020F0502020204030204" pitchFamily="34" charset="0"/>
                  <a:cs typeface="Calibri" panose="020F0502020204030204" pitchFamily="34" charset="0"/>
                </a:rPr>
                <a:t>Tox</a:t>
              </a:r>
              <a:endParaRPr lang="en-US" sz="1200" b="1" dirty="0">
                <a:solidFill>
                  <a:srgbClr val="FFC000"/>
                </a:solidFill>
                <a:latin typeface="Calibri" panose="020F0502020204030204" pitchFamily="34" charset="0"/>
                <a:cs typeface="Calibri" panose="020F0502020204030204" pitchFamily="34" charset="0"/>
              </a:endParaRPr>
            </a:p>
          </p:txBody>
        </p:sp>
        <p:cxnSp>
          <p:nvCxnSpPr>
            <p:cNvPr id="63" name="Straight Arrow Connector 62">
              <a:extLst>
                <a:ext uri="{FF2B5EF4-FFF2-40B4-BE49-F238E27FC236}">
                  <a16:creationId xmlns:a16="http://schemas.microsoft.com/office/drawing/2014/main" id="{E3C07AC7-ACC6-7B44-B702-A71F861ECD29}"/>
                </a:ext>
              </a:extLst>
            </p:cNvPr>
            <p:cNvCxnSpPr>
              <a:cxnSpLocks/>
            </p:cNvCxnSpPr>
            <p:nvPr/>
          </p:nvCxnSpPr>
          <p:spPr>
            <a:xfrm>
              <a:off x="10077171" y="3714092"/>
              <a:ext cx="236796" cy="0"/>
            </a:xfrm>
            <a:prstGeom prst="straightConnector1">
              <a:avLst/>
            </a:prstGeom>
            <a:ln w="25400">
              <a:solidFill>
                <a:srgbClr val="FFFF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CE4933F7-8A6C-5F47-8093-CBB1849F90E5}"/>
                </a:ext>
              </a:extLst>
            </p:cNvPr>
            <p:cNvSpPr txBox="1"/>
            <p:nvPr/>
          </p:nvSpPr>
          <p:spPr>
            <a:xfrm>
              <a:off x="8499579" y="1968853"/>
              <a:ext cx="821187"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PST Space</a:t>
              </a:r>
            </a:p>
          </p:txBody>
        </p:sp>
      </p:grpSp>
      <p:graphicFrame>
        <p:nvGraphicFramePr>
          <p:cNvPr id="71" name="Table 70">
            <a:extLst>
              <a:ext uri="{FF2B5EF4-FFF2-40B4-BE49-F238E27FC236}">
                <a16:creationId xmlns:a16="http://schemas.microsoft.com/office/drawing/2014/main" id="{56F75891-8AAF-1848-9F8B-E4293FC024C6}"/>
              </a:ext>
            </a:extLst>
          </p:cNvPr>
          <p:cNvGraphicFramePr>
            <a:graphicFrameLocks noGrp="1"/>
          </p:cNvGraphicFramePr>
          <p:nvPr>
            <p:extLst>
              <p:ext uri="{D42A27DB-BD31-4B8C-83A1-F6EECF244321}">
                <p14:modId xmlns:p14="http://schemas.microsoft.com/office/powerpoint/2010/main" val="3564725790"/>
              </p:ext>
            </p:extLst>
          </p:nvPr>
        </p:nvGraphicFramePr>
        <p:xfrm>
          <a:off x="8747738" y="430004"/>
          <a:ext cx="2721080" cy="3749040"/>
        </p:xfrm>
        <a:graphic>
          <a:graphicData uri="http://schemas.openxmlformats.org/drawingml/2006/table">
            <a:tbl>
              <a:tblPr firstRow="1" bandRow="1">
                <a:tableStyleId>{5C22544A-7EE6-4342-B048-85BDC9FD1C3A}</a:tableStyleId>
              </a:tblPr>
              <a:tblGrid>
                <a:gridCol w="1515237">
                  <a:extLst>
                    <a:ext uri="{9D8B030D-6E8A-4147-A177-3AD203B41FA5}">
                      <a16:colId xmlns:a16="http://schemas.microsoft.com/office/drawing/2014/main" val="865560253"/>
                    </a:ext>
                  </a:extLst>
                </a:gridCol>
                <a:gridCol w="558905">
                  <a:extLst>
                    <a:ext uri="{9D8B030D-6E8A-4147-A177-3AD203B41FA5}">
                      <a16:colId xmlns:a16="http://schemas.microsoft.com/office/drawing/2014/main" val="3864399299"/>
                    </a:ext>
                  </a:extLst>
                </a:gridCol>
                <a:gridCol w="646938">
                  <a:extLst>
                    <a:ext uri="{9D8B030D-6E8A-4147-A177-3AD203B41FA5}">
                      <a16:colId xmlns:a16="http://schemas.microsoft.com/office/drawing/2014/main" val="1386459677"/>
                    </a:ext>
                  </a:extLst>
                </a:gridCol>
              </a:tblGrid>
              <a:tr h="0">
                <a:tc>
                  <a:txBody>
                    <a:bodyPr/>
                    <a:lstStyle/>
                    <a:p>
                      <a:r>
                        <a:rPr lang="en-US" sz="1400" dirty="0">
                          <a:latin typeface="Calibri" panose="020F0502020204030204" pitchFamily="34" charset="0"/>
                          <a:cs typeface="Calibri" panose="020F0502020204030204" pitchFamily="34" charset="0"/>
                        </a:rPr>
                        <a:t>Design Rules</a:t>
                      </a:r>
                    </a:p>
                  </a:txBody>
                  <a:tcPr marL="45720" marR="45720" marT="18288" marB="18288">
                    <a:solidFill>
                      <a:schemeClr val="accent6"/>
                    </a:solidFill>
                  </a:tcPr>
                </a:tc>
                <a:tc>
                  <a:txBody>
                    <a:bodyPr/>
                    <a:lstStyle/>
                    <a:p>
                      <a:r>
                        <a:rPr lang="en-US" sz="1400" dirty="0">
                          <a:latin typeface="Calibri" panose="020F0502020204030204" pitchFamily="34" charset="0"/>
                          <a:cs typeface="Calibri" panose="020F0502020204030204" pitchFamily="34" charset="0"/>
                        </a:rPr>
                        <a:t>nm</a:t>
                      </a:r>
                    </a:p>
                  </a:txBody>
                  <a:tcPr marL="45720" marR="45720" marT="18288" marB="18288">
                    <a:solidFill>
                      <a:schemeClr val="accent6"/>
                    </a:solidFill>
                  </a:tcPr>
                </a:tc>
                <a:tc>
                  <a:txBody>
                    <a:bodyPr/>
                    <a:lstStyle/>
                    <a:p>
                      <a:r>
                        <a:rPr lang="en-US" sz="1400" dirty="0">
                          <a:latin typeface="Calibri" panose="020F0502020204030204" pitchFamily="34" charset="0"/>
                          <a:cs typeface="Calibri" panose="020F0502020204030204" pitchFamily="34" charset="0"/>
                        </a:rPr>
                        <a:t>130 ref</a:t>
                      </a:r>
                    </a:p>
                  </a:txBody>
                  <a:tcPr marL="45720" marR="45720" marT="18288" marB="18288">
                    <a:solidFill>
                      <a:schemeClr val="accent6"/>
                    </a:solidFill>
                  </a:tcPr>
                </a:tc>
                <a:extLst>
                  <a:ext uri="{0D108BD9-81ED-4DB2-BD59-A6C34878D82A}">
                    <a16:rowId xmlns:a16="http://schemas.microsoft.com/office/drawing/2014/main" val="4239503615"/>
                  </a:ext>
                </a:extLst>
              </a:tr>
              <a:tr h="0">
                <a:tc>
                  <a:txBody>
                    <a:bodyPr/>
                    <a:lstStyle/>
                    <a:p>
                      <a:r>
                        <a:rPr lang="en-US" sz="1400" dirty="0">
                          <a:latin typeface="Calibri" panose="020F0502020204030204" pitchFamily="34" charset="0"/>
                          <a:cs typeface="Calibri" panose="020F0502020204030204" pitchFamily="34" charset="0"/>
                        </a:rPr>
                        <a:t>Cell Width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164</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164</a:t>
                      </a:r>
                    </a:p>
                  </a:txBody>
                  <a:tcPr marL="45720" marR="45720" marT="18288" marB="18288"/>
                </a:tc>
                <a:extLst>
                  <a:ext uri="{0D108BD9-81ED-4DB2-BD59-A6C34878D82A}">
                    <a16:rowId xmlns:a16="http://schemas.microsoft.com/office/drawing/2014/main" val="4046413680"/>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PST Space</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62</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900397701"/>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Gate Thickness</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20</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631780083"/>
                  </a:ext>
                </a:extLst>
              </a:tr>
              <a:tr h="0">
                <a:tc>
                  <a:txBody>
                    <a:bodyPr/>
                    <a:lstStyle/>
                    <a:p>
                      <a:pPr marL="231775" lvl="1" indent="0">
                        <a:tabLst/>
                      </a:pPr>
                      <a:r>
                        <a:rPr lang="en-US" sz="1400" dirty="0" err="1">
                          <a:latin typeface="Calibri" panose="020F0502020204030204" pitchFamily="34" charset="0"/>
                          <a:cs typeface="Calibri" panose="020F0502020204030204" pitchFamily="34" charset="0"/>
                        </a:rPr>
                        <a:t>Tox</a:t>
                      </a:r>
                      <a:endParaRPr lang="en-US" sz="1400" dirty="0">
                        <a:latin typeface="Calibri" panose="020F0502020204030204" pitchFamily="34" charset="0"/>
                        <a:cs typeface="Calibri" panose="020F0502020204030204" pitchFamily="34" charset="0"/>
                      </a:endParaRPr>
                    </a:p>
                  </a:txBody>
                  <a:tcPr marL="45720" marR="45720" marT="18288" marB="18288"/>
                </a:tc>
                <a:tc>
                  <a:txBody>
                    <a:bodyPr/>
                    <a:lstStyle/>
                    <a:p>
                      <a:r>
                        <a:rPr lang="en-US" sz="1400" dirty="0">
                          <a:latin typeface="Calibri" panose="020F0502020204030204" pitchFamily="34" charset="0"/>
                          <a:cs typeface="Calibri" panose="020F0502020204030204" pitchFamily="34" charset="0"/>
                        </a:rPr>
                        <a:t>10</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1441685142"/>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Pillar Width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63</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67 (</a:t>
                      </a:r>
                      <a:r>
                        <a:rPr lang="en-US" sz="1400" dirty="0" err="1">
                          <a:latin typeface="Calibri" panose="020F0502020204030204" pitchFamily="34" charset="0"/>
                          <a:cs typeface="Calibri" panose="020F0502020204030204" pitchFamily="34" charset="0"/>
                        </a:rPr>
                        <a:t>ch</a:t>
                      </a:r>
                      <a:r>
                        <a:rPr lang="en-US" sz="1400" dirty="0">
                          <a:latin typeface="Calibri" panose="020F0502020204030204" pitchFamily="34" charset="0"/>
                          <a:cs typeface="Calibri" panose="020F0502020204030204" pitchFamily="34" charset="0"/>
                        </a:rPr>
                        <a:t>)</a:t>
                      </a:r>
                    </a:p>
                  </a:txBody>
                  <a:tcPr marL="45720" marR="45720" marT="18288" marB="18288"/>
                </a:tc>
                <a:extLst>
                  <a:ext uri="{0D108BD9-81ED-4DB2-BD59-A6C34878D82A}">
                    <a16:rowId xmlns:a16="http://schemas.microsoft.com/office/drawing/2014/main" val="4039868687"/>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Memory width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20.5</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2015423791"/>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Memory Space</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120</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2367035247"/>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Pillar Space</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101</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4034245266"/>
                  </a:ext>
                </a:extLst>
              </a:tr>
              <a:tr h="0">
                <a:tc>
                  <a:txBody>
                    <a:bodyPr/>
                    <a:lstStyle/>
                    <a:p>
                      <a:r>
                        <a:rPr lang="en-US" sz="1400" dirty="0">
                          <a:latin typeface="Calibri" panose="020F0502020204030204" pitchFamily="34" charset="0"/>
                          <a:cs typeface="Calibri" panose="020F0502020204030204" pitchFamily="34" charset="0"/>
                        </a:rPr>
                        <a:t>Cell Length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164</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148</a:t>
                      </a:r>
                    </a:p>
                  </a:txBody>
                  <a:tcPr marL="45720" marR="45720" marT="18288" marB="18288"/>
                </a:tc>
                <a:extLst>
                  <a:ext uri="{0D108BD9-81ED-4DB2-BD59-A6C34878D82A}">
                    <a16:rowId xmlns:a16="http://schemas.microsoft.com/office/drawing/2014/main" val="3751828929"/>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WL Width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42</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3075406471"/>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Memory Length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110</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2608947458"/>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Pillar Length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64</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67 (</a:t>
                      </a:r>
                      <a:r>
                        <a:rPr lang="en-US" sz="1400" dirty="0" err="1">
                          <a:latin typeface="Calibri" panose="020F0502020204030204" pitchFamily="34" charset="0"/>
                          <a:cs typeface="Calibri" panose="020F0502020204030204" pitchFamily="34" charset="0"/>
                        </a:rPr>
                        <a:t>ch</a:t>
                      </a:r>
                      <a:r>
                        <a:rPr lang="en-US" sz="1400" dirty="0">
                          <a:latin typeface="Calibri" panose="020F0502020204030204" pitchFamily="34" charset="0"/>
                          <a:cs typeface="Calibri" panose="020F0502020204030204" pitchFamily="34" charset="0"/>
                        </a:rPr>
                        <a:t>)</a:t>
                      </a:r>
                    </a:p>
                  </a:txBody>
                  <a:tcPr marL="45720" marR="45720" marT="18288" marB="18288"/>
                </a:tc>
                <a:extLst>
                  <a:ext uri="{0D108BD9-81ED-4DB2-BD59-A6C34878D82A}">
                    <a16:rowId xmlns:a16="http://schemas.microsoft.com/office/drawing/2014/main" val="2865701058"/>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PST Width</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270</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994555702"/>
                  </a:ext>
                </a:extLst>
              </a:tr>
              <a:tr h="0">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ea typeface="Cambria Math" panose="02040503050406030204" pitchFamily="18" charset="0"/>
                          <a:sym typeface="Wingdings" pitchFamily="2" charset="2"/>
                        </a:rPr>
                        <a:t>Effective F (SLC)</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10.25</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6.49</a:t>
                      </a:r>
                    </a:p>
                  </a:txBody>
                  <a:tcPr marL="45720" marR="45720" marT="18288" marB="18288"/>
                </a:tc>
                <a:extLst>
                  <a:ext uri="{0D108BD9-81ED-4DB2-BD59-A6C34878D82A}">
                    <a16:rowId xmlns:a16="http://schemas.microsoft.com/office/drawing/2014/main" val="280975841"/>
                  </a:ext>
                </a:extLst>
              </a:tr>
            </a:tbl>
          </a:graphicData>
        </a:graphic>
      </p:graphicFrame>
      <p:grpSp>
        <p:nvGrpSpPr>
          <p:cNvPr id="86" name="Group 85">
            <a:extLst>
              <a:ext uri="{FF2B5EF4-FFF2-40B4-BE49-F238E27FC236}">
                <a16:creationId xmlns:a16="http://schemas.microsoft.com/office/drawing/2014/main" id="{43BF84F0-64E2-C043-9766-94DE3A623244}"/>
              </a:ext>
            </a:extLst>
          </p:cNvPr>
          <p:cNvGrpSpPr/>
          <p:nvPr/>
        </p:nvGrpSpPr>
        <p:grpSpPr>
          <a:xfrm>
            <a:off x="1443314" y="912479"/>
            <a:ext cx="3091330" cy="3247146"/>
            <a:chOff x="1479176" y="912479"/>
            <a:chExt cx="3091330" cy="3247146"/>
          </a:xfrm>
        </p:grpSpPr>
        <p:pic>
          <p:nvPicPr>
            <p:cNvPr id="72" name="Picture 71">
              <a:extLst>
                <a:ext uri="{FF2B5EF4-FFF2-40B4-BE49-F238E27FC236}">
                  <a16:creationId xmlns:a16="http://schemas.microsoft.com/office/drawing/2014/main" id="{33139556-6F0D-5242-9F23-DFA8C8562B16}"/>
                </a:ext>
              </a:extLst>
            </p:cNvPr>
            <p:cNvPicPr>
              <a:picLocks noChangeAspect="1"/>
            </p:cNvPicPr>
            <p:nvPr/>
          </p:nvPicPr>
          <p:blipFill>
            <a:blip r:embed="rId4"/>
            <a:stretch>
              <a:fillRect/>
            </a:stretch>
          </p:blipFill>
          <p:spPr>
            <a:xfrm>
              <a:off x="1479176" y="912479"/>
              <a:ext cx="3091330" cy="3247146"/>
            </a:xfrm>
            <a:prstGeom prst="rect">
              <a:avLst/>
            </a:prstGeom>
          </p:spPr>
        </p:pic>
        <p:cxnSp>
          <p:nvCxnSpPr>
            <p:cNvPr id="74" name="Straight Arrow Connector 73">
              <a:extLst>
                <a:ext uri="{FF2B5EF4-FFF2-40B4-BE49-F238E27FC236}">
                  <a16:creationId xmlns:a16="http://schemas.microsoft.com/office/drawing/2014/main" id="{F67AAEEE-5444-5E47-99FD-68D64FB0A4D7}"/>
                </a:ext>
              </a:extLst>
            </p:cNvPr>
            <p:cNvCxnSpPr>
              <a:cxnSpLocks/>
            </p:cNvCxnSpPr>
            <p:nvPr/>
          </p:nvCxnSpPr>
          <p:spPr>
            <a:xfrm flipV="1">
              <a:off x="3069506" y="2178423"/>
              <a:ext cx="0" cy="242048"/>
            </a:xfrm>
            <a:prstGeom prst="straightConnector1">
              <a:avLst/>
            </a:prstGeom>
            <a:ln w="25400">
              <a:solidFill>
                <a:srgbClr val="FFFF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6B92930-12C1-9849-9E2E-862F5DB83BCB}"/>
                </a:ext>
              </a:extLst>
            </p:cNvPr>
            <p:cNvCxnSpPr>
              <a:cxnSpLocks/>
            </p:cNvCxnSpPr>
            <p:nvPr/>
          </p:nvCxnSpPr>
          <p:spPr>
            <a:xfrm flipV="1">
              <a:off x="3069506" y="2707344"/>
              <a:ext cx="0" cy="591669"/>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9EEB5CCD-B318-B546-A0B1-8AD3667E2F07}"/>
                </a:ext>
              </a:extLst>
            </p:cNvPr>
            <p:cNvSpPr txBox="1"/>
            <p:nvPr/>
          </p:nvSpPr>
          <p:spPr>
            <a:xfrm>
              <a:off x="2671123" y="2422969"/>
              <a:ext cx="888577" cy="276999"/>
            </a:xfrm>
            <a:prstGeom prst="rect">
              <a:avLst/>
            </a:prstGeom>
            <a:noFill/>
          </p:spPr>
          <p:txBody>
            <a:bodyPr wrap="none" rtlCol="0">
              <a:spAutoFit/>
            </a:bodyPr>
            <a:lstStyle/>
            <a:p>
              <a:r>
                <a:rPr lang="en-US" sz="1200" b="1" dirty="0">
                  <a:solidFill>
                    <a:srgbClr val="FFFF00"/>
                  </a:solidFill>
                  <a:latin typeface="Calibri" panose="020F0502020204030204" pitchFamily="34" charset="0"/>
                  <a:cs typeface="Calibri" panose="020F0502020204030204" pitchFamily="34" charset="0"/>
                </a:rPr>
                <a:t>Tier Height</a:t>
              </a:r>
            </a:p>
          </p:txBody>
        </p:sp>
        <p:sp>
          <p:nvSpPr>
            <p:cNvPr id="82" name="TextBox 81">
              <a:extLst>
                <a:ext uri="{FF2B5EF4-FFF2-40B4-BE49-F238E27FC236}">
                  <a16:creationId xmlns:a16="http://schemas.microsoft.com/office/drawing/2014/main" id="{BE3060D8-012F-4746-B376-83752B2EC37F}"/>
                </a:ext>
              </a:extLst>
            </p:cNvPr>
            <p:cNvSpPr txBox="1"/>
            <p:nvPr/>
          </p:nvSpPr>
          <p:spPr>
            <a:xfrm>
              <a:off x="3029709" y="2799488"/>
              <a:ext cx="838691" cy="276999"/>
            </a:xfrm>
            <a:prstGeom prst="rect">
              <a:avLst/>
            </a:prstGeom>
            <a:noFill/>
          </p:spPr>
          <p:txBody>
            <a:bodyPr wrap="none" rtlCol="0">
              <a:spAutoFit/>
            </a:bodyPr>
            <a:lstStyle/>
            <a:p>
              <a:r>
                <a:rPr lang="en-US" sz="1200" b="1" dirty="0">
                  <a:solidFill>
                    <a:srgbClr val="FFFF00"/>
                  </a:solidFill>
                  <a:latin typeface="Calibri" panose="020F0502020204030204" pitchFamily="34" charset="0"/>
                  <a:cs typeface="Calibri" panose="020F0502020204030204" pitchFamily="34" charset="0"/>
                </a:rPr>
                <a:t>Tier Space</a:t>
              </a:r>
            </a:p>
          </p:txBody>
        </p:sp>
      </p:grpSp>
      <p:graphicFrame>
        <p:nvGraphicFramePr>
          <p:cNvPr id="85" name="Table 84">
            <a:extLst>
              <a:ext uri="{FF2B5EF4-FFF2-40B4-BE49-F238E27FC236}">
                <a16:creationId xmlns:a16="http://schemas.microsoft.com/office/drawing/2014/main" id="{61B86370-AD02-074C-9B04-75E02BA52F66}"/>
              </a:ext>
            </a:extLst>
          </p:cNvPr>
          <p:cNvGraphicFramePr>
            <a:graphicFrameLocks noGrp="1"/>
          </p:cNvGraphicFramePr>
          <p:nvPr>
            <p:extLst>
              <p:ext uri="{D42A27DB-BD31-4B8C-83A1-F6EECF244321}">
                <p14:modId xmlns:p14="http://schemas.microsoft.com/office/powerpoint/2010/main" val="310169428"/>
              </p:ext>
            </p:extLst>
          </p:nvPr>
        </p:nvGraphicFramePr>
        <p:xfrm>
          <a:off x="8747737" y="4452998"/>
          <a:ext cx="2735473" cy="1749552"/>
        </p:xfrm>
        <a:graphic>
          <a:graphicData uri="http://schemas.openxmlformats.org/drawingml/2006/table">
            <a:tbl>
              <a:tblPr firstRow="1" bandRow="1">
                <a:tableStyleId>{5C22544A-7EE6-4342-B048-85BDC9FD1C3A}</a:tableStyleId>
              </a:tblPr>
              <a:tblGrid>
                <a:gridCol w="1541482">
                  <a:extLst>
                    <a:ext uri="{9D8B030D-6E8A-4147-A177-3AD203B41FA5}">
                      <a16:colId xmlns:a16="http://schemas.microsoft.com/office/drawing/2014/main" val="865560253"/>
                    </a:ext>
                  </a:extLst>
                </a:gridCol>
                <a:gridCol w="547053">
                  <a:extLst>
                    <a:ext uri="{9D8B030D-6E8A-4147-A177-3AD203B41FA5}">
                      <a16:colId xmlns:a16="http://schemas.microsoft.com/office/drawing/2014/main" val="3864399299"/>
                    </a:ext>
                  </a:extLst>
                </a:gridCol>
                <a:gridCol w="646938">
                  <a:extLst>
                    <a:ext uri="{9D8B030D-6E8A-4147-A177-3AD203B41FA5}">
                      <a16:colId xmlns:a16="http://schemas.microsoft.com/office/drawing/2014/main" val="4188615737"/>
                    </a:ext>
                  </a:extLst>
                </a:gridCol>
              </a:tblGrid>
              <a:tr h="0">
                <a:tc gridSpan="2">
                  <a:txBody>
                    <a:bodyPr/>
                    <a:lstStyle/>
                    <a:p>
                      <a:r>
                        <a:rPr lang="en-US" sz="1400" dirty="0">
                          <a:latin typeface="Calibri" panose="020F0502020204030204" pitchFamily="34" charset="0"/>
                          <a:cs typeface="Calibri" panose="020F0502020204030204" pitchFamily="34" charset="0"/>
                        </a:rPr>
                        <a:t>3D Construct</a:t>
                      </a:r>
                    </a:p>
                  </a:txBody>
                  <a:tcPr marL="45720" marR="45720" marT="18288" marB="18288">
                    <a:solidFill>
                      <a:schemeClr val="accent6"/>
                    </a:solidFill>
                  </a:tcPr>
                </a:tc>
                <a:tc hMerge="1">
                  <a:txBody>
                    <a:bodyPr/>
                    <a:lstStyle/>
                    <a:p>
                      <a:endParaRPr lang="en-US" sz="1400" dirty="0">
                        <a:latin typeface="Calibri" panose="020F0502020204030204" pitchFamily="34" charset="0"/>
                        <a:cs typeface="Calibri" panose="020F0502020204030204" pitchFamily="34" charset="0"/>
                      </a:endParaRPr>
                    </a:p>
                  </a:txBody>
                  <a:tcPr marL="45720" marR="45720" marT="18288" marB="18288">
                    <a:solidFill>
                      <a:schemeClr val="accent6"/>
                    </a:solidFill>
                  </a:tcPr>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130 ref</a:t>
                      </a:r>
                    </a:p>
                  </a:txBody>
                  <a:tcPr marL="45720" marR="45720" marT="18288" marB="18288">
                    <a:solidFill>
                      <a:schemeClr val="accent6"/>
                    </a:solidFill>
                  </a:tcPr>
                </a:tc>
                <a:extLst>
                  <a:ext uri="{0D108BD9-81ED-4DB2-BD59-A6C34878D82A}">
                    <a16:rowId xmlns:a16="http://schemas.microsoft.com/office/drawing/2014/main" val="4239503615"/>
                  </a:ext>
                </a:extLst>
              </a:tr>
              <a:tr h="0">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ea typeface="Cambria Math" panose="02040503050406030204" pitchFamily="18" charset="0"/>
                          <a:sym typeface="Wingdings" pitchFamily="2" charset="2"/>
                        </a:rPr>
                        <a:t>F</a:t>
                      </a:r>
                    </a:p>
                  </a:txBody>
                  <a:tcPr marL="45720" marR="45720" marT="18288" marB="18288"/>
                </a:tc>
                <a:tc gridSpan="2">
                  <a:txBody>
                    <a:bodyPr/>
                    <a:lstStyle/>
                    <a:p>
                      <a:pPr algn="ctr"/>
                      <a:r>
                        <a:rPr lang="en-US" sz="1400" dirty="0">
                          <a:latin typeface="Calibri" panose="020F0502020204030204" pitchFamily="34" charset="0"/>
                          <a:cs typeface="Calibri" panose="020F0502020204030204" pitchFamily="34" charset="0"/>
                        </a:rPr>
                        <a:t>20.5nm</a:t>
                      </a:r>
                    </a:p>
                  </a:txBody>
                  <a:tcPr marL="45720" marR="45720" marT="18288" marB="18288"/>
                </a:tc>
                <a:tc hMerge="1">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3224440254"/>
                  </a:ext>
                </a:extLst>
              </a:tr>
              <a:tr h="0">
                <a:tc>
                  <a:txBody>
                    <a:bodyPr/>
                    <a:lstStyle/>
                    <a:p>
                      <a:r>
                        <a:rPr lang="en-US" sz="1400" dirty="0">
                          <a:latin typeface="Calibri" panose="020F0502020204030204" pitchFamily="34" charset="0"/>
                          <a:cs typeface="Calibri" panose="020F0502020204030204" pitchFamily="34" charset="0"/>
                        </a:rPr>
                        <a:t>Cell footprint</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i="0" dirty="0">
                          <a:solidFill>
                            <a:schemeClr val="dk1"/>
                          </a:solidFill>
                          <a:latin typeface="Calibri" panose="020F0502020204030204" pitchFamily="34" charset="0"/>
                          <a:ea typeface="+mn-ea"/>
                          <a:cs typeface="Calibri" panose="020F0502020204030204" pitchFamily="34" charset="0"/>
                        </a:rPr>
                        <a:t>64F</a:t>
                      </a:r>
                      <a:r>
                        <a:rPr lang="en-US" sz="1400" baseline="30000" dirty="0">
                          <a:solidFill>
                            <a:schemeClr val="tx1"/>
                          </a:solidFill>
                        </a:rPr>
                        <a:t>2</a:t>
                      </a:r>
                      <a:endParaRPr lang="en-US" sz="1400" dirty="0">
                        <a:latin typeface="Calibri" panose="020F0502020204030204" pitchFamily="34" charset="0"/>
                        <a:cs typeface="Calibri" panose="020F0502020204030204" pitchFamily="34" charset="0"/>
                      </a:endParaRP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i="0" dirty="0">
                          <a:solidFill>
                            <a:schemeClr val="dk1"/>
                          </a:solidFill>
                          <a:latin typeface="Calibri" panose="020F0502020204030204" pitchFamily="34" charset="0"/>
                          <a:ea typeface="+mn-ea"/>
                          <a:cs typeface="Calibri" panose="020F0502020204030204" pitchFamily="34" charset="0"/>
                        </a:rPr>
                        <a:t>58F</a:t>
                      </a:r>
                      <a:r>
                        <a:rPr lang="en-US" sz="1400" baseline="30000" dirty="0">
                          <a:solidFill>
                            <a:schemeClr val="tx1"/>
                          </a:solidFill>
                        </a:rPr>
                        <a:t>2</a:t>
                      </a: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4185086528"/>
                  </a:ext>
                </a:extLst>
              </a:tr>
              <a:tr h="0">
                <a:tc>
                  <a:txBody>
                    <a:bodyPr/>
                    <a:lstStyle/>
                    <a:p>
                      <a:r>
                        <a:rPr lang="en-US" sz="1400" dirty="0">
                          <a:latin typeface="Calibri" panose="020F0502020204030204" pitchFamily="34" charset="0"/>
                          <a:cs typeface="Calibri" panose="020F0502020204030204" pitchFamily="34" charset="0"/>
                        </a:rPr>
                        <a:t>#  of Tier: </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64</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48x3</a:t>
                      </a:r>
                    </a:p>
                  </a:txBody>
                  <a:tcPr marL="45720" marR="45720" marT="18288" marB="18288"/>
                </a:tc>
                <a:extLst>
                  <a:ext uri="{0D108BD9-81ED-4DB2-BD59-A6C34878D82A}">
                    <a16:rowId xmlns:a16="http://schemas.microsoft.com/office/drawing/2014/main" val="984328678"/>
                  </a:ext>
                </a:extLst>
              </a:tr>
              <a:tr h="0">
                <a:tc>
                  <a:txBody>
                    <a:bodyPr/>
                    <a:lstStyle/>
                    <a:p>
                      <a:r>
                        <a:rPr lang="en-US" sz="1400" dirty="0">
                          <a:latin typeface="Calibri" panose="020F0502020204030204" pitchFamily="34" charset="0"/>
                          <a:cs typeface="Calibri" panose="020F0502020204030204" pitchFamily="34" charset="0"/>
                        </a:rPr>
                        <a:t>Tier Height</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20nm</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35nm</a:t>
                      </a:r>
                    </a:p>
                  </a:txBody>
                  <a:tcPr marL="45720" marR="45720" marT="18288" marB="18288"/>
                </a:tc>
                <a:extLst>
                  <a:ext uri="{0D108BD9-81ED-4DB2-BD59-A6C34878D82A}">
                    <a16:rowId xmlns:a16="http://schemas.microsoft.com/office/drawing/2014/main" val="3071696651"/>
                  </a:ext>
                </a:extLst>
              </a:tr>
              <a:tr h="0">
                <a:tc>
                  <a:txBody>
                    <a:bodyPr/>
                    <a:lstStyle/>
                    <a:p>
                      <a:r>
                        <a:rPr lang="en-US" sz="1400" dirty="0">
                          <a:latin typeface="Calibri" panose="020F0502020204030204" pitchFamily="34" charset="0"/>
                          <a:cs typeface="Calibri" panose="020F0502020204030204" pitchFamily="34" charset="0"/>
                        </a:rPr>
                        <a:t>Tier Space</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30nm</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cs typeface="Calibri" panose="020F0502020204030204" pitchFamily="34" charset="0"/>
                        </a:rPr>
                        <a:t>20nm</a:t>
                      </a: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1696672034"/>
                  </a:ext>
                </a:extLst>
              </a:tr>
              <a:tr h="0">
                <a:tc>
                  <a:txBody>
                    <a:bodyPr/>
                    <a:lstStyle/>
                    <a:p>
                      <a:r>
                        <a:rPr lang="en-US" sz="1400" dirty="0">
                          <a:latin typeface="Calibri" panose="020F0502020204030204" pitchFamily="34" charset="0"/>
                          <a:cs typeface="Calibri" panose="020F0502020204030204" pitchFamily="34" charset="0"/>
                        </a:rPr>
                        <a:t>Pillar Metal AR</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50</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45</a:t>
                      </a:r>
                    </a:p>
                  </a:txBody>
                  <a:tcPr marL="45720" marR="45720" marT="18288" marB="18288"/>
                </a:tc>
                <a:extLst>
                  <a:ext uri="{0D108BD9-81ED-4DB2-BD59-A6C34878D82A}">
                    <a16:rowId xmlns:a16="http://schemas.microsoft.com/office/drawing/2014/main" val="1667729707"/>
                  </a:ext>
                </a:extLst>
              </a:tr>
            </a:tbl>
          </a:graphicData>
        </a:graphic>
      </p:graphicFrame>
    </p:spTree>
    <p:extLst>
      <p:ext uri="{BB962C8B-B14F-4D97-AF65-F5344CB8AC3E}">
        <p14:creationId xmlns:p14="http://schemas.microsoft.com/office/powerpoint/2010/main" val="398931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87957C-5925-AB44-8800-605A97BCF6EF}"/>
              </a:ext>
            </a:extLst>
          </p:cNvPr>
          <p:cNvSpPr>
            <a:spLocks noGrp="1"/>
          </p:cNvSpPr>
          <p:nvPr>
            <p:ph type="title"/>
          </p:nvPr>
        </p:nvSpPr>
        <p:spPr>
          <a:xfrm>
            <a:off x="869244" y="746999"/>
            <a:ext cx="6018967" cy="436076"/>
          </a:xfrm>
        </p:spPr>
        <p:txBody>
          <a:bodyPr/>
          <a:lstStyle/>
          <a:p>
            <a:pPr algn="l"/>
            <a:r>
              <a:rPr lang="en-US" sz="2800" dirty="0"/>
              <a:t>Strategy to Construct Multi-Tier Array</a:t>
            </a:r>
          </a:p>
        </p:txBody>
      </p:sp>
      <p:sp>
        <p:nvSpPr>
          <p:cNvPr id="8" name="Content Placeholder 7">
            <a:extLst>
              <a:ext uri="{FF2B5EF4-FFF2-40B4-BE49-F238E27FC236}">
                <a16:creationId xmlns:a16="http://schemas.microsoft.com/office/drawing/2014/main" id="{0F7C20BD-CA1D-1E44-9139-1EEA4153BEBB}"/>
              </a:ext>
            </a:extLst>
          </p:cNvPr>
          <p:cNvSpPr>
            <a:spLocks noGrp="1"/>
          </p:cNvSpPr>
          <p:nvPr>
            <p:ph idx="1"/>
          </p:nvPr>
        </p:nvSpPr>
        <p:spPr>
          <a:xfrm>
            <a:off x="869244" y="1432559"/>
            <a:ext cx="5540398" cy="4557554"/>
          </a:xfrm>
        </p:spPr>
        <p:txBody>
          <a:bodyPr/>
          <a:lstStyle/>
          <a:p>
            <a:pPr marL="0" indent="0">
              <a:buNone/>
            </a:pPr>
            <a:r>
              <a:rPr lang="en-US" sz="1600" dirty="0"/>
              <a:t>Goal: Equal or better than 4D 3DXP in BW/(GB/$)</a:t>
            </a:r>
          </a:p>
          <a:p>
            <a:pPr marL="554035" lvl="1" indent="0">
              <a:buNone/>
            </a:pPr>
            <a:r>
              <a:rPr lang="en-US" sz="1600" dirty="0"/>
              <a:t>≤ 1F</a:t>
            </a:r>
            <a:r>
              <a:rPr lang="en-US" sz="1600" baseline="30000" dirty="0"/>
              <a:t>2</a:t>
            </a:r>
            <a:r>
              <a:rPr lang="en-US" sz="1600" dirty="0"/>
              <a:t>/bit, CUA  &amp; ≤ 13 immersion layer to increase GB/$</a:t>
            </a:r>
          </a:p>
          <a:p>
            <a:pPr marL="554035" lvl="1" indent="0">
              <a:buNone/>
            </a:pPr>
            <a:r>
              <a:rPr lang="en-US" sz="1600" dirty="0"/>
              <a:t>Build smaller tile (parallelism, lower C</a:t>
            </a:r>
            <a:r>
              <a:rPr lang="en-US" sz="1600" dirty="0">
                <a:sym typeface="Wingdings" pitchFamily="2" charset="2"/>
              </a:rPr>
              <a:t>V</a:t>
            </a:r>
            <a:r>
              <a:rPr lang="en-US" sz="1600" baseline="30000" dirty="0">
                <a:sym typeface="Wingdings" pitchFamily="2" charset="2"/>
              </a:rPr>
              <a:t>2</a:t>
            </a:r>
            <a:r>
              <a:rPr lang="en-US" sz="1600" dirty="0">
                <a:sym typeface="Wingdings" pitchFamily="2" charset="2"/>
              </a:rPr>
              <a:t>) to increase BW</a:t>
            </a:r>
            <a:endParaRPr lang="en-US" sz="1600" baseline="30000" dirty="0">
              <a:sym typeface="Wingdings" pitchFamily="2" charset="2"/>
            </a:endParaRPr>
          </a:p>
          <a:p>
            <a:pPr marL="0" indent="0">
              <a:buNone/>
            </a:pPr>
            <a:r>
              <a:rPr lang="en-US" sz="1600" dirty="0"/>
              <a:t>≤ 1F</a:t>
            </a:r>
            <a:r>
              <a:rPr lang="en-US" sz="1600" baseline="30000" dirty="0"/>
              <a:t>2</a:t>
            </a:r>
            <a:r>
              <a:rPr lang="en-US" sz="1600" dirty="0"/>
              <a:t>/bit: Multi-tier </a:t>
            </a:r>
            <a:endParaRPr lang="en-US" sz="1600" dirty="0">
              <a:sym typeface="Wingdings" pitchFamily="2" charset="2"/>
            </a:endParaRPr>
          </a:p>
          <a:p>
            <a:pPr marL="554035" lvl="1" indent="0">
              <a:buNone/>
            </a:pPr>
            <a:r>
              <a:rPr lang="en-US" sz="1600" dirty="0" err="1"/>
              <a:t>N</a:t>
            </a:r>
            <a:r>
              <a:rPr lang="en-US" sz="1600" baseline="-25000" dirty="0" err="1"/>
              <a:t>Tier</a:t>
            </a:r>
            <a:r>
              <a:rPr lang="en-US" sz="1600" dirty="0"/>
              <a:t> </a:t>
            </a:r>
            <a:r>
              <a:rPr lang="en-US" sz="1600" dirty="0">
                <a:sym typeface="Wingdings" pitchFamily="2" charset="2"/>
              </a:rPr>
              <a:t>≥</a:t>
            </a:r>
            <a:r>
              <a:rPr lang="en-US" sz="1600" dirty="0"/>
              <a:t> </a:t>
            </a:r>
            <a:r>
              <a:rPr lang="en-US" sz="1600" dirty="0" err="1">
                <a:sym typeface="Wingdings" pitchFamily="2" charset="2"/>
              </a:rPr>
              <a:t>length</a:t>
            </a:r>
            <a:r>
              <a:rPr lang="en-US" sz="1600" baseline="-25000" dirty="0" err="1">
                <a:sym typeface="Wingdings" pitchFamily="2" charset="2"/>
              </a:rPr>
              <a:t>cell</a:t>
            </a:r>
            <a:r>
              <a:rPr lang="en-US" sz="1600" dirty="0">
                <a:sym typeface="Wingdings" pitchFamily="2" charset="2"/>
              </a:rPr>
              <a:t> ∙ </a:t>
            </a:r>
            <a:r>
              <a:rPr lang="en-US" sz="1600" dirty="0" err="1">
                <a:sym typeface="Wingdings" pitchFamily="2" charset="2"/>
              </a:rPr>
              <a:t>width</a:t>
            </a:r>
            <a:r>
              <a:rPr lang="en-US" sz="1600" baseline="-25000" dirty="0" err="1">
                <a:sym typeface="Wingdings" pitchFamily="2" charset="2"/>
              </a:rPr>
              <a:t>cell</a:t>
            </a:r>
            <a:r>
              <a:rPr lang="en-US" sz="1600" dirty="0">
                <a:sym typeface="Wingdings" pitchFamily="2" charset="2"/>
              </a:rPr>
              <a:t> / F</a:t>
            </a:r>
            <a:r>
              <a:rPr lang="en-US" sz="1600" baseline="30000" dirty="0"/>
              <a:t>2</a:t>
            </a:r>
            <a:r>
              <a:rPr lang="en-US" sz="1600" dirty="0"/>
              <a:t> </a:t>
            </a:r>
          </a:p>
          <a:p>
            <a:pPr marL="0" indent="0">
              <a:buNone/>
            </a:pPr>
            <a:r>
              <a:rPr lang="en-US" sz="1600" dirty="0">
                <a:sym typeface="Wingdings" pitchFamily="2" charset="2"/>
              </a:rPr>
              <a:t>2 bits per pillar per tier</a:t>
            </a:r>
          </a:p>
          <a:p>
            <a:pPr marL="554035" lvl="1" indent="0">
              <a:buNone/>
            </a:pPr>
            <a:r>
              <a:rPr lang="en-US" sz="1600" dirty="0">
                <a:sym typeface="Wingdings" pitchFamily="2" charset="2"/>
              </a:rPr>
              <a:t>Tile Capacity = 2 ∙ </a:t>
            </a:r>
            <a:r>
              <a:rPr lang="en-US" sz="1600" dirty="0" err="1">
                <a:sym typeface="Wingdings" pitchFamily="2" charset="2"/>
              </a:rPr>
              <a:t>N</a:t>
            </a:r>
            <a:r>
              <a:rPr lang="en-US" sz="1600" baseline="-25000" dirty="0" err="1">
                <a:sym typeface="Wingdings" pitchFamily="2" charset="2"/>
              </a:rPr>
              <a:t>Pillar</a:t>
            </a:r>
            <a:r>
              <a:rPr lang="en-US" sz="1600" dirty="0">
                <a:sym typeface="Wingdings" pitchFamily="2" charset="2"/>
              </a:rPr>
              <a:t> ∙ N</a:t>
            </a:r>
            <a:r>
              <a:rPr lang="en-US" sz="1600" baseline="-25000" dirty="0">
                <a:sym typeface="Wingdings" pitchFamily="2" charset="2"/>
              </a:rPr>
              <a:t>BL</a:t>
            </a:r>
            <a:r>
              <a:rPr lang="en-US" sz="1600" dirty="0">
                <a:sym typeface="Wingdings" pitchFamily="2" charset="2"/>
              </a:rPr>
              <a:t> ∙  </a:t>
            </a:r>
            <a:r>
              <a:rPr lang="en-US" sz="1600" dirty="0" err="1">
                <a:sym typeface="Wingdings" pitchFamily="2" charset="2"/>
              </a:rPr>
              <a:t>N</a:t>
            </a:r>
            <a:r>
              <a:rPr lang="en-US" sz="1600" baseline="-25000" dirty="0" err="1">
                <a:sym typeface="Wingdings" pitchFamily="2" charset="2"/>
              </a:rPr>
              <a:t>Tier</a:t>
            </a:r>
            <a:endParaRPr lang="en-US" sz="1600" baseline="-25000" dirty="0">
              <a:sym typeface="Wingdings" pitchFamily="2" charset="2"/>
            </a:endParaRPr>
          </a:p>
          <a:p>
            <a:pPr marL="0" indent="0">
              <a:buNone/>
            </a:pPr>
            <a:r>
              <a:rPr lang="en-US" sz="1600" dirty="0">
                <a:sym typeface="Wingdings" pitchFamily="2" charset="2"/>
              </a:rPr>
              <a:t>CUA: Decoders and Tile control/logic 100% under Array</a:t>
            </a:r>
          </a:p>
          <a:p>
            <a:pPr marL="554035" lvl="1" indent="0">
              <a:buNone/>
            </a:pPr>
            <a:r>
              <a:rPr lang="en-US" sz="1600" dirty="0">
                <a:sym typeface="Wingdings" pitchFamily="2" charset="2"/>
              </a:rPr>
              <a:t>∵  </a:t>
            </a:r>
            <a:r>
              <a:rPr lang="en-US" sz="1600" dirty="0" err="1">
                <a:sym typeface="Wingdings" pitchFamily="2" charset="2"/>
              </a:rPr>
              <a:t>footprint</a:t>
            </a:r>
            <a:r>
              <a:rPr lang="en-US" sz="1600" baseline="-25000" dirty="0" err="1">
                <a:sym typeface="Wingdings" pitchFamily="2" charset="2"/>
              </a:rPr>
              <a:t>array</a:t>
            </a:r>
            <a:r>
              <a:rPr lang="en-US" sz="1600" dirty="0">
                <a:sym typeface="Wingdings" pitchFamily="2" charset="2"/>
              </a:rPr>
              <a:t> ≥ </a:t>
            </a:r>
            <a:r>
              <a:rPr lang="en-US" sz="1600" dirty="0" err="1">
                <a:sym typeface="Wingdings" pitchFamily="2" charset="2"/>
              </a:rPr>
              <a:t>footprint</a:t>
            </a:r>
            <a:r>
              <a:rPr lang="en-US" sz="1600" baseline="-25000" dirty="0" err="1">
                <a:sym typeface="Wingdings" pitchFamily="2" charset="2"/>
              </a:rPr>
              <a:t>CMOS</a:t>
            </a:r>
            <a:r>
              <a:rPr lang="en-US" sz="1600" dirty="0">
                <a:sym typeface="Wingdings" pitchFamily="2" charset="2"/>
              </a:rPr>
              <a:t>            </a:t>
            </a:r>
            <a:br>
              <a:rPr lang="en-US" sz="1600" dirty="0">
                <a:sym typeface="Wingdings" pitchFamily="2" charset="2"/>
              </a:rPr>
            </a:br>
            <a:r>
              <a:rPr lang="en-US" sz="1600" dirty="0">
                <a:sym typeface="Wingdings" pitchFamily="2" charset="2"/>
              </a:rPr>
              <a:t>∴  min number of BL and Pillar can be estimated </a:t>
            </a:r>
            <a:endParaRPr lang="en-US" sz="1050" dirty="0">
              <a:sym typeface="Wingdings" pitchFamily="2" charset="2"/>
            </a:endParaRPr>
          </a:p>
          <a:p>
            <a:pPr marL="0" indent="0">
              <a:buNone/>
            </a:pPr>
            <a:r>
              <a:rPr lang="en-US" sz="1600" dirty="0">
                <a:sym typeface="Wingdings" pitchFamily="2" charset="2"/>
              </a:rPr>
              <a:t>Optimize Tile size vs. WL capacitance</a:t>
            </a:r>
          </a:p>
          <a:p>
            <a:pPr marL="920750" lvl="1" indent="-368300">
              <a:buNone/>
            </a:pPr>
            <a:r>
              <a:rPr lang="en-US" sz="1600" dirty="0">
                <a:sym typeface="Wingdings" pitchFamily="2" charset="2"/>
              </a:rPr>
              <a:t>To lower WL (tier-to-tier) cap, </a:t>
            </a:r>
            <a:br>
              <a:rPr lang="en-US" sz="1600" dirty="0">
                <a:sym typeface="Wingdings" pitchFamily="2" charset="2"/>
              </a:rPr>
            </a:br>
            <a:r>
              <a:rPr lang="en-US" sz="1600" dirty="0">
                <a:sym typeface="Wingdings" pitchFamily="2" charset="2"/>
              </a:rPr>
              <a:t>orient WL the same as BL geometrically &amp;</a:t>
            </a:r>
            <a:br>
              <a:rPr lang="en-US" sz="1600" dirty="0">
                <a:sym typeface="Wingdings" pitchFamily="2" charset="2"/>
              </a:rPr>
            </a:br>
            <a:r>
              <a:rPr lang="en-US" sz="1600" dirty="0">
                <a:sym typeface="Wingdings" pitchFamily="2" charset="2"/>
              </a:rPr>
              <a:t>chop the stack evenly into </a:t>
            </a:r>
            <a:r>
              <a:rPr lang="en-US" sz="1600" dirty="0" err="1">
                <a:sym typeface="Wingdings" pitchFamily="2" charset="2"/>
              </a:rPr>
              <a:t>n</a:t>
            </a:r>
            <a:r>
              <a:rPr lang="en-US" sz="1600" baseline="-25000" dirty="0" err="1">
                <a:sym typeface="Wingdings" pitchFamily="2" charset="2"/>
              </a:rPr>
              <a:t>pile</a:t>
            </a:r>
            <a:br>
              <a:rPr lang="en-US" sz="1600" baseline="-25000" dirty="0">
                <a:sym typeface="Wingdings" pitchFamily="2" charset="2"/>
              </a:rPr>
            </a:br>
            <a:endParaRPr lang="en-US" sz="1600" dirty="0">
              <a:sym typeface="Wingdings" pitchFamily="2" charset="2"/>
            </a:endParaRPr>
          </a:p>
        </p:txBody>
      </p:sp>
      <p:grpSp>
        <p:nvGrpSpPr>
          <p:cNvPr id="13" name="Group 12">
            <a:extLst>
              <a:ext uri="{FF2B5EF4-FFF2-40B4-BE49-F238E27FC236}">
                <a16:creationId xmlns:a16="http://schemas.microsoft.com/office/drawing/2014/main" id="{A8B49B3D-5CEF-F645-A838-E80F0BA4D45D}"/>
              </a:ext>
            </a:extLst>
          </p:cNvPr>
          <p:cNvGrpSpPr/>
          <p:nvPr/>
        </p:nvGrpSpPr>
        <p:grpSpPr>
          <a:xfrm>
            <a:off x="7236178" y="610382"/>
            <a:ext cx="3516078" cy="3200369"/>
            <a:chOff x="1127312" y="1227044"/>
            <a:chExt cx="2861982" cy="2942981"/>
          </a:xfrm>
        </p:grpSpPr>
        <p:pic>
          <p:nvPicPr>
            <p:cNvPr id="14" name="Picture 13">
              <a:extLst>
                <a:ext uri="{FF2B5EF4-FFF2-40B4-BE49-F238E27FC236}">
                  <a16:creationId xmlns:a16="http://schemas.microsoft.com/office/drawing/2014/main" id="{07B48AE1-2AFD-B548-9A7B-8B589521365E}"/>
                </a:ext>
              </a:extLst>
            </p:cNvPr>
            <p:cNvPicPr>
              <a:picLocks noChangeAspect="1"/>
            </p:cNvPicPr>
            <p:nvPr/>
          </p:nvPicPr>
          <p:blipFill>
            <a:blip r:embed="rId2"/>
            <a:stretch>
              <a:fillRect/>
            </a:stretch>
          </p:blipFill>
          <p:spPr>
            <a:xfrm>
              <a:off x="1127312" y="1227044"/>
              <a:ext cx="2861982" cy="2942981"/>
            </a:xfrm>
            <a:prstGeom prst="rect">
              <a:avLst/>
            </a:prstGeom>
          </p:spPr>
        </p:pic>
        <p:sp>
          <p:nvSpPr>
            <p:cNvPr id="15" name="TextBox 14">
              <a:extLst>
                <a:ext uri="{FF2B5EF4-FFF2-40B4-BE49-F238E27FC236}">
                  <a16:creationId xmlns:a16="http://schemas.microsoft.com/office/drawing/2014/main" id="{989D9C26-FA9C-274E-8241-8492047D6AB7}"/>
                </a:ext>
              </a:extLst>
            </p:cNvPr>
            <p:cNvSpPr txBox="1"/>
            <p:nvPr/>
          </p:nvSpPr>
          <p:spPr>
            <a:xfrm>
              <a:off x="2985247" y="1909482"/>
              <a:ext cx="888385"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WL:</a:t>
              </a:r>
            </a:p>
            <a:p>
              <a:r>
                <a:rPr lang="en-US" sz="1600" dirty="0">
                  <a:solidFill>
                    <a:srgbClr val="FFFF00"/>
                  </a:solidFill>
                  <a:latin typeface="Calibri" panose="020F0502020204030204" pitchFamily="34" charset="0"/>
                  <a:cs typeface="Calibri" panose="020F0502020204030204" pitchFamily="34" charset="0"/>
                </a:rPr>
                <a:t>Tier Bias</a:t>
              </a:r>
            </a:p>
          </p:txBody>
        </p:sp>
        <p:sp>
          <p:nvSpPr>
            <p:cNvPr id="16" name="TextBox 15">
              <a:extLst>
                <a:ext uri="{FF2B5EF4-FFF2-40B4-BE49-F238E27FC236}">
                  <a16:creationId xmlns:a16="http://schemas.microsoft.com/office/drawing/2014/main" id="{69FADBDA-5283-B244-9D1C-4D8B3E295C63}"/>
                </a:ext>
              </a:extLst>
            </p:cNvPr>
            <p:cNvSpPr txBox="1"/>
            <p:nvPr/>
          </p:nvSpPr>
          <p:spPr>
            <a:xfrm>
              <a:off x="2061883" y="3316941"/>
              <a:ext cx="98296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BL:</a:t>
              </a:r>
            </a:p>
            <a:p>
              <a:r>
                <a:rPr lang="en-US" sz="1600" dirty="0">
                  <a:solidFill>
                    <a:srgbClr val="FFFF00"/>
                  </a:solidFill>
                  <a:latin typeface="Calibri" panose="020F0502020204030204" pitchFamily="34" charset="0"/>
                  <a:cs typeface="Calibri" panose="020F0502020204030204" pitchFamily="34" charset="0"/>
                </a:rPr>
                <a:t>Pillar Bias</a:t>
              </a:r>
            </a:p>
          </p:txBody>
        </p:sp>
        <p:sp>
          <p:nvSpPr>
            <p:cNvPr id="17" name="TextBox 16">
              <a:extLst>
                <a:ext uri="{FF2B5EF4-FFF2-40B4-BE49-F238E27FC236}">
                  <a16:creationId xmlns:a16="http://schemas.microsoft.com/office/drawing/2014/main" id="{569B23A5-A474-6C41-8D0B-42654C429943}"/>
                </a:ext>
              </a:extLst>
            </p:cNvPr>
            <p:cNvSpPr txBox="1"/>
            <p:nvPr/>
          </p:nvSpPr>
          <p:spPr>
            <a:xfrm>
              <a:off x="1972235" y="2429435"/>
              <a:ext cx="114807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PS:</a:t>
              </a:r>
              <a:br>
                <a:rPr lang="en-US" sz="1600" dirty="0">
                  <a:solidFill>
                    <a:srgbClr val="FFFF00"/>
                  </a:solidFill>
                  <a:latin typeface="Calibri" panose="020F0502020204030204" pitchFamily="34" charset="0"/>
                  <a:cs typeface="Calibri" panose="020F0502020204030204" pitchFamily="34" charset="0"/>
                </a:rPr>
              </a:br>
              <a:r>
                <a:rPr lang="en-US" sz="1600" dirty="0">
                  <a:solidFill>
                    <a:srgbClr val="FFFF00"/>
                  </a:solidFill>
                  <a:latin typeface="Calibri" panose="020F0502020204030204" pitchFamily="34" charset="0"/>
                  <a:cs typeface="Calibri" panose="020F0502020204030204" pitchFamily="34" charset="0"/>
                </a:rPr>
                <a:t>Pillar Select</a:t>
              </a:r>
            </a:p>
          </p:txBody>
        </p:sp>
      </p:grpSp>
      <p:grpSp>
        <p:nvGrpSpPr>
          <p:cNvPr id="18" name="Group 17">
            <a:extLst>
              <a:ext uri="{FF2B5EF4-FFF2-40B4-BE49-F238E27FC236}">
                <a16:creationId xmlns:a16="http://schemas.microsoft.com/office/drawing/2014/main" id="{55EDC3E9-750D-924E-BC4B-75F77D147BC8}"/>
              </a:ext>
            </a:extLst>
          </p:cNvPr>
          <p:cNvGrpSpPr/>
          <p:nvPr/>
        </p:nvGrpSpPr>
        <p:grpSpPr>
          <a:xfrm>
            <a:off x="5758216" y="3773550"/>
            <a:ext cx="6151566" cy="2707728"/>
            <a:chOff x="439723" y="3976656"/>
            <a:chExt cx="4846155" cy="2038250"/>
          </a:xfrm>
        </p:grpSpPr>
        <p:grpSp>
          <p:nvGrpSpPr>
            <p:cNvPr id="19" name="Group 18">
              <a:extLst>
                <a:ext uri="{FF2B5EF4-FFF2-40B4-BE49-F238E27FC236}">
                  <a16:creationId xmlns:a16="http://schemas.microsoft.com/office/drawing/2014/main" id="{CD42B787-A1C0-AF4D-8CF7-A9CE4EC65C3C}"/>
                </a:ext>
              </a:extLst>
            </p:cNvPr>
            <p:cNvGrpSpPr/>
            <p:nvPr/>
          </p:nvGrpSpPr>
          <p:grpSpPr>
            <a:xfrm>
              <a:off x="514067" y="4618473"/>
              <a:ext cx="1741252" cy="995893"/>
              <a:chOff x="1515035" y="5118847"/>
              <a:chExt cx="2033620" cy="1210243"/>
            </a:xfrm>
          </p:grpSpPr>
          <p:cxnSp>
            <p:nvCxnSpPr>
              <p:cNvPr id="86" name="Straight Connector 85">
                <a:extLst>
                  <a:ext uri="{FF2B5EF4-FFF2-40B4-BE49-F238E27FC236}">
                    <a16:creationId xmlns:a16="http://schemas.microsoft.com/office/drawing/2014/main" id="{C8B44766-E394-B444-B8EA-B379E0908CA0}"/>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35E3975-375F-4C46-9E6F-082A4CAD2F79}"/>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872A4B0-0A2C-2240-9C35-29E8E7010D4E}"/>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1A322F4-840E-8C40-B2A3-09EF0FE8B60B}"/>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CCDF373B-9D30-434A-97AC-44A6D6C6897E}"/>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91" name="Rectangle 90">
                <a:extLst>
                  <a:ext uri="{FF2B5EF4-FFF2-40B4-BE49-F238E27FC236}">
                    <a16:creationId xmlns:a16="http://schemas.microsoft.com/office/drawing/2014/main" id="{8B2A325E-B320-F941-9E1C-E4DB364BBDB0}"/>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92" name="Rectangle 91">
                <a:extLst>
                  <a:ext uri="{FF2B5EF4-FFF2-40B4-BE49-F238E27FC236}">
                    <a16:creationId xmlns:a16="http://schemas.microsoft.com/office/drawing/2014/main" id="{338381ED-E654-5C4C-95A2-571B919857F9}"/>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93" name="Straight Connector 92">
                <a:extLst>
                  <a:ext uri="{FF2B5EF4-FFF2-40B4-BE49-F238E27FC236}">
                    <a16:creationId xmlns:a16="http://schemas.microsoft.com/office/drawing/2014/main" id="{D2DE4CD8-9E70-B549-B07E-BEFAB450419A}"/>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F51ED5-2802-DE4D-9A26-14B78D740FDA}"/>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B3816DE-7EAC-5B4D-9764-28027AD4C778}"/>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52762EBB-652E-504B-803E-12C4DCF18DF0}"/>
                </a:ext>
              </a:extLst>
            </p:cNvPr>
            <p:cNvCxnSpPr>
              <a:cxnSpLocks/>
            </p:cNvCxnSpPr>
            <p:nvPr/>
          </p:nvCxnSpPr>
          <p:spPr>
            <a:xfrm flipV="1">
              <a:off x="725485" y="4194624"/>
              <a:ext cx="0" cy="153554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896F3F-3B45-0343-8E7F-7F6E589C2112}"/>
                </a:ext>
              </a:extLst>
            </p:cNvPr>
            <p:cNvCxnSpPr>
              <a:cxnSpLocks/>
            </p:cNvCxnSpPr>
            <p:nvPr/>
          </p:nvCxnSpPr>
          <p:spPr>
            <a:xfrm flipH="1" flipV="1">
              <a:off x="1434550" y="4188964"/>
              <a:ext cx="1" cy="153836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04894D-AE8F-FC43-B52C-4E82217058DF}"/>
                </a:ext>
              </a:extLst>
            </p:cNvPr>
            <p:cNvCxnSpPr>
              <a:cxnSpLocks/>
            </p:cNvCxnSpPr>
            <p:nvPr/>
          </p:nvCxnSpPr>
          <p:spPr>
            <a:xfrm flipH="1" flipV="1">
              <a:off x="1601092" y="4191786"/>
              <a:ext cx="1" cy="154122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C1DEB6-93D7-F043-AB4F-2C9C61E4E2A6}"/>
                </a:ext>
              </a:extLst>
            </p:cNvPr>
            <p:cNvCxnSpPr>
              <a:cxnSpLocks/>
            </p:cNvCxnSpPr>
            <p:nvPr/>
          </p:nvCxnSpPr>
          <p:spPr>
            <a:xfrm flipV="1">
              <a:off x="1764688" y="4188946"/>
              <a:ext cx="0" cy="154690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D842D7F-3FDE-E742-97F7-24E8DF9AF909}"/>
                </a:ext>
              </a:extLst>
            </p:cNvPr>
            <p:cNvSpPr/>
            <p:nvPr/>
          </p:nvSpPr>
          <p:spPr>
            <a:xfrm rot="16200000">
              <a:off x="1003530" y="398321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25" name="Rectangle 24">
              <a:extLst>
                <a:ext uri="{FF2B5EF4-FFF2-40B4-BE49-F238E27FC236}">
                  <a16:creationId xmlns:a16="http://schemas.microsoft.com/office/drawing/2014/main" id="{0915E405-B661-6E47-8C54-E067FB6B7CD7}"/>
                </a:ext>
              </a:extLst>
            </p:cNvPr>
            <p:cNvSpPr/>
            <p:nvPr/>
          </p:nvSpPr>
          <p:spPr>
            <a:xfrm rot="16200000">
              <a:off x="1086748" y="398037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26" name="Rectangle 25">
              <a:extLst>
                <a:ext uri="{FF2B5EF4-FFF2-40B4-BE49-F238E27FC236}">
                  <a16:creationId xmlns:a16="http://schemas.microsoft.com/office/drawing/2014/main" id="{E5440619-39C2-6C44-8B9F-548485286879}"/>
                </a:ext>
              </a:extLst>
            </p:cNvPr>
            <p:cNvSpPr/>
            <p:nvPr/>
          </p:nvSpPr>
          <p:spPr>
            <a:xfrm rot="16200000">
              <a:off x="1168777" y="3980370"/>
              <a:ext cx="298480" cy="584776"/>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27" name="Straight Connector 26">
              <a:extLst>
                <a:ext uri="{FF2B5EF4-FFF2-40B4-BE49-F238E27FC236}">
                  <a16:creationId xmlns:a16="http://schemas.microsoft.com/office/drawing/2014/main" id="{8107E395-906C-8C46-BB45-5DBC998AA27C}"/>
                </a:ext>
              </a:extLst>
            </p:cNvPr>
            <p:cNvCxnSpPr>
              <a:cxnSpLocks/>
            </p:cNvCxnSpPr>
            <p:nvPr/>
          </p:nvCxnSpPr>
          <p:spPr>
            <a:xfrm flipV="1">
              <a:off x="871332" y="4194628"/>
              <a:ext cx="0" cy="153554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90B06-A782-DF46-B079-51BEF21FC833}"/>
                </a:ext>
              </a:extLst>
            </p:cNvPr>
            <p:cNvCxnSpPr>
              <a:cxnSpLocks/>
            </p:cNvCxnSpPr>
            <p:nvPr/>
          </p:nvCxnSpPr>
          <p:spPr>
            <a:xfrm flipV="1">
              <a:off x="1040198" y="4194627"/>
              <a:ext cx="1" cy="153270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E8B64BD-221C-3D4D-841E-1DFE25F305EC}"/>
                </a:ext>
              </a:extLst>
            </p:cNvPr>
            <p:cNvSpPr/>
            <p:nvPr/>
          </p:nvSpPr>
          <p:spPr>
            <a:xfrm>
              <a:off x="606177" y="4456181"/>
              <a:ext cx="127561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Rectangle 29">
              <a:extLst>
                <a:ext uri="{FF2B5EF4-FFF2-40B4-BE49-F238E27FC236}">
                  <a16:creationId xmlns:a16="http://schemas.microsoft.com/office/drawing/2014/main" id="{A68822E4-AA75-6E40-B84E-C0DA1F9B9E65}"/>
                </a:ext>
              </a:extLst>
            </p:cNvPr>
            <p:cNvSpPr/>
            <p:nvPr/>
          </p:nvSpPr>
          <p:spPr>
            <a:xfrm>
              <a:off x="744315" y="5747145"/>
              <a:ext cx="97793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ectangle 30">
              <a:extLst>
                <a:ext uri="{FF2B5EF4-FFF2-40B4-BE49-F238E27FC236}">
                  <a16:creationId xmlns:a16="http://schemas.microsoft.com/office/drawing/2014/main" id="{DD385C8F-87DC-DC44-B945-5C17BF12D177}"/>
                </a:ext>
              </a:extLst>
            </p:cNvPr>
            <p:cNvSpPr/>
            <p:nvPr/>
          </p:nvSpPr>
          <p:spPr>
            <a:xfrm rot="5400000">
              <a:off x="60366" y="5079548"/>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E30E57E9-31E5-7147-981D-9B98286A03A0}"/>
                </a:ext>
              </a:extLst>
            </p:cNvPr>
            <p:cNvSpPr/>
            <p:nvPr/>
          </p:nvSpPr>
          <p:spPr>
            <a:xfrm rot="5400000">
              <a:off x="382898" y="5077181"/>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187F44C-68D0-F240-9168-4ABA095E2D01}"/>
                </a:ext>
              </a:extLst>
            </p:cNvPr>
            <p:cNvSpPr/>
            <p:nvPr/>
          </p:nvSpPr>
          <p:spPr>
            <a:xfrm rot="16200000">
              <a:off x="1036310" y="4897968"/>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sp>
          <p:nvSpPr>
            <p:cNvPr id="34" name="Rectangle 33">
              <a:extLst>
                <a:ext uri="{FF2B5EF4-FFF2-40B4-BE49-F238E27FC236}">
                  <a16:creationId xmlns:a16="http://schemas.microsoft.com/office/drawing/2014/main" id="{11BB665A-35C7-2F45-BF72-8473B6196F29}"/>
                </a:ext>
              </a:extLst>
            </p:cNvPr>
            <p:cNvSpPr/>
            <p:nvPr/>
          </p:nvSpPr>
          <p:spPr>
            <a:xfrm rot="5400000">
              <a:off x="1266783" y="5077654"/>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Rectangle 34">
              <a:extLst>
                <a:ext uri="{FF2B5EF4-FFF2-40B4-BE49-F238E27FC236}">
                  <a16:creationId xmlns:a16="http://schemas.microsoft.com/office/drawing/2014/main" id="{2038C1CE-EB84-3144-848C-69CC0F54D175}"/>
                </a:ext>
              </a:extLst>
            </p:cNvPr>
            <p:cNvSpPr/>
            <p:nvPr/>
          </p:nvSpPr>
          <p:spPr>
            <a:xfrm rot="5400000">
              <a:off x="942282" y="5075289"/>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Rectangle 35">
              <a:extLst>
                <a:ext uri="{FF2B5EF4-FFF2-40B4-BE49-F238E27FC236}">
                  <a16:creationId xmlns:a16="http://schemas.microsoft.com/office/drawing/2014/main" id="{AB234DA8-0B60-BB4A-9CE4-D1F6B7DB7AC1}"/>
                </a:ext>
              </a:extLst>
            </p:cNvPr>
            <p:cNvSpPr/>
            <p:nvPr/>
          </p:nvSpPr>
          <p:spPr>
            <a:xfrm rot="5400000">
              <a:off x="1100765" y="5125109"/>
              <a:ext cx="1168424"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Rectangle 36">
              <a:extLst>
                <a:ext uri="{FF2B5EF4-FFF2-40B4-BE49-F238E27FC236}">
                  <a16:creationId xmlns:a16="http://schemas.microsoft.com/office/drawing/2014/main" id="{8BD55A4B-CEA1-A142-91EE-97F23B001F5C}"/>
                </a:ext>
              </a:extLst>
            </p:cNvPr>
            <p:cNvSpPr/>
            <p:nvPr/>
          </p:nvSpPr>
          <p:spPr>
            <a:xfrm rot="5400000">
              <a:off x="779097" y="5125346"/>
              <a:ext cx="1174576"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Rectangle 37">
              <a:extLst>
                <a:ext uri="{FF2B5EF4-FFF2-40B4-BE49-F238E27FC236}">
                  <a16:creationId xmlns:a16="http://schemas.microsoft.com/office/drawing/2014/main" id="{D72D1B28-1F12-0341-A0DB-1EE4C6A2791B}"/>
                </a:ext>
              </a:extLst>
            </p:cNvPr>
            <p:cNvSpPr/>
            <p:nvPr/>
          </p:nvSpPr>
          <p:spPr>
            <a:xfrm rot="5400000">
              <a:off x="519359" y="5122743"/>
              <a:ext cx="117504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Rectangle 38">
              <a:extLst>
                <a:ext uri="{FF2B5EF4-FFF2-40B4-BE49-F238E27FC236}">
                  <a16:creationId xmlns:a16="http://schemas.microsoft.com/office/drawing/2014/main" id="{7AE4FE95-3FAB-5A45-98D4-59CB5E53C140}"/>
                </a:ext>
              </a:extLst>
            </p:cNvPr>
            <p:cNvSpPr/>
            <p:nvPr/>
          </p:nvSpPr>
          <p:spPr>
            <a:xfrm rot="5400000">
              <a:off x="214931" y="5125583"/>
              <a:ext cx="116936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Rectangle 39">
              <a:extLst>
                <a:ext uri="{FF2B5EF4-FFF2-40B4-BE49-F238E27FC236}">
                  <a16:creationId xmlns:a16="http://schemas.microsoft.com/office/drawing/2014/main" id="{57017B16-5515-8742-AFC9-8FA75F817ADA}"/>
                </a:ext>
              </a:extLst>
            </p:cNvPr>
            <p:cNvSpPr/>
            <p:nvPr/>
          </p:nvSpPr>
          <p:spPr>
            <a:xfrm rot="16200000">
              <a:off x="1116574" y="4898441"/>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grpSp>
          <p:nvGrpSpPr>
            <p:cNvPr id="41" name="Group 40">
              <a:extLst>
                <a:ext uri="{FF2B5EF4-FFF2-40B4-BE49-F238E27FC236}">
                  <a16:creationId xmlns:a16="http://schemas.microsoft.com/office/drawing/2014/main" id="{561C432B-4F3F-1341-8842-A8032D15A25A}"/>
                </a:ext>
              </a:extLst>
            </p:cNvPr>
            <p:cNvGrpSpPr/>
            <p:nvPr/>
          </p:nvGrpSpPr>
          <p:grpSpPr>
            <a:xfrm>
              <a:off x="3158652" y="4159377"/>
              <a:ext cx="1741252" cy="1777738"/>
              <a:chOff x="4090985" y="4302817"/>
              <a:chExt cx="1741252" cy="1777738"/>
            </a:xfrm>
          </p:grpSpPr>
          <p:grpSp>
            <p:nvGrpSpPr>
              <p:cNvPr id="49" name="Group 48">
                <a:extLst>
                  <a:ext uri="{FF2B5EF4-FFF2-40B4-BE49-F238E27FC236}">
                    <a16:creationId xmlns:a16="http://schemas.microsoft.com/office/drawing/2014/main" id="{947118AB-BE1A-FE4F-AC9B-C8613BDC22BC}"/>
                  </a:ext>
                </a:extLst>
              </p:cNvPr>
              <p:cNvGrpSpPr/>
              <p:nvPr/>
            </p:nvGrpSpPr>
            <p:grpSpPr>
              <a:xfrm>
                <a:off x="4090985" y="4797778"/>
                <a:ext cx="1741252" cy="995893"/>
                <a:chOff x="1515035" y="5118847"/>
                <a:chExt cx="2033620" cy="1210243"/>
              </a:xfrm>
            </p:grpSpPr>
            <p:cxnSp>
              <p:nvCxnSpPr>
                <p:cNvPr id="76" name="Straight Connector 75">
                  <a:extLst>
                    <a:ext uri="{FF2B5EF4-FFF2-40B4-BE49-F238E27FC236}">
                      <a16:creationId xmlns:a16="http://schemas.microsoft.com/office/drawing/2014/main" id="{756D5974-0BE6-3A41-8C1B-66D567E96BFE}"/>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2EE7C78-8495-FA42-9CB9-F2C0C6C1880C}"/>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65D7F57-77FF-2E43-9B25-773A80CB1C07}"/>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B79EB16-3485-3043-A8BC-C20B761FE334}"/>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EA5F02A2-650F-9C4D-ACF6-1493B2981D00}"/>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81" name="Rectangle 80">
                  <a:extLst>
                    <a:ext uri="{FF2B5EF4-FFF2-40B4-BE49-F238E27FC236}">
                      <a16:creationId xmlns:a16="http://schemas.microsoft.com/office/drawing/2014/main" id="{51EE4AE5-C6D1-5547-BCE2-A5027582B156}"/>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82" name="Rectangle 81">
                  <a:extLst>
                    <a:ext uri="{FF2B5EF4-FFF2-40B4-BE49-F238E27FC236}">
                      <a16:creationId xmlns:a16="http://schemas.microsoft.com/office/drawing/2014/main" id="{4BF0E5BA-054E-EF43-8321-C349E9409CBD}"/>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83" name="Straight Connector 82">
                  <a:extLst>
                    <a:ext uri="{FF2B5EF4-FFF2-40B4-BE49-F238E27FC236}">
                      <a16:creationId xmlns:a16="http://schemas.microsoft.com/office/drawing/2014/main" id="{47ECCC4A-25DC-9A4F-B33C-3147F37B0C43}"/>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309F849-FE25-5045-8250-457FAD066DFD}"/>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3B86E4C-47ED-C246-8536-129172AC9648}"/>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880A7943-C6AC-6745-85B2-D2A851023F5B}"/>
                  </a:ext>
                </a:extLst>
              </p:cNvPr>
              <p:cNvGrpSpPr/>
              <p:nvPr/>
            </p:nvGrpSpPr>
            <p:grpSpPr>
              <a:xfrm rot="16200000">
                <a:off x="4015834" y="4589384"/>
                <a:ext cx="1612337" cy="1039204"/>
                <a:chOff x="1596391" y="5118850"/>
                <a:chExt cx="1959365" cy="1213692"/>
              </a:xfrm>
            </p:grpSpPr>
            <p:cxnSp>
              <p:nvCxnSpPr>
                <p:cNvPr id="67" name="Straight Connector 66">
                  <a:extLst>
                    <a:ext uri="{FF2B5EF4-FFF2-40B4-BE49-F238E27FC236}">
                      <a16:creationId xmlns:a16="http://schemas.microsoft.com/office/drawing/2014/main" id="{87EE64F2-653A-BF47-BAD1-1C2511DC290A}"/>
                    </a:ext>
                  </a:extLst>
                </p:cNvPr>
                <p:cNvCxnSpPr>
                  <a:cxnSpLocks/>
                </p:cNvCxnSpPr>
                <p:nvPr/>
              </p:nvCxnSpPr>
              <p:spPr>
                <a:xfrm rot="5400000" flipV="1">
                  <a:off x="2536316" y="4185825"/>
                  <a:ext cx="0" cy="1866049"/>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3696170-8869-5B49-9122-7B2CA32CA603}"/>
                    </a:ext>
                  </a:extLst>
                </p:cNvPr>
                <p:cNvCxnSpPr>
                  <a:cxnSpLocks/>
                </p:cNvCxnSpPr>
                <p:nvPr/>
              </p:nvCxnSpPr>
              <p:spPr>
                <a:xfrm rot="5400000" flipH="1" flipV="1">
                  <a:off x="2541480" y="5012234"/>
                  <a:ext cx="1" cy="186947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27FBB4-F193-954F-91B5-0A4BC8FF2270}"/>
                    </a:ext>
                  </a:extLst>
                </p:cNvPr>
                <p:cNvCxnSpPr>
                  <a:cxnSpLocks/>
                </p:cNvCxnSpPr>
                <p:nvPr/>
              </p:nvCxnSpPr>
              <p:spPr>
                <a:xfrm rot="5400000" flipH="1" flipV="1">
                  <a:off x="2536315" y="5205004"/>
                  <a:ext cx="1" cy="1872948"/>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69F0B2B-F482-434F-B2BD-ABEBCADEA7C1}"/>
                    </a:ext>
                  </a:extLst>
                </p:cNvPr>
                <p:cNvCxnSpPr>
                  <a:cxnSpLocks/>
                </p:cNvCxnSpPr>
                <p:nvPr/>
              </p:nvCxnSpPr>
              <p:spPr>
                <a:xfrm rot="5400000" flipV="1">
                  <a:off x="2536316" y="5392617"/>
                  <a:ext cx="0" cy="1879850"/>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14FF05B6-ADAE-FE4E-BB9C-74582A981C6A}"/>
                    </a:ext>
                  </a:extLst>
                </p:cNvPr>
                <p:cNvSpPr/>
                <p:nvPr/>
              </p:nvSpPr>
              <p:spPr>
                <a:xfrm>
                  <a:off x="3189577" y="5276397"/>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2" name="Rectangle 71">
                  <a:extLst>
                    <a:ext uri="{FF2B5EF4-FFF2-40B4-BE49-F238E27FC236}">
                      <a16:creationId xmlns:a16="http://schemas.microsoft.com/office/drawing/2014/main" id="{331CFD78-E43D-1E4B-87EE-6B38B82FDCAB}"/>
                    </a:ext>
                  </a:extLst>
                </p:cNvPr>
                <p:cNvSpPr/>
                <p:nvPr/>
              </p:nvSpPr>
              <p:spPr>
                <a:xfrm>
                  <a:off x="3193028" y="5373588"/>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3" name="Rectangle 72">
                  <a:extLst>
                    <a:ext uri="{FF2B5EF4-FFF2-40B4-BE49-F238E27FC236}">
                      <a16:creationId xmlns:a16="http://schemas.microsoft.com/office/drawing/2014/main" id="{7217C258-D9BB-1D42-A5DE-C9E08894D3D2}"/>
                    </a:ext>
                  </a:extLst>
                </p:cNvPr>
                <p:cNvSpPr/>
                <p:nvPr/>
              </p:nvSpPr>
              <p:spPr>
                <a:xfrm>
                  <a:off x="3193033" y="5490128"/>
                  <a:ext cx="362723" cy="682964"/>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74" name="Straight Connector 73">
                  <a:extLst>
                    <a:ext uri="{FF2B5EF4-FFF2-40B4-BE49-F238E27FC236}">
                      <a16:creationId xmlns:a16="http://schemas.microsoft.com/office/drawing/2014/main" id="{A7954F2D-3EDE-634F-A490-DE38A2F29CF3}"/>
                    </a:ext>
                  </a:extLst>
                </p:cNvPr>
                <p:cNvCxnSpPr>
                  <a:cxnSpLocks/>
                </p:cNvCxnSpPr>
                <p:nvPr/>
              </p:nvCxnSpPr>
              <p:spPr>
                <a:xfrm rot="5400000" flipV="1">
                  <a:off x="2536314" y="4356164"/>
                  <a:ext cx="0" cy="186604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68636A6-333E-824D-ACE7-B5CC07BBA6CC}"/>
                    </a:ext>
                  </a:extLst>
                </p:cNvPr>
                <p:cNvCxnSpPr>
                  <a:cxnSpLocks/>
                </p:cNvCxnSpPr>
                <p:nvPr/>
              </p:nvCxnSpPr>
              <p:spPr>
                <a:xfrm rot="5400000" flipV="1">
                  <a:off x="2538039" y="4555108"/>
                  <a:ext cx="1" cy="1862595"/>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DF042676-0801-8D4F-9150-5BF7A24A0F13}"/>
                  </a:ext>
                </a:extLst>
              </p:cNvPr>
              <p:cNvSpPr/>
              <p:nvPr/>
            </p:nvSpPr>
            <p:spPr>
              <a:xfrm>
                <a:off x="4178157" y="4641292"/>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2" name="Rectangle 51">
                <a:extLst>
                  <a:ext uri="{FF2B5EF4-FFF2-40B4-BE49-F238E27FC236}">
                    <a16:creationId xmlns:a16="http://schemas.microsoft.com/office/drawing/2014/main" id="{1DF9A801-22DD-E344-BEA5-A87537FDF20B}"/>
                  </a:ext>
                </a:extLst>
              </p:cNvPr>
              <p:cNvSpPr/>
              <p:nvPr/>
            </p:nvSpPr>
            <p:spPr>
              <a:xfrm>
                <a:off x="4339120" y="5926451"/>
                <a:ext cx="380144" cy="45719"/>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3" name="Rectangle 52">
                <a:extLst>
                  <a:ext uri="{FF2B5EF4-FFF2-40B4-BE49-F238E27FC236}">
                    <a16:creationId xmlns:a16="http://schemas.microsoft.com/office/drawing/2014/main" id="{9EAA4B4E-A654-984B-9F7A-218EB94827AA}"/>
                  </a:ext>
                </a:extLst>
              </p:cNvPr>
              <p:cNvSpPr/>
              <p:nvPr/>
            </p:nvSpPr>
            <p:spPr>
              <a:xfrm rot="5400000">
                <a:off x="3634625" y="5256196"/>
                <a:ext cx="1159808"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4" name="Rectangle 53">
                <a:extLst>
                  <a:ext uri="{FF2B5EF4-FFF2-40B4-BE49-F238E27FC236}">
                    <a16:creationId xmlns:a16="http://schemas.microsoft.com/office/drawing/2014/main" id="{17218D90-B1A4-B34E-8921-FCBF07FAEAE5}"/>
                  </a:ext>
                </a:extLst>
              </p:cNvPr>
              <p:cNvSpPr/>
              <p:nvPr/>
            </p:nvSpPr>
            <p:spPr>
              <a:xfrm rot="5400000">
                <a:off x="3959815" y="5256487"/>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5" name="Rectangle 54">
                <a:extLst>
                  <a:ext uri="{FF2B5EF4-FFF2-40B4-BE49-F238E27FC236}">
                    <a16:creationId xmlns:a16="http://schemas.microsoft.com/office/drawing/2014/main" id="{7F6EFD8C-3EAD-F942-9454-89183C4750B6}"/>
                  </a:ext>
                </a:extLst>
              </p:cNvPr>
              <p:cNvSpPr/>
              <p:nvPr/>
            </p:nvSpPr>
            <p:spPr>
              <a:xfrm rot="16200000">
                <a:off x="4596106" y="4371781"/>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56" name="Rectangle 55">
                <a:extLst>
                  <a:ext uri="{FF2B5EF4-FFF2-40B4-BE49-F238E27FC236}">
                    <a16:creationId xmlns:a16="http://schemas.microsoft.com/office/drawing/2014/main" id="{D6F0A4F9-AF13-204C-99EB-D746BE22264D}"/>
                  </a:ext>
                </a:extLst>
              </p:cNvPr>
              <p:cNvSpPr/>
              <p:nvPr/>
            </p:nvSpPr>
            <p:spPr>
              <a:xfrm rot="5400000">
                <a:off x="4843700" y="5253535"/>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7" name="Rectangle 56">
                <a:extLst>
                  <a:ext uri="{FF2B5EF4-FFF2-40B4-BE49-F238E27FC236}">
                    <a16:creationId xmlns:a16="http://schemas.microsoft.com/office/drawing/2014/main" id="{09E1871A-76BF-7D4D-B91D-BDD07367941F}"/>
                  </a:ext>
                </a:extLst>
              </p:cNvPr>
              <p:cNvSpPr/>
              <p:nvPr/>
            </p:nvSpPr>
            <p:spPr>
              <a:xfrm rot="5400000">
                <a:off x="4519199" y="5254594"/>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8" name="Rectangle 57">
                <a:extLst>
                  <a:ext uri="{FF2B5EF4-FFF2-40B4-BE49-F238E27FC236}">
                    <a16:creationId xmlns:a16="http://schemas.microsoft.com/office/drawing/2014/main" id="{6BA1D176-1752-EA44-8CBD-F1AC13E90BFB}"/>
                  </a:ext>
                </a:extLst>
              </p:cNvPr>
              <p:cNvSpPr/>
              <p:nvPr/>
            </p:nvSpPr>
            <p:spPr>
              <a:xfrm rot="5400000">
                <a:off x="4677682" y="5304415"/>
                <a:ext cx="1168425"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9" name="Rectangle 58">
                <a:extLst>
                  <a:ext uri="{FF2B5EF4-FFF2-40B4-BE49-F238E27FC236}">
                    <a16:creationId xmlns:a16="http://schemas.microsoft.com/office/drawing/2014/main" id="{AC3D0BFC-070F-FD47-AAE7-95FFD20AD9F4}"/>
                  </a:ext>
                </a:extLst>
              </p:cNvPr>
              <p:cNvSpPr/>
              <p:nvPr/>
            </p:nvSpPr>
            <p:spPr>
              <a:xfrm rot="5400000">
                <a:off x="4359439" y="5301226"/>
                <a:ext cx="1174577"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0" name="Rectangle 59">
                <a:extLst>
                  <a:ext uri="{FF2B5EF4-FFF2-40B4-BE49-F238E27FC236}">
                    <a16:creationId xmlns:a16="http://schemas.microsoft.com/office/drawing/2014/main" id="{C33F282D-7220-5F4D-B7BC-C4C1275B9406}"/>
                  </a:ext>
                </a:extLst>
              </p:cNvPr>
              <p:cNvSpPr/>
              <p:nvPr/>
            </p:nvSpPr>
            <p:spPr>
              <a:xfrm rot="5400000">
                <a:off x="4096276" y="5302048"/>
                <a:ext cx="117505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1" name="Rectangle 60">
                <a:extLst>
                  <a:ext uri="{FF2B5EF4-FFF2-40B4-BE49-F238E27FC236}">
                    <a16:creationId xmlns:a16="http://schemas.microsoft.com/office/drawing/2014/main" id="{4B9FB616-05BF-024D-8B30-C575F8A634BB}"/>
                  </a:ext>
                </a:extLst>
              </p:cNvPr>
              <p:cNvSpPr/>
              <p:nvPr/>
            </p:nvSpPr>
            <p:spPr>
              <a:xfrm rot="5400000">
                <a:off x="3791848" y="5304888"/>
                <a:ext cx="116937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2" name="Rectangle 61">
                <a:extLst>
                  <a:ext uri="{FF2B5EF4-FFF2-40B4-BE49-F238E27FC236}">
                    <a16:creationId xmlns:a16="http://schemas.microsoft.com/office/drawing/2014/main" id="{F8B55C1E-64A3-DE47-852D-1B6B2EEC44F3}"/>
                  </a:ext>
                </a:extLst>
              </p:cNvPr>
              <p:cNvSpPr/>
              <p:nvPr/>
            </p:nvSpPr>
            <p:spPr>
              <a:xfrm rot="16200000">
                <a:off x="4696917" y="4372253"/>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63" name="Rectangle 62">
                <a:extLst>
                  <a:ext uri="{FF2B5EF4-FFF2-40B4-BE49-F238E27FC236}">
                    <a16:creationId xmlns:a16="http://schemas.microsoft.com/office/drawing/2014/main" id="{CF994A0B-8FB7-F84B-998E-A111C1BCF11D}"/>
                  </a:ext>
                </a:extLst>
              </p:cNvPr>
              <p:cNvSpPr/>
              <p:nvPr/>
            </p:nvSpPr>
            <p:spPr>
              <a:xfrm>
                <a:off x="5060022" y="4636155"/>
                <a:ext cx="397384" cy="7896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4" name="Rectangle 63">
                <a:extLst>
                  <a:ext uri="{FF2B5EF4-FFF2-40B4-BE49-F238E27FC236}">
                    <a16:creationId xmlns:a16="http://schemas.microsoft.com/office/drawing/2014/main" id="{A3757768-63AD-A849-B801-74580F3AB52A}"/>
                  </a:ext>
                </a:extLst>
              </p:cNvPr>
              <p:cNvSpPr/>
              <p:nvPr/>
            </p:nvSpPr>
            <p:spPr>
              <a:xfrm>
                <a:off x="4909335" y="5924737"/>
                <a:ext cx="388705" cy="52195"/>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5" name="Rectangle 64">
                <a:extLst>
                  <a:ext uri="{FF2B5EF4-FFF2-40B4-BE49-F238E27FC236}">
                    <a16:creationId xmlns:a16="http://schemas.microsoft.com/office/drawing/2014/main" id="{BAEEDAB1-43B6-4547-AE71-39D37DB705D9}"/>
                  </a:ext>
                </a:extLst>
              </p:cNvPr>
              <p:cNvSpPr/>
              <p:nvPr/>
            </p:nvSpPr>
            <p:spPr>
              <a:xfrm rot="16200000">
                <a:off x="4626928"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66" name="Rectangle 65">
                <a:extLst>
                  <a:ext uri="{FF2B5EF4-FFF2-40B4-BE49-F238E27FC236}">
                    <a16:creationId xmlns:a16="http://schemas.microsoft.com/office/drawing/2014/main" id="{9E500D91-E1CE-B34B-B64C-2D3AF96F1694}"/>
                  </a:ext>
                </a:extLst>
              </p:cNvPr>
              <p:cNvSpPr/>
              <p:nvPr/>
            </p:nvSpPr>
            <p:spPr>
              <a:xfrm rot="16200000">
                <a:off x="4705696"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grpSp>
        <p:sp>
          <p:nvSpPr>
            <p:cNvPr id="42" name="Notched Right Arrow 41">
              <a:extLst>
                <a:ext uri="{FF2B5EF4-FFF2-40B4-BE49-F238E27FC236}">
                  <a16:creationId xmlns:a16="http://schemas.microsoft.com/office/drawing/2014/main" id="{3543655A-31B0-DD43-A66F-3DEB4ABD1473}"/>
                </a:ext>
              </a:extLst>
            </p:cNvPr>
            <p:cNvSpPr/>
            <p:nvPr/>
          </p:nvSpPr>
          <p:spPr>
            <a:xfrm>
              <a:off x="2439209" y="4813630"/>
              <a:ext cx="528110" cy="44178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E4460A3-EF9C-B84B-B114-6BA312755EB2}"/>
                </a:ext>
              </a:extLst>
            </p:cNvPr>
            <p:cNvSpPr/>
            <p:nvPr/>
          </p:nvSpPr>
          <p:spPr>
            <a:xfrm>
              <a:off x="1055328" y="3976656"/>
              <a:ext cx="374052" cy="231680"/>
            </a:xfrm>
            <a:prstGeom prst="rect">
              <a:avLst/>
            </a:prstGeom>
          </p:spPr>
          <p:txBody>
            <a:bodyPr wrap="none">
              <a:spAutoFit/>
            </a:bodyPr>
            <a:lstStyle/>
            <a:p>
              <a:r>
                <a:rPr lang="en-US" sz="1400" b="1" dirty="0">
                  <a:solidFill>
                    <a:srgbClr val="C00000"/>
                  </a:solidFill>
                  <a:sym typeface="Wingdings" pitchFamily="2" charset="2"/>
                </a:rPr>
                <a:t>N</a:t>
              </a:r>
              <a:r>
                <a:rPr lang="en-US" sz="1400" b="1" baseline="-25000" dirty="0">
                  <a:solidFill>
                    <a:srgbClr val="C00000"/>
                  </a:solidFill>
                  <a:sym typeface="Wingdings" pitchFamily="2" charset="2"/>
                </a:rPr>
                <a:t>BL</a:t>
              </a:r>
              <a:endParaRPr lang="en-US" sz="1200" b="1" baseline="-25000" dirty="0">
                <a:solidFill>
                  <a:srgbClr val="C00000"/>
                </a:solidFill>
              </a:endParaRPr>
            </a:p>
          </p:txBody>
        </p:sp>
        <p:sp>
          <p:nvSpPr>
            <p:cNvPr id="44" name="Rectangle 43">
              <a:extLst>
                <a:ext uri="{FF2B5EF4-FFF2-40B4-BE49-F238E27FC236}">
                  <a16:creationId xmlns:a16="http://schemas.microsoft.com/office/drawing/2014/main" id="{AA55270A-7100-D14F-908D-2939946D6F6C}"/>
                </a:ext>
              </a:extLst>
            </p:cNvPr>
            <p:cNvSpPr/>
            <p:nvPr/>
          </p:nvSpPr>
          <p:spPr>
            <a:xfrm>
              <a:off x="2062050" y="5006017"/>
              <a:ext cx="374052" cy="231680"/>
            </a:xfrm>
            <a:prstGeom prst="rect">
              <a:avLst/>
            </a:prstGeom>
          </p:spPr>
          <p:txBody>
            <a:bodyPr wrap="none">
              <a:spAutoFit/>
            </a:bodyPr>
            <a:lstStyle/>
            <a:p>
              <a:r>
                <a:rPr lang="en-US" sz="1400" b="1" dirty="0">
                  <a:solidFill>
                    <a:srgbClr val="00B050"/>
                  </a:solidFill>
                  <a:sym typeface="Wingdings" pitchFamily="2" charset="2"/>
                </a:rPr>
                <a:t>N</a:t>
              </a:r>
              <a:r>
                <a:rPr lang="en-US" sz="1400" b="1" baseline="-25000" dirty="0">
                  <a:solidFill>
                    <a:srgbClr val="00B050"/>
                  </a:solidFill>
                  <a:sym typeface="Wingdings" pitchFamily="2" charset="2"/>
                </a:rPr>
                <a:t>PS</a:t>
              </a:r>
              <a:endParaRPr lang="en-US" sz="1200" b="1" baseline="-25000" dirty="0">
                <a:solidFill>
                  <a:srgbClr val="00B050"/>
                </a:solidFill>
              </a:endParaRPr>
            </a:p>
          </p:txBody>
        </p:sp>
        <p:sp>
          <p:nvSpPr>
            <p:cNvPr id="45" name="Rectangle 44">
              <a:extLst>
                <a:ext uri="{FF2B5EF4-FFF2-40B4-BE49-F238E27FC236}">
                  <a16:creationId xmlns:a16="http://schemas.microsoft.com/office/drawing/2014/main" id="{56764175-AD96-E64B-AFA6-9FAB136DABBF}"/>
                </a:ext>
              </a:extLst>
            </p:cNvPr>
            <p:cNvSpPr/>
            <p:nvPr/>
          </p:nvSpPr>
          <p:spPr>
            <a:xfrm>
              <a:off x="3647995" y="3994220"/>
              <a:ext cx="535471" cy="231680"/>
            </a:xfrm>
            <a:prstGeom prst="rect">
              <a:avLst/>
            </a:prstGeom>
          </p:spPr>
          <p:txBody>
            <a:bodyPr wrap="square">
              <a:spAutoFit/>
            </a:bodyPr>
            <a:lstStyle/>
            <a:p>
              <a:r>
                <a:rPr lang="en-US" sz="1400" b="1" dirty="0">
                  <a:solidFill>
                    <a:srgbClr val="C00000"/>
                  </a:solidFill>
                  <a:sym typeface="Wingdings" pitchFamily="2" charset="2"/>
                </a:rPr>
                <a:t>N</a:t>
              </a:r>
              <a:r>
                <a:rPr lang="en-US" sz="1400" b="1" baseline="-25000" dirty="0">
                  <a:solidFill>
                    <a:srgbClr val="C00000"/>
                  </a:solidFill>
                  <a:sym typeface="Wingdings" pitchFamily="2" charset="2"/>
                </a:rPr>
                <a:t>BL</a:t>
              </a:r>
              <a:endParaRPr lang="en-US" sz="1200" b="1" baseline="-25000" dirty="0">
                <a:solidFill>
                  <a:srgbClr val="C00000"/>
                </a:solidFill>
              </a:endParaRPr>
            </a:p>
          </p:txBody>
        </p:sp>
        <p:sp>
          <p:nvSpPr>
            <p:cNvPr id="46" name="Rectangle 45">
              <a:extLst>
                <a:ext uri="{FF2B5EF4-FFF2-40B4-BE49-F238E27FC236}">
                  <a16:creationId xmlns:a16="http://schemas.microsoft.com/office/drawing/2014/main" id="{6FCECC41-C0B0-6B4A-8F9E-206B5DC27886}"/>
                </a:ext>
              </a:extLst>
            </p:cNvPr>
            <p:cNvSpPr/>
            <p:nvPr/>
          </p:nvSpPr>
          <p:spPr>
            <a:xfrm>
              <a:off x="4721390" y="5014798"/>
              <a:ext cx="564488" cy="231680"/>
            </a:xfrm>
            <a:prstGeom prst="rect">
              <a:avLst/>
            </a:prstGeom>
          </p:spPr>
          <p:txBody>
            <a:bodyPr wrap="square">
              <a:spAutoFit/>
            </a:bodyPr>
            <a:lstStyle/>
            <a:p>
              <a:r>
                <a:rPr lang="en-US" sz="1400" b="1" dirty="0">
                  <a:solidFill>
                    <a:srgbClr val="00B050"/>
                  </a:solidFill>
                  <a:sym typeface="Wingdings" pitchFamily="2" charset="2"/>
                </a:rPr>
                <a:t>N</a:t>
              </a:r>
              <a:r>
                <a:rPr lang="en-US" sz="1400" b="1" baseline="-25000" dirty="0">
                  <a:solidFill>
                    <a:srgbClr val="00B050"/>
                  </a:solidFill>
                  <a:sym typeface="Wingdings" pitchFamily="2" charset="2"/>
                </a:rPr>
                <a:t>PS</a:t>
              </a:r>
              <a:endParaRPr lang="en-US" sz="1200" b="1" baseline="-25000" dirty="0">
                <a:solidFill>
                  <a:srgbClr val="00B050"/>
                </a:solidFill>
              </a:endParaRPr>
            </a:p>
          </p:txBody>
        </p:sp>
        <p:sp>
          <p:nvSpPr>
            <p:cNvPr id="47" name="Rectangle 46">
              <a:extLst>
                <a:ext uri="{FF2B5EF4-FFF2-40B4-BE49-F238E27FC236}">
                  <a16:creationId xmlns:a16="http://schemas.microsoft.com/office/drawing/2014/main" id="{09E23767-61C5-AB4C-B693-ADDC4234580E}"/>
                </a:ext>
              </a:extLst>
            </p:cNvPr>
            <p:cNvSpPr/>
            <p:nvPr/>
          </p:nvSpPr>
          <p:spPr>
            <a:xfrm>
              <a:off x="3704987" y="5783226"/>
              <a:ext cx="567759" cy="231680"/>
            </a:xfrm>
            <a:prstGeom prst="rect">
              <a:avLst/>
            </a:prstGeom>
          </p:spPr>
          <p:txBody>
            <a:bodyPr wrap="square">
              <a:spAutoFit/>
            </a:bodyPr>
            <a:lstStyle/>
            <a:p>
              <a:r>
                <a:rPr lang="en-US" sz="1400" b="1" dirty="0" err="1">
                  <a:solidFill>
                    <a:srgbClr val="7030A0"/>
                  </a:solidFill>
                  <a:sym typeface="Wingdings" pitchFamily="2" charset="2"/>
                </a:rPr>
                <a:t>N</a:t>
              </a:r>
              <a:r>
                <a:rPr lang="en-US" sz="1400" b="1" baseline="-25000" dirty="0" err="1">
                  <a:solidFill>
                    <a:srgbClr val="7030A0"/>
                  </a:solidFill>
                  <a:sym typeface="Wingdings" pitchFamily="2" charset="2"/>
                </a:rPr>
                <a:t>pile</a:t>
              </a:r>
              <a:endParaRPr lang="en-US" sz="1200" b="1" baseline="-25000" dirty="0">
                <a:solidFill>
                  <a:srgbClr val="7030A0"/>
                </a:solidFill>
              </a:endParaRPr>
            </a:p>
          </p:txBody>
        </p:sp>
        <p:sp>
          <p:nvSpPr>
            <p:cNvPr id="48" name="Rectangle 47">
              <a:extLst>
                <a:ext uri="{FF2B5EF4-FFF2-40B4-BE49-F238E27FC236}">
                  <a16:creationId xmlns:a16="http://schemas.microsoft.com/office/drawing/2014/main" id="{60924F63-C449-AD4D-9E51-FA9B24105C86}"/>
                </a:ext>
              </a:extLst>
            </p:cNvPr>
            <p:cNvSpPr/>
            <p:nvPr/>
          </p:nvSpPr>
          <p:spPr>
            <a:xfrm>
              <a:off x="439723" y="4241966"/>
              <a:ext cx="304892" cy="307777"/>
            </a:xfrm>
            <a:prstGeom prst="rect">
              <a:avLst/>
            </a:prstGeom>
          </p:spPr>
          <p:txBody>
            <a:bodyPr wrap="square">
              <a:spAutoFit/>
            </a:bodyPr>
            <a:lstStyle/>
            <a:p>
              <a:r>
                <a:rPr lang="en-US" sz="1400" b="1" dirty="0">
                  <a:solidFill>
                    <a:srgbClr val="7030A0"/>
                  </a:solidFill>
                  <a:sym typeface="Wingdings" pitchFamily="2" charset="2"/>
                </a:rPr>
                <a:t>1</a:t>
              </a:r>
              <a:endParaRPr lang="en-US" sz="1200" b="1" dirty="0">
                <a:solidFill>
                  <a:srgbClr val="7030A0"/>
                </a:solidFill>
              </a:endParaRPr>
            </a:p>
          </p:txBody>
        </p:sp>
      </p:grpSp>
    </p:spTree>
    <p:extLst>
      <p:ext uri="{BB962C8B-B14F-4D97-AF65-F5344CB8AC3E}">
        <p14:creationId xmlns:p14="http://schemas.microsoft.com/office/powerpoint/2010/main" val="307283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80B9-F91F-B348-80C0-47DF0957D667}"/>
              </a:ext>
            </a:extLst>
          </p:cNvPr>
          <p:cNvSpPr>
            <a:spLocks noGrp="1"/>
          </p:cNvSpPr>
          <p:nvPr>
            <p:ph type="title"/>
          </p:nvPr>
        </p:nvSpPr>
        <p:spPr>
          <a:xfrm>
            <a:off x="264342" y="227556"/>
            <a:ext cx="9061910" cy="333022"/>
          </a:xfrm>
        </p:spPr>
        <p:txBody>
          <a:bodyPr/>
          <a:lstStyle/>
          <a:p>
            <a:r>
              <a:rPr lang="en-US" sz="2400" dirty="0"/>
              <a:t>Product Physical Architecture</a:t>
            </a:r>
          </a:p>
        </p:txBody>
      </p:sp>
      <p:graphicFrame>
        <p:nvGraphicFramePr>
          <p:cNvPr id="4" name="Content Placeholder 3">
            <a:extLst>
              <a:ext uri="{FF2B5EF4-FFF2-40B4-BE49-F238E27FC236}">
                <a16:creationId xmlns:a16="http://schemas.microsoft.com/office/drawing/2014/main" id="{362A05AF-0C2D-3141-89D0-EB0D801D0962}"/>
              </a:ext>
            </a:extLst>
          </p:cNvPr>
          <p:cNvGraphicFramePr>
            <a:graphicFrameLocks noGrp="1"/>
          </p:cNvGraphicFramePr>
          <p:nvPr>
            <p:ph idx="1"/>
            <p:extLst>
              <p:ext uri="{D42A27DB-BD31-4B8C-83A1-F6EECF244321}">
                <p14:modId xmlns:p14="http://schemas.microsoft.com/office/powerpoint/2010/main" val="1926271955"/>
              </p:ext>
            </p:extLst>
          </p:nvPr>
        </p:nvGraphicFramePr>
        <p:xfrm>
          <a:off x="264342" y="673190"/>
          <a:ext cx="9061910" cy="5559552"/>
        </p:xfrm>
        <a:graphic>
          <a:graphicData uri="http://schemas.openxmlformats.org/drawingml/2006/table">
            <a:tbl>
              <a:tblPr firstRow="1" bandRow="1">
                <a:tableStyleId>{21E4AEA4-8DFA-4A89-87EB-49C32662AFE0}</a:tableStyleId>
              </a:tblPr>
              <a:tblGrid>
                <a:gridCol w="1956499">
                  <a:extLst>
                    <a:ext uri="{9D8B030D-6E8A-4147-A177-3AD203B41FA5}">
                      <a16:colId xmlns:a16="http://schemas.microsoft.com/office/drawing/2014/main" val="589736726"/>
                    </a:ext>
                  </a:extLst>
                </a:gridCol>
                <a:gridCol w="985822">
                  <a:extLst>
                    <a:ext uri="{9D8B030D-6E8A-4147-A177-3AD203B41FA5}">
                      <a16:colId xmlns:a16="http://schemas.microsoft.com/office/drawing/2014/main" val="1613960143"/>
                    </a:ext>
                  </a:extLst>
                </a:gridCol>
                <a:gridCol w="1002082">
                  <a:extLst>
                    <a:ext uri="{9D8B030D-6E8A-4147-A177-3AD203B41FA5}">
                      <a16:colId xmlns:a16="http://schemas.microsoft.com/office/drawing/2014/main" val="676918691"/>
                    </a:ext>
                  </a:extLst>
                </a:gridCol>
                <a:gridCol w="971467">
                  <a:extLst>
                    <a:ext uri="{9D8B030D-6E8A-4147-A177-3AD203B41FA5}">
                      <a16:colId xmlns:a16="http://schemas.microsoft.com/office/drawing/2014/main" val="3394408130"/>
                    </a:ext>
                  </a:extLst>
                </a:gridCol>
                <a:gridCol w="1036510">
                  <a:extLst>
                    <a:ext uri="{9D8B030D-6E8A-4147-A177-3AD203B41FA5}">
                      <a16:colId xmlns:a16="http://schemas.microsoft.com/office/drawing/2014/main" val="1469666997"/>
                    </a:ext>
                  </a:extLst>
                </a:gridCol>
                <a:gridCol w="1036510">
                  <a:extLst>
                    <a:ext uri="{9D8B030D-6E8A-4147-A177-3AD203B41FA5}">
                      <a16:colId xmlns:a16="http://schemas.microsoft.com/office/drawing/2014/main" val="3541766459"/>
                    </a:ext>
                  </a:extLst>
                </a:gridCol>
                <a:gridCol w="1036510">
                  <a:extLst>
                    <a:ext uri="{9D8B030D-6E8A-4147-A177-3AD203B41FA5}">
                      <a16:colId xmlns:a16="http://schemas.microsoft.com/office/drawing/2014/main" val="3414995629"/>
                    </a:ext>
                  </a:extLst>
                </a:gridCol>
                <a:gridCol w="1036510">
                  <a:extLst>
                    <a:ext uri="{9D8B030D-6E8A-4147-A177-3AD203B41FA5}">
                      <a16:colId xmlns:a16="http://schemas.microsoft.com/office/drawing/2014/main" val="2535640828"/>
                    </a:ext>
                  </a:extLst>
                </a:gridCol>
              </a:tblGrid>
              <a:tr h="0">
                <a:tc>
                  <a:txBody>
                    <a:bodyPr/>
                    <a:lstStyle/>
                    <a:p>
                      <a:r>
                        <a:rPr lang="en-US" sz="1400" dirty="0">
                          <a:latin typeface="Calibri" panose="020F0502020204030204" pitchFamily="34" charset="0"/>
                          <a:cs typeface="Calibri" panose="020F0502020204030204" pitchFamily="34" charset="0"/>
                        </a:rPr>
                        <a:t>Technology</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P1240</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P1240.T1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P1241 PF</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P1241.T2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P1242.T3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P1243.T4</a:t>
                      </a:r>
                    </a:p>
                  </a:txBody>
                  <a:tcPr marT="0" marB="18288" anchor="ctr"/>
                </a:tc>
                <a:extLst>
                  <a:ext uri="{0D108BD9-81ED-4DB2-BD59-A6C34878D82A}">
                    <a16:rowId xmlns:a16="http://schemas.microsoft.com/office/drawing/2014/main" val="1129220995"/>
                  </a:ext>
                </a:extLst>
              </a:tr>
              <a:tr h="0">
                <a:tc>
                  <a:txBody>
                    <a:bodyPr/>
                    <a:lstStyle/>
                    <a:p>
                      <a:r>
                        <a:rPr lang="en-US" sz="1400" dirty="0">
                          <a:latin typeface="Calibri" panose="020F0502020204030204" pitchFamily="34" charset="0"/>
                          <a:cs typeface="Calibri" panose="020F0502020204030204" pitchFamily="34" charset="0"/>
                        </a:rPr>
                        <a:t>Product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ALF32</a:t>
                      </a:r>
                    </a:p>
                  </a:txBody>
                  <a:tcPr marT="0" marB="18288" anchor="ctr"/>
                </a:tc>
                <a:tc>
                  <a:txBody>
                    <a:bodyPr/>
                    <a:lstStyle/>
                    <a:p>
                      <a:pPr algn="ctr"/>
                      <a:endParaRPr lang="en-US" sz="1400" dirty="0">
                        <a:latin typeface="Calibri" panose="020F0502020204030204" pitchFamily="34" charset="0"/>
                        <a:cs typeface="Calibri" panose="020F0502020204030204" pitchFamily="34" charset="0"/>
                      </a:endParaRP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ATF-64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ATF-64</a:t>
                      </a:r>
                    </a:p>
                  </a:txBody>
                  <a:tcPr marT="0" marB="18288" anchor="ctr"/>
                </a:tc>
                <a:tc>
                  <a:txBody>
                    <a:bodyPr/>
                    <a:lstStyle/>
                    <a:p>
                      <a:pPr algn="ctr"/>
                      <a:endParaRPr lang="en-US" sz="1400" dirty="0">
                        <a:solidFill>
                          <a:schemeClr val="bg1">
                            <a:lumMod val="65000"/>
                          </a:schemeClr>
                        </a:solidFill>
                        <a:latin typeface="Calibri" panose="020F0502020204030204" pitchFamily="34" charset="0"/>
                        <a:cs typeface="Calibri" panose="020F0502020204030204" pitchFamily="34" charset="0"/>
                      </a:endParaRPr>
                    </a:p>
                  </a:txBody>
                  <a:tcPr marT="0" marB="18288" anchor="ctr"/>
                </a:tc>
                <a:tc>
                  <a:txBody>
                    <a:bodyPr/>
                    <a:lstStyle/>
                    <a:p>
                      <a:pPr algn="ctr"/>
                      <a:endParaRPr lang="en-US" sz="1400" dirty="0">
                        <a:latin typeface="Calibri" panose="020F0502020204030204" pitchFamily="34" charset="0"/>
                        <a:cs typeface="Calibri" panose="020F0502020204030204" pitchFamily="34" charset="0"/>
                      </a:endParaRPr>
                    </a:p>
                  </a:txBody>
                  <a:tcPr marT="0" marB="18288" anchor="ctr"/>
                </a:tc>
                <a:tc>
                  <a:txBody>
                    <a:bodyPr/>
                    <a:lstStyle/>
                    <a:p>
                      <a:pPr algn="ctr"/>
                      <a:endParaRPr lang="en-US" sz="1400" dirty="0">
                        <a:latin typeface="Calibri" panose="020F0502020204030204" pitchFamily="34" charset="0"/>
                        <a:cs typeface="Calibri" panose="020F0502020204030204" pitchFamily="34" charset="0"/>
                      </a:endParaRPr>
                    </a:p>
                  </a:txBody>
                  <a:tcPr marT="0" marB="18288" anchor="ctr"/>
                </a:tc>
                <a:extLst>
                  <a:ext uri="{0D108BD9-81ED-4DB2-BD59-A6C34878D82A}">
                    <a16:rowId xmlns:a16="http://schemas.microsoft.com/office/drawing/2014/main" val="2210416377"/>
                  </a:ext>
                </a:extLst>
              </a:tr>
              <a:tr h="0">
                <a:tc>
                  <a:txBody>
                    <a:bodyPr/>
                    <a:lstStyle/>
                    <a:p>
                      <a:r>
                        <a:rPr lang="en-US" sz="1400" dirty="0">
                          <a:latin typeface="Calibri" panose="020F0502020204030204" pitchFamily="34" charset="0"/>
                          <a:cs typeface="Calibri" panose="020F0502020204030204" pitchFamily="34" charset="0"/>
                        </a:rPr>
                        <a:t>Effective F [nm]</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10.25</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10.25</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7</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7</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7.25</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5.92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5.125</a:t>
                      </a:r>
                    </a:p>
                  </a:txBody>
                  <a:tcPr marT="0" marB="18288" anchor="ctr"/>
                </a:tc>
                <a:extLst>
                  <a:ext uri="{0D108BD9-81ED-4DB2-BD59-A6C34878D82A}">
                    <a16:rowId xmlns:a16="http://schemas.microsoft.com/office/drawing/2014/main" val="3810201156"/>
                  </a:ext>
                </a:extLst>
              </a:tr>
              <a:tr h="0">
                <a:tc>
                  <a:txBody>
                    <a:bodyPr/>
                    <a:lstStyle/>
                    <a:p>
                      <a:r>
                        <a:rPr lang="en-US" sz="1400" dirty="0">
                          <a:latin typeface="Calibri" panose="020F0502020204030204" pitchFamily="34" charset="0"/>
                          <a:cs typeface="Calibri" panose="020F0502020204030204" pitchFamily="34" charset="0"/>
                        </a:rPr>
                        <a:t>Die Capacity [GB/die]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32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96</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128</a:t>
                      </a:r>
                    </a:p>
                  </a:txBody>
                  <a:tcPr marT="0" marB="18288" anchor="ctr"/>
                </a:tc>
                <a:extLst>
                  <a:ext uri="{0D108BD9-81ED-4DB2-BD59-A6C34878D82A}">
                    <a16:rowId xmlns:a16="http://schemas.microsoft.com/office/drawing/2014/main" val="249805640"/>
                  </a:ext>
                </a:extLst>
              </a:tr>
              <a:tr h="0">
                <a:tc>
                  <a:txBody>
                    <a:bodyPr/>
                    <a:lstStyle/>
                    <a:p>
                      <a:r>
                        <a:rPr lang="en-US" sz="1400" dirty="0">
                          <a:latin typeface="Calibri" panose="020F0502020204030204" pitchFamily="34" charset="0"/>
                          <a:cs typeface="Calibri" panose="020F0502020204030204" pitchFamily="34" charset="0"/>
                        </a:rPr>
                        <a:t>Array overhead [%]</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16</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22.5</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16</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16</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22.5</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22.5</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22.5</a:t>
                      </a:r>
                    </a:p>
                  </a:txBody>
                  <a:tcPr marT="0" marB="18288" anchor="ctr"/>
                </a:tc>
                <a:extLst>
                  <a:ext uri="{0D108BD9-81ED-4DB2-BD59-A6C34878D82A}">
                    <a16:rowId xmlns:a16="http://schemas.microsoft.com/office/drawing/2014/main" val="1954712533"/>
                  </a:ext>
                </a:extLst>
              </a:tr>
              <a:tr h="0">
                <a:tc>
                  <a:txBody>
                    <a:bodyPr/>
                    <a:lstStyle/>
                    <a:p>
                      <a:r>
                        <a:rPr lang="en-US" sz="1400" dirty="0">
                          <a:latin typeface="Calibri" panose="020F0502020204030204" pitchFamily="34" charset="0"/>
                          <a:cs typeface="Calibri" panose="020F0502020204030204" pitchFamily="34" charset="0"/>
                        </a:rPr>
                        <a:t># of Partition</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a:t>
                      </a:r>
                    </a:p>
                  </a:txBody>
                  <a:tcPr marT="0" marB="18288" anchor="ctr"/>
                </a:tc>
                <a:extLst>
                  <a:ext uri="{0D108BD9-81ED-4DB2-BD59-A6C34878D82A}">
                    <a16:rowId xmlns:a16="http://schemas.microsoft.com/office/drawing/2014/main" val="3389504096"/>
                  </a:ext>
                </a:extLst>
              </a:tr>
              <a:tr h="0">
                <a:tc>
                  <a:txBody>
                    <a:bodyPr/>
                    <a:lstStyle/>
                    <a:p>
                      <a:r>
                        <a:rPr lang="en-US" sz="1400" dirty="0">
                          <a:latin typeface="Calibri" panose="020F0502020204030204" pitchFamily="34" charset="0"/>
                          <a:cs typeface="Calibri" panose="020F0502020204030204" pitchFamily="34" charset="0"/>
                        </a:rPr>
                        <a:t># of tile / Partition</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128</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128</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128</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128</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128</a:t>
                      </a:r>
                    </a:p>
                  </a:txBody>
                  <a:tcPr marT="0" marB="18288" anchor="ctr"/>
                </a:tc>
                <a:extLst>
                  <a:ext uri="{0D108BD9-81ED-4DB2-BD59-A6C34878D82A}">
                    <a16:rowId xmlns:a16="http://schemas.microsoft.com/office/drawing/2014/main" val="1251159879"/>
                  </a:ext>
                </a:extLst>
              </a:tr>
              <a:tr h="0">
                <a:tc>
                  <a:txBody>
                    <a:bodyPr/>
                    <a:lstStyle/>
                    <a:p>
                      <a:r>
                        <a:rPr lang="en-US" sz="1400" dirty="0">
                          <a:latin typeface="Calibri" panose="020F0502020204030204" pitchFamily="34" charset="0"/>
                          <a:cs typeface="Calibri" panose="020F0502020204030204" pitchFamily="34" charset="0"/>
                        </a:rPr>
                        <a:t>Tile Capacity [Mb/Tile]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 (75)</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28 (32)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 (75)</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 (75)</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57 (64)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86 (96)</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114 (128)</a:t>
                      </a:r>
                    </a:p>
                  </a:txBody>
                  <a:tcPr marT="0" marB="18288" anchor="ctr"/>
                </a:tc>
                <a:extLst>
                  <a:ext uri="{0D108BD9-81ED-4DB2-BD59-A6C34878D82A}">
                    <a16:rowId xmlns:a16="http://schemas.microsoft.com/office/drawing/2014/main" val="61188493"/>
                  </a:ext>
                </a:extLst>
              </a:tr>
              <a:tr h="0">
                <a:tc>
                  <a:txBody>
                    <a:bodyPr/>
                    <a:lstStyle/>
                    <a:p>
                      <a:r>
                        <a:rPr lang="en-US" sz="1400" dirty="0">
                          <a:latin typeface="Calibri" panose="020F0502020204030204" pitchFamily="34" charset="0"/>
                          <a:cs typeface="Calibri" panose="020F0502020204030204" pitchFamily="34" charset="0"/>
                        </a:rPr>
                        <a:t>Tile Footprint [𝜇m</a:t>
                      </a:r>
                      <a:r>
                        <a:rPr lang="en-US" sz="1400" baseline="30000" dirty="0">
                          <a:latin typeface="Calibri" panose="020F0502020204030204" pitchFamily="34" charset="0"/>
                          <a:cs typeface="Calibri" panose="020F0502020204030204" pitchFamily="34" charset="0"/>
                        </a:rPr>
                        <a:t>2</a:t>
                      </a:r>
                      <a:r>
                        <a:rPr lang="en-US" sz="1400" baseline="0" dirty="0">
                          <a:latin typeface="Calibri" panose="020F0502020204030204" pitchFamily="34" charset="0"/>
                          <a:cs typeface="Calibri" panose="020F0502020204030204" pitchFamily="34" charset="0"/>
                        </a:rPr>
                        <a:t>/Tile</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181 X 181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88 X 175</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124 X 124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124 X 124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88 X 175</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88 X 175</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88 X 175</a:t>
                      </a:r>
                    </a:p>
                  </a:txBody>
                  <a:tcPr marT="0" marB="18288" anchor="ctr"/>
                </a:tc>
                <a:extLst>
                  <a:ext uri="{0D108BD9-81ED-4DB2-BD59-A6C34878D82A}">
                    <a16:rowId xmlns:a16="http://schemas.microsoft.com/office/drawing/2014/main" val="2048849374"/>
                  </a:ext>
                </a:extLst>
              </a:tr>
              <a:tr h="0">
                <a:tc>
                  <a:txBody>
                    <a:bodyPr/>
                    <a:lstStyle/>
                    <a:p>
                      <a:r>
                        <a:rPr lang="en-US" sz="1400" dirty="0">
                          <a:latin typeface="Calibri" panose="020F0502020204030204" pitchFamily="34" charset="0"/>
                          <a:cs typeface="Calibri" panose="020F0502020204030204" pitchFamily="34" charset="0"/>
                        </a:rPr>
                        <a:t># Deck</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4</a:t>
                      </a:r>
                    </a:p>
                  </a:txBody>
                  <a:tcPr marT="0" marB="18288" anchor="ctr"/>
                </a:tc>
                <a:extLst>
                  <a:ext uri="{0D108BD9-81ED-4DB2-BD59-A6C34878D82A}">
                    <a16:rowId xmlns:a16="http://schemas.microsoft.com/office/drawing/2014/main" val="765593898"/>
                  </a:ext>
                </a:extLst>
              </a:tr>
              <a:tr h="0">
                <a:tc>
                  <a:txBody>
                    <a:bodyPr/>
                    <a:lstStyle/>
                    <a:p>
                      <a:r>
                        <a:rPr lang="en-US" sz="1400" dirty="0">
                          <a:latin typeface="Calibri" panose="020F0502020204030204" pitchFamily="34" charset="0"/>
                          <a:cs typeface="Calibri" panose="020F0502020204030204" pitchFamily="34" charset="0"/>
                        </a:rPr>
                        <a:t># of Tier / Deck</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64</a:t>
                      </a:r>
                    </a:p>
                  </a:txBody>
                  <a:tcPr marT="0" marB="18288" anchor="ctr"/>
                </a:tc>
                <a:extLst>
                  <a:ext uri="{0D108BD9-81ED-4DB2-BD59-A6C34878D82A}">
                    <a16:rowId xmlns:a16="http://schemas.microsoft.com/office/drawing/2014/main" val="685341658"/>
                  </a:ext>
                </a:extLst>
              </a:tr>
              <a:tr h="0">
                <a:tc>
                  <a:txBody>
                    <a:bodyPr/>
                    <a:lstStyle/>
                    <a:p>
                      <a:r>
                        <a:rPr lang="en-US" sz="1400" dirty="0">
                          <a:latin typeface="Calibri" panose="020F0502020204030204" pitchFamily="34" charset="0"/>
                          <a:cs typeface="Calibri" panose="020F0502020204030204" pitchFamily="34" charset="0"/>
                        </a:rPr>
                        <a:t># of Pile / 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rgbClr val="FF0000"/>
                          </a:solidFill>
                          <a:latin typeface="Calibri" panose="020F0502020204030204" pitchFamily="34" charset="0"/>
                          <a:cs typeface="Calibri" panose="020F0502020204030204" pitchFamily="34" charset="0"/>
                        </a:rPr>
                        <a:t>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a:txBody>
                  <a:tcPr marT="0" marB="18288" anchor="ctr"/>
                </a:tc>
                <a:extLst>
                  <a:ext uri="{0D108BD9-81ED-4DB2-BD59-A6C34878D82A}">
                    <a16:rowId xmlns:a16="http://schemas.microsoft.com/office/drawing/2014/main" val="3973776076"/>
                  </a:ext>
                </a:extLst>
              </a:tr>
              <a:tr h="0">
                <a:tc>
                  <a:txBody>
                    <a:bodyPr/>
                    <a:lstStyle/>
                    <a:p>
                      <a:r>
                        <a:rPr lang="en-US" sz="1400" dirty="0">
                          <a:latin typeface="Calibri" panose="020F0502020204030204" pitchFamily="34" charset="0"/>
                          <a:cs typeface="Calibri" panose="020F0502020204030204" pitchFamily="34" charset="0"/>
                        </a:rPr>
                        <a:t># of WL Driver / 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1*2*64*</a:t>
                      </a:r>
                      <a:r>
                        <a:rPr lang="en-US" sz="1400" dirty="0">
                          <a:solidFill>
                            <a:srgbClr val="FF0000"/>
                          </a:solidFill>
                          <a:latin typeface="Calibri" panose="020F0502020204030204" pitchFamily="34" charset="0"/>
                          <a:cs typeface="Calibri" panose="020F0502020204030204" pitchFamily="34" charset="0"/>
                        </a:rPr>
                        <a:t>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2*2*64*</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3*2*64*</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4*2*64*</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a:txBody>
                  <a:tcPr marT="0" marB="18288" anchor="ctr"/>
                </a:tc>
                <a:extLst>
                  <a:ext uri="{0D108BD9-81ED-4DB2-BD59-A6C34878D82A}">
                    <a16:rowId xmlns:a16="http://schemas.microsoft.com/office/drawing/2014/main" val="1244846990"/>
                  </a:ext>
                </a:extLst>
              </a:tr>
              <a:tr h="0">
                <a:tc>
                  <a:txBody>
                    <a:bodyPr/>
                    <a:lstStyle/>
                    <a:p>
                      <a:r>
                        <a:rPr lang="en-US" sz="1400" dirty="0">
                          <a:latin typeface="Calibri" panose="020F0502020204030204" pitchFamily="34" charset="0"/>
                          <a:cs typeface="Calibri" panose="020F0502020204030204" pitchFamily="34" charset="0"/>
                        </a:rPr>
                        <a:t># of BL Driver / 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512</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512</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512</a:t>
                      </a:r>
                    </a:p>
                  </a:txBody>
                  <a:tcPr marT="0" marB="18288" anchor="ctr"/>
                </a:tc>
                <a:extLst>
                  <a:ext uri="{0D108BD9-81ED-4DB2-BD59-A6C34878D82A}">
                    <a16:rowId xmlns:a16="http://schemas.microsoft.com/office/drawing/2014/main" val="2802082579"/>
                  </a:ext>
                </a:extLst>
              </a:tr>
              <a:tr h="78241">
                <a:tc>
                  <a:txBody>
                    <a:bodyPr/>
                    <a:lstStyle/>
                    <a:p>
                      <a:r>
                        <a:rPr lang="en-US" sz="1400" dirty="0">
                          <a:latin typeface="Calibri" panose="020F0502020204030204" pitchFamily="34" charset="0"/>
                          <a:cs typeface="Calibri" panose="020F0502020204030204" pitchFamily="34" charset="0"/>
                        </a:rPr>
                        <a:t># of PS Driver / 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extLst>
                  <a:ext uri="{0D108BD9-81ED-4DB2-BD59-A6C34878D82A}">
                    <a16:rowId xmlns:a16="http://schemas.microsoft.com/office/drawing/2014/main" val="90669232"/>
                  </a:ext>
                </a:extLst>
              </a:tr>
              <a:tr h="0">
                <a:tc>
                  <a:txBody>
                    <a:bodyPr/>
                    <a:lstStyle/>
                    <a:p>
                      <a:r>
                        <a:rPr lang="en-US" sz="1400" dirty="0">
                          <a:latin typeface="Calibri" panose="020F0502020204030204" pitchFamily="34" charset="0"/>
                          <a:cs typeface="Calibri" panose="020F0502020204030204" pitchFamily="34" charset="0"/>
                        </a:rPr>
                        <a:t>WL Resistance [K</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23.8</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21.3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29.7</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29.7</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21.3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21.3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21.3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extLst>
                  <a:ext uri="{0D108BD9-81ED-4DB2-BD59-A6C34878D82A}">
                    <a16:rowId xmlns:a16="http://schemas.microsoft.com/office/drawing/2014/main" val="3166495816"/>
                  </a:ext>
                </a:extLst>
              </a:tr>
              <a:tr h="0">
                <a:tc>
                  <a:txBody>
                    <a:bodyPr/>
                    <a:lstStyle/>
                    <a:p>
                      <a:r>
                        <a:rPr lang="en-US" sz="1400" dirty="0">
                          <a:latin typeface="Calibri" panose="020F0502020204030204" pitchFamily="34" charset="0"/>
                          <a:cs typeface="Calibri" panose="020F0502020204030204" pitchFamily="34" charset="0"/>
                        </a:rPr>
                        <a:t>BL Resistance [K</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10.4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4.26</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13</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4.26</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4.26</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4.26</a:t>
                      </a:r>
                    </a:p>
                  </a:txBody>
                  <a:tcPr marT="0" marB="18288" anchor="ctr"/>
                </a:tc>
                <a:extLst>
                  <a:ext uri="{0D108BD9-81ED-4DB2-BD59-A6C34878D82A}">
                    <a16:rowId xmlns:a16="http://schemas.microsoft.com/office/drawing/2014/main" val="1295621208"/>
                  </a:ext>
                </a:extLst>
              </a:tr>
              <a:tr h="0">
                <a:tc>
                  <a:txBody>
                    <a:bodyPr/>
                    <a:lstStyle/>
                    <a:p>
                      <a:r>
                        <a:rPr lang="en-US" sz="1400" dirty="0">
                          <a:latin typeface="Calibri" panose="020F0502020204030204" pitchFamily="34" charset="0"/>
                          <a:cs typeface="Calibri" panose="020F0502020204030204" pitchFamily="34" charset="0"/>
                        </a:rPr>
                        <a:t>Pillar Resistance [K</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0.16</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0.32</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0.48</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0.72</a:t>
                      </a:r>
                    </a:p>
                  </a:txBody>
                  <a:tcPr marT="0" marB="18288" anchor="ctr"/>
                </a:tc>
                <a:extLst>
                  <a:ext uri="{0D108BD9-81ED-4DB2-BD59-A6C34878D82A}">
                    <a16:rowId xmlns:a16="http://schemas.microsoft.com/office/drawing/2014/main" val="3634353987"/>
                  </a:ext>
                </a:extLst>
              </a:tr>
              <a:tr h="0">
                <a:tc>
                  <a:txBody>
                    <a:bodyPr/>
                    <a:lstStyle/>
                    <a:p>
                      <a:r>
                        <a:rPr lang="en-US" sz="1400" dirty="0">
                          <a:latin typeface="Calibri" panose="020F0502020204030204" pitchFamily="34" charset="0"/>
                          <a:cs typeface="Calibri" panose="020F0502020204030204" pitchFamily="34" charset="0"/>
                        </a:rPr>
                        <a:t>PST on-resistance [K</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extLst>
                  <a:ext uri="{0D108BD9-81ED-4DB2-BD59-A6C34878D82A}">
                    <a16:rowId xmlns:a16="http://schemas.microsoft.com/office/drawing/2014/main" val="925278016"/>
                  </a:ext>
                </a:extLst>
              </a:tr>
              <a:tr h="0">
                <a:tc>
                  <a:txBody>
                    <a:bodyPr/>
                    <a:lstStyle/>
                    <a:p>
                      <a:r>
                        <a:rPr lang="en-US" sz="1400" dirty="0">
                          <a:latin typeface="Calibri" panose="020F0502020204030204" pitchFamily="34" charset="0"/>
                          <a:cs typeface="Calibri" panose="020F0502020204030204" pitchFamily="34" charset="0"/>
                        </a:rPr>
                        <a:t>WL Cap [</a:t>
                      </a:r>
                      <a:r>
                        <a:rPr lang="en-US" sz="1400" dirty="0" err="1">
                          <a:latin typeface="Calibri" panose="020F0502020204030204" pitchFamily="34" charset="0"/>
                          <a:cs typeface="Calibri" panose="020F0502020204030204" pitchFamily="34" charset="0"/>
                        </a:rPr>
                        <a:t>fF</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92</a:t>
                      </a:r>
                    </a:p>
                  </a:txBody>
                  <a:tcPr marT="0" marB="18288" anchor="ctr"/>
                </a:tc>
                <a:tc>
                  <a:txBody>
                    <a:bodyPr/>
                    <a:lstStyle/>
                    <a:p>
                      <a:pPr algn="ctr"/>
                      <a:r>
                        <a:rPr lang="en-US" sz="1400" dirty="0">
                          <a:solidFill>
                            <a:srgbClr val="FF0000"/>
                          </a:solidFill>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92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92</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287</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446</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573</a:t>
                      </a:r>
                    </a:p>
                  </a:txBody>
                  <a:tcPr marT="0" marB="18288" anchor="ctr"/>
                </a:tc>
                <a:extLst>
                  <a:ext uri="{0D108BD9-81ED-4DB2-BD59-A6C34878D82A}">
                    <a16:rowId xmlns:a16="http://schemas.microsoft.com/office/drawing/2014/main" val="927670"/>
                  </a:ext>
                </a:extLst>
              </a:tr>
              <a:tr h="0">
                <a:tc>
                  <a:txBody>
                    <a:bodyPr/>
                    <a:lstStyle/>
                    <a:p>
                      <a:r>
                        <a:rPr lang="en-US" sz="1400" dirty="0">
                          <a:latin typeface="Calibri" panose="020F0502020204030204" pitchFamily="34" charset="0"/>
                          <a:cs typeface="Calibri" panose="020F0502020204030204" pitchFamily="34" charset="0"/>
                        </a:rPr>
                        <a:t>BL Cap [</a:t>
                      </a:r>
                      <a:r>
                        <a:rPr lang="en-US" sz="1400" dirty="0" err="1">
                          <a:latin typeface="Calibri" panose="020F0502020204030204" pitchFamily="34" charset="0"/>
                          <a:cs typeface="Calibri" panose="020F0502020204030204" pitchFamily="34" charset="0"/>
                        </a:rPr>
                        <a:t>fF</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92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2.61</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Calibri" panose="020F0502020204030204" pitchFamily="34" charset="0"/>
                        </a:rPr>
                        <a:t>92</a:t>
                      </a:r>
                      <a:endParaRPr kumimoji="0" lang="en-US" sz="14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rPr>
                        <a:t>92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2.61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2.61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2.61</a:t>
                      </a:r>
                    </a:p>
                  </a:txBody>
                  <a:tcPr marT="0" marB="18288" anchor="ctr"/>
                </a:tc>
                <a:extLst>
                  <a:ext uri="{0D108BD9-81ED-4DB2-BD59-A6C34878D82A}">
                    <a16:rowId xmlns:a16="http://schemas.microsoft.com/office/drawing/2014/main" val="127274003"/>
                  </a:ext>
                </a:extLst>
              </a:tr>
              <a:tr h="0">
                <a:tc>
                  <a:txBody>
                    <a:bodyPr/>
                    <a:lstStyle/>
                    <a:p>
                      <a:r>
                        <a:rPr lang="en-US" sz="1400" dirty="0">
                          <a:latin typeface="Calibri" panose="020F0502020204030204" pitchFamily="34" charset="0"/>
                          <a:cs typeface="Calibri" panose="020F0502020204030204" pitchFamily="34" charset="0"/>
                        </a:rPr>
                        <a:t>PS cap [</a:t>
                      </a:r>
                      <a:r>
                        <a:rPr lang="en-US" sz="1400" dirty="0" err="1">
                          <a:latin typeface="Calibri" panose="020F0502020204030204" pitchFamily="34" charset="0"/>
                          <a:cs typeface="Calibri" panose="020F0502020204030204" pitchFamily="34" charset="0"/>
                        </a:rPr>
                        <a:t>fF</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28</a:t>
                      </a:r>
                    </a:p>
                  </a:txBody>
                  <a:tcPr marT="0" marB="18288" anchor="ctr"/>
                </a:tc>
                <a:tc>
                  <a:txBody>
                    <a:bodyPr/>
                    <a:lstStyle/>
                    <a:p>
                      <a:pPr algn="ctr"/>
                      <a:r>
                        <a:rPr lang="en-US" sz="1400" b="0" dirty="0">
                          <a:latin typeface="Calibri" panose="020F0502020204030204" pitchFamily="34" charset="0"/>
                          <a:cs typeface="Calibri" panose="020F0502020204030204" pitchFamily="34" charset="0"/>
                        </a:rPr>
                        <a:t>28</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28</a:t>
                      </a:r>
                    </a:p>
                  </a:txBody>
                  <a:tcPr marT="0" marB="18288" anchor="ctr"/>
                </a:tc>
                <a:extLst>
                  <a:ext uri="{0D108BD9-81ED-4DB2-BD59-A6C34878D82A}">
                    <a16:rowId xmlns:a16="http://schemas.microsoft.com/office/drawing/2014/main" val="2168927567"/>
                  </a:ext>
                </a:extLst>
              </a:tr>
              <a:tr h="0">
                <a:tc>
                  <a:txBody>
                    <a:bodyPr/>
                    <a:lstStyle/>
                    <a:p>
                      <a:r>
                        <a:rPr lang="en-US" sz="1400" baseline="0" dirty="0">
                          <a:latin typeface="Calibri" panose="020F0502020204030204" pitchFamily="34" charset="0"/>
                          <a:cs typeface="Calibri" panose="020F0502020204030204" pitchFamily="34" charset="0"/>
                        </a:rPr>
                        <a:t>Net Array [mm</a:t>
                      </a:r>
                      <a:r>
                        <a:rPr lang="en-US" sz="1400" baseline="30000" dirty="0">
                          <a:latin typeface="Calibri" panose="020F0502020204030204" pitchFamily="34" charset="0"/>
                          <a:cs typeface="Calibri" panose="020F0502020204030204" pitchFamily="34" charset="0"/>
                        </a:rPr>
                        <a:t>2</a:t>
                      </a:r>
                      <a:r>
                        <a:rPr lang="en-US" sz="1400" baseline="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141</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143</a:t>
                      </a:r>
                    </a:p>
                  </a:txBody>
                  <a:tcPr marT="0" marB="18288" anchor="ctr"/>
                </a:tc>
                <a:tc>
                  <a:txBody>
                    <a:bodyPr/>
                    <a:lstStyle/>
                    <a:p>
                      <a:pPr algn="ctr"/>
                      <a:r>
                        <a:rPr lang="en-US" sz="1400" b="0" dirty="0">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143</a:t>
                      </a:r>
                    </a:p>
                  </a:txBody>
                  <a:tcPr marT="0" marB="18288" anchor="ctr"/>
                </a:tc>
                <a:extLst>
                  <a:ext uri="{0D108BD9-81ED-4DB2-BD59-A6C34878D82A}">
                    <a16:rowId xmlns:a16="http://schemas.microsoft.com/office/drawing/2014/main" val="1129145136"/>
                  </a:ext>
                </a:extLst>
              </a:tr>
              <a:tr h="0">
                <a:tc>
                  <a:txBody>
                    <a:bodyPr/>
                    <a:lstStyle/>
                    <a:p>
                      <a:r>
                        <a:rPr lang="en-US" sz="1400" baseline="0" dirty="0">
                          <a:latin typeface="Calibri" panose="020F0502020204030204" pitchFamily="34" charset="0"/>
                          <a:cs typeface="Calibri" panose="020F0502020204030204" pitchFamily="34" charset="0"/>
                        </a:rPr>
                        <a:t>Net CMOS [mm</a:t>
                      </a:r>
                      <a:r>
                        <a:rPr lang="en-US" sz="1400" baseline="30000" dirty="0">
                          <a:latin typeface="Calibri" panose="020F0502020204030204" pitchFamily="34" charset="0"/>
                          <a:cs typeface="Calibri" panose="020F0502020204030204" pitchFamily="34" charset="0"/>
                        </a:rPr>
                        <a:t>2</a:t>
                      </a:r>
                      <a:r>
                        <a:rPr lang="en-US" sz="1400" baseline="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144</a:t>
                      </a:r>
                    </a:p>
                  </a:txBody>
                  <a:tcPr marT="0" marB="18288" anchor="ctr"/>
                </a:tc>
                <a:tc>
                  <a:txBody>
                    <a:bodyPr/>
                    <a:lstStyle/>
                    <a:p>
                      <a:pPr algn="ctr"/>
                      <a:r>
                        <a:rPr lang="en-US" sz="1400" b="0" dirty="0">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144</a:t>
                      </a:r>
                    </a:p>
                  </a:txBody>
                  <a:tcPr marT="0" marB="18288" anchor="ctr"/>
                </a:tc>
                <a:extLst>
                  <a:ext uri="{0D108BD9-81ED-4DB2-BD59-A6C34878D82A}">
                    <a16:rowId xmlns:a16="http://schemas.microsoft.com/office/drawing/2014/main" val="2293815341"/>
                  </a:ext>
                </a:extLst>
              </a:tr>
            </a:tbl>
          </a:graphicData>
        </a:graphic>
      </p:graphicFrame>
      <p:sp>
        <p:nvSpPr>
          <p:cNvPr id="6" name="TextBox 5">
            <a:extLst>
              <a:ext uri="{FF2B5EF4-FFF2-40B4-BE49-F238E27FC236}">
                <a16:creationId xmlns:a16="http://schemas.microsoft.com/office/drawing/2014/main" id="{21EE7DB3-88EE-BF42-9ABE-29411BD226F0}"/>
              </a:ext>
            </a:extLst>
          </p:cNvPr>
          <p:cNvSpPr txBox="1"/>
          <p:nvPr/>
        </p:nvSpPr>
        <p:spPr>
          <a:xfrm>
            <a:off x="9326252" y="2218519"/>
            <a:ext cx="2696413" cy="3970318"/>
          </a:xfrm>
          <a:prstGeom prst="rect">
            <a:avLst/>
          </a:prstGeom>
          <a:noFill/>
        </p:spPr>
        <p:txBody>
          <a:bodyPr wrap="square" rtlCol="0">
            <a:spAutoFit/>
          </a:bodyPr>
          <a:lstStyle/>
          <a:p>
            <a:r>
              <a:rPr lang="en-US" sz="1400" b="1" u="sng" dirty="0">
                <a:latin typeface="Calibri" panose="020F0502020204030204" pitchFamily="34" charset="0"/>
                <a:cs typeface="Calibri" panose="020F0502020204030204" pitchFamily="34" charset="0"/>
              </a:rPr>
              <a:t>Assumption: </a:t>
            </a:r>
          </a:p>
          <a:p>
            <a:r>
              <a:rPr lang="en-US" sz="1400" dirty="0">
                <a:latin typeface="Calibri" panose="020F0502020204030204" pitchFamily="34" charset="0"/>
                <a:cs typeface="Calibri" panose="020F0502020204030204" pitchFamily="34" charset="0"/>
              </a:rPr>
              <a:t>P1240 Cell char used</a:t>
            </a:r>
          </a:p>
          <a:p>
            <a:pPr marL="173038" indent="-173038"/>
            <a:r>
              <a:rPr lang="el-GR" sz="1400" dirty="0">
                <a:latin typeface="Calibri" panose="020F0502020204030204" pitchFamily="34" charset="0"/>
                <a:cs typeface="Calibri" panose="020F0502020204030204" pitchFamily="34" charset="0"/>
              </a:rPr>
              <a:t>𝜌</a:t>
            </a:r>
            <a:r>
              <a:rPr lang="en-US" sz="1400" baseline="-25000" dirty="0">
                <a:latin typeface="Calibri" panose="020F0502020204030204" pitchFamily="34" charset="0"/>
                <a:cs typeface="Calibri" panose="020F0502020204030204" pitchFamily="34" charset="0"/>
              </a:rPr>
              <a:t>metal</a:t>
            </a:r>
            <a:r>
              <a:rPr lang="el-GR"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 203 </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nm (WL, BL, P)</a:t>
            </a:r>
          </a:p>
          <a:p>
            <a:pPr marL="173038" indent="-173038"/>
            <a:r>
              <a:rPr lang="el-GR" sz="1400" dirty="0">
                <a:latin typeface="Calibri" panose="020F0502020204030204" pitchFamily="34" charset="0"/>
                <a:cs typeface="Calibri" panose="020F0502020204030204" pitchFamily="34" charset="0"/>
              </a:rPr>
              <a:t>𝜖</a:t>
            </a:r>
            <a:r>
              <a:rPr lang="en-US" sz="1400" baseline="-25000" dirty="0">
                <a:latin typeface="Calibri" panose="020F0502020204030204" pitchFamily="34" charset="0"/>
                <a:cs typeface="Calibri" panose="020F0502020204030204" pitchFamily="34" charset="0"/>
              </a:rPr>
              <a:t>dielectric</a:t>
            </a:r>
            <a:r>
              <a:rPr lang="en-US" sz="1400" dirty="0">
                <a:latin typeface="Calibri" panose="020F0502020204030204" pitchFamily="34" charset="0"/>
                <a:cs typeface="Calibri" panose="020F0502020204030204" pitchFamily="34" charset="0"/>
              </a:rPr>
              <a:t> = 8</a:t>
            </a:r>
            <a:r>
              <a:rPr lang="el-GR" sz="1400" dirty="0">
                <a:latin typeface="Calibri" panose="020F0502020204030204" pitchFamily="34" charset="0"/>
                <a:cs typeface="Calibri" panose="020F0502020204030204" pitchFamily="34" charset="0"/>
              </a:rPr>
              <a:t>𝜖</a:t>
            </a:r>
            <a:r>
              <a:rPr lang="en-US" sz="1400" baseline="-25000" dirty="0">
                <a:latin typeface="Calibri" panose="020F0502020204030204" pitchFamily="34" charset="0"/>
                <a:cs typeface="Calibri" panose="020F0502020204030204" pitchFamily="34" charset="0"/>
              </a:rPr>
              <a:t>0</a:t>
            </a:r>
            <a:r>
              <a:rPr lang="en-US" sz="1400" dirty="0">
                <a:latin typeface="Calibri" panose="020F0502020204030204" pitchFamily="34" charset="0"/>
                <a:cs typeface="Calibri" panose="020F0502020204030204" pitchFamily="34" charset="0"/>
              </a:rPr>
              <a:t> (for isolation)</a:t>
            </a:r>
            <a:endParaRPr lang="en-US" sz="1400" baseline="-25000" dirty="0">
              <a:latin typeface="Calibri" panose="020F0502020204030204" pitchFamily="34" charset="0"/>
              <a:cs typeface="Calibri" panose="020F0502020204030204" pitchFamily="34" charset="0"/>
            </a:endParaRPr>
          </a:p>
          <a:p>
            <a:pPr marL="173038" indent="-173038"/>
            <a:r>
              <a:rPr lang="en-US" sz="1400" dirty="0">
                <a:latin typeface="Calibri" panose="020F0502020204030204" pitchFamily="34" charset="0"/>
                <a:cs typeface="Calibri" panose="020F0502020204030204" pitchFamily="34" charset="0"/>
              </a:rPr>
              <a:t>PST (L</a:t>
            </a:r>
            <a:r>
              <a:rPr lang="en-US" sz="1400" baseline="-25000"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=75nm, 5Volts, 110uA)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ON-resistance 3K</a:t>
            </a:r>
            <a:r>
              <a:rPr lang="el-GR" sz="1400" dirty="0">
                <a:latin typeface="Calibri" panose="020F0502020204030204" pitchFamily="34" charset="0"/>
                <a:cs typeface="Calibri" panose="020F0502020204030204" pitchFamily="34" charset="0"/>
              </a:rPr>
              <a:t>Ω</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Off leakage 10nA (V</a:t>
            </a:r>
            <a:r>
              <a:rPr lang="en-US" sz="1400" baseline="-25000"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=0V)</a:t>
            </a:r>
          </a:p>
          <a:p>
            <a:pPr marL="173038" indent="-173038"/>
            <a:r>
              <a:rPr lang="en-US" sz="1400" dirty="0">
                <a:latin typeface="Calibri" panose="020F0502020204030204" pitchFamily="34" charset="0"/>
                <a:cs typeface="Calibri" panose="020F0502020204030204" pitchFamily="34" charset="0"/>
              </a:rPr>
              <a:t>Non-decoder area: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9500   𝜇m</a:t>
            </a:r>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/Tile (vs.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11750 𝜇m</a:t>
            </a:r>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/Tile of ALF32)</a:t>
            </a:r>
          </a:p>
          <a:p>
            <a:pPr marL="173038" indent="-173038"/>
            <a:r>
              <a:rPr lang="en-US" sz="1400" dirty="0">
                <a:latin typeface="Calibri" panose="020F0502020204030204" pitchFamily="34" charset="0"/>
                <a:cs typeface="Calibri" panose="020F0502020204030204" pitchFamily="34" charset="0"/>
              </a:rPr>
              <a:t>Decoder size: </a:t>
            </a:r>
          </a:p>
          <a:p>
            <a:pPr marL="173038" indent="-173038"/>
            <a:r>
              <a:rPr lang="en-US" sz="1400" dirty="0">
                <a:latin typeface="Calibri" panose="020F0502020204030204" pitchFamily="34" charset="0"/>
                <a:cs typeface="Calibri" panose="020F0502020204030204" pitchFamily="34" charset="0"/>
              </a:rPr>
              <a:t>	1.331 𝜇m</a:t>
            </a:r>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/driver</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Use P1240 driver</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Same size for WL, BL, PS</a:t>
            </a:r>
          </a:p>
          <a:p>
            <a:pPr marL="173038" indent="-173038"/>
            <a:r>
              <a:rPr lang="en-US" sz="1400" dirty="0">
                <a:latin typeface="Calibri" panose="020F0502020204030204" pitchFamily="34" charset="0"/>
                <a:cs typeface="Calibri" panose="020F0502020204030204" pitchFamily="34" charset="0"/>
              </a:rPr>
              <a:t>Array overhead: sockets, spares, redundancy &amp; dummies: 22.5 % of net array size (vs. 16% of ALF overhead)</a:t>
            </a:r>
          </a:p>
        </p:txBody>
      </p:sp>
      <p:grpSp>
        <p:nvGrpSpPr>
          <p:cNvPr id="5" name="Group 4">
            <a:extLst>
              <a:ext uri="{FF2B5EF4-FFF2-40B4-BE49-F238E27FC236}">
                <a16:creationId xmlns:a16="http://schemas.microsoft.com/office/drawing/2014/main" id="{624260DC-B541-7143-8195-68BF79D955A4}"/>
              </a:ext>
            </a:extLst>
          </p:cNvPr>
          <p:cNvGrpSpPr/>
          <p:nvPr/>
        </p:nvGrpSpPr>
        <p:grpSpPr>
          <a:xfrm>
            <a:off x="9373282" y="250134"/>
            <a:ext cx="2579775" cy="1952569"/>
            <a:chOff x="1127312" y="1227044"/>
            <a:chExt cx="2861982" cy="2942981"/>
          </a:xfrm>
        </p:grpSpPr>
        <p:pic>
          <p:nvPicPr>
            <p:cNvPr id="7" name="Picture 6">
              <a:extLst>
                <a:ext uri="{FF2B5EF4-FFF2-40B4-BE49-F238E27FC236}">
                  <a16:creationId xmlns:a16="http://schemas.microsoft.com/office/drawing/2014/main" id="{CE6C8E4D-5CF5-CA41-9CF8-925DD7CB4B9D}"/>
                </a:ext>
              </a:extLst>
            </p:cNvPr>
            <p:cNvPicPr>
              <a:picLocks noChangeAspect="1"/>
            </p:cNvPicPr>
            <p:nvPr/>
          </p:nvPicPr>
          <p:blipFill>
            <a:blip r:embed="rId2"/>
            <a:stretch>
              <a:fillRect/>
            </a:stretch>
          </p:blipFill>
          <p:spPr>
            <a:xfrm>
              <a:off x="1127312" y="1227044"/>
              <a:ext cx="2861982" cy="2942981"/>
            </a:xfrm>
            <a:prstGeom prst="rect">
              <a:avLst/>
            </a:prstGeom>
          </p:spPr>
        </p:pic>
        <p:sp>
          <p:nvSpPr>
            <p:cNvPr id="8" name="TextBox 7">
              <a:extLst>
                <a:ext uri="{FF2B5EF4-FFF2-40B4-BE49-F238E27FC236}">
                  <a16:creationId xmlns:a16="http://schemas.microsoft.com/office/drawing/2014/main" id="{B21A5060-82B1-F848-B2F7-A0DCB6944FEF}"/>
                </a:ext>
              </a:extLst>
            </p:cNvPr>
            <p:cNvSpPr txBox="1"/>
            <p:nvPr/>
          </p:nvSpPr>
          <p:spPr>
            <a:xfrm>
              <a:off x="2868843" y="1862051"/>
              <a:ext cx="907320" cy="788616"/>
            </a:xfrm>
            <a:prstGeom prst="rect">
              <a:avLst/>
            </a:prstGeom>
            <a:noFill/>
          </p:spPr>
          <p:txBody>
            <a:bodyPr wrap="none" rtlCol="0">
              <a:spAutoFit/>
            </a:bodyPr>
            <a:lstStyle/>
            <a:p>
              <a:r>
                <a:rPr lang="en-US" sz="1400" b="1" dirty="0">
                  <a:solidFill>
                    <a:srgbClr val="FFFF00"/>
                  </a:solidFill>
                  <a:latin typeface="Calibri" panose="020F0502020204030204" pitchFamily="34" charset="0"/>
                  <a:cs typeface="Calibri" panose="020F0502020204030204" pitchFamily="34" charset="0"/>
                </a:rPr>
                <a:t>WL:</a:t>
              </a:r>
            </a:p>
            <a:p>
              <a:r>
                <a:rPr lang="en-US" sz="1400" b="1" dirty="0">
                  <a:solidFill>
                    <a:srgbClr val="FFFF00"/>
                  </a:solidFill>
                  <a:latin typeface="Calibri" panose="020F0502020204030204" pitchFamily="34" charset="0"/>
                  <a:cs typeface="Calibri" panose="020F0502020204030204" pitchFamily="34" charset="0"/>
                </a:rPr>
                <a:t>Tier Bias</a:t>
              </a:r>
            </a:p>
          </p:txBody>
        </p:sp>
        <p:sp>
          <p:nvSpPr>
            <p:cNvPr id="9" name="TextBox 8">
              <a:extLst>
                <a:ext uri="{FF2B5EF4-FFF2-40B4-BE49-F238E27FC236}">
                  <a16:creationId xmlns:a16="http://schemas.microsoft.com/office/drawing/2014/main" id="{D24C57D3-29FB-8F4E-AEC4-CC47EAD46925}"/>
                </a:ext>
              </a:extLst>
            </p:cNvPr>
            <p:cNvSpPr txBox="1"/>
            <p:nvPr/>
          </p:nvSpPr>
          <p:spPr>
            <a:xfrm>
              <a:off x="2061883" y="3316940"/>
              <a:ext cx="1014021" cy="788616"/>
            </a:xfrm>
            <a:prstGeom prst="rect">
              <a:avLst/>
            </a:prstGeom>
            <a:noFill/>
          </p:spPr>
          <p:txBody>
            <a:bodyPr wrap="none" rtlCol="0">
              <a:spAutoFit/>
            </a:bodyPr>
            <a:lstStyle/>
            <a:p>
              <a:r>
                <a:rPr lang="en-US" sz="1400" b="1" dirty="0">
                  <a:solidFill>
                    <a:srgbClr val="FFFF00"/>
                  </a:solidFill>
                  <a:latin typeface="Calibri" panose="020F0502020204030204" pitchFamily="34" charset="0"/>
                  <a:cs typeface="Calibri" panose="020F0502020204030204" pitchFamily="34" charset="0"/>
                </a:rPr>
                <a:t>BL:</a:t>
              </a:r>
            </a:p>
            <a:p>
              <a:r>
                <a:rPr lang="en-US" sz="1400" b="1" dirty="0">
                  <a:solidFill>
                    <a:srgbClr val="FFFF00"/>
                  </a:solidFill>
                  <a:latin typeface="Calibri" panose="020F0502020204030204" pitchFamily="34" charset="0"/>
                  <a:cs typeface="Calibri" panose="020F0502020204030204" pitchFamily="34" charset="0"/>
                </a:rPr>
                <a:t>Pillar Bias</a:t>
              </a:r>
            </a:p>
          </p:txBody>
        </p:sp>
        <p:sp>
          <p:nvSpPr>
            <p:cNvPr id="10" name="TextBox 9">
              <a:extLst>
                <a:ext uri="{FF2B5EF4-FFF2-40B4-BE49-F238E27FC236}">
                  <a16:creationId xmlns:a16="http://schemas.microsoft.com/office/drawing/2014/main" id="{8C1040DF-D83A-B54B-9161-C3A48148EE07}"/>
                </a:ext>
              </a:extLst>
            </p:cNvPr>
            <p:cNvSpPr txBox="1"/>
            <p:nvPr/>
          </p:nvSpPr>
          <p:spPr>
            <a:xfrm>
              <a:off x="1972236" y="2429436"/>
              <a:ext cx="1170516" cy="788616"/>
            </a:xfrm>
            <a:prstGeom prst="rect">
              <a:avLst/>
            </a:prstGeom>
            <a:noFill/>
          </p:spPr>
          <p:txBody>
            <a:bodyPr wrap="none" rtlCol="0">
              <a:spAutoFit/>
            </a:bodyPr>
            <a:lstStyle/>
            <a:p>
              <a:r>
                <a:rPr lang="en-US" sz="1400" b="1" dirty="0">
                  <a:solidFill>
                    <a:srgbClr val="FFFF00"/>
                  </a:solidFill>
                  <a:latin typeface="Calibri" panose="020F0502020204030204" pitchFamily="34" charset="0"/>
                  <a:cs typeface="Calibri" panose="020F0502020204030204" pitchFamily="34" charset="0"/>
                </a:rPr>
                <a:t>PS:</a:t>
              </a:r>
              <a:br>
                <a:rPr lang="en-US" sz="1400" b="1" dirty="0">
                  <a:solidFill>
                    <a:srgbClr val="FFFF00"/>
                  </a:solidFill>
                  <a:latin typeface="Calibri" panose="020F0502020204030204" pitchFamily="34" charset="0"/>
                  <a:cs typeface="Calibri" panose="020F0502020204030204" pitchFamily="34" charset="0"/>
                </a:rPr>
              </a:br>
              <a:r>
                <a:rPr lang="en-US" sz="1400" b="1" dirty="0">
                  <a:solidFill>
                    <a:srgbClr val="FFFF00"/>
                  </a:solidFill>
                  <a:latin typeface="Calibri" panose="020F0502020204030204" pitchFamily="34" charset="0"/>
                  <a:cs typeface="Calibri" panose="020F0502020204030204" pitchFamily="34" charset="0"/>
                </a:rPr>
                <a:t>Pillar Select</a:t>
              </a:r>
            </a:p>
          </p:txBody>
        </p:sp>
      </p:grpSp>
    </p:spTree>
    <p:extLst>
      <p:ext uri="{BB962C8B-B14F-4D97-AF65-F5344CB8AC3E}">
        <p14:creationId xmlns:p14="http://schemas.microsoft.com/office/powerpoint/2010/main" val="2293649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80B9-F91F-B348-80C0-47DF0957D667}"/>
              </a:ext>
            </a:extLst>
          </p:cNvPr>
          <p:cNvSpPr>
            <a:spLocks noGrp="1"/>
          </p:cNvSpPr>
          <p:nvPr>
            <p:ph type="title"/>
          </p:nvPr>
        </p:nvSpPr>
        <p:spPr/>
        <p:txBody>
          <a:bodyPr/>
          <a:lstStyle/>
          <a:p>
            <a:r>
              <a:rPr lang="en-US" dirty="0"/>
              <a:t>Product Roadmap Discussion</a:t>
            </a:r>
          </a:p>
        </p:txBody>
      </p:sp>
      <p:graphicFrame>
        <p:nvGraphicFramePr>
          <p:cNvPr id="4" name="Content Placeholder 3">
            <a:extLst>
              <a:ext uri="{FF2B5EF4-FFF2-40B4-BE49-F238E27FC236}">
                <a16:creationId xmlns:a16="http://schemas.microsoft.com/office/drawing/2014/main" id="{362A05AF-0C2D-3141-89D0-EB0D801D0962}"/>
              </a:ext>
            </a:extLst>
          </p:cNvPr>
          <p:cNvGraphicFramePr>
            <a:graphicFrameLocks noGrp="1"/>
          </p:cNvGraphicFramePr>
          <p:nvPr>
            <p:ph idx="1"/>
            <p:extLst>
              <p:ext uri="{D42A27DB-BD31-4B8C-83A1-F6EECF244321}">
                <p14:modId xmlns:p14="http://schemas.microsoft.com/office/powerpoint/2010/main" val="3536241002"/>
              </p:ext>
            </p:extLst>
          </p:nvPr>
        </p:nvGraphicFramePr>
        <p:xfrm>
          <a:off x="858912" y="967189"/>
          <a:ext cx="10822708" cy="5120640"/>
        </p:xfrm>
        <a:graphic>
          <a:graphicData uri="http://schemas.openxmlformats.org/drawingml/2006/table">
            <a:tbl>
              <a:tblPr firstRow="1" bandRow="1">
                <a:tableStyleId>{21E4AEA4-8DFA-4A89-87EB-49C32662AFE0}</a:tableStyleId>
              </a:tblPr>
              <a:tblGrid>
                <a:gridCol w="436203">
                  <a:extLst>
                    <a:ext uri="{9D8B030D-6E8A-4147-A177-3AD203B41FA5}">
                      <a16:colId xmlns:a16="http://schemas.microsoft.com/office/drawing/2014/main" val="589736726"/>
                    </a:ext>
                  </a:extLst>
                </a:gridCol>
                <a:gridCol w="1489393">
                  <a:extLst>
                    <a:ext uri="{9D8B030D-6E8A-4147-A177-3AD203B41FA5}">
                      <a16:colId xmlns:a16="http://schemas.microsoft.com/office/drawing/2014/main" val="986878901"/>
                    </a:ext>
                  </a:extLst>
                </a:gridCol>
                <a:gridCol w="1271016">
                  <a:extLst>
                    <a:ext uri="{9D8B030D-6E8A-4147-A177-3AD203B41FA5}">
                      <a16:colId xmlns:a16="http://schemas.microsoft.com/office/drawing/2014/main" val="1613960143"/>
                    </a:ext>
                  </a:extLst>
                </a:gridCol>
                <a:gridCol w="1271016">
                  <a:extLst>
                    <a:ext uri="{9D8B030D-6E8A-4147-A177-3AD203B41FA5}">
                      <a16:colId xmlns:a16="http://schemas.microsoft.com/office/drawing/2014/main" val="676918691"/>
                    </a:ext>
                  </a:extLst>
                </a:gridCol>
                <a:gridCol w="1271016">
                  <a:extLst>
                    <a:ext uri="{9D8B030D-6E8A-4147-A177-3AD203B41FA5}">
                      <a16:colId xmlns:a16="http://schemas.microsoft.com/office/drawing/2014/main" val="3394408130"/>
                    </a:ext>
                  </a:extLst>
                </a:gridCol>
                <a:gridCol w="1271016">
                  <a:extLst>
                    <a:ext uri="{9D8B030D-6E8A-4147-A177-3AD203B41FA5}">
                      <a16:colId xmlns:a16="http://schemas.microsoft.com/office/drawing/2014/main" val="1469666997"/>
                    </a:ext>
                  </a:extLst>
                </a:gridCol>
                <a:gridCol w="1271016">
                  <a:extLst>
                    <a:ext uri="{9D8B030D-6E8A-4147-A177-3AD203B41FA5}">
                      <a16:colId xmlns:a16="http://schemas.microsoft.com/office/drawing/2014/main" val="3541766459"/>
                    </a:ext>
                  </a:extLst>
                </a:gridCol>
                <a:gridCol w="1271016">
                  <a:extLst>
                    <a:ext uri="{9D8B030D-6E8A-4147-A177-3AD203B41FA5}">
                      <a16:colId xmlns:a16="http://schemas.microsoft.com/office/drawing/2014/main" val="3414995629"/>
                    </a:ext>
                  </a:extLst>
                </a:gridCol>
                <a:gridCol w="1271016">
                  <a:extLst>
                    <a:ext uri="{9D8B030D-6E8A-4147-A177-3AD203B41FA5}">
                      <a16:colId xmlns:a16="http://schemas.microsoft.com/office/drawing/2014/main" val="2535640828"/>
                    </a:ext>
                  </a:extLst>
                </a:gridCol>
              </a:tblGrid>
              <a:tr h="0">
                <a:tc gridSpan="2">
                  <a:txBody>
                    <a:bodyPr/>
                    <a:lstStyle/>
                    <a:p>
                      <a:r>
                        <a:rPr lang="en-US" sz="1400" dirty="0">
                          <a:latin typeface="Calibri" panose="020F0502020204030204" pitchFamily="34" charset="0"/>
                          <a:cs typeface="Calibri" panose="020F0502020204030204" pitchFamily="34" charset="0"/>
                        </a:rPr>
                        <a:t>Technology</a:t>
                      </a:r>
                    </a:p>
                  </a:txBody>
                  <a:tcPr marT="91440" marB="36576"/>
                </a:tc>
                <a:tc hMerge="1">
                  <a:txBody>
                    <a:bodyPr/>
                    <a:lstStyle/>
                    <a:p>
                      <a:endParaRPr lang="en-US"/>
                    </a:p>
                  </a:txBody>
                  <a:tcPr/>
                </a:tc>
                <a:tc>
                  <a:txBody>
                    <a:bodyPr/>
                    <a:lstStyle/>
                    <a:p>
                      <a:pPr algn="ctr"/>
                      <a:r>
                        <a:rPr lang="en-US" sz="1400" dirty="0">
                          <a:latin typeface="Calibri" panose="020F0502020204030204" pitchFamily="34" charset="0"/>
                          <a:cs typeface="Calibri" panose="020F0502020204030204" pitchFamily="34" charset="0"/>
                        </a:rPr>
                        <a:t>P1240</a:t>
                      </a:r>
                    </a:p>
                  </a:txBody>
                  <a:tcPr marT="91440" marB="36576"/>
                </a:tc>
                <a:tc>
                  <a:txBody>
                    <a:bodyPr/>
                    <a:lstStyle/>
                    <a:p>
                      <a:pPr algn="ctr"/>
                      <a:r>
                        <a:rPr lang="en-US" sz="1400" dirty="0">
                          <a:latin typeface="Calibri" panose="020F0502020204030204" pitchFamily="34" charset="0"/>
                          <a:cs typeface="Calibri" panose="020F0502020204030204" pitchFamily="34" charset="0"/>
                        </a:rPr>
                        <a:t>P1240.T1</a:t>
                      </a:r>
                    </a:p>
                  </a:txBody>
                  <a:tcPr marT="91440" marB="36576"/>
                </a:tc>
                <a:tc>
                  <a:txBody>
                    <a:bodyPr/>
                    <a:lstStyle/>
                    <a:p>
                      <a:pPr algn="ctr"/>
                      <a:r>
                        <a:rPr lang="en-US" sz="1400" dirty="0">
                          <a:latin typeface="Calibri" panose="020F0502020204030204" pitchFamily="34" charset="0"/>
                          <a:cs typeface="Calibri" panose="020F0502020204030204" pitchFamily="34" charset="0"/>
                        </a:rPr>
                        <a:t>P1241</a:t>
                      </a:r>
                    </a:p>
                  </a:txBody>
                  <a:tcPr marT="91440" marB="36576"/>
                </a:tc>
                <a:tc>
                  <a:txBody>
                    <a:bodyPr/>
                    <a:lstStyle/>
                    <a:p>
                      <a:pPr algn="ctr"/>
                      <a:r>
                        <a:rPr lang="en-US" sz="1400" dirty="0">
                          <a:latin typeface="Calibri" panose="020F0502020204030204" pitchFamily="34" charset="0"/>
                          <a:cs typeface="Calibri" panose="020F0502020204030204" pitchFamily="34" charset="0"/>
                        </a:rPr>
                        <a:t>P1241 PF</a:t>
                      </a:r>
                    </a:p>
                  </a:txBody>
                  <a:tcPr marT="91440" marB="36576"/>
                </a:tc>
                <a:tc>
                  <a:txBody>
                    <a:bodyPr/>
                    <a:lstStyle/>
                    <a:p>
                      <a:pPr algn="ctr"/>
                      <a:r>
                        <a:rPr lang="en-US" sz="1400" dirty="0">
                          <a:latin typeface="Calibri" panose="020F0502020204030204" pitchFamily="34" charset="0"/>
                          <a:cs typeface="Calibri" panose="020F0502020204030204" pitchFamily="34" charset="0"/>
                        </a:rPr>
                        <a:t>P1241.T2</a:t>
                      </a:r>
                    </a:p>
                  </a:txBody>
                  <a:tcPr marT="91440" marB="36576"/>
                </a:tc>
                <a:tc>
                  <a:txBody>
                    <a:bodyPr/>
                    <a:lstStyle/>
                    <a:p>
                      <a:pPr algn="ctr"/>
                      <a:r>
                        <a:rPr lang="en-US" sz="1400" dirty="0">
                          <a:latin typeface="Calibri" panose="020F0502020204030204" pitchFamily="34" charset="0"/>
                          <a:cs typeface="Calibri" panose="020F0502020204030204" pitchFamily="34" charset="0"/>
                        </a:rPr>
                        <a:t>P1242.T3</a:t>
                      </a:r>
                    </a:p>
                  </a:txBody>
                  <a:tcPr marT="91440" marB="36576"/>
                </a:tc>
                <a:tc>
                  <a:txBody>
                    <a:bodyPr/>
                    <a:lstStyle/>
                    <a:p>
                      <a:pPr algn="ctr"/>
                      <a:r>
                        <a:rPr lang="en-US" sz="1400" dirty="0">
                          <a:latin typeface="Calibri" panose="020F0502020204030204" pitchFamily="34" charset="0"/>
                          <a:cs typeface="Calibri" panose="020F0502020204030204" pitchFamily="34" charset="0"/>
                        </a:rPr>
                        <a:t>P1243.T4</a:t>
                      </a:r>
                    </a:p>
                  </a:txBody>
                  <a:tcPr marT="91440" marB="36576"/>
                </a:tc>
                <a:extLst>
                  <a:ext uri="{0D108BD9-81ED-4DB2-BD59-A6C34878D82A}">
                    <a16:rowId xmlns:a16="http://schemas.microsoft.com/office/drawing/2014/main" val="1129220995"/>
                  </a:ext>
                </a:extLst>
              </a:tr>
              <a:tr h="0">
                <a:tc gridSpan="2">
                  <a:txBody>
                    <a:bodyPr/>
                    <a:lstStyle/>
                    <a:p>
                      <a:r>
                        <a:rPr lang="en-US" sz="1400" dirty="0">
                          <a:latin typeface="Calibri" panose="020F0502020204030204" pitchFamily="34" charset="0"/>
                          <a:cs typeface="Calibri" panose="020F0502020204030204" pitchFamily="34" charset="0"/>
                        </a:rPr>
                        <a:t>Product</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ALF32</a:t>
                      </a:r>
                    </a:p>
                  </a:txBody>
                  <a:tcPr marT="91440" marB="36576"/>
                </a:tc>
                <a:tc>
                  <a:txBody>
                    <a:bodyPr/>
                    <a:lstStyle/>
                    <a:p>
                      <a:pPr algn="ctr"/>
                      <a:endParaRPr lang="en-US" sz="1400" dirty="0">
                        <a:latin typeface="Calibri" panose="020F0502020204030204" pitchFamily="34" charset="0"/>
                        <a:cs typeface="Calibri" panose="020F0502020204030204" pitchFamily="34" charset="0"/>
                      </a:endParaRP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ATF-64</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ATF-64</a:t>
                      </a:r>
                    </a:p>
                  </a:txBody>
                  <a:tcPr marT="91440" marB="36576"/>
                </a:tc>
                <a:tc>
                  <a:txBody>
                    <a:bodyPr/>
                    <a:lstStyle/>
                    <a:p>
                      <a:pPr algn="ctr"/>
                      <a:endParaRPr lang="en-US" sz="1400" dirty="0">
                        <a:solidFill>
                          <a:schemeClr val="bg1">
                            <a:lumMod val="65000"/>
                          </a:schemeClr>
                        </a:solidFill>
                        <a:latin typeface="Calibri" panose="020F0502020204030204" pitchFamily="34" charset="0"/>
                        <a:cs typeface="Calibri" panose="020F0502020204030204" pitchFamily="34" charset="0"/>
                      </a:endParaRPr>
                    </a:p>
                  </a:txBody>
                  <a:tcPr marT="91440" marB="36576"/>
                </a:tc>
                <a:tc>
                  <a:txBody>
                    <a:bodyPr/>
                    <a:lstStyle/>
                    <a:p>
                      <a:pPr algn="ctr"/>
                      <a:endParaRPr lang="en-US" sz="1400" dirty="0">
                        <a:latin typeface="Calibri" panose="020F0502020204030204" pitchFamily="34" charset="0"/>
                        <a:cs typeface="Calibri" panose="020F0502020204030204" pitchFamily="34" charset="0"/>
                      </a:endParaRPr>
                    </a:p>
                  </a:txBody>
                  <a:tcPr marT="91440" marB="36576"/>
                </a:tc>
                <a:tc>
                  <a:txBody>
                    <a:bodyPr/>
                    <a:lstStyle/>
                    <a:p>
                      <a:pPr algn="ctr"/>
                      <a:endParaRPr lang="en-US" sz="1400" dirty="0">
                        <a:latin typeface="Calibri" panose="020F0502020204030204" pitchFamily="34" charset="0"/>
                        <a:cs typeface="Calibri" panose="020F0502020204030204" pitchFamily="34" charset="0"/>
                      </a:endParaRPr>
                    </a:p>
                  </a:txBody>
                  <a:tcPr marT="91440" marB="36576"/>
                </a:tc>
                <a:extLst>
                  <a:ext uri="{0D108BD9-81ED-4DB2-BD59-A6C34878D82A}">
                    <a16:rowId xmlns:a16="http://schemas.microsoft.com/office/drawing/2014/main" val="2210416377"/>
                  </a:ext>
                </a:extLst>
              </a:tr>
              <a:tr h="0">
                <a:tc gridSpan="2">
                  <a:txBody>
                    <a:bodyPr/>
                    <a:lstStyle/>
                    <a:p>
                      <a:r>
                        <a:rPr lang="en-US" sz="1400" dirty="0">
                          <a:latin typeface="Calibri" panose="020F0502020204030204" pitchFamily="34" charset="0"/>
                          <a:cs typeface="Calibri" panose="020F0502020204030204" pitchFamily="34" charset="0"/>
                        </a:rPr>
                        <a:t>Platform PRQ</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Eo’20</a:t>
                      </a:r>
                    </a:p>
                  </a:txBody>
                  <a:tcPr marT="91440" marB="36576"/>
                </a:tc>
                <a:tc>
                  <a:txBody>
                    <a:bodyPr/>
                    <a:lstStyle/>
                    <a:p>
                      <a:pPr algn="ctr"/>
                      <a:endParaRPr lang="en-US" sz="1400" dirty="0">
                        <a:latin typeface="Calibri" panose="020F0502020204030204" pitchFamily="34" charset="0"/>
                        <a:cs typeface="Calibri" panose="020F0502020204030204" pitchFamily="34" charset="0"/>
                      </a:endParaRP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Eo’21</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TBD</a:t>
                      </a:r>
                    </a:p>
                  </a:txBody>
                  <a:tcPr marT="91440" marB="36576"/>
                </a:tc>
                <a:tc>
                  <a:txBody>
                    <a:bodyPr/>
                    <a:lstStyle/>
                    <a:p>
                      <a:pPr algn="ctr"/>
                      <a:r>
                        <a:rPr lang="en-US" sz="1400" dirty="0">
                          <a:latin typeface="Calibri" panose="020F0502020204030204" pitchFamily="34" charset="0"/>
                          <a:cs typeface="Calibri" panose="020F0502020204030204" pitchFamily="34" charset="0"/>
                        </a:rPr>
                        <a:t>Eo22</a:t>
                      </a:r>
                    </a:p>
                  </a:txBody>
                  <a:tcPr marT="91440" marB="36576"/>
                </a:tc>
                <a:tc>
                  <a:txBody>
                    <a:bodyPr/>
                    <a:lstStyle/>
                    <a:p>
                      <a:pPr algn="ctr"/>
                      <a:r>
                        <a:rPr lang="en-US" sz="1400" dirty="0">
                          <a:latin typeface="Calibri" panose="020F0502020204030204" pitchFamily="34" charset="0"/>
                          <a:cs typeface="Calibri" panose="020F0502020204030204" pitchFamily="34" charset="0"/>
                        </a:rPr>
                        <a:t>Eo23</a:t>
                      </a:r>
                    </a:p>
                  </a:txBody>
                  <a:tcPr marT="91440" marB="36576"/>
                </a:tc>
                <a:tc>
                  <a:txBody>
                    <a:bodyPr/>
                    <a:lstStyle/>
                    <a:p>
                      <a:pPr algn="ctr"/>
                      <a:r>
                        <a:rPr lang="en-US" sz="1400" dirty="0">
                          <a:latin typeface="Calibri" panose="020F0502020204030204" pitchFamily="34" charset="0"/>
                          <a:cs typeface="Calibri" panose="020F0502020204030204" pitchFamily="34" charset="0"/>
                        </a:rPr>
                        <a:t>Eo24</a:t>
                      </a:r>
                    </a:p>
                  </a:txBody>
                  <a:tcPr marT="91440" marB="36576"/>
                </a:tc>
                <a:extLst>
                  <a:ext uri="{0D108BD9-81ED-4DB2-BD59-A6C34878D82A}">
                    <a16:rowId xmlns:a16="http://schemas.microsoft.com/office/drawing/2014/main" val="775328601"/>
                  </a:ext>
                </a:extLst>
              </a:tr>
              <a:tr h="0">
                <a:tc gridSpan="2">
                  <a:txBody>
                    <a:bodyPr/>
                    <a:lstStyle/>
                    <a:p>
                      <a:r>
                        <a:rPr lang="en-US" sz="1400" dirty="0">
                          <a:latin typeface="Calibri" panose="020F0502020204030204" pitchFamily="34" charset="0"/>
                          <a:cs typeface="Calibri" panose="020F0502020204030204" pitchFamily="34" charset="0"/>
                        </a:rPr>
                        <a:t>Capacity [GB/die]</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a:t>
                      </a:r>
                    </a:p>
                  </a:txBody>
                  <a:tcPr marT="91440" marB="36576"/>
                </a:tc>
                <a:tc>
                  <a:txBody>
                    <a:bodyPr/>
                    <a:lstStyle/>
                    <a:p>
                      <a:pPr algn="ctr"/>
                      <a:r>
                        <a:rPr lang="en-US" sz="1400" dirty="0">
                          <a:latin typeface="Calibri" panose="020F0502020204030204" pitchFamily="34" charset="0"/>
                          <a:cs typeface="Calibri" panose="020F0502020204030204" pitchFamily="34" charset="0"/>
                        </a:rPr>
                        <a:t>32</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91440" marB="36576"/>
                </a:tc>
                <a:tc>
                  <a:txBody>
                    <a:bodyPr/>
                    <a:lstStyle/>
                    <a:p>
                      <a:pPr algn="ctr"/>
                      <a:r>
                        <a:rPr lang="en-US" sz="1400" dirty="0">
                          <a:latin typeface="Calibri" panose="020F0502020204030204" pitchFamily="34" charset="0"/>
                          <a:cs typeface="Calibri" panose="020F0502020204030204" pitchFamily="34" charset="0"/>
                        </a:rPr>
                        <a:t>64</a:t>
                      </a:r>
                    </a:p>
                  </a:txBody>
                  <a:tcPr marT="91440" marB="36576"/>
                </a:tc>
                <a:tc>
                  <a:txBody>
                    <a:bodyPr/>
                    <a:lstStyle/>
                    <a:p>
                      <a:pPr algn="ctr"/>
                      <a:r>
                        <a:rPr lang="en-US" sz="1400" dirty="0">
                          <a:latin typeface="Calibri" panose="020F0502020204030204" pitchFamily="34" charset="0"/>
                          <a:cs typeface="Calibri" panose="020F0502020204030204" pitchFamily="34" charset="0"/>
                        </a:rPr>
                        <a:t>96</a:t>
                      </a:r>
                    </a:p>
                  </a:txBody>
                  <a:tcPr marT="91440" marB="36576"/>
                </a:tc>
                <a:tc>
                  <a:txBody>
                    <a:bodyPr/>
                    <a:lstStyle/>
                    <a:p>
                      <a:pPr algn="ctr"/>
                      <a:r>
                        <a:rPr lang="en-US" sz="1400" dirty="0">
                          <a:latin typeface="Calibri" panose="020F0502020204030204" pitchFamily="34" charset="0"/>
                          <a:cs typeface="Calibri" panose="020F0502020204030204" pitchFamily="34" charset="0"/>
                        </a:rPr>
                        <a:t>128</a:t>
                      </a:r>
                    </a:p>
                  </a:txBody>
                  <a:tcPr marT="91440" marB="36576"/>
                </a:tc>
                <a:extLst>
                  <a:ext uri="{0D108BD9-81ED-4DB2-BD59-A6C34878D82A}">
                    <a16:rowId xmlns:a16="http://schemas.microsoft.com/office/drawing/2014/main" val="249805640"/>
                  </a:ext>
                </a:extLst>
              </a:tr>
              <a:tr h="0">
                <a:tc gridSpan="2">
                  <a:txBody>
                    <a:bodyPr/>
                    <a:lstStyle/>
                    <a:p>
                      <a:r>
                        <a:rPr lang="en-US" sz="1400" dirty="0">
                          <a:latin typeface="Calibri" panose="020F0502020204030204" pitchFamily="34" charset="0"/>
                          <a:cs typeface="Calibri" panose="020F0502020204030204" pitchFamily="34" charset="0"/>
                        </a:rPr>
                        <a:t>Read BW [MB/s]</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3200</a:t>
                      </a:r>
                    </a:p>
                  </a:txBody>
                  <a:tcPr marT="91440" marB="36576"/>
                </a:tc>
                <a:tc>
                  <a:txBody>
                    <a:bodyPr/>
                    <a:lstStyle/>
                    <a:p>
                      <a:pPr algn="ctr"/>
                      <a:r>
                        <a:rPr lang="en-US" sz="1400" dirty="0">
                          <a:latin typeface="Calibri" panose="020F0502020204030204" pitchFamily="34" charset="0"/>
                          <a:cs typeface="Calibri" panose="020F0502020204030204" pitchFamily="34" charset="0"/>
                        </a:rPr>
                        <a:t>7200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48-5400</a:t>
                      </a:r>
                    </a:p>
                  </a:txBody>
                  <a:tcPr marT="91440" marB="36576"/>
                </a:tc>
                <a:tc>
                  <a:txBody>
                    <a:bodyPr/>
                    <a:lstStyle/>
                    <a:p>
                      <a:pPr algn="ctr"/>
                      <a:r>
                        <a:rPr lang="en-US" sz="1400" dirty="0">
                          <a:latin typeface="Calibri" panose="020F0502020204030204" pitchFamily="34" charset="0"/>
                          <a:cs typeface="Calibri" panose="020F0502020204030204" pitchFamily="34" charset="0"/>
                        </a:rPr>
                        <a:t>7200</a:t>
                      </a:r>
                    </a:p>
                  </a:txBody>
                  <a:tcPr marT="91440" marB="36576"/>
                </a:tc>
                <a:tc>
                  <a:txBody>
                    <a:bodyPr/>
                    <a:lstStyle/>
                    <a:p>
                      <a:pPr algn="ctr"/>
                      <a:r>
                        <a:rPr lang="en-US" sz="1400" dirty="0">
                          <a:latin typeface="Calibri" panose="020F0502020204030204" pitchFamily="34" charset="0"/>
                          <a:cs typeface="Calibri" panose="020F0502020204030204" pitchFamily="34" charset="0"/>
                        </a:rPr>
                        <a:t>7200</a:t>
                      </a:r>
                    </a:p>
                  </a:txBody>
                  <a:tcPr marT="91440" marB="36576"/>
                </a:tc>
                <a:tc>
                  <a:txBody>
                    <a:bodyPr/>
                    <a:lstStyle/>
                    <a:p>
                      <a:pPr algn="ctr"/>
                      <a:r>
                        <a:rPr lang="en-US" sz="1400" dirty="0">
                          <a:latin typeface="Calibri" panose="020F0502020204030204" pitchFamily="34" charset="0"/>
                          <a:cs typeface="Calibri" panose="020F0502020204030204" pitchFamily="34" charset="0"/>
                        </a:rPr>
                        <a:t>7200</a:t>
                      </a:r>
                    </a:p>
                  </a:txBody>
                  <a:tcPr marT="91440" marB="36576"/>
                </a:tc>
                <a:extLst>
                  <a:ext uri="{0D108BD9-81ED-4DB2-BD59-A6C34878D82A}">
                    <a16:rowId xmlns:a16="http://schemas.microsoft.com/office/drawing/2014/main" val="3389504096"/>
                  </a:ext>
                </a:extLst>
              </a:tr>
              <a:tr h="0">
                <a:tc gridSpan="2">
                  <a:txBody>
                    <a:bodyPr/>
                    <a:lstStyle/>
                    <a:p>
                      <a:r>
                        <a:rPr lang="en-US" sz="1400" dirty="0">
                          <a:latin typeface="Calibri" panose="020F0502020204030204" pitchFamily="34" charset="0"/>
                          <a:cs typeface="Calibri" panose="020F0502020204030204" pitchFamily="34" charset="0"/>
                        </a:rPr>
                        <a:t>Write BW [MB/s]</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1100</a:t>
                      </a:r>
                    </a:p>
                  </a:txBody>
                  <a:tcPr marT="91440" marB="36576"/>
                </a:tc>
                <a:tc>
                  <a:txBody>
                    <a:bodyPr/>
                    <a:lstStyle/>
                    <a:p>
                      <a:pPr algn="ctr"/>
                      <a:r>
                        <a:rPr lang="en-US" sz="1400" dirty="0">
                          <a:latin typeface="Calibri" panose="020F0502020204030204" pitchFamily="34" charset="0"/>
                          <a:cs typeface="Calibri" panose="020F0502020204030204" pitchFamily="34" charset="0"/>
                        </a:rPr>
                        <a:t>2400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2200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2200</a:t>
                      </a:r>
                    </a:p>
                  </a:txBody>
                  <a:tcPr marT="91440" marB="36576"/>
                </a:tc>
                <a:tc>
                  <a:txBody>
                    <a:bodyPr/>
                    <a:lstStyle/>
                    <a:p>
                      <a:pPr algn="ctr"/>
                      <a:r>
                        <a:rPr lang="en-US" sz="1400" dirty="0">
                          <a:latin typeface="Calibri" panose="020F0502020204030204" pitchFamily="34" charset="0"/>
                          <a:cs typeface="Calibri" panose="020F0502020204030204" pitchFamily="34" charset="0"/>
                        </a:rPr>
                        <a:t>2400</a:t>
                      </a:r>
                    </a:p>
                  </a:txBody>
                  <a:tcPr marT="91440" marB="36576"/>
                </a:tc>
                <a:tc>
                  <a:txBody>
                    <a:bodyPr/>
                    <a:lstStyle/>
                    <a:p>
                      <a:pPr algn="ctr"/>
                      <a:r>
                        <a:rPr lang="en-US" sz="1400" dirty="0">
                          <a:latin typeface="Calibri" panose="020F0502020204030204" pitchFamily="34" charset="0"/>
                          <a:cs typeface="Calibri" panose="020F0502020204030204" pitchFamily="34" charset="0"/>
                        </a:rPr>
                        <a:t>2400</a:t>
                      </a:r>
                    </a:p>
                  </a:txBody>
                  <a:tcPr marT="91440" marB="36576"/>
                </a:tc>
                <a:tc>
                  <a:txBody>
                    <a:bodyPr/>
                    <a:lstStyle/>
                    <a:p>
                      <a:pPr algn="ctr"/>
                      <a:r>
                        <a:rPr lang="en-US" sz="1400" dirty="0">
                          <a:latin typeface="Calibri" panose="020F0502020204030204" pitchFamily="34" charset="0"/>
                          <a:cs typeface="Calibri" panose="020F0502020204030204" pitchFamily="34" charset="0"/>
                        </a:rPr>
                        <a:t>2400</a:t>
                      </a:r>
                    </a:p>
                  </a:txBody>
                  <a:tcPr marT="91440" marB="36576"/>
                </a:tc>
                <a:extLst>
                  <a:ext uri="{0D108BD9-81ED-4DB2-BD59-A6C34878D82A}">
                    <a16:rowId xmlns:a16="http://schemas.microsoft.com/office/drawing/2014/main" val="1251159879"/>
                  </a:ext>
                </a:extLst>
              </a:tr>
              <a:tr h="0">
                <a:tc gridSpan="2">
                  <a:txBody>
                    <a:bodyPr/>
                    <a:lstStyle/>
                    <a:p>
                      <a:r>
                        <a:rPr lang="en-US" sz="1400" dirty="0">
                          <a:latin typeface="Calibri" panose="020F0502020204030204" pitchFamily="34" charset="0"/>
                          <a:cs typeface="Calibri" panose="020F0502020204030204" pitchFamily="34" charset="0"/>
                        </a:rPr>
                        <a:t>Read E [</a:t>
                      </a:r>
                      <a:r>
                        <a:rPr lang="en-US" sz="1400" dirty="0" err="1">
                          <a:latin typeface="Calibri" panose="020F0502020204030204" pitchFamily="34" charset="0"/>
                          <a:cs typeface="Calibri" panose="020F0502020204030204" pitchFamily="34" charset="0"/>
                        </a:rPr>
                        <a:t>pJ</a:t>
                      </a:r>
                      <a:r>
                        <a:rPr lang="en-US" sz="1400" dirty="0">
                          <a:latin typeface="Calibri" panose="020F0502020204030204" pitchFamily="34" charset="0"/>
                          <a:cs typeface="Calibri" panose="020F0502020204030204" pitchFamily="34" charset="0"/>
                        </a:rPr>
                        <a:t>/b]</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39</a:t>
                      </a:r>
                    </a:p>
                  </a:txBody>
                  <a:tcPr marT="91440" marB="36576"/>
                </a:tc>
                <a:tc>
                  <a:txBody>
                    <a:bodyPr/>
                    <a:lstStyle/>
                    <a:p>
                      <a:pPr algn="ctr"/>
                      <a:r>
                        <a:rPr lang="en-US" sz="1400" dirty="0">
                          <a:latin typeface="Calibri" panose="020F0502020204030204" pitchFamily="34" charset="0"/>
                          <a:cs typeface="Calibri" panose="020F0502020204030204" pitchFamily="34" charset="0"/>
                        </a:rPr>
                        <a:t>21</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28</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25-21</a:t>
                      </a:r>
                    </a:p>
                  </a:txBody>
                  <a:tcPr marT="91440" marB="36576"/>
                </a:tc>
                <a:tc>
                  <a:txBody>
                    <a:bodyPr/>
                    <a:lstStyle/>
                    <a:p>
                      <a:pPr algn="ctr"/>
                      <a:r>
                        <a:rPr lang="en-US" sz="1400" dirty="0">
                          <a:latin typeface="Calibri" panose="020F0502020204030204" pitchFamily="34" charset="0"/>
                          <a:cs typeface="Calibri" panose="020F0502020204030204" pitchFamily="34" charset="0"/>
                        </a:rPr>
                        <a:t>21</a:t>
                      </a:r>
                    </a:p>
                  </a:txBody>
                  <a:tcPr marT="91440" marB="36576"/>
                </a:tc>
                <a:tc>
                  <a:txBody>
                    <a:bodyPr/>
                    <a:lstStyle/>
                    <a:p>
                      <a:pPr algn="ctr"/>
                      <a:r>
                        <a:rPr lang="en-US" sz="1400" dirty="0">
                          <a:latin typeface="Calibri" panose="020F0502020204030204" pitchFamily="34" charset="0"/>
                          <a:cs typeface="Calibri" panose="020F0502020204030204" pitchFamily="34" charset="0"/>
                        </a:rPr>
                        <a:t>21</a:t>
                      </a:r>
                    </a:p>
                  </a:txBody>
                  <a:tcPr marT="91440" marB="36576"/>
                </a:tc>
                <a:tc>
                  <a:txBody>
                    <a:bodyPr/>
                    <a:lstStyle/>
                    <a:p>
                      <a:pPr algn="ctr"/>
                      <a:r>
                        <a:rPr lang="en-US" sz="1400" dirty="0">
                          <a:latin typeface="Calibri" panose="020F0502020204030204" pitchFamily="34" charset="0"/>
                          <a:cs typeface="Calibri" panose="020F0502020204030204" pitchFamily="34" charset="0"/>
                        </a:rPr>
                        <a:t>21</a:t>
                      </a:r>
                    </a:p>
                  </a:txBody>
                  <a:tcPr marT="91440" marB="36576"/>
                </a:tc>
                <a:extLst>
                  <a:ext uri="{0D108BD9-81ED-4DB2-BD59-A6C34878D82A}">
                    <a16:rowId xmlns:a16="http://schemas.microsoft.com/office/drawing/2014/main" val="61188493"/>
                  </a:ext>
                </a:extLst>
              </a:tr>
              <a:tr h="0">
                <a:tc gridSpan="2">
                  <a:txBody>
                    <a:bodyPr/>
                    <a:lstStyle/>
                    <a:p>
                      <a:r>
                        <a:rPr lang="en-US" sz="1400" dirty="0">
                          <a:latin typeface="Calibri" panose="020F0502020204030204" pitchFamily="34" charset="0"/>
                          <a:cs typeface="Calibri" panose="020F0502020204030204" pitchFamily="34" charset="0"/>
                        </a:rPr>
                        <a:t>Write E [</a:t>
                      </a:r>
                      <a:r>
                        <a:rPr lang="en-US" sz="1400" dirty="0" err="1">
                          <a:latin typeface="Calibri" panose="020F0502020204030204" pitchFamily="34" charset="0"/>
                          <a:cs typeface="Calibri" panose="020F0502020204030204" pitchFamily="34" charset="0"/>
                        </a:rPr>
                        <a:t>pJ</a:t>
                      </a:r>
                      <a:r>
                        <a:rPr lang="en-US" sz="1400" dirty="0">
                          <a:latin typeface="Calibri" panose="020F0502020204030204" pitchFamily="34" charset="0"/>
                          <a:cs typeface="Calibri" panose="020F0502020204030204" pitchFamily="34" charset="0"/>
                        </a:rPr>
                        <a:t>/b]</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100</a:t>
                      </a:r>
                    </a:p>
                  </a:txBody>
                  <a:tcPr marT="91440" marB="36576"/>
                </a:tc>
                <a:tc>
                  <a:txBody>
                    <a:bodyPr/>
                    <a:lstStyle/>
                    <a:p>
                      <a:pPr algn="ctr"/>
                      <a:r>
                        <a:rPr lang="en-US" sz="1400" dirty="0">
                          <a:latin typeface="Calibri" panose="020F0502020204030204" pitchFamily="34" charset="0"/>
                          <a:cs typeface="Calibri" panose="020F0502020204030204" pitchFamily="34" charset="0"/>
                        </a:rPr>
                        <a:t>66</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77</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72-66</a:t>
                      </a:r>
                    </a:p>
                  </a:txBody>
                  <a:tcPr marT="91440" marB="36576"/>
                </a:tc>
                <a:tc>
                  <a:txBody>
                    <a:bodyPr/>
                    <a:lstStyle/>
                    <a:p>
                      <a:pPr algn="ctr"/>
                      <a:r>
                        <a:rPr lang="en-US" sz="1400" dirty="0">
                          <a:latin typeface="Calibri" panose="020F0502020204030204" pitchFamily="34" charset="0"/>
                          <a:cs typeface="Calibri" panose="020F0502020204030204" pitchFamily="34" charset="0"/>
                        </a:rPr>
                        <a:t>66</a:t>
                      </a:r>
                    </a:p>
                  </a:txBody>
                  <a:tcPr marT="91440" marB="36576"/>
                </a:tc>
                <a:tc>
                  <a:txBody>
                    <a:bodyPr/>
                    <a:lstStyle/>
                    <a:p>
                      <a:pPr algn="ctr"/>
                      <a:r>
                        <a:rPr lang="en-US" sz="1400" dirty="0">
                          <a:latin typeface="Calibri" panose="020F0502020204030204" pitchFamily="34" charset="0"/>
                          <a:cs typeface="Calibri" panose="020F0502020204030204" pitchFamily="34" charset="0"/>
                        </a:rPr>
                        <a:t>66</a:t>
                      </a:r>
                    </a:p>
                  </a:txBody>
                  <a:tcPr marT="91440" marB="36576"/>
                </a:tc>
                <a:tc>
                  <a:txBody>
                    <a:bodyPr/>
                    <a:lstStyle/>
                    <a:p>
                      <a:pPr algn="ctr"/>
                      <a:r>
                        <a:rPr lang="en-US" sz="1400" dirty="0">
                          <a:latin typeface="Calibri" panose="020F0502020204030204" pitchFamily="34" charset="0"/>
                          <a:cs typeface="Calibri" panose="020F0502020204030204" pitchFamily="34" charset="0"/>
                        </a:rPr>
                        <a:t>66</a:t>
                      </a:r>
                    </a:p>
                  </a:txBody>
                  <a:tcPr marT="91440" marB="36576"/>
                </a:tc>
                <a:extLst>
                  <a:ext uri="{0D108BD9-81ED-4DB2-BD59-A6C34878D82A}">
                    <a16:rowId xmlns:a16="http://schemas.microsoft.com/office/drawing/2014/main" val="765593898"/>
                  </a:ext>
                </a:extLst>
              </a:tr>
              <a:tr h="0">
                <a:tc gridSpan="2">
                  <a:txBody>
                    <a:bodyPr/>
                    <a:lstStyle/>
                    <a:p>
                      <a:r>
                        <a:rPr lang="en-US" sz="1400" dirty="0">
                          <a:latin typeface="Calibri" panose="020F0502020204030204" pitchFamily="34" charset="0"/>
                          <a:cs typeface="Calibri" panose="020F0502020204030204" pitchFamily="34" charset="0"/>
                        </a:rPr>
                        <a:t>Power [W]</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a:t>
                      </a:r>
                    </a:p>
                  </a:txBody>
                  <a:tcPr marT="91440" marB="36576"/>
                </a:tc>
                <a:tc>
                  <a:txBody>
                    <a:bodyPr/>
                    <a:lstStyle/>
                    <a:p>
                      <a:pPr algn="ctr"/>
                      <a:r>
                        <a:rPr lang="en-US" sz="1400" dirty="0">
                          <a:latin typeface="Calibri" panose="020F0502020204030204" pitchFamily="34" charset="0"/>
                          <a:cs typeface="Calibri" panose="020F0502020204030204" pitchFamily="34" charset="0"/>
                        </a:rPr>
                        <a:t>1.27</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1.15</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1.15-1.39</a:t>
                      </a:r>
                    </a:p>
                  </a:txBody>
                  <a:tcPr marT="91440" marB="36576"/>
                </a:tc>
                <a:tc>
                  <a:txBody>
                    <a:bodyPr/>
                    <a:lstStyle/>
                    <a:p>
                      <a:pPr algn="ctr"/>
                      <a:r>
                        <a:rPr lang="en-US" sz="1400" dirty="0">
                          <a:latin typeface="Calibri" panose="020F0502020204030204" pitchFamily="34" charset="0"/>
                          <a:cs typeface="Calibri" panose="020F0502020204030204" pitchFamily="34" charset="0"/>
                        </a:rPr>
                        <a:t>1.27</a:t>
                      </a:r>
                    </a:p>
                  </a:txBody>
                  <a:tcPr marT="91440" marB="36576"/>
                </a:tc>
                <a:tc>
                  <a:txBody>
                    <a:bodyPr/>
                    <a:lstStyle/>
                    <a:p>
                      <a:pPr algn="ctr"/>
                      <a:r>
                        <a:rPr lang="en-US" sz="1400" dirty="0">
                          <a:latin typeface="Calibri" panose="020F0502020204030204" pitchFamily="34" charset="0"/>
                          <a:cs typeface="Calibri" panose="020F0502020204030204" pitchFamily="34" charset="0"/>
                        </a:rPr>
                        <a:t>1.27</a:t>
                      </a:r>
                    </a:p>
                  </a:txBody>
                  <a:tcPr marT="91440" marB="36576"/>
                </a:tc>
                <a:tc>
                  <a:txBody>
                    <a:bodyPr/>
                    <a:lstStyle/>
                    <a:p>
                      <a:pPr algn="ctr"/>
                      <a:r>
                        <a:rPr lang="en-US" sz="1400" dirty="0">
                          <a:latin typeface="Calibri" panose="020F0502020204030204" pitchFamily="34" charset="0"/>
                          <a:cs typeface="Calibri" panose="020F0502020204030204" pitchFamily="34" charset="0"/>
                        </a:rPr>
                        <a:t>1.27</a:t>
                      </a:r>
                    </a:p>
                  </a:txBody>
                  <a:tcPr marT="91440" marB="36576"/>
                </a:tc>
                <a:extLst>
                  <a:ext uri="{0D108BD9-81ED-4DB2-BD59-A6C34878D82A}">
                    <a16:rowId xmlns:a16="http://schemas.microsoft.com/office/drawing/2014/main" val="685341658"/>
                  </a:ext>
                </a:extLst>
              </a:tr>
              <a:tr h="0">
                <a:tc gridSpan="2">
                  <a:txBody>
                    <a:bodyPr/>
                    <a:lstStyle/>
                    <a:p>
                      <a:r>
                        <a:rPr lang="en-US" sz="1400" dirty="0">
                          <a:latin typeface="Calibri" panose="020F0502020204030204" pitchFamily="34" charset="0"/>
                          <a:cs typeface="Calibri" panose="020F0502020204030204" pitchFamily="34" charset="0"/>
                        </a:rPr>
                        <a:t>I/O Interface</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DDR5/LPDDR5</a:t>
                      </a:r>
                    </a:p>
                  </a:txBody>
                  <a:tcPr marT="91440" marB="36576"/>
                </a:tc>
                <a:tc>
                  <a:txBody>
                    <a:bodyPr/>
                    <a:lstStyle/>
                    <a:p>
                      <a:pPr algn="ctr"/>
                      <a:r>
                        <a:rPr lang="en-US" sz="1400" dirty="0">
                          <a:latin typeface="Calibri" panose="020F0502020204030204" pitchFamily="34" charset="0"/>
                          <a:cs typeface="Calibri" panose="020F0502020204030204" pitchFamily="34" charset="0"/>
                        </a:rPr>
                        <a:t>LPDDR5+</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LPDDR5+</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LPDD5+</a:t>
                      </a:r>
                    </a:p>
                  </a:txBody>
                  <a:tcPr marT="91440" marB="36576"/>
                </a:tc>
                <a:tc>
                  <a:txBody>
                    <a:bodyPr/>
                    <a:lstStyle/>
                    <a:p>
                      <a:pPr algn="ctr"/>
                      <a:r>
                        <a:rPr lang="en-US" sz="1400" dirty="0">
                          <a:latin typeface="Calibri" panose="020F0502020204030204" pitchFamily="34" charset="0"/>
                          <a:cs typeface="Calibri" panose="020F0502020204030204" pitchFamily="34" charset="0"/>
                        </a:rPr>
                        <a:t>LPDDR5+</a:t>
                      </a:r>
                    </a:p>
                  </a:txBody>
                  <a:tcPr marT="91440" marB="36576"/>
                </a:tc>
                <a:tc>
                  <a:txBody>
                    <a:bodyPr/>
                    <a:lstStyle/>
                    <a:p>
                      <a:pPr algn="ctr"/>
                      <a:r>
                        <a:rPr lang="en-US" sz="1400" dirty="0">
                          <a:latin typeface="Calibri" panose="020F0502020204030204" pitchFamily="34" charset="0"/>
                          <a:cs typeface="Calibri" panose="020F0502020204030204" pitchFamily="34" charset="0"/>
                        </a:rPr>
                        <a:t>LPDDR5+</a:t>
                      </a:r>
                    </a:p>
                  </a:txBody>
                  <a:tcPr marT="91440" marB="36576"/>
                </a:tc>
                <a:tc>
                  <a:txBody>
                    <a:bodyPr/>
                    <a:lstStyle/>
                    <a:p>
                      <a:pPr algn="ctr"/>
                      <a:r>
                        <a:rPr lang="en-US" sz="1400" dirty="0">
                          <a:latin typeface="Calibri" panose="020F0502020204030204" pitchFamily="34" charset="0"/>
                          <a:cs typeface="Calibri" panose="020F0502020204030204" pitchFamily="34" charset="0"/>
                        </a:rPr>
                        <a:t>LPDDR5+</a:t>
                      </a:r>
                    </a:p>
                  </a:txBody>
                  <a:tcPr marT="91440" marB="36576"/>
                </a:tc>
                <a:extLst>
                  <a:ext uri="{0D108BD9-81ED-4DB2-BD59-A6C34878D82A}">
                    <a16:rowId xmlns:a16="http://schemas.microsoft.com/office/drawing/2014/main" val="1295621208"/>
                  </a:ext>
                </a:extLst>
              </a:tr>
              <a:tr h="0">
                <a:tc gridSpan="2">
                  <a:txBody>
                    <a:bodyPr/>
                    <a:lstStyle/>
                    <a:p>
                      <a:r>
                        <a:rPr lang="en-US" sz="1400" dirty="0">
                          <a:latin typeface="Calibri" panose="020F0502020204030204" pitchFamily="34" charset="0"/>
                          <a:cs typeface="Calibri" panose="020F0502020204030204" pitchFamily="34" charset="0"/>
                        </a:rPr>
                        <a:t>DDR Rate [MT/s]</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3200</a:t>
                      </a:r>
                    </a:p>
                  </a:txBody>
                  <a:tcPr marT="91440" marB="36576"/>
                </a:tc>
                <a:tc>
                  <a:txBody>
                    <a:bodyPr/>
                    <a:lstStyle/>
                    <a:p>
                      <a:pPr algn="ctr"/>
                      <a:r>
                        <a:rPr lang="en-US" sz="1400" dirty="0">
                          <a:latin typeface="Calibri" panose="020F0502020204030204" pitchFamily="34" charset="0"/>
                          <a:cs typeface="Calibri" panose="020F0502020204030204" pitchFamily="34" charset="0"/>
                        </a:rPr>
                        <a:t>3600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4800-5400</a:t>
                      </a:r>
                    </a:p>
                  </a:txBody>
                  <a:tcPr marT="91440" marB="36576"/>
                </a:tc>
                <a:tc>
                  <a:txBody>
                    <a:bodyPr/>
                    <a:lstStyle/>
                    <a:p>
                      <a:pPr algn="ctr"/>
                      <a:r>
                        <a:rPr lang="en-US" sz="1400" dirty="0">
                          <a:latin typeface="Calibri" panose="020F0502020204030204" pitchFamily="34" charset="0"/>
                          <a:cs typeface="Calibri" panose="020F0502020204030204" pitchFamily="34" charset="0"/>
                        </a:rPr>
                        <a:t>3600</a:t>
                      </a:r>
                    </a:p>
                  </a:txBody>
                  <a:tcPr marT="91440" marB="36576"/>
                </a:tc>
                <a:tc>
                  <a:txBody>
                    <a:bodyPr/>
                    <a:lstStyle/>
                    <a:p>
                      <a:pPr algn="ctr"/>
                      <a:r>
                        <a:rPr lang="en-US" sz="1400" dirty="0">
                          <a:latin typeface="Calibri" panose="020F0502020204030204" pitchFamily="34" charset="0"/>
                          <a:cs typeface="Calibri" panose="020F0502020204030204" pitchFamily="34" charset="0"/>
                        </a:rPr>
                        <a:t>3600</a:t>
                      </a:r>
                    </a:p>
                  </a:txBody>
                  <a:tcPr marT="91440" marB="36576"/>
                </a:tc>
                <a:tc>
                  <a:txBody>
                    <a:bodyPr/>
                    <a:lstStyle/>
                    <a:p>
                      <a:pPr algn="ctr"/>
                      <a:r>
                        <a:rPr lang="en-US" sz="1400" dirty="0">
                          <a:latin typeface="Calibri" panose="020F0502020204030204" pitchFamily="34" charset="0"/>
                          <a:cs typeface="Calibri" panose="020F0502020204030204" pitchFamily="34" charset="0"/>
                        </a:rPr>
                        <a:t>3600</a:t>
                      </a:r>
                    </a:p>
                  </a:txBody>
                  <a:tcPr marT="91440" marB="36576"/>
                </a:tc>
                <a:extLst>
                  <a:ext uri="{0D108BD9-81ED-4DB2-BD59-A6C34878D82A}">
                    <a16:rowId xmlns:a16="http://schemas.microsoft.com/office/drawing/2014/main" val="927670"/>
                  </a:ext>
                </a:extLst>
              </a:tr>
              <a:tr h="0">
                <a:tc gridSpan="2">
                  <a:txBody>
                    <a:bodyPr/>
                    <a:lstStyle/>
                    <a:p>
                      <a:r>
                        <a:rPr lang="en-US" sz="1400" dirty="0">
                          <a:latin typeface="Calibri" panose="020F0502020204030204" pitchFamily="34" charset="0"/>
                          <a:cs typeface="Calibri" panose="020F0502020204030204" pitchFamily="34" charset="0"/>
                        </a:rPr>
                        <a:t>DQ</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X8</a:t>
                      </a:r>
                    </a:p>
                  </a:txBody>
                  <a:tcPr marT="91440" marB="36576"/>
                </a:tc>
                <a:tc>
                  <a:txBody>
                    <a:bodyPr/>
                    <a:lstStyle/>
                    <a:p>
                      <a:pPr algn="ctr"/>
                      <a:r>
                        <a:rPr lang="en-US" sz="1400" dirty="0">
                          <a:latin typeface="Calibri" panose="020F0502020204030204" pitchFamily="34" charset="0"/>
                          <a:cs typeface="Calibri" panose="020F0502020204030204" pitchFamily="34" charset="0"/>
                        </a:rPr>
                        <a:t>X16</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X8</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X8</a:t>
                      </a:r>
                    </a:p>
                  </a:txBody>
                  <a:tcPr marT="91440" marB="36576"/>
                </a:tc>
                <a:tc>
                  <a:txBody>
                    <a:bodyPr/>
                    <a:lstStyle/>
                    <a:p>
                      <a:pPr algn="ctr"/>
                      <a:r>
                        <a:rPr lang="en-US" sz="1400" dirty="0">
                          <a:latin typeface="Calibri" panose="020F0502020204030204" pitchFamily="34" charset="0"/>
                          <a:cs typeface="Calibri" panose="020F0502020204030204" pitchFamily="34" charset="0"/>
                        </a:rPr>
                        <a:t>X16</a:t>
                      </a:r>
                    </a:p>
                  </a:txBody>
                  <a:tcPr marT="91440" marB="36576"/>
                </a:tc>
                <a:tc>
                  <a:txBody>
                    <a:bodyPr/>
                    <a:lstStyle/>
                    <a:p>
                      <a:pPr algn="ctr"/>
                      <a:r>
                        <a:rPr lang="en-US" sz="1400" dirty="0">
                          <a:latin typeface="Calibri" panose="020F0502020204030204" pitchFamily="34" charset="0"/>
                          <a:cs typeface="Calibri" panose="020F0502020204030204" pitchFamily="34" charset="0"/>
                        </a:rPr>
                        <a:t>X16</a:t>
                      </a:r>
                    </a:p>
                  </a:txBody>
                  <a:tcPr marT="91440" marB="36576"/>
                </a:tc>
                <a:tc>
                  <a:txBody>
                    <a:bodyPr/>
                    <a:lstStyle/>
                    <a:p>
                      <a:pPr algn="ctr"/>
                      <a:r>
                        <a:rPr lang="en-US" sz="1400" dirty="0">
                          <a:latin typeface="Calibri" panose="020F0502020204030204" pitchFamily="34" charset="0"/>
                          <a:cs typeface="Calibri" panose="020F0502020204030204" pitchFamily="34" charset="0"/>
                        </a:rPr>
                        <a:t>X16</a:t>
                      </a:r>
                    </a:p>
                  </a:txBody>
                  <a:tcPr marT="91440" marB="36576"/>
                </a:tc>
                <a:extLst>
                  <a:ext uri="{0D108BD9-81ED-4DB2-BD59-A6C34878D82A}">
                    <a16:rowId xmlns:a16="http://schemas.microsoft.com/office/drawing/2014/main" val="127274003"/>
                  </a:ext>
                </a:extLst>
              </a:tr>
              <a:tr h="0">
                <a:tc rowSpan="3">
                  <a:txBody>
                    <a:bodyPr/>
                    <a:lstStyle/>
                    <a:p>
                      <a:pPr algn="ctr"/>
                      <a:r>
                        <a:rPr lang="en-US" sz="1400" dirty="0">
                          <a:latin typeface="Calibri" panose="020F0502020204030204" pitchFamily="34" charset="0"/>
                          <a:cs typeface="Calibri" panose="020F0502020204030204" pitchFamily="34" charset="0"/>
                        </a:rPr>
                        <a:t>Chop</a:t>
                      </a:r>
                    </a:p>
                  </a:txBody>
                  <a:tcPr marT="91440" marB="36576" vert="vert270"/>
                </a:tc>
                <a:tc>
                  <a:txBody>
                    <a:bodyPr/>
                    <a:lstStyle/>
                    <a:p>
                      <a:r>
                        <a:rPr lang="en-US" sz="1400" dirty="0">
                          <a:latin typeface="Calibri" panose="020F0502020204030204" pitchFamily="34" charset="0"/>
                          <a:cs typeface="Calibri" panose="020F0502020204030204" pitchFamily="34" charset="0"/>
                        </a:rPr>
                        <a:t>Capacity [GB/die]</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16 (2D or 16P)</a:t>
                      </a:r>
                    </a:p>
                  </a:txBody>
                  <a:tcPr marT="91440" marB="36576"/>
                </a:tc>
                <a:tc>
                  <a:txBody>
                    <a:bodyPr/>
                    <a:lstStyle/>
                    <a:p>
                      <a:pPr algn="ctr"/>
                      <a:r>
                        <a:rPr lang="en-US" sz="1400" dirty="0">
                          <a:latin typeface="Calibri" panose="020F0502020204030204" pitchFamily="34" charset="0"/>
                          <a:cs typeface="Calibri" panose="020F0502020204030204" pitchFamily="34" charset="0"/>
                        </a:rPr>
                        <a:t>16 (36P)</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 (2D or 32P)</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 (2D or 32P)</a:t>
                      </a:r>
                    </a:p>
                  </a:txBody>
                  <a:tcPr marT="91440" marB="36576"/>
                </a:tc>
                <a:tc>
                  <a:txBody>
                    <a:bodyPr/>
                    <a:lstStyle/>
                    <a:p>
                      <a:pPr algn="ctr"/>
                      <a:r>
                        <a:rPr lang="en-US" sz="1400" dirty="0">
                          <a:latin typeface="Calibri" panose="020F0502020204030204" pitchFamily="34" charset="0"/>
                          <a:cs typeface="Calibri" panose="020F0502020204030204" pitchFamily="34" charset="0"/>
                        </a:rPr>
                        <a:t>32 (36P)</a:t>
                      </a:r>
                    </a:p>
                  </a:txBody>
                  <a:tcPr marT="91440" marB="36576"/>
                </a:tc>
                <a:tc>
                  <a:txBody>
                    <a:bodyPr/>
                    <a:lstStyle/>
                    <a:p>
                      <a:pPr algn="ctr"/>
                      <a:r>
                        <a:rPr lang="en-US" sz="1400" dirty="0">
                          <a:latin typeface="Calibri" panose="020F0502020204030204" pitchFamily="34" charset="0"/>
                          <a:cs typeface="Calibri" panose="020F0502020204030204" pitchFamily="34" charset="0"/>
                        </a:rPr>
                        <a:t>48 (36P)</a:t>
                      </a:r>
                    </a:p>
                  </a:txBody>
                  <a:tcPr marT="91440" marB="36576"/>
                </a:tc>
                <a:tc>
                  <a:txBody>
                    <a:bodyPr/>
                    <a:lstStyle/>
                    <a:p>
                      <a:pPr algn="ctr"/>
                      <a:r>
                        <a:rPr lang="en-US" sz="1400" dirty="0">
                          <a:latin typeface="Calibri" panose="020F0502020204030204" pitchFamily="34" charset="0"/>
                          <a:cs typeface="Calibri" panose="020F0502020204030204" pitchFamily="34" charset="0"/>
                        </a:rPr>
                        <a:t>64 (36P)</a:t>
                      </a:r>
                    </a:p>
                  </a:txBody>
                  <a:tcPr marT="91440" marB="36576"/>
                </a:tc>
                <a:extLst>
                  <a:ext uri="{0D108BD9-81ED-4DB2-BD59-A6C34878D82A}">
                    <a16:rowId xmlns:a16="http://schemas.microsoft.com/office/drawing/2014/main" val="418955340"/>
                  </a:ext>
                </a:extLst>
              </a:tr>
              <a:tr h="0">
                <a:tc vMerge="1">
                  <a:txBody>
                    <a:bodyPr/>
                    <a:lstStyle/>
                    <a:p>
                      <a:endParaRPr lang="en-US" dirty="0"/>
                    </a:p>
                  </a:txBody>
                  <a:tcPr/>
                </a:tc>
                <a:tc>
                  <a:txBody>
                    <a:bodyPr/>
                    <a:lstStyle/>
                    <a:p>
                      <a:r>
                        <a:rPr lang="en-US" sz="1400" dirty="0">
                          <a:latin typeface="Calibri" panose="020F0502020204030204" pitchFamily="34" charset="0"/>
                          <a:cs typeface="Calibri" panose="020F0502020204030204" pitchFamily="34" charset="0"/>
                        </a:rPr>
                        <a:t>Read BW [MB/s]</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3200</a:t>
                      </a:r>
                    </a:p>
                  </a:txBody>
                  <a:tcPr marT="91440" marB="36576"/>
                </a:tc>
                <a:tc>
                  <a:txBody>
                    <a:bodyPr/>
                    <a:lstStyle/>
                    <a:p>
                      <a:pPr algn="ctr"/>
                      <a:r>
                        <a:rPr lang="en-US" sz="1400" dirty="0">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48-5400</a:t>
                      </a:r>
                    </a:p>
                  </a:txBody>
                  <a:tcPr marT="91440" marB="36576"/>
                </a:tc>
                <a:tc>
                  <a:txBody>
                    <a:bodyPr/>
                    <a:lstStyle/>
                    <a:p>
                      <a:pPr algn="ctr"/>
                      <a:r>
                        <a:rPr lang="en-US" sz="1400" dirty="0">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latin typeface="Calibri" panose="020F0502020204030204" pitchFamily="34" charset="0"/>
                          <a:cs typeface="Calibri" panose="020F0502020204030204" pitchFamily="34" charset="0"/>
                        </a:rPr>
                        <a:t>4800</a:t>
                      </a:r>
                    </a:p>
                  </a:txBody>
                  <a:tcPr marT="91440" marB="36576"/>
                </a:tc>
                <a:extLst>
                  <a:ext uri="{0D108BD9-81ED-4DB2-BD59-A6C34878D82A}">
                    <a16:rowId xmlns:a16="http://schemas.microsoft.com/office/drawing/2014/main" val="2137868396"/>
                  </a:ext>
                </a:extLst>
              </a:tr>
              <a:tr h="0">
                <a:tc vMerge="1">
                  <a:txBody>
                    <a:bodyPr/>
                    <a:lstStyle/>
                    <a:p>
                      <a:endParaRPr lang="en-US" dirty="0"/>
                    </a:p>
                  </a:txBody>
                  <a:tcPr/>
                </a:tc>
                <a:tc>
                  <a:txBody>
                    <a:bodyPr/>
                    <a:lstStyle/>
                    <a:p>
                      <a:r>
                        <a:rPr lang="en-US" sz="1400" dirty="0">
                          <a:latin typeface="Calibri" panose="020F0502020204030204" pitchFamily="34" charset="0"/>
                          <a:cs typeface="Calibri" panose="020F0502020204030204" pitchFamily="34" charset="0"/>
                        </a:rPr>
                        <a:t>Write BW [MB/s]</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1100 or 550 </a:t>
                      </a:r>
                    </a:p>
                  </a:txBody>
                  <a:tcPr marT="91440" marB="36576"/>
                </a:tc>
                <a:tc>
                  <a:txBody>
                    <a:bodyPr/>
                    <a:lstStyle/>
                    <a:p>
                      <a:pPr algn="ctr"/>
                      <a:r>
                        <a:rPr lang="en-US" sz="1400" dirty="0">
                          <a:latin typeface="Calibri" panose="020F0502020204030204" pitchFamily="34" charset="0"/>
                          <a:cs typeface="Calibri" panose="020F0502020204030204" pitchFamily="34" charset="0"/>
                        </a:rPr>
                        <a:t>1200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2200 or 1100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2200 or 1100</a:t>
                      </a:r>
                    </a:p>
                  </a:txBody>
                  <a:tcPr marT="91440" marB="36576"/>
                </a:tc>
                <a:tc>
                  <a:txBody>
                    <a:bodyPr/>
                    <a:lstStyle/>
                    <a:p>
                      <a:pPr algn="ctr"/>
                      <a:r>
                        <a:rPr lang="en-US" sz="1400" dirty="0">
                          <a:latin typeface="Calibri" panose="020F0502020204030204" pitchFamily="34" charset="0"/>
                          <a:cs typeface="Calibri" panose="020F0502020204030204" pitchFamily="34" charset="0"/>
                        </a:rPr>
                        <a:t>1200</a:t>
                      </a:r>
                    </a:p>
                  </a:txBody>
                  <a:tcPr marT="91440" marB="36576"/>
                </a:tc>
                <a:tc>
                  <a:txBody>
                    <a:bodyPr/>
                    <a:lstStyle/>
                    <a:p>
                      <a:pPr algn="ctr"/>
                      <a:r>
                        <a:rPr lang="en-US" sz="1400" dirty="0">
                          <a:latin typeface="Calibri" panose="020F0502020204030204" pitchFamily="34" charset="0"/>
                          <a:cs typeface="Calibri" panose="020F0502020204030204" pitchFamily="34" charset="0"/>
                        </a:rPr>
                        <a:t>1200</a:t>
                      </a:r>
                    </a:p>
                  </a:txBody>
                  <a:tcPr marT="91440" marB="36576"/>
                </a:tc>
                <a:tc>
                  <a:txBody>
                    <a:bodyPr/>
                    <a:lstStyle/>
                    <a:p>
                      <a:pPr algn="ctr"/>
                      <a:r>
                        <a:rPr lang="en-US" sz="1400" dirty="0">
                          <a:latin typeface="Calibri" panose="020F0502020204030204" pitchFamily="34" charset="0"/>
                          <a:cs typeface="Calibri" panose="020F0502020204030204" pitchFamily="34" charset="0"/>
                        </a:rPr>
                        <a:t>1200</a:t>
                      </a:r>
                    </a:p>
                  </a:txBody>
                  <a:tcPr marT="91440" marB="36576"/>
                </a:tc>
                <a:extLst>
                  <a:ext uri="{0D108BD9-81ED-4DB2-BD59-A6C34878D82A}">
                    <a16:rowId xmlns:a16="http://schemas.microsoft.com/office/drawing/2014/main" val="4077175451"/>
                  </a:ext>
                </a:extLst>
              </a:tr>
            </a:tbl>
          </a:graphicData>
        </a:graphic>
      </p:graphicFrame>
    </p:spTree>
    <p:extLst>
      <p:ext uri="{BB962C8B-B14F-4D97-AF65-F5344CB8AC3E}">
        <p14:creationId xmlns:p14="http://schemas.microsoft.com/office/powerpoint/2010/main" val="1351405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C5F3-8C07-7B4B-A43A-2883129E2FE0}"/>
              </a:ext>
            </a:extLst>
          </p:cNvPr>
          <p:cNvSpPr>
            <a:spLocks noGrp="1"/>
          </p:cNvSpPr>
          <p:nvPr>
            <p:ph type="title"/>
          </p:nvPr>
        </p:nvSpPr>
        <p:spPr>
          <a:xfrm>
            <a:off x="914400" y="152400"/>
            <a:ext cx="10363200" cy="547511"/>
          </a:xfrm>
        </p:spPr>
        <p:txBody>
          <a:bodyPr/>
          <a:lstStyle/>
          <a:p>
            <a:r>
              <a:rPr lang="en-US" sz="3200" dirty="0"/>
              <a:t>Enablers – PST</a:t>
            </a:r>
          </a:p>
        </p:txBody>
      </p:sp>
      <p:sp>
        <p:nvSpPr>
          <p:cNvPr id="3" name="Content Placeholder 2">
            <a:extLst>
              <a:ext uri="{FF2B5EF4-FFF2-40B4-BE49-F238E27FC236}">
                <a16:creationId xmlns:a16="http://schemas.microsoft.com/office/drawing/2014/main" id="{E70C2C95-87C3-5E48-A1DA-9F1EACDE0BF2}"/>
              </a:ext>
            </a:extLst>
          </p:cNvPr>
          <p:cNvSpPr>
            <a:spLocks noGrp="1"/>
          </p:cNvSpPr>
          <p:nvPr>
            <p:ph idx="1"/>
          </p:nvPr>
        </p:nvSpPr>
        <p:spPr>
          <a:xfrm>
            <a:off x="339634" y="857952"/>
            <a:ext cx="11366944" cy="5475114"/>
          </a:xfrm>
        </p:spPr>
        <p:txBody>
          <a:bodyPr/>
          <a:lstStyle/>
          <a:p>
            <a:r>
              <a:rPr lang="en-US" sz="2000" dirty="0"/>
              <a:t>Pillar Select Transistor</a:t>
            </a:r>
          </a:p>
          <a:p>
            <a:pPr lvl="1"/>
            <a:r>
              <a:rPr lang="en-US" sz="2000" dirty="0"/>
              <a:t>5V, 110uA GAA transistor (H</a:t>
            </a:r>
            <a:r>
              <a:rPr lang="en-US" sz="2000" baseline="-25000" dirty="0"/>
              <a:t>75nm</a:t>
            </a:r>
            <a:r>
              <a:rPr lang="en-US" sz="2000" dirty="0"/>
              <a:t> , W</a:t>
            </a:r>
            <a:r>
              <a:rPr lang="en-US" sz="2000" baseline="-25000" dirty="0"/>
              <a:t>270nm</a:t>
            </a:r>
            <a:r>
              <a:rPr lang="en-US" sz="2000" dirty="0"/>
              <a:t> ,  T</a:t>
            </a:r>
            <a:r>
              <a:rPr lang="en-US" sz="2000" baseline="-25000" dirty="0"/>
              <a:t>42nm</a:t>
            </a:r>
            <a:r>
              <a:rPr lang="en-US" sz="2000" dirty="0"/>
              <a:t> ,  S</a:t>
            </a:r>
            <a:r>
              <a:rPr lang="en-US" sz="2000" baseline="-25000" dirty="0"/>
              <a:t>62nm</a:t>
            </a:r>
            <a:r>
              <a:rPr lang="en-US" sz="2000" dirty="0"/>
              <a:t>), On-Resistance 3K</a:t>
            </a:r>
            <a:r>
              <a:rPr lang="el-GR" sz="2000" dirty="0"/>
              <a:t>Ω</a:t>
            </a:r>
            <a:endParaRPr lang="en-US" sz="2000" dirty="0"/>
          </a:p>
          <a:p>
            <a:pPr lvl="1"/>
            <a:r>
              <a:rPr lang="en-US" sz="2000" dirty="0"/>
              <a:t>PST capacitance is 28fF </a:t>
            </a:r>
            <a:r>
              <a:rPr lang="en-US" sz="2000" dirty="0">
                <a:sym typeface="Wingdings" pitchFamily="2" charset="2"/>
              </a:rPr>
              <a:t> Can we ½ dielectric constant (</a:t>
            </a:r>
            <a:r>
              <a:rPr lang="el-GR" sz="2000" dirty="0"/>
              <a:t>𝜖</a:t>
            </a:r>
            <a:r>
              <a:rPr lang="en-US" sz="2000" baseline="-25000" dirty="0"/>
              <a:t>ox</a:t>
            </a:r>
            <a:r>
              <a:rPr lang="en-US" sz="2000" dirty="0"/>
              <a:t> = 4</a:t>
            </a:r>
            <a:r>
              <a:rPr lang="el-GR" sz="2000" dirty="0"/>
              <a:t>𝜖</a:t>
            </a:r>
            <a:r>
              <a:rPr lang="en-US" sz="2000" baseline="-25000" dirty="0"/>
              <a:t>0</a:t>
            </a:r>
            <a:r>
              <a:rPr lang="en-US" sz="2000" dirty="0"/>
              <a:t>)? </a:t>
            </a:r>
            <a:r>
              <a:rPr lang="en-US" sz="2000" dirty="0">
                <a:sym typeface="Wingdings" pitchFamily="2" charset="2"/>
              </a:rPr>
              <a:t> C</a:t>
            </a:r>
            <a:r>
              <a:rPr lang="en-US" sz="2000" baseline="-25000" dirty="0">
                <a:sym typeface="Wingdings" pitchFamily="2" charset="2"/>
              </a:rPr>
              <a:t>ps</a:t>
            </a:r>
            <a:r>
              <a:rPr lang="en-US" sz="2000" dirty="0">
                <a:sym typeface="Wingdings" pitchFamily="2" charset="2"/>
              </a:rPr>
              <a:t> = 14fF, </a:t>
            </a:r>
            <a:br>
              <a:rPr lang="en-US" sz="2000" dirty="0">
                <a:sym typeface="Wingdings" pitchFamily="2" charset="2"/>
              </a:rPr>
            </a:br>
            <a:r>
              <a:rPr lang="en-US" sz="2000" dirty="0">
                <a:sym typeface="Wingdings" pitchFamily="2" charset="2"/>
              </a:rPr>
              <a:t>or sub ½ </a:t>
            </a:r>
            <a:r>
              <a:rPr lang="en-US" sz="2000" dirty="0" err="1">
                <a:sym typeface="Wingdings" pitchFamily="2" charset="2"/>
              </a:rPr>
              <a:t>pJ</a:t>
            </a:r>
            <a:r>
              <a:rPr lang="en-US" sz="2000" dirty="0">
                <a:sym typeface="Wingdings" pitchFamily="2" charset="2"/>
              </a:rPr>
              <a:t> to select a pillar. </a:t>
            </a:r>
            <a:endParaRPr lang="en-US" sz="2000" dirty="0"/>
          </a:p>
          <a:p>
            <a:pPr lvl="1"/>
            <a:r>
              <a:rPr lang="en-US" sz="2000" dirty="0"/>
              <a:t>One immersion layer need</a:t>
            </a:r>
          </a:p>
          <a:p>
            <a:pPr lvl="1"/>
            <a:r>
              <a:rPr lang="en-US" sz="2000" dirty="0"/>
              <a:t>Need to consider TFT formation flow, will channel dimension variation impact sigma of the select device? What is contact approach for control gate and does it impact design rule or landing pad area?</a:t>
            </a:r>
          </a:p>
          <a:p>
            <a:pPr lvl="1"/>
            <a:r>
              <a:rPr lang="en-US" sz="2000" dirty="0"/>
              <a:t>Low temperature gate ox for pillar select – any reliability concerns?</a:t>
            </a:r>
          </a:p>
          <a:p>
            <a:pPr lvl="1"/>
            <a:r>
              <a:rPr lang="en-US" sz="2000" dirty="0"/>
              <a:t>Contact to BL whether W BL or Cu w/ W plug, must form reliably at low temperature</a:t>
            </a:r>
          </a:p>
          <a:p>
            <a:pPr lvl="1"/>
            <a:r>
              <a:rPr lang="en-US" sz="2000" dirty="0"/>
              <a:t>Contact resistance and Pillar-TFT interface needs to be capable within Cu thermal budget(~400’C) and interface clean must be selective to the tier isolation layer and 2nd cut isolation between pillars.</a:t>
            </a:r>
          </a:p>
          <a:p>
            <a:pPr lvl="1"/>
            <a:r>
              <a:rPr lang="en-US" sz="2000" dirty="0"/>
              <a:t>Can add plug above and/or below for extra cost but require good contact formation at low temperature in all cases.  </a:t>
            </a:r>
          </a:p>
        </p:txBody>
      </p:sp>
    </p:spTree>
    <p:extLst>
      <p:ext uri="{BB962C8B-B14F-4D97-AF65-F5344CB8AC3E}">
        <p14:creationId xmlns:p14="http://schemas.microsoft.com/office/powerpoint/2010/main" val="3637083406"/>
      </p:ext>
    </p:extLst>
  </p:cSld>
  <p:clrMapOvr>
    <a:masterClrMapping/>
  </p:clrMapOvr>
</p:sld>
</file>

<file path=ppt/theme/theme1.xml><?xml version="1.0" encoding="utf-8"?>
<a:theme xmlns:a="http://schemas.openxmlformats.org/drawingml/2006/main" name="blank">
  <a:themeElements>
    <a:clrScheme name="Custom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C00000"/>
      </a:hlink>
      <a:folHlink>
        <a:srgbClr val="0066FF"/>
      </a:folHlink>
    </a:clrScheme>
    <a:fontScheme name="Analog Elements Learning">
      <a:majorFont>
        <a:latin typeface="Neo Sans Intel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alog Elements Lear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alog Elements Lear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alog Elements Lear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alog Elements Lear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alog Elements Lear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alog Elements Lear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alog Elements Lear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SG-CR face to face WW32.4-2018" id="{0CD437F6-E51D-234B-B6DA-6B867D20373A}" vid="{C37B88EF-430A-1D4A-B608-2D1BA0B392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C1F46DCE9E2F4F9C406A5B31F187EA" ma:contentTypeVersion="3" ma:contentTypeDescription="Create a new document." ma:contentTypeScope="" ma:versionID="04459668d14e26c729f944268f7885eb">
  <xsd:schema xmlns:xsd="http://www.w3.org/2001/XMLSchema" xmlns:xs="http://www.w3.org/2001/XMLSchema" xmlns:p="http://schemas.microsoft.com/office/2006/metadata/properties" xmlns:ns2="90b7a245-a7c3-4504-88b2-cf85318e6b78" targetNamespace="http://schemas.microsoft.com/office/2006/metadata/properties" ma:root="true" ma:fieldsID="2d0c6bccf2654138a3d8763ce5403cee" ns2:_="">
    <xsd:import namespace="90b7a245-a7c3-4504-88b2-cf85318e6b78"/>
    <xsd:element name="properties">
      <xsd:complexType>
        <xsd:sequence>
          <xsd:element name="documentManagement">
            <xsd:complexType>
              <xsd:all>
                <xsd:element ref="ns2:Date"/>
                <xsd:element ref="ns2:Agenda"/>
                <xsd:element ref="ns2:Present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7a245-a7c3-4504-88b2-cf85318e6b78" elementFormDefault="qualified">
    <xsd:import namespace="http://schemas.microsoft.com/office/2006/documentManagement/types"/>
    <xsd:import namespace="http://schemas.microsoft.com/office/infopath/2007/PartnerControls"/>
    <xsd:element name="Date" ma:index="8" ma:displayName="Meeting Date" ma:format="DateOnly" ma:internalName="Date">
      <xsd:simpleType>
        <xsd:restriction base="dms:DateTime"/>
      </xsd:simpleType>
    </xsd:element>
    <xsd:element name="Agenda" ma:index="9" ma:displayName="Agenda Topic" ma:internalName="Agenda">
      <xsd:simpleType>
        <xsd:restriction base="dms:Text">
          <xsd:maxLength value="255"/>
        </xsd:restriction>
      </xsd:simpleType>
    </xsd:element>
    <xsd:element name="Presenter" ma:index="10" ma:displayName="Presenter" ma:internalName="Present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genda xmlns="90b7a245-a7c3-4504-88b2-cf85318e6b78">SD for Rev 7</Agenda>
    <Date xmlns="90b7a245-a7c3-4504-88b2-cf85318e6b78">2016-03-15T00:00:00-07:00</Date>
    <Presenter xmlns="90b7a245-a7c3-4504-88b2-cf85318e6b78">DerChang Kau</Presenter>
  </documentManagement>
</p:properties>
</file>

<file path=customXml/itemProps1.xml><?xml version="1.0" encoding="utf-8"?>
<ds:datastoreItem xmlns:ds="http://schemas.openxmlformats.org/officeDocument/2006/customXml" ds:itemID="{E723BD8A-0332-458A-BADF-7C6744276193}">
  <ds:schemaRefs>
    <ds:schemaRef ds:uri="http://schemas.microsoft.com/sharepoint/v3/contenttype/forms"/>
  </ds:schemaRefs>
</ds:datastoreItem>
</file>

<file path=customXml/itemProps2.xml><?xml version="1.0" encoding="utf-8"?>
<ds:datastoreItem xmlns:ds="http://schemas.openxmlformats.org/officeDocument/2006/customXml" ds:itemID="{53B8EBDB-013A-44C4-B714-038C8F2517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b7a245-a7c3-4504-88b2-cf85318e6b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9757D6-16EA-49DF-BF94-FEF25FAF8351}">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90b7a245-a7c3-4504-88b2-cf85318e6b78"/>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blank</Template>
  <TotalTime>12794</TotalTime>
  <Words>2533</Words>
  <Application>Microsoft Macintosh PowerPoint</Application>
  <PresentationFormat>Widescreen</PresentationFormat>
  <Paragraphs>822</Paragraphs>
  <Slides>34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Neo Sans Intel</vt:lpstr>
      <vt:lpstr>Neo Sans Intel Medium</vt:lpstr>
      <vt:lpstr>Arial</vt:lpstr>
      <vt:lpstr>Calibri</vt:lpstr>
      <vt:lpstr>Cambria Math</vt:lpstr>
      <vt:lpstr>Wingdings</vt:lpstr>
      <vt:lpstr>blank</vt:lpstr>
      <vt:lpstr>Beyond P1241</vt:lpstr>
      <vt:lpstr>3DXP stacking: From Deck to Tier</vt:lpstr>
      <vt:lpstr>8X8X9 example: 9 Tiers, 4X8 Pillars, 2b/(pillar X tier)</vt:lpstr>
      <vt:lpstr>PowerPoint Presentation</vt:lpstr>
      <vt:lpstr>Design Rules</vt:lpstr>
      <vt:lpstr>Strategy to Construct Multi-Tier Array</vt:lpstr>
      <vt:lpstr>Product Physical Architecture</vt:lpstr>
      <vt:lpstr>Product Roadmap Discussion</vt:lpstr>
      <vt:lpstr>Enablers – PST</vt:lpstr>
      <vt:lpstr>Enablers – Array</vt:lpstr>
      <vt:lpstr>Enablers – Design</vt:lpstr>
      <vt:lpstr>Replacement Tier/Pillar Process Flow</vt:lpstr>
      <vt:lpstr>Memory Tier Stack – 4 Tiers in the exhibit</vt:lpstr>
      <vt:lpstr>Tier Stair Formation – an 8-tier exhibit</vt:lpstr>
      <vt:lpstr>1st Cut: Opening for Cell Stack Materials</vt:lpstr>
      <vt:lpstr>Tier Sacrificial Layer Recess Etch</vt:lpstr>
      <vt:lpstr>1st Electrode </vt:lpstr>
      <vt:lpstr>SD </vt:lpstr>
      <vt:lpstr>2nd Electrode &amp; PM</vt:lpstr>
      <vt:lpstr>3rd Electrode &amp; Fill: Replacement for Pillar</vt:lpstr>
      <vt:lpstr>End of 1st Cut module</vt:lpstr>
      <vt:lpstr>2nd Cut definition</vt:lpstr>
      <vt:lpstr>2nd Cut</vt:lpstr>
      <vt:lpstr>Tier Metal Replacement</vt:lpstr>
      <vt:lpstr>Pillar Metal Replacement</vt:lpstr>
      <vt:lpstr>Backup Material</vt:lpstr>
      <vt:lpstr>Strategy to Construct Multi-Tier Array</vt:lpstr>
      <vt:lpstr>Partition Control/Logic/Referencing impact to Tile Attributes</vt:lpstr>
      <vt:lpstr>Array Architecture</vt:lpstr>
      <vt:lpstr>Tile Size and First order WL/BL capacitance estimate (𝝀 = 20.5nm) </vt:lpstr>
      <vt:lpstr>130 Design Rule</vt:lpstr>
      <vt:lpstr>Tile Density &amp; Dimension Estimate</vt:lpstr>
      <vt:lpstr>Scaling Options for Strategy Development Multi-Deck: Stack of 64-Tier deck –  Effective F (SLC)  =  "10.25nm" ∕√("# of Deck" )</vt:lpstr>
      <vt:lpstr>3D XPoint™ Roadmap</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CTPClassification=CTP_NT</cp:keywords>
  <cp:lastModifiedBy>Microsoft Office User</cp:lastModifiedBy>
  <cp:revision>268</cp:revision>
  <dcterms:created xsi:type="dcterms:W3CDTF">2018-11-26T16:45:48Z</dcterms:created>
  <dcterms:modified xsi:type="dcterms:W3CDTF">2018-12-06T22:14:44Z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0x01010056C1F46DCE9E2F4F9C406A5B31F187EA</vt:lpwstr>
  </property>
  <property fmtid="{D5CDD505-2E9C-101B-9397-08002B2CF9AE}" pid="3" name="TitusGUID">
    <vt:lpwstr>18736c36-3ecb-425e-9f87-88ac498b04cd</vt:lpwstr>
  </property>
  <property fmtid="{D5CDD505-2E9C-101B-9397-08002B2CF9AE}" pid="4" name="CTP_TimeStamp">
    <vt:lpwstr>2018-08-10 06:13:33Z</vt:lpwstr>
  </property>
  <property fmtid="{D5CDD505-2E9C-101B-9397-08002B2CF9AE}" pid="5" name="CTP_BU">
    <vt:lpwstr>NA</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CTP_NT</vt:lpwstr>
  </property>
</Properties>
</file>