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315" r:id="rId4"/>
    <p:sldId id="309" r:id="rId5"/>
    <p:sldId id="308" r:id="rId6"/>
    <p:sldId id="290" r:id="rId7"/>
    <p:sldId id="312" r:id="rId8"/>
    <p:sldId id="305" r:id="rId9"/>
    <p:sldId id="314" r:id="rId10"/>
    <p:sldId id="304" r:id="rId11"/>
    <p:sldId id="306" r:id="rId12"/>
    <p:sldId id="313" r:id="rId13"/>
    <p:sldId id="316" r:id="rId14"/>
    <p:sldId id="317" r:id="rId15"/>
    <p:sldId id="320" r:id="rId16"/>
    <p:sldId id="318" r:id="rId17"/>
    <p:sldId id="284" r:id="rId18"/>
    <p:sldId id="286" r:id="rId19"/>
    <p:sldId id="287" r:id="rId20"/>
    <p:sldId id="288" r:id="rId21"/>
    <p:sldId id="289" r:id="rId22"/>
    <p:sldId id="298" r:id="rId23"/>
    <p:sldId id="311" r:id="rId24"/>
    <p:sldId id="31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81" autoAdjust="0"/>
    <p:restoredTop sz="94638" autoAdjust="0"/>
  </p:normalViewPr>
  <p:slideViewPr>
    <p:cSldViewPr>
      <p:cViewPr>
        <p:scale>
          <a:sx n="90" d="100"/>
          <a:sy n="90" d="100"/>
        </p:scale>
        <p:origin x="-660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F69EB-0927-4A4A-A8BA-371BA3AAA9D8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0D7D3-F6E1-4544-8E20-E2CD6664F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3D RRAM </a:t>
            </a:r>
            <a:r>
              <a:rPr lang="en-US" b="1" dirty="0" smtClean="0">
                <a:solidFill>
                  <a:schemeClr val="tx2"/>
                </a:solidFill>
              </a:rPr>
              <a:t>Analysis</a:t>
            </a:r>
            <a:r>
              <a:rPr lang="en-US" b="1" dirty="0" smtClean="0">
                <a:solidFill>
                  <a:schemeClr val="tx2"/>
                </a:solidFill>
              </a:rPr>
              <a:t/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sz="2200" b="1" dirty="0" smtClean="0">
                <a:solidFill>
                  <a:schemeClr val="tx2"/>
                </a:solidFill>
              </a:rPr>
              <a:t>10/22/2012</a:t>
            </a:r>
            <a:endParaRPr lang="en-US" sz="22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4724400"/>
            <a:ext cx="2971800" cy="1752600"/>
          </a:xfrm>
        </p:spPr>
        <p:txBody>
          <a:bodyPr>
            <a:noAutofit/>
          </a:bodyPr>
          <a:lstStyle/>
          <a:p>
            <a:pPr algn="r"/>
            <a:r>
              <a:rPr lang="en-US" sz="2000" dirty="0" smtClean="0">
                <a:solidFill>
                  <a:schemeClr val="tx2"/>
                </a:solidFill>
              </a:rPr>
              <a:t>Khaled Hasnat</a:t>
            </a:r>
          </a:p>
          <a:p>
            <a:pPr algn="r"/>
            <a:r>
              <a:rPr lang="en-US" sz="2000" dirty="0" smtClean="0">
                <a:solidFill>
                  <a:schemeClr val="tx2"/>
                </a:solidFill>
              </a:rPr>
              <a:t>Shafqat Ahmed</a:t>
            </a:r>
          </a:p>
          <a:p>
            <a:pPr algn="r"/>
            <a:r>
              <a:rPr lang="en-US" sz="2000" dirty="0" smtClean="0">
                <a:solidFill>
                  <a:schemeClr val="tx2"/>
                </a:solidFill>
              </a:rPr>
              <a:t>Kyu </a:t>
            </a:r>
            <a:r>
              <a:rPr lang="en-US" sz="2000" dirty="0" smtClean="0">
                <a:solidFill>
                  <a:schemeClr val="tx2"/>
                </a:solidFill>
              </a:rPr>
              <a:t>Min</a:t>
            </a:r>
          </a:p>
          <a:p>
            <a:pPr algn="r"/>
            <a:r>
              <a:rPr lang="en-US" sz="2000" dirty="0" smtClean="0">
                <a:solidFill>
                  <a:schemeClr val="tx2"/>
                </a:solidFill>
              </a:rPr>
              <a:t>Sandeep Guliani</a:t>
            </a:r>
          </a:p>
          <a:p>
            <a:pPr algn="r"/>
            <a:r>
              <a:rPr lang="en-US" sz="2000" dirty="0" smtClean="0">
                <a:solidFill>
                  <a:schemeClr val="tx2"/>
                </a:solidFill>
              </a:rPr>
              <a:t>Krishna Parat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RESET to SET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95400" y="609600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BL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609600"/>
            <a:ext cx="1571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De-selected BL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2057400"/>
            <a:ext cx="1036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06107" y="5257800"/>
            <a:ext cx="1349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De-selected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990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4.4V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33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33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33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33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133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133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81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81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2954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954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2954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2954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2954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2954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12954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2954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6705600" y="990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1628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71628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71628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71628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1628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71628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71628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628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80772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8077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8077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8077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8077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8077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8077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8077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54102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5410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410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5410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5410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410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5410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410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3246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324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6324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6324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6324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6324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6324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6324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28194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10668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1905000" y="1371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5.4V</a:t>
            </a:r>
            <a:endParaRPr lang="en-US" sz="14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78486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0960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6870103" y="1374577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5.4V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1752600" y="4038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4.4V</a:t>
            </a:r>
            <a:endParaRPr lang="en-US" sz="1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2098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22098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22098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22098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22098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22098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22098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22098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3124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3124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3124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3124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124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124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3124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3124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457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457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457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457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457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457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457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2" name="TextBox 141"/>
          <p:cNvSpPr txBox="1"/>
          <p:nvPr/>
        </p:nvSpPr>
        <p:spPr>
          <a:xfrm>
            <a:off x="457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3" name="TextBox 142"/>
          <p:cNvSpPr txBox="1"/>
          <p:nvPr/>
        </p:nvSpPr>
        <p:spPr>
          <a:xfrm>
            <a:off x="13716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13716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13716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13716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13716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8" name="TextBox 147"/>
          <p:cNvSpPr txBox="1"/>
          <p:nvPr/>
        </p:nvSpPr>
        <p:spPr>
          <a:xfrm>
            <a:off x="13716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13716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13716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1" name="TextBox 150"/>
          <p:cNvSpPr txBox="1"/>
          <p:nvPr/>
        </p:nvSpPr>
        <p:spPr>
          <a:xfrm>
            <a:off x="28956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2" name="TextBox 151"/>
          <p:cNvSpPr txBox="1"/>
          <p:nvPr/>
        </p:nvSpPr>
        <p:spPr>
          <a:xfrm>
            <a:off x="11430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2057400" y="4419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6628564" y="4035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0857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70857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7" name="TextBox 156"/>
          <p:cNvSpPr txBox="1"/>
          <p:nvPr/>
        </p:nvSpPr>
        <p:spPr>
          <a:xfrm>
            <a:off x="70857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70857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70857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0" name="TextBox 159"/>
          <p:cNvSpPr txBox="1"/>
          <p:nvPr/>
        </p:nvSpPr>
        <p:spPr>
          <a:xfrm>
            <a:off x="70857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70857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8000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8000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4" name="TextBox 163"/>
          <p:cNvSpPr txBox="1"/>
          <p:nvPr/>
        </p:nvSpPr>
        <p:spPr>
          <a:xfrm>
            <a:off x="8000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8000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6" name="TextBox 165"/>
          <p:cNvSpPr txBox="1"/>
          <p:nvPr/>
        </p:nvSpPr>
        <p:spPr>
          <a:xfrm>
            <a:off x="8000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8000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8000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5333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0" name="TextBox 169"/>
          <p:cNvSpPr txBox="1"/>
          <p:nvPr/>
        </p:nvSpPr>
        <p:spPr>
          <a:xfrm>
            <a:off x="5333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1" name="TextBox 170"/>
          <p:cNvSpPr txBox="1"/>
          <p:nvPr/>
        </p:nvSpPr>
        <p:spPr>
          <a:xfrm>
            <a:off x="5333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3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3" name="TextBox 172"/>
          <p:cNvSpPr txBox="1"/>
          <p:nvPr/>
        </p:nvSpPr>
        <p:spPr>
          <a:xfrm>
            <a:off x="5333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5333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5333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6" name="TextBox 175"/>
          <p:cNvSpPr txBox="1"/>
          <p:nvPr/>
        </p:nvSpPr>
        <p:spPr>
          <a:xfrm>
            <a:off x="62475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62475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8" name="TextBox 177"/>
          <p:cNvSpPr txBox="1"/>
          <p:nvPr/>
        </p:nvSpPr>
        <p:spPr>
          <a:xfrm>
            <a:off x="62475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62475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0" name="TextBox 179"/>
          <p:cNvSpPr txBox="1"/>
          <p:nvPr/>
        </p:nvSpPr>
        <p:spPr>
          <a:xfrm>
            <a:off x="62475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62475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62475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3" name="TextBox 182"/>
          <p:cNvSpPr txBox="1"/>
          <p:nvPr/>
        </p:nvSpPr>
        <p:spPr>
          <a:xfrm>
            <a:off x="77715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4" name="TextBox 183"/>
          <p:cNvSpPr txBox="1"/>
          <p:nvPr/>
        </p:nvSpPr>
        <p:spPr>
          <a:xfrm>
            <a:off x="60189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5" name="TextBox 184"/>
          <p:cNvSpPr txBox="1"/>
          <p:nvPr/>
        </p:nvSpPr>
        <p:spPr>
          <a:xfrm>
            <a:off x="6933364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6" name="TextBox 185"/>
          <p:cNvSpPr txBox="1"/>
          <p:nvPr/>
        </p:nvSpPr>
        <p:spPr>
          <a:xfrm>
            <a:off x="70866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7" name="TextBox 186"/>
          <p:cNvSpPr txBox="1"/>
          <p:nvPr/>
        </p:nvSpPr>
        <p:spPr>
          <a:xfrm>
            <a:off x="8001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8" name="TextBox 187"/>
          <p:cNvSpPr txBox="1"/>
          <p:nvPr/>
        </p:nvSpPr>
        <p:spPr>
          <a:xfrm>
            <a:off x="5334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9" name="TextBox 188"/>
          <p:cNvSpPr txBox="1"/>
          <p:nvPr/>
        </p:nvSpPr>
        <p:spPr>
          <a:xfrm>
            <a:off x="62484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SET to RESET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95400" y="609600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BL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609600"/>
            <a:ext cx="1571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De-selected BL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2057400"/>
            <a:ext cx="1036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06107" y="5257800"/>
            <a:ext cx="1349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De-selected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990600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23622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4.6V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33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33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33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33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133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133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23622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4.6V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81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81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2954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954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2954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2954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2954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2954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12954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2954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6705600" y="990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162800" y="23622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4.6V</a:t>
            </a:r>
            <a:endParaRPr lang="en-US" sz="14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71628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71628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71628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1628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71628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71628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628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80772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8077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8077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8077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8077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8077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8077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8077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5410200" y="23622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4.6V</a:t>
            </a:r>
            <a:endParaRPr lang="en-US" sz="14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5410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410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5410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5410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410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5410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410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3246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324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6324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6324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6324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6324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6324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6324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28194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10668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19812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1V</a:t>
            </a:r>
            <a:endParaRPr lang="en-US" sz="14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78486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0960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010400" y="1374577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1V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1752600" y="4038600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2098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22098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22098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22098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22098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22098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22098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22098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3124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3124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3124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3124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124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124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3124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3124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457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457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457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457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457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457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457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2" name="TextBox 141"/>
          <p:cNvSpPr txBox="1"/>
          <p:nvPr/>
        </p:nvSpPr>
        <p:spPr>
          <a:xfrm>
            <a:off x="457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3" name="TextBox 142"/>
          <p:cNvSpPr txBox="1"/>
          <p:nvPr/>
        </p:nvSpPr>
        <p:spPr>
          <a:xfrm>
            <a:off x="13716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13716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13716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13716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13716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8" name="TextBox 147"/>
          <p:cNvSpPr txBox="1"/>
          <p:nvPr/>
        </p:nvSpPr>
        <p:spPr>
          <a:xfrm>
            <a:off x="13716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13716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13716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1" name="TextBox 150"/>
          <p:cNvSpPr txBox="1"/>
          <p:nvPr/>
        </p:nvSpPr>
        <p:spPr>
          <a:xfrm>
            <a:off x="28956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2" name="TextBox 151"/>
          <p:cNvSpPr txBox="1"/>
          <p:nvPr/>
        </p:nvSpPr>
        <p:spPr>
          <a:xfrm>
            <a:off x="11430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2057400" y="4419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6628564" y="4035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0857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70857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7" name="TextBox 156"/>
          <p:cNvSpPr txBox="1"/>
          <p:nvPr/>
        </p:nvSpPr>
        <p:spPr>
          <a:xfrm>
            <a:off x="70857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70857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70857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0" name="TextBox 159"/>
          <p:cNvSpPr txBox="1"/>
          <p:nvPr/>
        </p:nvSpPr>
        <p:spPr>
          <a:xfrm>
            <a:off x="70857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70857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8000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8000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4" name="TextBox 163"/>
          <p:cNvSpPr txBox="1"/>
          <p:nvPr/>
        </p:nvSpPr>
        <p:spPr>
          <a:xfrm>
            <a:off x="8000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8000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6" name="TextBox 165"/>
          <p:cNvSpPr txBox="1"/>
          <p:nvPr/>
        </p:nvSpPr>
        <p:spPr>
          <a:xfrm>
            <a:off x="8000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8000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8000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5333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0" name="TextBox 169"/>
          <p:cNvSpPr txBox="1"/>
          <p:nvPr/>
        </p:nvSpPr>
        <p:spPr>
          <a:xfrm>
            <a:off x="5333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1" name="TextBox 170"/>
          <p:cNvSpPr txBox="1"/>
          <p:nvPr/>
        </p:nvSpPr>
        <p:spPr>
          <a:xfrm>
            <a:off x="5333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3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3" name="TextBox 172"/>
          <p:cNvSpPr txBox="1"/>
          <p:nvPr/>
        </p:nvSpPr>
        <p:spPr>
          <a:xfrm>
            <a:off x="5333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5333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5333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6" name="TextBox 175"/>
          <p:cNvSpPr txBox="1"/>
          <p:nvPr/>
        </p:nvSpPr>
        <p:spPr>
          <a:xfrm>
            <a:off x="62475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62475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8" name="TextBox 177"/>
          <p:cNvSpPr txBox="1"/>
          <p:nvPr/>
        </p:nvSpPr>
        <p:spPr>
          <a:xfrm>
            <a:off x="62475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62475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0" name="TextBox 179"/>
          <p:cNvSpPr txBox="1"/>
          <p:nvPr/>
        </p:nvSpPr>
        <p:spPr>
          <a:xfrm>
            <a:off x="62475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62475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62475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3" name="TextBox 182"/>
          <p:cNvSpPr txBox="1"/>
          <p:nvPr/>
        </p:nvSpPr>
        <p:spPr>
          <a:xfrm>
            <a:off x="77715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4" name="TextBox 183"/>
          <p:cNvSpPr txBox="1"/>
          <p:nvPr/>
        </p:nvSpPr>
        <p:spPr>
          <a:xfrm>
            <a:off x="60189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5" name="TextBox 184"/>
          <p:cNvSpPr txBox="1"/>
          <p:nvPr/>
        </p:nvSpPr>
        <p:spPr>
          <a:xfrm>
            <a:off x="6933364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6" name="TextBox 185"/>
          <p:cNvSpPr txBox="1"/>
          <p:nvPr/>
        </p:nvSpPr>
        <p:spPr>
          <a:xfrm>
            <a:off x="70866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7" name="TextBox 186"/>
          <p:cNvSpPr txBox="1"/>
          <p:nvPr/>
        </p:nvSpPr>
        <p:spPr>
          <a:xfrm>
            <a:off x="8001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8" name="TextBox 187"/>
          <p:cNvSpPr txBox="1"/>
          <p:nvPr/>
        </p:nvSpPr>
        <p:spPr>
          <a:xfrm>
            <a:off x="5334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9" name="TextBox 188"/>
          <p:cNvSpPr txBox="1"/>
          <p:nvPr/>
        </p:nvSpPr>
        <p:spPr>
          <a:xfrm>
            <a:off x="62484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Write Performance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228599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Programming scheme assume applying SET/RESET biases to one bit in each of the 1K tile based on the data pattern in parallel.</a:t>
            </a:r>
          </a:p>
          <a:p>
            <a:r>
              <a:rPr lang="en-US" dirty="0" smtClean="0"/>
              <a:t>WL/BL are biased in parallel and then SG is biased to reduce latency.</a:t>
            </a:r>
          </a:p>
          <a:p>
            <a:r>
              <a:rPr lang="en-US" dirty="0" smtClean="0"/>
              <a:t>Set/Reset Voltages ~4.5V.</a:t>
            </a:r>
          </a:p>
          <a:p>
            <a:r>
              <a:rPr lang="en-US" dirty="0" smtClean="0"/>
              <a:t>Write current is about ~20uA (max.)</a:t>
            </a:r>
          </a:p>
          <a:p>
            <a:r>
              <a:rPr lang="en-US" dirty="0" smtClean="0"/>
              <a:t>Switching time of 10ns is assumed.</a:t>
            </a:r>
          </a:p>
          <a:p>
            <a:r>
              <a:rPr lang="en-US" dirty="0" smtClean="0"/>
              <a:t>Assume no verify (due to large read latency).</a:t>
            </a:r>
          </a:p>
          <a:p>
            <a:r>
              <a:rPr lang="en-US" dirty="0" smtClean="0"/>
              <a:t>Below is summary or performance for write operation.</a:t>
            </a:r>
            <a:endParaRPr lang="en-US" dirty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191000"/>
            <a:ext cx="4191000" cy="183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199" y="4191000"/>
            <a:ext cx="4343401" cy="148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76400" y="3733800"/>
            <a:ext cx="133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 Speed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3810000"/>
            <a:ext cx="1398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 Energy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Die Size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4114800" cy="4525963"/>
          </a:xfrm>
        </p:spPr>
        <p:txBody>
          <a:bodyPr/>
          <a:lstStyle/>
          <a:p>
            <a:r>
              <a:rPr lang="en-US" dirty="0" smtClean="0"/>
              <a:t>BL Pitch 107nm</a:t>
            </a:r>
          </a:p>
          <a:p>
            <a:r>
              <a:rPr lang="en-US" dirty="0" smtClean="0"/>
              <a:t>Sub-Tile </a:t>
            </a:r>
            <a:r>
              <a:rPr lang="en-US" dirty="0" err="1" smtClean="0"/>
              <a:t>Hieght</a:t>
            </a:r>
            <a:r>
              <a:rPr lang="en-US" dirty="0" smtClean="0"/>
              <a:t> 7um.</a:t>
            </a:r>
          </a:p>
          <a:p>
            <a:r>
              <a:rPr lang="en-US" dirty="0" smtClean="0"/>
              <a:t>Die Size estimate</a:t>
            </a:r>
          </a:p>
          <a:p>
            <a:pPr lvl="1"/>
            <a:r>
              <a:rPr lang="en-US" dirty="0" smtClean="0"/>
              <a:t>166mm^2</a:t>
            </a:r>
            <a:endParaRPr lang="en-US" dirty="0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447799"/>
            <a:ext cx="4038600" cy="4296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Process Cost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Comparable to 100s</a:t>
            </a:r>
          </a:p>
          <a:p>
            <a:pPr lvl="1">
              <a:buNone/>
            </a:pPr>
            <a:r>
              <a:rPr lang="en-US" dirty="0" smtClean="0"/>
              <a:t>+ No SGS processing</a:t>
            </a:r>
          </a:p>
          <a:p>
            <a:pPr lvl="1">
              <a:buNone/>
            </a:pPr>
            <a:r>
              <a:rPr lang="en-US" dirty="0" smtClean="0"/>
              <a:t>- Need 1 additional metal layer.</a:t>
            </a:r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0"/>
            <a:ext cx="820843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Performance/Cost Summary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566788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Technology Challenges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M+S viability.</a:t>
            </a:r>
          </a:p>
          <a:p>
            <a:r>
              <a:rPr lang="en-US" dirty="0" smtClean="0"/>
              <a:t>M+S distribution.</a:t>
            </a:r>
          </a:p>
          <a:p>
            <a:r>
              <a:rPr lang="en-US" dirty="0" smtClean="0"/>
              <a:t>W recess etch.</a:t>
            </a:r>
          </a:p>
          <a:p>
            <a:r>
              <a:rPr lang="en-US" dirty="0" smtClean="0"/>
              <a:t>Select Gate requirements</a:t>
            </a:r>
          </a:p>
          <a:p>
            <a:pPr lvl="1"/>
            <a:r>
              <a:rPr lang="en-US" dirty="0" smtClean="0"/>
              <a:t>Forming V/I </a:t>
            </a:r>
            <a:r>
              <a:rPr lang="en-US" smtClean="0"/>
              <a:t>requirements.</a:t>
            </a:r>
            <a:endParaRPr lang="en-US" dirty="0" smtClean="0"/>
          </a:p>
          <a:p>
            <a:pPr lvl="1"/>
            <a:r>
              <a:rPr lang="en-US" dirty="0" smtClean="0"/>
              <a:t>4.5V </a:t>
            </a:r>
            <a:r>
              <a:rPr lang="en-US" dirty="0" err="1" smtClean="0"/>
              <a:t>Vdg</a:t>
            </a:r>
            <a:r>
              <a:rPr lang="en-US" dirty="0" smtClean="0"/>
              <a:t> support with low GIDL current.</a:t>
            </a:r>
          </a:p>
          <a:p>
            <a:r>
              <a:rPr lang="en-US" dirty="0" smtClean="0"/>
              <a:t>Pillar etch through double pattern.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Backup</a:t>
            </a: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Process Flow 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6815138" cy="223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05000" y="609600"/>
            <a:ext cx="143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 Section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9600"/>
            <a:ext cx="11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191000"/>
            <a:ext cx="6815138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>
            <a:off x="4572000" y="32766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76800" y="3429000"/>
            <a:ext cx="362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 PATTERN ETCH/FILL AND POLISH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Process Flow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09600"/>
            <a:ext cx="143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 Section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9600"/>
            <a:ext cx="11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495800" y="3581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3657600"/>
            <a:ext cx="22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PILLAR + RECESS ETCH</a:t>
            </a:r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90600"/>
            <a:ext cx="75628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Arrow Connector 11"/>
          <p:cNvCxnSpPr>
            <a:stCxn id="13" idx="0"/>
          </p:cNvCxnSpPr>
          <p:nvPr/>
        </p:nvCxnSpPr>
        <p:spPr>
          <a:xfrm flipV="1">
            <a:off x="1061733" y="2743200"/>
            <a:ext cx="4043667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352925"/>
            <a:ext cx="75342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0" y="3505200"/>
            <a:ext cx="212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Slotted pillar pattern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Agenda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Memory and Switch Assumptions</a:t>
            </a:r>
          </a:p>
          <a:p>
            <a:r>
              <a:rPr lang="en-US" dirty="0" smtClean="0"/>
              <a:t>3D RRAM Architecture</a:t>
            </a:r>
          </a:p>
          <a:p>
            <a:r>
              <a:rPr lang="en-US" dirty="0" smtClean="0"/>
              <a:t>Tile/Die architecture</a:t>
            </a:r>
          </a:p>
          <a:p>
            <a:r>
              <a:rPr lang="en-US" dirty="0" smtClean="0"/>
              <a:t>Read operation (biasing/speed/energy)</a:t>
            </a:r>
          </a:p>
          <a:p>
            <a:r>
              <a:rPr lang="en-US" dirty="0" smtClean="0"/>
              <a:t>Set/Reset operation (Bias/speed/energy)</a:t>
            </a:r>
          </a:p>
          <a:p>
            <a:r>
              <a:rPr lang="en-US" dirty="0" smtClean="0"/>
              <a:t>Die Size and Cost Assessment</a:t>
            </a:r>
          </a:p>
          <a:p>
            <a:r>
              <a:rPr lang="en-US" dirty="0" smtClean="0"/>
              <a:t>Key technology challenges</a:t>
            </a:r>
          </a:p>
          <a:p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90600"/>
            <a:ext cx="75057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Process Flow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09600"/>
            <a:ext cx="143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 Section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9600"/>
            <a:ext cx="11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495800" y="3581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3657600"/>
            <a:ext cx="3144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Deposit middle electrode metal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3" idx="0"/>
          </p:cNvCxnSpPr>
          <p:nvPr/>
        </p:nvCxnSpPr>
        <p:spPr>
          <a:xfrm flipV="1">
            <a:off x="1195712" y="2743200"/>
            <a:ext cx="3909688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3505200"/>
            <a:ext cx="2391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Deposit switch material</a:t>
            </a:r>
            <a:endParaRPr lang="en-US" dirty="0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352925"/>
            <a:ext cx="75342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33850"/>
            <a:ext cx="75057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981075"/>
            <a:ext cx="753427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Process Flow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09600"/>
            <a:ext cx="1431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 Section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609600"/>
            <a:ext cx="112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495800" y="3581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3657600"/>
            <a:ext cx="3386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Deposit memory + Pillar electrode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371600" y="2743200"/>
            <a:ext cx="3733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3505200"/>
            <a:ext cx="2724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Etch back middle electrode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Biasing Scheme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95400" y="685800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BL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609600"/>
            <a:ext cx="1571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De-selected BL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2057400"/>
            <a:ext cx="1036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06107" y="5257800"/>
            <a:ext cx="1349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De-selected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362200" y="2514600"/>
            <a:ext cx="14478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09600" y="2514600"/>
            <a:ext cx="3200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6600" y="3429000"/>
            <a:ext cx="1339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WL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209800" y="1524000"/>
            <a:ext cx="1143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13716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Selected SGD</a:t>
            </a:r>
            <a:endParaRPr lang="en-US" sz="1600" dirty="0"/>
          </a:p>
        </p:txBody>
      </p:sp>
      <p:cxnSp>
        <p:nvCxnSpPr>
          <p:cNvPr id="23" name="Straight Arrow Connector 22"/>
          <p:cNvCxnSpPr>
            <a:stCxn id="24" idx="1"/>
          </p:cNvCxnSpPr>
          <p:nvPr/>
        </p:nvCxnSpPr>
        <p:spPr>
          <a:xfrm flipH="1" flipV="1">
            <a:off x="3124200" y="4191000"/>
            <a:ext cx="609600" cy="413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33800" y="4419600"/>
            <a:ext cx="1339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Selected BL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Tile Layout and Arrangement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28600" y="1295400"/>
            <a:ext cx="5638800" cy="4525963"/>
          </a:xfrm>
        </p:spPr>
        <p:txBody>
          <a:bodyPr/>
          <a:lstStyle/>
          <a:p>
            <a:r>
              <a:rPr lang="en-US" dirty="0" smtClean="0"/>
              <a:t>To enable both WL/BL drivers to be placed under array, a quilt-like driver placement is assumed. </a:t>
            </a:r>
            <a:endParaRPr lang="en-US" dirty="0"/>
          </a:p>
        </p:txBody>
      </p:sp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447800"/>
            <a:ext cx="2551669" cy="461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Industry Tidbits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85800"/>
            <a:ext cx="307657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371600"/>
            <a:ext cx="4267200" cy="11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838200"/>
            <a:ext cx="4071938" cy="496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07461" y="4191000"/>
            <a:ext cx="2705100" cy="196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600" y="4191000"/>
            <a:ext cx="2697861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136261" y="3733800"/>
            <a:ext cx="2111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Samsung IEDM 2011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Memory &amp; Switch Assumptions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441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Switch</a:t>
            </a:r>
          </a:p>
          <a:p>
            <a:pPr lvl="1"/>
            <a:r>
              <a:rPr lang="en-US" sz="2000" dirty="0" err="1" smtClean="0"/>
              <a:t>Vt</a:t>
            </a:r>
            <a:r>
              <a:rPr lang="en-US" sz="2000" dirty="0" smtClean="0"/>
              <a:t> of </a:t>
            </a:r>
            <a:r>
              <a:rPr lang="en-US" sz="2000" dirty="0" smtClean="0"/>
              <a:t>3</a:t>
            </a:r>
            <a:r>
              <a:rPr lang="en-US" sz="2000" dirty="0" smtClean="0"/>
              <a:t>V </a:t>
            </a:r>
            <a:r>
              <a:rPr lang="en-US" sz="2000" dirty="0" smtClean="0"/>
              <a:t>at 1uA.</a:t>
            </a:r>
          </a:p>
          <a:p>
            <a:pPr lvl="1"/>
            <a:r>
              <a:rPr lang="en-US" sz="2000" dirty="0" smtClean="0"/>
              <a:t>Sub-threshold slope </a:t>
            </a:r>
            <a:r>
              <a:rPr lang="en-US" sz="2000" dirty="0" smtClean="0"/>
              <a:t>30</a:t>
            </a:r>
            <a:r>
              <a:rPr lang="en-US" sz="2000" dirty="0" smtClean="0"/>
              <a:t>0mV/</a:t>
            </a:r>
            <a:r>
              <a:rPr lang="en-US" sz="2000" dirty="0" err="1" smtClean="0"/>
              <a:t>dec</a:t>
            </a:r>
            <a:r>
              <a:rPr lang="en-US" sz="2000" dirty="0" smtClean="0"/>
              <a:t> </a:t>
            </a:r>
            <a:r>
              <a:rPr lang="en-US" sz="2000" dirty="0" smtClean="0"/>
              <a:t>(10% </a:t>
            </a:r>
            <a:r>
              <a:rPr lang="en-US" sz="2000" dirty="0" err="1" smtClean="0"/>
              <a:t>Vt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Memory LRS</a:t>
            </a:r>
          </a:p>
          <a:p>
            <a:pPr lvl="1"/>
            <a:r>
              <a:rPr lang="en-US" sz="2000" dirty="0" smtClean="0"/>
              <a:t>Linear with ~67Kohm.</a:t>
            </a:r>
          </a:p>
          <a:p>
            <a:pPr lvl="1"/>
            <a:r>
              <a:rPr lang="en-US" sz="2000" dirty="0" smtClean="0"/>
              <a:t>Reset at 1.0V at 15uA.</a:t>
            </a:r>
          </a:p>
          <a:p>
            <a:r>
              <a:rPr lang="en-US" sz="2000" dirty="0" smtClean="0"/>
              <a:t>Memory HRS</a:t>
            </a:r>
          </a:p>
          <a:p>
            <a:pPr lvl="1"/>
            <a:r>
              <a:rPr lang="en-US" sz="2000" dirty="0" smtClean="0"/>
              <a:t>Set voltage of 1.0V at 1.5uA.</a:t>
            </a:r>
          </a:p>
          <a:p>
            <a:pPr lvl="1"/>
            <a:r>
              <a:rPr lang="en-US" sz="2000" dirty="0" smtClean="0"/>
              <a:t>Sub-threshold slope of </a:t>
            </a:r>
            <a:r>
              <a:rPr lang="en-US" sz="2000" dirty="0" smtClean="0"/>
              <a:t>50</a:t>
            </a:r>
            <a:r>
              <a:rPr lang="en-US" sz="2000" dirty="0" smtClean="0"/>
              <a:t>0mV/</a:t>
            </a:r>
            <a:r>
              <a:rPr lang="en-US" sz="2000" dirty="0" err="1" smtClean="0"/>
              <a:t>dec</a:t>
            </a:r>
            <a:endParaRPr lang="en-US" sz="2000" dirty="0" smtClean="0"/>
          </a:p>
          <a:p>
            <a:r>
              <a:rPr lang="en-US" sz="2400" dirty="0" smtClean="0"/>
              <a:t>Combined M + S is assumed to have a </a:t>
            </a:r>
            <a:r>
              <a:rPr lang="en-US" sz="2400" dirty="0" err="1" smtClean="0"/>
              <a:t>Vt</a:t>
            </a:r>
            <a:r>
              <a:rPr lang="en-US" sz="2400" dirty="0" smtClean="0"/>
              <a:t> distribution of +/-200mV (+/-5 sigma)</a:t>
            </a:r>
          </a:p>
          <a:p>
            <a:pPr lvl="1"/>
            <a:r>
              <a:rPr lang="en-US" sz="2000" dirty="0" smtClean="0"/>
              <a:t>This assumptions is used to ensure operation window for read and disturb</a:t>
            </a:r>
          </a:p>
          <a:p>
            <a:pPr lvl="1">
              <a:buNone/>
            </a:pPr>
            <a:endParaRPr lang="en-US" sz="2000" dirty="0" smtClean="0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870" y="1066800"/>
            <a:ext cx="4685630" cy="469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733800"/>
            <a:ext cx="2770187" cy="3053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3D RRAM </a:t>
            </a:r>
            <a:r>
              <a:rPr lang="en-US" b="1" dirty="0" smtClean="0">
                <a:solidFill>
                  <a:schemeClr val="tx2"/>
                </a:solidFill>
              </a:rPr>
              <a:t>Architecture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10600" cy="3352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Stacks of Wordline tiers separated by dielectric are patterned to create odd and even wordlines.</a:t>
            </a:r>
          </a:p>
          <a:p>
            <a:r>
              <a:rPr lang="en-US" dirty="0" smtClean="0"/>
              <a:t>Via like pillars are etched between the wordlines and two memory cells are created at each tier of the wordlines, one for even and one for the odd wordlines.</a:t>
            </a:r>
          </a:p>
          <a:p>
            <a:r>
              <a:rPr lang="en-US" dirty="0" smtClean="0"/>
              <a:t>The pillars are filled with tungsten and a select gate transistor is formed on top the pillar which connects to the BL.</a:t>
            </a:r>
            <a:endParaRPr lang="en-US" dirty="0" smtClean="0"/>
          </a:p>
          <a:p>
            <a:r>
              <a:rPr lang="en-US" dirty="0" smtClean="0"/>
              <a:t>A given cell is selected by turning on SGD/BL/WL associated with the cell.</a:t>
            </a:r>
            <a:endParaRPr lang="en-US" dirty="0" smtClean="0"/>
          </a:p>
          <a:p>
            <a:r>
              <a:rPr lang="en-US" dirty="0" smtClean="0"/>
              <a:t>Every 16 Odd and 16 even wordlines are tied are tied together as compromise between WL capacitance and routing complexity.</a:t>
            </a:r>
          </a:p>
          <a:p>
            <a:r>
              <a:rPr lang="en-US" dirty="0" smtClean="0"/>
              <a:t>Each of these 16 odd and 16 even wordlines run across 1k BL and they constitute a sub-tile.</a:t>
            </a:r>
          </a:p>
          <a:p>
            <a:pPr lvl="1"/>
            <a:r>
              <a:rPr lang="en-US" dirty="0" smtClean="0"/>
              <a:t>Sub-tile size dictates WL RC and routing pitch for WL drivers.</a:t>
            </a:r>
          </a:p>
          <a:p>
            <a:pPr lvl="1"/>
            <a:r>
              <a:rPr lang="en-US" dirty="0" smtClean="0"/>
              <a:t>During read/write operations: only the “A-type” cells that belong to the same sub-tile are disturbed or contribute to </a:t>
            </a:r>
            <a:r>
              <a:rPr lang="en-US" dirty="0" err="1" smtClean="0"/>
              <a:t>leakae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447800" y="3429000"/>
            <a:ext cx="1813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Top down Layout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3352800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X-section along BL</a:t>
            </a:r>
            <a:endParaRPr lang="en-US" b="1" u="sng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62000" y="4343400"/>
            <a:ext cx="6096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8600" y="411480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SG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85800" y="6324600"/>
            <a:ext cx="533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4800" y="6477000"/>
            <a:ext cx="98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 WL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38200" y="54864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276600" y="4419600"/>
            <a:ext cx="7620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38600" y="4191000"/>
            <a:ext cx="91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 Pillar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8" idx="3"/>
          </p:cNvCxnSpPr>
          <p:nvPr/>
        </p:nvCxnSpPr>
        <p:spPr>
          <a:xfrm>
            <a:off x="559884" y="4832866"/>
            <a:ext cx="583116" cy="3487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" y="46482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BL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685800" y="3733800"/>
            <a:ext cx="533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8600" y="3810000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r>
              <a:rPr lang="en-US" dirty="0" smtClean="0"/>
              <a:t> WL</a:t>
            </a:r>
            <a:endParaRPr lang="en-US" dirty="0"/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9624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0" name="Straight Arrow Connector 39"/>
          <p:cNvCxnSpPr>
            <a:stCxn id="42" idx="0"/>
          </p:cNvCxnSpPr>
          <p:nvPr/>
        </p:nvCxnSpPr>
        <p:spPr>
          <a:xfrm flipH="1" flipV="1">
            <a:off x="7162800" y="5442466"/>
            <a:ext cx="593567" cy="12308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42" idx="0"/>
          </p:cNvCxnSpPr>
          <p:nvPr/>
        </p:nvCxnSpPr>
        <p:spPr>
          <a:xfrm flipH="1" flipV="1">
            <a:off x="5410200" y="5442466"/>
            <a:ext cx="2346167" cy="12308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086600" y="6673334"/>
            <a:ext cx="1339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WL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6858000" y="3810000"/>
            <a:ext cx="1143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20000" y="35814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Selected SGD</a:t>
            </a:r>
            <a:endParaRPr lang="en-US" sz="1600" dirty="0"/>
          </a:p>
        </p:txBody>
      </p:sp>
      <p:sp>
        <p:nvSpPr>
          <p:cNvPr id="48" name="Oval 47"/>
          <p:cNvSpPr/>
          <p:nvPr/>
        </p:nvSpPr>
        <p:spPr>
          <a:xfrm>
            <a:off x="6629400" y="5257800"/>
            <a:ext cx="1524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Tile Layout and Arrangement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152400" y="1066800"/>
            <a:ext cx="46482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Tiles consists of 128 sub-Tile.</a:t>
            </a:r>
          </a:p>
          <a:p>
            <a:r>
              <a:rPr lang="en-US" dirty="0" smtClean="0"/>
              <a:t>BL exists on one end routing down to the drivers.</a:t>
            </a:r>
          </a:p>
          <a:p>
            <a:r>
              <a:rPr lang="en-US" dirty="0" smtClean="0"/>
              <a:t>Both the odd/even WL’s are routed out from stair-step on one side of the tile.</a:t>
            </a:r>
          </a:p>
          <a:p>
            <a:pPr lvl="1"/>
            <a:r>
              <a:rPr lang="en-US" dirty="0" smtClean="0"/>
              <a:t>This is done to minimize stair-step overhead (~20% with single-sided).</a:t>
            </a:r>
          </a:p>
          <a:p>
            <a:pPr lvl="1"/>
            <a:r>
              <a:rPr lang="en-US" dirty="0" smtClean="0"/>
              <a:t>This will require one extra metal layer on top.</a:t>
            </a:r>
            <a:endParaRPr lang="en-US" dirty="0"/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600200"/>
            <a:ext cx="2392680" cy="451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Brace 6"/>
          <p:cNvSpPr/>
          <p:nvPr/>
        </p:nvSpPr>
        <p:spPr>
          <a:xfrm rot="16200000">
            <a:off x="6324600" y="457200"/>
            <a:ext cx="228600" cy="2209800"/>
          </a:xfrm>
          <a:prstGeom prst="rightBrace">
            <a:avLst>
              <a:gd name="adj1" fmla="val 36421"/>
              <a:gd name="adj2" fmla="val 5077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10668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1024 BL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 flipH="1">
            <a:off x="4269365" y="3503035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128 Sub-Tiles</a:t>
            </a:r>
            <a:endParaRPr lang="en-US" dirty="0"/>
          </a:p>
        </p:txBody>
      </p:sp>
      <p:sp>
        <p:nvSpPr>
          <p:cNvPr id="10" name="Right Brace 9"/>
          <p:cNvSpPr/>
          <p:nvPr/>
        </p:nvSpPr>
        <p:spPr>
          <a:xfrm flipH="1">
            <a:off x="5105400" y="1676400"/>
            <a:ext cx="228600" cy="4343400"/>
          </a:xfrm>
          <a:prstGeom prst="rightBrace">
            <a:avLst>
              <a:gd name="adj1" fmla="val 43398"/>
              <a:gd name="adj2" fmla="val 5028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705600" y="1295400"/>
            <a:ext cx="6096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34200" y="990600"/>
            <a:ext cx="20872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BL exit down to drivers</a:t>
            </a:r>
            <a:endParaRPr lang="en-US" sz="16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858000" y="5867400"/>
            <a:ext cx="7620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00600" y="6248400"/>
            <a:ext cx="3332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 stair-step exit down to drivers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Die Layout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5400000">
            <a:off x="2705100" y="-800100"/>
            <a:ext cx="381000" cy="4267199"/>
          </a:xfrm>
          <a:prstGeom prst="leftBrace">
            <a:avLst>
              <a:gd name="adj1" fmla="val 61765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52601" y="762000"/>
            <a:ext cx="2547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1kb/tile X 16 Tile per row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>
            <a:off x="381001" y="1524000"/>
            <a:ext cx="304800" cy="2819400"/>
          </a:xfrm>
          <a:prstGeom prst="leftBrace">
            <a:avLst>
              <a:gd name="adj1" fmla="val 61765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-747714" y="2805116"/>
            <a:ext cx="186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64 rows of tiles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53228" y="1828800"/>
            <a:ext cx="39907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Die = 16 x 64 Tiles (1024 tiles/ 256Mb)</a:t>
            </a:r>
          </a:p>
          <a:p>
            <a:endParaRPr lang="en-US" dirty="0" smtClean="0"/>
          </a:p>
          <a:p>
            <a:r>
              <a:rPr lang="en-US" dirty="0" smtClean="0"/>
              <a:t>Tile = 1kb BL x 128 sub-Tile (0.25 Mb)</a:t>
            </a:r>
          </a:p>
          <a:p>
            <a:r>
              <a:rPr lang="en-US" dirty="0" smtClean="0"/>
              <a:t>           (each tile has its own local drivers)</a:t>
            </a:r>
          </a:p>
          <a:p>
            <a:endParaRPr lang="en-US" dirty="0" smtClean="0"/>
          </a:p>
          <a:p>
            <a:r>
              <a:rPr lang="en-US" dirty="0" smtClean="0"/>
              <a:t>Sub-Tile =  1024 BL x 32 Tiers </a:t>
            </a:r>
          </a:p>
          <a:p>
            <a:r>
              <a:rPr lang="en-US" dirty="0" smtClean="0"/>
              <a:t>                    x 32 Select Gate x 2 Cells</a:t>
            </a:r>
          </a:p>
          <a:p>
            <a:r>
              <a:rPr lang="en-US" dirty="0" smtClean="0"/>
              <a:t>               =   2Mb</a:t>
            </a:r>
          </a:p>
          <a:p>
            <a:r>
              <a:rPr lang="en-US" dirty="0" smtClean="0"/>
              <a:t>               (sub-tiles share common</a:t>
            </a:r>
          </a:p>
          <a:p>
            <a:r>
              <a:rPr lang="en-US" dirty="0" smtClean="0"/>
              <a:t>                odd/even WL at each tiers)</a:t>
            </a:r>
            <a:endParaRPr lang="en-US" dirty="0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4499809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 flipV="1">
            <a:off x="1905000" y="4800600"/>
            <a:ext cx="0" cy="5334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5000" y="4876800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Array BL/WL RC assessment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BL</a:t>
            </a:r>
          </a:p>
          <a:p>
            <a:pPr lvl="1"/>
            <a:r>
              <a:rPr lang="en-US" dirty="0" smtClean="0"/>
              <a:t>Assume Cu Bitline at 107nm pitch.</a:t>
            </a:r>
          </a:p>
          <a:p>
            <a:pPr lvl="1"/>
            <a:r>
              <a:rPr lang="en-US" dirty="0" smtClean="0"/>
              <a:t>With 5ohm/um resistance total BL R ~4.5K.</a:t>
            </a:r>
          </a:p>
          <a:p>
            <a:pPr lvl="1"/>
            <a:r>
              <a:rPr lang="en-US" dirty="0" smtClean="0"/>
              <a:t>BL Cap (projected from 100s) ~0.36pF/tile</a:t>
            </a:r>
          </a:p>
          <a:p>
            <a:pPr lvl="2"/>
            <a:r>
              <a:rPr lang="en-US" dirty="0" smtClean="0"/>
              <a:t>SGD junction cap increases the overall BL CAP.</a:t>
            </a:r>
          </a:p>
          <a:p>
            <a:r>
              <a:rPr lang="en-US" dirty="0" smtClean="0"/>
              <a:t>WL</a:t>
            </a:r>
          </a:p>
          <a:p>
            <a:pPr lvl="1"/>
            <a:r>
              <a:rPr lang="en-US" dirty="0" smtClean="0"/>
              <a:t>Width WL of 120nm width between pillars and a height of 30nm is assumed.</a:t>
            </a:r>
          </a:p>
          <a:p>
            <a:pPr lvl="1"/>
            <a:r>
              <a:rPr lang="en-US" dirty="0" smtClean="0"/>
              <a:t>Assuming 70ohm/um, WL R is ~7.7Kohm for each fingers.</a:t>
            </a:r>
          </a:p>
          <a:p>
            <a:pPr lvl="1"/>
            <a:r>
              <a:rPr lang="en-US" dirty="0" smtClean="0"/>
              <a:t>WL Cap is estimated to be 2.5pF for all 16 fingers combined or ~0.15pF/finger.</a:t>
            </a:r>
          </a:p>
          <a:p>
            <a:r>
              <a:rPr lang="en-US" dirty="0" smtClean="0"/>
              <a:t>SGD</a:t>
            </a:r>
          </a:p>
          <a:p>
            <a:pPr lvl="1"/>
            <a:r>
              <a:rPr lang="en-US" dirty="0" err="1" smtClean="0"/>
              <a:t>CoSix</a:t>
            </a:r>
            <a:r>
              <a:rPr lang="en-US" dirty="0" smtClean="0"/>
              <a:t> SGD is assumed to minimize SGD delay.</a:t>
            </a:r>
          </a:p>
          <a:p>
            <a:pPr lvl="1"/>
            <a:r>
              <a:rPr lang="en-US" dirty="0" smtClean="0"/>
              <a:t>SGD resistance ~16K/finger.</a:t>
            </a:r>
          </a:p>
          <a:p>
            <a:pPr lvl="1"/>
            <a:r>
              <a:rPr lang="en-US" dirty="0" smtClean="0"/>
              <a:t>SGD Capacitance ~0.24pF/finger.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Read Bias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066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4114800"/>
            <a:ext cx="32527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95400" y="609600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Selected BL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609600"/>
            <a:ext cx="1571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De-selected BL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2057400"/>
            <a:ext cx="1036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06107" y="5257800"/>
            <a:ext cx="1349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De-selected </a:t>
            </a:r>
          </a:p>
          <a:p>
            <a:pPr algn="ctr"/>
            <a:r>
              <a:rPr lang="en-US" dirty="0" smtClean="0"/>
              <a:t>Sub-Tile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990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3.2V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33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33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33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33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133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133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810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810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2954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954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2954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2954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2954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12954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12954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2954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6705600" y="990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1628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71628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71628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71628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1628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71628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71628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628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80772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8077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8077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8077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8077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8077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8077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8077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54102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54102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4102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54102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54102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4102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54102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4102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324600" y="2362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324600" y="2133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6324600" y="2590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6324600" y="2819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6324600" y="3048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6324600" y="3276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6324600" y="1676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6324600" y="1905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28194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1066800" y="136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1905000" y="1371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4.2V</a:t>
            </a:r>
            <a:endParaRPr lang="en-US" sz="14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78486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096000" y="137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6934200" y="1371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4.2V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1752600" y="4038600"/>
            <a:ext cx="5212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3.2V</a:t>
            </a:r>
            <a:endParaRPr lang="en-US" sz="1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2098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22098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22098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22098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22098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22098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22098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22098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3124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3124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3124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3124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124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124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3124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3124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4572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4572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4572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4572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4572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4572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4572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2" name="TextBox 141"/>
          <p:cNvSpPr txBox="1"/>
          <p:nvPr/>
        </p:nvSpPr>
        <p:spPr>
          <a:xfrm>
            <a:off x="4572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3" name="TextBox 142"/>
          <p:cNvSpPr txBox="1"/>
          <p:nvPr/>
        </p:nvSpPr>
        <p:spPr>
          <a:xfrm>
            <a:off x="1371600" y="54102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1371600" y="5181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1371600" y="56388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1371600" y="5867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1371600" y="6096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8" name="TextBox 147"/>
          <p:cNvSpPr txBox="1"/>
          <p:nvPr/>
        </p:nvSpPr>
        <p:spPr>
          <a:xfrm>
            <a:off x="1371600" y="6324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1371600" y="47244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1371600" y="49530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1" name="TextBox 150"/>
          <p:cNvSpPr txBox="1"/>
          <p:nvPr/>
        </p:nvSpPr>
        <p:spPr>
          <a:xfrm>
            <a:off x="28956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2" name="TextBox 151"/>
          <p:cNvSpPr txBox="1"/>
          <p:nvPr/>
        </p:nvSpPr>
        <p:spPr>
          <a:xfrm>
            <a:off x="1143000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2057400" y="4419600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6628564" y="4035623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0857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70857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7" name="TextBox 156"/>
          <p:cNvSpPr txBox="1"/>
          <p:nvPr/>
        </p:nvSpPr>
        <p:spPr>
          <a:xfrm>
            <a:off x="70857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70857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70857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0" name="TextBox 159"/>
          <p:cNvSpPr txBox="1"/>
          <p:nvPr/>
        </p:nvSpPr>
        <p:spPr>
          <a:xfrm>
            <a:off x="70857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70857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8000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8000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4" name="TextBox 163"/>
          <p:cNvSpPr txBox="1"/>
          <p:nvPr/>
        </p:nvSpPr>
        <p:spPr>
          <a:xfrm>
            <a:off x="8000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8000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6" name="TextBox 165"/>
          <p:cNvSpPr txBox="1"/>
          <p:nvPr/>
        </p:nvSpPr>
        <p:spPr>
          <a:xfrm>
            <a:off x="8000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8000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8000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69" name="TextBox 168"/>
          <p:cNvSpPr txBox="1"/>
          <p:nvPr/>
        </p:nvSpPr>
        <p:spPr>
          <a:xfrm>
            <a:off x="53331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0" name="TextBox 169"/>
          <p:cNvSpPr txBox="1"/>
          <p:nvPr/>
        </p:nvSpPr>
        <p:spPr>
          <a:xfrm>
            <a:off x="53331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1" name="TextBox 170"/>
          <p:cNvSpPr txBox="1"/>
          <p:nvPr/>
        </p:nvSpPr>
        <p:spPr>
          <a:xfrm>
            <a:off x="53331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2" name="TextBox 171"/>
          <p:cNvSpPr txBox="1"/>
          <p:nvPr/>
        </p:nvSpPr>
        <p:spPr>
          <a:xfrm>
            <a:off x="53331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3" name="TextBox 172"/>
          <p:cNvSpPr txBox="1"/>
          <p:nvPr/>
        </p:nvSpPr>
        <p:spPr>
          <a:xfrm>
            <a:off x="53331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53331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53331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6" name="TextBox 175"/>
          <p:cNvSpPr txBox="1"/>
          <p:nvPr/>
        </p:nvSpPr>
        <p:spPr>
          <a:xfrm>
            <a:off x="6247564" y="54072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7" name="TextBox 176"/>
          <p:cNvSpPr txBox="1"/>
          <p:nvPr/>
        </p:nvSpPr>
        <p:spPr>
          <a:xfrm>
            <a:off x="6247564" y="5178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8" name="TextBox 177"/>
          <p:cNvSpPr txBox="1"/>
          <p:nvPr/>
        </p:nvSpPr>
        <p:spPr>
          <a:xfrm>
            <a:off x="6247564" y="56358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6247564" y="5864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0" name="TextBox 179"/>
          <p:cNvSpPr txBox="1"/>
          <p:nvPr/>
        </p:nvSpPr>
        <p:spPr>
          <a:xfrm>
            <a:off x="6247564" y="6093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6247564" y="47214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6247564" y="49500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3" name="TextBox 182"/>
          <p:cNvSpPr txBox="1"/>
          <p:nvPr/>
        </p:nvSpPr>
        <p:spPr>
          <a:xfrm>
            <a:off x="77715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4" name="TextBox 183"/>
          <p:cNvSpPr txBox="1"/>
          <p:nvPr/>
        </p:nvSpPr>
        <p:spPr>
          <a:xfrm>
            <a:off x="6018964" y="4413646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5" name="TextBox 184"/>
          <p:cNvSpPr txBox="1"/>
          <p:nvPr/>
        </p:nvSpPr>
        <p:spPr>
          <a:xfrm>
            <a:off x="6933364" y="4416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0V</a:t>
            </a:r>
            <a:endParaRPr lang="en-US" sz="1400" b="1" dirty="0"/>
          </a:p>
        </p:txBody>
      </p:sp>
      <p:sp>
        <p:nvSpPr>
          <p:cNvPr id="186" name="TextBox 185"/>
          <p:cNvSpPr txBox="1"/>
          <p:nvPr/>
        </p:nvSpPr>
        <p:spPr>
          <a:xfrm>
            <a:off x="70866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7" name="TextBox 186"/>
          <p:cNvSpPr txBox="1"/>
          <p:nvPr/>
        </p:nvSpPr>
        <p:spPr>
          <a:xfrm>
            <a:off x="8001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8" name="TextBox 187"/>
          <p:cNvSpPr txBox="1"/>
          <p:nvPr/>
        </p:nvSpPr>
        <p:spPr>
          <a:xfrm>
            <a:off x="53340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  <p:sp>
        <p:nvSpPr>
          <p:cNvPr id="189" name="TextBox 188"/>
          <p:cNvSpPr txBox="1"/>
          <p:nvPr/>
        </p:nvSpPr>
        <p:spPr>
          <a:xfrm>
            <a:off x="6248400" y="6321623"/>
            <a:ext cx="38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2V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Read Performance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228599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 NOR/(ABL) like sensing scheme is assumed due to lower read current (~1uA) and large BL cap discharge time.</a:t>
            </a:r>
          </a:p>
          <a:p>
            <a:pPr lvl="1"/>
            <a:r>
              <a:rPr lang="en-US" dirty="0" smtClean="0"/>
              <a:t>The scheme pre-charge the BLs to a voltage and then discharge an external capacitor to sense the current.</a:t>
            </a:r>
          </a:p>
          <a:p>
            <a:r>
              <a:rPr lang="en-US" dirty="0" smtClean="0"/>
              <a:t>WL/BL are biased in parallel and then SG is biased to reduce latency.</a:t>
            </a:r>
          </a:p>
          <a:p>
            <a:r>
              <a:rPr lang="en-US" dirty="0" smtClean="0"/>
              <a:t>Read BL voltage is about 3.2V, selected WL is grounded and selected SG is turned-on.</a:t>
            </a:r>
          </a:p>
          <a:p>
            <a:r>
              <a:rPr lang="en-US" dirty="0" smtClean="0"/>
              <a:t>Slow LRS cell current is assumed to be ~0.9uA.</a:t>
            </a:r>
          </a:p>
          <a:p>
            <a:r>
              <a:rPr lang="en-US" dirty="0" smtClean="0"/>
              <a:t>Below is summary or performance for write operation.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3733800"/>
            <a:ext cx="1286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Speed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3810000"/>
            <a:ext cx="1346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Energy</a:t>
            </a:r>
            <a:endParaRPr lang="en-US" dirty="0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191000"/>
            <a:ext cx="393129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399" y="4191000"/>
            <a:ext cx="439908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38298</TotalTime>
  <Words>1359</Words>
  <Application>Microsoft Office PowerPoint</Application>
  <PresentationFormat>On-screen Show (4:3)</PresentationFormat>
  <Paragraphs>607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3D RRAM Analysis 10/22/2012</vt:lpstr>
      <vt:lpstr>Agenda</vt:lpstr>
      <vt:lpstr>Memory &amp; Switch Assumptions</vt:lpstr>
      <vt:lpstr>3D RRAM Architecture</vt:lpstr>
      <vt:lpstr>Tile Layout and Arrangement</vt:lpstr>
      <vt:lpstr>Die Layout</vt:lpstr>
      <vt:lpstr>Array BL/WL RC assessment</vt:lpstr>
      <vt:lpstr>Read Bias</vt:lpstr>
      <vt:lpstr>Read Performance</vt:lpstr>
      <vt:lpstr>RESET to SET</vt:lpstr>
      <vt:lpstr>SET to RESET</vt:lpstr>
      <vt:lpstr>Write Performance</vt:lpstr>
      <vt:lpstr>Die Size </vt:lpstr>
      <vt:lpstr>Process Cost</vt:lpstr>
      <vt:lpstr>Performance/Cost Summary</vt:lpstr>
      <vt:lpstr>Technology Challenges</vt:lpstr>
      <vt:lpstr>Backup</vt:lpstr>
      <vt:lpstr>Process Flow </vt:lpstr>
      <vt:lpstr>Process Flow </vt:lpstr>
      <vt:lpstr>Process Flow </vt:lpstr>
      <vt:lpstr>Process Flow </vt:lpstr>
      <vt:lpstr>Biasing Scheme</vt:lpstr>
      <vt:lpstr>Tile Layout and Arrangement</vt:lpstr>
      <vt:lpstr>Industry Tidbits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Khaled Hasnat</dc:creator>
  <cp:lastModifiedBy>Khaled Hasnat</cp:lastModifiedBy>
  <cp:revision>40</cp:revision>
  <dcterms:created xsi:type="dcterms:W3CDTF">2012-01-13T00:49:12Z</dcterms:created>
  <dcterms:modified xsi:type="dcterms:W3CDTF">2012-10-22T19:16:41Z</dcterms:modified>
</cp:coreProperties>
</file>