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5" r:id="rId4"/>
    <p:sldId id="286" r:id="rId5"/>
    <p:sldId id="259" r:id="rId6"/>
    <p:sldId id="278" r:id="rId7"/>
    <p:sldId id="260" r:id="rId8"/>
    <p:sldId id="261" r:id="rId9"/>
    <p:sldId id="279" r:id="rId10"/>
    <p:sldId id="282" r:id="rId11"/>
    <p:sldId id="284" r:id="rId12"/>
    <p:sldId id="280" r:id="rId13"/>
    <p:sldId id="258" r:id="rId14"/>
    <p:sldId id="28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747D3-1255-4459-B81B-FA592544380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814A4-B44C-4B6A-8D89-522F3CBFB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814A4-B44C-4B6A-8D89-522F3CBFB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2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814A4-B44C-4B6A-8D89-522F3CBFB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AA22-DB75-482F-84C2-40DFBE3A7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8F7FD-92EE-47EB-88AF-361741094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393B6-265C-4537-BFBA-318740AA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BAF57-A46B-4B6B-A898-A9BA3896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B728F-3073-4DD0-AB38-89C9829D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9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04EB-CFB1-4E2B-8078-EF29BD60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4F771-D10D-4367-B762-CB48E7B76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DDB9A-81F8-4F35-833C-5ECA888B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310F-83AA-4973-8613-28A6B993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58667-7B0E-4894-AD25-D9D2C1D4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9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CB51E-29F0-4364-8BE9-A8914072F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AB2F3-0D78-4A70-8935-DAA5228A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D751-410C-4DAD-BEDF-D9EDF89E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7E994-3BA3-40A1-B7B2-4F45A185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9F7CC-6991-4116-ACAC-71237B75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5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8110-B554-4CBA-B6F1-3EE3BFC6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05CD9-3076-48B8-AED3-5D59D0921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81E8D-02D0-445F-AD4D-DB0D4F44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6486-2635-497A-8EE4-F5F199CF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229E0-677C-48B9-A8D8-1B3721F2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8EFA-C436-4240-959E-ACF5418C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66158-26E8-432F-9F30-E8357F63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25CAE-1610-4028-8BBC-04BE4E1F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4BA7F-84AF-4350-B1F8-27E76285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62600-09CD-4303-96AB-70ABCC70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8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8B9F2-2199-4CCB-8AC8-4E958BF0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C3785-81BE-41AE-9552-6C3F687EF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9C5DB-CE63-4E5D-A12F-44B2E82F5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02B9A-06E9-4441-B79F-BE17552F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98942-BADD-4FCA-91D5-CFB81C4D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2E826-478D-418A-A766-02FD536A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1122-748A-4685-A0C3-A05E75F1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50E8A-4473-416B-B065-2539A34A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1ED9F-D2CB-4AC6-8E5D-2DCCFD469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8B4A8-0D5B-4FAB-A8F8-815DF9779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02F0A-6429-4638-ADC2-F364B8F54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28DEE-0A3C-4995-A5EB-EDB47BC8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E132-F25F-4C72-B7DD-1E7C7597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4254F-85B8-4FF4-A888-5C35E485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1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7AF0-2CCB-485A-A85B-41DE4950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4E154-018D-44D0-8100-1EBC01AE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137D5-3B9A-4538-B3F8-67FC5A45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2B4D4-65C7-4E33-8FD2-FC848341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72EE3-F98A-4D97-A542-C13DE6E2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A35DC-F824-4EC0-B811-C4B7F840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59A4F-A6FA-46EE-9595-D948AD2D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84AA-54B9-416D-82F8-96945ECA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D32B5-3FEB-4AA7-8598-0271EC8C9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EBAB7-E59A-4681-816D-2C9FE2ED4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EDFF-3AAA-4D1A-80A1-5CC27B27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6C247-4624-4C3C-88BA-79494F52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F234C-A1B7-4980-90FB-D6EEB879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D848-2D97-4EFE-8FCA-73EA31E3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559E0-9ABB-4762-92CC-9252AF116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C895B-B44F-4482-9070-8D74F59BB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1C8BB-A747-4726-90F9-D231FD7B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25906-628C-4BA7-B033-FE942FF4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A47DB-B5F1-4AB2-AD43-DF38D041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54B0F-CC75-4BC4-9526-668860F1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397E0-8304-452C-B6D5-1BEB3699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BA5F8-9E14-4517-8C72-04C60C6F5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5202-E227-4679-AB09-1A9DDF3EF48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B380A-B43D-4065-B868-54E8F342C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14AD-7391-4CE4-A3A7-A91451FA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2F00-BE6E-449C-9051-E51DEE0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6BE0-5366-40AE-A4CE-13B547DA1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NAND Competitor Scaling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B198E-72AA-4EEF-B7F0-0DEE10FBC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Khaled Hasnat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Original: 7/2/2020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Updated: 11/22/2020</a:t>
            </a:r>
          </a:p>
        </p:txBody>
      </p:sp>
    </p:spTree>
    <p:extLst>
      <p:ext uri="{BB962C8B-B14F-4D97-AF65-F5344CB8AC3E}">
        <p14:creationId xmlns:p14="http://schemas.microsoft.com/office/powerpoint/2010/main" val="72071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F7EB-97AA-485D-A5F6-FFA54592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474720" cy="12070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Tech-node Timeline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2C908C-3E83-47F6-BE1C-6ACC3121E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18" y="105023"/>
            <a:ext cx="9861719" cy="2203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C72E63-6F53-481B-B1F3-6296BB88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14" y="2414016"/>
            <a:ext cx="6973971" cy="43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13DD84-16FC-4ED1-B49F-707C3877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" y="182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097A0-2C2A-41C7-9ABE-8170808B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131358"/>
            <a:ext cx="10515600" cy="4351338"/>
          </a:xfrm>
        </p:spPr>
        <p:txBody>
          <a:bodyPr/>
          <a:lstStyle/>
          <a:p>
            <a:r>
              <a:rPr lang="en-US" dirty="0"/>
              <a:t>Our previous competitor scaling projection have been updated:</a:t>
            </a:r>
          </a:p>
          <a:p>
            <a:pPr lvl="1"/>
            <a:r>
              <a:rPr lang="en-US" dirty="0"/>
              <a:t>Cell footprint scaling has been incorporated based on recent finding on </a:t>
            </a:r>
            <a:r>
              <a:rPr lang="en-US" dirty="0" err="1"/>
              <a:t>Kioxia</a:t>
            </a:r>
            <a:r>
              <a:rPr lang="en-US" dirty="0"/>
              <a:t> 96T reverse engineering data and their announcement on 112T indicating further ~5% scaling.</a:t>
            </a:r>
          </a:p>
          <a:p>
            <a:r>
              <a:rPr lang="en-US" dirty="0"/>
              <a:t>WL slit scaling is assumed for competitors 192T and beyond nodes. (similar to our previous assumption).</a:t>
            </a:r>
          </a:p>
          <a:p>
            <a:r>
              <a:rPr lang="en-US" dirty="0"/>
              <a:t>Based on the new assessment: competitor may have density advantage at 192T (for equivalent TLC density).</a:t>
            </a:r>
          </a:p>
        </p:txBody>
      </p:sp>
    </p:spTree>
    <p:extLst>
      <p:ext uri="{BB962C8B-B14F-4D97-AF65-F5344CB8AC3E}">
        <p14:creationId xmlns:p14="http://schemas.microsoft.com/office/powerpoint/2010/main" val="146947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7E3F83-2FDB-4D42-B8E8-0AD97886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7" y="2415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79539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AC58-5048-4EEE-B9A3-81C30A08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1073698"/>
          </a:xfrm>
        </p:spPr>
        <p:txBody>
          <a:bodyPr/>
          <a:lstStyle/>
          <a:p>
            <a:r>
              <a:rPr lang="en-US" dirty="0" err="1"/>
              <a:t>Kioxia</a:t>
            </a:r>
            <a:r>
              <a:rPr lang="en-US" dirty="0"/>
              <a:t> 112L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0556-C849-478F-87A3-52E6CD1B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41" y="1091954"/>
            <a:ext cx="6849862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Western Digital and </a:t>
            </a:r>
            <a:r>
              <a:rPr lang="en-US" dirty="0" err="1"/>
              <a:t>Kioxia</a:t>
            </a:r>
            <a:r>
              <a:rPr lang="en-US" dirty="0"/>
              <a:t> have crossed the 3-digit layer count barrier, announcing 112-layer 3D NAND, with early shipping dates pegged at Q4 2020.</a:t>
            </a:r>
          </a:p>
          <a:p>
            <a:r>
              <a:rPr lang="en-US" dirty="0"/>
              <a:t>Their BiCS5 generation and succeeds their 96-layer BiCS4 technology. </a:t>
            </a:r>
            <a:r>
              <a:rPr lang="en-US" dirty="0" err="1"/>
              <a:t>BiCS</a:t>
            </a:r>
            <a:r>
              <a:rPr lang="en-US" dirty="0"/>
              <a:t> stands for Bit Cost Scaling and refers to the lower cost/bit with each succeeding generation. BiCS5 technology will be used to build TLC (3bits/cell) and QLC (4bits/cell) NAND. Dies will be available in a range of capacities, including 512Gb (64GB and TLC), 1Tb (128GB and TLC) and 1.33Tb (1,000,000,000,000 bits and QLC).</a:t>
            </a:r>
          </a:p>
          <a:p>
            <a:r>
              <a:rPr lang="en-US" dirty="0"/>
              <a:t>The layer count increase, from 96 to 112, means 16 per cent more capacity on that count alone. But WD says second-generation multi-tier memory hole technology, improved engineering processes and other cell enhancements increase BiCS5’s cell array density horizontally across the wafer. </a:t>
            </a:r>
            <a:r>
              <a:rPr lang="en-US" dirty="0">
                <a:highlight>
                  <a:srgbClr val="FFFF00"/>
                </a:highlight>
              </a:rPr>
              <a:t>That results in up to 40 per cent more bits of storage capacity per wafer than 96-layer BiCS4.</a:t>
            </a:r>
          </a:p>
          <a:p>
            <a:r>
              <a:rPr lang="en-US" dirty="0" err="1">
                <a:highlight>
                  <a:srgbClr val="FFFF00"/>
                </a:highlight>
              </a:rPr>
              <a:t>Kioxia</a:t>
            </a:r>
            <a:r>
              <a:rPr lang="en-US" dirty="0">
                <a:highlight>
                  <a:srgbClr val="FFFF00"/>
                </a:highlight>
              </a:rPr>
              <a:t> says cell array density has risen by approximately 20 per cent over the 96-layer product.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8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28C3-5130-4D88-B57E-69F12699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" y="17992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D7061-33D7-45BC-992F-C14B855D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73" y="851671"/>
            <a:ext cx="8889854" cy="54305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FC0FE9-E161-4EA4-98A1-6F6C62599E81}"/>
              </a:ext>
            </a:extLst>
          </p:cNvPr>
          <p:cNvSpPr/>
          <p:nvPr/>
        </p:nvSpPr>
        <p:spPr>
          <a:xfrm>
            <a:off x="2175933" y="3547533"/>
            <a:ext cx="7653867" cy="575734"/>
          </a:xfrm>
          <a:prstGeom prst="rect">
            <a:avLst/>
          </a:prstGeom>
          <a:solidFill>
            <a:srgbClr val="E8F90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7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9EDA-0713-416B-83CF-9880511A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0" y="182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YMTC X-stacking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605F0-5688-48FB-956A-C8660A98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19" y="1875778"/>
            <a:ext cx="5361402" cy="2209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601FFF-18B9-4590-B0D8-3CBCE41097EF}"/>
              </a:ext>
            </a:extLst>
          </p:cNvPr>
          <p:cNvSpPr txBox="1"/>
          <p:nvPr/>
        </p:nvSpPr>
        <p:spPr>
          <a:xfrm>
            <a:off x="1493539" y="4487773"/>
            <a:ext cx="3106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64-layer 256Gb 2-plane TLC die</a:t>
            </a:r>
          </a:p>
          <a:p>
            <a:pPr algn="ctr"/>
            <a:r>
              <a:rPr lang="en-US" dirty="0"/>
              <a:t>Die size: ~58mm</a:t>
            </a:r>
            <a:r>
              <a:rPr lang="en-US" baseline="30000" dirty="0"/>
              <a:t>2</a:t>
            </a:r>
          </a:p>
          <a:p>
            <a:pPr algn="ctr"/>
            <a:r>
              <a:rPr lang="en-US" dirty="0"/>
              <a:t>4.41 Gb/mm</a:t>
            </a:r>
            <a:r>
              <a:rPr lang="en-US" baseline="30000" dirty="0"/>
              <a:t>2</a:t>
            </a:r>
          </a:p>
          <a:p>
            <a:pPr algn="ctr"/>
            <a:r>
              <a:rPr lang="en-US" dirty="0"/>
              <a:t>(Reverse Engineering)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0E758-A26E-470E-AD22-8FD0FA200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10" y="1473491"/>
            <a:ext cx="4532188" cy="3014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1FC2B1-3FB4-4083-917A-6A04A0FCAE04}"/>
              </a:ext>
            </a:extLst>
          </p:cNvPr>
          <p:cNvSpPr txBox="1"/>
          <p:nvPr/>
        </p:nvSpPr>
        <p:spPr>
          <a:xfrm>
            <a:off x="7474502" y="4646414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128-layer 512Gb 4-plane TLC die</a:t>
            </a:r>
          </a:p>
          <a:p>
            <a:pPr algn="ctr"/>
            <a:r>
              <a:rPr lang="en-US" dirty="0"/>
              <a:t>Die size: ~60.4mm</a:t>
            </a:r>
            <a:r>
              <a:rPr lang="en-US" baseline="30000" dirty="0"/>
              <a:t>2</a:t>
            </a:r>
            <a:endParaRPr lang="en-US" dirty="0"/>
          </a:p>
          <a:p>
            <a:pPr algn="ctr"/>
            <a:r>
              <a:rPr lang="en-US" dirty="0"/>
              <a:t>8.47Gb/mm</a:t>
            </a:r>
            <a:r>
              <a:rPr lang="en-US" baseline="30000" dirty="0"/>
              <a:t>2</a:t>
            </a:r>
          </a:p>
          <a:p>
            <a:pPr algn="ctr"/>
            <a:r>
              <a:rPr lang="en-US" dirty="0"/>
              <a:t>(2020 VLSI paper)</a:t>
            </a:r>
          </a:p>
        </p:txBody>
      </p:sp>
    </p:spTree>
    <p:extLst>
      <p:ext uri="{BB962C8B-B14F-4D97-AF65-F5344CB8AC3E}">
        <p14:creationId xmlns:p14="http://schemas.microsoft.com/office/powerpoint/2010/main" val="138079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FD2AF0-2D81-439E-B767-E8798131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04" y="50639"/>
            <a:ext cx="9062028" cy="6807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3A309C-F8C7-49C5-BC3F-4EEA20181D4C}"/>
              </a:ext>
            </a:extLst>
          </p:cNvPr>
          <p:cNvSpPr/>
          <p:nvPr/>
        </p:nvSpPr>
        <p:spPr>
          <a:xfrm>
            <a:off x="6471821" y="1619585"/>
            <a:ext cx="683581" cy="150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E2BA9-43E7-4864-AC94-050B5AFCA4A5}"/>
              </a:ext>
            </a:extLst>
          </p:cNvPr>
          <p:cNvSpPr txBox="1"/>
          <p:nvPr/>
        </p:nvSpPr>
        <p:spPr>
          <a:xfrm>
            <a:off x="6487059" y="155269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160L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1BC927-0404-41AA-B039-7B19EE5767A9}"/>
              </a:ext>
            </a:extLst>
          </p:cNvPr>
          <p:cNvCxnSpPr/>
          <p:nvPr/>
        </p:nvCxnSpPr>
        <p:spPr>
          <a:xfrm>
            <a:off x="6729273" y="1251752"/>
            <a:ext cx="355108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9CC1C1-7E30-498A-A7CE-D98D8C2B6BF0}"/>
              </a:ext>
            </a:extLst>
          </p:cNvPr>
          <p:cNvSpPr txBox="1"/>
          <p:nvPr/>
        </p:nvSpPr>
        <p:spPr>
          <a:xfrm>
            <a:off x="7034527" y="1067086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EBEA6-53EC-4A0E-8D8F-08A8B8332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916" y="1187744"/>
            <a:ext cx="241611" cy="246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AEAC8-02B0-40AE-9B49-A7702BCC9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916" y="2100933"/>
            <a:ext cx="241611" cy="246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56D75D-2C3B-4EF6-8317-E1F5767D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000" y="4804182"/>
            <a:ext cx="241611" cy="2460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97859B-E5C2-4A70-9ED2-E172C08C5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110" y="4018517"/>
            <a:ext cx="241611" cy="246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8DEFE-9AA2-439A-BF7D-A991DB2F3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216" y="2090797"/>
            <a:ext cx="241611" cy="260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A38F63-B27E-4DDF-A0D6-E81FB388F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332" y="4038551"/>
            <a:ext cx="241611" cy="2604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402AF7-1586-4D1A-9247-F42E553AA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262" y="4789746"/>
            <a:ext cx="241611" cy="2604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4AFAA83-F654-4202-B6AF-190868800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400" y="1187793"/>
            <a:ext cx="241611" cy="24602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B2DBD2-39A5-4B95-941C-57B7EEF5E047}"/>
              </a:ext>
            </a:extLst>
          </p:cNvPr>
          <p:cNvSpPr txBox="1"/>
          <p:nvPr/>
        </p:nvSpPr>
        <p:spPr>
          <a:xfrm>
            <a:off x="9380381" y="1034809"/>
            <a:ext cx="244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Reverse engineering data available.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DB48B9-E587-471F-8185-7A74A9CAE22C}"/>
              </a:ext>
            </a:extLst>
          </p:cNvPr>
          <p:cNvSpPr txBox="1"/>
          <p:nvPr/>
        </p:nvSpPr>
        <p:spPr>
          <a:xfrm>
            <a:off x="9380381" y="2090797"/>
            <a:ext cx="281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Company/press, published paper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BDCA3E7-0CE5-48EA-93EC-CC96E63FD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399" y="2252954"/>
            <a:ext cx="241611" cy="260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25D68DB-4493-41ED-96E5-AD506AA42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333" y="1593760"/>
            <a:ext cx="233718" cy="2283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36C1C12-4C2F-4CA3-B8B4-8F079D572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345" y="3168541"/>
            <a:ext cx="266536" cy="26045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479F033-6386-410A-A589-92AA79A3BE30}"/>
              </a:ext>
            </a:extLst>
          </p:cNvPr>
          <p:cNvSpPr/>
          <p:nvPr/>
        </p:nvSpPr>
        <p:spPr>
          <a:xfrm>
            <a:off x="9340063" y="3079498"/>
            <a:ext cx="204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Other media outlet.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816A3-EDC7-4AD7-8161-0475EEE8C3FD}"/>
              </a:ext>
            </a:extLst>
          </p:cNvPr>
          <p:cNvSpPr txBox="1"/>
          <p:nvPr/>
        </p:nvSpPr>
        <p:spPr>
          <a:xfrm>
            <a:off x="9539926" y="5957740"/>
            <a:ext cx="10855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7/2/2020</a:t>
            </a:r>
          </a:p>
        </p:txBody>
      </p:sp>
    </p:spTree>
    <p:extLst>
      <p:ext uri="{BB962C8B-B14F-4D97-AF65-F5344CB8AC3E}">
        <p14:creationId xmlns:p14="http://schemas.microsoft.com/office/powerpoint/2010/main" val="13571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FD2AF0-2D81-439E-B767-E8798131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04" y="50639"/>
            <a:ext cx="9062028" cy="6807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3A309C-F8C7-49C5-BC3F-4EEA20181D4C}"/>
              </a:ext>
            </a:extLst>
          </p:cNvPr>
          <p:cNvSpPr/>
          <p:nvPr/>
        </p:nvSpPr>
        <p:spPr>
          <a:xfrm>
            <a:off x="6471821" y="1619585"/>
            <a:ext cx="683581" cy="150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E2BA9-43E7-4864-AC94-050B5AFCA4A5}"/>
              </a:ext>
            </a:extLst>
          </p:cNvPr>
          <p:cNvSpPr txBox="1"/>
          <p:nvPr/>
        </p:nvSpPr>
        <p:spPr>
          <a:xfrm>
            <a:off x="6487059" y="1552322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176L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1BC927-0404-41AA-B039-7B19EE5767A9}"/>
              </a:ext>
            </a:extLst>
          </p:cNvPr>
          <p:cNvCxnSpPr/>
          <p:nvPr/>
        </p:nvCxnSpPr>
        <p:spPr>
          <a:xfrm>
            <a:off x="6729273" y="1251752"/>
            <a:ext cx="355108" cy="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9CC1C1-7E30-498A-A7CE-D98D8C2B6BF0}"/>
              </a:ext>
            </a:extLst>
          </p:cNvPr>
          <p:cNvSpPr txBox="1"/>
          <p:nvPr/>
        </p:nvSpPr>
        <p:spPr>
          <a:xfrm>
            <a:off x="7034527" y="1067086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EBEA6-53EC-4A0E-8D8F-08A8B8332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916" y="1187744"/>
            <a:ext cx="241611" cy="246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AEAC8-02B0-40AE-9B49-A7702BCC9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916" y="2100933"/>
            <a:ext cx="241611" cy="246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56D75D-2C3B-4EF6-8317-E1F5767D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000" y="4804182"/>
            <a:ext cx="241611" cy="2460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97859B-E5C2-4A70-9ED2-E172C08C5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110" y="4018517"/>
            <a:ext cx="241611" cy="246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8DEFE-9AA2-439A-BF7D-A991DB2F3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216" y="2090797"/>
            <a:ext cx="241611" cy="260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A38F63-B27E-4DDF-A0D6-E81FB388F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332" y="4038551"/>
            <a:ext cx="241611" cy="2604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402AF7-1586-4D1A-9247-F42E553AA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262" y="4789746"/>
            <a:ext cx="241611" cy="2604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4AFAA83-F654-4202-B6AF-190868800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400" y="1187793"/>
            <a:ext cx="241611" cy="24602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B2DBD2-39A5-4B95-941C-57B7EEF5E047}"/>
              </a:ext>
            </a:extLst>
          </p:cNvPr>
          <p:cNvSpPr txBox="1"/>
          <p:nvPr/>
        </p:nvSpPr>
        <p:spPr>
          <a:xfrm>
            <a:off x="9380381" y="1034809"/>
            <a:ext cx="244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Reverse engineering data available.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DB48B9-E587-471F-8185-7A74A9CAE22C}"/>
              </a:ext>
            </a:extLst>
          </p:cNvPr>
          <p:cNvSpPr txBox="1"/>
          <p:nvPr/>
        </p:nvSpPr>
        <p:spPr>
          <a:xfrm>
            <a:off x="9380381" y="2090797"/>
            <a:ext cx="281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Company/press, published paper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BDCA3E7-0CE5-48EA-93EC-CC96E63FD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399" y="2252954"/>
            <a:ext cx="241611" cy="2604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36C1C12-4C2F-4CA3-B8B4-8F079D572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6345" y="3168541"/>
            <a:ext cx="266536" cy="26045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479F033-6386-410A-A589-92AA79A3BE30}"/>
              </a:ext>
            </a:extLst>
          </p:cNvPr>
          <p:cNvSpPr/>
          <p:nvPr/>
        </p:nvSpPr>
        <p:spPr>
          <a:xfrm>
            <a:off x="9340063" y="3079498"/>
            <a:ext cx="204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Other media outlet.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816A3-EDC7-4AD7-8161-0475EEE8C3FD}"/>
              </a:ext>
            </a:extLst>
          </p:cNvPr>
          <p:cNvSpPr txBox="1"/>
          <p:nvPr/>
        </p:nvSpPr>
        <p:spPr>
          <a:xfrm>
            <a:off x="9539926" y="5957740"/>
            <a:ext cx="22299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Updates: 11/22/2020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0C2E35-1110-4601-A8ED-A649111F4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442" y="1478949"/>
            <a:ext cx="355107" cy="350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5BE076-61C8-4AEA-B544-DC1CA6C5D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2554" y="4038551"/>
            <a:ext cx="332639" cy="3125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2A6BEC-0949-42C5-B52E-239BE6F45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1173" y="1117117"/>
            <a:ext cx="332639" cy="3125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2D7C19-1205-474A-B6F2-7CD1F662CD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9079" y="3791399"/>
            <a:ext cx="332639" cy="3125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C91772-1C56-4D92-8A5B-7023A323BC39}"/>
              </a:ext>
            </a:extLst>
          </p:cNvPr>
          <p:cNvSpPr/>
          <p:nvPr/>
        </p:nvSpPr>
        <p:spPr>
          <a:xfrm>
            <a:off x="9451718" y="3734625"/>
            <a:ext cx="2490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New Reverse </a:t>
            </a:r>
            <a:r>
              <a:rPr lang="en-US" dirty="0" err="1"/>
              <a:t>Engg</a:t>
            </a:r>
            <a:r>
              <a:rPr lang="en-US" dirty="0"/>
              <a:t>. Data.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A80D803-2A99-4306-ACB4-D8DAF7687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2722" y="4439374"/>
            <a:ext cx="355107" cy="35037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D772A29-609E-4ED8-A0E7-8D43158F4B35}"/>
              </a:ext>
            </a:extLst>
          </p:cNvPr>
          <p:cNvSpPr/>
          <p:nvPr/>
        </p:nvSpPr>
        <p:spPr>
          <a:xfrm>
            <a:off x="9409697" y="4420414"/>
            <a:ext cx="125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New paper.</a:t>
            </a:r>
          </a:p>
        </p:txBody>
      </p:sp>
    </p:spTree>
    <p:extLst>
      <p:ext uri="{BB962C8B-B14F-4D97-AF65-F5344CB8AC3E}">
        <p14:creationId xmlns:p14="http://schemas.microsoft.com/office/powerpoint/2010/main" val="292248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3E9FD1-0C74-424E-9B59-BF1B8D84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65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Comp Die Density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9F1BB-1B0F-4AF4-A036-E21E2494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61" y="1247377"/>
            <a:ext cx="8628571" cy="54190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07C2DD-5D97-4471-BEAB-AF5895BEF2E1}"/>
              </a:ext>
            </a:extLst>
          </p:cNvPr>
          <p:cNvCxnSpPr/>
          <p:nvPr/>
        </p:nvCxnSpPr>
        <p:spPr>
          <a:xfrm flipH="1">
            <a:off x="4308049" y="5222449"/>
            <a:ext cx="4242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BBAA33-7929-4112-A290-0DC05E110B3D}"/>
              </a:ext>
            </a:extLst>
          </p:cNvPr>
          <p:cNvSpPr txBox="1"/>
          <p:nvPr/>
        </p:nvSpPr>
        <p:spPr>
          <a:xfrm>
            <a:off x="4732256" y="499161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 128L 256Gb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BC38FC-2043-4477-B613-154AEEC1FE71}"/>
              </a:ext>
            </a:extLst>
          </p:cNvPr>
          <p:cNvCxnSpPr/>
          <p:nvPr/>
        </p:nvCxnSpPr>
        <p:spPr>
          <a:xfrm flipH="1">
            <a:off x="5671793" y="3857134"/>
            <a:ext cx="4242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5C8ED8-21CD-42E2-A495-6C54BFC5A941}"/>
              </a:ext>
            </a:extLst>
          </p:cNvPr>
          <p:cNvSpPr txBox="1"/>
          <p:nvPr/>
        </p:nvSpPr>
        <p:spPr>
          <a:xfrm>
            <a:off x="6096000" y="36263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SS 176L 512Gb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F5456E-8E1D-479C-AC02-9BF9F05E609C}"/>
              </a:ext>
            </a:extLst>
          </p:cNvPr>
          <p:cNvCxnSpPr>
            <a:cxnSpLocks/>
          </p:cNvCxnSpPr>
          <p:nvPr/>
        </p:nvCxnSpPr>
        <p:spPr>
          <a:xfrm>
            <a:off x="3384223" y="4630132"/>
            <a:ext cx="812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73D3F9-E77C-44DE-9016-4469A36A46D0}"/>
              </a:ext>
            </a:extLst>
          </p:cNvPr>
          <p:cNvSpPr txBox="1"/>
          <p:nvPr/>
        </p:nvSpPr>
        <p:spPr>
          <a:xfrm>
            <a:off x="2593943" y="433331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Hynix 1Tb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66ED1-D89A-4F83-B80E-5BC0BB5B3D97}"/>
              </a:ext>
            </a:extLst>
          </p:cNvPr>
          <p:cNvSpPr txBox="1"/>
          <p:nvPr/>
        </p:nvSpPr>
        <p:spPr>
          <a:xfrm>
            <a:off x="4747967" y="4622284"/>
            <a:ext cx="105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Hynix 512Gb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224B1A-2774-4442-B03D-4DAD9362AC3C}"/>
              </a:ext>
            </a:extLst>
          </p:cNvPr>
          <p:cNvCxnSpPr/>
          <p:nvPr/>
        </p:nvCxnSpPr>
        <p:spPr>
          <a:xfrm flipH="1">
            <a:off x="4323760" y="4760783"/>
            <a:ext cx="4242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51E9F7-E713-4C24-8056-E5D3A00D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2" y="4211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Cell footprint Scaling Possibility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4D6D9A-1C5A-4645-A4E5-41868CD0478B}"/>
              </a:ext>
            </a:extLst>
          </p:cNvPr>
          <p:cNvCxnSpPr>
            <a:cxnSpLocks/>
          </p:cNvCxnSpPr>
          <p:nvPr/>
        </p:nvCxnSpPr>
        <p:spPr>
          <a:xfrm>
            <a:off x="6612467" y="1325563"/>
            <a:ext cx="1879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FCCC43-A11C-4A78-A290-858980D5073D}"/>
              </a:ext>
            </a:extLst>
          </p:cNvPr>
          <p:cNvSpPr txBox="1"/>
          <p:nvPr/>
        </p:nvSpPr>
        <p:spPr>
          <a:xfrm>
            <a:off x="6850119" y="1004791"/>
            <a:ext cx="11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869B8A-64EA-4722-A31E-8CF66894EB0E}"/>
              </a:ext>
            </a:extLst>
          </p:cNvPr>
          <p:cNvCxnSpPr>
            <a:cxnSpLocks/>
          </p:cNvCxnSpPr>
          <p:nvPr/>
        </p:nvCxnSpPr>
        <p:spPr>
          <a:xfrm flipV="1">
            <a:off x="6612467" y="1211456"/>
            <a:ext cx="0" cy="5060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73DB4E-3265-4200-9EAA-1EF61CA9E8B1}"/>
              </a:ext>
            </a:extLst>
          </p:cNvPr>
          <p:cNvCxnSpPr>
            <a:cxnSpLocks/>
          </p:cNvCxnSpPr>
          <p:nvPr/>
        </p:nvCxnSpPr>
        <p:spPr>
          <a:xfrm>
            <a:off x="10024405" y="1325563"/>
            <a:ext cx="20830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424BE0-EA52-4707-8931-3DFA1E84ED2E}"/>
              </a:ext>
            </a:extLst>
          </p:cNvPr>
          <p:cNvSpPr txBox="1"/>
          <p:nvPr/>
        </p:nvSpPr>
        <p:spPr>
          <a:xfrm>
            <a:off x="10168756" y="998342"/>
            <a:ext cx="11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8C2B2F-D7F1-4F5F-9AD8-4249870428FC}"/>
              </a:ext>
            </a:extLst>
          </p:cNvPr>
          <p:cNvCxnSpPr>
            <a:cxnSpLocks/>
          </p:cNvCxnSpPr>
          <p:nvPr/>
        </p:nvCxnSpPr>
        <p:spPr>
          <a:xfrm flipV="1">
            <a:off x="10024405" y="1202528"/>
            <a:ext cx="0" cy="5060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98308D2-D3EE-4675-BEDE-65BF9BA4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8" y="1717485"/>
            <a:ext cx="11870263" cy="44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2AF4-C263-4E76-BB9F-6A928370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Cell Footprint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1AA09-D33D-46A1-9739-4DF62FF2CC06}"/>
              </a:ext>
            </a:extLst>
          </p:cNvPr>
          <p:cNvCxnSpPr/>
          <p:nvPr/>
        </p:nvCxnSpPr>
        <p:spPr>
          <a:xfrm>
            <a:off x="4554245" y="2166152"/>
            <a:ext cx="0" cy="32137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EF47F6-43A9-408B-AECE-943A86807656}"/>
              </a:ext>
            </a:extLst>
          </p:cNvPr>
          <p:cNvCxnSpPr/>
          <p:nvPr/>
        </p:nvCxnSpPr>
        <p:spPr>
          <a:xfrm>
            <a:off x="4572000" y="5175682"/>
            <a:ext cx="914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ED34CA-2311-4E46-8A70-FB04498FAE19}"/>
              </a:ext>
            </a:extLst>
          </p:cNvPr>
          <p:cNvSpPr txBox="1"/>
          <p:nvPr/>
        </p:nvSpPr>
        <p:spPr>
          <a:xfrm>
            <a:off x="5486400" y="4991016"/>
            <a:ext cx="11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B88AC-6D47-425B-8F15-8B91FE04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48" y="1112608"/>
            <a:ext cx="8237086" cy="54913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C7A3F4-3832-4999-85B2-58A82D01A06C}"/>
              </a:ext>
            </a:extLst>
          </p:cNvPr>
          <p:cNvCxnSpPr/>
          <p:nvPr/>
        </p:nvCxnSpPr>
        <p:spPr>
          <a:xfrm>
            <a:off x="4495925" y="2166152"/>
            <a:ext cx="0" cy="31941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9F4AF0-065F-4D35-B2FF-BC5AA59FBA20}"/>
              </a:ext>
            </a:extLst>
          </p:cNvPr>
          <p:cNvCxnSpPr>
            <a:cxnSpLocks/>
          </p:cNvCxnSpPr>
          <p:nvPr/>
        </p:nvCxnSpPr>
        <p:spPr>
          <a:xfrm>
            <a:off x="4495925" y="2480733"/>
            <a:ext cx="22604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EF761D-F663-492F-BC23-7B054D9DC026}"/>
              </a:ext>
            </a:extLst>
          </p:cNvPr>
          <p:cNvSpPr txBox="1"/>
          <p:nvPr/>
        </p:nvSpPr>
        <p:spPr>
          <a:xfrm>
            <a:off x="4495925" y="2135486"/>
            <a:ext cx="11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157857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C512-8721-4011-8D8E-E6072712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Die Size Scaling Comparison (SS)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441376-9896-46D6-B844-D484AE2B8A5D}"/>
              </a:ext>
            </a:extLst>
          </p:cNvPr>
          <p:cNvCxnSpPr>
            <a:cxnSpLocks/>
          </p:cNvCxnSpPr>
          <p:nvPr/>
        </p:nvCxnSpPr>
        <p:spPr>
          <a:xfrm>
            <a:off x="3065200" y="1430330"/>
            <a:ext cx="66380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1488CA1-F4E7-4668-824A-C6E2003D423C}"/>
              </a:ext>
            </a:extLst>
          </p:cNvPr>
          <p:cNvSpPr txBox="1"/>
          <p:nvPr/>
        </p:nvSpPr>
        <p:spPr>
          <a:xfrm>
            <a:off x="6219026" y="1112066"/>
            <a:ext cx="11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2F689-B38E-4F61-9083-2BD50350B535}"/>
              </a:ext>
            </a:extLst>
          </p:cNvPr>
          <p:cNvCxnSpPr>
            <a:cxnSpLocks/>
          </p:cNvCxnSpPr>
          <p:nvPr/>
        </p:nvCxnSpPr>
        <p:spPr>
          <a:xfrm flipV="1">
            <a:off x="3065200" y="1156770"/>
            <a:ext cx="0" cy="5060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18B9010-CF98-4595-BBA3-42A3F5E1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565"/>
            <a:ext cx="12192000" cy="36610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E6AA44-426F-41B6-BF67-50C520D6FD4A}"/>
              </a:ext>
            </a:extLst>
          </p:cNvPr>
          <p:cNvSpPr/>
          <p:nvPr/>
        </p:nvSpPr>
        <p:spPr>
          <a:xfrm>
            <a:off x="6159501" y="1767565"/>
            <a:ext cx="730250" cy="36601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DAEFC-BF33-42BB-989A-FD80BAEE72F9}"/>
              </a:ext>
            </a:extLst>
          </p:cNvPr>
          <p:cNvSpPr/>
          <p:nvPr/>
        </p:nvSpPr>
        <p:spPr>
          <a:xfrm>
            <a:off x="8204200" y="1767564"/>
            <a:ext cx="774701" cy="36601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2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50E8-F8ED-4FA4-B6A9-3507EFA2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887195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Die Size Scaling Comparison (</a:t>
            </a:r>
            <a:r>
              <a:rPr lang="en-US" b="1" dirty="0" err="1">
                <a:solidFill>
                  <a:schemeClr val="accent1"/>
                </a:solidFill>
              </a:rPr>
              <a:t>Kioxia</a:t>
            </a:r>
            <a:r>
              <a:rPr lang="en-US" b="1" dirty="0">
                <a:solidFill>
                  <a:schemeClr val="accent1"/>
                </a:solidFill>
              </a:rPr>
              <a:t>/Hynix/YMTC)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3D8AD7-14A4-4C90-A87E-D25C2F20B1D6}"/>
              </a:ext>
            </a:extLst>
          </p:cNvPr>
          <p:cNvCxnSpPr>
            <a:cxnSpLocks/>
          </p:cNvCxnSpPr>
          <p:nvPr/>
        </p:nvCxnSpPr>
        <p:spPr>
          <a:xfrm>
            <a:off x="4060651" y="1828783"/>
            <a:ext cx="203534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0CFD43-A071-470A-834D-3E7ECDBC86FC}"/>
              </a:ext>
            </a:extLst>
          </p:cNvPr>
          <p:cNvSpPr txBox="1"/>
          <p:nvPr/>
        </p:nvSpPr>
        <p:spPr>
          <a:xfrm>
            <a:off x="4648611" y="1440633"/>
            <a:ext cx="114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38F543-BC98-4CAA-B027-0F22606A0D42}"/>
              </a:ext>
            </a:extLst>
          </p:cNvPr>
          <p:cNvCxnSpPr>
            <a:cxnSpLocks/>
          </p:cNvCxnSpPr>
          <p:nvPr/>
        </p:nvCxnSpPr>
        <p:spPr>
          <a:xfrm flipV="1">
            <a:off x="3597532" y="1542300"/>
            <a:ext cx="0" cy="50602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93A538-F9F4-4F5E-89C4-4875F17564C2}"/>
              </a:ext>
            </a:extLst>
          </p:cNvPr>
          <p:cNvCxnSpPr>
            <a:cxnSpLocks/>
          </p:cNvCxnSpPr>
          <p:nvPr/>
        </p:nvCxnSpPr>
        <p:spPr>
          <a:xfrm flipV="1">
            <a:off x="4060651" y="1542300"/>
            <a:ext cx="0" cy="5060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024D6E-8C76-40E0-9932-46266C5F27F5}"/>
              </a:ext>
            </a:extLst>
          </p:cNvPr>
          <p:cNvCxnSpPr>
            <a:cxnSpLocks/>
          </p:cNvCxnSpPr>
          <p:nvPr/>
        </p:nvCxnSpPr>
        <p:spPr>
          <a:xfrm>
            <a:off x="3597532" y="1828783"/>
            <a:ext cx="463119" cy="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AED3888-CDEC-4681-A430-B3D2468BD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5" y="2106800"/>
            <a:ext cx="12005729" cy="38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0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B3CD620-91F3-468C-9BE0-CE00FFCCA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" y="1591341"/>
            <a:ext cx="5990476" cy="4485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669D54-99AD-43F1-8EA5-FB621CBBB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664" y="1591341"/>
            <a:ext cx="5990476" cy="4485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FAD8D-F6C6-4513-91CF-1ED1344D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Bit Density/Scaling Efficiency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E369D2-B024-48BB-9ED8-445AD0270F6A}"/>
              </a:ext>
            </a:extLst>
          </p:cNvPr>
          <p:cNvCxnSpPr>
            <a:cxnSpLocks/>
          </p:cNvCxnSpPr>
          <p:nvPr/>
        </p:nvCxnSpPr>
        <p:spPr>
          <a:xfrm flipV="1">
            <a:off x="8221932" y="3219062"/>
            <a:ext cx="894970" cy="67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A0F027-CD35-4D3E-8029-D0CF536EB1D0}"/>
              </a:ext>
            </a:extLst>
          </p:cNvPr>
          <p:cNvSpPr txBox="1"/>
          <p:nvPr/>
        </p:nvSpPr>
        <p:spPr>
          <a:xfrm>
            <a:off x="8680564" y="3321069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CuA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ED538-941D-464B-A75A-309DF47CCEB6}"/>
              </a:ext>
            </a:extLst>
          </p:cNvPr>
          <p:cNvSpPr txBox="1"/>
          <p:nvPr/>
        </p:nvSpPr>
        <p:spPr>
          <a:xfrm>
            <a:off x="9596396" y="3834198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CuA</a:t>
            </a:r>
            <a:endParaRPr lang="en-US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A82949-1B75-47E5-AF5D-8140DC4CF1DA}"/>
              </a:ext>
            </a:extLst>
          </p:cNvPr>
          <p:cNvCxnSpPr>
            <a:cxnSpLocks/>
          </p:cNvCxnSpPr>
          <p:nvPr/>
        </p:nvCxnSpPr>
        <p:spPr>
          <a:xfrm flipV="1">
            <a:off x="9219094" y="3429000"/>
            <a:ext cx="579935" cy="1198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E5854B-BEC9-48B9-BD4B-3467ABBE7F6B}"/>
              </a:ext>
            </a:extLst>
          </p:cNvPr>
          <p:cNvCxnSpPr>
            <a:cxnSpLocks/>
          </p:cNvCxnSpPr>
          <p:nvPr/>
        </p:nvCxnSpPr>
        <p:spPr>
          <a:xfrm flipH="1">
            <a:off x="4314548" y="2574524"/>
            <a:ext cx="426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C50AC3-5307-4B85-B50B-398DE0F6F08B}"/>
              </a:ext>
            </a:extLst>
          </p:cNvPr>
          <p:cNvCxnSpPr>
            <a:cxnSpLocks/>
          </p:cNvCxnSpPr>
          <p:nvPr/>
        </p:nvCxnSpPr>
        <p:spPr>
          <a:xfrm flipV="1">
            <a:off x="8221932" y="3023802"/>
            <a:ext cx="1505286" cy="871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8CDFD2-398A-403E-A247-2A7C1D7194CC}"/>
              </a:ext>
            </a:extLst>
          </p:cNvPr>
          <p:cNvCxnSpPr/>
          <p:nvPr/>
        </p:nvCxnSpPr>
        <p:spPr>
          <a:xfrm>
            <a:off x="1981325" y="2247130"/>
            <a:ext cx="0" cy="31941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B6BBFB-F1B9-4687-91FD-8A32C8ADAA58}"/>
              </a:ext>
            </a:extLst>
          </p:cNvPr>
          <p:cNvCxnSpPr>
            <a:cxnSpLocks/>
          </p:cNvCxnSpPr>
          <p:nvPr/>
        </p:nvCxnSpPr>
        <p:spPr>
          <a:xfrm>
            <a:off x="1993836" y="2528350"/>
            <a:ext cx="22604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449D27C-6694-4F3D-9F2E-9B349A18955F}"/>
              </a:ext>
            </a:extLst>
          </p:cNvPr>
          <p:cNvSpPr txBox="1"/>
          <p:nvPr/>
        </p:nvSpPr>
        <p:spPr>
          <a:xfrm>
            <a:off x="1981325" y="2159018"/>
            <a:ext cx="11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3B0DE4-8123-4426-8448-F840762AFEBD}"/>
              </a:ext>
            </a:extLst>
          </p:cNvPr>
          <p:cNvCxnSpPr/>
          <p:nvPr/>
        </p:nvCxnSpPr>
        <p:spPr>
          <a:xfrm>
            <a:off x="8009715" y="2237100"/>
            <a:ext cx="0" cy="31941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6D975E-4A37-4EB3-BA72-32AEDED42BB9}"/>
              </a:ext>
            </a:extLst>
          </p:cNvPr>
          <p:cNvCxnSpPr>
            <a:cxnSpLocks/>
          </p:cNvCxnSpPr>
          <p:nvPr/>
        </p:nvCxnSpPr>
        <p:spPr>
          <a:xfrm>
            <a:off x="8009715" y="2574524"/>
            <a:ext cx="22604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5B279F-A256-443F-98E2-A5213E149A90}"/>
              </a:ext>
            </a:extLst>
          </p:cNvPr>
          <p:cNvSpPr txBox="1"/>
          <p:nvPr/>
        </p:nvSpPr>
        <p:spPr>
          <a:xfrm>
            <a:off x="8297458" y="2217574"/>
            <a:ext cx="11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336642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26841</TotalTime>
  <Words>423</Words>
  <Application>Microsoft Office PowerPoint</Application>
  <PresentationFormat>Widescreen</PresentationFormat>
  <Paragraphs>61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NAND Competitor Scaling Assessment</vt:lpstr>
      <vt:lpstr>PowerPoint Presentation</vt:lpstr>
      <vt:lpstr>PowerPoint Presentation</vt:lpstr>
      <vt:lpstr>Comp Die Density</vt:lpstr>
      <vt:lpstr>Cell footprint Scaling Possibility</vt:lpstr>
      <vt:lpstr>Cell Footprint</vt:lpstr>
      <vt:lpstr>Die Size Scaling Comparison (SS)</vt:lpstr>
      <vt:lpstr>Die Size Scaling Comparison (Kioxia/Hynix/YMTC)</vt:lpstr>
      <vt:lpstr>Bit Density/Scaling Efficiency</vt:lpstr>
      <vt:lpstr>Tech-node Timeline</vt:lpstr>
      <vt:lpstr>Summary</vt:lpstr>
      <vt:lpstr>Backup</vt:lpstr>
      <vt:lpstr>Kioxia 112L</vt:lpstr>
      <vt:lpstr>PowerPoint Presentation</vt:lpstr>
      <vt:lpstr>YMTC X-stacking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Hasnat, Khaled</dc:creator>
  <cp:keywords>CTPClassification=CTP_NT</cp:keywords>
  <cp:lastModifiedBy>Hasnat, Khaled</cp:lastModifiedBy>
  <cp:revision>117</cp:revision>
  <dcterms:created xsi:type="dcterms:W3CDTF">2020-05-05T23:38:48Z</dcterms:created>
  <dcterms:modified xsi:type="dcterms:W3CDTF">2021-01-20T18:06:05Z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50fc6ac6-83e9-4475-9941-756d1fec7607</vt:lpwstr>
  </property>
  <property fmtid="{D5CDD505-2E9C-101B-9397-08002B2CF9AE}" pid="3" name="CTP_TimeStamp">
    <vt:lpwstr>2020-07-06 19:13:01Z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