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57" r:id="rId3"/>
    <p:sldId id="258" r:id="rId4"/>
    <p:sldId id="259" r:id="rId5"/>
    <p:sldId id="262" r:id="rId6"/>
    <p:sldId id="261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7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79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802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6519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1331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2511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 smtClean="0"/>
              <a:t>65pt Intel Clear pro Title</a:t>
            </a:r>
            <a:br>
              <a:rPr lang="en-US" dirty="0" smtClean="0"/>
            </a:br>
            <a:r>
              <a:rPr lang="en-US" dirty="0" smtClean="0"/>
              <a:t>with Linear gradient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16pt Intel Clear Subhead, Date, Etc.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779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 smtClean="0"/>
              <a:t>65pt Intel Clear pro Title</a:t>
            </a:r>
            <a:br>
              <a:rPr lang="en-US" dirty="0" smtClean="0"/>
            </a:br>
            <a:r>
              <a:rPr lang="en-US" dirty="0" smtClean="0"/>
              <a:t>with Linear gradient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16pt Intel Clear Subhead, Date, Etc.</a:t>
            </a:r>
            <a:endParaRPr lang="en-US" dirty="0"/>
          </a:p>
        </p:txBody>
      </p:sp>
      <p:pic>
        <p:nvPicPr>
          <p:cNvPr id="5" name="Picture 4" descr="int_experience_hrz_wht_rgb_1500.png"/>
          <p:cNvPicPr>
            <a:picLocks noChangeAspect="1"/>
          </p:cNvPicPr>
          <p:nvPr userDrawn="1"/>
        </p:nvPicPr>
        <p:blipFill>
          <a:blip r:embed="rId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58" y="518971"/>
            <a:ext cx="2829021" cy="118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33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gradFill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358467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 smtClean="0"/>
              <a:t>Insert photo here. Drag picture to placeholder or click icon to add.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 smtClean="0"/>
              <a:t>65pt Intel Clear pro Title</a:t>
            </a:r>
            <a:br>
              <a:rPr lang="en-US" dirty="0" smtClean="0"/>
            </a:br>
            <a:r>
              <a:rPr lang="en-US" dirty="0" smtClean="0"/>
              <a:t>with image</a:t>
            </a:r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16pt Intel Clear Subhead, Date,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08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 smtClean="0"/>
              <a:t>28pt Intel Clear Headline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133"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18pt Intel Clear body text</a:t>
            </a:r>
          </a:p>
          <a:p>
            <a:pPr lvl="1"/>
            <a:r>
              <a:rPr lang="en-US" dirty="0" smtClean="0"/>
              <a:t>18pt Intel Clear bullet one</a:t>
            </a:r>
          </a:p>
          <a:p>
            <a:pPr lvl="2"/>
            <a:r>
              <a:rPr lang="en-US" dirty="0" smtClean="0"/>
              <a:t>18pt Intel Clear sub-bullet</a:t>
            </a:r>
          </a:p>
          <a:p>
            <a:pPr lvl="3"/>
            <a:r>
              <a:rPr lang="en-US" dirty="0" smtClean="0"/>
              <a:t>16pt Intel Clear fourth level</a:t>
            </a:r>
          </a:p>
          <a:p>
            <a:pPr lvl="4"/>
            <a:r>
              <a:rPr lang="en-US" dirty="0" err="1" smtClean="0"/>
              <a:t>14pt</a:t>
            </a:r>
            <a:r>
              <a:rPr lang="en-US" dirty="0" smtClean="0"/>
              <a:t> Intel Clear 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6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 smtClean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 smtClean="0"/>
              <a:t>16pt Intel Clear bullet one</a:t>
            </a:r>
          </a:p>
          <a:p>
            <a:pPr lvl="2"/>
            <a:r>
              <a:rPr lang="en-US" dirty="0" err="1" smtClean="0"/>
              <a:t>14pt</a:t>
            </a:r>
            <a:r>
              <a:rPr lang="en-US" dirty="0" smtClean="0"/>
              <a:t> Intel Clear third level</a:t>
            </a:r>
          </a:p>
          <a:p>
            <a:pPr lvl="3"/>
            <a:r>
              <a:rPr lang="en-US" dirty="0" err="1" smtClean="0"/>
              <a:t>12pt</a:t>
            </a:r>
            <a:r>
              <a:rPr lang="en-US" dirty="0" smtClean="0"/>
              <a:t> Intel Clear fourth level</a:t>
            </a:r>
          </a:p>
          <a:p>
            <a:pPr lvl="4"/>
            <a:r>
              <a:rPr lang="en-US" dirty="0" err="1" smtClean="0"/>
              <a:t>12pt</a:t>
            </a:r>
            <a:r>
              <a:rPr lang="en-US" dirty="0" smtClean="0"/>
              <a:t> Intel Clear fifth level</a:t>
            </a:r>
            <a:endParaRPr lang="en-US" dirty="0"/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 smtClean="0"/>
              <a:t>28pt Intel Clear Headline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441018" y="1257907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endParaRPr lang="en-US" sz="1467" dirty="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441018" y="3791863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endParaRPr lang="en-US" sz="1467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792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 smtClean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 smtClean="0"/>
              <a:t>16pt Intel Clear bullet one</a:t>
            </a:r>
          </a:p>
          <a:p>
            <a:pPr lvl="2"/>
            <a:r>
              <a:rPr lang="en-US" dirty="0" err="1" smtClean="0"/>
              <a:t>14pt</a:t>
            </a:r>
            <a:r>
              <a:rPr lang="en-US" dirty="0" smtClean="0"/>
              <a:t> Intel Clear third level</a:t>
            </a:r>
          </a:p>
          <a:p>
            <a:pPr lvl="3"/>
            <a:r>
              <a:rPr lang="en-US" dirty="0" err="1" smtClean="0"/>
              <a:t>12pt</a:t>
            </a:r>
            <a:r>
              <a:rPr lang="en-US" dirty="0" smtClean="0"/>
              <a:t> Intel Clear fourth level</a:t>
            </a:r>
          </a:p>
          <a:p>
            <a:pPr lvl="4"/>
            <a:r>
              <a:rPr lang="en-US" dirty="0" err="1" smtClean="0"/>
              <a:t>12pt</a:t>
            </a:r>
            <a:r>
              <a:rPr lang="en-US" dirty="0" smtClean="0"/>
              <a:t> Intel Clear 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6237817" y="1604433"/>
            <a:ext cx="5340352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 smtClean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 smtClean="0"/>
              <a:t>16pt Intel Clear bullet one</a:t>
            </a:r>
          </a:p>
          <a:p>
            <a:pPr lvl="2"/>
            <a:r>
              <a:rPr lang="en-US" dirty="0" err="1" smtClean="0"/>
              <a:t>14pt</a:t>
            </a:r>
            <a:r>
              <a:rPr lang="en-US" dirty="0" smtClean="0"/>
              <a:t> Intel Clear third level</a:t>
            </a:r>
          </a:p>
          <a:p>
            <a:pPr lvl="3"/>
            <a:r>
              <a:rPr lang="en-US" dirty="0" err="1" smtClean="0"/>
              <a:t>12pt</a:t>
            </a:r>
            <a:r>
              <a:rPr lang="en-US" dirty="0" smtClean="0"/>
              <a:t> Intel Clear fourth level</a:t>
            </a:r>
          </a:p>
          <a:p>
            <a:pPr lvl="4"/>
            <a:r>
              <a:rPr lang="en-US" dirty="0" err="1" smtClean="0"/>
              <a:t>12pt</a:t>
            </a:r>
            <a:r>
              <a:rPr lang="en-US" dirty="0" smtClean="0"/>
              <a:t> Intel Clear fifth level</a:t>
            </a:r>
            <a:endParaRPr lang="en-US" dirty="0"/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 smtClean="0"/>
              <a:t>28pt Intel Clear Headline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4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98145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7485" y="1604434"/>
            <a:ext cx="10970684" cy="4567767"/>
          </a:xfrm>
        </p:spPr>
        <p:txBody>
          <a:bodyPr anchor="ctr" anchorCtr="0"/>
          <a:lstStyle>
            <a:lvl1pPr marL="253994" indent="-253994">
              <a:defRPr sz="4800" b="1" baseline="0">
                <a:solidFill>
                  <a:schemeClr val="accent1"/>
                </a:solidFill>
                <a:latin typeface="+mn-lt"/>
                <a:cs typeface="Intel Clear"/>
              </a:defRPr>
            </a:lvl1pPr>
            <a:lvl2pPr marL="556670" indent="-300559">
              <a:buFont typeface="Intel Clear" pitchFamily="34" charset="0"/>
              <a:buChar char="–"/>
              <a:defRPr sz="1600" baseline="0">
                <a:latin typeface="+mn-lt"/>
                <a:cs typeface="Intel Clear" panose="020B0604020203020204" pitchFamily="34" charset="0"/>
              </a:defRPr>
            </a:lvl2pPr>
            <a:lvl3pPr marL="914377" indent="-304792">
              <a:buFont typeface="Intel Clear" pitchFamily="34" charset="0"/>
              <a:buChar char="–"/>
              <a:defRPr sz="1600">
                <a:latin typeface="+mn-lt"/>
              </a:defRPr>
            </a:lvl3pPr>
            <a:lvl4pPr>
              <a:buFont typeface="Intel Clear" pitchFamily="34" charset="0"/>
              <a:buChar char="–"/>
              <a:defRPr sz="1467">
                <a:latin typeface="+mn-lt"/>
              </a:defRPr>
            </a:lvl4pPr>
            <a:lvl5pPr>
              <a:buFont typeface="Intel Clear" pitchFamily="34" charset="0"/>
              <a:buChar char="–"/>
              <a:defRPr sz="1400">
                <a:latin typeface="+mn-lt"/>
              </a:defRPr>
            </a:lvl5pPr>
          </a:lstStyle>
          <a:p>
            <a:pPr lvl="0"/>
            <a:r>
              <a:rPr lang="en-US" dirty="0" smtClean="0"/>
              <a:t>“36pt Intel Clear Bold Text”</a:t>
            </a:r>
          </a:p>
          <a:p>
            <a:pPr lvl="1"/>
            <a:r>
              <a:rPr lang="en-US" dirty="0" err="1" smtClean="0"/>
              <a:t>12pt</a:t>
            </a:r>
            <a:r>
              <a:rPr lang="en-US" dirty="0" smtClean="0"/>
              <a:t> Attribution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 smtClean="0"/>
              <a:t>28pt Intel Clear Headline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67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358467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 smtClean="0"/>
              <a:t>Insert photo here. Drag picture to placeholder or click icon to add.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 smtClean="0"/>
              <a:t>28pt Intel Clear Headline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32175"/>
            <a:ext cx="12192000" cy="2926292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 smtClean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 smtClean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 smtClean="0"/>
              <a:t>16pt Intel Clear bullet one</a:t>
            </a:r>
          </a:p>
          <a:p>
            <a:pPr lvl="2"/>
            <a:r>
              <a:rPr lang="en-US" dirty="0" err="1" smtClean="0"/>
              <a:t>14pt</a:t>
            </a:r>
            <a:r>
              <a:rPr lang="en-US" dirty="0" smtClean="0"/>
              <a:t> Intel Clear third level</a:t>
            </a:r>
          </a:p>
          <a:p>
            <a:pPr lvl="3"/>
            <a:r>
              <a:rPr lang="en-US" dirty="0" err="1" smtClean="0"/>
              <a:t>12pt</a:t>
            </a:r>
            <a:r>
              <a:rPr lang="en-US" dirty="0" smtClean="0"/>
              <a:t> Intel Clear fourth level</a:t>
            </a:r>
          </a:p>
          <a:p>
            <a:pPr lvl="4"/>
            <a:r>
              <a:rPr lang="en-US" dirty="0" err="1" smtClean="0"/>
              <a:t>12pt</a:t>
            </a:r>
            <a:r>
              <a:rPr lang="en-US" dirty="0" smtClean="0"/>
              <a:t> Intel Clear 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6237817" y="1604433"/>
            <a:ext cx="5340352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 smtClean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 smtClean="0"/>
              <a:t>16pt Intel Clear bullet one</a:t>
            </a:r>
          </a:p>
          <a:p>
            <a:pPr lvl="2"/>
            <a:r>
              <a:rPr lang="en-US" dirty="0" err="1" smtClean="0"/>
              <a:t>14pt</a:t>
            </a:r>
            <a:r>
              <a:rPr lang="en-US" dirty="0" smtClean="0"/>
              <a:t> Intel Clear third level</a:t>
            </a:r>
          </a:p>
          <a:p>
            <a:pPr lvl="3"/>
            <a:r>
              <a:rPr lang="en-US" dirty="0" err="1" smtClean="0"/>
              <a:t>12pt</a:t>
            </a:r>
            <a:r>
              <a:rPr lang="en-US" dirty="0" smtClean="0"/>
              <a:t> Intel Clear fourth level</a:t>
            </a:r>
          </a:p>
          <a:p>
            <a:pPr lvl="4"/>
            <a:r>
              <a:rPr lang="en-US" dirty="0" err="1" smtClean="0"/>
              <a:t>12pt</a:t>
            </a:r>
            <a:r>
              <a:rPr lang="en-US" dirty="0" smtClean="0"/>
              <a:t> Intel Clear fifth level</a:t>
            </a: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345983" y="6634394"/>
            <a:ext cx="184731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endParaRPr lang="en-US" sz="1333" dirty="0">
              <a:solidFill>
                <a:srgbClr val="003C71"/>
              </a:solidFill>
              <a:cs typeface="Intel Clear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 smtClean="0"/>
              <a:t>28pt Intel Clear Headline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237818" y="2"/>
            <a:ext cx="5954183" cy="635846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Insert photo here. Drag picture to placeholder or click icon to add.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5342467" cy="1158240"/>
          </a:xfrm>
        </p:spPr>
        <p:txBody>
          <a:bodyPr>
            <a:noAutofit/>
          </a:bodyPr>
          <a:lstStyle>
            <a:lvl1pPr>
              <a:defRPr sz="3733"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 smtClean="0"/>
              <a:t>28pt Intel Clear Headline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766992"/>
            <a:ext cx="5342467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 smtClean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 smtClean="0"/>
              <a:t>16pt Intel Clear bullet one</a:t>
            </a:r>
          </a:p>
          <a:p>
            <a:pPr lvl="2"/>
            <a:r>
              <a:rPr lang="en-US" dirty="0" err="1" smtClean="0"/>
              <a:t>14pt</a:t>
            </a:r>
            <a:r>
              <a:rPr lang="en-US" dirty="0" smtClean="0"/>
              <a:t> Intel Clear third level</a:t>
            </a:r>
          </a:p>
          <a:p>
            <a:pPr lvl="3"/>
            <a:r>
              <a:rPr lang="en-US" dirty="0" err="1" smtClean="0"/>
              <a:t>12pt</a:t>
            </a:r>
            <a:r>
              <a:rPr lang="en-US" dirty="0" smtClean="0"/>
              <a:t> Intel Clear fourth level</a:t>
            </a:r>
          </a:p>
          <a:p>
            <a:pPr lvl="4"/>
            <a:r>
              <a:rPr lang="en-US" dirty="0" err="1" smtClean="0"/>
              <a:t>12pt</a:t>
            </a:r>
            <a:r>
              <a:rPr lang="en-US" dirty="0" smtClean="0"/>
              <a:t> Intel Clear 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266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tx2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 smtClean="0"/>
              <a:t>54pt Intel Clear Pro</a:t>
            </a:r>
            <a:br>
              <a:rPr lang="en-US" dirty="0" smtClean="0"/>
            </a:br>
            <a:r>
              <a:rPr lang="en-US" dirty="0" smtClean="0"/>
              <a:t>white section break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16pt Intel Clear Subhead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322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 smtClean="0"/>
              <a:t>54pt Intel Clear Pro</a:t>
            </a:r>
            <a:br>
              <a:rPr lang="en-US" dirty="0" smtClean="0"/>
            </a:br>
            <a:r>
              <a:rPr lang="en-US" dirty="0" smtClean="0"/>
              <a:t>blue section break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16pt Intel Clear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22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297984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5333" b="0" baseline="0">
                <a:solidFill>
                  <a:schemeClr val="accent2"/>
                </a:solidFill>
                <a:latin typeface="Intel Clear"/>
                <a:ea typeface="Intel Clear"/>
                <a:cs typeface="Intel Clear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40pt Intel Clear Light Body.</a:t>
            </a:r>
            <a:br>
              <a:rPr lang="en-US" dirty="0" smtClean="0"/>
            </a:br>
            <a:r>
              <a:rPr lang="en-US" dirty="0" smtClean="0"/>
              <a:t>For content that is not a section, but has a big idea in text only.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146905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333" b="0" cap="none" spc="0" baseline="0">
                <a:solidFill>
                  <a:schemeClr val="tx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 smtClean="0"/>
              <a:t>40pt Intel Clear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47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3013451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 smtClean="0"/>
              <a:t>54pt Intel Clear Pro blue section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465049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3"/>
                </a:solidFill>
                <a:latin typeface="+mn-lt"/>
                <a:cs typeface="Intel Clear" panose="020B0604020203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16pt Intel Clear Subhead</a:t>
            </a: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"/>
            <a:ext cx="12192000" cy="343217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 smtClean="0"/>
              <a:t>Insert photo here. Drag picture to placeholder or click icon to add.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035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 smtClean="0"/>
              <a:t>28pt Intel Clear Headline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9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87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108161" fontAlgn="t"/>
            <a:r>
              <a:rPr lang="en-US" sz="1454" b="1" u="sng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rgbClr val="FFFFFF">
                    <a:lumMod val="65000"/>
                  </a:srgbClr>
                </a:solidFill>
                <a:latin typeface="Calibri" pitchFamily="34" charset="0"/>
                <a:cs typeface="Calibri" pitchFamily="34" charset="0"/>
              </a:rPr>
              <a:t>1-Assumption 2-Symptom 3-Speculation with limited data 4-Segmentation 5-ID’d 6-Containment deployed 7-Root cause validated</a:t>
            </a:r>
            <a:endParaRPr lang="en-US" sz="1454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108161" fontAlgn="t"/>
            <a:r>
              <a:rPr lang="en-US" sz="1454" b="1" u="sng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rgbClr val="FFFFFF">
                    <a:lumMod val="65000"/>
                  </a:srgbClr>
                </a:solidFill>
                <a:latin typeface="Calibri" pitchFamily="34" charset="0"/>
                <a:cs typeface="Calibri" pitchFamily="34" charset="0"/>
              </a:rPr>
              <a:t>1-Showstopper 1.5-High Risk/No Data 2-High Risk 2.5-No Data 3-Med Risk 4-Low risk 5-cert.</a:t>
            </a:r>
            <a:endParaRPr lang="en-US" sz="1454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108161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 defTabSz="1108161"/>
            <a:r>
              <a:rPr lang="en-US" sz="1454" dirty="0" err="1">
                <a:solidFill>
                  <a:srgbClr val="0066FF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rgbClr val="0066FF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1108161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pPr algn="r" defTabSz="1108161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rgbClr val="0066FF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08161"/>
            <a:endParaRPr lang="en-US" sz="2643">
              <a:solidFill>
                <a:srgbClr val="FFFFFF"/>
              </a:solidFill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5469464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577" y="2500173"/>
            <a:ext cx="2811727" cy="18531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74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nt_experience_hrz_wht_rgb_3000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201" y="2499763"/>
            <a:ext cx="4861924" cy="201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3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1661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9736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019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3474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001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498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defTabSz="1108161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pPr algn="ctr" defTabSz="1108161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rgbClr val="000000"/>
              </a:solidFill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108161"/>
            <a:r>
              <a:rPr lang="en-US" sz="1454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NSG Advanced Pathfinding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defTabSz="1108161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34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116" y="6345936"/>
            <a:ext cx="12192000" cy="512064"/>
          </a:xfrm>
          <a:prstGeom prst="rect">
            <a:avLst/>
          </a:prstGeom>
          <a:gradFill flip="none" rotWithShape="1">
            <a:gsLst>
              <a:gs pos="32000">
                <a:schemeClr val="tx2"/>
              </a:gs>
              <a:gs pos="95000">
                <a:srgbClr val="009FDF"/>
              </a:gs>
              <a:gs pos="78000">
                <a:srgbClr val="0071C5"/>
              </a:gs>
            </a:gsLst>
            <a:lin ang="1986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en-US" sz="2400" dirty="0">
              <a:solidFill>
                <a:prstClr val="white"/>
              </a:solidFill>
            </a:endParaRPr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554" y="6440786"/>
            <a:ext cx="485781" cy="320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11624735" y="6432680"/>
            <a:ext cx="3175" cy="316992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484" y="413507"/>
            <a:ext cx="10972800" cy="11582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28pt Intel Clear Headline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484" y="1604434"/>
            <a:ext cx="10970683" cy="45677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18pt Intel Clear body text</a:t>
            </a:r>
          </a:p>
          <a:p>
            <a:pPr lvl="1"/>
            <a:r>
              <a:rPr lang="en-US" dirty="0" smtClean="0"/>
              <a:t>16pt Intel Clear bullet one</a:t>
            </a:r>
          </a:p>
          <a:p>
            <a:pPr lvl="2"/>
            <a:r>
              <a:rPr lang="en-US" dirty="0" smtClean="0"/>
              <a:t>16pt Intel Clear sub-bullet</a:t>
            </a:r>
          </a:p>
          <a:p>
            <a:pPr lvl="3"/>
            <a:r>
              <a:rPr lang="en-US" dirty="0" err="1" smtClean="0"/>
              <a:t>14pt</a:t>
            </a:r>
            <a:r>
              <a:rPr lang="en-US" dirty="0" smtClean="0"/>
              <a:t> Intel Clear fourth level</a:t>
            </a:r>
          </a:p>
          <a:p>
            <a:pPr lvl="4"/>
            <a:r>
              <a:rPr lang="en-US" dirty="0" err="1" smtClean="0"/>
              <a:t>14pt</a:t>
            </a:r>
            <a:r>
              <a:rPr lang="en-US" dirty="0" smtClean="0"/>
              <a:t> Intel Clear 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08064" y="6432516"/>
            <a:ext cx="1099872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67">
                <a:solidFill>
                  <a:schemeClr val="bg1"/>
                </a:solidFill>
                <a:latin typeface="+mn-lt"/>
                <a:cs typeface="Intel Clear"/>
              </a:defRPr>
            </a:lvl1pPr>
          </a:lstStyle>
          <a:p>
            <a:pPr defTabSz="609585"/>
            <a:fld id="{EE2556C5-CE8C-6547-B838-EA80C61A4AF7}" type="slidenum">
              <a:rPr lang="en-US" smtClean="0">
                <a:solidFill>
                  <a:prstClr val="white"/>
                </a:solidFill>
              </a:rPr>
              <a:pPr defTabSz="609585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204463" y="6432516"/>
            <a:ext cx="577672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Intel Clear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67" dirty="0" smtClean="0">
                <a:solidFill>
                  <a:prstClr val="white"/>
                </a:solidFill>
              </a:rPr>
              <a:t>| Intel Confidential |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188099" y="6432516"/>
            <a:ext cx="235819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Intel Clear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>
                <a:solidFill>
                  <a:prstClr val="white"/>
                </a:solidFill>
              </a:rPr>
              <a:t>N</a:t>
            </a:r>
            <a:r>
              <a:rPr lang="en-US" sz="1067" dirty="0" smtClean="0">
                <a:solidFill>
                  <a:prstClr val="white"/>
                </a:solidFill>
              </a:rPr>
              <a:t>VM </a:t>
            </a:r>
            <a:r>
              <a:rPr lang="en-US" sz="1200" b="1" dirty="0" smtClean="0">
                <a:solidFill>
                  <a:prstClr val="white"/>
                </a:solidFill>
              </a:rPr>
              <a:t>S</a:t>
            </a:r>
            <a:r>
              <a:rPr lang="en-US" sz="1067" dirty="0" smtClean="0">
                <a:solidFill>
                  <a:prstClr val="white"/>
                </a:solidFill>
              </a:rPr>
              <a:t>olutions </a:t>
            </a:r>
            <a:r>
              <a:rPr lang="en-US" sz="1200" b="1" dirty="0" smtClean="0">
                <a:solidFill>
                  <a:prstClr val="white"/>
                </a:solidFill>
              </a:rPr>
              <a:t>G</a:t>
            </a:r>
            <a:r>
              <a:rPr lang="en-US" sz="1067" dirty="0" smtClean="0">
                <a:solidFill>
                  <a:prstClr val="white"/>
                </a:solidFill>
              </a:rPr>
              <a:t>roup</a:t>
            </a:r>
            <a:endParaRPr lang="en-US" sz="1067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74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609585" rtl="0" eaLnBrk="1" latinLnBrk="0" hangingPunct="1">
        <a:lnSpc>
          <a:spcPct val="100000"/>
        </a:lnSpc>
        <a:spcBef>
          <a:spcPct val="0"/>
        </a:spcBef>
        <a:buNone/>
        <a:defRPr sz="3733" b="0" i="0" kern="1200" spc="0" baseline="0">
          <a:solidFill>
            <a:schemeClr val="tx2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609585" rtl="0" eaLnBrk="1" latinLnBrk="0" hangingPunct="1">
        <a:spcBef>
          <a:spcPts val="1600"/>
        </a:spcBef>
        <a:spcAft>
          <a:spcPts val="0"/>
        </a:spcAft>
        <a:buFont typeface="Wingdings" panose="05000000000000000000" pitchFamily="2" charset="2"/>
        <a:buNone/>
        <a:defRPr sz="24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300559" indent="-300559" algn="l" defTabSz="609585" rtl="0" eaLnBrk="1" latinLnBrk="0" hangingPunct="1">
        <a:spcBef>
          <a:spcPts val="1600"/>
        </a:spcBef>
        <a:buFont typeface="Wingdings" charset="2"/>
        <a:buChar char="§"/>
        <a:defRPr sz="2133" kern="1200" baseline="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2pPr>
      <a:lvl3pPr marL="761981" indent="-304792" algn="l" defTabSz="609585" rtl="0" eaLnBrk="1" latinLnBrk="0" hangingPunct="1">
        <a:spcBef>
          <a:spcPts val="1067"/>
        </a:spcBef>
        <a:buFont typeface="Intel Clear" panose="020B0604020203020204" pitchFamily="34" charset="0"/>
        <a:buChar char="–"/>
        <a:defRPr sz="2133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3pPr>
      <a:lvl4pPr marL="1293252" indent="-304792" algn="l" defTabSz="609585" rtl="0" eaLnBrk="1" latinLnBrk="0" hangingPunct="1">
        <a:spcBef>
          <a:spcPct val="20000"/>
        </a:spcBef>
        <a:buFont typeface="Arial"/>
        <a:buChar char="–"/>
        <a:defRPr sz="1867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4pPr>
      <a:lvl5pPr marL="1758907" indent="-304792" algn="l" defTabSz="609585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867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15">
            <a:extLst>
              <a:ext uri="{FF2B5EF4-FFF2-40B4-BE49-F238E27FC236}">
                <a16:creationId xmlns="" xmlns:a16="http://schemas.microsoft.com/office/drawing/2014/main" id="{22874B53-C153-8D4C-B7FF-FF37C721E2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492341"/>
            <a:ext cx="9574827" cy="22160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676CE8-523F-D84E-AA7C-E0E59D92B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options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E47BBE2-02A5-6648-A1D9-263E5FCDAE97}"/>
              </a:ext>
            </a:extLst>
          </p:cNvPr>
          <p:cNvSpPr txBox="1"/>
          <p:nvPr/>
        </p:nvSpPr>
        <p:spPr>
          <a:xfrm>
            <a:off x="8340551" y="1996331"/>
            <a:ext cx="1709122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108161"/>
            <a:r>
              <a:rPr lang="en-US" sz="2181" b="1" dirty="0">
                <a:solidFill>
                  <a:srgbClr val="FFFFFF"/>
                </a:solidFill>
              </a:rPr>
              <a:t>Saddle-TFT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315FA4D6-DE8E-E247-B0DC-1592E48B0F3E}"/>
              </a:ext>
            </a:extLst>
          </p:cNvPr>
          <p:cNvSpPr txBox="1"/>
          <p:nvPr/>
        </p:nvSpPr>
        <p:spPr>
          <a:xfrm>
            <a:off x="4847489" y="1996331"/>
            <a:ext cx="1242648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108161"/>
            <a:r>
              <a:rPr lang="en-US" sz="2181" b="1" dirty="0">
                <a:solidFill>
                  <a:srgbClr val="FFFFFF"/>
                </a:solidFill>
              </a:rPr>
              <a:t>FIN-TFT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E5684EB-9922-F44D-90B9-A18E38F7A2B8}"/>
              </a:ext>
            </a:extLst>
          </p:cNvPr>
          <p:cNvSpPr txBox="1"/>
          <p:nvPr/>
        </p:nvSpPr>
        <p:spPr>
          <a:xfrm>
            <a:off x="2398819" y="1965760"/>
            <a:ext cx="1016625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108161"/>
            <a:r>
              <a:rPr lang="en-US" sz="2181" b="1" dirty="0">
                <a:solidFill>
                  <a:srgbClr val="FFFFFF"/>
                </a:solidFill>
              </a:rPr>
              <a:t>Ω-TFT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784E5E76-A26D-A84C-90A8-A6F2F8DF4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213" y="3708389"/>
            <a:ext cx="10820399" cy="221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31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Saddle-TFT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292" y="1200150"/>
            <a:ext cx="11329416" cy="5108448"/>
          </a:xfrm>
        </p:spPr>
        <p:txBody>
          <a:bodyPr/>
          <a:lstStyle/>
          <a:p>
            <a:r>
              <a:rPr lang="en-US" sz="3200" dirty="0" smtClean="0"/>
              <a:t>TFT Dimension Considerations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Saddle Pitch (28nm) limits </a:t>
            </a:r>
            <a:r>
              <a:rPr lang="en-US" sz="2400" dirty="0" err="1" smtClean="0"/>
              <a:t>Tox+Tch+Tw+Gate</a:t>
            </a:r>
            <a:endParaRPr lang="en-US" sz="2400" dirty="0" smtClean="0"/>
          </a:p>
          <a:p>
            <a:pPr lvl="2"/>
            <a:endParaRPr lang="en-US" sz="1915" dirty="0"/>
          </a:p>
          <a:p>
            <a:pPr lvl="2"/>
            <a:r>
              <a:rPr lang="en-US" sz="1915" dirty="0" smtClean="0"/>
              <a:t>Need high </a:t>
            </a:r>
            <a:r>
              <a:rPr lang="en-US" sz="1915" dirty="0" err="1" smtClean="0"/>
              <a:t>Tox</a:t>
            </a:r>
            <a:r>
              <a:rPr lang="en-US" sz="1915" dirty="0" smtClean="0"/>
              <a:t> to keep gate capacitance low and sustain 5V</a:t>
            </a:r>
          </a:p>
          <a:p>
            <a:pPr lvl="2"/>
            <a:endParaRPr lang="en-US" sz="1915" dirty="0"/>
          </a:p>
          <a:p>
            <a:pPr lvl="2"/>
            <a:r>
              <a:rPr lang="en-US" sz="1915" dirty="0" smtClean="0"/>
              <a:t>Need minimum </a:t>
            </a:r>
            <a:r>
              <a:rPr lang="en-US" sz="1915" dirty="0" err="1" smtClean="0"/>
              <a:t>Tch</a:t>
            </a:r>
            <a:r>
              <a:rPr lang="en-US" sz="1915" dirty="0" smtClean="0"/>
              <a:t> for good channel conductivity </a:t>
            </a:r>
          </a:p>
          <a:p>
            <a:pPr lvl="2"/>
            <a:endParaRPr lang="en-US" sz="1915" dirty="0"/>
          </a:p>
          <a:p>
            <a:pPr lvl="2"/>
            <a:r>
              <a:rPr lang="en-US" sz="1915" dirty="0" smtClean="0"/>
              <a:t>Need minimum gate fill between saddle for low resistance of </a:t>
            </a:r>
            <a:r>
              <a:rPr lang="en-US" sz="1915" dirty="0" err="1" smtClean="0"/>
              <a:t>workfunction</a:t>
            </a:r>
            <a:r>
              <a:rPr lang="en-US" sz="1915" dirty="0" smtClean="0"/>
              <a:t> metal</a:t>
            </a:r>
            <a:endParaRPr lang="en-US" sz="1915" dirty="0"/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TFT Drawn Length = </a:t>
            </a:r>
            <a:r>
              <a:rPr lang="en-US" sz="2400" dirty="0" err="1" smtClean="0"/>
              <a:t>Lg</a:t>
            </a:r>
            <a:r>
              <a:rPr lang="en-US" sz="2400" dirty="0" smtClean="0"/>
              <a:t> + 2*</a:t>
            </a:r>
            <a:r>
              <a:rPr lang="en-US" sz="2400" dirty="0" err="1" smtClean="0"/>
              <a:t>Lov</a:t>
            </a:r>
            <a:r>
              <a:rPr lang="en-US" sz="2400" dirty="0" smtClean="0"/>
              <a:t> </a:t>
            </a:r>
          </a:p>
          <a:p>
            <a:pPr lvl="2"/>
            <a:endParaRPr lang="en-US" sz="1915" dirty="0" smtClean="0"/>
          </a:p>
          <a:p>
            <a:pPr lvl="2"/>
            <a:r>
              <a:rPr lang="en-US" sz="1915" dirty="0" smtClean="0"/>
              <a:t>Need high overlap </a:t>
            </a:r>
            <a:r>
              <a:rPr lang="en-US" sz="1915" dirty="0" err="1" smtClean="0"/>
              <a:t>Lov</a:t>
            </a:r>
            <a:r>
              <a:rPr lang="en-US" sz="1915" dirty="0" smtClean="0"/>
              <a:t> for low contact resistance</a:t>
            </a:r>
          </a:p>
          <a:p>
            <a:pPr lvl="2"/>
            <a:endParaRPr lang="en-US" sz="1915" dirty="0"/>
          </a:p>
          <a:p>
            <a:pPr lvl="2"/>
            <a:r>
              <a:rPr lang="en-US" sz="1915" dirty="0" smtClean="0"/>
              <a:t>Need minimum </a:t>
            </a:r>
            <a:r>
              <a:rPr lang="en-US" sz="1915" dirty="0" err="1" smtClean="0"/>
              <a:t>Lg</a:t>
            </a:r>
            <a:r>
              <a:rPr lang="en-US" sz="1915" dirty="0" smtClean="0"/>
              <a:t> to sustain 5V; </a:t>
            </a:r>
            <a:r>
              <a:rPr lang="en-US" sz="1915" dirty="0" err="1" smtClean="0"/>
              <a:t>Lg</a:t>
            </a:r>
            <a:r>
              <a:rPr lang="en-US" sz="1915" dirty="0" smtClean="0"/>
              <a:t> and </a:t>
            </a:r>
            <a:r>
              <a:rPr lang="en-US" sz="1915" dirty="0" err="1" smtClean="0"/>
              <a:t>Tox</a:t>
            </a:r>
            <a:r>
              <a:rPr lang="en-US" sz="1915" dirty="0" smtClean="0"/>
              <a:t> defines needed mobility to deliver operating currents </a:t>
            </a:r>
            <a:endParaRPr lang="en-US" sz="2715" dirty="0" smtClean="0"/>
          </a:p>
          <a:p>
            <a:pPr marL="554035" lvl="1" indent="0">
              <a:buNone/>
            </a:pPr>
            <a:r>
              <a:rPr lang="en-US" sz="3200" dirty="0" smtClean="0"/>
              <a:t> </a:t>
            </a:r>
            <a:endParaRPr lang="en-US" sz="3200" dirty="0"/>
          </a:p>
          <a:p>
            <a:endParaRPr lang="en-US" sz="3200" dirty="0" smtClean="0"/>
          </a:p>
          <a:p>
            <a:r>
              <a:rPr lang="en-US" sz="3200" dirty="0"/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2734" y="152400"/>
            <a:ext cx="387667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69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645070" y="1466970"/>
            <a:ext cx="1334296" cy="2386584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791374" y="2479222"/>
            <a:ext cx="1069848" cy="1369759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37678" y="2660262"/>
            <a:ext cx="786384" cy="1197864"/>
          </a:xfrm>
          <a:prstGeom prst="rect">
            <a:avLst/>
          </a:prstGeom>
          <a:solidFill>
            <a:schemeClr val="accent5">
              <a:lumMod val="60000"/>
              <a:lumOff val="40000"/>
              <a:alpha val="5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3449" y="210593"/>
            <a:ext cx="10972800" cy="682827"/>
          </a:xfrm>
        </p:spPr>
        <p:txBody>
          <a:bodyPr/>
          <a:lstStyle/>
          <a:p>
            <a:r>
              <a:rPr lang="en-US" sz="3200" dirty="0" smtClean="0"/>
              <a:t>Saddle TFT:  Preliminary </a:t>
            </a:r>
            <a:r>
              <a:rPr lang="en-US" sz="3200" dirty="0" smtClean="0"/>
              <a:t>Needs Estimation Prashant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4469566" y="2781420"/>
            <a:ext cx="3172968" cy="107899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8786" y="2781420"/>
            <a:ext cx="3172968" cy="107899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4500" y="1469255"/>
            <a:ext cx="2258568" cy="2386584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51754" y="2781420"/>
            <a:ext cx="617812" cy="107899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4500" y="2660262"/>
            <a:ext cx="2268782" cy="1197864"/>
          </a:xfrm>
          <a:prstGeom prst="rect">
            <a:avLst/>
          </a:prstGeom>
          <a:solidFill>
            <a:schemeClr val="accent5">
              <a:lumMod val="60000"/>
              <a:lumOff val="40000"/>
              <a:alpha val="5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9664" y="2486080"/>
            <a:ext cx="2258568" cy="1369759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019974" y="2769989"/>
            <a:ext cx="609600" cy="1078992"/>
          </a:xfrm>
          <a:prstGeom prst="rect">
            <a:avLst/>
          </a:prstGeom>
          <a:solidFill>
            <a:schemeClr val="tx2">
              <a:alpha val="63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857724" y="4006045"/>
            <a:ext cx="617812" cy="9144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013764" y="4169968"/>
            <a:ext cx="32004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 err="1">
                <a:solidFill>
                  <a:srgbClr val="003C71"/>
                </a:solidFill>
              </a:rPr>
              <a:t>Lg</a:t>
            </a:r>
            <a:endParaRPr lang="en-US" dirty="0">
              <a:solidFill>
                <a:srgbClr val="003C7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6840" y="4446609"/>
            <a:ext cx="5353273" cy="15081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400" dirty="0">
                <a:solidFill>
                  <a:srgbClr val="003C71"/>
                </a:solidFill>
              </a:rPr>
              <a:t>Transistor width = We = 2 x H + W = 2x40 + 8</a:t>
            </a:r>
            <a:r>
              <a:rPr lang="en-US" sz="1400" dirty="0" smtClean="0">
                <a:solidFill>
                  <a:srgbClr val="003C71"/>
                </a:solidFill>
              </a:rPr>
              <a:t> </a:t>
            </a:r>
            <a:r>
              <a:rPr lang="en-US" sz="1400" dirty="0">
                <a:solidFill>
                  <a:srgbClr val="003C71"/>
                </a:solidFill>
              </a:rPr>
              <a:t>= </a:t>
            </a:r>
            <a:r>
              <a:rPr lang="en-US" sz="1400" dirty="0" smtClean="0">
                <a:solidFill>
                  <a:srgbClr val="003C71"/>
                </a:solidFill>
              </a:rPr>
              <a:t>88 </a:t>
            </a:r>
            <a:r>
              <a:rPr lang="en-US" sz="1400" dirty="0">
                <a:solidFill>
                  <a:srgbClr val="003C71"/>
                </a:solidFill>
              </a:rPr>
              <a:t>nm</a:t>
            </a: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dirty="0">
                <a:solidFill>
                  <a:srgbClr val="003C71"/>
                </a:solidFill>
              </a:rPr>
              <a:t>Transistor Length = </a:t>
            </a:r>
            <a:r>
              <a:rPr lang="en-US" sz="1400" dirty="0" err="1">
                <a:solidFill>
                  <a:srgbClr val="003C71"/>
                </a:solidFill>
              </a:rPr>
              <a:t>Lg</a:t>
            </a:r>
            <a:r>
              <a:rPr lang="en-US" sz="1400" dirty="0">
                <a:solidFill>
                  <a:srgbClr val="003C71"/>
                </a:solidFill>
              </a:rPr>
              <a:t> = </a:t>
            </a:r>
            <a:r>
              <a:rPr lang="en-US" sz="1400" dirty="0">
                <a:solidFill>
                  <a:srgbClr val="003C71"/>
                </a:solidFill>
              </a:rPr>
              <a:t>5</a:t>
            </a:r>
            <a:r>
              <a:rPr lang="en-US" sz="1400" dirty="0" smtClean="0">
                <a:solidFill>
                  <a:srgbClr val="003C71"/>
                </a:solidFill>
              </a:rPr>
              <a:t>0nm</a:t>
            </a: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dirty="0">
                <a:solidFill>
                  <a:srgbClr val="003C71"/>
                </a:solidFill>
              </a:rPr>
              <a:t>S/D contact area = Z x H x 2 = 50 x 80 = 4 K </a:t>
            </a:r>
            <a:r>
              <a:rPr lang="en-US" sz="1400" dirty="0" smtClean="0">
                <a:solidFill>
                  <a:srgbClr val="003C71"/>
                </a:solidFill>
              </a:rPr>
              <a:t>nm2</a:t>
            </a: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dirty="0" err="1" smtClean="0">
                <a:solidFill>
                  <a:srgbClr val="003C71"/>
                </a:solidFill>
              </a:rPr>
              <a:t>Tch</a:t>
            </a:r>
            <a:r>
              <a:rPr lang="en-US" sz="1400" dirty="0" smtClean="0">
                <a:solidFill>
                  <a:srgbClr val="003C71"/>
                </a:solidFill>
              </a:rPr>
              <a:t> ~ 4nm; </a:t>
            </a:r>
            <a:r>
              <a:rPr lang="en-US" sz="1400" dirty="0" err="1" smtClean="0">
                <a:solidFill>
                  <a:srgbClr val="003C71"/>
                </a:solidFill>
              </a:rPr>
              <a:t>Tox</a:t>
            </a:r>
            <a:r>
              <a:rPr lang="en-US" sz="1400" dirty="0" smtClean="0">
                <a:solidFill>
                  <a:srgbClr val="003C71"/>
                </a:solidFill>
              </a:rPr>
              <a:t> </a:t>
            </a:r>
            <a:r>
              <a:rPr lang="en-US" sz="1400" dirty="0" smtClean="0">
                <a:solidFill>
                  <a:srgbClr val="003C71"/>
                </a:solidFill>
              </a:rPr>
              <a:t>~5nm</a:t>
            </a:r>
            <a:r>
              <a:rPr lang="en-US" sz="1400" dirty="0" smtClean="0">
                <a:solidFill>
                  <a:srgbClr val="003C71"/>
                </a:solidFill>
              </a:rPr>
              <a:t>; Tw~8nm</a:t>
            </a:r>
            <a:endParaRPr lang="en-US" sz="1400" dirty="0">
              <a:solidFill>
                <a:srgbClr val="003C7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1122418" y="2751701"/>
            <a:ext cx="3980" cy="108585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0019974" y="3989646"/>
            <a:ext cx="617812" cy="9144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236382" y="4054483"/>
            <a:ext cx="32004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>
                <a:solidFill>
                  <a:srgbClr val="003C71"/>
                </a:solidFill>
              </a:rPr>
              <a:t>W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209262" y="3225609"/>
            <a:ext cx="32004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>
                <a:solidFill>
                  <a:srgbClr val="003C71"/>
                </a:solidFill>
              </a:rPr>
              <a:t>H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469566" y="3998790"/>
            <a:ext cx="843716" cy="1640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220073" y="4126718"/>
            <a:ext cx="32004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>
                <a:solidFill>
                  <a:srgbClr val="003C71"/>
                </a:solidFill>
              </a:rPr>
              <a:t>Z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26027" y="4471833"/>
            <a:ext cx="6465973" cy="150810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400" dirty="0">
                <a:solidFill>
                  <a:srgbClr val="003C71"/>
                </a:solidFill>
              </a:rPr>
              <a:t>Transistor Drive = 70 </a:t>
            </a:r>
            <a:r>
              <a:rPr lang="en-US" sz="1400" dirty="0" err="1">
                <a:solidFill>
                  <a:srgbClr val="003C71"/>
                </a:solidFill>
              </a:rPr>
              <a:t>uA</a:t>
            </a:r>
            <a:r>
              <a:rPr lang="en-US" sz="1400" dirty="0">
                <a:solidFill>
                  <a:srgbClr val="003C71"/>
                </a:solidFill>
              </a:rPr>
              <a:t> @ </a:t>
            </a:r>
            <a:r>
              <a:rPr lang="en-US" sz="1400" dirty="0" err="1">
                <a:solidFill>
                  <a:srgbClr val="003C71"/>
                </a:solidFill>
              </a:rPr>
              <a:t>Vds</a:t>
            </a:r>
            <a:r>
              <a:rPr lang="en-US" sz="1400" dirty="0">
                <a:solidFill>
                  <a:srgbClr val="003C71"/>
                </a:solidFill>
              </a:rPr>
              <a:t> =0.3V (</a:t>
            </a:r>
            <a:r>
              <a:rPr lang="en-US" sz="1400" dirty="0" err="1">
                <a:solidFill>
                  <a:srgbClr val="003C71"/>
                </a:solidFill>
              </a:rPr>
              <a:t>i.e</a:t>
            </a:r>
            <a:r>
              <a:rPr lang="en-US" sz="1400" dirty="0">
                <a:solidFill>
                  <a:srgbClr val="003C71"/>
                </a:solidFill>
              </a:rPr>
              <a:t>, </a:t>
            </a:r>
            <a:r>
              <a:rPr lang="en-US" sz="1400" dirty="0" err="1">
                <a:solidFill>
                  <a:srgbClr val="003C71"/>
                </a:solidFill>
              </a:rPr>
              <a:t>Xtor</a:t>
            </a:r>
            <a:r>
              <a:rPr lang="en-US" sz="1400" dirty="0">
                <a:solidFill>
                  <a:srgbClr val="003C71"/>
                </a:solidFill>
              </a:rPr>
              <a:t> R = 3Kohm)</a:t>
            </a: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dirty="0">
                <a:solidFill>
                  <a:srgbClr val="003C71"/>
                </a:solidFill>
              </a:rPr>
              <a:t>2xContact resistance = 10% = 300 ohm </a:t>
            </a:r>
            <a:endParaRPr lang="en-US" sz="1400" dirty="0" smtClean="0">
              <a:solidFill>
                <a:srgbClr val="003C71"/>
              </a:solidFill>
            </a:endParaRP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b="1" dirty="0" smtClean="0">
                <a:solidFill>
                  <a:srgbClr val="FF0000"/>
                </a:solidFill>
              </a:rPr>
              <a:t>Contact Resistivity </a:t>
            </a:r>
            <a:r>
              <a:rPr lang="en-US" sz="1400" dirty="0" smtClean="0">
                <a:solidFill>
                  <a:srgbClr val="003C71"/>
                </a:solidFill>
              </a:rPr>
              <a:t>=&gt; </a:t>
            </a:r>
            <a:r>
              <a:rPr lang="en-US" sz="1400" dirty="0" err="1">
                <a:solidFill>
                  <a:srgbClr val="003C71"/>
                </a:solidFill>
              </a:rPr>
              <a:t>Rc</a:t>
            </a:r>
            <a:r>
              <a:rPr lang="en-US" sz="1400" dirty="0">
                <a:solidFill>
                  <a:srgbClr val="003C71"/>
                </a:solidFill>
              </a:rPr>
              <a:t> = 150x4K </a:t>
            </a:r>
            <a:r>
              <a:rPr lang="en-US" sz="1400" b="1" dirty="0">
                <a:solidFill>
                  <a:srgbClr val="FF0000"/>
                </a:solidFill>
              </a:rPr>
              <a:t>=  0.6 </a:t>
            </a:r>
            <a:r>
              <a:rPr lang="en-US" sz="1400" b="1" dirty="0" smtClean="0">
                <a:solidFill>
                  <a:srgbClr val="FF0000"/>
                </a:solidFill>
              </a:rPr>
              <a:t>Mohm.nm2 (6e-9 ohm-cm2)</a:t>
            </a:r>
            <a:endParaRPr lang="en-US" sz="1400" b="1" dirty="0">
              <a:solidFill>
                <a:srgbClr val="FF0000"/>
              </a:solidFill>
            </a:endParaRP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b="1" dirty="0">
                <a:solidFill>
                  <a:srgbClr val="FF0000"/>
                </a:solidFill>
              </a:rPr>
              <a:t>Transistor Mobility </a:t>
            </a:r>
            <a:r>
              <a:rPr lang="en-US" sz="1400" dirty="0">
                <a:solidFill>
                  <a:srgbClr val="003C71"/>
                </a:solidFill>
              </a:rPr>
              <a:t>(@EOT </a:t>
            </a:r>
            <a:r>
              <a:rPr lang="en-US" sz="1400" dirty="0">
                <a:solidFill>
                  <a:srgbClr val="003C71"/>
                </a:solidFill>
              </a:rPr>
              <a:t>5</a:t>
            </a:r>
            <a:r>
              <a:rPr lang="en-US" sz="1400" dirty="0" smtClean="0">
                <a:solidFill>
                  <a:srgbClr val="003C71"/>
                </a:solidFill>
              </a:rPr>
              <a:t>nm </a:t>
            </a:r>
            <a:r>
              <a:rPr lang="en-US" sz="1400" dirty="0">
                <a:solidFill>
                  <a:srgbClr val="003C71"/>
                </a:solidFill>
              </a:rPr>
              <a:t>and </a:t>
            </a:r>
            <a:r>
              <a:rPr lang="en-US" sz="1400" dirty="0" err="1">
                <a:solidFill>
                  <a:srgbClr val="003C71"/>
                </a:solidFill>
              </a:rPr>
              <a:t>Vgs</a:t>
            </a:r>
            <a:r>
              <a:rPr lang="en-US" sz="1400" dirty="0">
                <a:solidFill>
                  <a:srgbClr val="003C71"/>
                </a:solidFill>
              </a:rPr>
              <a:t>=4V) = </a:t>
            </a:r>
            <a:r>
              <a:rPr lang="en-US" sz="1400" b="1" dirty="0">
                <a:solidFill>
                  <a:srgbClr val="FF0000"/>
                </a:solidFill>
              </a:rPr>
              <a:t>4</a:t>
            </a:r>
            <a:r>
              <a:rPr lang="en-US" sz="1400" b="1" dirty="0" smtClean="0">
                <a:solidFill>
                  <a:srgbClr val="FF0000"/>
                </a:solidFill>
              </a:rPr>
              <a:t>0 </a:t>
            </a:r>
            <a:r>
              <a:rPr lang="en-US" sz="1400" b="1" dirty="0">
                <a:solidFill>
                  <a:srgbClr val="FF0000"/>
                </a:solidFill>
              </a:rPr>
              <a:t>cm2/v-sec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323898" y="1466970"/>
            <a:ext cx="1334296" cy="2386584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470202" y="2479222"/>
            <a:ext cx="1069848" cy="1369759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616506" y="2660262"/>
            <a:ext cx="786384" cy="1197864"/>
          </a:xfrm>
          <a:prstGeom prst="rect">
            <a:avLst/>
          </a:prstGeom>
          <a:solidFill>
            <a:schemeClr val="accent5">
              <a:lumMod val="60000"/>
              <a:lumOff val="40000"/>
              <a:alpha val="5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698802" y="2769989"/>
            <a:ext cx="609600" cy="1078992"/>
          </a:xfrm>
          <a:prstGeom prst="rect">
            <a:avLst/>
          </a:prstGeom>
          <a:solidFill>
            <a:schemeClr val="tx2">
              <a:alpha val="63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281092" y="2157411"/>
            <a:ext cx="530352" cy="5829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871151" y="2092207"/>
            <a:ext cx="306174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ADM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5204487" y="1663678"/>
            <a:ext cx="530352" cy="5829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789467" y="1522001"/>
            <a:ext cx="187552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HK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4830754" y="1055997"/>
            <a:ext cx="530352" cy="5829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380093" y="893420"/>
            <a:ext cx="213200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MG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44500" y="1466969"/>
            <a:ext cx="163194" cy="1012254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144780" y="1463679"/>
            <a:ext cx="158287" cy="1034769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9308402" y="893420"/>
            <a:ext cx="0" cy="2134888"/>
          </a:xfrm>
          <a:prstGeom prst="line">
            <a:avLst/>
          </a:prstGeom>
          <a:ln>
            <a:solidFill>
              <a:schemeClr val="tx2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10628186" y="893420"/>
            <a:ext cx="0" cy="2134888"/>
          </a:xfrm>
          <a:prstGeom prst="line">
            <a:avLst/>
          </a:prstGeom>
          <a:ln>
            <a:solidFill>
              <a:schemeClr val="tx2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08402" y="1153788"/>
            <a:ext cx="1329384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589547" y="925577"/>
            <a:ext cx="849592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Pitch ~ 28nm</a:t>
            </a:r>
          </a:p>
        </p:txBody>
      </p:sp>
    </p:spTree>
    <p:extLst>
      <p:ext uri="{BB962C8B-B14F-4D97-AF65-F5344CB8AC3E}">
        <p14:creationId xmlns:p14="http://schemas.microsoft.com/office/powerpoint/2010/main" val="285851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645070" y="1266944"/>
            <a:ext cx="1334296" cy="2386584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791374" y="2279196"/>
            <a:ext cx="1069848" cy="1369759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37678" y="2460236"/>
            <a:ext cx="786384" cy="1197864"/>
          </a:xfrm>
          <a:prstGeom prst="rect">
            <a:avLst/>
          </a:prstGeom>
          <a:solidFill>
            <a:schemeClr val="accent5">
              <a:lumMod val="60000"/>
              <a:lumOff val="40000"/>
              <a:alpha val="5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3449" y="210593"/>
            <a:ext cx="10972800" cy="682827"/>
          </a:xfrm>
        </p:spPr>
        <p:txBody>
          <a:bodyPr/>
          <a:lstStyle/>
          <a:p>
            <a:r>
              <a:rPr lang="en-US" sz="3200" dirty="0" smtClean="0"/>
              <a:t>Saddle TFT:  </a:t>
            </a:r>
            <a:r>
              <a:rPr lang="en-US" sz="3200" dirty="0" smtClean="0"/>
              <a:t>ADM status and proposed changes Abhishek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4469566" y="2581394"/>
            <a:ext cx="3172968" cy="107899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8786" y="2581394"/>
            <a:ext cx="3172968" cy="107899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4500" y="1269229"/>
            <a:ext cx="2258568" cy="2386584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51754" y="2581394"/>
            <a:ext cx="617812" cy="107899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4500" y="2460236"/>
            <a:ext cx="2268782" cy="1197864"/>
          </a:xfrm>
          <a:prstGeom prst="rect">
            <a:avLst/>
          </a:prstGeom>
          <a:solidFill>
            <a:schemeClr val="accent5">
              <a:lumMod val="60000"/>
              <a:lumOff val="40000"/>
              <a:alpha val="5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9664" y="2286054"/>
            <a:ext cx="2258568" cy="1369759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019974" y="2569963"/>
            <a:ext cx="609600" cy="1078992"/>
          </a:xfrm>
          <a:prstGeom prst="rect">
            <a:avLst/>
          </a:prstGeom>
          <a:solidFill>
            <a:schemeClr val="tx2">
              <a:alpha val="63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857724" y="3748867"/>
            <a:ext cx="617812" cy="9144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970900" y="3855638"/>
            <a:ext cx="32004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 err="1">
                <a:solidFill>
                  <a:srgbClr val="003C71"/>
                </a:solidFill>
              </a:rPr>
              <a:t>Lg</a:t>
            </a:r>
            <a:endParaRPr lang="en-US" dirty="0">
              <a:solidFill>
                <a:srgbClr val="003C7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3420" y="4161203"/>
            <a:ext cx="5353273" cy="215443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400" dirty="0">
                <a:solidFill>
                  <a:srgbClr val="003C71"/>
                </a:solidFill>
              </a:rPr>
              <a:t>Transistor width = We = 2 x H + W = 2x40 + 8</a:t>
            </a:r>
            <a:r>
              <a:rPr lang="en-US" sz="1400" dirty="0" smtClean="0">
                <a:solidFill>
                  <a:srgbClr val="003C71"/>
                </a:solidFill>
              </a:rPr>
              <a:t> </a:t>
            </a:r>
            <a:r>
              <a:rPr lang="en-US" sz="1400" dirty="0">
                <a:solidFill>
                  <a:srgbClr val="003C71"/>
                </a:solidFill>
              </a:rPr>
              <a:t>= </a:t>
            </a:r>
            <a:r>
              <a:rPr lang="en-US" sz="1400" dirty="0" smtClean="0">
                <a:solidFill>
                  <a:srgbClr val="003C71"/>
                </a:solidFill>
              </a:rPr>
              <a:t>88 </a:t>
            </a:r>
            <a:r>
              <a:rPr lang="en-US" sz="1400" dirty="0">
                <a:solidFill>
                  <a:srgbClr val="003C71"/>
                </a:solidFill>
              </a:rPr>
              <a:t>nm</a:t>
            </a: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b="1" dirty="0">
                <a:solidFill>
                  <a:srgbClr val="FF0000"/>
                </a:solidFill>
              </a:rPr>
              <a:t>Transistor Length = </a:t>
            </a:r>
            <a:r>
              <a:rPr lang="en-US" sz="1400" b="1" dirty="0" err="1">
                <a:solidFill>
                  <a:srgbClr val="FF0000"/>
                </a:solidFill>
              </a:rPr>
              <a:t>Lg</a:t>
            </a:r>
            <a:r>
              <a:rPr lang="en-US" sz="1400" b="1" dirty="0">
                <a:solidFill>
                  <a:srgbClr val="FF0000"/>
                </a:solidFill>
              </a:rPr>
              <a:t> = </a:t>
            </a:r>
            <a:r>
              <a:rPr lang="en-US" sz="1400" b="1" dirty="0" smtClean="0">
                <a:solidFill>
                  <a:srgbClr val="FF0000"/>
                </a:solidFill>
              </a:rPr>
              <a:t>100nm</a:t>
            </a:r>
          </a:p>
          <a:p>
            <a:r>
              <a:rPr lang="en-US" sz="1400" dirty="0" smtClean="0">
                <a:solidFill>
                  <a:srgbClr val="003C71"/>
                </a:solidFill>
                <a:sym typeface="Wingdings" panose="05000000000000000000" pitchFamily="2" charset="2"/>
              </a:rPr>
              <a:t></a:t>
            </a:r>
            <a:r>
              <a:rPr lang="en-US" sz="1400" dirty="0" err="1" smtClean="0">
                <a:solidFill>
                  <a:srgbClr val="003C71"/>
                </a:solidFill>
              </a:rPr>
              <a:t>Vbr</a:t>
            </a:r>
            <a:r>
              <a:rPr lang="en-US" sz="1400" dirty="0" smtClean="0">
                <a:solidFill>
                  <a:srgbClr val="003C71"/>
                </a:solidFill>
              </a:rPr>
              <a:t> from diode data ~10.8V; for </a:t>
            </a:r>
            <a:r>
              <a:rPr lang="en-US" sz="1400" dirty="0" err="1" smtClean="0">
                <a:solidFill>
                  <a:srgbClr val="003C71"/>
                </a:solidFill>
              </a:rPr>
              <a:t>Lg</a:t>
            </a:r>
            <a:r>
              <a:rPr lang="en-US" sz="1400" dirty="0" smtClean="0">
                <a:solidFill>
                  <a:srgbClr val="003C71"/>
                </a:solidFill>
              </a:rPr>
              <a:t> = 50nm </a:t>
            </a:r>
            <a:r>
              <a:rPr lang="en-US" sz="1400" dirty="0" err="1" smtClean="0">
                <a:solidFill>
                  <a:srgbClr val="003C71"/>
                </a:solidFill>
              </a:rPr>
              <a:t>Vbr</a:t>
            </a:r>
            <a:r>
              <a:rPr lang="en-US" sz="1400" dirty="0" smtClean="0">
                <a:solidFill>
                  <a:srgbClr val="003C71"/>
                </a:solidFill>
              </a:rPr>
              <a:t> ~ 6.3V; </a:t>
            </a:r>
            <a:r>
              <a:rPr lang="en-US" sz="1400" dirty="0" err="1" smtClean="0">
                <a:solidFill>
                  <a:srgbClr val="003C71"/>
                </a:solidFill>
              </a:rPr>
              <a:t>Ti</a:t>
            </a:r>
            <a:r>
              <a:rPr lang="en-US" sz="1400" dirty="0" smtClean="0">
                <a:solidFill>
                  <a:srgbClr val="003C71"/>
                </a:solidFill>
              </a:rPr>
              <a:t> </a:t>
            </a:r>
            <a:r>
              <a:rPr lang="en-US" sz="1400" dirty="0" err="1" smtClean="0">
                <a:solidFill>
                  <a:srgbClr val="003C71"/>
                </a:solidFill>
              </a:rPr>
              <a:t>cont</a:t>
            </a:r>
            <a:endParaRPr lang="en-US" sz="1400" dirty="0" smtClean="0">
              <a:solidFill>
                <a:srgbClr val="003C71"/>
              </a:solidFill>
            </a:endParaRPr>
          </a:p>
          <a:p>
            <a:r>
              <a:rPr lang="en-US" sz="1400" dirty="0" smtClean="0">
                <a:solidFill>
                  <a:srgbClr val="003C71"/>
                </a:solidFill>
                <a:sym typeface="Wingdings" panose="05000000000000000000" pitchFamily="2" charset="2"/>
              </a:rPr>
              <a:t>Contacts have a key role to play in </a:t>
            </a:r>
            <a:r>
              <a:rPr lang="en-US" sz="1400" dirty="0" err="1" smtClean="0">
                <a:solidFill>
                  <a:srgbClr val="003C71"/>
                </a:solidFill>
                <a:sym typeface="Wingdings" panose="05000000000000000000" pitchFamily="2" charset="2"/>
              </a:rPr>
              <a:t>Vbr</a:t>
            </a:r>
            <a:r>
              <a:rPr lang="en-US" sz="1400" dirty="0" smtClean="0">
                <a:solidFill>
                  <a:srgbClr val="003C71"/>
                </a:solidFill>
                <a:sym typeface="Wingdings" panose="05000000000000000000" pitchFamily="2" charset="2"/>
              </a:rPr>
              <a:t> for ADM</a:t>
            </a:r>
            <a:endParaRPr lang="en-US" sz="1400" dirty="0">
              <a:solidFill>
                <a:srgbClr val="003C71"/>
              </a:solidFill>
            </a:endParaRP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dirty="0">
                <a:solidFill>
                  <a:srgbClr val="003C71"/>
                </a:solidFill>
              </a:rPr>
              <a:t>S/D contact area = Z x H x 2 = 50 x 80 = 4 K </a:t>
            </a:r>
            <a:r>
              <a:rPr lang="en-US" sz="1400" dirty="0" smtClean="0">
                <a:solidFill>
                  <a:srgbClr val="003C71"/>
                </a:solidFill>
              </a:rPr>
              <a:t>nm2</a:t>
            </a:r>
          </a:p>
          <a:p>
            <a:r>
              <a:rPr lang="en-US" sz="1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Can this be doubled thru integration?</a:t>
            </a:r>
            <a:endParaRPr lang="en-US" sz="1400" dirty="0" smtClean="0">
              <a:solidFill>
                <a:srgbClr val="FF0000"/>
              </a:solidFill>
            </a:endParaRP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dirty="0" err="1" smtClean="0">
                <a:solidFill>
                  <a:srgbClr val="003C71"/>
                </a:solidFill>
              </a:rPr>
              <a:t>Tch</a:t>
            </a:r>
            <a:r>
              <a:rPr lang="en-US" sz="1400" dirty="0" smtClean="0">
                <a:solidFill>
                  <a:srgbClr val="003C71"/>
                </a:solidFill>
              </a:rPr>
              <a:t> ~ 4nm; </a:t>
            </a:r>
            <a:r>
              <a:rPr lang="en-US" sz="1400" dirty="0" err="1" smtClean="0">
                <a:solidFill>
                  <a:srgbClr val="003C71"/>
                </a:solidFill>
              </a:rPr>
              <a:t>Tox</a:t>
            </a:r>
            <a:r>
              <a:rPr lang="en-US" sz="1400" dirty="0" smtClean="0">
                <a:solidFill>
                  <a:srgbClr val="003C71"/>
                </a:solidFill>
              </a:rPr>
              <a:t> </a:t>
            </a:r>
            <a:r>
              <a:rPr lang="en-US" sz="1400" dirty="0" smtClean="0">
                <a:solidFill>
                  <a:srgbClr val="003C71"/>
                </a:solidFill>
              </a:rPr>
              <a:t>~5nm</a:t>
            </a:r>
            <a:r>
              <a:rPr lang="en-US" sz="1400" dirty="0" smtClean="0">
                <a:solidFill>
                  <a:srgbClr val="003C71"/>
                </a:solidFill>
              </a:rPr>
              <a:t>; Tw~8nm</a:t>
            </a:r>
            <a:endParaRPr lang="en-US" sz="1400" dirty="0">
              <a:solidFill>
                <a:srgbClr val="003C7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1122418" y="2551675"/>
            <a:ext cx="3980" cy="108585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0019974" y="3789620"/>
            <a:ext cx="617812" cy="9144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236382" y="3854457"/>
            <a:ext cx="32004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>
                <a:solidFill>
                  <a:srgbClr val="003C71"/>
                </a:solidFill>
              </a:rPr>
              <a:t>W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209262" y="3025583"/>
            <a:ext cx="32004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>
                <a:solidFill>
                  <a:srgbClr val="003C71"/>
                </a:solidFill>
              </a:rPr>
              <a:t>H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469566" y="3741612"/>
            <a:ext cx="843716" cy="1640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77209" y="3812388"/>
            <a:ext cx="320040" cy="2769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>
                <a:solidFill>
                  <a:srgbClr val="003C71"/>
                </a:solidFill>
              </a:rPr>
              <a:t>Z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642898" y="4168891"/>
            <a:ext cx="6465973" cy="193899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400" dirty="0">
                <a:solidFill>
                  <a:srgbClr val="003C71"/>
                </a:solidFill>
              </a:rPr>
              <a:t>Transistor Drive = 70 </a:t>
            </a:r>
            <a:r>
              <a:rPr lang="en-US" sz="1400" dirty="0" err="1">
                <a:solidFill>
                  <a:srgbClr val="003C71"/>
                </a:solidFill>
              </a:rPr>
              <a:t>uA</a:t>
            </a:r>
            <a:r>
              <a:rPr lang="en-US" sz="1400" dirty="0">
                <a:solidFill>
                  <a:srgbClr val="003C71"/>
                </a:solidFill>
              </a:rPr>
              <a:t> @ </a:t>
            </a:r>
            <a:r>
              <a:rPr lang="en-US" sz="1400" dirty="0" err="1">
                <a:solidFill>
                  <a:srgbClr val="003C71"/>
                </a:solidFill>
              </a:rPr>
              <a:t>Vds</a:t>
            </a:r>
            <a:r>
              <a:rPr lang="en-US" sz="1400" dirty="0">
                <a:solidFill>
                  <a:srgbClr val="003C71"/>
                </a:solidFill>
              </a:rPr>
              <a:t> =0.3V (</a:t>
            </a:r>
            <a:r>
              <a:rPr lang="en-US" sz="1400" dirty="0" err="1">
                <a:solidFill>
                  <a:srgbClr val="003C71"/>
                </a:solidFill>
              </a:rPr>
              <a:t>i.e</a:t>
            </a:r>
            <a:r>
              <a:rPr lang="en-US" sz="1400" dirty="0">
                <a:solidFill>
                  <a:srgbClr val="003C71"/>
                </a:solidFill>
              </a:rPr>
              <a:t>, </a:t>
            </a:r>
            <a:r>
              <a:rPr lang="en-US" sz="1400" dirty="0" err="1">
                <a:solidFill>
                  <a:srgbClr val="003C71"/>
                </a:solidFill>
              </a:rPr>
              <a:t>Xtor</a:t>
            </a:r>
            <a:r>
              <a:rPr lang="en-US" sz="1400" dirty="0">
                <a:solidFill>
                  <a:srgbClr val="003C71"/>
                </a:solidFill>
              </a:rPr>
              <a:t> R = </a:t>
            </a:r>
            <a:r>
              <a:rPr lang="en-US" sz="1400" dirty="0" smtClean="0">
                <a:solidFill>
                  <a:srgbClr val="003C71"/>
                </a:solidFill>
              </a:rPr>
              <a:t>4Kohm</a:t>
            </a:r>
            <a:r>
              <a:rPr lang="en-US" sz="1400" dirty="0">
                <a:solidFill>
                  <a:srgbClr val="003C71"/>
                </a:solidFill>
              </a:rPr>
              <a:t>)</a:t>
            </a: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b="1" dirty="0">
                <a:solidFill>
                  <a:srgbClr val="003C71"/>
                </a:solidFill>
              </a:rPr>
              <a:t>2xContact resistance = 10% = </a:t>
            </a:r>
            <a:r>
              <a:rPr lang="en-US" sz="1400" b="1" dirty="0">
                <a:solidFill>
                  <a:srgbClr val="003C71"/>
                </a:solidFill>
              </a:rPr>
              <a:t>2</a:t>
            </a:r>
            <a:r>
              <a:rPr lang="en-US" sz="1400" b="1" dirty="0" smtClean="0">
                <a:solidFill>
                  <a:srgbClr val="003C71"/>
                </a:solidFill>
              </a:rPr>
              <a:t>000 </a:t>
            </a:r>
            <a:r>
              <a:rPr lang="en-US" sz="1400" b="1" dirty="0">
                <a:solidFill>
                  <a:srgbClr val="003C71"/>
                </a:solidFill>
              </a:rPr>
              <a:t>ohm </a:t>
            </a:r>
            <a:r>
              <a:rPr lang="en-US" sz="1400" b="1" dirty="0" smtClean="0">
                <a:solidFill>
                  <a:srgbClr val="003C71"/>
                </a:solidFill>
              </a:rPr>
              <a:t>(realistic target)</a:t>
            </a:r>
          </a:p>
          <a:p>
            <a:r>
              <a:rPr lang="en-US" sz="1400" dirty="0" smtClean="0">
                <a:solidFill>
                  <a:srgbClr val="003C71"/>
                </a:solidFill>
                <a:sym typeface="Wingdings" panose="05000000000000000000" pitchFamily="2" charset="2"/>
              </a:rPr>
              <a:t> Currently at 3k ohm per contact levels for this </a:t>
            </a:r>
            <a:r>
              <a:rPr lang="en-US" sz="1400" dirty="0" err="1" smtClean="0">
                <a:solidFill>
                  <a:srgbClr val="003C71"/>
                </a:solidFill>
                <a:sym typeface="Wingdings" panose="05000000000000000000" pitchFamily="2" charset="2"/>
              </a:rPr>
              <a:t>geom</a:t>
            </a:r>
            <a:endParaRPr lang="en-US" sz="1400" dirty="0" smtClean="0">
              <a:solidFill>
                <a:srgbClr val="003C71"/>
              </a:solidFill>
            </a:endParaRP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b="1" dirty="0" smtClean="0">
                <a:solidFill>
                  <a:srgbClr val="FF0000"/>
                </a:solidFill>
              </a:rPr>
              <a:t>Contact Resistivity </a:t>
            </a:r>
            <a:r>
              <a:rPr lang="en-US" sz="1400" dirty="0" smtClean="0">
                <a:solidFill>
                  <a:srgbClr val="003C71"/>
                </a:solidFill>
              </a:rPr>
              <a:t>=&gt; </a:t>
            </a:r>
            <a:r>
              <a:rPr lang="en-US" sz="1400" dirty="0" err="1">
                <a:solidFill>
                  <a:srgbClr val="003C71"/>
                </a:solidFill>
              </a:rPr>
              <a:t>Rc</a:t>
            </a:r>
            <a:r>
              <a:rPr lang="en-US" sz="1400" dirty="0">
                <a:solidFill>
                  <a:srgbClr val="003C71"/>
                </a:solidFill>
              </a:rPr>
              <a:t> = 150x4K </a:t>
            </a:r>
            <a:r>
              <a:rPr lang="en-US" sz="1400" b="1" dirty="0">
                <a:solidFill>
                  <a:srgbClr val="FF0000"/>
                </a:solidFill>
              </a:rPr>
              <a:t>=  </a:t>
            </a:r>
            <a:r>
              <a:rPr lang="en-US" sz="1400" b="1" dirty="0" smtClean="0">
                <a:solidFill>
                  <a:srgbClr val="FF0000"/>
                </a:solidFill>
              </a:rPr>
              <a:t>1-5</a:t>
            </a:r>
            <a:r>
              <a:rPr lang="en-US" sz="1400" b="1" dirty="0" smtClean="0">
                <a:solidFill>
                  <a:srgbClr val="FF0000"/>
                </a:solidFill>
              </a:rPr>
              <a:t> Mohm.nm2 (1-5e-8 ohm-cm2)</a:t>
            </a:r>
            <a:endParaRPr lang="en-US" sz="1400" b="1" dirty="0">
              <a:solidFill>
                <a:srgbClr val="FF0000"/>
              </a:solidFill>
            </a:endParaRPr>
          </a:p>
          <a:p>
            <a:endParaRPr lang="en-US" sz="1400" dirty="0">
              <a:solidFill>
                <a:srgbClr val="003C71"/>
              </a:solidFill>
            </a:endParaRPr>
          </a:p>
          <a:p>
            <a:r>
              <a:rPr lang="en-US" sz="1400" b="1" dirty="0">
                <a:solidFill>
                  <a:srgbClr val="FF0000"/>
                </a:solidFill>
              </a:rPr>
              <a:t>Transistor Mobility </a:t>
            </a:r>
            <a:r>
              <a:rPr lang="en-US" sz="1400" dirty="0">
                <a:solidFill>
                  <a:srgbClr val="003C71"/>
                </a:solidFill>
              </a:rPr>
              <a:t>(@EOT </a:t>
            </a:r>
            <a:r>
              <a:rPr lang="en-US" sz="1400" dirty="0">
                <a:solidFill>
                  <a:srgbClr val="003C71"/>
                </a:solidFill>
              </a:rPr>
              <a:t>5</a:t>
            </a:r>
            <a:r>
              <a:rPr lang="en-US" sz="1400" dirty="0" smtClean="0">
                <a:solidFill>
                  <a:srgbClr val="003C71"/>
                </a:solidFill>
              </a:rPr>
              <a:t>nm </a:t>
            </a:r>
            <a:r>
              <a:rPr lang="en-US" sz="1400" dirty="0">
                <a:solidFill>
                  <a:srgbClr val="003C71"/>
                </a:solidFill>
              </a:rPr>
              <a:t>and </a:t>
            </a:r>
            <a:r>
              <a:rPr lang="en-US" sz="1400" dirty="0" err="1">
                <a:solidFill>
                  <a:srgbClr val="003C71"/>
                </a:solidFill>
              </a:rPr>
              <a:t>Vgs</a:t>
            </a:r>
            <a:r>
              <a:rPr lang="en-US" sz="1400" dirty="0">
                <a:solidFill>
                  <a:srgbClr val="003C71"/>
                </a:solidFill>
              </a:rPr>
              <a:t>=4V) = </a:t>
            </a:r>
            <a:r>
              <a:rPr lang="en-US" sz="1400" b="1" dirty="0" smtClean="0">
                <a:solidFill>
                  <a:srgbClr val="FF0000"/>
                </a:solidFill>
              </a:rPr>
              <a:t>10</a:t>
            </a:r>
            <a:r>
              <a:rPr lang="en-US" sz="1400" b="1" dirty="0" smtClean="0">
                <a:solidFill>
                  <a:srgbClr val="FF0000"/>
                </a:solidFill>
              </a:rPr>
              <a:t>0 cm2/V-s</a:t>
            </a:r>
          </a:p>
          <a:p>
            <a:r>
              <a:rPr lang="en-US" sz="1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Shown with In2O3 on coupon, 300mm data pending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323898" y="1266944"/>
            <a:ext cx="1334296" cy="2386584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470202" y="2279196"/>
            <a:ext cx="1069848" cy="1369759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616506" y="2460236"/>
            <a:ext cx="786384" cy="1197864"/>
          </a:xfrm>
          <a:prstGeom prst="rect">
            <a:avLst/>
          </a:prstGeom>
          <a:solidFill>
            <a:schemeClr val="accent5">
              <a:lumMod val="60000"/>
              <a:lumOff val="40000"/>
              <a:alpha val="5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698802" y="2569963"/>
            <a:ext cx="609600" cy="1078992"/>
          </a:xfrm>
          <a:prstGeom prst="rect">
            <a:avLst/>
          </a:prstGeom>
          <a:solidFill>
            <a:schemeClr val="tx2">
              <a:alpha val="63000"/>
            </a:schemeClr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281092" y="1957385"/>
            <a:ext cx="530352" cy="5829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871151" y="1892181"/>
            <a:ext cx="306174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ADM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5204487" y="1463652"/>
            <a:ext cx="530352" cy="5829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789467" y="1321975"/>
            <a:ext cx="187552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HK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4830754" y="855971"/>
            <a:ext cx="530352" cy="5829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380093" y="693394"/>
            <a:ext cx="213200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MG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44500" y="1266943"/>
            <a:ext cx="163194" cy="1012254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144780" y="1263653"/>
            <a:ext cx="158287" cy="1034769"/>
          </a:xfrm>
          <a:prstGeom prst="rect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9308402" y="693394"/>
            <a:ext cx="0" cy="2134888"/>
          </a:xfrm>
          <a:prstGeom prst="line">
            <a:avLst/>
          </a:prstGeom>
          <a:ln>
            <a:solidFill>
              <a:schemeClr val="tx2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10628186" y="693394"/>
            <a:ext cx="0" cy="2134888"/>
          </a:xfrm>
          <a:prstGeom prst="line">
            <a:avLst/>
          </a:prstGeom>
          <a:ln>
            <a:solidFill>
              <a:schemeClr val="tx2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08402" y="953762"/>
            <a:ext cx="1329384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589547" y="725551"/>
            <a:ext cx="849592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Pitch ~ 28nm</a:t>
            </a:r>
          </a:p>
        </p:txBody>
      </p:sp>
    </p:spTree>
    <p:extLst>
      <p:ext uri="{BB962C8B-B14F-4D97-AF65-F5344CB8AC3E}">
        <p14:creationId xmlns:p14="http://schemas.microsoft.com/office/powerpoint/2010/main" val="159269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59" y="1428419"/>
            <a:ext cx="5264625" cy="419957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7484" y="411797"/>
            <a:ext cx="5015550" cy="642731"/>
          </a:xfrm>
        </p:spPr>
        <p:txBody>
          <a:bodyPr/>
          <a:lstStyle/>
          <a:p>
            <a:r>
              <a:rPr lang="en-US" sz="3200" dirty="0" smtClean="0"/>
              <a:t>Estimation used Abhishek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5623034" y="150263"/>
            <a:ext cx="669509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eps = 8.854e-12;</a:t>
            </a:r>
          </a:p>
          <a:p>
            <a:r>
              <a:rPr lang="en-US" sz="12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tox</a:t>
            </a:r>
            <a:r>
              <a:rPr lang="en-US" sz="12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= 5e-9;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</a:t>
            </a:r>
            <a:r>
              <a:rPr lang="en-US" sz="1200" dirty="0" err="1">
                <a:solidFill>
                  <a:srgbClr val="228B22"/>
                </a:solidFill>
                <a:latin typeface="Courier New" panose="02070309020205020404" pitchFamily="49" charset="0"/>
              </a:rPr>
              <a:t>tphys</a:t>
            </a:r>
            <a:endParaRPr lang="en-US" sz="12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vds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= 0.3;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k = 4;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Z = 88e-9;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%width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L = 100e-9;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%length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A = Z*L;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%area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t = 40e-7;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%cm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contL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= [10e-9 20e-9 30e-9 35e-9 40e-9 44e-9 50e-9 55e-9 60e-9 65e-9 75e-9 85e-9];</a:t>
            </a:r>
          </a:p>
          <a:p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 Cox = k*eps*A/</a:t>
            </a:r>
            <a:r>
              <a:rPr lang="en-US" sz="1200" dirty="0" err="1">
                <a:solidFill>
                  <a:srgbClr val="228B22"/>
                </a:solidFill>
                <a:latin typeface="Courier New" panose="02070309020205020404" pitchFamily="49" charset="0"/>
              </a:rPr>
              <a:t>tox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Cox = k*eps/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tox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*1e-4;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%in F/cm2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mu = 100;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%mobility</a:t>
            </a:r>
          </a:p>
          <a:p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rho_c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= [1e-7 5e-7 1e-6 5e-6 1e-5]*1e-4;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Rsh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= 1e5;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%dummy </a:t>
            </a:r>
            <a:r>
              <a:rPr lang="en-US" sz="1200" dirty="0" err="1">
                <a:solidFill>
                  <a:srgbClr val="228B22"/>
                </a:solidFill>
                <a:latin typeface="Courier New" panose="02070309020205020404" pitchFamily="49" charset="0"/>
              </a:rPr>
              <a:t>Rsheet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 for testing the program</a:t>
            </a:r>
          </a:p>
          <a:p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sz="1200" dirty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= 1:length(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rho_c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pl-PL" sz="1200" dirty="0">
                <a:solidFill>
                  <a:srgbClr val="000000"/>
                </a:solidFill>
                <a:latin typeface="Courier New" panose="02070309020205020404" pitchFamily="49" charset="0"/>
              </a:rPr>
              <a:t>Ich = mu*(Z/L)*(Cox)*((4-.4)*vds - vds^2/2); </a:t>
            </a:r>
            <a:r>
              <a:rPr lang="pl-PL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%linear xtor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Rch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vds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/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Ich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Rsh2 = 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Rch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*Z/L;</a:t>
            </a:r>
          </a:p>
          <a:p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 Rsh2 = </a:t>
            </a:r>
            <a:r>
              <a:rPr lang="en-US" sz="1200" dirty="0" err="1">
                <a:solidFill>
                  <a:srgbClr val="228B22"/>
                </a:solidFill>
                <a:latin typeface="Courier New" panose="02070309020205020404" pitchFamily="49" charset="0"/>
              </a:rPr>
              <a:t>Rsh</a:t>
            </a:r>
            <a:endParaRPr lang="en-US" sz="1200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Lt(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) = 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rho_c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)/Rsh2)^0.5;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%transfer length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Rcont1 = 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sqrt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rho_c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)*Rsh2)/Z).*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coth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contL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/Lt(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));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%current crowding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Rcont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= Rcont1*88e-3; 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%in ohm-um of width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Nd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 = (Rsh2*1.6e-19*mu*L*1e2)^-1;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figure(1);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semilogy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contL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*1e9, Rcont1,</a:t>
            </a:r>
            <a:r>
              <a:rPr lang="en-US" sz="1200" dirty="0">
                <a:solidFill>
                  <a:srgbClr val="A020F0"/>
                </a:solidFill>
                <a:latin typeface="Courier New" panose="02070309020205020404" pitchFamily="49" charset="0"/>
              </a:rPr>
              <a:t>'o-'</a:t>
            </a:r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panose="02070309020205020404" pitchFamily="49" charset="0"/>
              </a:rPr>
              <a:t>hold </a:t>
            </a:r>
            <a:r>
              <a:rPr lang="en-US" sz="1200" dirty="0">
                <a:solidFill>
                  <a:srgbClr val="A020F0"/>
                </a:solidFill>
                <a:latin typeface="Courier New" panose="02070309020205020404" pitchFamily="49" charset="0"/>
              </a:rPr>
              <a:t>on</a:t>
            </a:r>
          </a:p>
          <a:p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 figure(2)</a:t>
            </a:r>
          </a:p>
          <a:p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% contour(</a:t>
            </a:r>
            <a:r>
              <a:rPr lang="en-US" sz="1200" dirty="0" err="1">
                <a:solidFill>
                  <a:srgbClr val="228B22"/>
                </a:solidFill>
                <a:latin typeface="Courier New" panose="02070309020205020404" pitchFamily="49" charset="0"/>
              </a:rPr>
              <a:t>contL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*1e9, </a:t>
            </a:r>
            <a:r>
              <a:rPr lang="en-US" sz="1200" dirty="0" err="1">
                <a:solidFill>
                  <a:srgbClr val="228B22"/>
                </a:solidFill>
                <a:latin typeface="Courier New" panose="02070309020205020404" pitchFamily="49" charset="0"/>
              </a:rPr>
              <a:t>rho_c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, </a:t>
            </a:r>
            <a:r>
              <a:rPr lang="en-US" sz="1200" dirty="0" err="1">
                <a:solidFill>
                  <a:srgbClr val="228B22"/>
                </a:solidFill>
                <a:latin typeface="Courier New" panose="02070309020205020404" pitchFamily="49" charset="0"/>
              </a:rPr>
              <a:t>Rcont</a:t>
            </a:r>
            <a:r>
              <a:rPr lang="en-US" sz="1200" dirty="0">
                <a:solidFill>
                  <a:srgbClr val="228B22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en-US" sz="1200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en-US" sz="1200" dirty="0">
              <a:solidFill>
                <a:srgbClr val="0000FF"/>
              </a:solidFill>
              <a:latin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4331" y="4067507"/>
            <a:ext cx="777766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 smtClean="0">
                <a:solidFill>
                  <a:srgbClr val="003C71"/>
                </a:solidFill>
              </a:rPr>
              <a:t>1e-7</a:t>
            </a:r>
            <a:endParaRPr lang="en-US" sz="1100" dirty="0" smtClean="0">
              <a:solidFill>
                <a:srgbClr val="003C7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84331" y="3868549"/>
            <a:ext cx="777766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5</a:t>
            </a:r>
            <a:r>
              <a:rPr lang="en-US" sz="1100" dirty="0" smtClean="0">
                <a:solidFill>
                  <a:srgbClr val="003C71"/>
                </a:solidFill>
              </a:rPr>
              <a:t>e-7</a:t>
            </a:r>
            <a:endParaRPr lang="en-US" sz="1100" dirty="0" smtClean="0">
              <a:solidFill>
                <a:srgbClr val="003C7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1" y="3410212"/>
            <a:ext cx="777766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 smtClean="0">
                <a:solidFill>
                  <a:srgbClr val="003C71"/>
                </a:solidFill>
              </a:rPr>
              <a:t>1e-6</a:t>
            </a:r>
            <a:endParaRPr lang="en-US" sz="1100" dirty="0" smtClean="0">
              <a:solidFill>
                <a:srgbClr val="003C7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2801" y="3164387"/>
            <a:ext cx="777766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>
                <a:solidFill>
                  <a:srgbClr val="003C71"/>
                </a:solidFill>
              </a:rPr>
              <a:t>5</a:t>
            </a:r>
            <a:r>
              <a:rPr lang="en-US" sz="1100" dirty="0" smtClean="0">
                <a:solidFill>
                  <a:srgbClr val="003C71"/>
                </a:solidFill>
              </a:rPr>
              <a:t>e-6</a:t>
            </a:r>
            <a:endParaRPr lang="en-US" sz="1100" dirty="0" smtClean="0">
              <a:solidFill>
                <a:srgbClr val="003C7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2801" y="2649494"/>
            <a:ext cx="777766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 smtClean="0">
                <a:solidFill>
                  <a:srgbClr val="003C71"/>
                </a:solidFill>
              </a:rPr>
              <a:t>1</a:t>
            </a:r>
            <a:r>
              <a:rPr lang="en-US" sz="1100" dirty="0" smtClean="0">
                <a:solidFill>
                  <a:srgbClr val="003C71"/>
                </a:solidFill>
              </a:rPr>
              <a:t>e-5</a:t>
            </a:r>
            <a:endParaRPr lang="en-US" sz="1100" dirty="0" smtClean="0">
              <a:solidFill>
                <a:srgbClr val="003C7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488685" y="3438523"/>
            <a:ext cx="116664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200" b="1" dirty="0" err="1" smtClean="0">
                <a:solidFill>
                  <a:srgbClr val="003C71"/>
                </a:solidFill>
              </a:rPr>
              <a:t>Rcontact</a:t>
            </a:r>
            <a:r>
              <a:rPr lang="en-US" sz="1200" b="1" dirty="0" smtClean="0">
                <a:solidFill>
                  <a:srgbClr val="003C71"/>
                </a:solidFill>
              </a:rPr>
              <a:t> (ohms)</a:t>
            </a:r>
            <a:endParaRPr lang="en-US" sz="1200" b="1" dirty="0" smtClean="0">
              <a:solidFill>
                <a:srgbClr val="003C7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38446" y="5627997"/>
            <a:ext cx="116664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200" b="1" dirty="0" err="1" smtClean="0">
                <a:solidFill>
                  <a:srgbClr val="003C71"/>
                </a:solidFill>
              </a:rPr>
              <a:t>Lcontact</a:t>
            </a:r>
            <a:r>
              <a:rPr lang="en-US" sz="1200" b="1" dirty="0" smtClean="0">
                <a:solidFill>
                  <a:srgbClr val="003C71"/>
                </a:solidFill>
              </a:rPr>
              <a:t> (nm)</a:t>
            </a:r>
            <a:endParaRPr lang="en-US" sz="1200" b="1" dirty="0" smtClean="0">
              <a:solidFill>
                <a:srgbClr val="003C7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2801" y="4715894"/>
            <a:ext cx="777766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 smtClean="0">
                <a:solidFill>
                  <a:srgbClr val="003C71"/>
                </a:solidFill>
              </a:rPr>
              <a:t>1e-8</a:t>
            </a:r>
            <a:endParaRPr lang="en-US" sz="1100" dirty="0" smtClean="0">
              <a:solidFill>
                <a:srgbClr val="003C7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52801" y="4426834"/>
            <a:ext cx="777766" cy="1692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100" dirty="0" smtClean="0">
                <a:solidFill>
                  <a:srgbClr val="003C71"/>
                </a:solidFill>
              </a:rPr>
              <a:t>5</a:t>
            </a:r>
            <a:r>
              <a:rPr lang="en-US" sz="1100" dirty="0" smtClean="0">
                <a:solidFill>
                  <a:srgbClr val="003C71"/>
                </a:solidFill>
              </a:rPr>
              <a:t>e-8</a:t>
            </a:r>
            <a:endParaRPr lang="en-US" sz="1100" dirty="0" smtClean="0">
              <a:solidFill>
                <a:srgbClr val="003C7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14703" y="1650124"/>
            <a:ext cx="4498428" cy="2586660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04094" y="4227876"/>
            <a:ext cx="4498428" cy="303352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438446" y="1800225"/>
            <a:ext cx="2376442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b="1" dirty="0" smtClean="0">
                <a:solidFill>
                  <a:srgbClr val="003C71"/>
                </a:solidFill>
              </a:rPr>
              <a:t>This is the current operating region for CR</a:t>
            </a:r>
            <a:endParaRPr lang="en-US" sz="1600" b="1" dirty="0" smtClean="0">
              <a:solidFill>
                <a:srgbClr val="003C7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9659" y="5851815"/>
            <a:ext cx="4523791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b="1" dirty="0" smtClean="0">
                <a:solidFill>
                  <a:srgbClr val="003C71"/>
                </a:solidFill>
              </a:rPr>
              <a:t>This is the possible extension with research</a:t>
            </a:r>
          </a:p>
          <a:p>
            <a:r>
              <a:rPr lang="en-US" sz="1600" b="1" dirty="0" smtClean="0">
                <a:solidFill>
                  <a:srgbClr val="003C71"/>
                </a:solidFill>
              </a:rPr>
              <a:t>Below this will need significant breakthrough</a:t>
            </a:r>
            <a:endParaRPr lang="en-US" sz="1600" b="1" dirty="0" smtClean="0">
              <a:solidFill>
                <a:srgbClr val="003C7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942976" y="4377341"/>
            <a:ext cx="141753" cy="13167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86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 Resistivity</a:t>
            </a:r>
          </a:p>
          <a:p>
            <a:r>
              <a:rPr lang="en-US" smtClean="0"/>
              <a:t>Module </a:t>
            </a:r>
            <a:r>
              <a:rPr lang="en-US" dirty="0" smtClean="0"/>
              <a:t>Integration </a:t>
            </a:r>
          </a:p>
          <a:p>
            <a:r>
              <a:rPr lang="en-US" dirty="0" smtClean="0"/>
              <a:t>Hermetic Encapsulation + Stability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8888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Int_PPT Template_ClearPro_16x9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628</Words>
  <Application>Microsoft Office PowerPoint</Application>
  <PresentationFormat>Widescreen</PresentationFormat>
  <Paragraphs>126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Courier New</vt:lpstr>
      <vt:lpstr>Intel Clear</vt:lpstr>
      <vt:lpstr>Intel Clear Pro</vt:lpstr>
      <vt:lpstr>Neo Sans Intel</vt:lpstr>
      <vt:lpstr>Neo Sans Intel Medium</vt:lpstr>
      <vt:lpstr>Wingdings</vt:lpstr>
      <vt:lpstr>blank</vt:lpstr>
      <vt:lpstr>Int_PPT Template_ClearPro_16x9</vt:lpstr>
      <vt:lpstr>3 options</vt:lpstr>
      <vt:lpstr>Saddle-TFT</vt:lpstr>
      <vt:lpstr>Saddle TFT:  Preliminary Needs Estimation Prashant</vt:lpstr>
      <vt:lpstr>Saddle TFT:  ADM status and proposed changes Abhishek</vt:lpstr>
      <vt:lpstr>Estimation used Abhishek</vt:lpstr>
      <vt:lpstr>Critical Challenges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options</dc:title>
  <dc:creator>Majhi, Prashant</dc:creator>
  <cp:keywords>CTPClassification=CTP_NT</cp:keywords>
  <cp:lastModifiedBy>Sharma, Abhishek A</cp:lastModifiedBy>
  <cp:revision>21</cp:revision>
  <dcterms:created xsi:type="dcterms:W3CDTF">2019-02-12T07:11:31Z</dcterms:created>
  <dcterms:modified xsi:type="dcterms:W3CDTF">2019-02-12T15:01:40Z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deda35b5-109f-420b-a730-75763529a66b</vt:lpwstr>
  </property>
  <property fmtid="{D5CDD505-2E9C-101B-9397-08002B2CF9AE}" pid="3" name="CTP_TimeStamp">
    <vt:lpwstr>2019-02-12 07:44:34Z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