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7" r:id="rId5"/>
    <p:sldId id="635" r:id="rId6"/>
    <p:sldId id="258" r:id="rId7"/>
    <p:sldId id="633" r:id="rId8"/>
    <p:sldId id="637" r:id="rId9"/>
    <p:sldId id="632" r:id="rId10"/>
    <p:sldId id="275" r:id="rId11"/>
    <p:sldId id="291" r:id="rId12"/>
    <p:sldId id="290" r:id="rId13"/>
    <p:sldId id="634" r:id="rId14"/>
    <p:sldId id="283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62" autoAdjust="0"/>
    <p:restoredTop sz="94660"/>
  </p:normalViewPr>
  <p:slideViewPr>
    <p:cSldViewPr>
      <p:cViewPr varScale="1">
        <p:scale>
          <a:sx n="120" d="100"/>
          <a:sy n="120" d="100"/>
        </p:scale>
        <p:origin x="408" y="16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10/1/18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306" y="0"/>
            <a:ext cx="10375902" cy="932313"/>
          </a:xfrm>
        </p:spPr>
        <p:txBody>
          <a:bodyPr bIns="45720" anchor="b">
            <a:normAutofit/>
          </a:bodyPr>
          <a:lstStyle>
            <a:lvl1pPr algn="l" defTabSz="1219110" rtl="0" eaLnBrk="1" latinLnBrk="0" hangingPunct="1">
              <a:spcBef>
                <a:spcPct val="0"/>
              </a:spcBef>
              <a:buNone/>
              <a:defRPr lang="en-US" sz="3200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915305" y="871696"/>
            <a:ext cx="10375903" cy="597900"/>
          </a:xfrm>
        </p:spPr>
        <p:txBody>
          <a:bodyPr tIns="45720">
            <a:noAutofit/>
          </a:bodyPr>
          <a:lstStyle>
            <a:lvl1pPr marL="0" indent="0" algn="l" defTabSz="1219110" rtl="0" eaLnBrk="1" latinLnBrk="0" hangingPunct="1">
              <a:buNone/>
              <a:defRPr lang="en-US" sz="2000" b="0" kern="1200" cap="all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0984" y="6363151"/>
            <a:ext cx="274320" cy="228600"/>
          </a:xfrm>
          <a:prstGeom prst="rect">
            <a:avLst/>
          </a:prstGeom>
          <a:noFill/>
        </p:spPr>
        <p:txBody>
          <a:bodyPr/>
          <a:lstStyle>
            <a:lvl1pPr algn="ctr">
              <a:defRPr lang="en-US" sz="1100" b="1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algn="l"/>
            <a:fld id="{0D904593-1668-4B95-BA96-EF3EF43EDF4E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-1605280" y="5750004"/>
            <a:ext cx="1369340" cy="1107996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US" sz="12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 Only</a:t>
            </a:r>
          </a:p>
          <a:p>
            <a:pPr algn="r"/>
            <a:r>
              <a:rPr lang="en-US" sz="12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Includes only the title and subtitle, with a large open</a:t>
            </a:r>
            <a:r>
              <a:rPr lang="en-US" sz="1200" baseline="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space in the middle of the slide.</a:t>
            </a:r>
            <a:endParaRPr lang="en-US" sz="1200" dirty="0">
              <a:solidFill>
                <a:schemeClr val="tx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-1676400" y="1"/>
            <a:ext cx="1439862" cy="2777923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</a:defRPr>
            </a:lvl1pPr>
            <a:lvl2pPr marL="231775" indent="-231775" algn="l">
              <a:buFont typeface="+mj-lt"/>
              <a:buAutoNum type="arabicPeriod"/>
              <a:defRPr sz="11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Slide Notes</a:t>
            </a:r>
          </a:p>
          <a:p>
            <a:pPr lvl="1"/>
            <a:r>
              <a:rPr lang="en-US" dirty="0"/>
              <a:t>Numbered steps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287395" y="6363151"/>
            <a:ext cx="1348740" cy="2286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lang="en-US" sz="1100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fld id="{DD0B5AFB-117C-46EA-B643-5FA810A8A3CB}" type="datetime4">
              <a:rPr lang="en-US" smtClean="0"/>
              <a:pPr/>
              <a:t>October 1, 2018</a:t>
            </a:fld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37884" y="6363151"/>
            <a:ext cx="1397000" cy="2286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|  Micron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67867547"/>
      </p:ext>
    </p:extLst>
  </p:cSld>
  <p:clrMapOvr>
    <a:masterClrMapping/>
  </p:clrMapOvr>
  <p:hf hdr="0"/>
  <p:extLst mod="1">
    <p:ext uri="{DCECCB84-F9BA-43D5-87BE-67443E8EF086}">
      <p15:sldGuideLst xmlns:p15="http://schemas.microsoft.com/office/powerpoint/2012/main">
        <p15:guide id="1" orient="horz" pos="411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8F0A-2D28-4A84-9EAB-DBF27057C8F9}" type="datetime4">
              <a:rPr lang="en-US" smtClean="0"/>
              <a:t>October 1,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Micron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695C-FCF1-4AA0-9B93-7941FED13DC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38200" y="850504"/>
            <a:ext cx="10515600" cy="361950"/>
          </a:xfrm>
          <a:noFill/>
        </p:spPr>
        <p:txBody>
          <a:bodyPr anchor="ctr">
            <a:noAutofit/>
          </a:bodyPr>
          <a:lstStyle>
            <a:lvl1pPr marL="0" indent="0" algn="l">
              <a:buNone/>
              <a:defRPr sz="2000">
                <a:solidFill>
                  <a:srgbClr val="58595B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28775"/>
            <a:ext cx="10515600" cy="45481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48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7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  <p:sldLayoutId id="2147483675" r:id="rId1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telweb.micron.com/sites/sxp/10s/SXPCellArchTeam/Forms/AllItems.aspx?RootFolder=/sites/sxp/10s/SXPCellArchTeam/30s%20Mat.%20PF/Material%20Week%20April%202018&amp;View=%7b69949016-4F13-43EB-B76C-064198898187%7d" TargetMode="External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59C04-7095-0C42-8F32-FFA505F12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SD: medium term activity </a:t>
            </a:r>
            <a:r>
              <a:rPr lang="en-US" sz="2800" dirty="0">
                <a:sym typeface="Wingdings" panose="05000000000000000000" pitchFamily="2" charset="2"/>
              </a:rPr>
              <a:t> Ga-SAG (O* campaign)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ACE18-0C97-3344-B63E-2D661BFA9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19200"/>
            <a:ext cx="6842832" cy="4876800"/>
          </a:xfrm>
        </p:spPr>
        <p:txBody>
          <a:bodyPr/>
          <a:lstStyle/>
          <a:p>
            <a:r>
              <a:rPr lang="en-US" sz="1800" dirty="0"/>
              <a:t>Ga-SAG value proposition:</a:t>
            </a:r>
          </a:p>
          <a:p>
            <a:pPr lvl="1"/>
            <a:r>
              <a:rPr lang="en-US" sz="1800" dirty="0"/>
              <a:t>To catch all the benefits of In-SAG (namely: good sigma, good SSM window and controlled drift), w/ plus: </a:t>
            </a:r>
            <a:r>
              <a:rPr lang="en-US" sz="1800" b="1" i="1" u="sng" dirty="0"/>
              <a:t>facilitate the integration substituting In with Ga</a:t>
            </a:r>
            <a:r>
              <a:rPr lang="en-US" sz="1800" b="1" i="1" dirty="0"/>
              <a:t> </a:t>
            </a:r>
            <a:r>
              <a:rPr lang="en-US" sz="1800" i="1" dirty="0"/>
              <a:t>(</a:t>
            </a:r>
            <a:r>
              <a:rPr lang="en-US" sz="1800" b="1" i="1" dirty="0">
                <a:solidFill>
                  <a:schemeClr val="bg2">
                    <a:lumMod val="50000"/>
                  </a:schemeClr>
                </a:solidFill>
              </a:rPr>
              <a:t>Gallium based SD expected to be easier for dry etch and pattern as compared to Indium based SD</a:t>
            </a:r>
            <a:r>
              <a:rPr lang="en-US" sz="1800" i="1" dirty="0"/>
              <a:t>)</a:t>
            </a:r>
          </a:p>
          <a:p>
            <a:r>
              <a:rPr lang="en-US" sz="1800" dirty="0"/>
              <a:t>Ga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 target available, installation after G*</a:t>
            </a:r>
          </a:p>
          <a:p>
            <a:r>
              <a:rPr lang="en-US" sz="1800" dirty="0"/>
              <a:t>Strategy: </a:t>
            </a:r>
          </a:p>
          <a:p>
            <a:pPr lvl="1"/>
            <a:r>
              <a:rPr lang="en-US" sz="1800" dirty="0"/>
              <a:t>Replicate the K* camp in a 3C with Ga sub. of In by means of As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, Ga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 &amp; Ge</a:t>
            </a:r>
          </a:p>
          <a:p>
            <a:pPr lvl="1"/>
            <a:r>
              <a:rPr lang="en-US" sz="1800" dirty="0"/>
              <a:t>Replicate the K*+E* camp in a 3C with Ga sub. of In by means of As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, Ga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 &amp; GeSe</a:t>
            </a:r>
            <a:r>
              <a:rPr lang="en-US" sz="1800" baseline="-25000" dirty="0"/>
              <a:t>4</a:t>
            </a:r>
            <a:r>
              <a:rPr lang="en-US" sz="1800" dirty="0"/>
              <a:t>.5%As</a:t>
            </a:r>
          </a:p>
          <a:p>
            <a:r>
              <a:rPr lang="en-US" sz="1800" dirty="0"/>
              <a:t>News:</a:t>
            </a:r>
          </a:p>
          <a:p>
            <a:pPr lvl="1"/>
            <a:r>
              <a:rPr lang="en-US" sz="1800" dirty="0"/>
              <a:t>Just signed the purchase of a new 4C: this will allow to merge the two strategy speeding up the exploration!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6C61E2-7270-5341-BC1B-713D02088E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899"/>
          <a:stretch/>
        </p:blipFill>
        <p:spPr>
          <a:xfrm>
            <a:off x="8244377" y="1010472"/>
            <a:ext cx="2366703" cy="27005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B54782-561F-4B42-9314-3B6B8692D14A}"/>
              </a:ext>
            </a:extLst>
          </p:cNvPr>
          <p:cNvSpPr txBox="1"/>
          <p:nvPr/>
        </p:nvSpPr>
        <p:spPr>
          <a:xfrm>
            <a:off x="8147797" y="2984542"/>
            <a:ext cx="75578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Ga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612FDC-D3E0-E14F-B20A-C43053F1D70F}"/>
              </a:ext>
            </a:extLst>
          </p:cNvPr>
          <p:cNvSpPr txBox="1"/>
          <p:nvPr/>
        </p:nvSpPr>
        <p:spPr>
          <a:xfrm>
            <a:off x="8391902" y="3246019"/>
            <a:ext cx="247978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Ga substitutional to As</a:t>
            </a:r>
            <a:endParaRPr lang="en-US" sz="1600" i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B62FAA2-CEF9-F04A-BA44-1DBD1A6BE3E5}"/>
              </a:ext>
            </a:extLst>
          </p:cNvPr>
          <p:cNvCxnSpPr/>
          <p:nvPr/>
        </p:nvCxnSpPr>
        <p:spPr>
          <a:xfrm>
            <a:off x="9815029" y="1978365"/>
            <a:ext cx="203769" cy="266664"/>
          </a:xfrm>
          <a:prstGeom prst="straightConnector1">
            <a:avLst/>
          </a:prstGeom>
          <a:ln w="19050">
            <a:solidFill>
              <a:srgbClr val="00B05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11C83E4-35E2-7C4D-A8FA-95B8143FF59E}"/>
              </a:ext>
            </a:extLst>
          </p:cNvPr>
          <p:cNvCxnSpPr/>
          <p:nvPr/>
        </p:nvCxnSpPr>
        <p:spPr>
          <a:xfrm flipV="1">
            <a:off x="9348500" y="2007983"/>
            <a:ext cx="273960" cy="436769"/>
          </a:xfrm>
          <a:prstGeom prst="straightConnector1">
            <a:avLst/>
          </a:prstGeom>
          <a:ln w="19050">
            <a:solidFill>
              <a:srgbClr val="FFC00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889D05E-8423-FE45-A520-85FD841D1D92}"/>
              </a:ext>
            </a:extLst>
          </p:cNvPr>
          <p:cNvSpPr txBox="1"/>
          <p:nvPr/>
        </p:nvSpPr>
        <p:spPr>
          <a:xfrm>
            <a:off x="10011760" y="1815419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Ge skew in the ~15-20%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252B55-02CD-9043-A896-10CB9EFB6A07}"/>
              </a:ext>
            </a:extLst>
          </p:cNvPr>
          <p:cNvSpPr txBox="1"/>
          <p:nvPr/>
        </p:nvSpPr>
        <p:spPr>
          <a:xfrm>
            <a:off x="8335353" y="1939826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</a:rPr>
              <a:t>Ga skew in the ~5-15%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A1921D5-6CD6-204B-8E1A-6DDB921DB7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7066" y="4136680"/>
            <a:ext cx="2567291" cy="1668014"/>
          </a:xfrm>
          <a:prstGeom prst="rect">
            <a:avLst/>
          </a:prstGeom>
        </p:spPr>
      </p:pic>
      <p:sp>
        <p:nvSpPr>
          <p:cNvPr id="12" name="TextBox 19">
            <a:extLst>
              <a:ext uri="{FF2B5EF4-FFF2-40B4-BE49-F238E27FC236}">
                <a16:creationId xmlns:a16="http://schemas.microsoft.com/office/drawing/2014/main" id="{67C2E027-A0D9-1441-9554-9279BA466499}"/>
              </a:ext>
            </a:extLst>
          </p:cNvPr>
          <p:cNvSpPr txBox="1"/>
          <p:nvPr/>
        </p:nvSpPr>
        <p:spPr>
          <a:xfrm>
            <a:off x="10136384" y="4522070"/>
            <a:ext cx="1268963" cy="655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B050"/>
                </a:solidFill>
              </a:rPr>
              <a:t>Ge skew in the ~15-20% (@</a:t>
            </a:r>
            <a:r>
              <a:rPr lang="en-US" sz="1200" baseline="0" dirty="0">
                <a:solidFill>
                  <a:srgbClr val="00B050"/>
                </a:solidFill>
              </a:rPr>
              <a:t> lower As)</a:t>
            </a:r>
            <a:endParaRPr lang="en-US" sz="1200" dirty="0">
              <a:solidFill>
                <a:srgbClr val="00B05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8CE3C43-0F0E-A145-ADDE-A8BED5B599DF}"/>
              </a:ext>
            </a:extLst>
          </p:cNvPr>
          <p:cNvCxnSpPr/>
          <p:nvPr/>
        </p:nvCxnSpPr>
        <p:spPr>
          <a:xfrm>
            <a:off x="9944647" y="4723133"/>
            <a:ext cx="203769" cy="266664"/>
          </a:xfrm>
          <a:prstGeom prst="straightConnector1">
            <a:avLst/>
          </a:prstGeom>
          <a:ln w="19050">
            <a:solidFill>
              <a:srgbClr val="00B05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5FF1DC6-E952-C746-954C-DEEE2DD13140}"/>
              </a:ext>
            </a:extLst>
          </p:cNvPr>
          <p:cNvSpPr txBox="1"/>
          <p:nvPr/>
        </p:nvSpPr>
        <p:spPr>
          <a:xfrm>
            <a:off x="8367777" y="4667279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</a:rPr>
              <a:t>Ga skew in the ~5-15%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F338C5-F825-4D43-BF0A-CD2A59572BE1}"/>
              </a:ext>
            </a:extLst>
          </p:cNvPr>
          <p:cNvCxnSpPr/>
          <p:nvPr/>
        </p:nvCxnSpPr>
        <p:spPr>
          <a:xfrm flipV="1">
            <a:off x="9473117" y="4754972"/>
            <a:ext cx="273960" cy="436769"/>
          </a:xfrm>
          <a:prstGeom prst="straightConnector1">
            <a:avLst/>
          </a:prstGeom>
          <a:ln w="19050">
            <a:solidFill>
              <a:srgbClr val="FFC00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C2E5CBD-7D86-8E4F-8D52-6E619B3F21B0}"/>
              </a:ext>
            </a:extLst>
          </p:cNvPr>
          <p:cNvSpPr txBox="1"/>
          <p:nvPr/>
        </p:nvSpPr>
        <p:spPr>
          <a:xfrm>
            <a:off x="7696200" y="5912268"/>
            <a:ext cx="370914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Keep As/Se lower w/o increased Ga + Ge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CDD31D-B2DF-1A4F-B708-95C5BF9F1B71}"/>
              </a:ext>
            </a:extLst>
          </p:cNvPr>
          <p:cNvSpPr txBox="1"/>
          <p:nvPr/>
        </p:nvSpPr>
        <p:spPr>
          <a:xfrm>
            <a:off x="8811618" y="3725997"/>
            <a:ext cx="1465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Targets config</a:t>
            </a:r>
          </a:p>
        </p:txBody>
      </p:sp>
    </p:spTree>
    <p:extLst>
      <p:ext uri="{BB962C8B-B14F-4D97-AF65-F5344CB8AC3E}">
        <p14:creationId xmlns:p14="http://schemas.microsoft.com/office/powerpoint/2010/main" val="3992703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240" y="163105"/>
            <a:ext cx="10515600" cy="628788"/>
          </a:xfrm>
        </p:spPr>
        <p:txBody>
          <a:bodyPr/>
          <a:lstStyle/>
          <a:p>
            <a:r>
              <a:rPr lang="en-US" sz="2800" dirty="0"/>
              <a:t>SD: medium term activity </a:t>
            </a:r>
            <a:r>
              <a:rPr lang="en-US" sz="2800" dirty="0">
                <a:sym typeface="Wingdings" panose="05000000000000000000" pitchFamily="2" charset="2"/>
              </a:rPr>
              <a:t> Ga-SAG (O* campaign)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695C-FCF1-4AA0-9B93-7941FED13DC4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03301" y="1018225"/>
            <a:ext cx="7711983" cy="4548188"/>
          </a:xfrm>
        </p:spPr>
        <p:txBody>
          <a:bodyPr/>
          <a:lstStyle/>
          <a:p>
            <a:r>
              <a:rPr lang="en-US" sz="1400" dirty="0"/>
              <a:t>Ga-SAG value proposition:</a:t>
            </a:r>
          </a:p>
          <a:p>
            <a:pPr lvl="1"/>
            <a:r>
              <a:rPr lang="en-US" sz="2400" dirty="0"/>
              <a:t>To catch all the benefits of In-SAG (namely: good sigma, good SSM window and controlled drift), w/ plus: </a:t>
            </a:r>
            <a:r>
              <a:rPr lang="en-US" sz="2400" b="1" i="1" u="sng" dirty="0"/>
              <a:t>facilitate the integration substituting In with Ga</a:t>
            </a:r>
            <a:r>
              <a:rPr lang="en-US" sz="2400" b="1" i="1" dirty="0"/>
              <a:t> </a:t>
            </a:r>
            <a:r>
              <a:rPr lang="en-US" sz="2400" i="1" dirty="0"/>
              <a:t>(</a:t>
            </a:r>
            <a:r>
              <a:rPr lang="en-US" sz="2400" b="1" i="1" dirty="0">
                <a:solidFill>
                  <a:schemeClr val="bg2">
                    <a:lumMod val="50000"/>
                  </a:schemeClr>
                </a:solidFill>
              </a:rPr>
              <a:t>Gallium based SD expected to be easier for dry etch and pattern as compared to Indium based SD</a:t>
            </a:r>
            <a:r>
              <a:rPr lang="en-US" sz="2400" i="1" dirty="0"/>
              <a:t>)</a:t>
            </a:r>
          </a:p>
          <a:p>
            <a:r>
              <a:rPr lang="en-US" sz="1400" dirty="0"/>
              <a:t>Ga</a:t>
            </a:r>
            <a:r>
              <a:rPr lang="en-US" sz="1400" baseline="-25000" dirty="0"/>
              <a:t>2</a:t>
            </a:r>
            <a:r>
              <a:rPr lang="en-US" sz="1400" dirty="0"/>
              <a:t>Se</a:t>
            </a:r>
            <a:r>
              <a:rPr lang="en-US" sz="1400" baseline="-25000" dirty="0"/>
              <a:t>3</a:t>
            </a:r>
            <a:r>
              <a:rPr lang="en-US" sz="1400" dirty="0"/>
              <a:t> target available, installation after G*</a:t>
            </a:r>
          </a:p>
          <a:p>
            <a:r>
              <a:rPr lang="en-US" sz="1400" dirty="0"/>
              <a:t>Strategy: </a:t>
            </a:r>
          </a:p>
          <a:p>
            <a:pPr lvl="1"/>
            <a:r>
              <a:rPr lang="en-US" sz="2400" dirty="0"/>
              <a:t>Replicate the K* camp in a 3C with Ga sub. of In by means of As</a:t>
            </a:r>
            <a:r>
              <a:rPr lang="en-US" sz="2400" baseline="-25000" dirty="0"/>
              <a:t>2</a:t>
            </a:r>
            <a:r>
              <a:rPr lang="en-US" sz="2400" dirty="0"/>
              <a:t>Se</a:t>
            </a:r>
            <a:r>
              <a:rPr lang="en-US" sz="2400" baseline="-25000" dirty="0"/>
              <a:t>3</a:t>
            </a:r>
            <a:r>
              <a:rPr lang="en-US" sz="2400" dirty="0"/>
              <a:t>, Ga</a:t>
            </a:r>
            <a:r>
              <a:rPr lang="en-US" sz="2400" baseline="-25000" dirty="0"/>
              <a:t>2</a:t>
            </a:r>
            <a:r>
              <a:rPr lang="en-US" sz="2400" dirty="0"/>
              <a:t>Se</a:t>
            </a:r>
            <a:r>
              <a:rPr lang="en-US" sz="2400" baseline="-25000" dirty="0"/>
              <a:t>3</a:t>
            </a:r>
            <a:r>
              <a:rPr lang="en-US" sz="2400" dirty="0"/>
              <a:t> &amp; Ge</a:t>
            </a:r>
          </a:p>
          <a:p>
            <a:pPr lvl="1"/>
            <a:r>
              <a:rPr lang="en-US" sz="2400" dirty="0"/>
              <a:t>Replicate the K*+E* camp in a 3C with Ga sub. of In by means of As</a:t>
            </a:r>
            <a:r>
              <a:rPr lang="en-US" sz="2400" baseline="-25000" dirty="0"/>
              <a:t>2</a:t>
            </a:r>
            <a:r>
              <a:rPr lang="en-US" sz="2400" dirty="0"/>
              <a:t>Se</a:t>
            </a:r>
            <a:r>
              <a:rPr lang="en-US" sz="2400" baseline="-25000" dirty="0"/>
              <a:t>3</a:t>
            </a:r>
            <a:r>
              <a:rPr lang="en-US" sz="2400" dirty="0"/>
              <a:t>, Ga</a:t>
            </a:r>
            <a:r>
              <a:rPr lang="en-US" sz="2400" baseline="-25000" dirty="0"/>
              <a:t>2</a:t>
            </a:r>
            <a:r>
              <a:rPr lang="en-US" sz="2400" dirty="0"/>
              <a:t>Se</a:t>
            </a:r>
            <a:r>
              <a:rPr lang="en-US" sz="2400" baseline="-25000" dirty="0"/>
              <a:t>3</a:t>
            </a:r>
            <a:r>
              <a:rPr lang="en-US" sz="2400" dirty="0"/>
              <a:t> &amp; GeSe</a:t>
            </a:r>
            <a:r>
              <a:rPr lang="en-US" sz="2400" baseline="-25000" dirty="0"/>
              <a:t>4</a:t>
            </a:r>
            <a:r>
              <a:rPr lang="en-US" sz="2400" dirty="0"/>
              <a:t>.5%As</a:t>
            </a:r>
          </a:p>
          <a:p>
            <a:r>
              <a:rPr lang="en-US" sz="2400" dirty="0"/>
              <a:t>News:</a:t>
            </a:r>
          </a:p>
          <a:p>
            <a:pPr lvl="1"/>
            <a:r>
              <a:rPr lang="en-US" sz="2400" dirty="0"/>
              <a:t>Just signed the purchase of a new 4C: this will allow to merge the two strategy speeding up the exploration!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r="6899"/>
          <a:stretch/>
        </p:blipFill>
        <p:spPr>
          <a:xfrm>
            <a:off x="8712854" y="1010472"/>
            <a:ext cx="2366703" cy="27005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616274" y="2984542"/>
            <a:ext cx="75578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Ga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60379" y="3246019"/>
            <a:ext cx="24797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Ga substitutional to As</a:t>
            </a:r>
            <a:endParaRPr lang="en-US" i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0283506" y="1978365"/>
            <a:ext cx="203769" cy="266664"/>
          </a:xfrm>
          <a:prstGeom prst="straightConnector1">
            <a:avLst/>
          </a:prstGeom>
          <a:ln w="19050">
            <a:solidFill>
              <a:srgbClr val="00B05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9816977" y="2007983"/>
            <a:ext cx="273960" cy="436769"/>
          </a:xfrm>
          <a:prstGeom prst="straightConnector1">
            <a:avLst/>
          </a:prstGeom>
          <a:ln w="19050">
            <a:solidFill>
              <a:srgbClr val="FFC00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480237" y="1815419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Ge skew in the ~15-20%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03830" y="1939826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</a:rPr>
              <a:t>Ga skew in the ~5-15%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F687EAC-0FE0-40B4-9E75-F483B9435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5543" y="4136680"/>
            <a:ext cx="2567291" cy="1668014"/>
          </a:xfrm>
          <a:prstGeom prst="rect">
            <a:avLst/>
          </a:prstGeom>
        </p:spPr>
      </p:pic>
      <p:sp>
        <p:nvSpPr>
          <p:cNvPr id="18" name="TextBox 19">
            <a:extLst>
              <a:ext uri="{FF2B5EF4-FFF2-40B4-BE49-F238E27FC236}">
                <a16:creationId xmlns:a16="http://schemas.microsoft.com/office/drawing/2014/main" id="{7BEE8EDE-2C01-4914-8781-E4C31FB19513}"/>
              </a:ext>
            </a:extLst>
          </p:cNvPr>
          <p:cNvSpPr txBox="1"/>
          <p:nvPr/>
        </p:nvSpPr>
        <p:spPr>
          <a:xfrm>
            <a:off x="10604861" y="4522070"/>
            <a:ext cx="1268963" cy="655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B050"/>
                </a:solidFill>
              </a:rPr>
              <a:t>Ge skew in the ~15-20% (@</a:t>
            </a:r>
            <a:r>
              <a:rPr lang="en-US" sz="1200" baseline="0" dirty="0">
                <a:solidFill>
                  <a:srgbClr val="00B050"/>
                </a:solidFill>
              </a:rPr>
              <a:t> lower As)</a:t>
            </a:r>
            <a:endParaRPr lang="en-US" sz="1200" dirty="0">
              <a:solidFill>
                <a:srgbClr val="00B050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17B4B09-F50D-4E7E-9E05-961414494010}"/>
              </a:ext>
            </a:extLst>
          </p:cNvPr>
          <p:cNvCxnSpPr/>
          <p:nvPr/>
        </p:nvCxnSpPr>
        <p:spPr>
          <a:xfrm>
            <a:off x="10413124" y="4723133"/>
            <a:ext cx="203769" cy="266664"/>
          </a:xfrm>
          <a:prstGeom prst="straightConnector1">
            <a:avLst/>
          </a:prstGeom>
          <a:ln w="19050">
            <a:solidFill>
              <a:srgbClr val="00B05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944DF03-9B33-4200-A555-07272DD6ABA4}"/>
              </a:ext>
            </a:extLst>
          </p:cNvPr>
          <p:cNvSpPr txBox="1"/>
          <p:nvPr/>
        </p:nvSpPr>
        <p:spPr>
          <a:xfrm>
            <a:off x="8836254" y="4667279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</a:rPr>
              <a:t>Ga skew in the ~5-15%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1899A38-C31C-45CA-9049-3256D6C3B296}"/>
              </a:ext>
            </a:extLst>
          </p:cNvPr>
          <p:cNvCxnSpPr/>
          <p:nvPr/>
        </p:nvCxnSpPr>
        <p:spPr>
          <a:xfrm flipV="1">
            <a:off x="9941594" y="4754972"/>
            <a:ext cx="273960" cy="436769"/>
          </a:xfrm>
          <a:prstGeom prst="straightConnector1">
            <a:avLst/>
          </a:prstGeom>
          <a:ln w="19050">
            <a:solidFill>
              <a:srgbClr val="FFC00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3786BA7-A85C-40C6-B105-F979C5FD4780}"/>
              </a:ext>
            </a:extLst>
          </p:cNvPr>
          <p:cNvSpPr txBox="1"/>
          <p:nvPr/>
        </p:nvSpPr>
        <p:spPr>
          <a:xfrm>
            <a:off x="8164676" y="5912268"/>
            <a:ext cx="41230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Keep As/Se lower w/o increased Ga + 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92FD59-499C-4FD6-9B00-455BAD0CCAAA}"/>
              </a:ext>
            </a:extLst>
          </p:cNvPr>
          <p:cNvSpPr txBox="1"/>
          <p:nvPr/>
        </p:nvSpPr>
        <p:spPr>
          <a:xfrm>
            <a:off x="9280095" y="3725997"/>
            <a:ext cx="1465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Targets config</a:t>
            </a:r>
          </a:p>
        </p:txBody>
      </p:sp>
    </p:spTree>
    <p:extLst>
      <p:ext uri="{BB962C8B-B14F-4D97-AF65-F5344CB8AC3E}">
        <p14:creationId xmlns:p14="http://schemas.microsoft.com/office/powerpoint/2010/main" val="1177739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A457A-4DD9-9144-ACCC-C6AB1CEA8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43316F-BCDD-CF42-8019-799D0BAA0B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800" dirty="0"/>
                  <a:t>First establish baseline </a:t>
                </a:r>
                <a:r>
                  <a:rPr lang="en-US" sz="2800"/>
                  <a:t>and optimization </a:t>
                </a:r>
                <a:r>
                  <a:rPr lang="en-US" sz="2800" dirty="0"/>
                  <a:t>at L0/L1E site</a:t>
                </a:r>
              </a:p>
              <a:p>
                <a:r>
                  <a:rPr lang="en-US" sz="2800" dirty="0"/>
                  <a:t>PM: POR PM2A3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Ge-Sb optimization 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Replace In with Y, then Ga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Explored other host matrix such as </a:t>
                </a:r>
                <a:r>
                  <a:rPr lang="en-US" sz="2800" dirty="0" err="1"/>
                  <a:t>GeSb</a:t>
                </a:r>
                <a:r>
                  <a:rPr lang="en-US" sz="2800" dirty="0"/>
                  <a:t> </a:t>
                </a:r>
              </a:p>
              <a:p>
                <a:r>
                  <a:rPr lang="en-US" sz="2800" dirty="0"/>
                  <a:t>SD: POR SD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𝜹</m:t>
                    </m:r>
                  </m:oMath>
                </a14:m>
                <a:r>
                  <a:rPr lang="en-US" sz="2800" dirty="0"/>
                  <a:t>V12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Si-SAG optimization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Remove Si for optimized SAG with In doping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Replace In with Ga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Explore other host matrix such as oxide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endParaRPr lang="en-US" sz="2800" dirty="0"/>
              </a:p>
              <a:p>
                <a:pPr marL="1296985" lvl="1" indent="-742950">
                  <a:buFont typeface="+mj-lt"/>
                  <a:buAutoNum type="arabicPeriod"/>
                </a:pPr>
                <a:endParaRPr lang="en-US" sz="2800" dirty="0"/>
              </a:p>
              <a:p>
                <a:endParaRPr lang="en-US" sz="28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43316F-BCDD-CF42-8019-799D0BAA0B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48" t="-1823" b="-15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1765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PM Milestone and Decision 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Establish Baseline &amp; fingerprint (PM2A3) &amp; Ge-Sb Optimization</a:t>
            </a:r>
          </a:p>
          <a:p>
            <a:pPr lvl="1"/>
            <a:r>
              <a:rPr lang="en-US" sz="2000" dirty="0"/>
              <a:t>IMI based L0 and L1E Metric is used </a:t>
            </a:r>
          </a:p>
          <a:p>
            <a:r>
              <a:rPr lang="en-US" sz="2000" dirty="0"/>
              <a:t>Phase–I: Y-GST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Deposit a PM2A3-like GST matrix with 1 to 9% Y substituting In</a:t>
            </a:r>
          </a:p>
          <a:p>
            <a:pPr>
              <a:lnSpc>
                <a:spcPct val="110000"/>
              </a:lnSpc>
            </a:pPr>
            <a:r>
              <a:rPr lang="en-US" sz="2000" dirty="0"/>
              <a:t>Phase–II: Ga-GST</a:t>
            </a:r>
          </a:p>
          <a:p>
            <a:pPr lvl="1"/>
            <a:r>
              <a:rPr lang="en-US" sz="2000" dirty="0"/>
              <a:t>Same Strategy to Y-GST.   </a:t>
            </a:r>
          </a:p>
          <a:p>
            <a:r>
              <a:rPr lang="en-US" sz="2000" dirty="0"/>
              <a:t>Phase–III: Ga-</a:t>
            </a:r>
            <a:r>
              <a:rPr lang="en-US" sz="2000" dirty="0" err="1"/>
              <a:t>GeSb</a:t>
            </a:r>
            <a:endParaRPr lang="en-US" sz="2000" dirty="0"/>
          </a:p>
          <a:p>
            <a:pPr lvl="1"/>
            <a:r>
              <a:rPr lang="en-US" sz="2000" dirty="0" err="1"/>
              <a:t>GeSb</a:t>
            </a:r>
            <a:r>
              <a:rPr lang="en-US" sz="2000" dirty="0"/>
              <a:t> based publication</a:t>
            </a:r>
          </a:p>
          <a:p>
            <a:r>
              <a:rPr lang="en-US" sz="2000" dirty="0"/>
              <a:t>Phase–IV: Sc-GST</a:t>
            </a:r>
          </a:p>
          <a:p>
            <a:pPr lvl="1"/>
            <a:r>
              <a:rPr lang="en-US" sz="2000" dirty="0"/>
              <a:t>(this is questionable based on paper published)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 Milestone and Decision Point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0BF78F-1058-1847-9F55-02ADB27E29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000" dirty="0"/>
                  <a:t>Establish Baseline &amp; fingerprint (SD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𝜹</m:t>
                    </m:r>
                  </m:oMath>
                </a14:m>
                <a:r>
                  <a:rPr lang="en-US" sz="2000" dirty="0"/>
                  <a:t>V12) &amp; Optimization (V16-like)</a:t>
                </a:r>
              </a:p>
              <a:p>
                <a:pPr lvl="1"/>
                <a:r>
                  <a:rPr lang="en-US" sz="2000" dirty="0"/>
                  <a:t>Memory effect optimization (need L1?)</a:t>
                </a:r>
              </a:p>
              <a:p>
                <a:r>
                  <a:rPr lang="en-US" sz="2000" dirty="0"/>
                  <a:t>Phase–I: In doped SAG (Si elimination) </a:t>
                </a:r>
              </a:p>
              <a:p>
                <a:pPr lvl="1">
                  <a:lnSpc>
                    <a:spcPct val="110000"/>
                  </a:lnSpc>
                </a:pPr>
                <a:r>
                  <a:rPr lang="en-US" sz="2000" dirty="0"/>
                  <a:t>Sigma improvement, drift optimization </a:t>
                </a:r>
                <a:r>
                  <a:rPr lang="en-US" sz="2000" dirty="0">
                    <a:sym typeface="Wingdings" pitchFamily="2" charset="2"/>
                  </a:rPr>
                  <a:t> RWB improvement</a:t>
                </a:r>
                <a:endParaRPr lang="en-US" sz="2000" dirty="0"/>
              </a:p>
              <a:p>
                <a:pPr>
                  <a:lnSpc>
                    <a:spcPct val="110000"/>
                  </a:lnSpc>
                </a:pPr>
                <a:r>
                  <a:rPr lang="en-US" sz="2000" dirty="0"/>
                  <a:t>Phase–II:  Ga doped SAG</a:t>
                </a:r>
              </a:p>
              <a:p>
                <a:pPr lvl="1"/>
                <a:r>
                  <a:rPr lang="en-US" sz="2000" dirty="0"/>
                  <a:t>All Phase–I + leakage improvement   </a:t>
                </a:r>
              </a:p>
              <a:p>
                <a:r>
                  <a:rPr lang="en-US" sz="2000" dirty="0"/>
                  <a:t>Phase–III: doped oxide</a:t>
                </a:r>
              </a:p>
              <a:p>
                <a:pPr lvl="1"/>
                <a:r>
                  <a:rPr lang="en-US" sz="2000" dirty="0"/>
                  <a:t>Aiming at flatten cycling evolutions curves. </a:t>
                </a:r>
              </a:p>
              <a:p>
                <a:pPr lvl="1"/>
                <a:r>
                  <a:rPr lang="en-US" sz="2000" dirty="0" err="1"/>
                  <a:t>Compostions</a:t>
                </a:r>
                <a:r>
                  <a:rPr lang="en-US" sz="2000" dirty="0"/>
                  <a:t> are yet to be explored. 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0BF78F-1058-1847-9F55-02ADB27E29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3" t="-7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558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D3CCB-A3FE-6A4E-8B9E-0690B885E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JDP Learning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D98FF-2365-344F-AF3F-D2094FFA48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641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5304" y="0"/>
            <a:ext cx="10375902" cy="932313"/>
          </a:xfrm>
        </p:spPr>
        <p:txBody>
          <a:bodyPr>
            <a:normAutofit/>
          </a:bodyPr>
          <a:lstStyle/>
          <a:p>
            <a:r>
              <a:rPr lang="en-US" dirty="0"/>
              <a:t>JDP Campaign priorities &amp; planning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D904593-1668-4B95-BA96-EF3EF43EDF4E}" type="slidenum">
              <a:rPr lang="en-US" smtClean="0"/>
              <a:pPr algn="l"/>
              <a:t>6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CE9AC9-3C8B-408C-983A-F95B3BDF9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016" y="1050051"/>
            <a:ext cx="11044478" cy="519536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5EA6969-A5B7-4C3E-A765-42781B625219}"/>
              </a:ext>
            </a:extLst>
          </p:cNvPr>
          <p:cNvSpPr txBox="1"/>
          <p:nvPr/>
        </p:nvSpPr>
        <p:spPr>
          <a:xfrm>
            <a:off x="533400" y="1050051"/>
            <a:ext cx="5549784" cy="763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Tentative plan, could change soon and frequently based on results and priorities</a:t>
            </a:r>
          </a:p>
        </p:txBody>
      </p:sp>
    </p:spTree>
    <p:extLst>
      <p:ext uri="{BB962C8B-B14F-4D97-AF65-F5344CB8AC3E}">
        <p14:creationId xmlns:p14="http://schemas.microsoft.com/office/powerpoint/2010/main" val="1234977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334" y="283466"/>
            <a:ext cx="11203172" cy="563562"/>
          </a:xfrm>
        </p:spPr>
        <p:txBody>
          <a:bodyPr/>
          <a:lstStyle/>
          <a:p>
            <a:r>
              <a:rPr lang="en-US" dirty="0"/>
              <a:t>PM exploration in short term: Y-program</a:t>
            </a:r>
          </a:p>
        </p:txBody>
      </p:sp>
      <p:sp>
        <p:nvSpPr>
          <p:cNvPr id="5" name="Content Placeholder 5"/>
          <p:cNvSpPr>
            <a:spLocks noGrp="1"/>
          </p:cNvSpPr>
          <p:nvPr>
            <p:ph sz="half" idx="1"/>
          </p:nvPr>
        </p:nvSpPr>
        <p:spPr>
          <a:xfrm>
            <a:off x="264542" y="1202209"/>
            <a:ext cx="6441058" cy="4548188"/>
          </a:xfrm>
        </p:spPr>
        <p:txBody>
          <a:bodyPr/>
          <a:lstStyle/>
          <a:p>
            <a:r>
              <a:rPr lang="en-US" sz="2400" dirty="0"/>
              <a:t>Status of learning on Y-GST:</a:t>
            </a:r>
          </a:p>
          <a:p>
            <a:pPr lvl="1">
              <a:lnSpc>
                <a:spcPct val="110000"/>
              </a:lnSpc>
            </a:pPr>
            <a:r>
              <a:rPr lang="en-US" sz="2400" dirty="0">
                <a:sym typeface="Wingdings" panose="05000000000000000000" pitchFamily="2" charset="2"/>
              </a:rPr>
              <a:t>On the basis of very preliminary and few:</a:t>
            </a:r>
          </a:p>
          <a:p>
            <a:pPr lvl="2">
              <a:lnSpc>
                <a:spcPct val="110000"/>
              </a:lnSpc>
            </a:pPr>
            <a:r>
              <a:rPr lang="en-US" sz="2000" dirty="0"/>
              <a:t>E</a:t>
            </a:r>
            <a:r>
              <a:rPr lang="en-US" sz="2000" baseline="-25000" dirty="0"/>
              <a:t>G</a:t>
            </a:r>
            <a:r>
              <a:rPr lang="en-US" sz="2000" dirty="0"/>
              <a:t> high enough w/ low Y% in the Sb-rich </a:t>
            </a:r>
            <a:r>
              <a:rPr lang="en-US" sz="2000" dirty="0" err="1"/>
              <a:t>EoL</a:t>
            </a:r>
            <a:r>
              <a:rPr lang="en-US" sz="2000" dirty="0"/>
              <a:t> region</a:t>
            </a:r>
          </a:p>
          <a:p>
            <a:pPr lvl="2">
              <a:lnSpc>
                <a:spcPct val="110000"/>
              </a:lnSpc>
            </a:pPr>
            <a:r>
              <a:rPr lang="en-US" sz="2000" dirty="0"/>
              <a:t>Just only one CLV data available</a:t>
            </a:r>
          </a:p>
          <a:p>
            <a:r>
              <a:rPr lang="en-US" sz="2400" dirty="0"/>
              <a:t>Strategy: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Deposit a PM2A3-like GST matrix with ~3% Y substituting In to check the value at L3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Extend the mapping moving to the 4C </a:t>
            </a:r>
          </a:p>
          <a:p>
            <a:r>
              <a:rPr lang="en-US" sz="2400" dirty="0"/>
              <a:t>Integration: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Trials on going to find the path for etching avoiding the pronounced tapering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9023" y="1138703"/>
            <a:ext cx="2998106" cy="237389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2845" y="1082602"/>
            <a:ext cx="2572578" cy="23069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/>
          <a:srcRect l="5632" r="35055"/>
          <a:stretch/>
        </p:blipFill>
        <p:spPr>
          <a:xfrm>
            <a:off x="9883382" y="3475993"/>
            <a:ext cx="1823065" cy="2647612"/>
          </a:xfrm>
          <a:prstGeom prst="rect">
            <a:avLst/>
          </a:prstGeom>
        </p:spPr>
      </p:pic>
      <p:cxnSp>
        <p:nvCxnSpPr>
          <p:cNvPr id="27" name="Straight Arrow Connector 26"/>
          <p:cNvCxnSpPr/>
          <p:nvPr/>
        </p:nvCxnSpPr>
        <p:spPr>
          <a:xfrm>
            <a:off x="11101650" y="5186561"/>
            <a:ext cx="0" cy="431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0209021" y="5186561"/>
            <a:ext cx="0" cy="431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167750" y="6068812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SD punch thru</a:t>
            </a:r>
          </a:p>
        </p:txBody>
      </p:sp>
      <p:pic>
        <p:nvPicPr>
          <p:cNvPr id="30" name="Picture 29">
            <a:extLst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9023" y="3575775"/>
            <a:ext cx="3313442" cy="2520765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10389779" y="3513110"/>
            <a:ext cx="12737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cap="small" dirty="0">
                <a:solidFill>
                  <a:schemeClr val="bg1"/>
                </a:solidFill>
              </a:rPr>
              <a:t>Agotti/Pavan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8395022" y="4867325"/>
            <a:ext cx="211768" cy="32747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7920990" y="4867325"/>
            <a:ext cx="328101" cy="266920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8119566" y="4562670"/>
            <a:ext cx="7729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cap="small" dirty="0">
                <a:solidFill>
                  <a:srgbClr val="FF0000"/>
                </a:solidFill>
              </a:rPr>
              <a:t>PM2A3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451141" y="4608886"/>
            <a:ext cx="7164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cap="small" dirty="0">
                <a:solidFill>
                  <a:srgbClr val="0070C0"/>
                </a:solidFill>
              </a:rPr>
              <a:t>Y-GST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4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772553" cy="628788"/>
          </a:xfrm>
        </p:spPr>
        <p:txBody>
          <a:bodyPr/>
          <a:lstStyle/>
          <a:p>
            <a:r>
              <a:rPr lang="en-US" dirty="0"/>
              <a:t>PM exploration: further options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228909" y="527171"/>
            <a:ext cx="3829229" cy="2496371"/>
            <a:chOff x="8045377" y="1096217"/>
            <a:chExt cx="3829229" cy="249637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45377" y="1110816"/>
              <a:ext cx="3739205" cy="2481772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8609902" y="1096217"/>
              <a:ext cx="3264704" cy="2064550"/>
              <a:chOff x="7447176" y="1790286"/>
              <a:chExt cx="3946635" cy="233865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7447176" y="3024642"/>
                <a:ext cx="1423447" cy="1104298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7863526" y="2754340"/>
                <a:ext cx="1423447" cy="1104298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8134547" y="2051941"/>
                <a:ext cx="1423447" cy="1104298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9127110" y="1790286"/>
                <a:ext cx="1423447" cy="1104298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 flipH="1">
                <a:off x="9093528" y="3532936"/>
                <a:ext cx="518472" cy="558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9703641" y="3323116"/>
                <a:ext cx="1690170" cy="52295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Standard slope </a:t>
                </a:r>
              </a:p>
              <a:p>
                <a:r>
                  <a:rPr lang="en-US" sz="1200" dirty="0"/>
                  <a:t>~ 1sigma/100mV</a:t>
                </a:r>
              </a:p>
            </p:txBody>
          </p:sp>
          <p:cxnSp>
            <p:nvCxnSpPr>
              <p:cNvPr id="15" name="Straight Arrow Connector 14"/>
              <p:cNvCxnSpPr/>
              <p:nvPr/>
            </p:nvCxnSpPr>
            <p:spPr>
              <a:xfrm flipH="1" flipV="1">
                <a:off x="9413024" y="2956473"/>
                <a:ext cx="619032" cy="29822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 flipV="1">
                <a:off x="7863526" y="3024642"/>
                <a:ext cx="271021" cy="28184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 flipV="1">
                <a:off x="9112970" y="2262217"/>
                <a:ext cx="445024" cy="453868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Rectangle 17"/>
          <p:cNvSpPr/>
          <p:nvPr/>
        </p:nvSpPr>
        <p:spPr>
          <a:xfrm>
            <a:off x="9226573" y="262256"/>
            <a:ext cx="15679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cap="small" dirty="0"/>
              <a:t>GST Corners</a:t>
            </a:r>
            <a:endParaRPr lang="en-US" sz="1600" b="1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9615172" y="911361"/>
            <a:ext cx="233510" cy="774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9929208" y="847387"/>
            <a:ext cx="613275" cy="40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8987744" y="577063"/>
            <a:ext cx="17559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Sb poor/ </a:t>
            </a:r>
            <a:r>
              <a:rPr lang="en-US" sz="1600" dirty="0" err="1"/>
              <a:t>Te</a:t>
            </a:r>
            <a:r>
              <a:rPr lang="en-US" sz="1600" dirty="0"/>
              <a:t> rich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176" y="3701109"/>
            <a:ext cx="4226564" cy="2888569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9642156" y="3460780"/>
            <a:ext cx="21019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cap="small" dirty="0"/>
              <a:t>Limited Degrees of Freedom w/ 3C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847" y="1211580"/>
            <a:ext cx="8004773" cy="5177790"/>
          </a:xfrm>
        </p:spPr>
        <p:txBody>
          <a:bodyPr>
            <a:normAutofit fontScale="55000" lnSpcReduction="20000"/>
          </a:bodyPr>
          <a:lstStyle/>
          <a:p>
            <a:r>
              <a:rPr lang="en-US" sz="2800" dirty="0"/>
              <a:t>Alternatives to paths to Y:</a:t>
            </a:r>
          </a:p>
          <a:p>
            <a:pPr marL="86868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u="sng" dirty="0">
                <a:sym typeface="Wingdings" panose="05000000000000000000" pitchFamily="2" charset="2"/>
              </a:rPr>
              <a:t>Optimization of the GST matrix</a:t>
            </a:r>
            <a:r>
              <a:rPr lang="en-US" dirty="0">
                <a:sym typeface="Wingdings" panose="05000000000000000000" pitchFamily="2" charset="2"/>
              </a:rPr>
              <a:t>  corner (Ge-Sb ratio) is suggesting some room of improvement w/ Sb-poor GST compared to PM2A3; WLR pending</a:t>
            </a:r>
          </a:p>
          <a:p>
            <a:pPr marL="86868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u="sng" dirty="0">
                <a:sym typeface="Wingdings" panose="05000000000000000000" pitchFamily="2" charset="2"/>
              </a:rPr>
              <a:t>Ga-GST</a:t>
            </a:r>
            <a:r>
              <a:rPr lang="en-US" dirty="0">
                <a:sym typeface="Wingdings" panose="05000000000000000000" pitchFamily="2" charset="2"/>
              </a:rPr>
              <a:t>  Ga could play, electrically, the role of Indium, but it is expected to be easier for integration (higher Ga content allowed?); sequentially to Y-GST in the 3C, wk#21  </a:t>
            </a:r>
          </a:p>
          <a:p>
            <a:pPr marL="86868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b="1" u="sng" dirty="0" err="1">
                <a:sym typeface="Wingdings" panose="05000000000000000000" pitchFamily="2" charset="2"/>
              </a:rPr>
              <a:t>GaSbGe</a:t>
            </a:r>
            <a:r>
              <a:rPr lang="en-US" dirty="0">
                <a:sym typeface="Wingdings" panose="05000000000000000000" pitchFamily="2" charset="2"/>
              </a:rPr>
              <a:t> (GSG)  </a:t>
            </a:r>
            <a:r>
              <a:rPr lang="en-US" u="sng" dirty="0">
                <a:sym typeface="Wingdings" panose="05000000000000000000" pitchFamily="2" charset="2"/>
              </a:rPr>
              <a:t>pro:</a:t>
            </a:r>
            <a:r>
              <a:rPr lang="en-US" dirty="0">
                <a:sym typeface="Wingdings" panose="05000000000000000000" pitchFamily="2" charset="2"/>
              </a:rPr>
              <a:t> Scalable </a:t>
            </a:r>
            <a:r>
              <a:rPr lang="en-US" dirty="0"/>
              <a:t>due to high </a:t>
            </a:r>
            <a:r>
              <a:rPr lang="en-US" dirty="0" err="1"/>
              <a:t>Tx</a:t>
            </a:r>
            <a:r>
              <a:rPr lang="en-US" dirty="0"/>
              <a:t>, </a:t>
            </a:r>
            <a:r>
              <a:rPr lang="en-US" dirty="0">
                <a:sym typeface="Wingdings" panose="05000000000000000000" pitchFamily="2" charset="2"/>
              </a:rPr>
              <a:t>low volume expansion, easier to etch (no In); </a:t>
            </a:r>
            <a:r>
              <a:rPr lang="en-US" u="sng" dirty="0">
                <a:sym typeface="Wingdings" panose="05000000000000000000" pitchFamily="2" charset="2"/>
              </a:rPr>
              <a:t>cons/unknown: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GaSb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/>
              <a:t>phase separation? V</a:t>
            </a:r>
            <a:r>
              <a:rPr lang="en-US" baseline="-25000" dirty="0"/>
              <a:t>T</a:t>
            </a:r>
            <a:r>
              <a:rPr lang="en-US" dirty="0"/>
              <a:t>-set speed correlation?</a:t>
            </a:r>
            <a:r>
              <a:rPr lang="en-US" dirty="0">
                <a:sym typeface="Wingdings" panose="05000000000000000000" pitchFamily="2" charset="2"/>
              </a:rPr>
              <a:t>; exploration can start the completion of GST corners (tentatively: </a:t>
            </a:r>
            <a:r>
              <a:rPr lang="en-US" dirty="0" err="1">
                <a:sym typeface="Wingdings" panose="05000000000000000000" pitchFamily="2" charset="2"/>
              </a:rPr>
              <a:t>wk</a:t>
            </a:r>
            <a:r>
              <a:rPr lang="en-US" dirty="0">
                <a:sym typeface="Wingdings" panose="05000000000000000000" pitchFamily="2" charset="2"/>
              </a:rPr>
              <a:t> #21)</a:t>
            </a:r>
          </a:p>
          <a:p>
            <a:pPr marL="86868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b="1" u="sng" dirty="0" err="1">
                <a:sym typeface="Wingdings" panose="05000000000000000000" pitchFamily="2" charset="2"/>
              </a:rPr>
              <a:t>Sc</a:t>
            </a:r>
            <a:r>
              <a:rPr lang="en-US" b="1" u="sng" dirty="0">
                <a:sym typeface="Wingdings" panose="05000000000000000000" pitchFamily="2" charset="2"/>
              </a:rPr>
              <a:t>-GST</a:t>
            </a:r>
            <a:r>
              <a:rPr lang="en-US" dirty="0">
                <a:sym typeface="Wingdings" panose="05000000000000000000" pitchFamily="2" charset="2"/>
              </a:rPr>
              <a:t>  only suggestions from literature and atomistic simulation results, just lighter than Y (easier sputter etch), but not so strong value to support targets purchase now (new assessment after Y data)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1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66826"/>
            <a:ext cx="10972800" cy="563562"/>
          </a:xfrm>
        </p:spPr>
        <p:txBody>
          <a:bodyPr/>
          <a:lstStyle/>
          <a:p>
            <a:r>
              <a:rPr lang="en-US" dirty="0"/>
              <a:t>SD campaigns in the short term: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729874" y="465820"/>
            <a:ext cx="4104165" cy="3308413"/>
            <a:chOff x="3931981" y="3714201"/>
            <a:chExt cx="4075517" cy="3143799"/>
          </a:xfrm>
        </p:grpSpPr>
        <p:grpSp>
          <p:nvGrpSpPr>
            <p:cNvPr id="5" name="Group 4"/>
            <p:cNvGrpSpPr/>
            <p:nvPr/>
          </p:nvGrpSpPr>
          <p:grpSpPr>
            <a:xfrm>
              <a:off x="3962402" y="3714201"/>
              <a:ext cx="4045096" cy="3143799"/>
              <a:chOff x="3657600" y="3714201"/>
              <a:chExt cx="4299096" cy="3143799"/>
            </a:xfrm>
          </p:grpSpPr>
          <p:pic>
            <p:nvPicPr>
              <p:cNvPr id="7" name="Picture 6">
                <a:extLst/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57600" y="3714201"/>
                <a:ext cx="4299096" cy="3143799"/>
              </a:xfrm>
              <a:prstGeom prst="rect">
                <a:avLst/>
              </a:prstGeom>
            </p:spPr>
          </p:pic>
          <p:cxnSp>
            <p:nvCxnSpPr>
              <p:cNvPr id="8" name="Straight Connector 7">
                <a:extLst/>
              </p:cNvPr>
              <p:cNvCxnSpPr>
                <a:cxnSpLocks/>
              </p:cNvCxnSpPr>
              <p:nvPr/>
            </p:nvCxnSpPr>
            <p:spPr>
              <a:xfrm>
                <a:off x="4572000" y="4005330"/>
                <a:ext cx="2895600" cy="178587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/>
              </p:cNvPr>
              <p:cNvCxnSpPr>
                <a:cxnSpLocks/>
              </p:cNvCxnSpPr>
              <p:nvPr/>
            </p:nvCxnSpPr>
            <p:spPr>
              <a:xfrm>
                <a:off x="4203879" y="4445358"/>
                <a:ext cx="3657600" cy="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>
                <a:extLst/>
              </p:cNvPr>
              <p:cNvSpPr txBox="1"/>
              <p:nvPr/>
            </p:nvSpPr>
            <p:spPr>
              <a:xfrm>
                <a:off x="6941716" y="4172756"/>
                <a:ext cx="8242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DTS goal</a:t>
                </a:r>
              </a:p>
            </p:txBody>
          </p:sp>
          <p:cxnSp>
            <p:nvCxnSpPr>
              <p:cNvPr id="11" name="Straight Arrow Connector 10">
                <a:extLst/>
              </p:cNvPr>
              <p:cNvCxnSpPr/>
              <p:nvPr/>
            </p:nvCxnSpPr>
            <p:spPr>
              <a:xfrm flipH="1">
                <a:off x="5499279" y="4134118"/>
                <a:ext cx="154546" cy="24469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/>
              </p:cNvPr>
              <p:cNvCxnSpPr/>
              <p:nvPr/>
            </p:nvCxnSpPr>
            <p:spPr>
              <a:xfrm flipH="1">
                <a:off x="6952446" y="5188039"/>
                <a:ext cx="154546" cy="24469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/>
              </p:cNvPr>
              <p:cNvSpPr txBox="1"/>
              <p:nvPr/>
            </p:nvSpPr>
            <p:spPr>
              <a:xfrm>
                <a:off x="6926689" y="4917585"/>
                <a:ext cx="672157" cy="2854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Alloy6</a:t>
                </a:r>
              </a:p>
            </p:txBody>
          </p:sp>
          <p:sp>
            <p:nvSpPr>
              <p:cNvPr id="14" name="TextBox 13">
                <a:extLst/>
              </p:cNvPr>
              <p:cNvSpPr txBox="1"/>
              <p:nvPr/>
            </p:nvSpPr>
            <p:spPr>
              <a:xfrm>
                <a:off x="5520745" y="3859371"/>
                <a:ext cx="702612" cy="2854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SD.K2</a:t>
                </a:r>
              </a:p>
            </p:txBody>
          </p:sp>
          <p:sp>
            <p:nvSpPr>
              <p:cNvPr id="15" name="Star: 5 Points 14">
                <a:extLst/>
              </p:cNvPr>
              <p:cNvSpPr/>
              <p:nvPr/>
            </p:nvSpPr>
            <p:spPr>
              <a:xfrm>
                <a:off x="6969734" y="5447049"/>
                <a:ext cx="206062" cy="193183"/>
              </a:xfrm>
              <a:prstGeom prst="star5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>
                <a:extLst/>
              </p:cNvPr>
              <p:cNvSpPr txBox="1"/>
              <p:nvPr/>
            </p:nvSpPr>
            <p:spPr>
              <a:xfrm>
                <a:off x="6402488" y="5577217"/>
                <a:ext cx="61908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CR5.3</a:t>
                </a:r>
              </a:p>
            </p:txBody>
          </p:sp>
          <p:sp>
            <p:nvSpPr>
              <p:cNvPr id="17" name="TextBox 16">
                <a:extLst/>
              </p:cNvPr>
              <p:cNvSpPr txBox="1"/>
              <p:nvPr/>
            </p:nvSpPr>
            <p:spPr>
              <a:xfrm>
                <a:off x="7114952" y="5307526"/>
                <a:ext cx="702612" cy="2854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SD.K1</a:t>
                </a:r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 rot="16200000">
              <a:off x="3177677" y="4886806"/>
              <a:ext cx="1847161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Symbol" panose="05050102010706020507" pitchFamily="18" charset="2"/>
                </a:rPr>
                <a:t>D</a:t>
              </a:r>
              <a:r>
                <a:rPr lang="en-US" sz="1600" b="1" dirty="0" err="1">
                  <a:latin typeface="Calibri" panose="020F0502020204030204" pitchFamily="34" charset="0"/>
                </a:rPr>
                <a:t>Vt</a:t>
              </a:r>
              <a:r>
                <a:rPr lang="en-US" sz="1600" b="1" dirty="0">
                  <a:latin typeface="Calibri" panose="020F0502020204030204" pitchFamily="34" charset="0"/>
                </a:rPr>
                <a:t> (1 </a:t>
              </a:r>
              <a:r>
                <a:rPr lang="en-US" sz="1600" b="1" dirty="0" err="1">
                  <a:latin typeface="Symbol" panose="05050102010706020507" pitchFamily="18" charset="2"/>
                </a:rPr>
                <a:t>m</a:t>
              </a:r>
              <a:r>
                <a:rPr lang="en-US" sz="1600" b="1" dirty="0" err="1">
                  <a:latin typeface="Calibri" panose="020F0502020204030204" pitchFamily="34" charset="0"/>
                </a:rPr>
                <a:t>s</a:t>
              </a:r>
              <a:r>
                <a:rPr lang="en-US" sz="1600" b="1" dirty="0">
                  <a:latin typeface="Calibri" panose="020F0502020204030204" pitchFamily="34" charset="0"/>
                </a:rPr>
                <a:t>)</a:t>
              </a:r>
            </a:p>
          </p:txBody>
        </p:sp>
      </p:grpSp>
      <p:pic>
        <p:nvPicPr>
          <p:cNvPr id="40" name="Pictur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5946" y="3851096"/>
            <a:ext cx="4567030" cy="252787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651" y="1253091"/>
            <a:ext cx="7402060" cy="524656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1600" dirty="0"/>
              <a:t>Focus on In-SAG system actually privileged alloy for some upsides:</a:t>
            </a:r>
          </a:p>
          <a:p>
            <a:pPr lvl="1">
              <a:lnSpc>
                <a:spcPct val="120000"/>
              </a:lnSpc>
            </a:pPr>
            <a:r>
              <a:rPr lang="en-US" sz="1400" u="sng" dirty="0"/>
              <a:t>Sigma</a:t>
            </a:r>
            <a:r>
              <a:rPr lang="en-US" sz="1400" dirty="0"/>
              <a:t> </a:t>
            </a:r>
            <a:r>
              <a:rPr lang="en-US" sz="1400" dirty="0">
                <a:sym typeface="Wingdings" panose="05000000000000000000" pitchFamily="2" charset="2"/>
              </a:rPr>
              <a:t> down up to 80/90 mV</a:t>
            </a:r>
            <a:endParaRPr lang="en-US" sz="1400" dirty="0"/>
          </a:p>
          <a:p>
            <a:pPr lvl="1">
              <a:lnSpc>
                <a:spcPct val="120000"/>
              </a:lnSpc>
            </a:pPr>
            <a:r>
              <a:rPr lang="en-US" sz="1400" u="sng" dirty="0"/>
              <a:t>SSM window</a:t>
            </a:r>
            <a:r>
              <a:rPr lang="en-US" sz="1400" dirty="0"/>
              <a:t> </a:t>
            </a:r>
            <a:r>
              <a:rPr lang="en-US" sz="1400" dirty="0">
                <a:sym typeface="Wingdings" panose="05000000000000000000" pitchFamily="2" charset="2"/>
              </a:rPr>
              <a:t> &gt; 1.3 Volts</a:t>
            </a:r>
            <a:endParaRPr lang="en-US" sz="1400" dirty="0"/>
          </a:p>
          <a:p>
            <a:pPr lvl="1">
              <a:lnSpc>
                <a:spcPct val="120000"/>
              </a:lnSpc>
            </a:pPr>
            <a:r>
              <a:rPr lang="en-US" sz="1400" u="sng" dirty="0"/>
              <a:t>Memory Effect</a:t>
            </a:r>
            <a:r>
              <a:rPr lang="en-US" sz="1400" dirty="0"/>
              <a:t> </a:t>
            </a:r>
            <a:r>
              <a:rPr lang="en-US" sz="1400" dirty="0">
                <a:sym typeface="Wingdings" panose="05000000000000000000" pitchFamily="2" charset="2"/>
              </a:rPr>
              <a:t> ~400mV, although degrading w/ cycling</a:t>
            </a:r>
            <a:endParaRPr lang="en-US" sz="1400" dirty="0"/>
          </a:p>
          <a:p>
            <a:pPr>
              <a:lnSpc>
                <a:spcPct val="120000"/>
              </a:lnSpc>
            </a:pPr>
            <a:r>
              <a:rPr lang="en-US" sz="1600" dirty="0"/>
              <a:t>SDK.2 candidate to meet the SSM window:</a:t>
            </a:r>
          </a:p>
          <a:p>
            <a:pPr lvl="1">
              <a:lnSpc>
                <a:spcPct val="120000"/>
              </a:lnSpc>
            </a:pPr>
            <a:r>
              <a:rPr lang="en-US" sz="1400" u="sng" dirty="0"/>
              <a:t>SDK.2</a:t>
            </a:r>
            <a:r>
              <a:rPr lang="en-US" sz="1400" dirty="0"/>
              <a:t> w/ 9%</a:t>
            </a:r>
            <a:r>
              <a:rPr lang="en-US" sz="1400" dirty="0">
                <a:sym typeface="Wingdings" panose="05000000000000000000" pitchFamily="2" charset="2"/>
              </a:rPr>
              <a:t> will be installed in the MUM500 from week#17 w/ 2</a:t>
            </a:r>
            <a:r>
              <a:rPr lang="en-US" sz="1400" dirty="0"/>
              <a:t> SDK.1 </a:t>
            </a:r>
            <a:r>
              <a:rPr lang="en-US" sz="1400" dirty="0">
                <a:sym typeface="Wingdings" panose="05000000000000000000" pitchFamily="2" charset="2"/>
              </a:rPr>
              <a:t>mono-</a:t>
            </a:r>
            <a:r>
              <a:rPr lang="en-US" sz="1400" dirty="0" err="1">
                <a:sym typeface="Wingdings" panose="05000000000000000000" pitchFamily="2" charset="2"/>
              </a:rPr>
              <a:t>tgs</a:t>
            </a:r>
            <a:endParaRPr lang="en-US" sz="1400" dirty="0">
              <a:sym typeface="Wingdings" panose="05000000000000000000" pitchFamily="2" charset="2"/>
            </a:endParaRPr>
          </a:p>
          <a:p>
            <a:pPr lvl="1">
              <a:lnSpc>
                <a:spcPct val="120000"/>
              </a:lnSpc>
            </a:pPr>
            <a:r>
              <a:rPr lang="en-US" sz="1400" dirty="0">
                <a:sym typeface="Wingdings" panose="05000000000000000000" pitchFamily="2" charset="2"/>
              </a:rPr>
              <a:t>K* campaign still under completion exploring </a:t>
            </a:r>
            <a:r>
              <a:rPr lang="en-US" sz="1400" u="sng" dirty="0">
                <a:sym typeface="Wingdings" panose="05000000000000000000" pitchFamily="2" charset="2"/>
              </a:rPr>
              <a:t>As% reduction</a:t>
            </a:r>
            <a:r>
              <a:rPr lang="en-US" sz="1400" dirty="0">
                <a:sym typeface="Wingdings" panose="05000000000000000000" pitchFamily="2" charset="2"/>
              </a:rPr>
              <a:t> possibly beneficial for SSM window  Readout wk#21  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sym typeface="Wingdings" panose="05000000000000000000" pitchFamily="2" charset="2"/>
              </a:rPr>
              <a:t>G* campaign is exploring </a:t>
            </a:r>
            <a:r>
              <a:rPr lang="en-US" sz="1600" u="sng" dirty="0">
                <a:sym typeface="Wingdings" panose="05000000000000000000" pitchFamily="2" charset="2"/>
              </a:rPr>
              <a:t>further As% reduction, in addition to: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sym typeface="Wingdings" panose="05000000000000000000" pitchFamily="2" charset="2"/>
              </a:rPr>
              <a:t>The role of each Ge, As, Se thru extended mapping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Stair case emulation of the programming induced segregation thru the bi-layered SD</a:t>
            </a:r>
            <a:endParaRPr lang="en-US" sz="1800" dirty="0"/>
          </a:p>
          <a:p>
            <a:pPr>
              <a:lnSpc>
                <a:spcPct val="120000"/>
              </a:lnSpc>
            </a:pPr>
            <a:r>
              <a:rPr lang="en-US" sz="1600" dirty="0">
                <a:sym typeface="Wingdings" panose="05000000000000000000" pitchFamily="2" charset="2"/>
              </a:rPr>
              <a:t>Large In-SAG targets fabrication will focus on SDK2</a:t>
            </a:r>
          </a:p>
          <a:p>
            <a:pPr lvl="1">
              <a:lnSpc>
                <a:spcPct val="120000"/>
              </a:lnSpc>
            </a:pPr>
            <a:r>
              <a:rPr lang="en-US" sz="1400" dirty="0">
                <a:sym typeface="Wingdings" panose="05000000000000000000" pitchFamily="2" charset="2"/>
              </a:rPr>
              <a:t>2 large </a:t>
            </a:r>
            <a:r>
              <a:rPr lang="en-US" sz="1400" dirty="0" err="1">
                <a:sym typeface="Wingdings" panose="05000000000000000000" pitchFamily="2" charset="2"/>
              </a:rPr>
              <a:t>tgs</a:t>
            </a:r>
            <a:r>
              <a:rPr lang="en-US" sz="1400" dirty="0">
                <a:sym typeface="Wingdings" panose="05000000000000000000" pitchFamily="2" charset="2"/>
              </a:rPr>
              <a:t> of V16 delivered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6152" y="1671606"/>
            <a:ext cx="2307283" cy="1785758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324651" y="106962"/>
            <a:ext cx="269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hlinkClick r:id="rId5"/>
              </a:rPr>
              <a:t>Link to all presentations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617527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2841</TotalTime>
  <Words>1074</Words>
  <Application>Microsoft Macintosh PowerPoint</Application>
  <PresentationFormat>Widescreen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Neo Sans Intel</vt:lpstr>
      <vt:lpstr>Neo Sans Intel Medium</vt:lpstr>
      <vt:lpstr>Segoe UI</vt:lpstr>
      <vt:lpstr>Segoe UI Semibold</vt:lpstr>
      <vt:lpstr>Arial</vt:lpstr>
      <vt:lpstr>Calibri</vt:lpstr>
      <vt:lpstr>Cambria Math</vt:lpstr>
      <vt:lpstr>Symbol</vt:lpstr>
      <vt:lpstr>Wingdings</vt:lpstr>
      <vt:lpstr>blank</vt:lpstr>
      <vt:lpstr>PowerPoint Presentation</vt:lpstr>
      <vt:lpstr>Strategy</vt:lpstr>
      <vt:lpstr>PM Milestone and Decision Point</vt:lpstr>
      <vt:lpstr>SD Milestone and Decision Point</vt:lpstr>
      <vt:lpstr>JDP Learning</vt:lpstr>
      <vt:lpstr>JDP Campaign priorities &amp; planning </vt:lpstr>
      <vt:lpstr>PM exploration in short term: Y-program</vt:lpstr>
      <vt:lpstr>PM exploration: further options</vt:lpstr>
      <vt:lpstr>SD campaigns in the short term:</vt:lpstr>
      <vt:lpstr>SD: medium term activity  Ga-SAG (O* campaign)</vt:lpstr>
      <vt:lpstr>SD: medium term activity  Ga-SAG (O* campaign)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keywords>CTPClassification=CTP_NT</cp:keywords>
  <cp:lastModifiedBy>Microsoft Office User</cp:lastModifiedBy>
  <cp:revision>9</cp:revision>
  <dcterms:created xsi:type="dcterms:W3CDTF">2018-09-26T03:41:40Z</dcterms:created>
  <dcterms:modified xsi:type="dcterms:W3CDTF">2018-10-01T23:17:28Z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