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7" r:id="rId5"/>
    <p:sldId id="635" r:id="rId6"/>
    <p:sldId id="258" r:id="rId7"/>
    <p:sldId id="633" r:id="rId8"/>
    <p:sldId id="385" r:id="rId9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 autoAdjust="0"/>
    <p:restoredTop sz="94660"/>
  </p:normalViewPr>
  <p:slideViewPr>
    <p:cSldViewPr>
      <p:cViewPr varScale="1">
        <p:scale>
          <a:sx n="113" d="100"/>
          <a:sy n="113" d="100"/>
        </p:scale>
        <p:origin x="592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6380"/>
            <a:ext cx="10363200" cy="327022"/>
          </a:xfrm>
        </p:spPr>
        <p:txBody>
          <a:bodyPr/>
          <a:lstStyle/>
          <a:p>
            <a:r>
              <a:rPr lang="en-US" sz="3600" dirty="0"/>
              <a:t>P1241 Material PF Schedule Logic and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796290"/>
            <a:ext cx="8534400" cy="422910"/>
          </a:xfrm>
        </p:spPr>
        <p:txBody>
          <a:bodyPr/>
          <a:lstStyle/>
          <a:p>
            <a:r>
              <a:rPr lang="en-US" sz="2000" dirty="0"/>
              <a:t>DerChang @ MWG/WW46.4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4400" y="1358438"/>
            <a:ext cx="10363200" cy="5042362"/>
          </a:xfrm>
        </p:spPr>
        <p:txBody>
          <a:bodyPr/>
          <a:lstStyle/>
          <a:p>
            <a:r>
              <a:rPr lang="en-US" sz="2000" dirty="0"/>
              <a:t>Schedule Logic is based on ATF64 Memory Qual. Spider Chip drives P1241 2D PG3 yield.  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14 nm HM TD on New Material with Quad-Gun to improve speed.</a:t>
            </a:r>
            <a:br>
              <a:rPr lang="en-US" sz="2000" dirty="0"/>
            </a:br>
            <a:r>
              <a:rPr lang="en-US" sz="2000" dirty="0"/>
              <a:t>IMI to narrow down PM exploration and monolithic target TD</a:t>
            </a:r>
          </a:p>
          <a:p>
            <a:pPr lvl="1"/>
            <a:endParaRPr lang="en-US" sz="2000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9FAAF9B-F7B5-F147-B70E-C9BCFFFFB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733276"/>
              </p:ext>
            </p:extLst>
          </p:nvPr>
        </p:nvGraphicFramePr>
        <p:xfrm>
          <a:off x="1828800" y="1849927"/>
          <a:ext cx="8534399" cy="164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13">
                  <a:extLst>
                    <a:ext uri="{9D8B030D-6E8A-4147-A177-3AD203B41FA5}">
                      <a16:colId xmlns:a16="http://schemas.microsoft.com/office/drawing/2014/main" val="1685557606"/>
                    </a:ext>
                  </a:extLst>
                </a:gridCol>
                <a:gridCol w="7231186">
                  <a:extLst>
                    <a:ext uri="{9D8B030D-6E8A-4147-A177-3AD203B41FA5}">
                      <a16:colId xmlns:a16="http://schemas.microsoft.com/office/drawing/2014/main" val="878261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ECD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Milestone/Deliverables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210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WW52 '20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ATF64 DIMM samples (PG2 20% yield)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5952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WW13 '20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ATF64 Skip Array yield WW13, 1D RWB/WLR works start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8881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WW09 '20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Spider 14nm 2D PG2 PG3 yield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6140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WW52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ATF64 DBR, P1241 based on Spider Block Functional with self consistent MTS/DTS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1270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WW44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P1241 material stack validated, 2D Spider based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3107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WW14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Spider Silicon Starts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258881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786A87-9F13-0E40-BDC5-E80C30526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45311"/>
              </p:ext>
            </p:extLst>
          </p:nvPr>
        </p:nvGraphicFramePr>
        <p:xfrm>
          <a:off x="1828800" y="4392930"/>
          <a:ext cx="8534399" cy="164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12">
                  <a:extLst>
                    <a:ext uri="{9D8B030D-6E8A-4147-A177-3AD203B41FA5}">
                      <a16:colId xmlns:a16="http://schemas.microsoft.com/office/drawing/2014/main" val="2722863582"/>
                    </a:ext>
                  </a:extLst>
                </a:gridCol>
                <a:gridCol w="7231187">
                  <a:extLst>
                    <a:ext uri="{9D8B030D-6E8A-4147-A177-3AD203B41FA5}">
                      <a16:colId xmlns:a16="http://schemas.microsoft.com/office/drawing/2014/main" val="25058379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ECD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Milestone/Deliverables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034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Monolithic targets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slotting for new monolithic target spec every other week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647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WW26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Set of Target defined/ordered (to support 2LC for P1241 stack definition @ WW44)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4424144"/>
                  </a:ext>
                </a:extLst>
              </a:tr>
              <a:tr h="9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WW12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4035" marR="0" lvl="1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 Set of Target defined/ordered (Y-doped GST and In-doped SAG are prioritized)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530068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Cosputter targets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HM development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3601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WW08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554035" marR="0" lvl="1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Set of Cosputter targets defined/ordered with QG S/U WW16 assumption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437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WW01 '19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 Set of Cosputter targets defined/ordered to intercept fab FL start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84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457A-4DD9-9144-ACCC-C6AB1CEA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3316F-BCDD-CF42-8019-799D0BAA0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19200"/>
                <a:ext cx="10363200" cy="4876800"/>
              </a:xfrm>
            </p:spPr>
            <p:txBody>
              <a:bodyPr/>
              <a:lstStyle/>
              <a:p>
                <a:r>
                  <a:rPr lang="en-US" sz="2000" dirty="0"/>
                  <a:t>First establish baseline and optimization at L0/L1E site</a:t>
                </a:r>
              </a:p>
              <a:p>
                <a:r>
                  <a:rPr lang="en-US" sz="2000" dirty="0"/>
                  <a:t>MID is the L1E vehicle</a:t>
                </a:r>
              </a:p>
              <a:p>
                <a:r>
                  <a:rPr lang="en-US" sz="2000" dirty="0"/>
                  <a:t>PM: POR PM2A3</a:t>
                </a:r>
              </a:p>
              <a:p>
                <a:pPr marL="1296985" lvl="1" indent="-742950">
                  <a:buFont typeface="+mj-lt"/>
                  <a:buAutoNum type="arabicPeriod"/>
                </a:pPr>
                <a:r>
                  <a:rPr lang="en-US" sz="2000" dirty="0"/>
                  <a:t>Replace In with Y, then Ga</a:t>
                </a:r>
              </a:p>
              <a:p>
                <a:pPr marL="1296985" lvl="1" indent="-742950">
                  <a:buFont typeface="+mj-lt"/>
                  <a:buAutoNum type="arabicPeriod"/>
                </a:pPr>
                <a:r>
                  <a:rPr lang="en-US" sz="2000" dirty="0"/>
                  <a:t>Sb/</a:t>
                </a:r>
                <a:r>
                  <a:rPr lang="en-US" sz="2000" dirty="0" err="1"/>
                  <a:t>Te</a:t>
                </a:r>
                <a:r>
                  <a:rPr lang="en-US" sz="2000" dirty="0"/>
                  <a:t> optimization thru Ge-Sb rebalancing</a:t>
                </a:r>
              </a:p>
              <a:p>
                <a:pPr marL="1296985" lvl="1" indent="-742950">
                  <a:buFont typeface="+mj-lt"/>
                  <a:buAutoNum type="arabicPeriod"/>
                </a:pPr>
                <a:r>
                  <a:rPr lang="en-US" sz="2000" dirty="0"/>
                  <a:t>Explored other host matrix such as </a:t>
                </a:r>
                <a:r>
                  <a:rPr lang="en-US" sz="2000" dirty="0" err="1"/>
                  <a:t>GeSb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SD: POR SD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/>
                  <a:t>V12</a:t>
                </a:r>
              </a:p>
              <a:p>
                <a:pPr marL="1296985" lvl="1" indent="-742950">
                  <a:buFont typeface="+mj-lt"/>
                  <a:buAutoNum type="arabicPeriod"/>
                </a:pPr>
                <a:r>
                  <a:rPr lang="en-US" sz="2000" dirty="0"/>
                  <a:t>Si-SAG optimization </a:t>
                </a:r>
                <a:r>
                  <a:rPr lang="en-US" sz="2000" dirty="0">
                    <a:sym typeface="Wingdings" pitchFamily="2" charset="2"/>
                  </a:rPr>
                  <a:t> such as In doping optimization, aka. V16?</a:t>
                </a:r>
                <a:endParaRPr lang="en-US" sz="2000" dirty="0"/>
              </a:p>
              <a:p>
                <a:pPr marL="1296985" lvl="1" indent="-742950">
                  <a:buFont typeface="+mj-lt"/>
                  <a:buAutoNum type="arabicPeriod"/>
                </a:pPr>
                <a:r>
                  <a:rPr lang="en-US" sz="2000" dirty="0"/>
                  <a:t>Remove Si for optimized SAG with In doping</a:t>
                </a:r>
              </a:p>
              <a:p>
                <a:pPr marL="1296985" lvl="1" indent="-742950">
                  <a:buFont typeface="+mj-lt"/>
                  <a:buAutoNum type="arabicPeriod"/>
                </a:pPr>
                <a:r>
                  <a:rPr lang="en-US" sz="2000" dirty="0"/>
                  <a:t>Replace In with Ga</a:t>
                </a:r>
              </a:p>
              <a:p>
                <a:pPr marL="1296985" lvl="1" indent="-742950">
                  <a:buFont typeface="+mj-lt"/>
                  <a:buAutoNum type="arabicPeriod"/>
                </a:pPr>
                <a:r>
                  <a:rPr lang="en-US" sz="2000" dirty="0"/>
                  <a:t>Explore other host matrix such as oxide</a:t>
                </a:r>
              </a:p>
              <a:p>
                <a:pPr marL="403225" indent="-392113"/>
                <a:r>
                  <a:rPr lang="en-US" sz="2000" dirty="0"/>
                  <a:t>Electrodes works must be done with 14nm L3 for proper evaluation</a:t>
                </a:r>
                <a:endParaRPr lang="en-US" sz="2000" u="sng" dirty="0"/>
              </a:p>
              <a:p>
                <a:pPr marL="888006" lvl="1" indent="-392113"/>
                <a:r>
                  <a:rPr lang="en-US" sz="2000" dirty="0"/>
                  <a:t>Review of best knowns such as </a:t>
                </a:r>
                <a:r>
                  <a:rPr lang="en-US" sz="2000" dirty="0" err="1"/>
                  <a:t>CNx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CWx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CSix</a:t>
                </a:r>
                <a:r>
                  <a:rPr lang="en-US" sz="2000" dirty="0"/>
                  <a:t> exploration and </a:t>
                </a:r>
                <a:r>
                  <a:rPr lang="en-US" sz="2000"/>
                  <a:t>value prop</a:t>
                </a:r>
                <a:endParaRPr lang="en-US" sz="2000" dirty="0"/>
              </a:p>
              <a:p>
                <a:pPr marL="888006" lvl="1" indent="-392113"/>
                <a:r>
                  <a:rPr lang="en-US" sz="2000" b="0" dirty="0"/>
                  <a:t>Improved characterization vehicle </a:t>
                </a:r>
                <a:r>
                  <a:rPr lang="en-US" sz="2000" dirty="0"/>
                  <a:t>using </a:t>
                </a:r>
                <a:r>
                  <a:rPr lang="en-US" sz="2000" b="0" dirty="0"/>
                  <a:t>Mb mini-array on the scribe of ALF32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3316F-BCDD-CF42-8019-799D0BAA0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19200"/>
                <a:ext cx="10363200" cy="4876800"/>
              </a:xfrm>
              <a:blipFill>
                <a:blip r:embed="rId2"/>
                <a:stretch>
                  <a:fillRect l="-613" t="-781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60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Milestone and Decision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Establish Baseline &amp; fingerprint (PM2A3)</a:t>
            </a:r>
          </a:p>
          <a:p>
            <a:pPr lvl="1"/>
            <a:r>
              <a:rPr lang="en-US" sz="2000" dirty="0"/>
              <a:t>IMI based L0 and L1E Metric is used </a:t>
            </a:r>
          </a:p>
          <a:p>
            <a:r>
              <a:rPr lang="en-US" sz="2000" dirty="0"/>
              <a:t>Group – I: Y-GST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Deposit a PM2A3-like GST matrix with 1 to 9% Y substituting In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Group – II: Ga-GST</a:t>
            </a:r>
          </a:p>
          <a:p>
            <a:pPr lvl="1"/>
            <a:r>
              <a:rPr lang="en-US" sz="2000" dirty="0"/>
              <a:t>Same Strategy to Y-GST.   </a:t>
            </a:r>
          </a:p>
          <a:p>
            <a:r>
              <a:rPr lang="en-US" sz="2000" dirty="0"/>
              <a:t>Group – III: Ga-</a:t>
            </a:r>
            <a:r>
              <a:rPr lang="en-US" sz="2000" dirty="0" err="1"/>
              <a:t>GeSb</a:t>
            </a:r>
            <a:endParaRPr lang="en-US" sz="2000" dirty="0"/>
          </a:p>
          <a:p>
            <a:pPr lvl="1"/>
            <a:r>
              <a:rPr lang="en-US" sz="2000" dirty="0" err="1"/>
              <a:t>GeSb</a:t>
            </a:r>
            <a:r>
              <a:rPr lang="en-US" sz="2000" dirty="0"/>
              <a:t> based publication</a:t>
            </a:r>
          </a:p>
          <a:p>
            <a:r>
              <a:rPr lang="en-US" sz="2000" dirty="0"/>
              <a:t>Group – IV: Sc-GST</a:t>
            </a:r>
          </a:p>
          <a:p>
            <a:pPr lvl="1"/>
            <a:r>
              <a:rPr lang="en-US" sz="2000" dirty="0"/>
              <a:t>(this is questionable based on paper published)</a:t>
            </a:r>
          </a:p>
        </p:txBody>
      </p:sp>
    </p:spTree>
    <p:extLst>
      <p:ext uri="{BB962C8B-B14F-4D97-AF65-F5344CB8AC3E}">
        <p14:creationId xmlns:p14="http://schemas.microsoft.com/office/powerpoint/2010/main" val="383057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Milestone and Decision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0BF78F-1058-1847-9F55-02ADB27E2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Establish Baseline &amp; fingerprint (SD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/>
                  <a:t>V12) &amp; Optimization (V16-like)</a:t>
                </a:r>
              </a:p>
              <a:p>
                <a:pPr lvl="1"/>
                <a:r>
                  <a:rPr lang="en-US" sz="2000" dirty="0"/>
                  <a:t>Memory effect optimization</a:t>
                </a:r>
              </a:p>
              <a:p>
                <a:r>
                  <a:rPr lang="en-US" sz="2000" dirty="0"/>
                  <a:t>Step – I: In doped SAG (Si elimination)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Sigma improvement, drift optimization </a:t>
                </a:r>
                <a:r>
                  <a:rPr lang="en-US" sz="2000" dirty="0">
                    <a:sym typeface="Wingdings" pitchFamily="2" charset="2"/>
                  </a:rPr>
                  <a:t> RWB improvement</a:t>
                </a:r>
                <a:endParaRPr lang="en-US" sz="2000" dirty="0"/>
              </a:p>
              <a:p>
                <a:pPr>
                  <a:lnSpc>
                    <a:spcPct val="110000"/>
                  </a:lnSpc>
                </a:pPr>
                <a:r>
                  <a:rPr lang="en-US" sz="2000" dirty="0"/>
                  <a:t>Step – II:  Ga doped SAG</a:t>
                </a:r>
              </a:p>
              <a:p>
                <a:pPr lvl="1"/>
                <a:r>
                  <a:rPr lang="en-US" sz="2000" dirty="0"/>
                  <a:t>All Phase–I + leakage improvement   </a:t>
                </a:r>
              </a:p>
              <a:p>
                <a:r>
                  <a:rPr lang="en-US" sz="2000" dirty="0"/>
                  <a:t>Horizon in development: doped oxide</a:t>
                </a:r>
              </a:p>
              <a:p>
                <a:pPr lvl="1"/>
                <a:r>
                  <a:rPr lang="en-US" sz="2000" dirty="0"/>
                  <a:t>Aiming at flatten cycling evolutions curves. </a:t>
                </a:r>
              </a:p>
              <a:p>
                <a:pPr lvl="1"/>
                <a:r>
                  <a:rPr lang="en-US" sz="2000" dirty="0"/>
                  <a:t>Compositions are yet to be explored.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0BF78F-1058-1847-9F55-02ADB27E2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3"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93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C785-BD9F-3E4B-B5FD-7782E650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Gannt Chart &amp; Dependencies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571D-CA14-4E4E-B3F1-A8F73276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70860"/>
            <a:ext cx="10363200" cy="4876800"/>
          </a:xfrm>
        </p:spPr>
        <p:txBody>
          <a:bodyPr/>
          <a:lstStyle/>
          <a:p>
            <a:r>
              <a:rPr lang="en-US" sz="1400" dirty="0"/>
              <a:t>F11X array line is topo ready BoFeb'19 (common to 20nm baseline startup)</a:t>
            </a:r>
          </a:p>
          <a:p>
            <a:pPr lvl="1"/>
            <a:r>
              <a:rPr lang="en-US" sz="1400" dirty="0"/>
              <a:t>Toolsets enabling key process segments (PVD, carbon, </a:t>
            </a:r>
            <a:r>
              <a:rPr lang="en-US" sz="1400" dirty="0" err="1"/>
              <a:t>darc</a:t>
            </a:r>
            <a:r>
              <a:rPr lang="en-US" sz="1400" dirty="0"/>
              <a:t>, </a:t>
            </a:r>
            <a:r>
              <a:rPr lang="en-US" sz="1400" dirty="0" err="1"/>
              <a:t>litho</a:t>
            </a:r>
            <a:r>
              <a:rPr lang="en-US" sz="1400" dirty="0"/>
              <a:t>, xp8, FX, TSN nitride, </a:t>
            </a:r>
            <a:r>
              <a:rPr lang="en-US" sz="1400" dirty="0" err="1"/>
              <a:t>autostem</a:t>
            </a:r>
            <a:r>
              <a:rPr lang="en-US" sz="1400" dirty="0"/>
              <a:t>, </a:t>
            </a:r>
            <a:r>
              <a:rPr lang="en-US" sz="1400" dirty="0" err="1"/>
              <a:t>gapfill</a:t>
            </a:r>
            <a:r>
              <a:rPr lang="en-US" sz="1400" dirty="0"/>
              <a:t>, XRF, XRD, inline metro)</a:t>
            </a:r>
          </a:p>
          <a:p>
            <a:r>
              <a:rPr lang="en-US" sz="1400" dirty="0"/>
              <a:t>S26A 2D F11X Yield Demo – EoJune'19</a:t>
            </a:r>
          </a:p>
          <a:p>
            <a:pPr lvl="1"/>
            <a:r>
              <a:rPr lang="en-US" sz="1400" dirty="0"/>
              <a:t>Gates new material(s) integrated validation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65356-6790-9648-9AF3-2A812A89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10363200" cy="47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72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352</TotalTime>
  <Words>515</Words>
  <Application>Microsoft Macintosh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Neo Sans Intel</vt:lpstr>
      <vt:lpstr>Neo Sans Intel Medium</vt:lpstr>
      <vt:lpstr>Arial</vt:lpstr>
      <vt:lpstr>Calibri</vt:lpstr>
      <vt:lpstr>Cambria Math</vt:lpstr>
      <vt:lpstr>Wingdings</vt:lpstr>
      <vt:lpstr>blank</vt:lpstr>
      <vt:lpstr>P1241 Material PF Schedule Logic and Schedule</vt:lpstr>
      <vt:lpstr>Strategy</vt:lpstr>
      <vt:lpstr>PM Milestone and Decision Point</vt:lpstr>
      <vt:lpstr>SD Milestone and Decision Point</vt:lpstr>
      <vt:lpstr>Gannt Chart &amp; Dependencies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P1241 Material PF Schedule Logic and Schedule</dc:title>
  <dc:creator>Microsoft Office User</dc:creator>
  <cp:keywords>CTPClassification=CTP_NT</cp:keywords>
  <cp:lastModifiedBy>Microsoft Office User</cp:lastModifiedBy>
  <cp:revision>16</cp:revision>
  <dcterms:created xsi:type="dcterms:W3CDTF">2018-11-14T15:35:28Z</dcterms:created>
  <dcterms:modified xsi:type="dcterms:W3CDTF">2018-11-15T20:50:00Z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