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  <p:sldMasterId id="2147483687" r:id="rId2"/>
  </p:sldMasterIdLst>
  <p:notesMasterIdLst>
    <p:notesMasterId r:id="rId21"/>
  </p:notesMasterIdLst>
  <p:handoutMasterIdLst>
    <p:handoutMasterId r:id="rId22"/>
  </p:handoutMasterIdLst>
  <p:sldIdLst>
    <p:sldId id="297" r:id="rId3"/>
    <p:sldId id="315" r:id="rId4"/>
    <p:sldId id="4244" r:id="rId5"/>
    <p:sldId id="4245" r:id="rId6"/>
    <p:sldId id="4246" r:id="rId7"/>
    <p:sldId id="4247" r:id="rId8"/>
    <p:sldId id="4248" r:id="rId9"/>
    <p:sldId id="322" r:id="rId10"/>
    <p:sldId id="317" r:id="rId11"/>
    <p:sldId id="318" r:id="rId12"/>
    <p:sldId id="257" r:id="rId13"/>
    <p:sldId id="320" r:id="rId14"/>
    <p:sldId id="321" r:id="rId15"/>
    <p:sldId id="323" r:id="rId16"/>
    <p:sldId id="4251" r:id="rId17"/>
    <p:sldId id="4250" r:id="rId18"/>
    <p:sldId id="4249" r:id="rId19"/>
    <p:sldId id="294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6" orient="horz" pos="1620" userDrawn="1">
          <p15:clr>
            <a:srgbClr val="A4A3A4"/>
          </p15:clr>
        </p15:guide>
        <p15:guide id="7" pos="5470">
          <p15:clr>
            <a:srgbClr val="A4A3A4"/>
          </p15:clr>
        </p15:guide>
        <p15:guide id="8" pos="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C5"/>
    <a:srgbClr val="F83308"/>
    <a:srgbClr val="FD9208"/>
    <a:srgbClr val="009FDF"/>
    <a:srgbClr val="F3D54E"/>
    <a:srgbClr val="F0CE3E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5" autoAdjust="0"/>
    <p:restoredTop sz="94634" autoAdjust="0"/>
  </p:normalViewPr>
  <p:slideViewPr>
    <p:cSldViewPr snapToGrid="0">
      <p:cViewPr varScale="1">
        <p:scale>
          <a:sx n="87" d="100"/>
          <a:sy n="87" d="100"/>
        </p:scale>
        <p:origin x="786" y="34"/>
      </p:cViewPr>
      <p:guideLst>
        <p:guide orient="horz" pos="1620"/>
        <p:guide pos="5470"/>
        <p:guide pos="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285" y="53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FD7B2-88A6-E34E-8EF8-CB0C7BA47ADD}" type="datetimeFigureOut">
              <a:rPr lang="en-US" smtClean="0">
                <a:latin typeface="Arial" panose="020B0604020202020204" pitchFamily="34" charset="0"/>
              </a:rPr>
              <a:pPr/>
              <a:t>4/27/2020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FA4E-18EB-6D49-8DE2-7A74038C2C1C}" type="slidenum">
              <a:rPr lang="en-US" smtClean="0">
                <a:latin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9941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D7FC5FE-6F0D-D34A-8EE6-C95B4F5F4DC8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61C8689-8455-3546-ADF9-3B7273760F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29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1203E-ABAB-4A6E-BEA1-E6D7372F23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297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1203E-ABAB-4A6E-BEA1-E6D7372F23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11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1203E-ABAB-4A6E-BEA1-E6D7372F23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817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1203E-ABAB-4A6E-BEA1-E6D7372F23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844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6db321bc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6db321bc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Strategic Dissonance - which is the divergence between the basis of competition and the firm’s distinctive competence and strategic intent and strategic action.</a:t>
            </a:r>
            <a:endParaRPr/>
          </a:p>
        </p:txBody>
      </p:sp>
      <p:sp>
        <p:nvSpPr>
          <p:cNvPr id="80" name="Google Shape;80;g726db321bc_0_8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 with Linear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08398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100000"/>
              </a:lnSpc>
              <a:defRPr sz="5000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50pt Arial Title</a:t>
            </a:r>
            <a:br>
              <a:rPr lang="en-US" dirty="0"/>
            </a:br>
            <a:r>
              <a:rPr lang="en-US" dirty="0"/>
              <a:t>with Linear gradient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Arial Subhead, Date, Etc.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19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000" b="0" cap="none" spc="0" baseline="0">
                <a:solidFill>
                  <a:schemeClr val="tx2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Arial </a:t>
            </a:r>
            <a:br>
              <a:rPr lang="en-US" dirty="0"/>
            </a:br>
            <a:r>
              <a:rPr lang="en-US" dirty="0"/>
              <a:t>white section break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Arial Subhead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7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Break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613" y="2108062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100000"/>
              </a:lnSpc>
              <a:defRPr sz="4000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Arial </a:t>
            </a:r>
            <a:br>
              <a:rPr lang="en-US" dirty="0"/>
            </a:br>
            <a:r>
              <a:rPr lang="en-US" dirty="0"/>
              <a:t>blue section break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55613" y="3241150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i="0" baseline="0">
                <a:solidFill>
                  <a:srgbClr val="F3D5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Arial Subhead</a:t>
            </a:r>
          </a:p>
        </p:txBody>
      </p:sp>
    </p:spTree>
    <p:extLst>
      <p:ext uri="{BB962C8B-B14F-4D97-AF65-F5344CB8AC3E}">
        <p14:creationId xmlns:p14="http://schemas.microsoft.com/office/powerpoint/2010/main" val="111011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2234882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4000" b="0" baseline="0">
                <a:solidFill>
                  <a:schemeClr val="accent2"/>
                </a:solidFill>
                <a:latin typeface="Arial" panose="020B0604020202020204" pitchFamily="34" charset="0"/>
                <a:ea typeface="Intel Clear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40pt Arial Body.</a:t>
            </a:r>
            <a:br>
              <a:rPr lang="en-US" dirty="0"/>
            </a:br>
            <a:r>
              <a:rPr lang="en-US" dirty="0"/>
              <a:t>For content that is not a section, but has a big idea in text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1101794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tx2"/>
                </a:solidFill>
                <a:latin typeface="Arial" panose="020B0604020202020204" pitchFamily="34" charset="0"/>
                <a:ea typeface="Intel Clear" panose="020B0604020203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Arial Heading</a:t>
            </a:r>
          </a:p>
        </p:txBody>
      </p:sp>
    </p:spTree>
    <p:extLst>
      <p:ext uri="{BB962C8B-B14F-4D97-AF65-F5344CB8AC3E}">
        <p14:creationId xmlns:p14="http://schemas.microsoft.com/office/powerpoint/2010/main" val="400125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Break Image">
    <p:bg>
      <p:bgPr>
        <a:gradFill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2260088"/>
            <a:ext cx="7772400" cy="1021556"/>
          </a:xfrm>
        </p:spPr>
        <p:txBody>
          <a:bodyPr anchor="b" anchorCtr="0">
            <a:noAutofit/>
          </a:bodyPr>
          <a:lstStyle>
            <a:lvl1pPr algn="l">
              <a:lnSpc>
                <a:spcPct val="80000"/>
              </a:lnSpc>
              <a:defRPr sz="4000" b="0" cap="none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40pt Arial blue section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5613" y="3348787"/>
            <a:ext cx="7772400" cy="1125140"/>
          </a:xfrm>
        </p:spPr>
        <p:txBody>
          <a:bodyPr anchor="t" anchorCtr="0">
            <a:noAutofit/>
          </a:bodyPr>
          <a:lstStyle>
            <a:lvl1pPr marL="0" indent="0">
              <a:buNone/>
              <a:defRPr sz="16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Arial Subhead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9144000" cy="2574131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>
                <a:solidFill>
                  <a:srgbClr val="0071C5"/>
                </a:solidFill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</p:spTree>
    <p:extLst>
      <p:ext uri="{BB962C8B-B14F-4D97-AF65-F5344CB8AC3E}">
        <p14:creationId xmlns:p14="http://schemas.microsoft.com/office/powerpoint/2010/main" val="38437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</p:spTree>
    <p:extLst>
      <p:ext uri="{BB962C8B-B14F-4D97-AF65-F5344CB8AC3E}">
        <p14:creationId xmlns:p14="http://schemas.microsoft.com/office/powerpoint/2010/main" val="41371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9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Cover Radial Gradient"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.psf\Home\Desktop\Intel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432" y="1875130"/>
            <a:ext cx="2108795" cy="138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2BCA-DD1D-4C41-BC50-1E5A2A5CB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E50DF-40C5-422A-8FB9-F9B9031A9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38DF4-C397-43E5-AB2F-6DB7D970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E166E-8C2A-4399-BB63-E9C6D748B42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74F99-D395-4123-B5C1-53BC8FAF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B7B31-358E-46FB-BB5E-3217D294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5D59-AE79-4431-BDD4-6E4958391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5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00050" y="121447"/>
            <a:ext cx="7886700" cy="5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7918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003777" y="1132427"/>
            <a:ext cx="119295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700">
                <a:solidFill>
                  <a:srgbClr val="417828"/>
                </a:solidFill>
                <a:latin typeface="Intel Clear Pro" panose="020B0804020202060201" pitchFamily="34" charset="0"/>
                <a:ea typeface="Intel Clear Pro" panose="020B0804020202060201" pitchFamily="34" charset="0"/>
                <a:cs typeface="Intel Clear Pro" panose="020B0804020202060201" pitchFamily="34" charset="0"/>
              </a:rPr>
              <a:t>Alder Lake</a:t>
            </a:r>
          </a:p>
        </p:txBody>
      </p:sp>
      <p:sp>
        <p:nvSpPr>
          <p:cNvPr id="8" name="Freeform: Shape 7"/>
          <p:cNvSpPr>
            <a:spLocks noChangeAspect="1"/>
          </p:cNvSpPr>
          <p:nvPr userDrawn="1"/>
        </p:nvSpPr>
        <p:spPr>
          <a:xfrm flipV="1">
            <a:off x="4085903" y="1561751"/>
            <a:ext cx="1028700" cy="107574"/>
          </a:xfrm>
          <a:custGeom>
            <a:avLst/>
            <a:gdLst>
              <a:gd name="connsiteX0" fmla="*/ 3943 w 880752"/>
              <a:gd name="connsiteY0" fmla="*/ 130628 h 235131"/>
              <a:gd name="connsiteX1" fmla="*/ 62726 w 880752"/>
              <a:gd name="connsiteY1" fmla="*/ 91440 h 235131"/>
              <a:gd name="connsiteX2" fmla="*/ 82320 w 880752"/>
              <a:gd name="connsiteY2" fmla="*/ 78377 h 235131"/>
              <a:gd name="connsiteX3" fmla="*/ 108446 w 880752"/>
              <a:gd name="connsiteY3" fmla="*/ 65314 h 235131"/>
              <a:gd name="connsiteX4" fmla="*/ 180292 w 880752"/>
              <a:gd name="connsiteY4" fmla="*/ 19594 h 235131"/>
              <a:gd name="connsiteX5" fmla="*/ 206417 w 880752"/>
              <a:gd name="connsiteY5" fmla="*/ 13063 h 235131"/>
              <a:gd name="connsiteX6" fmla="*/ 271732 w 880752"/>
              <a:gd name="connsiteY6" fmla="*/ 0 h 235131"/>
              <a:gd name="connsiteX7" fmla="*/ 389297 w 880752"/>
              <a:gd name="connsiteY7" fmla="*/ 6531 h 235131"/>
              <a:gd name="connsiteX8" fmla="*/ 421955 w 880752"/>
              <a:gd name="connsiteY8" fmla="*/ 13063 h 235131"/>
              <a:gd name="connsiteX9" fmla="*/ 480737 w 880752"/>
              <a:gd name="connsiteY9" fmla="*/ 26125 h 235131"/>
              <a:gd name="connsiteX10" fmla="*/ 565646 w 880752"/>
              <a:gd name="connsiteY10" fmla="*/ 71845 h 235131"/>
              <a:gd name="connsiteX11" fmla="*/ 611366 w 880752"/>
              <a:gd name="connsiteY11" fmla="*/ 84908 h 235131"/>
              <a:gd name="connsiteX12" fmla="*/ 709337 w 880752"/>
              <a:gd name="connsiteY12" fmla="*/ 78377 h 235131"/>
              <a:gd name="connsiteX13" fmla="*/ 741995 w 880752"/>
              <a:gd name="connsiteY13" fmla="*/ 71845 h 235131"/>
              <a:gd name="connsiteX14" fmla="*/ 781183 w 880752"/>
              <a:gd name="connsiteY14" fmla="*/ 65314 h 235131"/>
              <a:gd name="connsiteX15" fmla="*/ 800777 w 880752"/>
              <a:gd name="connsiteY15" fmla="*/ 58783 h 235131"/>
              <a:gd name="connsiteX16" fmla="*/ 859560 w 880752"/>
              <a:gd name="connsiteY16" fmla="*/ 45720 h 235131"/>
              <a:gd name="connsiteX17" fmla="*/ 866092 w 880752"/>
              <a:gd name="connsiteY17" fmla="*/ 65314 h 235131"/>
              <a:gd name="connsiteX18" fmla="*/ 833435 w 880752"/>
              <a:gd name="connsiteY18" fmla="*/ 104503 h 235131"/>
              <a:gd name="connsiteX19" fmla="*/ 807309 w 880752"/>
              <a:gd name="connsiteY19" fmla="*/ 143691 h 235131"/>
              <a:gd name="connsiteX20" fmla="*/ 794246 w 880752"/>
              <a:gd name="connsiteY20" fmla="*/ 163285 h 235131"/>
              <a:gd name="connsiteX21" fmla="*/ 702806 w 880752"/>
              <a:gd name="connsiteY21" fmla="*/ 209005 h 235131"/>
              <a:gd name="connsiteX22" fmla="*/ 657086 w 880752"/>
              <a:gd name="connsiteY22" fmla="*/ 215537 h 235131"/>
              <a:gd name="connsiteX23" fmla="*/ 506863 w 880752"/>
              <a:gd name="connsiteY23" fmla="*/ 235131 h 235131"/>
              <a:gd name="connsiteX24" fmla="*/ 376235 w 880752"/>
              <a:gd name="connsiteY24" fmla="*/ 228600 h 235131"/>
              <a:gd name="connsiteX25" fmla="*/ 330515 w 880752"/>
              <a:gd name="connsiteY25" fmla="*/ 222068 h 235131"/>
              <a:gd name="connsiteX26" fmla="*/ 310920 w 880752"/>
              <a:gd name="connsiteY26" fmla="*/ 182880 h 235131"/>
              <a:gd name="connsiteX27" fmla="*/ 245606 w 880752"/>
              <a:gd name="connsiteY27" fmla="*/ 150223 h 235131"/>
              <a:gd name="connsiteX28" fmla="*/ 226012 w 880752"/>
              <a:gd name="connsiteY28" fmla="*/ 130628 h 235131"/>
              <a:gd name="connsiteX29" fmla="*/ 180292 w 880752"/>
              <a:gd name="connsiteY29" fmla="*/ 117565 h 235131"/>
              <a:gd name="connsiteX30" fmla="*/ 3943 w 880752"/>
              <a:gd name="connsiteY30" fmla="*/ 130628 h 235131"/>
              <a:gd name="connsiteX0" fmla="*/ 3837 w 880646"/>
              <a:gd name="connsiteY0" fmla="*/ 130628 h 235131"/>
              <a:gd name="connsiteX1" fmla="*/ 62620 w 880646"/>
              <a:gd name="connsiteY1" fmla="*/ 91440 h 235131"/>
              <a:gd name="connsiteX2" fmla="*/ 108340 w 880646"/>
              <a:gd name="connsiteY2" fmla="*/ 65314 h 235131"/>
              <a:gd name="connsiteX3" fmla="*/ 180186 w 880646"/>
              <a:gd name="connsiteY3" fmla="*/ 19594 h 235131"/>
              <a:gd name="connsiteX4" fmla="*/ 206311 w 880646"/>
              <a:gd name="connsiteY4" fmla="*/ 13063 h 235131"/>
              <a:gd name="connsiteX5" fmla="*/ 271626 w 880646"/>
              <a:gd name="connsiteY5" fmla="*/ 0 h 235131"/>
              <a:gd name="connsiteX6" fmla="*/ 389191 w 880646"/>
              <a:gd name="connsiteY6" fmla="*/ 6531 h 235131"/>
              <a:gd name="connsiteX7" fmla="*/ 421849 w 880646"/>
              <a:gd name="connsiteY7" fmla="*/ 13063 h 235131"/>
              <a:gd name="connsiteX8" fmla="*/ 480631 w 880646"/>
              <a:gd name="connsiteY8" fmla="*/ 26125 h 235131"/>
              <a:gd name="connsiteX9" fmla="*/ 565540 w 880646"/>
              <a:gd name="connsiteY9" fmla="*/ 71845 h 235131"/>
              <a:gd name="connsiteX10" fmla="*/ 611260 w 880646"/>
              <a:gd name="connsiteY10" fmla="*/ 84908 h 235131"/>
              <a:gd name="connsiteX11" fmla="*/ 709231 w 880646"/>
              <a:gd name="connsiteY11" fmla="*/ 78377 h 235131"/>
              <a:gd name="connsiteX12" fmla="*/ 741889 w 880646"/>
              <a:gd name="connsiteY12" fmla="*/ 71845 h 235131"/>
              <a:gd name="connsiteX13" fmla="*/ 781077 w 880646"/>
              <a:gd name="connsiteY13" fmla="*/ 65314 h 235131"/>
              <a:gd name="connsiteX14" fmla="*/ 800671 w 880646"/>
              <a:gd name="connsiteY14" fmla="*/ 58783 h 235131"/>
              <a:gd name="connsiteX15" fmla="*/ 859454 w 880646"/>
              <a:gd name="connsiteY15" fmla="*/ 45720 h 235131"/>
              <a:gd name="connsiteX16" fmla="*/ 865986 w 880646"/>
              <a:gd name="connsiteY16" fmla="*/ 65314 h 235131"/>
              <a:gd name="connsiteX17" fmla="*/ 833329 w 880646"/>
              <a:gd name="connsiteY17" fmla="*/ 104503 h 235131"/>
              <a:gd name="connsiteX18" fmla="*/ 807203 w 880646"/>
              <a:gd name="connsiteY18" fmla="*/ 143691 h 235131"/>
              <a:gd name="connsiteX19" fmla="*/ 794140 w 880646"/>
              <a:gd name="connsiteY19" fmla="*/ 163285 h 235131"/>
              <a:gd name="connsiteX20" fmla="*/ 702700 w 880646"/>
              <a:gd name="connsiteY20" fmla="*/ 209005 h 235131"/>
              <a:gd name="connsiteX21" fmla="*/ 656980 w 880646"/>
              <a:gd name="connsiteY21" fmla="*/ 215537 h 235131"/>
              <a:gd name="connsiteX22" fmla="*/ 506757 w 880646"/>
              <a:gd name="connsiteY22" fmla="*/ 235131 h 235131"/>
              <a:gd name="connsiteX23" fmla="*/ 376129 w 880646"/>
              <a:gd name="connsiteY23" fmla="*/ 228600 h 235131"/>
              <a:gd name="connsiteX24" fmla="*/ 330409 w 880646"/>
              <a:gd name="connsiteY24" fmla="*/ 222068 h 235131"/>
              <a:gd name="connsiteX25" fmla="*/ 310814 w 880646"/>
              <a:gd name="connsiteY25" fmla="*/ 182880 h 235131"/>
              <a:gd name="connsiteX26" fmla="*/ 245500 w 880646"/>
              <a:gd name="connsiteY26" fmla="*/ 150223 h 235131"/>
              <a:gd name="connsiteX27" fmla="*/ 225906 w 880646"/>
              <a:gd name="connsiteY27" fmla="*/ 130628 h 235131"/>
              <a:gd name="connsiteX28" fmla="*/ 180186 w 880646"/>
              <a:gd name="connsiteY28" fmla="*/ 117565 h 235131"/>
              <a:gd name="connsiteX29" fmla="*/ 3837 w 880646"/>
              <a:gd name="connsiteY29" fmla="*/ 130628 h 235131"/>
              <a:gd name="connsiteX0" fmla="*/ 1123 w 877932"/>
              <a:gd name="connsiteY0" fmla="*/ 130628 h 235131"/>
              <a:gd name="connsiteX1" fmla="*/ 105626 w 877932"/>
              <a:gd name="connsiteY1" fmla="*/ 65314 h 235131"/>
              <a:gd name="connsiteX2" fmla="*/ 177472 w 877932"/>
              <a:gd name="connsiteY2" fmla="*/ 19594 h 235131"/>
              <a:gd name="connsiteX3" fmla="*/ 203597 w 877932"/>
              <a:gd name="connsiteY3" fmla="*/ 13063 h 235131"/>
              <a:gd name="connsiteX4" fmla="*/ 268912 w 877932"/>
              <a:gd name="connsiteY4" fmla="*/ 0 h 235131"/>
              <a:gd name="connsiteX5" fmla="*/ 386477 w 877932"/>
              <a:gd name="connsiteY5" fmla="*/ 6531 h 235131"/>
              <a:gd name="connsiteX6" fmla="*/ 419135 w 877932"/>
              <a:gd name="connsiteY6" fmla="*/ 13063 h 235131"/>
              <a:gd name="connsiteX7" fmla="*/ 477917 w 877932"/>
              <a:gd name="connsiteY7" fmla="*/ 26125 h 235131"/>
              <a:gd name="connsiteX8" fmla="*/ 562826 w 877932"/>
              <a:gd name="connsiteY8" fmla="*/ 71845 h 235131"/>
              <a:gd name="connsiteX9" fmla="*/ 608546 w 877932"/>
              <a:gd name="connsiteY9" fmla="*/ 84908 h 235131"/>
              <a:gd name="connsiteX10" fmla="*/ 706517 w 877932"/>
              <a:gd name="connsiteY10" fmla="*/ 78377 h 235131"/>
              <a:gd name="connsiteX11" fmla="*/ 739175 w 877932"/>
              <a:gd name="connsiteY11" fmla="*/ 71845 h 235131"/>
              <a:gd name="connsiteX12" fmla="*/ 778363 w 877932"/>
              <a:gd name="connsiteY12" fmla="*/ 65314 h 235131"/>
              <a:gd name="connsiteX13" fmla="*/ 797957 w 877932"/>
              <a:gd name="connsiteY13" fmla="*/ 58783 h 235131"/>
              <a:gd name="connsiteX14" fmla="*/ 856740 w 877932"/>
              <a:gd name="connsiteY14" fmla="*/ 45720 h 235131"/>
              <a:gd name="connsiteX15" fmla="*/ 863272 w 877932"/>
              <a:gd name="connsiteY15" fmla="*/ 65314 h 235131"/>
              <a:gd name="connsiteX16" fmla="*/ 830615 w 877932"/>
              <a:gd name="connsiteY16" fmla="*/ 104503 h 235131"/>
              <a:gd name="connsiteX17" fmla="*/ 804489 w 877932"/>
              <a:gd name="connsiteY17" fmla="*/ 143691 h 235131"/>
              <a:gd name="connsiteX18" fmla="*/ 791426 w 877932"/>
              <a:gd name="connsiteY18" fmla="*/ 163285 h 235131"/>
              <a:gd name="connsiteX19" fmla="*/ 699986 w 877932"/>
              <a:gd name="connsiteY19" fmla="*/ 209005 h 235131"/>
              <a:gd name="connsiteX20" fmla="*/ 654266 w 877932"/>
              <a:gd name="connsiteY20" fmla="*/ 215537 h 235131"/>
              <a:gd name="connsiteX21" fmla="*/ 504043 w 877932"/>
              <a:gd name="connsiteY21" fmla="*/ 235131 h 235131"/>
              <a:gd name="connsiteX22" fmla="*/ 373415 w 877932"/>
              <a:gd name="connsiteY22" fmla="*/ 228600 h 235131"/>
              <a:gd name="connsiteX23" fmla="*/ 327695 w 877932"/>
              <a:gd name="connsiteY23" fmla="*/ 222068 h 235131"/>
              <a:gd name="connsiteX24" fmla="*/ 308100 w 877932"/>
              <a:gd name="connsiteY24" fmla="*/ 182880 h 235131"/>
              <a:gd name="connsiteX25" fmla="*/ 242786 w 877932"/>
              <a:gd name="connsiteY25" fmla="*/ 150223 h 235131"/>
              <a:gd name="connsiteX26" fmla="*/ 223192 w 877932"/>
              <a:gd name="connsiteY26" fmla="*/ 130628 h 235131"/>
              <a:gd name="connsiteX27" fmla="*/ 177472 w 877932"/>
              <a:gd name="connsiteY27" fmla="*/ 117565 h 235131"/>
              <a:gd name="connsiteX28" fmla="*/ 1123 w 877932"/>
              <a:gd name="connsiteY28" fmla="*/ 130628 h 235131"/>
              <a:gd name="connsiteX0" fmla="*/ 1174 w 877983"/>
              <a:gd name="connsiteY0" fmla="*/ 130628 h 235131"/>
              <a:gd name="connsiteX1" fmla="*/ 105677 w 877983"/>
              <a:gd name="connsiteY1" fmla="*/ 65314 h 235131"/>
              <a:gd name="connsiteX2" fmla="*/ 203648 w 877983"/>
              <a:gd name="connsiteY2" fmla="*/ 13063 h 235131"/>
              <a:gd name="connsiteX3" fmla="*/ 268963 w 877983"/>
              <a:gd name="connsiteY3" fmla="*/ 0 h 235131"/>
              <a:gd name="connsiteX4" fmla="*/ 386528 w 877983"/>
              <a:gd name="connsiteY4" fmla="*/ 6531 h 235131"/>
              <a:gd name="connsiteX5" fmla="*/ 419186 w 877983"/>
              <a:gd name="connsiteY5" fmla="*/ 13063 h 235131"/>
              <a:gd name="connsiteX6" fmla="*/ 477968 w 877983"/>
              <a:gd name="connsiteY6" fmla="*/ 26125 h 235131"/>
              <a:gd name="connsiteX7" fmla="*/ 562877 w 877983"/>
              <a:gd name="connsiteY7" fmla="*/ 71845 h 235131"/>
              <a:gd name="connsiteX8" fmla="*/ 608597 w 877983"/>
              <a:gd name="connsiteY8" fmla="*/ 84908 h 235131"/>
              <a:gd name="connsiteX9" fmla="*/ 706568 w 877983"/>
              <a:gd name="connsiteY9" fmla="*/ 78377 h 235131"/>
              <a:gd name="connsiteX10" fmla="*/ 739226 w 877983"/>
              <a:gd name="connsiteY10" fmla="*/ 71845 h 235131"/>
              <a:gd name="connsiteX11" fmla="*/ 778414 w 877983"/>
              <a:gd name="connsiteY11" fmla="*/ 65314 h 235131"/>
              <a:gd name="connsiteX12" fmla="*/ 798008 w 877983"/>
              <a:gd name="connsiteY12" fmla="*/ 58783 h 235131"/>
              <a:gd name="connsiteX13" fmla="*/ 856791 w 877983"/>
              <a:gd name="connsiteY13" fmla="*/ 45720 h 235131"/>
              <a:gd name="connsiteX14" fmla="*/ 863323 w 877983"/>
              <a:gd name="connsiteY14" fmla="*/ 65314 h 235131"/>
              <a:gd name="connsiteX15" fmla="*/ 830666 w 877983"/>
              <a:gd name="connsiteY15" fmla="*/ 104503 h 235131"/>
              <a:gd name="connsiteX16" fmla="*/ 804540 w 877983"/>
              <a:gd name="connsiteY16" fmla="*/ 143691 h 235131"/>
              <a:gd name="connsiteX17" fmla="*/ 791477 w 877983"/>
              <a:gd name="connsiteY17" fmla="*/ 163285 h 235131"/>
              <a:gd name="connsiteX18" fmla="*/ 700037 w 877983"/>
              <a:gd name="connsiteY18" fmla="*/ 209005 h 235131"/>
              <a:gd name="connsiteX19" fmla="*/ 654317 w 877983"/>
              <a:gd name="connsiteY19" fmla="*/ 215537 h 235131"/>
              <a:gd name="connsiteX20" fmla="*/ 504094 w 877983"/>
              <a:gd name="connsiteY20" fmla="*/ 235131 h 235131"/>
              <a:gd name="connsiteX21" fmla="*/ 373466 w 877983"/>
              <a:gd name="connsiteY21" fmla="*/ 228600 h 235131"/>
              <a:gd name="connsiteX22" fmla="*/ 327746 w 877983"/>
              <a:gd name="connsiteY22" fmla="*/ 222068 h 235131"/>
              <a:gd name="connsiteX23" fmla="*/ 308151 w 877983"/>
              <a:gd name="connsiteY23" fmla="*/ 182880 h 235131"/>
              <a:gd name="connsiteX24" fmla="*/ 242837 w 877983"/>
              <a:gd name="connsiteY24" fmla="*/ 150223 h 235131"/>
              <a:gd name="connsiteX25" fmla="*/ 223243 w 877983"/>
              <a:gd name="connsiteY25" fmla="*/ 130628 h 235131"/>
              <a:gd name="connsiteX26" fmla="*/ 177523 w 877983"/>
              <a:gd name="connsiteY26" fmla="*/ 117565 h 235131"/>
              <a:gd name="connsiteX27" fmla="*/ 1174 w 877983"/>
              <a:gd name="connsiteY27" fmla="*/ 130628 h 235131"/>
              <a:gd name="connsiteX0" fmla="*/ 1174 w 877983"/>
              <a:gd name="connsiteY0" fmla="*/ 124620 h 229123"/>
              <a:gd name="connsiteX1" fmla="*/ 105677 w 877983"/>
              <a:gd name="connsiteY1" fmla="*/ 59306 h 229123"/>
              <a:gd name="connsiteX2" fmla="*/ 203648 w 877983"/>
              <a:gd name="connsiteY2" fmla="*/ 7055 h 229123"/>
              <a:gd name="connsiteX3" fmla="*/ 386528 w 877983"/>
              <a:gd name="connsiteY3" fmla="*/ 523 h 229123"/>
              <a:gd name="connsiteX4" fmla="*/ 419186 w 877983"/>
              <a:gd name="connsiteY4" fmla="*/ 7055 h 229123"/>
              <a:gd name="connsiteX5" fmla="*/ 477968 w 877983"/>
              <a:gd name="connsiteY5" fmla="*/ 20117 h 229123"/>
              <a:gd name="connsiteX6" fmla="*/ 562877 w 877983"/>
              <a:gd name="connsiteY6" fmla="*/ 65837 h 229123"/>
              <a:gd name="connsiteX7" fmla="*/ 608597 w 877983"/>
              <a:gd name="connsiteY7" fmla="*/ 78900 h 229123"/>
              <a:gd name="connsiteX8" fmla="*/ 706568 w 877983"/>
              <a:gd name="connsiteY8" fmla="*/ 72369 h 229123"/>
              <a:gd name="connsiteX9" fmla="*/ 739226 w 877983"/>
              <a:gd name="connsiteY9" fmla="*/ 65837 h 229123"/>
              <a:gd name="connsiteX10" fmla="*/ 778414 w 877983"/>
              <a:gd name="connsiteY10" fmla="*/ 59306 h 229123"/>
              <a:gd name="connsiteX11" fmla="*/ 798008 w 877983"/>
              <a:gd name="connsiteY11" fmla="*/ 52775 h 229123"/>
              <a:gd name="connsiteX12" fmla="*/ 856791 w 877983"/>
              <a:gd name="connsiteY12" fmla="*/ 39712 h 229123"/>
              <a:gd name="connsiteX13" fmla="*/ 863323 w 877983"/>
              <a:gd name="connsiteY13" fmla="*/ 59306 h 229123"/>
              <a:gd name="connsiteX14" fmla="*/ 830666 w 877983"/>
              <a:gd name="connsiteY14" fmla="*/ 98495 h 229123"/>
              <a:gd name="connsiteX15" fmla="*/ 804540 w 877983"/>
              <a:gd name="connsiteY15" fmla="*/ 137683 h 229123"/>
              <a:gd name="connsiteX16" fmla="*/ 791477 w 877983"/>
              <a:gd name="connsiteY16" fmla="*/ 157277 h 229123"/>
              <a:gd name="connsiteX17" fmla="*/ 700037 w 877983"/>
              <a:gd name="connsiteY17" fmla="*/ 202997 h 229123"/>
              <a:gd name="connsiteX18" fmla="*/ 654317 w 877983"/>
              <a:gd name="connsiteY18" fmla="*/ 209529 h 229123"/>
              <a:gd name="connsiteX19" fmla="*/ 504094 w 877983"/>
              <a:gd name="connsiteY19" fmla="*/ 229123 h 229123"/>
              <a:gd name="connsiteX20" fmla="*/ 373466 w 877983"/>
              <a:gd name="connsiteY20" fmla="*/ 222592 h 229123"/>
              <a:gd name="connsiteX21" fmla="*/ 327746 w 877983"/>
              <a:gd name="connsiteY21" fmla="*/ 216060 h 229123"/>
              <a:gd name="connsiteX22" fmla="*/ 308151 w 877983"/>
              <a:gd name="connsiteY22" fmla="*/ 176872 h 229123"/>
              <a:gd name="connsiteX23" fmla="*/ 242837 w 877983"/>
              <a:gd name="connsiteY23" fmla="*/ 144215 h 229123"/>
              <a:gd name="connsiteX24" fmla="*/ 223243 w 877983"/>
              <a:gd name="connsiteY24" fmla="*/ 124620 h 229123"/>
              <a:gd name="connsiteX25" fmla="*/ 177523 w 877983"/>
              <a:gd name="connsiteY25" fmla="*/ 111557 h 229123"/>
              <a:gd name="connsiteX26" fmla="*/ 1174 w 877983"/>
              <a:gd name="connsiteY26" fmla="*/ 124620 h 229123"/>
              <a:gd name="connsiteX0" fmla="*/ 1174 w 877983"/>
              <a:gd name="connsiteY0" fmla="*/ 125570 h 230073"/>
              <a:gd name="connsiteX1" fmla="*/ 105677 w 877983"/>
              <a:gd name="connsiteY1" fmla="*/ 60256 h 230073"/>
              <a:gd name="connsiteX2" fmla="*/ 203648 w 877983"/>
              <a:gd name="connsiteY2" fmla="*/ 8005 h 230073"/>
              <a:gd name="connsiteX3" fmla="*/ 386528 w 877983"/>
              <a:gd name="connsiteY3" fmla="*/ 1473 h 230073"/>
              <a:gd name="connsiteX4" fmla="*/ 477968 w 877983"/>
              <a:gd name="connsiteY4" fmla="*/ 21067 h 230073"/>
              <a:gd name="connsiteX5" fmla="*/ 562877 w 877983"/>
              <a:gd name="connsiteY5" fmla="*/ 66787 h 230073"/>
              <a:gd name="connsiteX6" fmla="*/ 608597 w 877983"/>
              <a:gd name="connsiteY6" fmla="*/ 79850 h 230073"/>
              <a:gd name="connsiteX7" fmla="*/ 706568 w 877983"/>
              <a:gd name="connsiteY7" fmla="*/ 73319 h 230073"/>
              <a:gd name="connsiteX8" fmla="*/ 739226 w 877983"/>
              <a:gd name="connsiteY8" fmla="*/ 66787 h 230073"/>
              <a:gd name="connsiteX9" fmla="*/ 778414 w 877983"/>
              <a:gd name="connsiteY9" fmla="*/ 60256 h 230073"/>
              <a:gd name="connsiteX10" fmla="*/ 798008 w 877983"/>
              <a:gd name="connsiteY10" fmla="*/ 53725 h 230073"/>
              <a:gd name="connsiteX11" fmla="*/ 856791 w 877983"/>
              <a:gd name="connsiteY11" fmla="*/ 40662 h 230073"/>
              <a:gd name="connsiteX12" fmla="*/ 863323 w 877983"/>
              <a:gd name="connsiteY12" fmla="*/ 60256 h 230073"/>
              <a:gd name="connsiteX13" fmla="*/ 830666 w 877983"/>
              <a:gd name="connsiteY13" fmla="*/ 99445 h 230073"/>
              <a:gd name="connsiteX14" fmla="*/ 804540 w 877983"/>
              <a:gd name="connsiteY14" fmla="*/ 138633 h 230073"/>
              <a:gd name="connsiteX15" fmla="*/ 791477 w 877983"/>
              <a:gd name="connsiteY15" fmla="*/ 158227 h 230073"/>
              <a:gd name="connsiteX16" fmla="*/ 700037 w 877983"/>
              <a:gd name="connsiteY16" fmla="*/ 203947 h 230073"/>
              <a:gd name="connsiteX17" fmla="*/ 654317 w 877983"/>
              <a:gd name="connsiteY17" fmla="*/ 210479 h 230073"/>
              <a:gd name="connsiteX18" fmla="*/ 504094 w 877983"/>
              <a:gd name="connsiteY18" fmla="*/ 230073 h 230073"/>
              <a:gd name="connsiteX19" fmla="*/ 373466 w 877983"/>
              <a:gd name="connsiteY19" fmla="*/ 223542 h 230073"/>
              <a:gd name="connsiteX20" fmla="*/ 327746 w 877983"/>
              <a:gd name="connsiteY20" fmla="*/ 217010 h 230073"/>
              <a:gd name="connsiteX21" fmla="*/ 308151 w 877983"/>
              <a:gd name="connsiteY21" fmla="*/ 177822 h 230073"/>
              <a:gd name="connsiteX22" fmla="*/ 242837 w 877983"/>
              <a:gd name="connsiteY22" fmla="*/ 145165 h 230073"/>
              <a:gd name="connsiteX23" fmla="*/ 223243 w 877983"/>
              <a:gd name="connsiteY23" fmla="*/ 125570 h 230073"/>
              <a:gd name="connsiteX24" fmla="*/ 177523 w 877983"/>
              <a:gd name="connsiteY24" fmla="*/ 112507 h 230073"/>
              <a:gd name="connsiteX25" fmla="*/ 1174 w 877983"/>
              <a:gd name="connsiteY25" fmla="*/ 125570 h 230073"/>
              <a:gd name="connsiteX0" fmla="*/ 1174 w 877983"/>
              <a:gd name="connsiteY0" fmla="*/ 128943 h 233446"/>
              <a:gd name="connsiteX1" fmla="*/ 105677 w 877983"/>
              <a:gd name="connsiteY1" fmla="*/ 63629 h 233446"/>
              <a:gd name="connsiteX2" fmla="*/ 203648 w 877983"/>
              <a:gd name="connsiteY2" fmla="*/ 11378 h 233446"/>
              <a:gd name="connsiteX3" fmla="*/ 386528 w 877983"/>
              <a:gd name="connsiteY3" fmla="*/ 4846 h 233446"/>
              <a:gd name="connsiteX4" fmla="*/ 562877 w 877983"/>
              <a:gd name="connsiteY4" fmla="*/ 70160 h 233446"/>
              <a:gd name="connsiteX5" fmla="*/ 608597 w 877983"/>
              <a:gd name="connsiteY5" fmla="*/ 83223 h 233446"/>
              <a:gd name="connsiteX6" fmla="*/ 706568 w 877983"/>
              <a:gd name="connsiteY6" fmla="*/ 76692 h 233446"/>
              <a:gd name="connsiteX7" fmla="*/ 739226 w 877983"/>
              <a:gd name="connsiteY7" fmla="*/ 70160 h 233446"/>
              <a:gd name="connsiteX8" fmla="*/ 778414 w 877983"/>
              <a:gd name="connsiteY8" fmla="*/ 63629 h 233446"/>
              <a:gd name="connsiteX9" fmla="*/ 798008 w 877983"/>
              <a:gd name="connsiteY9" fmla="*/ 57098 h 233446"/>
              <a:gd name="connsiteX10" fmla="*/ 856791 w 877983"/>
              <a:gd name="connsiteY10" fmla="*/ 44035 h 233446"/>
              <a:gd name="connsiteX11" fmla="*/ 863323 w 877983"/>
              <a:gd name="connsiteY11" fmla="*/ 63629 h 233446"/>
              <a:gd name="connsiteX12" fmla="*/ 830666 w 877983"/>
              <a:gd name="connsiteY12" fmla="*/ 102818 h 233446"/>
              <a:gd name="connsiteX13" fmla="*/ 804540 w 877983"/>
              <a:gd name="connsiteY13" fmla="*/ 142006 h 233446"/>
              <a:gd name="connsiteX14" fmla="*/ 791477 w 877983"/>
              <a:gd name="connsiteY14" fmla="*/ 161600 h 233446"/>
              <a:gd name="connsiteX15" fmla="*/ 700037 w 877983"/>
              <a:gd name="connsiteY15" fmla="*/ 207320 h 233446"/>
              <a:gd name="connsiteX16" fmla="*/ 654317 w 877983"/>
              <a:gd name="connsiteY16" fmla="*/ 213852 h 233446"/>
              <a:gd name="connsiteX17" fmla="*/ 504094 w 877983"/>
              <a:gd name="connsiteY17" fmla="*/ 233446 h 233446"/>
              <a:gd name="connsiteX18" fmla="*/ 373466 w 877983"/>
              <a:gd name="connsiteY18" fmla="*/ 226915 h 233446"/>
              <a:gd name="connsiteX19" fmla="*/ 327746 w 877983"/>
              <a:gd name="connsiteY19" fmla="*/ 220383 h 233446"/>
              <a:gd name="connsiteX20" fmla="*/ 308151 w 877983"/>
              <a:gd name="connsiteY20" fmla="*/ 181195 h 233446"/>
              <a:gd name="connsiteX21" fmla="*/ 242837 w 877983"/>
              <a:gd name="connsiteY21" fmla="*/ 148538 h 233446"/>
              <a:gd name="connsiteX22" fmla="*/ 223243 w 877983"/>
              <a:gd name="connsiteY22" fmla="*/ 128943 h 233446"/>
              <a:gd name="connsiteX23" fmla="*/ 177523 w 877983"/>
              <a:gd name="connsiteY23" fmla="*/ 115880 h 233446"/>
              <a:gd name="connsiteX24" fmla="*/ 1174 w 877983"/>
              <a:gd name="connsiteY24" fmla="*/ 128943 h 233446"/>
              <a:gd name="connsiteX0" fmla="*/ 1174 w 877983"/>
              <a:gd name="connsiteY0" fmla="*/ 129909 h 234412"/>
              <a:gd name="connsiteX1" fmla="*/ 105677 w 877983"/>
              <a:gd name="connsiteY1" fmla="*/ 64595 h 234412"/>
              <a:gd name="connsiteX2" fmla="*/ 203648 w 877983"/>
              <a:gd name="connsiteY2" fmla="*/ 12344 h 234412"/>
              <a:gd name="connsiteX3" fmla="*/ 386528 w 877983"/>
              <a:gd name="connsiteY3" fmla="*/ 5812 h 234412"/>
              <a:gd name="connsiteX4" fmla="*/ 608597 w 877983"/>
              <a:gd name="connsiteY4" fmla="*/ 84189 h 234412"/>
              <a:gd name="connsiteX5" fmla="*/ 706568 w 877983"/>
              <a:gd name="connsiteY5" fmla="*/ 77658 h 234412"/>
              <a:gd name="connsiteX6" fmla="*/ 739226 w 877983"/>
              <a:gd name="connsiteY6" fmla="*/ 71126 h 234412"/>
              <a:gd name="connsiteX7" fmla="*/ 778414 w 877983"/>
              <a:gd name="connsiteY7" fmla="*/ 64595 h 234412"/>
              <a:gd name="connsiteX8" fmla="*/ 798008 w 877983"/>
              <a:gd name="connsiteY8" fmla="*/ 58064 h 234412"/>
              <a:gd name="connsiteX9" fmla="*/ 856791 w 877983"/>
              <a:gd name="connsiteY9" fmla="*/ 45001 h 234412"/>
              <a:gd name="connsiteX10" fmla="*/ 863323 w 877983"/>
              <a:gd name="connsiteY10" fmla="*/ 64595 h 234412"/>
              <a:gd name="connsiteX11" fmla="*/ 830666 w 877983"/>
              <a:gd name="connsiteY11" fmla="*/ 103784 h 234412"/>
              <a:gd name="connsiteX12" fmla="*/ 804540 w 877983"/>
              <a:gd name="connsiteY12" fmla="*/ 142972 h 234412"/>
              <a:gd name="connsiteX13" fmla="*/ 791477 w 877983"/>
              <a:gd name="connsiteY13" fmla="*/ 162566 h 234412"/>
              <a:gd name="connsiteX14" fmla="*/ 700037 w 877983"/>
              <a:gd name="connsiteY14" fmla="*/ 208286 h 234412"/>
              <a:gd name="connsiteX15" fmla="*/ 654317 w 877983"/>
              <a:gd name="connsiteY15" fmla="*/ 214818 h 234412"/>
              <a:gd name="connsiteX16" fmla="*/ 504094 w 877983"/>
              <a:gd name="connsiteY16" fmla="*/ 234412 h 234412"/>
              <a:gd name="connsiteX17" fmla="*/ 373466 w 877983"/>
              <a:gd name="connsiteY17" fmla="*/ 227881 h 234412"/>
              <a:gd name="connsiteX18" fmla="*/ 327746 w 877983"/>
              <a:gd name="connsiteY18" fmla="*/ 221349 h 234412"/>
              <a:gd name="connsiteX19" fmla="*/ 308151 w 877983"/>
              <a:gd name="connsiteY19" fmla="*/ 182161 h 234412"/>
              <a:gd name="connsiteX20" fmla="*/ 242837 w 877983"/>
              <a:gd name="connsiteY20" fmla="*/ 149504 h 234412"/>
              <a:gd name="connsiteX21" fmla="*/ 223243 w 877983"/>
              <a:gd name="connsiteY21" fmla="*/ 129909 h 234412"/>
              <a:gd name="connsiteX22" fmla="*/ 177523 w 877983"/>
              <a:gd name="connsiteY22" fmla="*/ 116846 h 234412"/>
              <a:gd name="connsiteX23" fmla="*/ 1174 w 877983"/>
              <a:gd name="connsiteY23" fmla="*/ 129909 h 234412"/>
              <a:gd name="connsiteX0" fmla="*/ 1174 w 877983"/>
              <a:gd name="connsiteY0" fmla="*/ 129909 h 234412"/>
              <a:gd name="connsiteX1" fmla="*/ 105677 w 877983"/>
              <a:gd name="connsiteY1" fmla="*/ 64595 h 234412"/>
              <a:gd name="connsiteX2" fmla="*/ 203648 w 877983"/>
              <a:gd name="connsiteY2" fmla="*/ 12344 h 234412"/>
              <a:gd name="connsiteX3" fmla="*/ 386528 w 877983"/>
              <a:gd name="connsiteY3" fmla="*/ 5812 h 234412"/>
              <a:gd name="connsiteX4" fmla="*/ 608597 w 877983"/>
              <a:gd name="connsiteY4" fmla="*/ 84189 h 234412"/>
              <a:gd name="connsiteX5" fmla="*/ 739226 w 877983"/>
              <a:gd name="connsiteY5" fmla="*/ 71126 h 234412"/>
              <a:gd name="connsiteX6" fmla="*/ 778414 w 877983"/>
              <a:gd name="connsiteY6" fmla="*/ 64595 h 234412"/>
              <a:gd name="connsiteX7" fmla="*/ 798008 w 877983"/>
              <a:gd name="connsiteY7" fmla="*/ 58064 h 234412"/>
              <a:gd name="connsiteX8" fmla="*/ 856791 w 877983"/>
              <a:gd name="connsiteY8" fmla="*/ 45001 h 234412"/>
              <a:gd name="connsiteX9" fmla="*/ 863323 w 877983"/>
              <a:gd name="connsiteY9" fmla="*/ 64595 h 234412"/>
              <a:gd name="connsiteX10" fmla="*/ 830666 w 877983"/>
              <a:gd name="connsiteY10" fmla="*/ 103784 h 234412"/>
              <a:gd name="connsiteX11" fmla="*/ 804540 w 877983"/>
              <a:gd name="connsiteY11" fmla="*/ 142972 h 234412"/>
              <a:gd name="connsiteX12" fmla="*/ 791477 w 877983"/>
              <a:gd name="connsiteY12" fmla="*/ 162566 h 234412"/>
              <a:gd name="connsiteX13" fmla="*/ 700037 w 877983"/>
              <a:gd name="connsiteY13" fmla="*/ 208286 h 234412"/>
              <a:gd name="connsiteX14" fmla="*/ 654317 w 877983"/>
              <a:gd name="connsiteY14" fmla="*/ 214818 h 234412"/>
              <a:gd name="connsiteX15" fmla="*/ 504094 w 877983"/>
              <a:gd name="connsiteY15" fmla="*/ 234412 h 234412"/>
              <a:gd name="connsiteX16" fmla="*/ 373466 w 877983"/>
              <a:gd name="connsiteY16" fmla="*/ 227881 h 234412"/>
              <a:gd name="connsiteX17" fmla="*/ 327746 w 877983"/>
              <a:gd name="connsiteY17" fmla="*/ 221349 h 234412"/>
              <a:gd name="connsiteX18" fmla="*/ 308151 w 877983"/>
              <a:gd name="connsiteY18" fmla="*/ 182161 h 234412"/>
              <a:gd name="connsiteX19" fmla="*/ 242837 w 877983"/>
              <a:gd name="connsiteY19" fmla="*/ 149504 h 234412"/>
              <a:gd name="connsiteX20" fmla="*/ 223243 w 877983"/>
              <a:gd name="connsiteY20" fmla="*/ 129909 h 234412"/>
              <a:gd name="connsiteX21" fmla="*/ 177523 w 877983"/>
              <a:gd name="connsiteY21" fmla="*/ 116846 h 234412"/>
              <a:gd name="connsiteX22" fmla="*/ 1174 w 877983"/>
              <a:gd name="connsiteY22" fmla="*/ 129909 h 234412"/>
              <a:gd name="connsiteX0" fmla="*/ 1174 w 877983"/>
              <a:gd name="connsiteY0" fmla="*/ 129909 h 234412"/>
              <a:gd name="connsiteX1" fmla="*/ 105677 w 877983"/>
              <a:gd name="connsiteY1" fmla="*/ 64595 h 234412"/>
              <a:gd name="connsiteX2" fmla="*/ 203648 w 877983"/>
              <a:gd name="connsiteY2" fmla="*/ 12344 h 234412"/>
              <a:gd name="connsiteX3" fmla="*/ 386528 w 877983"/>
              <a:gd name="connsiteY3" fmla="*/ 5812 h 234412"/>
              <a:gd name="connsiteX4" fmla="*/ 608597 w 877983"/>
              <a:gd name="connsiteY4" fmla="*/ 84189 h 234412"/>
              <a:gd name="connsiteX5" fmla="*/ 739226 w 877983"/>
              <a:gd name="connsiteY5" fmla="*/ 71126 h 234412"/>
              <a:gd name="connsiteX6" fmla="*/ 778414 w 877983"/>
              <a:gd name="connsiteY6" fmla="*/ 64595 h 234412"/>
              <a:gd name="connsiteX7" fmla="*/ 856791 w 877983"/>
              <a:gd name="connsiteY7" fmla="*/ 45001 h 234412"/>
              <a:gd name="connsiteX8" fmla="*/ 863323 w 877983"/>
              <a:gd name="connsiteY8" fmla="*/ 64595 h 234412"/>
              <a:gd name="connsiteX9" fmla="*/ 830666 w 877983"/>
              <a:gd name="connsiteY9" fmla="*/ 103784 h 234412"/>
              <a:gd name="connsiteX10" fmla="*/ 804540 w 877983"/>
              <a:gd name="connsiteY10" fmla="*/ 142972 h 234412"/>
              <a:gd name="connsiteX11" fmla="*/ 791477 w 877983"/>
              <a:gd name="connsiteY11" fmla="*/ 162566 h 234412"/>
              <a:gd name="connsiteX12" fmla="*/ 700037 w 877983"/>
              <a:gd name="connsiteY12" fmla="*/ 208286 h 234412"/>
              <a:gd name="connsiteX13" fmla="*/ 654317 w 877983"/>
              <a:gd name="connsiteY13" fmla="*/ 214818 h 234412"/>
              <a:gd name="connsiteX14" fmla="*/ 504094 w 877983"/>
              <a:gd name="connsiteY14" fmla="*/ 234412 h 234412"/>
              <a:gd name="connsiteX15" fmla="*/ 373466 w 877983"/>
              <a:gd name="connsiteY15" fmla="*/ 227881 h 234412"/>
              <a:gd name="connsiteX16" fmla="*/ 327746 w 877983"/>
              <a:gd name="connsiteY16" fmla="*/ 221349 h 234412"/>
              <a:gd name="connsiteX17" fmla="*/ 308151 w 877983"/>
              <a:gd name="connsiteY17" fmla="*/ 182161 h 234412"/>
              <a:gd name="connsiteX18" fmla="*/ 242837 w 877983"/>
              <a:gd name="connsiteY18" fmla="*/ 149504 h 234412"/>
              <a:gd name="connsiteX19" fmla="*/ 223243 w 877983"/>
              <a:gd name="connsiteY19" fmla="*/ 129909 h 234412"/>
              <a:gd name="connsiteX20" fmla="*/ 177523 w 877983"/>
              <a:gd name="connsiteY20" fmla="*/ 116846 h 234412"/>
              <a:gd name="connsiteX21" fmla="*/ 1174 w 877983"/>
              <a:gd name="connsiteY21" fmla="*/ 129909 h 234412"/>
              <a:gd name="connsiteX0" fmla="*/ 1174 w 877983"/>
              <a:gd name="connsiteY0" fmla="*/ 129909 h 234412"/>
              <a:gd name="connsiteX1" fmla="*/ 105677 w 877983"/>
              <a:gd name="connsiteY1" fmla="*/ 64595 h 234412"/>
              <a:gd name="connsiteX2" fmla="*/ 203648 w 877983"/>
              <a:gd name="connsiteY2" fmla="*/ 12344 h 234412"/>
              <a:gd name="connsiteX3" fmla="*/ 386528 w 877983"/>
              <a:gd name="connsiteY3" fmla="*/ 5812 h 234412"/>
              <a:gd name="connsiteX4" fmla="*/ 608597 w 877983"/>
              <a:gd name="connsiteY4" fmla="*/ 84189 h 234412"/>
              <a:gd name="connsiteX5" fmla="*/ 739226 w 877983"/>
              <a:gd name="connsiteY5" fmla="*/ 71126 h 234412"/>
              <a:gd name="connsiteX6" fmla="*/ 856791 w 877983"/>
              <a:gd name="connsiteY6" fmla="*/ 45001 h 234412"/>
              <a:gd name="connsiteX7" fmla="*/ 863323 w 877983"/>
              <a:gd name="connsiteY7" fmla="*/ 64595 h 234412"/>
              <a:gd name="connsiteX8" fmla="*/ 830666 w 877983"/>
              <a:gd name="connsiteY8" fmla="*/ 103784 h 234412"/>
              <a:gd name="connsiteX9" fmla="*/ 804540 w 877983"/>
              <a:gd name="connsiteY9" fmla="*/ 142972 h 234412"/>
              <a:gd name="connsiteX10" fmla="*/ 791477 w 877983"/>
              <a:gd name="connsiteY10" fmla="*/ 162566 h 234412"/>
              <a:gd name="connsiteX11" fmla="*/ 700037 w 877983"/>
              <a:gd name="connsiteY11" fmla="*/ 208286 h 234412"/>
              <a:gd name="connsiteX12" fmla="*/ 654317 w 877983"/>
              <a:gd name="connsiteY12" fmla="*/ 214818 h 234412"/>
              <a:gd name="connsiteX13" fmla="*/ 504094 w 877983"/>
              <a:gd name="connsiteY13" fmla="*/ 234412 h 234412"/>
              <a:gd name="connsiteX14" fmla="*/ 373466 w 877983"/>
              <a:gd name="connsiteY14" fmla="*/ 227881 h 234412"/>
              <a:gd name="connsiteX15" fmla="*/ 327746 w 877983"/>
              <a:gd name="connsiteY15" fmla="*/ 221349 h 234412"/>
              <a:gd name="connsiteX16" fmla="*/ 308151 w 877983"/>
              <a:gd name="connsiteY16" fmla="*/ 182161 h 234412"/>
              <a:gd name="connsiteX17" fmla="*/ 242837 w 877983"/>
              <a:gd name="connsiteY17" fmla="*/ 149504 h 234412"/>
              <a:gd name="connsiteX18" fmla="*/ 223243 w 877983"/>
              <a:gd name="connsiteY18" fmla="*/ 129909 h 234412"/>
              <a:gd name="connsiteX19" fmla="*/ 177523 w 877983"/>
              <a:gd name="connsiteY19" fmla="*/ 116846 h 234412"/>
              <a:gd name="connsiteX20" fmla="*/ 1174 w 877983"/>
              <a:gd name="connsiteY20" fmla="*/ 129909 h 234412"/>
              <a:gd name="connsiteX0" fmla="*/ 1174 w 872858"/>
              <a:gd name="connsiteY0" fmla="*/ 129909 h 234412"/>
              <a:gd name="connsiteX1" fmla="*/ 105677 w 872858"/>
              <a:gd name="connsiteY1" fmla="*/ 64595 h 234412"/>
              <a:gd name="connsiteX2" fmla="*/ 203648 w 872858"/>
              <a:gd name="connsiteY2" fmla="*/ 12344 h 234412"/>
              <a:gd name="connsiteX3" fmla="*/ 386528 w 872858"/>
              <a:gd name="connsiteY3" fmla="*/ 5812 h 234412"/>
              <a:gd name="connsiteX4" fmla="*/ 608597 w 872858"/>
              <a:gd name="connsiteY4" fmla="*/ 84189 h 234412"/>
              <a:gd name="connsiteX5" fmla="*/ 739226 w 872858"/>
              <a:gd name="connsiteY5" fmla="*/ 71126 h 234412"/>
              <a:gd name="connsiteX6" fmla="*/ 856791 w 872858"/>
              <a:gd name="connsiteY6" fmla="*/ 45001 h 234412"/>
              <a:gd name="connsiteX7" fmla="*/ 863323 w 872858"/>
              <a:gd name="connsiteY7" fmla="*/ 64595 h 234412"/>
              <a:gd name="connsiteX8" fmla="*/ 804540 w 872858"/>
              <a:gd name="connsiteY8" fmla="*/ 142972 h 234412"/>
              <a:gd name="connsiteX9" fmla="*/ 791477 w 872858"/>
              <a:gd name="connsiteY9" fmla="*/ 162566 h 234412"/>
              <a:gd name="connsiteX10" fmla="*/ 700037 w 872858"/>
              <a:gd name="connsiteY10" fmla="*/ 208286 h 234412"/>
              <a:gd name="connsiteX11" fmla="*/ 654317 w 872858"/>
              <a:gd name="connsiteY11" fmla="*/ 214818 h 234412"/>
              <a:gd name="connsiteX12" fmla="*/ 504094 w 872858"/>
              <a:gd name="connsiteY12" fmla="*/ 234412 h 234412"/>
              <a:gd name="connsiteX13" fmla="*/ 373466 w 872858"/>
              <a:gd name="connsiteY13" fmla="*/ 227881 h 234412"/>
              <a:gd name="connsiteX14" fmla="*/ 327746 w 872858"/>
              <a:gd name="connsiteY14" fmla="*/ 221349 h 234412"/>
              <a:gd name="connsiteX15" fmla="*/ 308151 w 872858"/>
              <a:gd name="connsiteY15" fmla="*/ 182161 h 234412"/>
              <a:gd name="connsiteX16" fmla="*/ 242837 w 872858"/>
              <a:gd name="connsiteY16" fmla="*/ 149504 h 234412"/>
              <a:gd name="connsiteX17" fmla="*/ 223243 w 872858"/>
              <a:gd name="connsiteY17" fmla="*/ 129909 h 234412"/>
              <a:gd name="connsiteX18" fmla="*/ 177523 w 872858"/>
              <a:gd name="connsiteY18" fmla="*/ 116846 h 234412"/>
              <a:gd name="connsiteX19" fmla="*/ 1174 w 872858"/>
              <a:gd name="connsiteY19" fmla="*/ 129909 h 234412"/>
              <a:gd name="connsiteX0" fmla="*/ 1174 w 872858"/>
              <a:gd name="connsiteY0" fmla="*/ 129909 h 234412"/>
              <a:gd name="connsiteX1" fmla="*/ 105677 w 872858"/>
              <a:gd name="connsiteY1" fmla="*/ 64595 h 234412"/>
              <a:gd name="connsiteX2" fmla="*/ 203648 w 872858"/>
              <a:gd name="connsiteY2" fmla="*/ 12344 h 234412"/>
              <a:gd name="connsiteX3" fmla="*/ 386528 w 872858"/>
              <a:gd name="connsiteY3" fmla="*/ 5812 h 234412"/>
              <a:gd name="connsiteX4" fmla="*/ 608597 w 872858"/>
              <a:gd name="connsiteY4" fmla="*/ 84189 h 234412"/>
              <a:gd name="connsiteX5" fmla="*/ 739226 w 872858"/>
              <a:gd name="connsiteY5" fmla="*/ 71126 h 234412"/>
              <a:gd name="connsiteX6" fmla="*/ 856791 w 872858"/>
              <a:gd name="connsiteY6" fmla="*/ 45001 h 234412"/>
              <a:gd name="connsiteX7" fmla="*/ 863323 w 872858"/>
              <a:gd name="connsiteY7" fmla="*/ 64595 h 234412"/>
              <a:gd name="connsiteX8" fmla="*/ 804540 w 872858"/>
              <a:gd name="connsiteY8" fmla="*/ 142972 h 234412"/>
              <a:gd name="connsiteX9" fmla="*/ 700037 w 872858"/>
              <a:gd name="connsiteY9" fmla="*/ 208286 h 234412"/>
              <a:gd name="connsiteX10" fmla="*/ 654317 w 872858"/>
              <a:gd name="connsiteY10" fmla="*/ 214818 h 234412"/>
              <a:gd name="connsiteX11" fmla="*/ 504094 w 872858"/>
              <a:gd name="connsiteY11" fmla="*/ 234412 h 234412"/>
              <a:gd name="connsiteX12" fmla="*/ 373466 w 872858"/>
              <a:gd name="connsiteY12" fmla="*/ 227881 h 234412"/>
              <a:gd name="connsiteX13" fmla="*/ 327746 w 872858"/>
              <a:gd name="connsiteY13" fmla="*/ 221349 h 234412"/>
              <a:gd name="connsiteX14" fmla="*/ 308151 w 872858"/>
              <a:gd name="connsiteY14" fmla="*/ 182161 h 234412"/>
              <a:gd name="connsiteX15" fmla="*/ 242837 w 872858"/>
              <a:gd name="connsiteY15" fmla="*/ 149504 h 234412"/>
              <a:gd name="connsiteX16" fmla="*/ 223243 w 872858"/>
              <a:gd name="connsiteY16" fmla="*/ 129909 h 234412"/>
              <a:gd name="connsiteX17" fmla="*/ 177523 w 872858"/>
              <a:gd name="connsiteY17" fmla="*/ 116846 h 234412"/>
              <a:gd name="connsiteX18" fmla="*/ 1174 w 872858"/>
              <a:gd name="connsiteY18" fmla="*/ 129909 h 234412"/>
              <a:gd name="connsiteX0" fmla="*/ 1174 w 872858"/>
              <a:gd name="connsiteY0" fmla="*/ 129909 h 234412"/>
              <a:gd name="connsiteX1" fmla="*/ 105677 w 872858"/>
              <a:gd name="connsiteY1" fmla="*/ 64595 h 234412"/>
              <a:gd name="connsiteX2" fmla="*/ 203648 w 872858"/>
              <a:gd name="connsiteY2" fmla="*/ 12344 h 234412"/>
              <a:gd name="connsiteX3" fmla="*/ 386528 w 872858"/>
              <a:gd name="connsiteY3" fmla="*/ 5812 h 234412"/>
              <a:gd name="connsiteX4" fmla="*/ 608597 w 872858"/>
              <a:gd name="connsiteY4" fmla="*/ 84189 h 234412"/>
              <a:gd name="connsiteX5" fmla="*/ 739226 w 872858"/>
              <a:gd name="connsiteY5" fmla="*/ 71126 h 234412"/>
              <a:gd name="connsiteX6" fmla="*/ 856791 w 872858"/>
              <a:gd name="connsiteY6" fmla="*/ 45001 h 234412"/>
              <a:gd name="connsiteX7" fmla="*/ 863323 w 872858"/>
              <a:gd name="connsiteY7" fmla="*/ 64595 h 234412"/>
              <a:gd name="connsiteX8" fmla="*/ 804540 w 872858"/>
              <a:gd name="connsiteY8" fmla="*/ 142972 h 234412"/>
              <a:gd name="connsiteX9" fmla="*/ 700037 w 872858"/>
              <a:gd name="connsiteY9" fmla="*/ 208286 h 234412"/>
              <a:gd name="connsiteX10" fmla="*/ 504094 w 872858"/>
              <a:gd name="connsiteY10" fmla="*/ 234412 h 234412"/>
              <a:gd name="connsiteX11" fmla="*/ 373466 w 872858"/>
              <a:gd name="connsiteY11" fmla="*/ 227881 h 234412"/>
              <a:gd name="connsiteX12" fmla="*/ 327746 w 872858"/>
              <a:gd name="connsiteY12" fmla="*/ 221349 h 234412"/>
              <a:gd name="connsiteX13" fmla="*/ 308151 w 872858"/>
              <a:gd name="connsiteY13" fmla="*/ 182161 h 234412"/>
              <a:gd name="connsiteX14" fmla="*/ 242837 w 872858"/>
              <a:gd name="connsiteY14" fmla="*/ 149504 h 234412"/>
              <a:gd name="connsiteX15" fmla="*/ 223243 w 872858"/>
              <a:gd name="connsiteY15" fmla="*/ 129909 h 234412"/>
              <a:gd name="connsiteX16" fmla="*/ 177523 w 872858"/>
              <a:gd name="connsiteY16" fmla="*/ 116846 h 234412"/>
              <a:gd name="connsiteX17" fmla="*/ 1174 w 872858"/>
              <a:gd name="connsiteY17" fmla="*/ 129909 h 234412"/>
              <a:gd name="connsiteX0" fmla="*/ 1174 w 872858"/>
              <a:gd name="connsiteY0" fmla="*/ 129909 h 234412"/>
              <a:gd name="connsiteX1" fmla="*/ 105677 w 872858"/>
              <a:gd name="connsiteY1" fmla="*/ 64595 h 234412"/>
              <a:gd name="connsiteX2" fmla="*/ 203648 w 872858"/>
              <a:gd name="connsiteY2" fmla="*/ 12344 h 234412"/>
              <a:gd name="connsiteX3" fmla="*/ 386528 w 872858"/>
              <a:gd name="connsiteY3" fmla="*/ 5812 h 234412"/>
              <a:gd name="connsiteX4" fmla="*/ 608597 w 872858"/>
              <a:gd name="connsiteY4" fmla="*/ 84189 h 234412"/>
              <a:gd name="connsiteX5" fmla="*/ 739226 w 872858"/>
              <a:gd name="connsiteY5" fmla="*/ 71126 h 234412"/>
              <a:gd name="connsiteX6" fmla="*/ 856791 w 872858"/>
              <a:gd name="connsiteY6" fmla="*/ 45001 h 234412"/>
              <a:gd name="connsiteX7" fmla="*/ 863323 w 872858"/>
              <a:gd name="connsiteY7" fmla="*/ 64595 h 234412"/>
              <a:gd name="connsiteX8" fmla="*/ 804540 w 872858"/>
              <a:gd name="connsiteY8" fmla="*/ 142972 h 234412"/>
              <a:gd name="connsiteX9" fmla="*/ 700037 w 872858"/>
              <a:gd name="connsiteY9" fmla="*/ 208286 h 234412"/>
              <a:gd name="connsiteX10" fmla="*/ 504094 w 872858"/>
              <a:gd name="connsiteY10" fmla="*/ 234412 h 234412"/>
              <a:gd name="connsiteX11" fmla="*/ 373466 w 872858"/>
              <a:gd name="connsiteY11" fmla="*/ 227881 h 234412"/>
              <a:gd name="connsiteX12" fmla="*/ 327746 w 872858"/>
              <a:gd name="connsiteY12" fmla="*/ 221349 h 234412"/>
              <a:gd name="connsiteX13" fmla="*/ 308151 w 872858"/>
              <a:gd name="connsiteY13" fmla="*/ 182161 h 234412"/>
              <a:gd name="connsiteX14" fmla="*/ 223243 w 872858"/>
              <a:gd name="connsiteY14" fmla="*/ 129909 h 234412"/>
              <a:gd name="connsiteX15" fmla="*/ 177523 w 872858"/>
              <a:gd name="connsiteY15" fmla="*/ 116846 h 234412"/>
              <a:gd name="connsiteX16" fmla="*/ 1174 w 872858"/>
              <a:gd name="connsiteY16" fmla="*/ 129909 h 234412"/>
              <a:gd name="connsiteX0" fmla="*/ 1174 w 872858"/>
              <a:gd name="connsiteY0" fmla="*/ 129909 h 234412"/>
              <a:gd name="connsiteX1" fmla="*/ 105677 w 872858"/>
              <a:gd name="connsiteY1" fmla="*/ 64595 h 234412"/>
              <a:gd name="connsiteX2" fmla="*/ 203648 w 872858"/>
              <a:gd name="connsiteY2" fmla="*/ 12344 h 234412"/>
              <a:gd name="connsiteX3" fmla="*/ 386528 w 872858"/>
              <a:gd name="connsiteY3" fmla="*/ 5812 h 234412"/>
              <a:gd name="connsiteX4" fmla="*/ 608597 w 872858"/>
              <a:gd name="connsiteY4" fmla="*/ 84189 h 234412"/>
              <a:gd name="connsiteX5" fmla="*/ 739226 w 872858"/>
              <a:gd name="connsiteY5" fmla="*/ 71126 h 234412"/>
              <a:gd name="connsiteX6" fmla="*/ 856791 w 872858"/>
              <a:gd name="connsiteY6" fmla="*/ 45001 h 234412"/>
              <a:gd name="connsiteX7" fmla="*/ 863323 w 872858"/>
              <a:gd name="connsiteY7" fmla="*/ 64595 h 234412"/>
              <a:gd name="connsiteX8" fmla="*/ 804540 w 872858"/>
              <a:gd name="connsiteY8" fmla="*/ 142972 h 234412"/>
              <a:gd name="connsiteX9" fmla="*/ 700037 w 872858"/>
              <a:gd name="connsiteY9" fmla="*/ 208286 h 234412"/>
              <a:gd name="connsiteX10" fmla="*/ 504094 w 872858"/>
              <a:gd name="connsiteY10" fmla="*/ 234412 h 234412"/>
              <a:gd name="connsiteX11" fmla="*/ 373466 w 872858"/>
              <a:gd name="connsiteY11" fmla="*/ 227881 h 234412"/>
              <a:gd name="connsiteX12" fmla="*/ 308151 w 872858"/>
              <a:gd name="connsiteY12" fmla="*/ 182161 h 234412"/>
              <a:gd name="connsiteX13" fmla="*/ 223243 w 872858"/>
              <a:gd name="connsiteY13" fmla="*/ 129909 h 234412"/>
              <a:gd name="connsiteX14" fmla="*/ 177523 w 872858"/>
              <a:gd name="connsiteY14" fmla="*/ 116846 h 234412"/>
              <a:gd name="connsiteX15" fmla="*/ 1174 w 872858"/>
              <a:gd name="connsiteY15" fmla="*/ 129909 h 234412"/>
              <a:gd name="connsiteX0" fmla="*/ 1139 w 876186"/>
              <a:gd name="connsiteY0" fmla="*/ 183952 h 234412"/>
              <a:gd name="connsiteX1" fmla="*/ 109005 w 876186"/>
              <a:gd name="connsiteY1" fmla="*/ 64595 h 234412"/>
              <a:gd name="connsiteX2" fmla="*/ 206976 w 876186"/>
              <a:gd name="connsiteY2" fmla="*/ 12344 h 234412"/>
              <a:gd name="connsiteX3" fmla="*/ 389856 w 876186"/>
              <a:gd name="connsiteY3" fmla="*/ 5812 h 234412"/>
              <a:gd name="connsiteX4" fmla="*/ 611925 w 876186"/>
              <a:gd name="connsiteY4" fmla="*/ 84189 h 234412"/>
              <a:gd name="connsiteX5" fmla="*/ 742554 w 876186"/>
              <a:gd name="connsiteY5" fmla="*/ 71126 h 234412"/>
              <a:gd name="connsiteX6" fmla="*/ 860119 w 876186"/>
              <a:gd name="connsiteY6" fmla="*/ 45001 h 234412"/>
              <a:gd name="connsiteX7" fmla="*/ 866651 w 876186"/>
              <a:gd name="connsiteY7" fmla="*/ 64595 h 234412"/>
              <a:gd name="connsiteX8" fmla="*/ 807868 w 876186"/>
              <a:gd name="connsiteY8" fmla="*/ 142972 h 234412"/>
              <a:gd name="connsiteX9" fmla="*/ 703365 w 876186"/>
              <a:gd name="connsiteY9" fmla="*/ 208286 h 234412"/>
              <a:gd name="connsiteX10" fmla="*/ 507422 w 876186"/>
              <a:gd name="connsiteY10" fmla="*/ 234412 h 234412"/>
              <a:gd name="connsiteX11" fmla="*/ 376794 w 876186"/>
              <a:gd name="connsiteY11" fmla="*/ 227881 h 234412"/>
              <a:gd name="connsiteX12" fmla="*/ 311479 w 876186"/>
              <a:gd name="connsiteY12" fmla="*/ 182161 h 234412"/>
              <a:gd name="connsiteX13" fmla="*/ 226571 w 876186"/>
              <a:gd name="connsiteY13" fmla="*/ 129909 h 234412"/>
              <a:gd name="connsiteX14" fmla="*/ 180851 w 876186"/>
              <a:gd name="connsiteY14" fmla="*/ 116846 h 234412"/>
              <a:gd name="connsiteX15" fmla="*/ 1139 w 876186"/>
              <a:gd name="connsiteY15" fmla="*/ 183952 h 234412"/>
              <a:gd name="connsiteX0" fmla="*/ 1139 w 876186"/>
              <a:gd name="connsiteY0" fmla="*/ 183952 h 234412"/>
              <a:gd name="connsiteX1" fmla="*/ 109005 w 876186"/>
              <a:gd name="connsiteY1" fmla="*/ 64595 h 234412"/>
              <a:gd name="connsiteX2" fmla="*/ 206976 w 876186"/>
              <a:gd name="connsiteY2" fmla="*/ 12344 h 234412"/>
              <a:gd name="connsiteX3" fmla="*/ 389856 w 876186"/>
              <a:gd name="connsiteY3" fmla="*/ 5812 h 234412"/>
              <a:gd name="connsiteX4" fmla="*/ 611925 w 876186"/>
              <a:gd name="connsiteY4" fmla="*/ 84189 h 234412"/>
              <a:gd name="connsiteX5" fmla="*/ 742554 w 876186"/>
              <a:gd name="connsiteY5" fmla="*/ 71126 h 234412"/>
              <a:gd name="connsiteX6" fmla="*/ 860119 w 876186"/>
              <a:gd name="connsiteY6" fmla="*/ 45001 h 234412"/>
              <a:gd name="connsiteX7" fmla="*/ 866651 w 876186"/>
              <a:gd name="connsiteY7" fmla="*/ 64595 h 234412"/>
              <a:gd name="connsiteX8" fmla="*/ 807868 w 876186"/>
              <a:gd name="connsiteY8" fmla="*/ 142972 h 234412"/>
              <a:gd name="connsiteX9" fmla="*/ 703365 w 876186"/>
              <a:gd name="connsiteY9" fmla="*/ 208286 h 234412"/>
              <a:gd name="connsiteX10" fmla="*/ 507422 w 876186"/>
              <a:gd name="connsiteY10" fmla="*/ 234412 h 234412"/>
              <a:gd name="connsiteX11" fmla="*/ 376794 w 876186"/>
              <a:gd name="connsiteY11" fmla="*/ 227881 h 234412"/>
              <a:gd name="connsiteX12" fmla="*/ 311479 w 876186"/>
              <a:gd name="connsiteY12" fmla="*/ 182161 h 234412"/>
              <a:gd name="connsiteX13" fmla="*/ 226571 w 876186"/>
              <a:gd name="connsiteY13" fmla="*/ 129909 h 234412"/>
              <a:gd name="connsiteX14" fmla="*/ 180851 w 876186"/>
              <a:gd name="connsiteY14" fmla="*/ 116846 h 234412"/>
              <a:gd name="connsiteX15" fmla="*/ 1139 w 876186"/>
              <a:gd name="connsiteY15" fmla="*/ 183952 h 234412"/>
              <a:gd name="connsiteX0" fmla="*/ 1139 w 876186"/>
              <a:gd name="connsiteY0" fmla="*/ 183952 h 234412"/>
              <a:gd name="connsiteX1" fmla="*/ 109005 w 876186"/>
              <a:gd name="connsiteY1" fmla="*/ 64595 h 234412"/>
              <a:gd name="connsiteX2" fmla="*/ 206976 w 876186"/>
              <a:gd name="connsiteY2" fmla="*/ 12344 h 234412"/>
              <a:gd name="connsiteX3" fmla="*/ 389856 w 876186"/>
              <a:gd name="connsiteY3" fmla="*/ 5812 h 234412"/>
              <a:gd name="connsiteX4" fmla="*/ 611925 w 876186"/>
              <a:gd name="connsiteY4" fmla="*/ 84189 h 234412"/>
              <a:gd name="connsiteX5" fmla="*/ 742554 w 876186"/>
              <a:gd name="connsiteY5" fmla="*/ 71126 h 234412"/>
              <a:gd name="connsiteX6" fmla="*/ 860119 w 876186"/>
              <a:gd name="connsiteY6" fmla="*/ 45001 h 234412"/>
              <a:gd name="connsiteX7" fmla="*/ 866651 w 876186"/>
              <a:gd name="connsiteY7" fmla="*/ 64595 h 234412"/>
              <a:gd name="connsiteX8" fmla="*/ 807868 w 876186"/>
              <a:gd name="connsiteY8" fmla="*/ 142972 h 234412"/>
              <a:gd name="connsiteX9" fmla="*/ 703365 w 876186"/>
              <a:gd name="connsiteY9" fmla="*/ 208286 h 234412"/>
              <a:gd name="connsiteX10" fmla="*/ 507422 w 876186"/>
              <a:gd name="connsiteY10" fmla="*/ 234412 h 234412"/>
              <a:gd name="connsiteX11" fmla="*/ 376794 w 876186"/>
              <a:gd name="connsiteY11" fmla="*/ 227881 h 234412"/>
              <a:gd name="connsiteX12" fmla="*/ 311479 w 876186"/>
              <a:gd name="connsiteY12" fmla="*/ 182161 h 234412"/>
              <a:gd name="connsiteX13" fmla="*/ 226571 w 876186"/>
              <a:gd name="connsiteY13" fmla="*/ 129909 h 234412"/>
              <a:gd name="connsiteX14" fmla="*/ 180851 w 876186"/>
              <a:gd name="connsiteY14" fmla="*/ 116846 h 234412"/>
              <a:gd name="connsiteX15" fmla="*/ 1139 w 876186"/>
              <a:gd name="connsiteY15" fmla="*/ 183952 h 234412"/>
              <a:gd name="connsiteX0" fmla="*/ 0 w 875047"/>
              <a:gd name="connsiteY0" fmla="*/ 183952 h 234412"/>
              <a:gd name="connsiteX1" fmla="*/ 107866 w 875047"/>
              <a:gd name="connsiteY1" fmla="*/ 64595 h 234412"/>
              <a:gd name="connsiteX2" fmla="*/ 205837 w 875047"/>
              <a:gd name="connsiteY2" fmla="*/ 12344 h 234412"/>
              <a:gd name="connsiteX3" fmla="*/ 388717 w 875047"/>
              <a:gd name="connsiteY3" fmla="*/ 5812 h 234412"/>
              <a:gd name="connsiteX4" fmla="*/ 610786 w 875047"/>
              <a:gd name="connsiteY4" fmla="*/ 84189 h 234412"/>
              <a:gd name="connsiteX5" fmla="*/ 741415 w 875047"/>
              <a:gd name="connsiteY5" fmla="*/ 71126 h 234412"/>
              <a:gd name="connsiteX6" fmla="*/ 858980 w 875047"/>
              <a:gd name="connsiteY6" fmla="*/ 45001 h 234412"/>
              <a:gd name="connsiteX7" fmla="*/ 865512 w 875047"/>
              <a:gd name="connsiteY7" fmla="*/ 64595 h 234412"/>
              <a:gd name="connsiteX8" fmla="*/ 806729 w 875047"/>
              <a:gd name="connsiteY8" fmla="*/ 142972 h 234412"/>
              <a:gd name="connsiteX9" fmla="*/ 702226 w 875047"/>
              <a:gd name="connsiteY9" fmla="*/ 208286 h 234412"/>
              <a:gd name="connsiteX10" fmla="*/ 506283 w 875047"/>
              <a:gd name="connsiteY10" fmla="*/ 234412 h 234412"/>
              <a:gd name="connsiteX11" fmla="*/ 375655 w 875047"/>
              <a:gd name="connsiteY11" fmla="*/ 227881 h 234412"/>
              <a:gd name="connsiteX12" fmla="*/ 310340 w 875047"/>
              <a:gd name="connsiteY12" fmla="*/ 182161 h 234412"/>
              <a:gd name="connsiteX13" fmla="*/ 225432 w 875047"/>
              <a:gd name="connsiteY13" fmla="*/ 129909 h 234412"/>
              <a:gd name="connsiteX14" fmla="*/ 179712 w 875047"/>
              <a:gd name="connsiteY14" fmla="*/ 116846 h 234412"/>
              <a:gd name="connsiteX15" fmla="*/ 0 w 875047"/>
              <a:gd name="connsiteY15" fmla="*/ 183952 h 234412"/>
              <a:gd name="connsiteX0" fmla="*/ 0 w 871062"/>
              <a:gd name="connsiteY0" fmla="*/ 183952 h 234412"/>
              <a:gd name="connsiteX1" fmla="*/ 107866 w 871062"/>
              <a:gd name="connsiteY1" fmla="*/ 64595 h 234412"/>
              <a:gd name="connsiteX2" fmla="*/ 205837 w 871062"/>
              <a:gd name="connsiteY2" fmla="*/ 12344 h 234412"/>
              <a:gd name="connsiteX3" fmla="*/ 388717 w 871062"/>
              <a:gd name="connsiteY3" fmla="*/ 5812 h 234412"/>
              <a:gd name="connsiteX4" fmla="*/ 610786 w 871062"/>
              <a:gd name="connsiteY4" fmla="*/ 84189 h 234412"/>
              <a:gd name="connsiteX5" fmla="*/ 741415 w 871062"/>
              <a:gd name="connsiteY5" fmla="*/ 71126 h 234412"/>
              <a:gd name="connsiteX6" fmla="*/ 858980 w 871062"/>
              <a:gd name="connsiteY6" fmla="*/ 45001 h 234412"/>
              <a:gd name="connsiteX7" fmla="*/ 854583 w 871062"/>
              <a:gd name="connsiteY7" fmla="*/ 86917 h 234412"/>
              <a:gd name="connsiteX8" fmla="*/ 806729 w 871062"/>
              <a:gd name="connsiteY8" fmla="*/ 142972 h 234412"/>
              <a:gd name="connsiteX9" fmla="*/ 702226 w 871062"/>
              <a:gd name="connsiteY9" fmla="*/ 208286 h 234412"/>
              <a:gd name="connsiteX10" fmla="*/ 506283 w 871062"/>
              <a:gd name="connsiteY10" fmla="*/ 234412 h 234412"/>
              <a:gd name="connsiteX11" fmla="*/ 375655 w 871062"/>
              <a:gd name="connsiteY11" fmla="*/ 227881 h 234412"/>
              <a:gd name="connsiteX12" fmla="*/ 310340 w 871062"/>
              <a:gd name="connsiteY12" fmla="*/ 182161 h 234412"/>
              <a:gd name="connsiteX13" fmla="*/ 225432 w 871062"/>
              <a:gd name="connsiteY13" fmla="*/ 129909 h 234412"/>
              <a:gd name="connsiteX14" fmla="*/ 179712 w 871062"/>
              <a:gd name="connsiteY14" fmla="*/ 116846 h 234412"/>
              <a:gd name="connsiteX15" fmla="*/ 0 w 871062"/>
              <a:gd name="connsiteY15" fmla="*/ 183952 h 234412"/>
              <a:gd name="connsiteX0" fmla="*/ 0 w 879094"/>
              <a:gd name="connsiteY0" fmla="*/ 183952 h 234412"/>
              <a:gd name="connsiteX1" fmla="*/ 107866 w 879094"/>
              <a:gd name="connsiteY1" fmla="*/ 64595 h 234412"/>
              <a:gd name="connsiteX2" fmla="*/ 205837 w 879094"/>
              <a:gd name="connsiteY2" fmla="*/ 12344 h 234412"/>
              <a:gd name="connsiteX3" fmla="*/ 388717 w 879094"/>
              <a:gd name="connsiteY3" fmla="*/ 5812 h 234412"/>
              <a:gd name="connsiteX4" fmla="*/ 610786 w 879094"/>
              <a:gd name="connsiteY4" fmla="*/ 84189 h 234412"/>
              <a:gd name="connsiteX5" fmla="*/ 741415 w 879094"/>
              <a:gd name="connsiteY5" fmla="*/ 71126 h 234412"/>
              <a:gd name="connsiteX6" fmla="*/ 869068 w 879094"/>
              <a:gd name="connsiteY6" fmla="*/ 49701 h 234412"/>
              <a:gd name="connsiteX7" fmla="*/ 854583 w 879094"/>
              <a:gd name="connsiteY7" fmla="*/ 86917 h 234412"/>
              <a:gd name="connsiteX8" fmla="*/ 806729 w 879094"/>
              <a:gd name="connsiteY8" fmla="*/ 142972 h 234412"/>
              <a:gd name="connsiteX9" fmla="*/ 702226 w 879094"/>
              <a:gd name="connsiteY9" fmla="*/ 208286 h 234412"/>
              <a:gd name="connsiteX10" fmla="*/ 506283 w 879094"/>
              <a:gd name="connsiteY10" fmla="*/ 234412 h 234412"/>
              <a:gd name="connsiteX11" fmla="*/ 375655 w 879094"/>
              <a:gd name="connsiteY11" fmla="*/ 227881 h 234412"/>
              <a:gd name="connsiteX12" fmla="*/ 310340 w 879094"/>
              <a:gd name="connsiteY12" fmla="*/ 182161 h 234412"/>
              <a:gd name="connsiteX13" fmla="*/ 225432 w 879094"/>
              <a:gd name="connsiteY13" fmla="*/ 129909 h 234412"/>
              <a:gd name="connsiteX14" fmla="*/ 179712 w 879094"/>
              <a:gd name="connsiteY14" fmla="*/ 116846 h 234412"/>
              <a:gd name="connsiteX15" fmla="*/ 0 w 879094"/>
              <a:gd name="connsiteY15" fmla="*/ 183952 h 234412"/>
              <a:gd name="connsiteX0" fmla="*/ 0 w 879094"/>
              <a:gd name="connsiteY0" fmla="*/ 183952 h 234412"/>
              <a:gd name="connsiteX1" fmla="*/ 107866 w 879094"/>
              <a:gd name="connsiteY1" fmla="*/ 64595 h 234412"/>
              <a:gd name="connsiteX2" fmla="*/ 205837 w 879094"/>
              <a:gd name="connsiteY2" fmla="*/ 12344 h 234412"/>
              <a:gd name="connsiteX3" fmla="*/ 388717 w 879094"/>
              <a:gd name="connsiteY3" fmla="*/ 5812 h 234412"/>
              <a:gd name="connsiteX4" fmla="*/ 610786 w 879094"/>
              <a:gd name="connsiteY4" fmla="*/ 84189 h 234412"/>
              <a:gd name="connsiteX5" fmla="*/ 741415 w 879094"/>
              <a:gd name="connsiteY5" fmla="*/ 71126 h 234412"/>
              <a:gd name="connsiteX6" fmla="*/ 869068 w 879094"/>
              <a:gd name="connsiteY6" fmla="*/ 49701 h 234412"/>
              <a:gd name="connsiteX7" fmla="*/ 854583 w 879094"/>
              <a:gd name="connsiteY7" fmla="*/ 86917 h 234412"/>
              <a:gd name="connsiteX8" fmla="*/ 806729 w 879094"/>
              <a:gd name="connsiteY8" fmla="*/ 142972 h 234412"/>
              <a:gd name="connsiteX9" fmla="*/ 702226 w 879094"/>
              <a:gd name="connsiteY9" fmla="*/ 208286 h 234412"/>
              <a:gd name="connsiteX10" fmla="*/ 506283 w 879094"/>
              <a:gd name="connsiteY10" fmla="*/ 234412 h 234412"/>
              <a:gd name="connsiteX11" fmla="*/ 375655 w 879094"/>
              <a:gd name="connsiteY11" fmla="*/ 227881 h 234412"/>
              <a:gd name="connsiteX12" fmla="*/ 310340 w 879094"/>
              <a:gd name="connsiteY12" fmla="*/ 182161 h 234412"/>
              <a:gd name="connsiteX13" fmla="*/ 225432 w 879094"/>
              <a:gd name="connsiteY13" fmla="*/ 129909 h 234412"/>
              <a:gd name="connsiteX14" fmla="*/ 179712 w 879094"/>
              <a:gd name="connsiteY14" fmla="*/ 116846 h 234412"/>
              <a:gd name="connsiteX15" fmla="*/ 0 w 879094"/>
              <a:gd name="connsiteY15" fmla="*/ 183952 h 234412"/>
              <a:gd name="connsiteX0" fmla="*/ 0 w 869068"/>
              <a:gd name="connsiteY0" fmla="*/ 183952 h 234412"/>
              <a:gd name="connsiteX1" fmla="*/ 107866 w 869068"/>
              <a:gd name="connsiteY1" fmla="*/ 64595 h 234412"/>
              <a:gd name="connsiteX2" fmla="*/ 205837 w 869068"/>
              <a:gd name="connsiteY2" fmla="*/ 12344 h 234412"/>
              <a:gd name="connsiteX3" fmla="*/ 388717 w 869068"/>
              <a:gd name="connsiteY3" fmla="*/ 5812 h 234412"/>
              <a:gd name="connsiteX4" fmla="*/ 610786 w 869068"/>
              <a:gd name="connsiteY4" fmla="*/ 84189 h 234412"/>
              <a:gd name="connsiteX5" fmla="*/ 741415 w 869068"/>
              <a:gd name="connsiteY5" fmla="*/ 71126 h 234412"/>
              <a:gd name="connsiteX6" fmla="*/ 869068 w 869068"/>
              <a:gd name="connsiteY6" fmla="*/ 49701 h 234412"/>
              <a:gd name="connsiteX7" fmla="*/ 854583 w 869068"/>
              <a:gd name="connsiteY7" fmla="*/ 86917 h 234412"/>
              <a:gd name="connsiteX8" fmla="*/ 806729 w 869068"/>
              <a:gd name="connsiteY8" fmla="*/ 142972 h 234412"/>
              <a:gd name="connsiteX9" fmla="*/ 702226 w 869068"/>
              <a:gd name="connsiteY9" fmla="*/ 208286 h 234412"/>
              <a:gd name="connsiteX10" fmla="*/ 506283 w 869068"/>
              <a:gd name="connsiteY10" fmla="*/ 234412 h 234412"/>
              <a:gd name="connsiteX11" fmla="*/ 375655 w 869068"/>
              <a:gd name="connsiteY11" fmla="*/ 227881 h 234412"/>
              <a:gd name="connsiteX12" fmla="*/ 310340 w 869068"/>
              <a:gd name="connsiteY12" fmla="*/ 182161 h 234412"/>
              <a:gd name="connsiteX13" fmla="*/ 225432 w 869068"/>
              <a:gd name="connsiteY13" fmla="*/ 129909 h 234412"/>
              <a:gd name="connsiteX14" fmla="*/ 179712 w 869068"/>
              <a:gd name="connsiteY14" fmla="*/ 116846 h 234412"/>
              <a:gd name="connsiteX15" fmla="*/ 0 w 869068"/>
              <a:gd name="connsiteY15" fmla="*/ 183952 h 234412"/>
              <a:gd name="connsiteX0" fmla="*/ 0 w 869909"/>
              <a:gd name="connsiteY0" fmla="*/ 183952 h 234412"/>
              <a:gd name="connsiteX1" fmla="*/ 107866 w 869909"/>
              <a:gd name="connsiteY1" fmla="*/ 64595 h 234412"/>
              <a:gd name="connsiteX2" fmla="*/ 205837 w 869909"/>
              <a:gd name="connsiteY2" fmla="*/ 12344 h 234412"/>
              <a:gd name="connsiteX3" fmla="*/ 388717 w 869909"/>
              <a:gd name="connsiteY3" fmla="*/ 5812 h 234412"/>
              <a:gd name="connsiteX4" fmla="*/ 610786 w 869909"/>
              <a:gd name="connsiteY4" fmla="*/ 84189 h 234412"/>
              <a:gd name="connsiteX5" fmla="*/ 741415 w 869909"/>
              <a:gd name="connsiteY5" fmla="*/ 71126 h 234412"/>
              <a:gd name="connsiteX6" fmla="*/ 869909 w 869909"/>
              <a:gd name="connsiteY6" fmla="*/ 56750 h 234412"/>
              <a:gd name="connsiteX7" fmla="*/ 854583 w 869909"/>
              <a:gd name="connsiteY7" fmla="*/ 86917 h 234412"/>
              <a:gd name="connsiteX8" fmla="*/ 806729 w 869909"/>
              <a:gd name="connsiteY8" fmla="*/ 142972 h 234412"/>
              <a:gd name="connsiteX9" fmla="*/ 702226 w 869909"/>
              <a:gd name="connsiteY9" fmla="*/ 208286 h 234412"/>
              <a:gd name="connsiteX10" fmla="*/ 506283 w 869909"/>
              <a:gd name="connsiteY10" fmla="*/ 234412 h 234412"/>
              <a:gd name="connsiteX11" fmla="*/ 375655 w 869909"/>
              <a:gd name="connsiteY11" fmla="*/ 227881 h 234412"/>
              <a:gd name="connsiteX12" fmla="*/ 310340 w 869909"/>
              <a:gd name="connsiteY12" fmla="*/ 182161 h 234412"/>
              <a:gd name="connsiteX13" fmla="*/ 225432 w 869909"/>
              <a:gd name="connsiteY13" fmla="*/ 129909 h 234412"/>
              <a:gd name="connsiteX14" fmla="*/ 179712 w 869909"/>
              <a:gd name="connsiteY14" fmla="*/ 116846 h 234412"/>
              <a:gd name="connsiteX15" fmla="*/ 0 w 869909"/>
              <a:gd name="connsiteY15" fmla="*/ 183952 h 234412"/>
              <a:gd name="connsiteX0" fmla="*/ 0 w 871540"/>
              <a:gd name="connsiteY0" fmla="*/ 183952 h 234412"/>
              <a:gd name="connsiteX1" fmla="*/ 107866 w 871540"/>
              <a:gd name="connsiteY1" fmla="*/ 64595 h 234412"/>
              <a:gd name="connsiteX2" fmla="*/ 205837 w 871540"/>
              <a:gd name="connsiteY2" fmla="*/ 12344 h 234412"/>
              <a:gd name="connsiteX3" fmla="*/ 388717 w 871540"/>
              <a:gd name="connsiteY3" fmla="*/ 5812 h 234412"/>
              <a:gd name="connsiteX4" fmla="*/ 610786 w 871540"/>
              <a:gd name="connsiteY4" fmla="*/ 84189 h 234412"/>
              <a:gd name="connsiteX5" fmla="*/ 741415 w 871540"/>
              <a:gd name="connsiteY5" fmla="*/ 71126 h 234412"/>
              <a:gd name="connsiteX6" fmla="*/ 869909 w 871540"/>
              <a:gd name="connsiteY6" fmla="*/ 56750 h 234412"/>
              <a:gd name="connsiteX7" fmla="*/ 806729 w 871540"/>
              <a:gd name="connsiteY7" fmla="*/ 142972 h 234412"/>
              <a:gd name="connsiteX8" fmla="*/ 702226 w 871540"/>
              <a:gd name="connsiteY8" fmla="*/ 208286 h 234412"/>
              <a:gd name="connsiteX9" fmla="*/ 506283 w 871540"/>
              <a:gd name="connsiteY9" fmla="*/ 234412 h 234412"/>
              <a:gd name="connsiteX10" fmla="*/ 375655 w 871540"/>
              <a:gd name="connsiteY10" fmla="*/ 227881 h 234412"/>
              <a:gd name="connsiteX11" fmla="*/ 310340 w 871540"/>
              <a:gd name="connsiteY11" fmla="*/ 182161 h 234412"/>
              <a:gd name="connsiteX12" fmla="*/ 225432 w 871540"/>
              <a:gd name="connsiteY12" fmla="*/ 129909 h 234412"/>
              <a:gd name="connsiteX13" fmla="*/ 179712 w 871540"/>
              <a:gd name="connsiteY13" fmla="*/ 116846 h 234412"/>
              <a:gd name="connsiteX14" fmla="*/ 0 w 871540"/>
              <a:gd name="connsiteY14" fmla="*/ 183952 h 234412"/>
              <a:gd name="connsiteX0" fmla="*/ 0 w 869909"/>
              <a:gd name="connsiteY0" fmla="*/ 183952 h 234412"/>
              <a:gd name="connsiteX1" fmla="*/ 107866 w 869909"/>
              <a:gd name="connsiteY1" fmla="*/ 64595 h 234412"/>
              <a:gd name="connsiteX2" fmla="*/ 205837 w 869909"/>
              <a:gd name="connsiteY2" fmla="*/ 12344 h 234412"/>
              <a:gd name="connsiteX3" fmla="*/ 388717 w 869909"/>
              <a:gd name="connsiteY3" fmla="*/ 5812 h 234412"/>
              <a:gd name="connsiteX4" fmla="*/ 610786 w 869909"/>
              <a:gd name="connsiteY4" fmla="*/ 84189 h 234412"/>
              <a:gd name="connsiteX5" fmla="*/ 741415 w 869909"/>
              <a:gd name="connsiteY5" fmla="*/ 71126 h 234412"/>
              <a:gd name="connsiteX6" fmla="*/ 869909 w 869909"/>
              <a:gd name="connsiteY6" fmla="*/ 56750 h 234412"/>
              <a:gd name="connsiteX7" fmla="*/ 806729 w 869909"/>
              <a:gd name="connsiteY7" fmla="*/ 142972 h 234412"/>
              <a:gd name="connsiteX8" fmla="*/ 702226 w 869909"/>
              <a:gd name="connsiteY8" fmla="*/ 208286 h 234412"/>
              <a:gd name="connsiteX9" fmla="*/ 506283 w 869909"/>
              <a:gd name="connsiteY9" fmla="*/ 234412 h 234412"/>
              <a:gd name="connsiteX10" fmla="*/ 375655 w 869909"/>
              <a:gd name="connsiteY10" fmla="*/ 227881 h 234412"/>
              <a:gd name="connsiteX11" fmla="*/ 310340 w 869909"/>
              <a:gd name="connsiteY11" fmla="*/ 182161 h 234412"/>
              <a:gd name="connsiteX12" fmla="*/ 225432 w 869909"/>
              <a:gd name="connsiteY12" fmla="*/ 129909 h 234412"/>
              <a:gd name="connsiteX13" fmla="*/ 179712 w 869909"/>
              <a:gd name="connsiteY13" fmla="*/ 116846 h 234412"/>
              <a:gd name="connsiteX14" fmla="*/ 0 w 869909"/>
              <a:gd name="connsiteY14" fmla="*/ 183952 h 234412"/>
              <a:gd name="connsiteX0" fmla="*/ 0 w 869909"/>
              <a:gd name="connsiteY0" fmla="*/ 183599 h 234059"/>
              <a:gd name="connsiteX1" fmla="*/ 98618 w 869909"/>
              <a:gd name="connsiteY1" fmla="*/ 54843 h 234059"/>
              <a:gd name="connsiteX2" fmla="*/ 205837 w 869909"/>
              <a:gd name="connsiteY2" fmla="*/ 11991 h 234059"/>
              <a:gd name="connsiteX3" fmla="*/ 388717 w 869909"/>
              <a:gd name="connsiteY3" fmla="*/ 5459 h 234059"/>
              <a:gd name="connsiteX4" fmla="*/ 610786 w 869909"/>
              <a:gd name="connsiteY4" fmla="*/ 83836 h 234059"/>
              <a:gd name="connsiteX5" fmla="*/ 741415 w 869909"/>
              <a:gd name="connsiteY5" fmla="*/ 70773 h 234059"/>
              <a:gd name="connsiteX6" fmla="*/ 869909 w 869909"/>
              <a:gd name="connsiteY6" fmla="*/ 56397 h 234059"/>
              <a:gd name="connsiteX7" fmla="*/ 806729 w 869909"/>
              <a:gd name="connsiteY7" fmla="*/ 142619 h 234059"/>
              <a:gd name="connsiteX8" fmla="*/ 702226 w 869909"/>
              <a:gd name="connsiteY8" fmla="*/ 207933 h 234059"/>
              <a:gd name="connsiteX9" fmla="*/ 506283 w 869909"/>
              <a:gd name="connsiteY9" fmla="*/ 234059 h 234059"/>
              <a:gd name="connsiteX10" fmla="*/ 375655 w 869909"/>
              <a:gd name="connsiteY10" fmla="*/ 227528 h 234059"/>
              <a:gd name="connsiteX11" fmla="*/ 310340 w 869909"/>
              <a:gd name="connsiteY11" fmla="*/ 181808 h 234059"/>
              <a:gd name="connsiteX12" fmla="*/ 225432 w 869909"/>
              <a:gd name="connsiteY12" fmla="*/ 129556 h 234059"/>
              <a:gd name="connsiteX13" fmla="*/ 179712 w 869909"/>
              <a:gd name="connsiteY13" fmla="*/ 116493 h 234059"/>
              <a:gd name="connsiteX14" fmla="*/ 0 w 869909"/>
              <a:gd name="connsiteY14" fmla="*/ 183599 h 234059"/>
              <a:gd name="connsiteX0" fmla="*/ 0 w 869909"/>
              <a:gd name="connsiteY0" fmla="*/ 171709 h 222169"/>
              <a:gd name="connsiteX1" fmla="*/ 98618 w 869909"/>
              <a:gd name="connsiteY1" fmla="*/ 42953 h 222169"/>
              <a:gd name="connsiteX2" fmla="*/ 205837 w 869909"/>
              <a:gd name="connsiteY2" fmla="*/ 101 h 222169"/>
              <a:gd name="connsiteX3" fmla="*/ 446725 w 869909"/>
              <a:gd name="connsiteY3" fmla="*/ 32339 h 222169"/>
              <a:gd name="connsiteX4" fmla="*/ 610786 w 869909"/>
              <a:gd name="connsiteY4" fmla="*/ 71946 h 222169"/>
              <a:gd name="connsiteX5" fmla="*/ 741415 w 869909"/>
              <a:gd name="connsiteY5" fmla="*/ 58883 h 222169"/>
              <a:gd name="connsiteX6" fmla="*/ 869909 w 869909"/>
              <a:gd name="connsiteY6" fmla="*/ 44507 h 222169"/>
              <a:gd name="connsiteX7" fmla="*/ 806729 w 869909"/>
              <a:gd name="connsiteY7" fmla="*/ 130729 h 222169"/>
              <a:gd name="connsiteX8" fmla="*/ 702226 w 869909"/>
              <a:gd name="connsiteY8" fmla="*/ 196043 h 222169"/>
              <a:gd name="connsiteX9" fmla="*/ 506283 w 869909"/>
              <a:gd name="connsiteY9" fmla="*/ 222169 h 222169"/>
              <a:gd name="connsiteX10" fmla="*/ 375655 w 869909"/>
              <a:gd name="connsiteY10" fmla="*/ 215638 h 222169"/>
              <a:gd name="connsiteX11" fmla="*/ 310340 w 869909"/>
              <a:gd name="connsiteY11" fmla="*/ 169918 h 222169"/>
              <a:gd name="connsiteX12" fmla="*/ 225432 w 869909"/>
              <a:gd name="connsiteY12" fmla="*/ 117666 h 222169"/>
              <a:gd name="connsiteX13" fmla="*/ 179712 w 869909"/>
              <a:gd name="connsiteY13" fmla="*/ 104603 h 222169"/>
              <a:gd name="connsiteX14" fmla="*/ 0 w 869909"/>
              <a:gd name="connsiteY14" fmla="*/ 171709 h 222169"/>
              <a:gd name="connsiteX0" fmla="*/ 0 w 869909"/>
              <a:gd name="connsiteY0" fmla="*/ 171709 h 222169"/>
              <a:gd name="connsiteX1" fmla="*/ 98618 w 869909"/>
              <a:gd name="connsiteY1" fmla="*/ 42953 h 222169"/>
              <a:gd name="connsiteX2" fmla="*/ 205837 w 869909"/>
              <a:gd name="connsiteY2" fmla="*/ 101 h 222169"/>
              <a:gd name="connsiteX3" fmla="*/ 446725 w 869909"/>
              <a:gd name="connsiteY3" fmla="*/ 32339 h 222169"/>
              <a:gd name="connsiteX4" fmla="*/ 610786 w 869909"/>
              <a:gd name="connsiteY4" fmla="*/ 71946 h 222169"/>
              <a:gd name="connsiteX5" fmla="*/ 740574 w 869909"/>
              <a:gd name="connsiteY5" fmla="*/ 82380 h 222169"/>
              <a:gd name="connsiteX6" fmla="*/ 869909 w 869909"/>
              <a:gd name="connsiteY6" fmla="*/ 44507 h 222169"/>
              <a:gd name="connsiteX7" fmla="*/ 806729 w 869909"/>
              <a:gd name="connsiteY7" fmla="*/ 130729 h 222169"/>
              <a:gd name="connsiteX8" fmla="*/ 702226 w 869909"/>
              <a:gd name="connsiteY8" fmla="*/ 196043 h 222169"/>
              <a:gd name="connsiteX9" fmla="*/ 506283 w 869909"/>
              <a:gd name="connsiteY9" fmla="*/ 222169 h 222169"/>
              <a:gd name="connsiteX10" fmla="*/ 375655 w 869909"/>
              <a:gd name="connsiteY10" fmla="*/ 215638 h 222169"/>
              <a:gd name="connsiteX11" fmla="*/ 310340 w 869909"/>
              <a:gd name="connsiteY11" fmla="*/ 169918 h 222169"/>
              <a:gd name="connsiteX12" fmla="*/ 225432 w 869909"/>
              <a:gd name="connsiteY12" fmla="*/ 117666 h 222169"/>
              <a:gd name="connsiteX13" fmla="*/ 179712 w 869909"/>
              <a:gd name="connsiteY13" fmla="*/ 104603 h 222169"/>
              <a:gd name="connsiteX14" fmla="*/ 0 w 869909"/>
              <a:gd name="connsiteY14" fmla="*/ 171709 h 222169"/>
              <a:gd name="connsiteX0" fmla="*/ 0 w 869909"/>
              <a:gd name="connsiteY0" fmla="*/ 171716 h 222176"/>
              <a:gd name="connsiteX1" fmla="*/ 98618 w 869909"/>
              <a:gd name="connsiteY1" fmla="*/ 42960 h 222176"/>
              <a:gd name="connsiteX2" fmla="*/ 205837 w 869909"/>
              <a:gd name="connsiteY2" fmla="*/ 108 h 222176"/>
              <a:gd name="connsiteX3" fmla="*/ 446725 w 869909"/>
              <a:gd name="connsiteY3" fmla="*/ 32346 h 222176"/>
              <a:gd name="connsiteX4" fmla="*/ 740574 w 869909"/>
              <a:gd name="connsiteY4" fmla="*/ 82387 h 222176"/>
              <a:gd name="connsiteX5" fmla="*/ 869909 w 869909"/>
              <a:gd name="connsiteY5" fmla="*/ 44514 h 222176"/>
              <a:gd name="connsiteX6" fmla="*/ 806729 w 869909"/>
              <a:gd name="connsiteY6" fmla="*/ 130736 h 222176"/>
              <a:gd name="connsiteX7" fmla="*/ 702226 w 869909"/>
              <a:gd name="connsiteY7" fmla="*/ 196050 h 222176"/>
              <a:gd name="connsiteX8" fmla="*/ 506283 w 869909"/>
              <a:gd name="connsiteY8" fmla="*/ 222176 h 222176"/>
              <a:gd name="connsiteX9" fmla="*/ 375655 w 869909"/>
              <a:gd name="connsiteY9" fmla="*/ 215645 h 222176"/>
              <a:gd name="connsiteX10" fmla="*/ 310340 w 869909"/>
              <a:gd name="connsiteY10" fmla="*/ 169925 h 222176"/>
              <a:gd name="connsiteX11" fmla="*/ 225432 w 869909"/>
              <a:gd name="connsiteY11" fmla="*/ 117673 h 222176"/>
              <a:gd name="connsiteX12" fmla="*/ 179712 w 869909"/>
              <a:gd name="connsiteY12" fmla="*/ 104610 h 222176"/>
              <a:gd name="connsiteX13" fmla="*/ 0 w 869909"/>
              <a:gd name="connsiteY13" fmla="*/ 171716 h 222176"/>
              <a:gd name="connsiteX0" fmla="*/ 0 w 869909"/>
              <a:gd name="connsiteY0" fmla="*/ 171718 h 222178"/>
              <a:gd name="connsiteX1" fmla="*/ 98618 w 869909"/>
              <a:gd name="connsiteY1" fmla="*/ 42962 h 222178"/>
              <a:gd name="connsiteX2" fmla="*/ 205837 w 869909"/>
              <a:gd name="connsiteY2" fmla="*/ 110 h 222178"/>
              <a:gd name="connsiteX3" fmla="*/ 446725 w 869909"/>
              <a:gd name="connsiteY3" fmla="*/ 32348 h 222178"/>
              <a:gd name="connsiteX4" fmla="*/ 708628 w 869909"/>
              <a:gd name="connsiteY4" fmla="*/ 84739 h 222178"/>
              <a:gd name="connsiteX5" fmla="*/ 869909 w 869909"/>
              <a:gd name="connsiteY5" fmla="*/ 44516 h 222178"/>
              <a:gd name="connsiteX6" fmla="*/ 806729 w 869909"/>
              <a:gd name="connsiteY6" fmla="*/ 130738 h 222178"/>
              <a:gd name="connsiteX7" fmla="*/ 702226 w 869909"/>
              <a:gd name="connsiteY7" fmla="*/ 196052 h 222178"/>
              <a:gd name="connsiteX8" fmla="*/ 506283 w 869909"/>
              <a:gd name="connsiteY8" fmla="*/ 222178 h 222178"/>
              <a:gd name="connsiteX9" fmla="*/ 375655 w 869909"/>
              <a:gd name="connsiteY9" fmla="*/ 215647 h 222178"/>
              <a:gd name="connsiteX10" fmla="*/ 310340 w 869909"/>
              <a:gd name="connsiteY10" fmla="*/ 169927 h 222178"/>
              <a:gd name="connsiteX11" fmla="*/ 225432 w 869909"/>
              <a:gd name="connsiteY11" fmla="*/ 117675 h 222178"/>
              <a:gd name="connsiteX12" fmla="*/ 179712 w 869909"/>
              <a:gd name="connsiteY12" fmla="*/ 104612 h 222178"/>
              <a:gd name="connsiteX13" fmla="*/ 0 w 869909"/>
              <a:gd name="connsiteY13" fmla="*/ 171718 h 222178"/>
              <a:gd name="connsiteX0" fmla="*/ 0 w 869909"/>
              <a:gd name="connsiteY0" fmla="*/ 171718 h 222178"/>
              <a:gd name="connsiteX1" fmla="*/ 98618 w 869909"/>
              <a:gd name="connsiteY1" fmla="*/ 42962 h 222178"/>
              <a:gd name="connsiteX2" fmla="*/ 205837 w 869909"/>
              <a:gd name="connsiteY2" fmla="*/ 110 h 222178"/>
              <a:gd name="connsiteX3" fmla="*/ 446725 w 869909"/>
              <a:gd name="connsiteY3" fmla="*/ 32348 h 222178"/>
              <a:gd name="connsiteX4" fmla="*/ 708628 w 869909"/>
              <a:gd name="connsiteY4" fmla="*/ 84739 h 222178"/>
              <a:gd name="connsiteX5" fmla="*/ 869909 w 869909"/>
              <a:gd name="connsiteY5" fmla="*/ 44516 h 222178"/>
              <a:gd name="connsiteX6" fmla="*/ 806729 w 869909"/>
              <a:gd name="connsiteY6" fmla="*/ 130738 h 222178"/>
              <a:gd name="connsiteX7" fmla="*/ 702226 w 869909"/>
              <a:gd name="connsiteY7" fmla="*/ 196052 h 222178"/>
              <a:gd name="connsiteX8" fmla="*/ 506283 w 869909"/>
              <a:gd name="connsiteY8" fmla="*/ 222178 h 222178"/>
              <a:gd name="connsiteX9" fmla="*/ 375655 w 869909"/>
              <a:gd name="connsiteY9" fmla="*/ 215647 h 222178"/>
              <a:gd name="connsiteX10" fmla="*/ 310340 w 869909"/>
              <a:gd name="connsiteY10" fmla="*/ 169927 h 222178"/>
              <a:gd name="connsiteX11" fmla="*/ 225432 w 869909"/>
              <a:gd name="connsiteY11" fmla="*/ 117675 h 222178"/>
              <a:gd name="connsiteX12" fmla="*/ 179712 w 869909"/>
              <a:gd name="connsiteY12" fmla="*/ 104612 h 222178"/>
              <a:gd name="connsiteX13" fmla="*/ 0 w 869909"/>
              <a:gd name="connsiteY13" fmla="*/ 171718 h 222178"/>
              <a:gd name="connsiteX0" fmla="*/ 0 w 869909"/>
              <a:gd name="connsiteY0" fmla="*/ 171783 h 222243"/>
              <a:gd name="connsiteX1" fmla="*/ 98618 w 869909"/>
              <a:gd name="connsiteY1" fmla="*/ 43027 h 222243"/>
              <a:gd name="connsiteX2" fmla="*/ 205837 w 869909"/>
              <a:gd name="connsiteY2" fmla="*/ 175 h 222243"/>
              <a:gd name="connsiteX3" fmla="*/ 446725 w 869909"/>
              <a:gd name="connsiteY3" fmla="*/ 32413 h 222243"/>
              <a:gd name="connsiteX4" fmla="*/ 708628 w 869909"/>
              <a:gd name="connsiteY4" fmla="*/ 84804 h 222243"/>
              <a:gd name="connsiteX5" fmla="*/ 869909 w 869909"/>
              <a:gd name="connsiteY5" fmla="*/ 44581 h 222243"/>
              <a:gd name="connsiteX6" fmla="*/ 806729 w 869909"/>
              <a:gd name="connsiteY6" fmla="*/ 130803 h 222243"/>
              <a:gd name="connsiteX7" fmla="*/ 702226 w 869909"/>
              <a:gd name="connsiteY7" fmla="*/ 196117 h 222243"/>
              <a:gd name="connsiteX8" fmla="*/ 506283 w 869909"/>
              <a:gd name="connsiteY8" fmla="*/ 222243 h 222243"/>
              <a:gd name="connsiteX9" fmla="*/ 375655 w 869909"/>
              <a:gd name="connsiteY9" fmla="*/ 215712 h 222243"/>
              <a:gd name="connsiteX10" fmla="*/ 310340 w 869909"/>
              <a:gd name="connsiteY10" fmla="*/ 169992 h 222243"/>
              <a:gd name="connsiteX11" fmla="*/ 225432 w 869909"/>
              <a:gd name="connsiteY11" fmla="*/ 117740 h 222243"/>
              <a:gd name="connsiteX12" fmla="*/ 179712 w 869909"/>
              <a:gd name="connsiteY12" fmla="*/ 104677 h 222243"/>
              <a:gd name="connsiteX13" fmla="*/ 0 w 869909"/>
              <a:gd name="connsiteY13" fmla="*/ 171783 h 222243"/>
              <a:gd name="connsiteX0" fmla="*/ 0 w 869909"/>
              <a:gd name="connsiteY0" fmla="*/ 175229 h 225689"/>
              <a:gd name="connsiteX1" fmla="*/ 98618 w 869909"/>
              <a:gd name="connsiteY1" fmla="*/ 46473 h 225689"/>
              <a:gd name="connsiteX2" fmla="*/ 215085 w 869909"/>
              <a:gd name="connsiteY2" fmla="*/ 96 h 225689"/>
              <a:gd name="connsiteX3" fmla="*/ 446725 w 869909"/>
              <a:gd name="connsiteY3" fmla="*/ 35859 h 225689"/>
              <a:gd name="connsiteX4" fmla="*/ 708628 w 869909"/>
              <a:gd name="connsiteY4" fmla="*/ 88250 h 225689"/>
              <a:gd name="connsiteX5" fmla="*/ 869909 w 869909"/>
              <a:gd name="connsiteY5" fmla="*/ 48027 h 225689"/>
              <a:gd name="connsiteX6" fmla="*/ 806729 w 869909"/>
              <a:gd name="connsiteY6" fmla="*/ 134249 h 225689"/>
              <a:gd name="connsiteX7" fmla="*/ 702226 w 869909"/>
              <a:gd name="connsiteY7" fmla="*/ 199563 h 225689"/>
              <a:gd name="connsiteX8" fmla="*/ 506283 w 869909"/>
              <a:gd name="connsiteY8" fmla="*/ 225689 h 225689"/>
              <a:gd name="connsiteX9" fmla="*/ 375655 w 869909"/>
              <a:gd name="connsiteY9" fmla="*/ 219158 h 225689"/>
              <a:gd name="connsiteX10" fmla="*/ 310340 w 869909"/>
              <a:gd name="connsiteY10" fmla="*/ 173438 h 225689"/>
              <a:gd name="connsiteX11" fmla="*/ 225432 w 869909"/>
              <a:gd name="connsiteY11" fmla="*/ 121186 h 225689"/>
              <a:gd name="connsiteX12" fmla="*/ 179712 w 869909"/>
              <a:gd name="connsiteY12" fmla="*/ 108123 h 225689"/>
              <a:gd name="connsiteX13" fmla="*/ 0 w 869909"/>
              <a:gd name="connsiteY13" fmla="*/ 175229 h 225689"/>
              <a:gd name="connsiteX0" fmla="*/ 0 w 869909"/>
              <a:gd name="connsiteY0" fmla="*/ 175229 h 225689"/>
              <a:gd name="connsiteX1" fmla="*/ 98618 w 869909"/>
              <a:gd name="connsiteY1" fmla="*/ 46473 h 225689"/>
              <a:gd name="connsiteX2" fmla="*/ 215085 w 869909"/>
              <a:gd name="connsiteY2" fmla="*/ 96 h 225689"/>
              <a:gd name="connsiteX3" fmla="*/ 446725 w 869909"/>
              <a:gd name="connsiteY3" fmla="*/ 35859 h 225689"/>
              <a:gd name="connsiteX4" fmla="*/ 708628 w 869909"/>
              <a:gd name="connsiteY4" fmla="*/ 88250 h 225689"/>
              <a:gd name="connsiteX5" fmla="*/ 869909 w 869909"/>
              <a:gd name="connsiteY5" fmla="*/ 48027 h 225689"/>
              <a:gd name="connsiteX6" fmla="*/ 806729 w 869909"/>
              <a:gd name="connsiteY6" fmla="*/ 134249 h 225689"/>
              <a:gd name="connsiteX7" fmla="*/ 702226 w 869909"/>
              <a:gd name="connsiteY7" fmla="*/ 199563 h 225689"/>
              <a:gd name="connsiteX8" fmla="*/ 506283 w 869909"/>
              <a:gd name="connsiteY8" fmla="*/ 225689 h 225689"/>
              <a:gd name="connsiteX9" fmla="*/ 375655 w 869909"/>
              <a:gd name="connsiteY9" fmla="*/ 219158 h 225689"/>
              <a:gd name="connsiteX10" fmla="*/ 310340 w 869909"/>
              <a:gd name="connsiteY10" fmla="*/ 173438 h 225689"/>
              <a:gd name="connsiteX11" fmla="*/ 225432 w 869909"/>
              <a:gd name="connsiteY11" fmla="*/ 121186 h 225689"/>
              <a:gd name="connsiteX12" fmla="*/ 179712 w 869909"/>
              <a:gd name="connsiteY12" fmla="*/ 108123 h 225689"/>
              <a:gd name="connsiteX13" fmla="*/ 0 w 869909"/>
              <a:gd name="connsiteY13" fmla="*/ 175229 h 225689"/>
              <a:gd name="connsiteX0" fmla="*/ 0 w 869909"/>
              <a:gd name="connsiteY0" fmla="*/ 175283 h 225743"/>
              <a:gd name="connsiteX1" fmla="*/ 98618 w 869909"/>
              <a:gd name="connsiteY1" fmla="*/ 46527 h 225743"/>
              <a:gd name="connsiteX2" fmla="*/ 215085 w 869909"/>
              <a:gd name="connsiteY2" fmla="*/ 150 h 225743"/>
              <a:gd name="connsiteX3" fmla="*/ 446725 w 869909"/>
              <a:gd name="connsiteY3" fmla="*/ 35913 h 225743"/>
              <a:gd name="connsiteX4" fmla="*/ 708628 w 869909"/>
              <a:gd name="connsiteY4" fmla="*/ 88304 h 225743"/>
              <a:gd name="connsiteX5" fmla="*/ 869909 w 869909"/>
              <a:gd name="connsiteY5" fmla="*/ 48081 h 225743"/>
              <a:gd name="connsiteX6" fmla="*/ 806729 w 869909"/>
              <a:gd name="connsiteY6" fmla="*/ 134303 h 225743"/>
              <a:gd name="connsiteX7" fmla="*/ 702226 w 869909"/>
              <a:gd name="connsiteY7" fmla="*/ 199617 h 225743"/>
              <a:gd name="connsiteX8" fmla="*/ 506283 w 869909"/>
              <a:gd name="connsiteY8" fmla="*/ 225743 h 225743"/>
              <a:gd name="connsiteX9" fmla="*/ 375655 w 869909"/>
              <a:gd name="connsiteY9" fmla="*/ 219212 h 225743"/>
              <a:gd name="connsiteX10" fmla="*/ 310340 w 869909"/>
              <a:gd name="connsiteY10" fmla="*/ 173492 h 225743"/>
              <a:gd name="connsiteX11" fmla="*/ 225432 w 869909"/>
              <a:gd name="connsiteY11" fmla="*/ 121240 h 225743"/>
              <a:gd name="connsiteX12" fmla="*/ 179712 w 869909"/>
              <a:gd name="connsiteY12" fmla="*/ 108177 h 225743"/>
              <a:gd name="connsiteX13" fmla="*/ 0 w 869909"/>
              <a:gd name="connsiteY13" fmla="*/ 175283 h 225743"/>
              <a:gd name="connsiteX0" fmla="*/ 0 w 869909"/>
              <a:gd name="connsiteY0" fmla="*/ 175283 h 225743"/>
              <a:gd name="connsiteX1" fmla="*/ 98618 w 869909"/>
              <a:gd name="connsiteY1" fmla="*/ 46527 h 225743"/>
              <a:gd name="connsiteX2" fmla="*/ 215085 w 869909"/>
              <a:gd name="connsiteY2" fmla="*/ 150 h 225743"/>
              <a:gd name="connsiteX3" fmla="*/ 446725 w 869909"/>
              <a:gd name="connsiteY3" fmla="*/ 35913 h 225743"/>
              <a:gd name="connsiteX4" fmla="*/ 708628 w 869909"/>
              <a:gd name="connsiteY4" fmla="*/ 88304 h 225743"/>
              <a:gd name="connsiteX5" fmla="*/ 869909 w 869909"/>
              <a:gd name="connsiteY5" fmla="*/ 48081 h 225743"/>
              <a:gd name="connsiteX6" fmla="*/ 806729 w 869909"/>
              <a:gd name="connsiteY6" fmla="*/ 134303 h 225743"/>
              <a:gd name="connsiteX7" fmla="*/ 702226 w 869909"/>
              <a:gd name="connsiteY7" fmla="*/ 199617 h 225743"/>
              <a:gd name="connsiteX8" fmla="*/ 506283 w 869909"/>
              <a:gd name="connsiteY8" fmla="*/ 225743 h 225743"/>
              <a:gd name="connsiteX9" fmla="*/ 375655 w 869909"/>
              <a:gd name="connsiteY9" fmla="*/ 219212 h 225743"/>
              <a:gd name="connsiteX10" fmla="*/ 310340 w 869909"/>
              <a:gd name="connsiteY10" fmla="*/ 173492 h 225743"/>
              <a:gd name="connsiteX11" fmla="*/ 225432 w 869909"/>
              <a:gd name="connsiteY11" fmla="*/ 121240 h 225743"/>
              <a:gd name="connsiteX12" fmla="*/ 118341 w 869909"/>
              <a:gd name="connsiteY12" fmla="*/ 94079 h 225743"/>
              <a:gd name="connsiteX13" fmla="*/ 0 w 869909"/>
              <a:gd name="connsiteY13" fmla="*/ 175283 h 225743"/>
              <a:gd name="connsiteX0" fmla="*/ 0 w 869909"/>
              <a:gd name="connsiteY0" fmla="*/ 175283 h 225743"/>
              <a:gd name="connsiteX1" fmla="*/ 98618 w 869909"/>
              <a:gd name="connsiteY1" fmla="*/ 46527 h 225743"/>
              <a:gd name="connsiteX2" fmla="*/ 215085 w 869909"/>
              <a:gd name="connsiteY2" fmla="*/ 150 h 225743"/>
              <a:gd name="connsiteX3" fmla="*/ 446725 w 869909"/>
              <a:gd name="connsiteY3" fmla="*/ 35913 h 225743"/>
              <a:gd name="connsiteX4" fmla="*/ 708628 w 869909"/>
              <a:gd name="connsiteY4" fmla="*/ 88304 h 225743"/>
              <a:gd name="connsiteX5" fmla="*/ 869909 w 869909"/>
              <a:gd name="connsiteY5" fmla="*/ 48081 h 225743"/>
              <a:gd name="connsiteX6" fmla="*/ 806729 w 869909"/>
              <a:gd name="connsiteY6" fmla="*/ 134303 h 225743"/>
              <a:gd name="connsiteX7" fmla="*/ 702226 w 869909"/>
              <a:gd name="connsiteY7" fmla="*/ 199617 h 225743"/>
              <a:gd name="connsiteX8" fmla="*/ 506283 w 869909"/>
              <a:gd name="connsiteY8" fmla="*/ 225743 h 225743"/>
              <a:gd name="connsiteX9" fmla="*/ 375655 w 869909"/>
              <a:gd name="connsiteY9" fmla="*/ 219212 h 225743"/>
              <a:gd name="connsiteX10" fmla="*/ 310340 w 869909"/>
              <a:gd name="connsiteY10" fmla="*/ 173492 h 225743"/>
              <a:gd name="connsiteX11" fmla="*/ 225432 w 869909"/>
              <a:gd name="connsiteY11" fmla="*/ 121240 h 225743"/>
              <a:gd name="connsiteX12" fmla="*/ 118341 w 869909"/>
              <a:gd name="connsiteY12" fmla="*/ 94079 h 225743"/>
              <a:gd name="connsiteX13" fmla="*/ 0 w 869909"/>
              <a:gd name="connsiteY13" fmla="*/ 175283 h 225743"/>
              <a:gd name="connsiteX0" fmla="*/ 0 w 869909"/>
              <a:gd name="connsiteY0" fmla="*/ 175283 h 225743"/>
              <a:gd name="connsiteX1" fmla="*/ 98618 w 869909"/>
              <a:gd name="connsiteY1" fmla="*/ 46527 h 225743"/>
              <a:gd name="connsiteX2" fmla="*/ 215085 w 869909"/>
              <a:gd name="connsiteY2" fmla="*/ 150 h 225743"/>
              <a:gd name="connsiteX3" fmla="*/ 446725 w 869909"/>
              <a:gd name="connsiteY3" fmla="*/ 35913 h 225743"/>
              <a:gd name="connsiteX4" fmla="*/ 708628 w 869909"/>
              <a:gd name="connsiteY4" fmla="*/ 88304 h 225743"/>
              <a:gd name="connsiteX5" fmla="*/ 869909 w 869909"/>
              <a:gd name="connsiteY5" fmla="*/ 48081 h 225743"/>
              <a:gd name="connsiteX6" fmla="*/ 806729 w 869909"/>
              <a:gd name="connsiteY6" fmla="*/ 134303 h 225743"/>
              <a:gd name="connsiteX7" fmla="*/ 702226 w 869909"/>
              <a:gd name="connsiteY7" fmla="*/ 199617 h 225743"/>
              <a:gd name="connsiteX8" fmla="*/ 506283 w 869909"/>
              <a:gd name="connsiteY8" fmla="*/ 225743 h 225743"/>
              <a:gd name="connsiteX9" fmla="*/ 375655 w 869909"/>
              <a:gd name="connsiteY9" fmla="*/ 219212 h 225743"/>
              <a:gd name="connsiteX10" fmla="*/ 310340 w 869909"/>
              <a:gd name="connsiteY10" fmla="*/ 173492 h 225743"/>
              <a:gd name="connsiteX11" fmla="*/ 225432 w 869909"/>
              <a:gd name="connsiteY11" fmla="*/ 121240 h 225743"/>
              <a:gd name="connsiteX12" fmla="*/ 119182 w 869909"/>
              <a:gd name="connsiteY12" fmla="*/ 94079 h 225743"/>
              <a:gd name="connsiteX13" fmla="*/ 0 w 869909"/>
              <a:gd name="connsiteY13" fmla="*/ 175283 h 225743"/>
              <a:gd name="connsiteX0" fmla="*/ 0 w 869909"/>
              <a:gd name="connsiteY0" fmla="*/ 175283 h 225743"/>
              <a:gd name="connsiteX1" fmla="*/ 98618 w 869909"/>
              <a:gd name="connsiteY1" fmla="*/ 46527 h 225743"/>
              <a:gd name="connsiteX2" fmla="*/ 215085 w 869909"/>
              <a:gd name="connsiteY2" fmla="*/ 150 h 225743"/>
              <a:gd name="connsiteX3" fmla="*/ 446725 w 869909"/>
              <a:gd name="connsiteY3" fmla="*/ 35913 h 225743"/>
              <a:gd name="connsiteX4" fmla="*/ 708628 w 869909"/>
              <a:gd name="connsiteY4" fmla="*/ 88304 h 225743"/>
              <a:gd name="connsiteX5" fmla="*/ 869909 w 869909"/>
              <a:gd name="connsiteY5" fmla="*/ 48081 h 225743"/>
              <a:gd name="connsiteX6" fmla="*/ 806729 w 869909"/>
              <a:gd name="connsiteY6" fmla="*/ 134303 h 225743"/>
              <a:gd name="connsiteX7" fmla="*/ 702226 w 869909"/>
              <a:gd name="connsiteY7" fmla="*/ 199617 h 225743"/>
              <a:gd name="connsiteX8" fmla="*/ 506283 w 869909"/>
              <a:gd name="connsiteY8" fmla="*/ 225743 h 225743"/>
              <a:gd name="connsiteX9" fmla="*/ 310340 w 869909"/>
              <a:gd name="connsiteY9" fmla="*/ 173492 h 225743"/>
              <a:gd name="connsiteX10" fmla="*/ 225432 w 869909"/>
              <a:gd name="connsiteY10" fmla="*/ 121240 h 225743"/>
              <a:gd name="connsiteX11" fmla="*/ 119182 w 869909"/>
              <a:gd name="connsiteY11" fmla="*/ 94079 h 225743"/>
              <a:gd name="connsiteX12" fmla="*/ 0 w 869909"/>
              <a:gd name="connsiteY12" fmla="*/ 175283 h 225743"/>
              <a:gd name="connsiteX0" fmla="*/ 0 w 869909"/>
              <a:gd name="connsiteY0" fmla="*/ 175283 h 225743"/>
              <a:gd name="connsiteX1" fmla="*/ 98618 w 869909"/>
              <a:gd name="connsiteY1" fmla="*/ 46527 h 225743"/>
              <a:gd name="connsiteX2" fmla="*/ 215085 w 869909"/>
              <a:gd name="connsiteY2" fmla="*/ 150 h 225743"/>
              <a:gd name="connsiteX3" fmla="*/ 446725 w 869909"/>
              <a:gd name="connsiteY3" fmla="*/ 35913 h 225743"/>
              <a:gd name="connsiteX4" fmla="*/ 708628 w 869909"/>
              <a:gd name="connsiteY4" fmla="*/ 88304 h 225743"/>
              <a:gd name="connsiteX5" fmla="*/ 869909 w 869909"/>
              <a:gd name="connsiteY5" fmla="*/ 48081 h 225743"/>
              <a:gd name="connsiteX6" fmla="*/ 710889 w 869909"/>
              <a:gd name="connsiteY6" fmla="*/ 143702 h 225743"/>
              <a:gd name="connsiteX7" fmla="*/ 702226 w 869909"/>
              <a:gd name="connsiteY7" fmla="*/ 199617 h 225743"/>
              <a:gd name="connsiteX8" fmla="*/ 506283 w 869909"/>
              <a:gd name="connsiteY8" fmla="*/ 225743 h 225743"/>
              <a:gd name="connsiteX9" fmla="*/ 310340 w 869909"/>
              <a:gd name="connsiteY9" fmla="*/ 173492 h 225743"/>
              <a:gd name="connsiteX10" fmla="*/ 225432 w 869909"/>
              <a:gd name="connsiteY10" fmla="*/ 121240 h 225743"/>
              <a:gd name="connsiteX11" fmla="*/ 119182 w 869909"/>
              <a:gd name="connsiteY11" fmla="*/ 94079 h 225743"/>
              <a:gd name="connsiteX12" fmla="*/ 0 w 869909"/>
              <a:gd name="connsiteY12" fmla="*/ 175283 h 225743"/>
              <a:gd name="connsiteX0" fmla="*/ 0 w 869909"/>
              <a:gd name="connsiteY0" fmla="*/ 175283 h 226168"/>
              <a:gd name="connsiteX1" fmla="*/ 98618 w 869909"/>
              <a:gd name="connsiteY1" fmla="*/ 46527 h 226168"/>
              <a:gd name="connsiteX2" fmla="*/ 215085 w 869909"/>
              <a:gd name="connsiteY2" fmla="*/ 150 h 226168"/>
              <a:gd name="connsiteX3" fmla="*/ 446725 w 869909"/>
              <a:gd name="connsiteY3" fmla="*/ 35913 h 226168"/>
              <a:gd name="connsiteX4" fmla="*/ 708628 w 869909"/>
              <a:gd name="connsiteY4" fmla="*/ 88304 h 226168"/>
              <a:gd name="connsiteX5" fmla="*/ 869909 w 869909"/>
              <a:gd name="connsiteY5" fmla="*/ 48081 h 226168"/>
              <a:gd name="connsiteX6" fmla="*/ 710889 w 869909"/>
              <a:gd name="connsiteY6" fmla="*/ 143702 h 226168"/>
              <a:gd name="connsiteX7" fmla="*/ 506283 w 869909"/>
              <a:gd name="connsiteY7" fmla="*/ 225743 h 226168"/>
              <a:gd name="connsiteX8" fmla="*/ 310340 w 869909"/>
              <a:gd name="connsiteY8" fmla="*/ 173492 h 226168"/>
              <a:gd name="connsiteX9" fmla="*/ 225432 w 869909"/>
              <a:gd name="connsiteY9" fmla="*/ 121240 h 226168"/>
              <a:gd name="connsiteX10" fmla="*/ 119182 w 869909"/>
              <a:gd name="connsiteY10" fmla="*/ 94079 h 226168"/>
              <a:gd name="connsiteX11" fmla="*/ 0 w 869909"/>
              <a:gd name="connsiteY11" fmla="*/ 175283 h 226168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0889 w 869909"/>
              <a:gd name="connsiteY6" fmla="*/ 143702 h 175283"/>
              <a:gd name="connsiteX7" fmla="*/ 499557 w 869909"/>
              <a:gd name="connsiteY7" fmla="*/ 136455 h 175283"/>
              <a:gd name="connsiteX8" fmla="*/ 310340 w 869909"/>
              <a:gd name="connsiteY8" fmla="*/ 173492 h 175283"/>
              <a:gd name="connsiteX9" fmla="*/ 225432 w 869909"/>
              <a:gd name="connsiteY9" fmla="*/ 121240 h 175283"/>
              <a:gd name="connsiteX10" fmla="*/ 119182 w 869909"/>
              <a:gd name="connsiteY10" fmla="*/ 94079 h 175283"/>
              <a:gd name="connsiteX11" fmla="*/ 0 w 869909"/>
              <a:gd name="connsiteY11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0889 w 869909"/>
              <a:gd name="connsiteY6" fmla="*/ 143702 h 175283"/>
              <a:gd name="connsiteX7" fmla="*/ 499557 w 869909"/>
              <a:gd name="connsiteY7" fmla="*/ 136455 h 175283"/>
              <a:gd name="connsiteX8" fmla="*/ 327154 w 869909"/>
              <a:gd name="connsiteY8" fmla="*/ 87728 h 175283"/>
              <a:gd name="connsiteX9" fmla="*/ 225432 w 869909"/>
              <a:gd name="connsiteY9" fmla="*/ 121240 h 175283"/>
              <a:gd name="connsiteX10" fmla="*/ 119182 w 869909"/>
              <a:gd name="connsiteY10" fmla="*/ 94079 h 175283"/>
              <a:gd name="connsiteX11" fmla="*/ 0 w 869909"/>
              <a:gd name="connsiteY11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0889 w 869909"/>
              <a:gd name="connsiteY6" fmla="*/ 143702 h 175283"/>
              <a:gd name="connsiteX7" fmla="*/ 499557 w 869909"/>
              <a:gd name="connsiteY7" fmla="*/ 136455 h 175283"/>
              <a:gd name="connsiteX8" fmla="*/ 327154 w 869909"/>
              <a:gd name="connsiteY8" fmla="*/ 87728 h 175283"/>
              <a:gd name="connsiteX9" fmla="*/ 206937 w 869909"/>
              <a:gd name="connsiteY9" fmla="*/ 78946 h 175283"/>
              <a:gd name="connsiteX10" fmla="*/ 119182 w 869909"/>
              <a:gd name="connsiteY10" fmla="*/ 94079 h 175283"/>
              <a:gd name="connsiteX11" fmla="*/ 0 w 869909"/>
              <a:gd name="connsiteY11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7154 w 869909"/>
              <a:gd name="connsiteY8" fmla="*/ 87728 h 175283"/>
              <a:gd name="connsiteX9" fmla="*/ 206937 w 869909"/>
              <a:gd name="connsiteY9" fmla="*/ 78946 h 175283"/>
              <a:gd name="connsiteX10" fmla="*/ 119182 w 869909"/>
              <a:gd name="connsiteY10" fmla="*/ 94079 h 175283"/>
              <a:gd name="connsiteX11" fmla="*/ 0 w 869909"/>
              <a:gd name="connsiteY11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7154 w 869909"/>
              <a:gd name="connsiteY8" fmla="*/ 87728 h 175283"/>
              <a:gd name="connsiteX9" fmla="*/ 206937 w 869909"/>
              <a:gd name="connsiteY9" fmla="*/ 78946 h 175283"/>
              <a:gd name="connsiteX10" fmla="*/ 119182 w 869909"/>
              <a:gd name="connsiteY10" fmla="*/ 94079 h 175283"/>
              <a:gd name="connsiteX11" fmla="*/ 0 w 869909"/>
              <a:gd name="connsiteY11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7154 w 869909"/>
              <a:gd name="connsiteY8" fmla="*/ 87728 h 175283"/>
              <a:gd name="connsiteX9" fmla="*/ 206937 w 869909"/>
              <a:gd name="connsiteY9" fmla="*/ 78946 h 175283"/>
              <a:gd name="connsiteX10" fmla="*/ 119182 w 869909"/>
              <a:gd name="connsiteY10" fmla="*/ 94079 h 175283"/>
              <a:gd name="connsiteX11" fmla="*/ 0 w 869909"/>
              <a:gd name="connsiteY11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7154 w 869909"/>
              <a:gd name="connsiteY8" fmla="*/ 87728 h 175283"/>
              <a:gd name="connsiteX9" fmla="*/ 206937 w 869909"/>
              <a:gd name="connsiteY9" fmla="*/ 78946 h 175283"/>
              <a:gd name="connsiteX10" fmla="*/ 119182 w 869909"/>
              <a:gd name="connsiteY10" fmla="*/ 94079 h 175283"/>
              <a:gd name="connsiteX11" fmla="*/ 0 w 869909"/>
              <a:gd name="connsiteY11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7154 w 869909"/>
              <a:gd name="connsiteY8" fmla="*/ 87728 h 175283"/>
              <a:gd name="connsiteX9" fmla="*/ 206937 w 869909"/>
              <a:gd name="connsiteY9" fmla="*/ 78946 h 175283"/>
              <a:gd name="connsiteX10" fmla="*/ 119182 w 869909"/>
              <a:gd name="connsiteY10" fmla="*/ 94079 h 175283"/>
              <a:gd name="connsiteX11" fmla="*/ 0 w 869909"/>
              <a:gd name="connsiteY11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7154 w 869909"/>
              <a:gd name="connsiteY8" fmla="*/ 87728 h 175283"/>
              <a:gd name="connsiteX9" fmla="*/ 206937 w 869909"/>
              <a:gd name="connsiteY9" fmla="*/ 78946 h 175283"/>
              <a:gd name="connsiteX10" fmla="*/ 119182 w 869909"/>
              <a:gd name="connsiteY10" fmla="*/ 94079 h 175283"/>
              <a:gd name="connsiteX11" fmla="*/ 0 w 869909"/>
              <a:gd name="connsiteY11" fmla="*/ 175283 h 175283"/>
              <a:gd name="connsiteX0" fmla="*/ 2594 w 872503"/>
              <a:gd name="connsiteY0" fmla="*/ 175283 h 175523"/>
              <a:gd name="connsiteX1" fmla="*/ 101212 w 872503"/>
              <a:gd name="connsiteY1" fmla="*/ 46527 h 175523"/>
              <a:gd name="connsiteX2" fmla="*/ 217679 w 872503"/>
              <a:gd name="connsiteY2" fmla="*/ 150 h 175523"/>
              <a:gd name="connsiteX3" fmla="*/ 449319 w 872503"/>
              <a:gd name="connsiteY3" fmla="*/ 35913 h 175523"/>
              <a:gd name="connsiteX4" fmla="*/ 711222 w 872503"/>
              <a:gd name="connsiteY4" fmla="*/ 88304 h 175523"/>
              <a:gd name="connsiteX5" fmla="*/ 872503 w 872503"/>
              <a:gd name="connsiteY5" fmla="*/ 48081 h 175523"/>
              <a:gd name="connsiteX6" fmla="*/ 716005 w 872503"/>
              <a:gd name="connsiteY6" fmla="*/ 143702 h 175523"/>
              <a:gd name="connsiteX7" fmla="*/ 502151 w 872503"/>
              <a:gd name="connsiteY7" fmla="*/ 136455 h 175523"/>
              <a:gd name="connsiteX8" fmla="*/ 329748 w 872503"/>
              <a:gd name="connsiteY8" fmla="*/ 87728 h 175523"/>
              <a:gd name="connsiteX9" fmla="*/ 209531 w 872503"/>
              <a:gd name="connsiteY9" fmla="*/ 78946 h 175523"/>
              <a:gd name="connsiteX10" fmla="*/ 2594 w 872503"/>
              <a:gd name="connsiteY10" fmla="*/ 175283 h 175523"/>
              <a:gd name="connsiteX0" fmla="*/ 2594 w 872503"/>
              <a:gd name="connsiteY0" fmla="*/ 175283 h 175551"/>
              <a:gd name="connsiteX1" fmla="*/ 101212 w 872503"/>
              <a:gd name="connsiteY1" fmla="*/ 46527 h 175551"/>
              <a:gd name="connsiteX2" fmla="*/ 217679 w 872503"/>
              <a:gd name="connsiteY2" fmla="*/ 150 h 175551"/>
              <a:gd name="connsiteX3" fmla="*/ 449319 w 872503"/>
              <a:gd name="connsiteY3" fmla="*/ 35913 h 175551"/>
              <a:gd name="connsiteX4" fmla="*/ 711222 w 872503"/>
              <a:gd name="connsiteY4" fmla="*/ 88304 h 175551"/>
              <a:gd name="connsiteX5" fmla="*/ 872503 w 872503"/>
              <a:gd name="connsiteY5" fmla="*/ 48081 h 175551"/>
              <a:gd name="connsiteX6" fmla="*/ 716005 w 872503"/>
              <a:gd name="connsiteY6" fmla="*/ 143702 h 175551"/>
              <a:gd name="connsiteX7" fmla="*/ 502151 w 872503"/>
              <a:gd name="connsiteY7" fmla="*/ 136455 h 175551"/>
              <a:gd name="connsiteX8" fmla="*/ 329748 w 872503"/>
              <a:gd name="connsiteY8" fmla="*/ 87728 h 175551"/>
              <a:gd name="connsiteX9" fmla="*/ 139753 w 872503"/>
              <a:gd name="connsiteY9" fmla="*/ 88345 h 175551"/>
              <a:gd name="connsiteX10" fmla="*/ 2594 w 872503"/>
              <a:gd name="connsiteY10" fmla="*/ 175283 h 175551"/>
              <a:gd name="connsiteX0" fmla="*/ 2594 w 872503"/>
              <a:gd name="connsiteY0" fmla="*/ 175283 h 175551"/>
              <a:gd name="connsiteX1" fmla="*/ 101212 w 872503"/>
              <a:gd name="connsiteY1" fmla="*/ 46527 h 175551"/>
              <a:gd name="connsiteX2" fmla="*/ 217679 w 872503"/>
              <a:gd name="connsiteY2" fmla="*/ 150 h 175551"/>
              <a:gd name="connsiteX3" fmla="*/ 449319 w 872503"/>
              <a:gd name="connsiteY3" fmla="*/ 35913 h 175551"/>
              <a:gd name="connsiteX4" fmla="*/ 711222 w 872503"/>
              <a:gd name="connsiteY4" fmla="*/ 88304 h 175551"/>
              <a:gd name="connsiteX5" fmla="*/ 872503 w 872503"/>
              <a:gd name="connsiteY5" fmla="*/ 48081 h 175551"/>
              <a:gd name="connsiteX6" fmla="*/ 716005 w 872503"/>
              <a:gd name="connsiteY6" fmla="*/ 143702 h 175551"/>
              <a:gd name="connsiteX7" fmla="*/ 502151 w 872503"/>
              <a:gd name="connsiteY7" fmla="*/ 136455 h 175551"/>
              <a:gd name="connsiteX8" fmla="*/ 329748 w 872503"/>
              <a:gd name="connsiteY8" fmla="*/ 87728 h 175551"/>
              <a:gd name="connsiteX9" fmla="*/ 139753 w 872503"/>
              <a:gd name="connsiteY9" fmla="*/ 88345 h 175551"/>
              <a:gd name="connsiteX10" fmla="*/ 2594 w 872503"/>
              <a:gd name="connsiteY10" fmla="*/ 175283 h 175551"/>
              <a:gd name="connsiteX0" fmla="*/ 2594 w 872503"/>
              <a:gd name="connsiteY0" fmla="*/ 175283 h 175553"/>
              <a:gd name="connsiteX1" fmla="*/ 101212 w 872503"/>
              <a:gd name="connsiteY1" fmla="*/ 46527 h 175553"/>
              <a:gd name="connsiteX2" fmla="*/ 217679 w 872503"/>
              <a:gd name="connsiteY2" fmla="*/ 150 h 175553"/>
              <a:gd name="connsiteX3" fmla="*/ 449319 w 872503"/>
              <a:gd name="connsiteY3" fmla="*/ 35913 h 175553"/>
              <a:gd name="connsiteX4" fmla="*/ 711222 w 872503"/>
              <a:gd name="connsiteY4" fmla="*/ 88304 h 175553"/>
              <a:gd name="connsiteX5" fmla="*/ 872503 w 872503"/>
              <a:gd name="connsiteY5" fmla="*/ 48081 h 175553"/>
              <a:gd name="connsiteX6" fmla="*/ 716005 w 872503"/>
              <a:gd name="connsiteY6" fmla="*/ 143702 h 175553"/>
              <a:gd name="connsiteX7" fmla="*/ 502151 w 872503"/>
              <a:gd name="connsiteY7" fmla="*/ 136455 h 175553"/>
              <a:gd name="connsiteX8" fmla="*/ 329748 w 872503"/>
              <a:gd name="connsiteY8" fmla="*/ 87728 h 175553"/>
              <a:gd name="connsiteX9" fmla="*/ 139753 w 872503"/>
              <a:gd name="connsiteY9" fmla="*/ 88345 h 175553"/>
              <a:gd name="connsiteX10" fmla="*/ 2594 w 872503"/>
              <a:gd name="connsiteY10" fmla="*/ 175283 h 175553"/>
              <a:gd name="connsiteX0" fmla="*/ 2594 w 872503"/>
              <a:gd name="connsiteY0" fmla="*/ 175283 h 175283"/>
              <a:gd name="connsiteX1" fmla="*/ 101212 w 872503"/>
              <a:gd name="connsiteY1" fmla="*/ 46527 h 175283"/>
              <a:gd name="connsiteX2" fmla="*/ 217679 w 872503"/>
              <a:gd name="connsiteY2" fmla="*/ 150 h 175283"/>
              <a:gd name="connsiteX3" fmla="*/ 449319 w 872503"/>
              <a:gd name="connsiteY3" fmla="*/ 35913 h 175283"/>
              <a:gd name="connsiteX4" fmla="*/ 711222 w 872503"/>
              <a:gd name="connsiteY4" fmla="*/ 88304 h 175283"/>
              <a:gd name="connsiteX5" fmla="*/ 872503 w 872503"/>
              <a:gd name="connsiteY5" fmla="*/ 48081 h 175283"/>
              <a:gd name="connsiteX6" fmla="*/ 716005 w 872503"/>
              <a:gd name="connsiteY6" fmla="*/ 143702 h 175283"/>
              <a:gd name="connsiteX7" fmla="*/ 502151 w 872503"/>
              <a:gd name="connsiteY7" fmla="*/ 136455 h 175283"/>
              <a:gd name="connsiteX8" fmla="*/ 329748 w 872503"/>
              <a:gd name="connsiteY8" fmla="*/ 87728 h 175283"/>
              <a:gd name="connsiteX9" fmla="*/ 139753 w 872503"/>
              <a:gd name="connsiteY9" fmla="*/ 88345 h 175283"/>
              <a:gd name="connsiteX10" fmla="*/ 2594 w 872503"/>
              <a:gd name="connsiteY10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7154 w 869909"/>
              <a:gd name="connsiteY8" fmla="*/ 87728 h 175283"/>
              <a:gd name="connsiteX9" fmla="*/ 137159 w 869909"/>
              <a:gd name="connsiteY9" fmla="*/ 88345 h 175283"/>
              <a:gd name="connsiteX10" fmla="*/ 0 w 869909"/>
              <a:gd name="connsiteY10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7154 w 869909"/>
              <a:gd name="connsiteY8" fmla="*/ 87728 h 175283"/>
              <a:gd name="connsiteX9" fmla="*/ 142203 w 869909"/>
              <a:gd name="connsiteY9" fmla="*/ 84820 h 175283"/>
              <a:gd name="connsiteX10" fmla="*/ 0 w 869909"/>
              <a:gd name="connsiteY10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1269 w 869909"/>
              <a:gd name="connsiteY8" fmla="*/ 90078 h 175283"/>
              <a:gd name="connsiteX9" fmla="*/ 142203 w 869909"/>
              <a:gd name="connsiteY9" fmla="*/ 84820 h 175283"/>
              <a:gd name="connsiteX10" fmla="*/ 0 w 869909"/>
              <a:gd name="connsiteY10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1269 w 869909"/>
              <a:gd name="connsiteY8" fmla="*/ 90078 h 175283"/>
              <a:gd name="connsiteX9" fmla="*/ 142203 w 869909"/>
              <a:gd name="connsiteY9" fmla="*/ 84820 h 175283"/>
              <a:gd name="connsiteX10" fmla="*/ 0 w 869909"/>
              <a:gd name="connsiteY10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1269 w 869909"/>
              <a:gd name="connsiteY8" fmla="*/ 90078 h 175283"/>
              <a:gd name="connsiteX9" fmla="*/ 142203 w 869909"/>
              <a:gd name="connsiteY9" fmla="*/ 84820 h 175283"/>
              <a:gd name="connsiteX10" fmla="*/ 0 w 869909"/>
              <a:gd name="connsiteY10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499557 w 869909"/>
              <a:gd name="connsiteY7" fmla="*/ 136455 h 175283"/>
              <a:gd name="connsiteX8" fmla="*/ 321269 w 869909"/>
              <a:gd name="connsiteY8" fmla="*/ 90078 h 175283"/>
              <a:gd name="connsiteX9" fmla="*/ 142203 w 869909"/>
              <a:gd name="connsiteY9" fmla="*/ 84820 h 175283"/>
              <a:gd name="connsiteX10" fmla="*/ 0 w 869909"/>
              <a:gd name="connsiteY10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43702 h 175283"/>
              <a:gd name="connsiteX7" fmla="*/ 532344 w 869909"/>
              <a:gd name="connsiteY7" fmla="*/ 138805 h 175283"/>
              <a:gd name="connsiteX8" fmla="*/ 321269 w 869909"/>
              <a:gd name="connsiteY8" fmla="*/ 90078 h 175283"/>
              <a:gd name="connsiteX9" fmla="*/ 142203 w 869909"/>
              <a:gd name="connsiteY9" fmla="*/ 84820 h 175283"/>
              <a:gd name="connsiteX10" fmla="*/ 0 w 869909"/>
              <a:gd name="connsiteY10" fmla="*/ 175283 h 175283"/>
              <a:gd name="connsiteX0" fmla="*/ 0 w 869909"/>
              <a:gd name="connsiteY0" fmla="*/ 175283 h 175283"/>
              <a:gd name="connsiteX1" fmla="*/ 98618 w 869909"/>
              <a:gd name="connsiteY1" fmla="*/ 46527 h 175283"/>
              <a:gd name="connsiteX2" fmla="*/ 215085 w 869909"/>
              <a:gd name="connsiteY2" fmla="*/ 150 h 175283"/>
              <a:gd name="connsiteX3" fmla="*/ 446725 w 869909"/>
              <a:gd name="connsiteY3" fmla="*/ 35913 h 175283"/>
              <a:gd name="connsiteX4" fmla="*/ 708628 w 869909"/>
              <a:gd name="connsiteY4" fmla="*/ 88304 h 175283"/>
              <a:gd name="connsiteX5" fmla="*/ 869909 w 869909"/>
              <a:gd name="connsiteY5" fmla="*/ 48081 h 175283"/>
              <a:gd name="connsiteX6" fmla="*/ 713411 w 869909"/>
              <a:gd name="connsiteY6" fmla="*/ 139003 h 175283"/>
              <a:gd name="connsiteX7" fmla="*/ 532344 w 869909"/>
              <a:gd name="connsiteY7" fmla="*/ 138805 h 175283"/>
              <a:gd name="connsiteX8" fmla="*/ 321269 w 869909"/>
              <a:gd name="connsiteY8" fmla="*/ 90078 h 175283"/>
              <a:gd name="connsiteX9" fmla="*/ 142203 w 869909"/>
              <a:gd name="connsiteY9" fmla="*/ 84820 h 175283"/>
              <a:gd name="connsiteX10" fmla="*/ 0 w 869909"/>
              <a:gd name="connsiteY10" fmla="*/ 175283 h 175283"/>
              <a:gd name="connsiteX0" fmla="*/ 0 w 869909"/>
              <a:gd name="connsiteY0" fmla="*/ 182713 h 182713"/>
              <a:gd name="connsiteX1" fmla="*/ 215085 w 869909"/>
              <a:gd name="connsiteY1" fmla="*/ 7580 h 182713"/>
              <a:gd name="connsiteX2" fmla="*/ 446725 w 869909"/>
              <a:gd name="connsiteY2" fmla="*/ 43343 h 182713"/>
              <a:gd name="connsiteX3" fmla="*/ 708628 w 869909"/>
              <a:gd name="connsiteY3" fmla="*/ 95734 h 182713"/>
              <a:gd name="connsiteX4" fmla="*/ 869909 w 869909"/>
              <a:gd name="connsiteY4" fmla="*/ 55511 h 182713"/>
              <a:gd name="connsiteX5" fmla="*/ 713411 w 869909"/>
              <a:gd name="connsiteY5" fmla="*/ 146433 h 182713"/>
              <a:gd name="connsiteX6" fmla="*/ 532344 w 869909"/>
              <a:gd name="connsiteY6" fmla="*/ 146235 h 182713"/>
              <a:gd name="connsiteX7" fmla="*/ 321269 w 869909"/>
              <a:gd name="connsiteY7" fmla="*/ 97508 h 182713"/>
              <a:gd name="connsiteX8" fmla="*/ 142203 w 869909"/>
              <a:gd name="connsiteY8" fmla="*/ 92250 h 182713"/>
              <a:gd name="connsiteX9" fmla="*/ 0 w 869909"/>
              <a:gd name="connsiteY9" fmla="*/ 182713 h 182713"/>
              <a:gd name="connsiteX0" fmla="*/ 0 w 869909"/>
              <a:gd name="connsiteY0" fmla="*/ 170861 h 170861"/>
              <a:gd name="connsiteX1" fmla="*/ 171093 w 869909"/>
              <a:gd name="connsiteY1" fmla="*/ 7900 h 170861"/>
              <a:gd name="connsiteX2" fmla="*/ 446725 w 869909"/>
              <a:gd name="connsiteY2" fmla="*/ 31491 h 170861"/>
              <a:gd name="connsiteX3" fmla="*/ 708628 w 869909"/>
              <a:gd name="connsiteY3" fmla="*/ 83882 h 170861"/>
              <a:gd name="connsiteX4" fmla="*/ 869909 w 869909"/>
              <a:gd name="connsiteY4" fmla="*/ 43659 h 170861"/>
              <a:gd name="connsiteX5" fmla="*/ 713411 w 869909"/>
              <a:gd name="connsiteY5" fmla="*/ 134581 h 170861"/>
              <a:gd name="connsiteX6" fmla="*/ 532344 w 869909"/>
              <a:gd name="connsiteY6" fmla="*/ 134383 h 170861"/>
              <a:gd name="connsiteX7" fmla="*/ 321269 w 869909"/>
              <a:gd name="connsiteY7" fmla="*/ 85656 h 170861"/>
              <a:gd name="connsiteX8" fmla="*/ 142203 w 869909"/>
              <a:gd name="connsiteY8" fmla="*/ 80398 h 170861"/>
              <a:gd name="connsiteX9" fmla="*/ 0 w 869909"/>
              <a:gd name="connsiteY9" fmla="*/ 170861 h 170861"/>
              <a:gd name="connsiteX0" fmla="*/ 0 w 869909"/>
              <a:gd name="connsiteY0" fmla="*/ 170761 h 170761"/>
              <a:gd name="connsiteX1" fmla="*/ 171093 w 869909"/>
              <a:gd name="connsiteY1" fmla="*/ 7800 h 170761"/>
              <a:gd name="connsiteX2" fmla="*/ 446725 w 869909"/>
              <a:gd name="connsiteY2" fmla="*/ 31391 h 170761"/>
              <a:gd name="connsiteX3" fmla="*/ 708628 w 869909"/>
              <a:gd name="connsiteY3" fmla="*/ 83782 h 170761"/>
              <a:gd name="connsiteX4" fmla="*/ 869909 w 869909"/>
              <a:gd name="connsiteY4" fmla="*/ 43559 h 170761"/>
              <a:gd name="connsiteX5" fmla="*/ 713411 w 869909"/>
              <a:gd name="connsiteY5" fmla="*/ 134481 h 170761"/>
              <a:gd name="connsiteX6" fmla="*/ 532344 w 869909"/>
              <a:gd name="connsiteY6" fmla="*/ 134283 h 170761"/>
              <a:gd name="connsiteX7" fmla="*/ 321269 w 869909"/>
              <a:gd name="connsiteY7" fmla="*/ 85556 h 170761"/>
              <a:gd name="connsiteX8" fmla="*/ 142203 w 869909"/>
              <a:gd name="connsiteY8" fmla="*/ 80298 h 170761"/>
              <a:gd name="connsiteX9" fmla="*/ 0 w 869909"/>
              <a:gd name="connsiteY9" fmla="*/ 170761 h 170761"/>
              <a:gd name="connsiteX0" fmla="*/ 0 w 868217"/>
              <a:gd name="connsiteY0" fmla="*/ 178673 h 178673"/>
              <a:gd name="connsiteX1" fmla="*/ 169401 w 868217"/>
              <a:gd name="connsiteY1" fmla="*/ 8409 h 178673"/>
              <a:gd name="connsiteX2" fmla="*/ 445033 w 868217"/>
              <a:gd name="connsiteY2" fmla="*/ 32000 h 178673"/>
              <a:gd name="connsiteX3" fmla="*/ 706936 w 868217"/>
              <a:gd name="connsiteY3" fmla="*/ 84391 h 178673"/>
              <a:gd name="connsiteX4" fmla="*/ 868217 w 868217"/>
              <a:gd name="connsiteY4" fmla="*/ 44168 h 178673"/>
              <a:gd name="connsiteX5" fmla="*/ 711719 w 868217"/>
              <a:gd name="connsiteY5" fmla="*/ 135090 h 178673"/>
              <a:gd name="connsiteX6" fmla="*/ 530652 w 868217"/>
              <a:gd name="connsiteY6" fmla="*/ 134892 h 178673"/>
              <a:gd name="connsiteX7" fmla="*/ 319577 w 868217"/>
              <a:gd name="connsiteY7" fmla="*/ 86165 h 178673"/>
              <a:gd name="connsiteX8" fmla="*/ 140511 w 868217"/>
              <a:gd name="connsiteY8" fmla="*/ 80907 h 178673"/>
              <a:gd name="connsiteX9" fmla="*/ 0 w 868217"/>
              <a:gd name="connsiteY9" fmla="*/ 178673 h 178673"/>
              <a:gd name="connsiteX0" fmla="*/ 0 w 868217"/>
              <a:gd name="connsiteY0" fmla="*/ 178673 h 178673"/>
              <a:gd name="connsiteX1" fmla="*/ 169401 w 868217"/>
              <a:gd name="connsiteY1" fmla="*/ 8409 h 178673"/>
              <a:gd name="connsiteX2" fmla="*/ 445033 w 868217"/>
              <a:gd name="connsiteY2" fmla="*/ 32000 h 178673"/>
              <a:gd name="connsiteX3" fmla="*/ 706936 w 868217"/>
              <a:gd name="connsiteY3" fmla="*/ 84391 h 178673"/>
              <a:gd name="connsiteX4" fmla="*/ 868217 w 868217"/>
              <a:gd name="connsiteY4" fmla="*/ 44168 h 178673"/>
              <a:gd name="connsiteX5" fmla="*/ 711719 w 868217"/>
              <a:gd name="connsiteY5" fmla="*/ 135090 h 178673"/>
              <a:gd name="connsiteX6" fmla="*/ 530652 w 868217"/>
              <a:gd name="connsiteY6" fmla="*/ 134892 h 178673"/>
              <a:gd name="connsiteX7" fmla="*/ 319577 w 868217"/>
              <a:gd name="connsiteY7" fmla="*/ 86165 h 178673"/>
              <a:gd name="connsiteX8" fmla="*/ 140511 w 868217"/>
              <a:gd name="connsiteY8" fmla="*/ 80907 h 178673"/>
              <a:gd name="connsiteX9" fmla="*/ 0 w 868217"/>
              <a:gd name="connsiteY9" fmla="*/ 178673 h 178673"/>
              <a:gd name="connsiteX0" fmla="*/ 0 w 868217"/>
              <a:gd name="connsiteY0" fmla="*/ 178673 h 178673"/>
              <a:gd name="connsiteX1" fmla="*/ 169401 w 868217"/>
              <a:gd name="connsiteY1" fmla="*/ 8409 h 178673"/>
              <a:gd name="connsiteX2" fmla="*/ 445033 w 868217"/>
              <a:gd name="connsiteY2" fmla="*/ 32000 h 178673"/>
              <a:gd name="connsiteX3" fmla="*/ 706936 w 868217"/>
              <a:gd name="connsiteY3" fmla="*/ 84391 h 178673"/>
              <a:gd name="connsiteX4" fmla="*/ 868217 w 868217"/>
              <a:gd name="connsiteY4" fmla="*/ 44168 h 178673"/>
              <a:gd name="connsiteX5" fmla="*/ 711719 w 868217"/>
              <a:gd name="connsiteY5" fmla="*/ 135090 h 178673"/>
              <a:gd name="connsiteX6" fmla="*/ 530652 w 868217"/>
              <a:gd name="connsiteY6" fmla="*/ 134892 h 178673"/>
              <a:gd name="connsiteX7" fmla="*/ 319577 w 868217"/>
              <a:gd name="connsiteY7" fmla="*/ 86165 h 178673"/>
              <a:gd name="connsiteX8" fmla="*/ 164199 w 868217"/>
              <a:gd name="connsiteY8" fmla="*/ 84559 h 178673"/>
              <a:gd name="connsiteX9" fmla="*/ 0 w 868217"/>
              <a:gd name="connsiteY9" fmla="*/ 178673 h 178673"/>
              <a:gd name="connsiteX0" fmla="*/ 0 w 868217"/>
              <a:gd name="connsiteY0" fmla="*/ 178673 h 178673"/>
              <a:gd name="connsiteX1" fmla="*/ 169401 w 868217"/>
              <a:gd name="connsiteY1" fmla="*/ 8409 h 178673"/>
              <a:gd name="connsiteX2" fmla="*/ 445033 w 868217"/>
              <a:gd name="connsiteY2" fmla="*/ 32000 h 178673"/>
              <a:gd name="connsiteX3" fmla="*/ 706936 w 868217"/>
              <a:gd name="connsiteY3" fmla="*/ 84391 h 178673"/>
              <a:gd name="connsiteX4" fmla="*/ 868217 w 868217"/>
              <a:gd name="connsiteY4" fmla="*/ 44168 h 178673"/>
              <a:gd name="connsiteX5" fmla="*/ 711719 w 868217"/>
              <a:gd name="connsiteY5" fmla="*/ 135090 h 178673"/>
              <a:gd name="connsiteX6" fmla="*/ 530652 w 868217"/>
              <a:gd name="connsiteY6" fmla="*/ 134892 h 178673"/>
              <a:gd name="connsiteX7" fmla="*/ 319577 w 868217"/>
              <a:gd name="connsiteY7" fmla="*/ 86165 h 178673"/>
              <a:gd name="connsiteX8" fmla="*/ 164199 w 868217"/>
              <a:gd name="connsiteY8" fmla="*/ 84559 h 178673"/>
              <a:gd name="connsiteX9" fmla="*/ 0 w 868217"/>
              <a:gd name="connsiteY9" fmla="*/ 178673 h 178673"/>
              <a:gd name="connsiteX0" fmla="*/ 0 w 868217"/>
              <a:gd name="connsiteY0" fmla="*/ 184039 h 184039"/>
              <a:gd name="connsiteX1" fmla="*/ 221007 w 868217"/>
              <a:gd name="connsiteY1" fmla="*/ 7689 h 184039"/>
              <a:gd name="connsiteX2" fmla="*/ 445033 w 868217"/>
              <a:gd name="connsiteY2" fmla="*/ 37366 h 184039"/>
              <a:gd name="connsiteX3" fmla="*/ 706936 w 868217"/>
              <a:gd name="connsiteY3" fmla="*/ 89757 h 184039"/>
              <a:gd name="connsiteX4" fmla="*/ 868217 w 868217"/>
              <a:gd name="connsiteY4" fmla="*/ 49534 h 184039"/>
              <a:gd name="connsiteX5" fmla="*/ 711719 w 868217"/>
              <a:gd name="connsiteY5" fmla="*/ 140456 h 184039"/>
              <a:gd name="connsiteX6" fmla="*/ 530652 w 868217"/>
              <a:gd name="connsiteY6" fmla="*/ 140258 h 184039"/>
              <a:gd name="connsiteX7" fmla="*/ 319577 w 868217"/>
              <a:gd name="connsiteY7" fmla="*/ 91531 h 184039"/>
              <a:gd name="connsiteX8" fmla="*/ 164199 w 868217"/>
              <a:gd name="connsiteY8" fmla="*/ 89925 h 184039"/>
              <a:gd name="connsiteX9" fmla="*/ 0 w 868217"/>
              <a:gd name="connsiteY9" fmla="*/ 184039 h 184039"/>
              <a:gd name="connsiteX0" fmla="*/ 0 w 868217"/>
              <a:gd name="connsiteY0" fmla="*/ 188414 h 188414"/>
              <a:gd name="connsiteX1" fmla="*/ 220161 w 868217"/>
              <a:gd name="connsiteY1" fmla="*/ 7195 h 188414"/>
              <a:gd name="connsiteX2" fmla="*/ 445033 w 868217"/>
              <a:gd name="connsiteY2" fmla="*/ 41741 h 188414"/>
              <a:gd name="connsiteX3" fmla="*/ 706936 w 868217"/>
              <a:gd name="connsiteY3" fmla="*/ 94132 h 188414"/>
              <a:gd name="connsiteX4" fmla="*/ 868217 w 868217"/>
              <a:gd name="connsiteY4" fmla="*/ 53909 h 188414"/>
              <a:gd name="connsiteX5" fmla="*/ 711719 w 868217"/>
              <a:gd name="connsiteY5" fmla="*/ 144831 h 188414"/>
              <a:gd name="connsiteX6" fmla="*/ 530652 w 868217"/>
              <a:gd name="connsiteY6" fmla="*/ 144633 h 188414"/>
              <a:gd name="connsiteX7" fmla="*/ 319577 w 868217"/>
              <a:gd name="connsiteY7" fmla="*/ 95906 h 188414"/>
              <a:gd name="connsiteX8" fmla="*/ 164199 w 868217"/>
              <a:gd name="connsiteY8" fmla="*/ 94300 h 188414"/>
              <a:gd name="connsiteX9" fmla="*/ 0 w 868217"/>
              <a:gd name="connsiteY9" fmla="*/ 188414 h 188414"/>
              <a:gd name="connsiteX0" fmla="*/ 0 w 868217"/>
              <a:gd name="connsiteY0" fmla="*/ 181278 h 181278"/>
              <a:gd name="connsiteX1" fmla="*/ 220161 w 868217"/>
              <a:gd name="connsiteY1" fmla="*/ 59 h 181278"/>
              <a:gd name="connsiteX2" fmla="*/ 445033 w 868217"/>
              <a:gd name="connsiteY2" fmla="*/ 34605 h 181278"/>
              <a:gd name="connsiteX3" fmla="*/ 706936 w 868217"/>
              <a:gd name="connsiteY3" fmla="*/ 86996 h 181278"/>
              <a:gd name="connsiteX4" fmla="*/ 868217 w 868217"/>
              <a:gd name="connsiteY4" fmla="*/ 46773 h 181278"/>
              <a:gd name="connsiteX5" fmla="*/ 711719 w 868217"/>
              <a:gd name="connsiteY5" fmla="*/ 137695 h 181278"/>
              <a:gd name="connsiteX6" fmla="*/ 530652 w 868217"/>
              <a:gd name="connsiteY6" fmla="*/ 137497 h 181278"/>
              <a:gd name="connsiteX7" fmla="*/ 319577 w 868217"/>
              <a:gd name="connsiteY7" fmla="*/ 88770 h 181278"/>
              <a:gd name="connsiteX8" fmla="*/ 164199 w 868217"/>
              <a:gd name="connsiteY8" fmla="*/ 87164 h 181278"/>
              <a:gd name="connsiteX9" fmla="*/ 0 w 868217"/>
              <a:gd name="connsiteY9" fmla="*/ 181278 h 181278"/>
              <a:gd name="connsiteX0" fmla="*/ 0 w 868217"/>
              <a:gd name="connsiteY0" fmla="*/ 181359 h 181359"/>
              <a:gd name="connsiteX1" fmla="*/ 220161 w 868217"/>
              <a:gd name="connsiteY1" fmla="*/ 140 h 181359"/>
              <a:gd name="connsiteX2" fmla="*/ 445033 w 868217"/>
              <a:gd name="connsiteY2" fmla="*/ 34686 h 181359"/>
              <a:gd name="connsiteX3" fmla="*/ 706936 w 868217"/>
              <a:gd name="connsiteY3" fmla="*/ 87077 h 181359"/>
              <a:gd name="connsiteX4" fmla="*/ 868217 w 868217"/>
              <a:gd name="connsiteY4" fmla="*/ 46854 h 181359"/>
              <a:gd name="connsiteX5" fmla="*/ 711719 w 868217"/>
              <a:gd name="connsiteY5" fmla="*/ 137776 h 181359"/>
              <a:gd name="connsiteX6" fmla="*/ 530652 w 868217"/>
              <a:gd name="connsiteY6" fmla="*/ 137578 h 181359"/>
              <a:gd name="connsiteX7" fmla="*/ 319577 w 868217"/>
              <a:gd name="connsiteY7" fmla="*/ 88851 h 181359"/>
              <a:gd name="connsiteX8" fmla="*/ 164199 w 868217"/>
              <a:gd name="connsiteY8" fmla="*/ 87245 h 181359"/>
              <a:gd name="connsiteX9" fmla="*/ 0 w 868217"/>
              <a:gd name="connsiteY9" fmla="*/ 181359 h 181359"/>
              <a:gd name="connsiteX0" fmla="*/ 0 w 868217"/>
              <a:gd name="connsiteY0" fmla="*/ 181359 h 181359"/>
              <a:gd name="connsiteX1" fmla="*/ 220161 w 868217"/>
              <a:gd name="connsiteY1" fmla="*/ 140 h 181359"/>
              <a:gd name="connsiteX2" fmla="*/ 445033 w 868217"/>
              <a:gd name="connsiteY2" fmla="*/ 34686 h 181359"/>
              <a:gd name="connsiteX3" fmla="*/ 706936 w 868217"/>
              <a:gd name="connsiteY3" fmla="*/ 87077 h 181359"/>
              <a:gd name="connsiteX4" fmla="*/ 868217 w 868217"/>
              <a:gd name="connsiteY4" fmla="*/ 46854 h 181359"/>
              <a:gd name="connsiteX5" fmla="*/ 711719 w 868217"/>
              <a:gd name="connsiteY5" fmla="*/ 137776 h 181359"/>
              <a:gd name="connsiteX6" fmla="*/ 530652 w 868217"/>
              <a:gd name="connsiteY6" fmla="*/ 137578 h 181359"/>
              <a:gd name="connsiteX7" fmla="*/ 319577 w 868217"/>
              <a:gd name="connsiteY7" fmla="*/ 88851 h 181359"/>
              <a:gd name="connsiteX8" fmla="*/ 164199 w 868217"/>
              <a:gd name="connsiteY8" fmla="*/ 87245 h 181359"/>
              <a:gd name="connsiteX9" fmla="*/ 0 w 868217"/>
              <a:gd name="connsiteY9" fmla="*/ 181359 h 181359"/>
              <a:gd name="connsiteX0" fmla="*/ 0 w 868217"/>
              <a:gd name="connsiteY0" fmla="*/ 181359 h 181359"/>
              <a:gd name="connsiteX1" fmla="*/ 220161 w 868217"/>
              <a:gd name="connsiteY1" fmla="*/ 140 h 181359"/>
              <a:gd name="connsiteX2" fmla="*/ 445033 w 868217"/>
              <a:gd name="connsiteY2" fmla="*/ 34686 h 181359"/>
              <a:gd name="connsiteX3" fmla="*/ 706936 w 868217"/>
              <a:gd name="connsiteY3" fmla="*/ 87077 h 181359"/>
              <a:gd name="connsiteX4" fmla="*/ 868217 w 868217"/>
              <a:gd name="connsiteY4" fmla="*/ 46854 h 181359"/>
              <a:gd name="connsiteX5" fmla="*/ 711719 w 868217"/>
              <a:gd name="connsiteY5" fmla="*/ 137776 h 181359"/>
              <a:gd name="connsiteX6" fmla="*/ 530652 w 868217"/>
              <a:gd name="connsiteY6" fmla="*/ 137578 h 181359"/>
              <a:gd name="connsiteX7" fmla="*/ 319577 w 868217"/>
              <a:gd name="connsiteY7" fmla="*/ 88851 h 181359"/>
              <a:gd name="connsiteX8" fmla="*/ 214113 w 868217"/>
              <a:gd name="connsiteY8" fmla="*/ 79942 h 181359"/>
              <a:gd name="connsiteX9" fmla="*/ 0 w 868217"/>
              <a:gd name="connsiteY9" fmla="*/ 181359 h 181359"/>
              <a:gd name="connsiteX0" fmla="*/ 0 w 868217"/>
              <a:gd name="connsiteY0" fmla="*/ 181359 h 181359"/>
              <a:gd name="connsiteX1" fmla="*/ 220161 w 868217"/>
              <a:gd name="connsiteY1" fmla="*/ 140 h 181359"/>
              <a:gd name="connsiteX2" fmla="*/ 445033 w 868217"/>
              <a:gd name="connsiteY2" fmla="*/ 34686 h 181359"/>
              <a:gd name="connsiteX3" fmla="*/ 706936 w 868217"/>
              <a:gd name="connsiteY3" fmla="*/ 87077 h 181359"/>
              <a:gd name="connsiteX4" fmla="*/ 868217 w 868217"/>
              <a:gd name="connsiteY4" fmla="*/ 46854 h 181359"/>
              <a:gd name="connsiteX5" fmla="*/ 711719 w 868217"/>
              <a:gd name="connsiteY5" fmla="*/ 137776 h 181359"/>
              <a:gd name="connsiteX6" fmla="*/ 530652 w 868217"/>
              <a:gd name="connsiteY6" fmla="*/ 137578 h 181359"/>
              <a:gd name="connsiteX7" fmla="*/ 214113 w 868217"/>
              <a:gd name="connsiteY7" fmla="*/ 79942 h 181359"/>
              <a:gd name="connsiteX8" fmla="*/ 0 w 868217"/>
              <a:gd name="connsiteY8" fmla="*/ 181359 h 181359"/>
              <a:gd name="connsiteX0" fmla="*/ 0 w 868217"/>
              <a:gd name="connsiteY0" fmla="*/ 181359 h 181359"/>
              <a:gd name="connsiteX1" fmla="*/ 220161 w 868217"/>
              <a:gd name="connsiteY1" fmla="*/ 140 h 181359"/>
              <a:gd name="connsiteX2" fmla="*/ 445033 w 868217"/>
              <a:gd name="connsiteY2" fmla="*/ 34686 h 181359"/>
              <a:gd name="connsiteX3" fmla="*/ 706936 w 868217"/>
              <a:gd name="connsiteY3" fmla="*/ 87077 h 181359"/>
              <a:gd name="connsiteX4" fmla="*/ 868217 w 868217"/>
              <a:gd name="connsiteY4" fmla="*/ 46854 h 181359"/>
              <a:gd name="connsiteX5" fmla="*/ 711719 w 868217"/>
              <a:gd name="connsiteY5" fmla="*/ 137776 h 181359"/>
              <a:gd name="connsiteX6" fmla="*/ 530652 w 868217"/>
              <a:gd name="connsiteY6" fmla="*/ 137578 h 181359"/>
              <a:gd name="connsiteX7" fmla="*/ 214113 w 868217"/>
              <a:gd name="connsiteY7" fmla="*/ 79942 h 181359"/>
              <a:gd name="connsiteX8" fmla="*/ 0 w 868217"/>
              <a:gd name="connsiteY8" fmla="*/ 181359 h 181359"/>
              <a:gd name="connsiteX0" fmla="*/ 0 w 868217"/>
              <a:gd name="connsiteY0" fmla="*/ 181359 h 181359"/>
              <a:gd name="connsiteX1" fmla="*/ 220161 w 868217"/>
              <a:gd name="connsiteY1" fmla="*/ 140 h 181359"/>
              <a:gd name="connsiteX2" fmla="*/ 445033 w 868217"/>
              <a:gd name="connsiteY2" fmla="*/ 34686 h 181359"/>
              <a:gd name="connsiteX3" fmla="*/ 706936 w 868217"/>
              <a:gd name="connsiteY3" fmla="*/ 87077 h 181359"/>
              <a:gd name="connsiteX4" fmla="*/ 868217 w 868217"/>
              <a:gd name="connsiteY4" fmla="*/ 46854 h 181359"/>
              <a:gd name="connsiteX5" fmla="*/ 711719 w 868217"/>
              <a:gd name="connsiteY5" fmla="*/ 137776 h 181359"/>
              <a:gd name="connsiteX6" fmla="*/ 530652 w 868217"/>
              <a:gd name="connsiteY6" fmla="*/ 137578 h 181359"/>
              <a:gd name="connsiteX7" fmla="*/ 214113 w 868217"/>
              <a:gd name="connsiteY7" fmla="*/ 79942 h 181359"/>
              <a:gd name="connsiteX8" fmla="*/ 0 w 868217"/>
              <a:gd name="connsiteY8" fmla="*/ 181359 h 181359"/>
              <a:gd name="connsiteX0" fmla="*/ 0 w 868217"/>
              <a:gd name="connsiteY0" fmla="*/ 181359 h 181359"/>
              <a:gd name="connsiteX1" fmla="*/ 220161 w 868217"/>
              <a:gd name="connsiteY1" fmla="*/ 140 h 181359"/>
              <a:gd name="connsiteX2" fmla="*/ 445033 w 868217"/>
              <a:gd name="connsiteY2" fmla="*/ 34686 h 181359"/>
              <a:gd name="connsiteX3" fmla="*/ 706936 w 868217"/>
              <a:gd name="connsiteY3" fmla="*/ 87077 h 181359"/>
              <a:gd name="connsiteX4" fmla="*/ 868217 w 868217"/>
              <a:gd name="connsiteY4" fmla="*/ 46854 h 181359"/>
              <a:gd name="connsiteX5" fmla="*/ 711719 w 868217"/>
              <a:gd name="connsiteY5" fmla="*/ 137776 h 181359"/>
              <a:gd name="connsiteX6" fmla="*/ 530652 w 868217"/>
              <a:gd name="connsiteY6" fmla="*/ 137578 h 181359"/>
              <a:gd name="connsiteX7" fmla="*/ 214113 w 868217"/>
              <a:gd name="connsiteY7" fmla="*/ 79942 h 181359"/>
              <a:gd name="connsiteX8" fmla="*/ 0 w 868217"/>
              <a:gd name="connsiteY8" fmla="*/ 181359 h 181359"/>
              <a:gd name="connsiteX0" fmla="*/ 0 w 868217"/>
              <a:gd name="connsiteY0" fmla="*/ 181359 h 181359"/>
              <a:gd name="connsiteX1" fmla="*/ 220161 w 868217"/>
              <a:gd name="connsiteY1" fmla="*/ 140 h 181359"/>
              <a:gd name="connsiteX2" fmla="*/ 445033 w 868217"/>
              <a:gd name="connsiteY2" fmla="*/ 34686 h 181359"/>
              <a:gd name="connsiteX3" fmla="*/ 706936 w 868217"/>
              <a:gd name="connsiteY3" fmla="*/ 87077 h 181359"/>
              <a:gd name="connsiteX4" fmla="*/ 868217 w 868217"/>
              <a:gd name="connsiteY4" fmla="*/ 46854 h 181359"/>
              <a:gd name="connsiteX5" fmla="*/ 711719 w 868217"/>
              <a:gd name="connsiteY5" fmla="*/ 137776 h 181359"/>
              <a:gd name="connsiteX6" fmla="*/ 530652 w 868217"/>
              <a:gd name="connsiteY6" fmla="*/ 137578 h 181359"/>
              <a:gd name="connsiteX7" fmla="*/ 214113 w 868217"/>
              <a:gd name="connsiteY7" fmla="*/ 79942 h 181359"/>
              <a:gd name="connsiteX8" fmla="*/ 0 w 868217"/>
              <a:gd name="connsiteY8" fmla="*/ 181359 h 181359"/>
              <a:gd name="connsiteX0" fmla="*/ 0 w 868217"/>
              <a:gd name="connsiteY0" fmla="*/ 181597 h 181597"/>
              <a:gd name="connsiteX1" fmla="*/ 220161 w 868217"/>
              <a:gd name="connsiteY1" fmla="*/ 378 h 181597"/>
              <a:gd name="connsiteX2" fmla="*/ 445033 w 868217"/>
              <a:gd name="connsiteY2" fmla="*/ 34924 h 181597"/>
              <a:gd name="connsiteX3" fmla="*/ 706936 w 868217"/>
              <a:gd name="connsiteY3" fmla="*/ 87315 h 181597"/>
              <a:gd name="connsiteX4" fmla="*/ 868217 w 868217"/>
              <a:gd name="connsiteY4" fmla="*/ 47092 h 181597"/>
              <a:gd name="connsiteX5" fmla="*/ 711719 w 868217"/>
              <a:gd name="connsiteY5" fmla="*/ 138014 h 181597"/>
              <a:gd name="connsiteX6" fmla="*/ 530652 w 868217"/>
              <a:gd name="connsiteY6" fmla="*/ 137816 h 181597"/>
              <a:gd name="connsiteX7" fmla="*/ 214113 w 868217"/>
              <a:gd name="connsiteY7" fmla="*/ 80180 h 181597"/>
              <a:gd name="connsiteX8" fmla="*/ 0 w 868217"/>
              <a:gd name="connsiteY8" fmla="*/ 181597 h 181597"/>
              <a:gd name="connsiteX0" fmla="*/ 0 w 868217"/>
              <a:gd name="connsiteY0" fmla="*/ 181611 h 181611"/>
              <a:gd name="connsiteX1" fmla="*/ 220161 w 868217"/>
              <a:gd name="connsiteY1" fmla="*/ 392 h 181611"/>
              <a:gd name="connsiteX2" fmla="*/ 445033 w 868217"/>
              <a:gd name="connsiteY2" fmla="*/ 34938 h 181611"/>
              <a:gd name="connsiteX3" fmla="*/ 696784 w 868217"/>
              <a:gd name="connsiteY3" fmla="*/ 93415 h 181611"/>
              <a:gd name="connsiteX4" fmla="*/ 868217 w 868217"/>
              <a:gd name="connsiteY4" fmla="*/ 47106 h 181611"/>
              <a:gd name="connsiteX5" fmla="*/ 711719 w 868217"/>
              <a:gd name="connsiteY5" fmla="*/ 138028 h 181611"/>
              <a:gd name="connsiteX6" fmla="*/ 530652 w 868217"/>
              <a:gd name="connsiteY6" fmla="*/ 137830 h 181611"/>
              <a:gd name="connsiteX7" fmla="*/ 214113 w 868217"/>
              <a:gd name="connsiteY7" fmla="*/ 80194 h 181611"/>
              <a:gd name="connsiteX8" fmla="*/ 0 w 868217"/>
              <a:gd name="connsiteY8" fmla="*/ 181611 h 181611"/>
              <a:gd name="connsiteX0" fmla="*/ 0 w 868217"/>
              <a:gd name="connsiteY0" fmla="*/ 182692 h 182692"/>
              <a:gd name="connsiteX1" fmla="*/ 220161 w 868217"/>
              <a:gd name="connsiteY1" fmla="*/ 1473 h 182692"/>
              <a:gd name="connsiteX2" fmla="*/ 696784 w 868217"/>
              <a:gd name="connsiteY2" fmla="*/ 94496 h 182692"/>
              <a:gd name="connsiteX3" fmla="*/ 868217 w 868217"/>
              <a:gd name="connsiteY3" fmla="*/ 48187 h 182692"/>
              <a:gd name="connsiteX4" fmla="*/ 711719 w 868217"/>
              <a:gd name="connsiteY4" fmla="*/ 139109 h 182692"/>
              <a:gd name="connsiteX5" fmla="*/ 530652 w 868217"/>
              <a:gd name="connsiteY5" fmla="*/ 138911 h 182692"/>
              <a:gd name="connsiteX6" fmla="*/ 214113 w 868217"/>
              <a:gd name="connsiteY6" fmla="*/ 81275 h 182692"/>
              <a:gd name="connsiteX7" fmla="*/ 0 w 868217"/>
              <a:gd name="connsiteY7" fmla="*/ 182692 h 182692"/>
              <a:gd name="connsiteX0" fmla="*/ 0 w 868217"/>
              <a:gd name="connsiteY0" fmla="*/ 182576 h 182576"/>
              <a:gd name="connsiteX1" fmla="*/ 220161 w 868217"/>
              <a:gd name="connsiteY1" fmla="*/ 1357 h 182576"/>
              <a:gd name="connsiteX2" fmla="*/ 696784 w 868217"/>
              <a:gd name="connsiteY2" fmla="*/ 94380 h 182576"/>
              <a:gd name="connsiteX3" fmla="*/ 868217 w 868217"/>
              <a:gd name="connsiteY3" fmla="*/ 48071 h 182576"/>
              <a:gd name="connsiteX4" fmla="*/ 711719 w 868217"/>
              <a:gd name="connsiteY4" fmla="*/ 138993 h 182576"/>
              <a:gd name="connsiteX5" fmla="*/ 530652 w 868217"/>
              <a:gd name="connsiteY5" fmla="*/ 138795 h 182576"/>
              <a:gd name="connsiteX6" fmla="*/ 214113 w 868217"/>
              <a:gd name="connsiteY6" fmla="*/ 81159 h 182576"/>
              <a:gd name="connsiteX7" fmla="*/ 0 w 868217"/>
              <a:gd name="connsiteY7" fmla="*/ 182576 h 182576"/>
              <a:gd name="connsiteX0" fmla="*/ 0 w 868217"/>
              <a:gd name="connsiteY0" fmla="*/ 182563 h 182563"/>
              <a:gd name="connsiteX1" fmla="*/ 220161 w 868217"/>
              <a:gd name="connsiteY1" fmla="*/ 1344 h 182563"/>
              <a:gd name="connsiteX2" fmla="*/ 696784 w 868217"/>
              <a:gd name="connsiteY2" fmla="*/ 94367 h 182563"/>
              <a:gd name="connsiteX3" fmla="*/ 868217 w 868217"/>
              <a:gd name="connsiteY3" fmla="*/ 48058 h 182563"/>
              <a:gd name="connsiteX4" fmla="*/ 711719 w 868217"/>
              <a:gd name="connsiteY4" fmla="*/ 138980 h 182563"/>
              <a:gd name="connsiteX5" fmla="*/ 530652 w 868217"/>
              <a:gd name="connsiteY5" fmla="*/ 138782 h 182563"/>
              <a:gd name="connsiteX6" fmla="*/ 214113 w 868217"/>
              <a:gd name="connsiteY6" fmla="*/ 81146 h 182563"/>
              <a:gd name="connsiteX7" fmla="*/ 0 w 868217"/>
              <a:gd name="connsiteY7" fmla="*/ 182563 h 182563"/>
              <a:gd name="connsiteX0" fmla="*/ 0 w 871601"/>
              <a:gd name="connsiteY0" fmla="*/ 182703 h 182703"/>
              <a:gd name="connsiteX1" fmla="*/ 220161 w 871601"/>
              <a:gd name="connsiteY1" fmla="*/ 1484 h 182703"/>
              <a:gd name="connsiteX2" fmla="*/ 696784 w 871601"/>
              <a:gd name="connsiteY2" fmla="*/ 94507 h 182703"/>
              <a:gd name="connsiteX3" fmla="*/ 871601 w 871601"/>
              <a:gd name="connsiteY3" fmla="*/ 53067 h 182703"/>
              <a:gd name="connsiteX4" fmla="*/ 711719 w 871601"/>
              <a:gd name="connsiteY4" fmla="*/ 139120 h 182703"/>
              <a:gd name="connsiteX5" fmla="*/ 530652 w 871601"/>
              <a:gd name="connsiteY5" fmla="*/ 138922 h 182703"/>
              <a:gd name="connsiteX6" fmla="*/ 214113 w 871601"/>
              <a:gd name="connsiteY6" fmla="*/ 81286 h 182703"/>
              <a:gd name="connsiteX7" fmla="*/ 0 w 871601"/>
              <a:gd name="connsiteY7" fmla="*/ 182703 h 182703"/>
              <a:gd name="connsiteX0" fmla="*/ 0 w 871601"/>
              <a:gd name="connsiteY0" fmla="*/ 182703 h 182703"/>
              <a:gd name="connsiteX1" fmla="*/ 220161 w 871601"/>
              <a:gd name="connsiteY1" fmla="*/ 1484 h 182703"/>
              <a:gd name="connsiteX2" fmla="*/ 696784 w 871601"/>
              <a:gd name="connsiteY2" fmla="*/ 94507 h 182703"/>
              <a:gd name="connsiteX3" fmla="*/ 871601 w 871601"/>
              <a:gd name="connsiteY3" fmla="*/ 53067 h 182703"/>
              <a:gd name="connsiteX4" fmla="*/ 711719 w 871601"/>
              <a:gd name="connsiteY4" fmla="*/ 139120 h 182703"/>
              <a:gd name="connsiteX5" fmla="*/ 530652 w 871601"/>
              <a:gd name="connsiteY5" fmla="*/ 138922 h 182703"/>
              <a:gd name="connsiteX6" fmla="*/ 214113 w 871601"/>
              <a:gd name="connsiteY6" fmla="*/ 81286 h 182703"/>
              <a:gd name="connsiteX7" fmla="*/ 0 w 871601"/>
              <a:gd name="connsiteY7" fmla="*/ 182703 h 182703"/>
              <a:gd name="connsiteX0" fmla="*/ 0 w 871601"/>
              <a:gd name="connsiteY0" fmla="*/ 182703 h 182703"/>
              <a:gd name="connsiteX1" fmla="*/ 220161 w 871601"/>
              <a:gd name="connsiteY1" fmla="*/ 1484 h 182703"/>
              <a:gd name="connsiteX2" fmla="*/ 696784 w 871601"/>
              <a:gd name="connsiteY2" fmla="*/ 94507 h 182703"/>
              <a:gd name="connsiteX3" fmla="*/ 871601 w 871601"/>
              <a:gd name="connsiteY3" fmla="*/ 53067 h 182703"/>
              <a:gd name="connsiteX4" fmla="*/ 711719 w 871601"/>
              <a:gd name="connsiteY4" fmla="*/ 139120 h 182703"/>
              <a:gd name="connsiteX5" fmla="*/ 530652 w 871601"/>
              <a:gd name="connsiteY5" fmla="*/ 138922 h 182703"/>
              <a:gd name="connsiteX6" fmla="*/ 214113 w 871601"/>
              <a:gd name="connsiteY6" fmla="*/ 81286 h 182703"/>
              <a:gd name="connsiteX7" fmla="*/ 0 w 871601"/>
              <a:gd name="connsiteY7" fmla="*/ 182703 h 182703"/>
              <a:gd name="connsiteX0" fmla="*/ 0 w 871601"/>
              <a:gd name="connsiteY0" fmla="*/ 182703 h 182703"/>
              <a:gd name="connsiteX1" fmla="*/ 220161 w 871601"/>
              <a:gd name="connsiteY1" fmla="*/ 1484 h 182703"/>
              <a:gd name="connsiteX2" fmla="*/ 696784 w 871601"/>
              <a:gd name="connsiteY2" fmla="*/ 94507 h 182703"/>
              <a:gd name="connsiteX3" fmla="*/ 871601 w 871601"/>
              <a:gd name="connsiteY3" fmla="*/ 53067 h 182703"/>
              <a:gd name="connsiteX4" fmla="*/ 711719 w 871601"/>
              <a:gd name="connsiteY4" fmla="*/ 139120 h 182703"/>
              <a:gd name="connsiteX5" fmla="*/ 530652 w 871601"/>
              <a:gd name="connsiteY5" fmla="*/ 138922 h 182703"/>
              <a:gd name="connsiteX6" fmla="*/ 214113 w 871601"/>
              <a:gd name="connsiteY6" fmla="*/ 81286 h 182703"/>
              <a:gd name="connsiteX7" fmla="*/ 0 w 871601"/>
              <a:gd name="connsiteY7" fmla="*/ 182703 h 182703"/>
              <a:gd name="connsiteX0" fmla="*/ 0 w 871601"/>
              <a:gd name="connsiteY0" fmla="*/ 182703 h 182703"/>
              <a:gd name="connsiteX1" fmla="*/ 220161 w 871601"/>
              <a:gd name="connsiteY1" fmla="*/ 1484 h 182703"/>
              <a:gd name="connsiteX2" fmla="*/ 696784 w 871601"/>
              <a:gd name="connsiteY2" fmla="*/ 94507 h 182703"/>
              <a:gd name="connsiteX3" fmla="*/ 871601 w 871601"/>
              <a:gd name="connsiteY3" fmla="*/ 53067 h 182703"/>
              <a:gd name="connsiteX4" fmla="*/ 651653 w 871601"/>
              <a:gd name="connsiteY4" fmla="*/ 162248 h 182703"/>
              <a:gd name="connsiteX5" fmla="*/ 530652 w 871601"/>
              <a:gd name="connsiteY5" fmla="*/ 138922 h 182703"/>
              <a:gd name="connsiteX6" fmla="*/ 214113 w 871601"/>
              <a:gd name="connsiteY6" fmla="*/ 81286 h 182703"/>
              <a:gd name="connsiteX7" fmla="*/ 0 w 871601"/>
              <a:gd name="connsiteY7" fmla="*/ 182703 h 182703"/>
              <a:gd name="connsiteX0" fmla="*/ 0 w 871601"/>
              <a:gd name="connsiteY0" fmla="*/ 182703 h 182703"/>
              <a:gd name="connsiteX1" fmla="*/ 220161 w 871601"/>
              <a:gd name="connsiteY1" fmla="*/ 1484 h 182703"/>
              <a:gd name="connsiteX2" fmla="*/ 696784 w 871601"/>
              <a:gd name="connsiteY2" fmla="*/ 94507 h 182703"/>
              <a:gd name="connsiteX3" fmla="*/ 871601 w 871601"/>
              <a:gd name="connsiteY3" fmla="*/ 53067 h 182703"/>
              <a:gd name="connsiteX4" fmla="*/ 651653 w 871601"/>
              <a:gd name="connsiteY4" fmla="*/ 162248 h 182703"/>
              <a:gd name="connsiteX5" fmla="*/ 214113 w 871601"/>
              <a:gd name="connsiteY5" fmla="*/ 81286 h 182703"/>
              <a:gd name="connsiteX6" fmla="*/ 0 w 871601"/>
              <a:gd name="connsiteY6" fmla="*/ 182703 h 182703"/>
              <a:gd name="connsiteX0" fmla="*/ 0 w 871601"/>
              <a:gd name="connsiteY0" fmla="*/ 182558 h 182558"/>
              <a:gd name="connsiteX1" fmla="*/ 220161 w 871601"/>
              <a:gd name="connsiteY1" fmla="*/ 1339 h 182558"/>
              <a:gd name="connsiteX2" fmla="*/ 696784 w 871601"/>
              <a:gd name="connsiteY2" fmla="*/ 94362 h 182558"/>
              <a:gd name="connsiteX3" fmla="*/ 871601 w 871601"/>
              <a:gd name="connsiteY3" fmla="*/ 52922 h 182558"/>
              <a:gd name="connsiteX4" fmla="*/ 651653 w 871601"/>
              <a:gd name="connsiteY4" fmla="*/ 162103 h 182558"/>
              <a:gd name="connsiteX5" fmla="*/ 214113 w 871601"/>
              <a:gd name="connsiteY5" fmla="*/ 81141 h 182558"/>
              <a:gd name="connsiteX6" fmla="*/ 0 w 871601"/>
              <a:gd name="connsiteY6" fmla="*/ 182558 h 182558"/>
              <a:gd name="connsiteX0" fmla="*/ 0 w 871601"/>
              <a:gd name="connsiteY0" fmla="*/ 182558 h 182558"/>
              <a:gd name="connsiteX1" fmla="*/ 220161 w 871601"/>
              <a:gd name="connsiteY1" fmla="*/ 1339 h 182558"/>
              <a:gd name="connsiteX2" fmla="*/ 696784 w 871601"/>
              <a:gd name="connsiteY2" fmla="*/ 94362 h 182558"/>
              <a:gd name="connsiteX3" fmla="*/ 871601 w 871601"/>
              <a:gd name="connsiteY3" fmla="*/ 52922 h 182558"/>
              <a:gd name="connsiteX4" fmla="*/ 651653 w 871601"/>
              <a:gd name="connsiteY4" fmla="*/ 162103 h 182558"/>
              <a:gd name="connsiteX5" fmla="*/ 214113 w 871601"/>
              <a:gd name="connsiteY5" fmla="*/ 81141 h 182558"/>
              <a:gd name="connsiteX6" fmla="*/ 0 w 871601"/>
              <a:gd name="connsiteY6" fmla="*/ 182558 h 182558"/>
              <a:gd name="connsiteX0" fmla="*/ 0 w 871601"/>
              <a:gd name="connsiteY0" fmla="*/ 182558 h 184438"/>
              <a:gd name="connsiteX1" fmla="*/ 220161 w 871601"/>
              <a:gd name="connsiteY1" fmla="*/ 1339 h 184438"/>
              <a:gd name="connsiteX2" fmla="*/ 696784 w 871601"/>
              <a:gd name="connsiteY2" fmla="*/ 94362 h 184438"/>
              <a:gd name="connsiteX3" fmla="*/ 871601 w 871601"/>
              <a:gd name="connsiteY3" fmla="*/ 52922 h 184438"/>
              <a:gd name="connsiteX4" fmla="*/ 649131 w 871601"/>
              <a:gd name="connsiteY4" fmla="*/ 184289 h 184438"/>
              <a:gd name="connsiteX5" fmla="*/ 214113 w 871601"/>
              <a:gd name="connsiteY5" fmla="*/ 81141 h 184438"/>
              <a:gd name="connsiteX6" fmla="*/ 0 w 871601"/>
              <a:gd name="connsiteY6" fmla="*/ 182558 h 184438"/>
              <a:gd name="connsiteX0" fmla="*/ 0 w 871601"/>
              <a:gd name="connsiteY0" fmla="*/ 182000 h 183880"/>
              <a:gd name="connsiteX1" fmla="*/ 220161 w 871601"/>
              <a:gd name="connsiteY1" fmla="*/ 781 h 183880"/>
              <a:gd name="connsiteX2" fmla="*/ 662737 w 871601"/>
              <a:gd name="connsiteY2" fmla="*/ 111236 h 183880"/>
              <a:gd name="connsiteX3" fmla="*/ 871601 w 871601"/>
              <a:gd name="connsiteY3" fmla="*/ 52364 h 183880"/>
              <a:gd name="connsiteX4" fmla="*/ 649131 w 871601"/>
              <a:gd name="connsiteY4" fmla="*/ 183731 h 183880"/>
              <a:gd name="connsiteX5" fmla="*/ 214113 w 871601"/>
              <a:gd name="connsiteY5" fmla="*/ 80583 h 183880"/>
              <a:gd name="connsiteX6" fmla="*/ 0 w 871601"/>
              <a:gd name="connsiteY6" fmla="*/ 182000 h 183880"/>
              <a:gd name="connsiteX0" fmla="*/ 0 w 871601"/>
              <a:gd name="connsiteY0" fmla="*/ 181253 h 183133"/>
              <a:gd name="connsiteX1" fmla="*/ 220161 w 871601"/>
              <a:gd name="connsiteY1" fmla="*/ 34 h 183133"/>
              <a:gd name="connsiteX2" fmla="*/ 662737 w 871601"/>
              <a:gd name="connsiteY2" fmla="*/ 110489 h 183133"/>
              <a:gd name="connsiteX3" fmla="*/ 871601 w 871601"/>
              <a:gd name="connsiteY3" fmla="*/ 51617 h 183133"/>
              <a:gd name="connsiteX4" fmla="*/ 649131 w 871601"/>
              <a:gd name="connsiteY4" fmla="*/ 182984 h 183133"/>
              <a:gd name="connsiteX5" fmla="*/ 214113 w 871601"/>
              <a:gd name="connsiteY5" fmla="*/ 79836 h 183133"/>
              <a:gd name="connsiteX6" fmla="*/ 0 w 871601"/>
              <a:gd name="connsiteY6" fmla="*/ 181253 h 183133"/>
              <a:gd name="connsiteX0" fmla="*/ 0 w 871601"/>
              <a:gd name="connsiteY0" fmla="*/ 181253 h 181253"/>
              <a:gd name="connsiteX1" fmla="*/ 220161 w 871601"/>
              <a:gd name="connsiteY1" fmla="*/ 34 h 181253"/>
              <a:gd name="connsiteX2" fmla="*/ 662737 w 871601"/>
              <a:gd name="connsiteY2" fmla="*/ 110489 h 181253"/>
              <a:gd name="connsiteX3" fmla="*/ 871601 w 871601"/>
              <a:gd name="connsiteY3" fmla="*/ 51617 h 181253"/>
              <a:gd name="connsiteX4" fmla="*/ 650392 w 871601"/>
              <a:gd name="connsiteY4" fmla="*/ 167137 h 181253"/>
              <a:gd name="connsiteX5" fmla="*/ 214113 w 871601"/>
              <a:gd name="connsiteY5" fmla="*/ 79836 h 181253"/>
              <a:gd name="connsiteX6" fmla="*/ 0 w 871601"/>
              <a:gd name="connsiteY6" fmla="*/ 181253 h 181253"/>
              <a:gd name="connsiteX0" fmla="*/ 0 w 871601"/>
              <a:gd name="connsiteY0" fmla="*/ 182131 h 182131"/>
              <a:gd name="connsiteX1" fmla="*/ 220161 w 871601"/>
              <a:gd name="connsiteY1" fmla="*/ 912 h 182131"/>
              <a:gd name="connsiteX2" fmla="*/ 653280 w 871601"/>
              <a:gd name="connsiteY2" fmla="*/ 106613 h 182131"/>
              <a:gd name="connsiteX3" fmla="*/ 871601 w 871601"/>
              <a:gd name="connsiteY3" fmla="*/ 52495 h 182131"/>
              <a:gd name="connsiteX4" fmla="*/ 650392 w 871601"/>
              <a:gd name="connsiteY4" fmla="*/ 168015 h 182131"/>
              <a:gd name="connsiteX5" fmla="*/ 214113 w 871601"/>
              <a:gd name="connsiteY5" fmla="*/ 80714 h 182131"/>
              <a:gd name="connsiteX6" fmla="*/ 0 w 871601"/>
              <a:gd name="connsiteY6" fmla="*/ 182131 h 182131"/>
              <a:gd name="connsiteX0" fmla="*/ 0 w 871601"/>
              <a:gd name="connsiteY0" fmla="*/ 166503 h 166503"/>
              <a:gd name="connsiteX1" fmla="*/ 217639 w 871601"/>
              <a:gd name="connsiteY1" fmla="*/ 1131 h 166503"/>
              <a:gd name="connsiteX2" fmla="*/ 653280 w 871601"/>
              <a:gd name="connsiteY2" fmla="*/ 90985 h 166503"/>
              <a:gd name="connsiteX3" fmla="*/ 871601 w 871601"/>
              <a:gd name="connsiteY3" fmla="*/ 36867 h 166503"/>
              <a:gd name="connsiteX4" fmla="*/ 650392 w 871601"/>
              <a:gd name="connsiteY4" fmla="*/ 152387 h 166503"/>
              <a:gd name="connsiteX5" fmla="*/ 214113 w 871601"/>
              <a:gd name="connsiteY5" fmla="*/ 65086 h 166503"/>
              <a:gd name="connsiteX6" fmla="*/ 0 w 871601"/>
              <a:gd name="connsiteY6" fmla="*/ 166503 h 166503"/>
              <a:gd name="connsiteX0" fmla="*/ 0 w 871601"/>
              <a:gd name="connsiteY0" fmla="*/ 165373 h 165373"/>
              <a:gd name="connsiteX1" fmla="*/ 217639 w 871601"/>
              <a:gd name="connsiteY1" fmla="*/ 1 h 165373"/>
              <a:gd name="connsiteX2" fmla="*/ 653280 w 871601"/>
              <a:gd name="connsiteY2" fmla="*/ 89855 h 165373"/>
              <a:gd name="connsiteX3" fmla="*/ 871601 w 871601"/>
              <a:gd name="connsiteY3" fmla="*/ 35737 h 165373"/>
              <a:gd name="connsiteX4" fmla="*/ 650392 w 871601"/>
              <a:gd name="connsiteY4" fmla="*/ 151257 h 165373"/>
              <a:gd name="connsiteX5" fmla="*/ 214113 w 871601"/>
              <a:gd name="connsiteY5" fmla="*/ 63956 h 165373"/>
              <a:gd name="connsiteX6" fmla="*/ 0 w 871601"/>
              <a:gd name="connsiteY6" fmla="*/ 165373 h 165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1601" h="165373">
                <a:moveTo>
                  <a:pt x="0" y="165373"/>
                </a:moveTo>
                <a:cubicBezTo>
                  <a:pt x="40911" y="80661"/>
                  <a:pt x="108034" y="-92"/>
                  <a:pt x="217639" y="1"/>
                </a:cubicBezTo>
                <a:cubicBezTo>
                  <a:pt x="325888" y="93"/>
                  <a:pt x="544286" y="83899"/>
                  <a:pt x="653280" y="89855"/>
                </a:cubicBezTo>
                <a:cubicBezTo>
                  <a:pt x="762274" y="95811"/>
                  <a:pt x="821456" y="58185"/>
                  <a:pt x="871601" y="35737"/>
                </a:cubicBezTo>
                <a:cubicBezTo>
                  <a:pt x="832806" y="83380"/>
                  <a:pt x="759995" y="147099"/>
                  <a:pt x="650392" y="151257"/>
                </a:cubicBezTo>
                <a:cubicBezTo>
                  <a:pt x="526429" y="155960"/>
                  <a:pt x="322512" y="61603"/>
                  <a:pt x="214113" y="63956"/>
                </a:cubicBezTo>
                <a:cubicBezTo>
                  <a:pt x="105714" y="66309"/>
                  <a:pt x="65302" y="99395"/>
                  <a:pt x="0" y="16537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91540"/>
            <a:ext cx="8229600" cy="1783080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450"/>
              </a:spcBef>
              <a:defRPr sz="2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43200"/>
            <a:ext cx="8229600" cy="1234440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496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30000">
              <a:schemeClr val="tx2"/>
            </a:gs>
            <a:gs pos="100000">
              <a:srgbClr val="009FDF"/>
            </a:gs>
            <a:gs pos="65000">
              <a:srgbClr val="0071C5"/>
            </a:gs>
          </a:gsLst>
          <a:lin ang="1986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797" y="383169"/>
            <a:ext cx="1248049" cy="8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444687" y="2408398"/>
            <a:ext cx="8212886" cy="1102519"/>
          </a:xfrm>
        </p:spPr>
        <p:txBody>
          <a:bodyPr lIns="0" rIns="0" anchor="b" anchorCtr="0">
            <a:noAutofit/>
          </a:bodyPr>
          <a:lstStyle>
            <a:lvl1pPr>
              <a:lnSpc>
                <a:spcPct val="100000"/>
              </a:lnSpc>
              <a:defRPr sz="5000" b="0" spc="0" baseline="0">
                <a:solidFill>
                  <a:schemeClr val="bg1">
                    <a:alpha val="9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50pt Arial Title</a:t>
            </a:r>
            <a:br>
              <a:rPr lang="en-US" dirty="0"/>
            </a:br>
            <a:r>
              <a:rPr lang="en-US" dirty="0"/>
              <a:t>with image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5613" y="3493008"/>
            <a:ext cx="6330212" cy="925360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 b="0" i="0" baseline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16pt Arial Subhead, Date, Etc.</a:t>
            </a:r>
          </a:p>
        </p:txBody>
      </p:sp>
    </p:spTree>
    <p:extLst>
      <p:ext uri="{BB962C8B-B14F-4D97-AF65-F5344CB8AC3E}">
        <p14:creationId xmlns:p14="http://schemas.microsoft.com/office/powerpoint/2010/main" val="18083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3200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892" indent="-342892">
              <a:buFont typeface="+mj-lt"/>
              <a:buAutoNum type="arabicPeriod"/>
              <a:defRPr/>
            </a:lvl1pPr>
            <a:lvl2pPr marL="773887" indent="-342892">
              <a:buFont typeface="+mj-lt"/>
              <a:buAutoNum type="alphaLcPeriod"/>
              <a:defRPr/>
            </a:lvl2pPr>
            <a:lvl3pPr marL="1113207" indent="-257168">
              <a:buFont typeface="+mj-lt"/>
              <a:buAutoNum type="romanLcPeriod"/>
              <a:tabLst/>
              <a:defRPr/>
            </a:lvl3pPr>
            <a:lvl4pPr marL="1459670" indent="-257168">
              <a:buFont typeface="Arial" panose="020B0604020202020204" pitchFamily="34" charset="0"/>
              <a:buChar char="•"/>
              <a:defRPr/>
            </a:lvl4pPr>
            <a:lvl5pPr marL="1798990" indent="-25716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350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oupe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350" b="1"/>
            </a:lvl1pPr>
            <a:lvl2pPr marL="254788" indent="-177400">
              <a:buFont typeface="Wingdings" panose="05000000000000000000" pitchFamily="2" charset="2"/>
              <a:buChar char="§"/>
              <a:defRPr/>
            </a:lvl2pPr>
            <a:lvl3pPr marL="515528" indent="-171446">
              <a:defRPr/>
            </a:lvl3pPr>
            <a:lvl4pPr marL="770316" indent="-171446">
              <a:defRPr/>
            </a:lvl4pPr>
            <a:lvl5pPr marL="1031055" indent="-171446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9040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ouped 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+mj-lt"/>
              <a:buNone/>
              <a:defRPr sz="1350" b="1"/>
            </a:lvl1pPr>
            <a:lvl2pPr marL="345272" indent="-257168">
              <a:buFont typeface="+mj-lt"/>
              <a:buAutoNum type="arabicPeriod"/>
              <a:defRPr/>
            </a:lvl2pPr>
            <a:lvl3pPr marL="770316" indent="-257168">
              <a:buFont typeface="+mj-lt"/>
              <a:buAutoNum type="alphaLcPeriod"/>
              <a:tabLst/>
              <a:defRPr/>
            </a:lvl3pPr>
            <a:lvl4pPr marL="1073918" indent="-166684">
              <a:buFont typeface="Arial" panose="020B0604020202020204" pitchFamily="34" charset="0"/>
              <a:buChar char="•"/>
              <a:defRPr/>
            </a:lvl4pPr>
            <a:lvl5pPr marL="1371566" indent="-170256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619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 (Den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1932" indent="-261932">
              <a:spcBef>
                <a:spcPts val="900"/>
              </a:spcBef>
              <a:buFont typeface="+mj-lt"/>
              <a:buAutoNum type="arabicPeriod"/>
              <a:tabLst/>
              <a:defRPr sz="1350"/>
            </a:lvl1pPr>
            <a:lvl2pPr marL="560771" indent="-213117">
              <a:spcBef>
                <a:spcPts val="300"/>
              </a:spcBef>
              <a:buFont typeface="+mj-lt"/>
              <a:buAutoNum type="alphaLcPeriod"/>
              <a:tabLst/>
              <a:defRPr sz="1200"/>
            </a:lvl2pPr>
            <a:lvl3pPr marL="859610" indent="-213117">
              <a:spcBef>
                <a:spcPts val="225"/>
              </a:spcBef>
              <a:buFont typeface="+mj-lt"/>
              <a:buAutoNum type="romanLcPeriod"/>
              <a:tabLst/>
              <a:defRPr sz="1050"/>
            </a:lvl3pPr>
            <a:lvl4pPr marL="1115588" indent="-170256">
              <a:spcBef>
                <a:spcPts val="150"/>
              </a:spcBef>
              <a:buFont typeface="Arial" panose="020B0604020202020204" pitchFamily="34" charset="0"/>
              <a:buChar char="•"/>
              <a:tabLst/>
              <a:defRPr sz="900"/>
            </a:lvl4pPr>
            <a:lvl5pPr marL="1285843" indent="-127394">
              <a:spcBef>
                <a:spcPts val="75"/>
              </a:spcBef>
              <a:buFont typeface="Arial" panose="020B0604020202020204" pitchFamily="34" charset="0"/>
              <a:buChar char="•"/>
              <a:tabLst/>
              <a:defRPr sz="825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767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439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1540"/>
            <a:ext cx="8229600" cy="1783080"/>
          </a:xfrm>
        </p:spPr>
        <p:txBody>
          <a:bodyPr anchor="b"/>
          <a:lstStyle>
            <a:lvl1pPr algn="ctr">
              <a:lnSpc>
                <a:spcPct val="100000"/>
              </a:lnSpc>
              <a:spcBef>
                <a:spcPts val="450"/>
              </a:spcBef>
              <a:defRPr sz="2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743200"/>
            <a:ext cx="8229600" cy="1234440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897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7920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Vie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37162" y="705998"/>
          <a:ext cx="8915400" cy="4162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5900">
                  <a:extLst>
                    <a:ext uri="{9D8B030D-6E8A-4147-A177-3AD203B41FA5}">
                      <a16:colId xmlns:a16="http://schemas.microsoft.com/office/drawing/2014/main" val="2349589580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4188506093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45742149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681551011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1431188052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776976466"/>
                    </a:ext>
                  </a:extLst>
                </a:gridCol>
              </a:tblGrid>
              <a:tr h="560319"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879477"/>
                  </a:ext>
                </a:extLst>
              </a:tr>
              <a:tr h="240030"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757004"/>
                  </a:ext>
                </a:extLst>
              </a:tr>
              <a:tr h="560319"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06051"/>
                  </a:ext>
                </a:extLst>
              </a:tr>
              <a:tr h="560319"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59505"/>
                  </a:ext>
                </a:extLst>
              </a:tr>
              <a:tr h="560319"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40492"/>
                  </a:ext>
                </a:extLst>
              </a:tr>
              <a:tr h="560319"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383315"/>
                  </a:ext>
                </a:extLst>
              </a:tr>
              <a:tr h="560319"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037992"/>
                  </a:ext>
                </a:extLst>
              </a:tr>
              <a:tr h="560319"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629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496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165735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52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455613" y="1203325"/>
            <a:ext cx="8228012" cy="3425825"/>
          </a:xfrm>
        </p:spPr>
        <p:txBody>
          <a:bodyPr/>
          <a:lstStyle>
            <a:lvl1pPr>
              <a:defRPr>
                <a:solidFill>
                  <a:srgbClr val="0071C5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18pt Arial bullet one</a:t>
            </a:r>
          </a:p>
          <a:p>
            <a:pPr lvl="2"/>
            <a:r>
              <a:rPr lang="en-US" dirty="0"/>
              <a:t>16pt Arial sub-bullet</a:t>
            </a:r>
          </a:p>
          <a:p>
            <a:pPr lvl="3"/>
            <a:r>
              <a:rPr lang="en-US" dirty="0"/>
              <a:t>14pt Arial fourth level</a:t>
            </a:r>
          </a:p>
          <a:p>
            <a:pPr lvl="4"/>
            <a:r>
              <a:rPr lang="en-US" dirty="0"/>
              <a:t>12pt Arial 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5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third level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12pt Arial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30763" y="943430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0763" y="2843897"/>
            <a:ext cx="3181123" cy="16709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sz="1800">
                <a:latin typeface="Intel Clear"/>
              </a:defRPr>
            </a:lvl1pPr>
          </a:lstStyle>
          <a:p>
            <a:endParaRPr lang="en-US" sz="11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4"/>
            <a:ext cx="4006851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third level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12pt Arial 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678363" y="1203324"/>
            <a:ext cx="4005264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third level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12pt Arial fifth level</a:t>
            </a:r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</p:spTree>
    <p:extLst>
      <p:ext uri="{BB962C8B-B14F-4D97-AF65-F5344CB8AC3E}">
        <p14:creationId xmlns:p14="http://schemas.microsoft.com/office/powerpoint/2010/main" val="40620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5613" y="1203325"/>
            <a:ext cx="8228013" cy="3425825"/>
          </a:xfrm>
        </p:spPr>
        <p:txBody>
          <a:bodyPr anchor="ctr" anchorCtr="0"/>
          <a:lstStyle>
            <a:lvl1pPr marL="190500" indent="-190500">
              <a:defRPr sz="3600" b="1" baseline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 marL="417513" indent="-225425">
              <a:buFont typeface="Intel Clear" pitchFamily="34" charset="0"/>
              <a:buChar char="–"/>
              <a:defRPr sz="1200" baseline="0">
                <a:latin typeface="+mn-lt"/>
                <a:cs typeface="Arial" panose="020B0604020202020204" pitchFamily="34" charset="0"/>
              </a:defRPr>
            </a:lvl2pPr>
            <a:lvl3pPr marL="685800" indent="-228600">
              <a:buFont typeface="Intel Clear" pitchFamily="34" charset="0"/>
              <a:buChar char="–"/>
              <a:defRPr sz="1200">
                <a:latin typeface="+mn-lt"/>
              </a:defRPr>
            </a:lvl3pPr>
            <a:lvl4pPr>
              <a:buFont typeface="Intel Clear" pitchFamily="34" charset="0"/>
              <a:buChar char="–"/>
              <a:defRPr sz="1100">
                <a:latin typeface="+mn-lt"/>
              </a:defRPr>
            </a:lvl4pPr>
            <a:lvl5pPr>
              <a:buFont typeface="Intel Clear" pitchFamily="34" charset="0"/>
              <a:buChar char="–"/>
              <a:defRPr sz="1050">
                <a:latin typeface="+mn-lt"/>
              </a:defRPr>
            </a:lvl5pPr>
          </a:lstStyle>
          <a:p>
            <a:pPr lvl="0"/>
            <a:r>
              <a:rPr lang="en-US" dirty="0"/>
              <a:t>“36pt Arial Bold Text”</a:t>
            </a:r>
          </a:p>
          <a:p>
            <a:pPr lvl="1"/>
            <a:r>
              <a:rPr lang="en-US" dirty="0" err="1"/>
              <a:t>12pt</a:t>
            </a:r>
            <a:r>
              <a:rPr lang="en-US" dirty="0"/>
              <a:t> Attribution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</p:spTree>
    <p:extLst>
      <p:ext uri="{BB962C8B-B14F-4D97-AF65-F5344CB8AC3E}">
        <p14:creationId xmlns:p14="http://schemas.microsoft.com/office/powerpoint/2010/main" val="119294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768850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>
                <a:latin typeface="+mj-lt"/>
              </a:defRPr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</p:spTree>
    <p:extLst>
      <p:ext uri="{BB962C8B-B14F-4D97-AF65-F5344CB8AC3E}">
        <p14:creationId xmlns:p14="http://schemas.microsoft.com/office/powerpoint/2010/main" val="363820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ttom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574131"/>
            <a:ext cx="9144000" cy="219471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3" y="1203325"/>
            <a:ext cx="4006851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third level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12pt Arial fifth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8363" y="1203325"/>
            <a:ext cx="4005264" cy="130929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third level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12pt Arial 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009487" y="4975795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0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8229600" cy="868680"/>
          </a:xfrm>
        </p:spPr>
        <p:txBody>
          <a:bodyPr/>
          <a:lstStyle>
            <a:lvl1pPr>
              <a:defRPr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</p:spTree>
    <p:extLst>
      <p:ext uri="{BB962C8B-B14F-4D97-AF65-F5344CB8AC3E}">
        <p14:creationId xmlns:p14="http://schemas.microsoft.com/office/powerpoint/2010/main" val="2392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678363" y="1"/>
            <a:ext cx="4465637" cy="4768849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photo here. Drag picture to placeholder or click icon to add.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613" y="308848"/>
            <a:ext cx="4006850" cy="868680"/>
          </a:xfrm>
        </p:spPr>
        <p:txBody>
          <a:bodyPr>
            <a:noAutofit/>
          </a:bodyPr>
          <a:lstStyle>
            <a:lvl1pPr>
              <a:defRPr sz="2800" b="0" i="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28pt Arial Headline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72352" y="4824387"/>
            <a:ext cx="2133600" cy="273844"/>
          </a:xfrm>
        </p:spPr>
        <p:txBody>
          <a:bodyPr/>
          <a:lstStyle/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5614" y="1325244"/>
            <a:ext cx="4006850" cy="342582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>
                <a:solidFill>
                  <a:schemeClr val="tx2"/>
                </a:solidFill>
              </a:defRPr>
            </a:lvl2pPr>
            <a:lvl3pPr>
              <a:defRPr lang="en-US" sz="1400" dirty="0" smtClean="0">
                <a:solidFill>
                  <a:schemeClr val="tx2"/>
                </a:solidFill>
              </a:defRPr>
            </a:lvl3pPr>
            <a:lvl4pPr>
              <a:defRPr lang="en-US" sz="1200" dirty="0" smtClean="0">
                <a:solidFill>
                  <a:schemeClr val="tx2"/>
                </a:solidFill>
              </a:defRPr>
            </a:lvl4pPr>
            <a:lvl5pPr>
              <a:defRPr lang="en-US" sz="1200" dirty="0">
                <a:solidFill>
                  <a:schemeClr val="tx2"/>
                </a:solidFill>
              </a:defRPr>
            </a:lvl5pPr>
          </a:lstStyle>
          <a:p>
            <a:pPr marR="0" lvl="0" fontAlgn="auto">
              <a:lnSpc>
                <a:spcPct val="100000"/>
              </a:lnSpc>
              <a:buClrTx/>
              <a:buSzTx/>
              <a:tabLst/>
            </a:pPr>
            <a:r>
              <a:rPr lang="en-US" dirty="0"/>
              <a:t>18pt Arial body text</a:t>
            </a:r>
          </a:p>
          <a:p>
            <a:pPr marR="0" lvl="1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</a:pPr>
            <a:r>
              <a:rPr lang="en-US" dirty="0"/>
              <a:t>16pt Arial bullet one</a:t>
            </a:r>
          </a:p>
          <a:p>
            <a:pPr lvl="2"/>
            <a:r>
              <a:rPr lang="en-US" dirty="0"/>
              <a:t>14pt Arial third level</a:t>
            </a:r>
          </a:p>
          <a:p>
            <a:pPr lvl="3"/>
            <a:r>
              <a:rPr lang="en-US" dirty="0"/>
              <a:t>12pt Arial fourth level</a:t>
            </a:r>
          </a:p>
          <a:p>
            <a:pPr lvl="4"/>
            <a:r>
              <a:rPr lang="en-US" dirty="0"/>
              <a:t>12pt Arial 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4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87" y="4759452"/>
            <a:ext cx="9144000" cy="384048"/>
          </a:xfrm>
          <a:prstGeom prst="rect">
            <a:avLst/>
          </a:prstGeom>
          <a:gradFill flip="none" rotWithShape="1">
            <a:gsLst>
              <a:gs pos="32000">
                <a:schemeClr val="tx2"/>
              </a:gs>
              <a:gs pos="95000">
                <a:srgbClr val="009FDF"/>
              </a:gs>
              <a:gs pos="78000">
                <a:srgbClr val="0071C5"/>
              </a:gs>
            </a:gsLst>
            <a:lin ang="198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2" descr="\\.psf\Home\Desktop\Intel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915" y="4830589"/>
            <a:ext cx="364336" cy="24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8718551" y="4824510"/>
            <a:ext cx="2381" cy="237744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3" y="310130"/>
            <a:ext cx="8229600" cy="8686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28pt Arial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03325"/>
            <a:ext cx="8228012" cy="34258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18pt Arial body text</a:t>
            </a:r>
          </a:p>
          <a:p>
            <a:pPr lvl="1"/>
            <a:r>
              <a:rPr lang="en-US" dirty="0"/>
              <a:t>16pt Arial bullet one</a:t>
            </a:r>
          </a:p>
          <a:p>
            <a:pPr lvl="2"/>
            <a:r>
              <a:rPr lang="en-US" dirty="0"/>
              <a:t>16pt Arial sub-bullet</a:t>
            </a:r>
          </a:p>
          <a:p>
            <a:pPr lvl="3"/>
            <a:r>
              <a:rPr lang="en-US" dirty="0"/>
              <a:t>14pt Arial fourth level</a:t>
            </a:r>
          </a:p>
          <a:p>
            <a:pPr lvl="4"/>
            <a:r>
              <a:rPr lang="en-US" dirty="0"/>
              <a:t>14pt Arial 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2352" y="4824387"/>
            <a:ext cx="21336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EE2556C5-CE8C-6547-B838-EA80C61A4A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2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50" r:id="rId3"/>
    <p:sldLayoutId id="2147483684" r:id="rId4"/>
    <p:sldLayoutId id="2147483652" r:id="rId5"/>
    <p:sldLayoutId id="2147483660" r:id="rId6"/>
    <p:sldLayoutId id="2147483668" r:id="rId7"/>
    <p:sldLayoutId id="2147483669" r:id="rId8"/>
    <p:sldLayoutId id="2147483670" r:id="rId9"/>
    <p:sldLayoutId id="2147483672" r:id="rId10"/>
    <p:sldLayoutId id="2147483651" r:id="rId11"/>
    <p:sldLayoutId id="2147483677" r:id="rId12"/>
    <p:sldLayoutId id="2147483665" r:id="rId13"/>
    <p:sldLayoutId id="2147483654" r:id="rId14"/>
    <p:sldLayoutId id="2147483655" r:id="rId15"/>
    <p:sldLayoutId id="2147483676" r:id="rId16"/>
    <p:sldLayoutId id="2147483686" r:id="rId17"/>
    <p:sldLayoutId id="214748369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i="0" kern="1200" spc="0" baseline="0">
          <a:solidFill>
            <a:schemeClr val="tx2"/>
          </a:solidFill>
          <a:latin typeface="+mj-lt"/>
          <a:ea typeface="Intel Clear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ts val="1200"/>
        </a:spcBef>
        <a:spcAft>
          <a:spcPts val="0"/>
        </a:spcAft>
        <a:buFont typeface="Wingdings" panose="05000000000000000000" pitchFamily="2" charset="2"/>
        <a:buNone/>
        <a:defRPr sz="1800" b="0" kern="1200">
          <a:solidFill>
            <a:srgbClr val="0071C5"/>
          </a:solidFill>
          <a:latin typeface="+mn-lt"/>
          <a:ea typeface="+mn-ea"/>
          <a:cs typeface="Arial" panose="020B0604020202020204" pitchFamily="34" charset="0"/>
        </a:defRPr>
      </a:lvl1pPr>
      <a:lvl2pPr marL="225425" indent="-225425" algn="l" defTabSz="457200" rtl="0" eaLnBrk="1" latinLnBrk="0" hangingPunct="1">
        <a:spcBef>
          <a:spcPts val="1200"/>
        </a:spcBef>
        <a:buFont typeface="Wingdings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571500" indent="-228600" algn="l" defTabSz="457200" rtl="0" eaLnBrk="1" latinLnBrk="0" hangingPunct="1">
        <a:spcBef>
          <a:spcPts val="800"/>
        </a:spcBef>
        <a:buFont typeface="Intel Clear" panose="020B0604020203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969963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1319213" indent="-228600" algn="l" defTabSz="457200" rtl="0" eaLnBrk="1" latinLnBrk="0" hangingPunct="1">
        <a:spcBef>
          <a:spcPct val="20000"/>
        </a:spcBef>
        <a:buFont typeface="Intel Clear" panose="020B0604020203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" y="137159"/>
            <a:ext cx="8915400" cy="411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" y="685800"/>
            <a:ext cx="8915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36620" y="4937760"/>
            <a:ext cx="1783080" cy="202978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2">
                    <a:lumMod val="60000"/>
                    <a:lumOff val="40000"/>
                  </a:schemeClr>
                </a:solidFill>
              </a:rPr>
              <a:t>Intel Confidential – Internal Use Only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641080" y="4937760"/>
            <a:ext cx="411480" cy="202978"/>
          </a:xfrm>
          <a:prstGeom prst="rect">
            <a:avLst/>
          </a:prstGeom>
        </p:spPr>
        <p:txBody>
          <a:bodyPr vert="horz" wrap="none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56E02B-C572-4E27-8C79-9A6CDABBBD0D}" type="slidenum">
              <a:rPr lang="en-US" sz="6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sz="6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1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lang="en-US" sz="1800" kern="1200" dirty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100000"/>
        </a:lnSpc>
        <a:spcBef>
          <a:spcPts val="1350"/>
        </a:spcBef>
        <a:buFont typeface="Wingdings" panose="05000000000000000000" pitchFamily="2" charset="2"/>
        <a:buChar char="§"/>
        <a:defRPr lang="en-US" sz="15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27424" indent="-171446" algn="l" defTabSz="685783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171446" algn="l" defTabSz="685783" rtl="0" eaLnBrk="1" latinLnBrk="0" hangingPunct="1">
        <a:lnSpc>
          <a:spcPct val="100000"/>
        </a:lnSpc>
        <a:spcBef>
          <a:spcPts val="225"/>
        </a:spcBef>
        <a:buFont typeface="Intel Clear" panose="020B0604020203020204" pitchFamily="34" charset="0"/>
        <a:buChar char="‐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44143" indent="-171446" algn="l" defTabSz="685783" rtl="0" eaLnBrk="1" latinLnBrk="0" hangingPunct="1">
        <a:lnSpc>
          <a:spcPct val="100000"/>
        </a:lnSpc>
        <a:spcBef>
          <a:spcPts val="150"/>
        </a:spcBef>
        <a:buFont typeface="Arial" panose="020B0604020202020204" pitchFamily="34" charset="0"/>
        <a:buChar char="•"/>
        <a:defRPr lang="en-US" sz="105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202501" indent="-171446" algn="l" defTabSz="685783" rtl="0" eaLnBrk="1" latinLnBrk="0" hangingPunct="1">
        <a:lnSpc>
          <a:spcPct val="100000"/>
        </a:lnSpc>
        <a:spcBef>
          <a:spcPts val="75"/>
        </a:spcBef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11" Type="http://schemas.openxmlformats.org/officeDocument/2006/relationships/image" Target="../media/image14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tx2"/>
            </a:gs>
            <a:gs pos="95000">
              <a:srgbClr val="009FDF"/>
            </a:gs>
            <a:gs pos="78000">
              <a:srgbClr val="0071C5"/>
            </a:gs>
          </a:gsLst>
          <a:lin ang="198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687" y="2350670"/>
            <a:ext cx="8212886" cy="110251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2020 Memory CSD Kickoff</a:t>
            </a:r>
            <a:endParaRPr lang="en-US" dirty="0">
              <a:solidFill>
                <a:schemeClr val="bg1">
                  <a:alpha val="9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dirty="0"/>
              <a:t>April 27,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117CAC-CABA-4665-8FAE-CCB9F99C1E7E}"/>
              </a:ext>
            </a:extLst>
          </p:cNvPr>
          <p:cNvSpPr/>
          <p:nvPr/>
        </p:nvSpPr>
        <p:spPr>
          <a:xfrm>
            <a:off x="2850855" y="1648420"/>
            <a:ext cx="344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3100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487A4B-1EFF-423D-B06F-8B87CE99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E73EEE-090F-4AD3-AA99-EB7BC7666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198"/>
            <a:ext cx="8229600" cy="549989"/>
          </a:xfrm>
        </p:spPr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A93E6-BD39-4EEC-8C91-78B1ED249E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063" y="738187"/>
            <a:ext cx="8228012" cy="34258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200" dirty="0"/>
              <a:t>April: Define scope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May (primarily separate workstreams):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Explicitly define “what is needed” based on customer use cases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Assess what is and will be available (memory technologies)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Platform architecture: define target hierarchies with assumptions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May 18: 50% checkpoint @CSO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June (collective CSD teams):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June 1: 60% checkpoint @CSO; June 8: 60% Review with ELT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Business assessment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Begin for formulate option/strategy proposals </a:t>
            </a:r>
            <a:r>
              <a:rPr lang="en-US" sz="1200" dirty="0">
                <a:sym typeface="Wingdings" panose="05000000000000000000" pitchFamily="2" charset="2"/>
              </a:rPr>
              <a:t> look for gaps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ym typeface="Wingdings" panose="05000000000000000000" pitchFamily="2" charset="2"/>
              </a:rPr>
              <a:t>July: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anose="05000000000000000000" pitchFamily="2" charset="2"/>
              </a:rPr>
              <a:t>Refine strategies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ym typeface="Wingdings" panose="05000000000000000000" pitchFamily="2" charset="2"/>
              </a:rPr>
              <a:t>July 13: 95% checkpoint @CSO; July 20: CSD report out to ELT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4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5AB5-44A4-40CE-A326-336B7F09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Key questions: Understanding platform challenges and identifying where Intel can use its IDM advantage to capture value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68557-A586-4EDA-8FD9-EE16CADA6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 fontAlgn="ctr"/>
            <a:r>
              <a:rPr lang="en-US" dirty="0"/>
              <a:t>How are the relevant application trends, use cases, and KPIs impacting the full memory hierarchy and system architecture in the segments of interest (cloud, edge, client)? </a:t>
            </a:r>
          </a:p>
          <a:p>
            <a:pPr lvl="0"/>
            <a:r>
              <a:rPr lang="en-US" dirty="0"/>
              <a:t>How do we lead in software solutions for all platforms and hierarchies so that we are a *preferential* solution for our customers and the developer ecosystem?</a:t>
            </a:r>
          </a:p>
          <a:p>
            <a:pPr lvl="0"/>
            <a:r>
              <a:rPr lang="en-US" dirty="0"/>
              <a:t>How do we solve for bandwidth and capacity in Data Center? Is IPM a necessary part of the solution?  If so, which one?  Make or buy?</a:t>
            </a:r>
          </a:p>
          <a:p>
            <a:pPr lvl="0"/>
            <a:r>
              <a:rPr lang="en-US" dirty="0"/>
              <a:t>How do we solve for bandwidth versus capacity in client?  Is IPM a necessary part of the solution?  If so, which one?  Make or buy? How do we align the IPM needs of Client and DC to provided needed memory technology scale?</a:t>
            </a:r>
          </a:p>
          <a:p>
            <a:pPr lvl="0"/>
            <a:r>
              <a:rPr lang="en-US" dirty="0"/>
              <a:t>What is the right prioritization of Intel’s current memory/compute technologies that maximizes customer benefit and Intel’s IDM business potential?</a:t>
            </a:r>
          </a:p>
          <a:p>
            <a:pPr lvl="0"/>
            <a:r>
              <a:rPr lang="en-US" dirty="0"/>
              <a:t>Is there a scenario where the architectures of the future shift Intel's future IDM output from 80% logic, 20% memory to 50% memory or more?</a:t>
            </a:r>
          </a:p>
          <a:p>
            <a:pPr lvl="0"/>
            <a:r>
              <a:rPr lang="en-US" dirty="0"/>
              <a:t>How do we focus efforts to drive volumes on </a:t>
            </a:r>
            <a:r>
              <a:rPr lang="en-US" dirty="0" err="1"/>
              <a:t>Optane</a:t>
            </a:r>
            <a:r>
              <a:rPr lang="en-US" dirty="0"/>
              <a:t> to fill the fab?</a:t>
            </a:r>
          </a:p>
          <a:p>
            <a:pPr lvl="0"/>
            <a:r>
              <a:rPr lang="en-US" dirty="0"/>
              <a:t>Is there a play in DRAM?  </a:t>
            </a:r>
          </a:p>
          <a:p>
            <a:pPr lvl="0"/>
            <a:r>
              <a:rPr lang="en-US" dirty="0"/>
              <a:t>Where will memories become *smarter*?  Do we invest there?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81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0EB87-A04B-4936-A47B-8A6E8F62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Key Questions: Understanding the ecosystem, identifying and effectively addressing competitive threats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15822-312B-4BED-9704-60F0E3FD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ctr"/>
            <a:r>
              <a:rPr lang="en-US" dirty="0"/>
              <a:t>What internal hurdles to new technology adoption must be removed?</a:t>
            </a:r>
          </a:p>
          <a:p>
            <a:pPr lvl="0" fontAlgn="ctr"/>
            <a:r>
              <a:rPr lang="en-US" dirty="0"/>
              <a:t>Can a power/performance/cost 'wall' be used to identify markets ready for a tipping point or about to rapidly expand as a result of innovation in memory and compute architecture? </a:t>
            </a:r>
          </a:p>
          <a:p>
            <a:pPr lvl="0"/>
            <a:r>
              <a:rPr lang="en-US" dirty="0"/>
              <a:t>What are our competitive threats, and how do we get in front of them?</a:t>
            </a:r>
          </a:p>
          <a:p>
            <a:pPr lvl="0"/>
            <a:r>
              <a:rPr lang="en-US" dirty="0"/>
              <a:t>What are those ‘black swan’ scenarios where the industry grows but we are left behind due to missed memory innovations?</a:t>
            </a:r>
          </a:p>
          <a:p>
            <a:pPr lvl="0" fontAlgn="ctr"/>
            <a:r>
              <a:rPr lang="en-US" dirty="0"/>
              <a:t>Does driving memory innovation necessarily mean competing in the memory market at scale?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5D595-192F-4D72-9E84-35AF56A58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5D59-AE79-4431-BDD4-6E49583913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4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95E3-3DBC-4D10-A2A4-EC2C49C64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Expectations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FF87D-780A-4632-B32E-F965263C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3" y="858837"/>
            <a:ext cx="8228012" cy="3425825"/>
          </a:xfrm>
        </p:spPr>
        <p:txBody>
          <a:bodyPr/>
          <a:lstStyle/>
          <a:p>
            <a:r>
              <a:rPr lang="en-US" sz="1600" dirty="0"/>
              <a:t>All: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Intel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ALL ideas are on the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Active listening, constructive confrontation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driven</a:t>
            </a:r>
          </a:p>
          <a:p>
            <a:r>
              <a:rPr lang="en-US" sz="1600" dirty="0"/>
              <a:t>Advisory:  Timely, constructive feedback on progress.  Help team identify and address blind spots</a:t>
            </a:r>
          </a:p>
          <a:p>
            <a:r>
              <a:rPr lang="en-US" sz="1600" dirty="0"/>
              <a:t>Workstreams: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Commitment to task, rolling up the sleeves and doing the work.(most work will take place outside formal meeting structure)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B8C9D-B365-4441-A775-E57E59B7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5D59-AE79-4431-BDD4-6E49583913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85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3CD6-7AF2-428A-A33A-4915C5D7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AEF7-63E4-4649-B6D7-DCD1549C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64" y="1012825"/>
            <a:ext cx="8228012" cy="3425825"/>
          </a:xfrm>
        </p:spPr>
        <p:txBody>
          <a:bodyPr/>
          <a:lstStyle/>
          <a:p>
            <a:r>
              <a:rPr lang="en-US" dirty="0"/>
              <a:t>Advisory</a:t>
            </a:r>
          </a:p>
          <a:p>
            <a:r>
              <a:rPr lang="en-US" dirty="0"/>
              <a:t>Data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Platform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Memory Technology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64E5E-422A-4440-8A7D-1FD8CFDC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5D59-AE79-4431-BDD4-6E49583913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4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B5EC3C-E949-4158-B459-7F151FE9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 (draft)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3A3DCA0-A4E0-4CE3-ACC6-AF23F84834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0088" y="374650"/>
          <a:ext cx="28019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3" imgW="4867150" imgH="7058084" progId="Excel.Sheet.12">
                  <p:embed/>
                </p:oleObj>
              </mc:Choice>
              <mc:Fallback>
                <p:oleObj name="Worksheet" r:id="rId3" imgW="4867150" imgH="7058084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3A3DCA0-A4E0-4CE3-ACC6-AF23F84834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0088" y="374650"/>
                        <a:ext cx="28019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079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84218E-C468-452D-A9E6-59259017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F698E9-7980-430A-98F8-5813E5B13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F982D-C14D-4051-B9A6-112FEAA66A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10400" y="4824413"/>
            <a:ext cx="2133600" cy="273050"/>
          </a:xfrm>
        </p:spPr>
        <p:txBody>
          <a:bodyPr/>
          <a:lstStyle/>
          <a:p>
            <a:fld id="{6E335D59-AE79-4431-BDD4-6E49583913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7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00050" y="121450"/>
            <a:ext cx="3331800" cy="541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CSD Process</a:t>
            </a:r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84" name="Google Shape;84;p13"/>
          <p:cNvSpPr/>
          <p:nvPr/>
        </p:nvSpPr>
        <p:spPr>
          <a:xfrm>
            <a:off x="94615" y="1649250"/>
            <a:ext cx="1316777" cy="644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CSD &amp; leads identified</a:t>
            </a:r>
            <a:endParaRPr sz="1200" b="1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439970" y="1649250"/>
            <a:ext cx="1197070" cy="644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 CSD</a:t>
            </a:r>
            <a:endParaRPr sz="1200" b="1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2677366" y="1667454"/>
            <a:ext cx="1088245" cy="644100"/>
          </a:xfrm>
          <a:prstGeom prst="homePlate">
            <a:avLst>
              <a:gd name="adj" fmla="val 50000"/>
            </a:avLst>
          </a:prstGeom>
          <a:solidFill>
            <a:srgbClr val="FFD966"/>
          </a:solidFill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ELT discussion</a:t>
            </a:r>
            <a:endParaRPr sz="1200" b="1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101221" y="1649250"/>
            <a:ext cx="1316777" cy="644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Mobilize CSD</a:t>
            </a:r>
            <a:endParaRPr sz="1200" b="1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-92752" y="1206900"/>
            <a:ext cx="14367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Apr 2020 SLRP</a:t>
            </a:r>
            <a:endParaRPr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1163338" y="1212855"/>
            <a:ext cx="14367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Apr - Jul 2020</a:t>
            </a:r>
            <a:endParaRPr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2352607" y="1227933"/>
            <a:ext cx="11676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i="1" dirty="0">
                <a:solidFill>
                  <a:srgbClr val="BF9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 2020</a:t>
            </a:r>
            <a:endParaRPr sz="1100" b="1" i="1" dirty="0">
              <a:solidFill>
                <a:srgbClr val="BF9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925" y="2335200"/>
            <a:ext cx="1360428" cy="12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CSD: a tool to resolve “strategic dissonance”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Potential to lead Intel in new direction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Grounded in a clear problem statement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373564" y="2323506"/>
            <a:ext cx="1265973" cy="17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Prep options to address problem statement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May involve 5-10 orgs, 50 + people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Multiple </a:t>
            </a:r>
            <a:r>
              <a:rPr lang="en-US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swimlanes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Many sessions &amp; deck revisions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2619614" y="2352471"/>
            <a:ext cx="1265973" cy="1563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Deck and white paper provided in advance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Discussion goal:</a:t>
            </a:r>
            <a:b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25% intro / context and  75% </a:t>
            </a:r>
            <a:r>
              <a:rPr lang="en-US" sz="11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options / plan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5088289" y="2285200"/>
            <a:ext cx="1351957" cy="2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Develop detailed plan of action, OKRs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Drive the company to execute the plan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Regular report-outs of progress against the  plan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3813946" y="1655276"/>
            <a:ext cx="1252314" cy="644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Mobilization plan alignment</a:t>
            </a:r>
            <a:endParaRPr sz="1200" b="1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515530" y="1217188"/>
            <a:ext cx="11676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+2 weeks</a:t>
            </a:r>
            <a:endParaRPr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3770318" y="2354247"/>
            <a:ext cx="1369360" cy="17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Review detailed plan (milestones &amp; OKRs) with ELT exec sponsor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Identify accountable leaders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7237294" y="1163638"/>
            <a:ext cx="1236859" cy="54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Sept. Strategy BOD</a:t>
            </a:r>
            <a:endParaRPr sz="1100" i="1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4941259" y="1206900"/>
            <a:ext cx="14367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Ongoing execution</a:t>
            </a:r>
            <a:endParaRPr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87;p13">
            <a:extLst>
              <a:ext uri="{FF2B5EF4-FFF2-40B4-BE49-F238E27FC236}">
                <a16:creationId xmlns:a16="http://schemas.microsoft.com/office/drawing/2014/main" id="{94E9E78A-0744-4B64-96AF-E308DCCB8D01}"/>
              </a:ext>
            </a:extLst>
          </p:cNvPr>
          <p:cNvSpPr/>
          <p:nvPr/>
        </p:nvSpPr>
        <p:spPr>
          <a:xfrm>
            <a:off x="6454172" y="1655276"/>
            <a:ext cx="1088245" cy="644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SLRP Direction Check</a:t>
            </a:r>
            <a:endParaRPr sz="1200" b="1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87;p13">
            <a:extLst>
              <a:ext uri="{FF2B5EF4-FFF2-40B4-BE49-F238E27FC236}">
                <a16:creationId xmlns:a16="http://schemas.microsoft.com/office/drawing/2014/main" id="{B3C32BF4-EDA5-4857-9F40-9CA022680225}"/>
              </a:ext>
            </a:extLst>
          </p:cNvPr>
          <p:cNvSpPr/>
          <p:nvPr/>
        </p:nvSpPr>
        <p:spPr>
          <a:xfrm>
            <a:off x="7585252" y="1658021"/>
            <a:ext cx="817615" cy="644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SBOD</a:t>
            </a:r>
            <a:endParaRPr sz="1200" b="1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oogle Shape;94;p13">
            <a:extLst>
              <a:ext uri="{FF2B5EF4-FFF2-40B4-BE49-F238E27FC236}">
                <a16:creationId xmlns:a16="http://schemas.microsoft.com/office/drawing/2014/main" id="{5F2A8EEE-45E3-4FC7-BC7B-1E464BC65474}"/>
              </a:ext>
            </a:extLst>
          </p:cNvPr>
          <p:cNvSpPr txBox="1"/>
          <p:nvPr/>
        </p:nvSpPr>
        <p:spPr>
          <a:xfrm>
            <a:off x="6500685" y="2243950"/>
            <a:ext cx="1088245" cy="2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ELT check point for CSDs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Lead up to the SBOD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94DAC-6BB4-4EFB-92B1-1EBDE5395AF8}"/>
              </a:ext>
            </a:extLst>
          </p:cNvPr>
          <p:cNvSpPr/>
          <p:nvPr/>
        </p:nvSpPr>
        <p:spPr>
          <a:xfrm>
            <a:off x="7554756" y="2345764"/>
            <a:ext cx="905222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Strategic options/plans expressed in SBOD</a:t>
            </a:r>
          </a:p>
          <a:p>
            <a:pPr lvl="0">
              <a:spcBef>
                <a:spcPts val="6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Includes TAM / revenue upside &amp; level of investment </a:t>
            </a:r>
          </a:p>
        </p:txBody>
      </p:sp>
      <p:sp>
        <p:nvSpPr>
          <p:cNvPr id="29" name="Google Shape;96;p13">
            <a:extLst>
              <a:ext uri="{FF2B5EF4-FFF2-40B4-BE49-F238E27FC236}">
                <a16:creationId xmlns:a16="http://schemas.microsoft.com/office/drawing/2014/main" id="{C752EF82-9FEA-4FAD-9F1B-A0F9EF72B2A9}"/>
              </a:ext>
            </a:extLst>
          </p:cNvPr>
          <p:cNvSpPr txBox="1"/>
          <p:nvPr/>
        </p:nvSpPr>
        <p:spPr>
          <a:xfrm>
            <a:off x="6102652" y="1206900"/>
            <a:ext cx="1167600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August</a:t>
            </a:r>
            <a:endParaRPr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oogle Shape;87;p13">
            <a:extLst>
              <a:ext uri="{FF2B5EF4-FFF2-40B4-BE49-F238E27FC236}">
                <a16:creationId xmlns:a16="http://schemas.microsoft.com/office/drawing/2014/main" id="{AF831C2B-8E03-4228-9D76-6D93AEA7A46F}"/>
              </a:ext>
            </a:extLst>
          </p:cNvPr>
          <p:cNvSpPr/>
          <p:nvPr/>
        </p:nvSpPr>
        <p:spPr>
          <a:xfrm>
            <a:off x="8445801" y="1666967"/>
            <a:ext cx="675715" cy="644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  <a:br>
              <a:rPr lang="en-US" sz="1200" b="1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solidFill>
                  <a:srgbClr val="43434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SLRP</a:t>
            </a:r>
            <a:endParaRPr sz="1200" b="1" dirty="0">
              <a:solidFill>
                <a:srgbClr val="43434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1E16B4-BAB0-4FE3-B09C-F32776470EA4}"/>
              </a:ext>
            </a:extLst>
          </p:cNvPr>
          <p:cNvSpPr/>
          <p:nvPr/>
        </p:nvSpPr>
        <p:spPr>
          <a:xfrm>
            <a:off x="8402867" y="2352471"/>
            <a:ext cx="905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2020 CSD scorecard / progress report out</a:t>
            </a:r>
          </a:p>
        </p:txBody>
      </p:sp>
      <p:sp>
        <p:nvSpPr>
          <p:cNvPr id="32" name="Google Shape;96;p13">
            <a:extLst>
              <a:ext uri="{FF2B5EF4-FFF2-40B4-BE49-F238E27FC236}">
                <a16:creationId xmlns:a16="http://schemas.microsoft.com/office/drawing/2014/main" id="{F08E019E-1128-4E66-96F9-77BFB4D297CF}"/>
              </a:ext>
            </a:extLst>
          </p:cNvPr>
          <p:cNvSpPr txBox="1"/>
          <p:nvPr/>
        </p:nvSpPr>
        <p:spPr>
          <a:xfrm>
            <a:off x="8267239" y="1177180"/>
            <a:ext cx="898508" cy="3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latin typeface="Calibri" panose="020F0502020204030204" pitchFamily="34" charset="0"/>
                <a:cs typeface="Calibri" panose="020F0502020204030204" pitchFamily="34" charset="0"/>
              </a:rPr>
              <a:t>March / April</a:t>
            </a:r>
            <a:endParaRPr sz="11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15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B5EC3C-E949-4158-B459-7F151FE92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 (draft)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3A3DCA0-A4E0-4CE3-ACC6-AF23F8483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286025"/>
              </p:ext>
            </p:extLst>
          </p:nvPr>
        </p:nvGraphicFramePr>
        <p:xfrm>
          <a:off x="4510088" y="374650"/>
          <a:ext cx="280193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3" imgW="4867150" imgH="7058084" progId="Excel.Sheet.12">
                  <p:embed/>
                </p:oleObj>
              </mc:Choice>
              <mc:Fallback>
                <p:oleObj name="Worksheet" r:id="rId3" imgW="4867150" imgH="70580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0088" y="374650"/>
                        <a:ext cx="2801937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81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26BF-52B0-4A58-88E3-7937BFF0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Whomever solves “data” best, wins</a:t>
            </a:r>
            <a:br>
              <a:rPr lang="en-US" sz="2400" dirty="0"/>
            </a:br>
            <a:r>
              <a:rPr lang="en-US" i="1" dirty="0"/>
              <a:t>More data accessed more quickly by new applications stressing the hierarchy</a:t>
            </a:r>
            <a:endParaRPr lang="en-US" sz="2400" dirty="0"/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8167EDED-92E4-4710-9082-E5F04B025C6F}"/>
              </a:ext>
            </a:extLst>
          </p:cNvPr>
          <p:cNvSpPr txBox="1">
            <a:spLocks/>
          </p:cNvSpPr>
          <p:nvPr/>
        </p:nvSpPr>
        <p:spPr>
          <a:xfrm>
            <a:off x="527143" y="4275354"/>
            <a:ext cx="8135434" cy="54682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US" sz="2000" b="1" dirty="0">
                <a:solidFill>
                  <a:srgbClr val="4875B6"/>
                </a:solidFill>
                <a:latin typeface="Intel Clear"/>
              </a:rPr>
              <a:t>CSD Goal:  A comprehensive set of executable memory </a:t>
            </a:r>
            <a:r>
              <a:rPr lang="en-US" sz="2000" b="1" i="1" dirty="0">
                <a:solidFill>
                  <a:srgbClr val="4875B6"/>
                </a:solidFill>
                <a:latin typeface="Intel Clear"/>
              </a:rPr>
              <a:t>platform</a:t>
            </a:r>
            <a:r>
              <a:rPr lang="en-US" sz="2000" b="1" dirty="0">
                <a:solidFill>
                  <a:srgbClr val="4875B6"/>
                </a:solidFill>
                <a:latin typeface="Intel Clear"/>
              </a:rPr>
              <a:t> strategies with a unified One Intel memory </a:t>
            </a:r>
            <a:r>
              <a:rPr lang="en-US" sz="2000" b="1" i="1" dirty="0">
                <a:solidFill>
                  <a:srgbClr val="4875B6"/>
                </a:solidFill>
                <a:latin typeface="Intel Clear"/>
              </a:rPr>
              <a:t>technology</a:t>
            </a:r>
            <a:r>
              <a:rPr lang="en-US" sz="2000" b="1" dirty="0">
                <a:solidFill>
                  <a:srgbClr val="4875B6"/>
                </a:solidFill>
                <a:latin typeface="Intel Clear"/>
              </a:rPr>
              <a:t> strategy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20A3D24-B6DD-484C-8F01-9D3C9FD6B9A6}"/>
              </a:ext>
            </a:extLst>
          </p:cNvPr>
          <p:cNvSpPr txBox="1"/>
          <p:nvPr/>
        </p:nvSpPr>
        <p:spPr>
          <a:xfrm>
            <a:off x="6650527" y="1536213"/>
            <a:ext cx="12442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0070C0"/>
                </a:solidFill>
                <a:latin typeface="Intel Clear"/>
              </a:rPr>
              <a:t>Intel®</a:t>
            </a:r>
            <a:r>
              <a:rPr lang="en-US" sz="1500" dirty="0">
                <a:solidFill>
                  <a:prstClr val="black"/>
                </a:solidFill>
                <a:latin typeface="Intel Clear"/>
              </a:rPr>
              <a:t> SRAM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A1A7E25-9A7D-45FC-901F-36E21ED682F8}"/>
              </a:ext>
            </a:extLst>
          </p:cNvPr>
          <p:cNvSpPr txBox="1"/>
          <p:nvPr/>
        </p:nvSpPr>
        <p:spPr>
          <a:xfrm>
            <a:off x="6650527" y="2758233"/>
            <a:ext cx="1372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0070C0"/>
                </a:solidFill>
                <a:latin typeface="Intel Clear"/>
              </a:rPr>
              <a:t>Intel®</a:t>
            </a:r>
            <a:r>
              <a:rPr lang="en-US" sz="1500" dirty="0">
                <a:solidFill>
                  <a:prstClr val="black"/>
                </a:solidFill>
                <a:latin typeface="Intel Clear"/>
              </a:rPr>
              <a:t> Optane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3A8492B-721F-4242-AC77-6806A131A0BB}"/>
              </a:ext>
            </a:extLst>
          </p:cNvPr>
          <p:cNvSpPr txBox="1"/>
          <p:nvPr/>
        </p:nvSpPr>
        <p:spPr>
          <a:xfrm>
            <a:off x="6650527" y="3227652"/>
            <a:ext cx="13724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0070C0"/>
                </a:solidFill>
                <a:latin typeface="Intel Clear"/>
              </a:rPr>
              <a:t>Intel®</a:t>
            </a:r>
            <a:r>
              <a:rPr lang="en-US" sz="1500" dirty="0">
                <a:solidFill>
                  <a:prstClr val="black"/>
                </a:solidFill>
                <a:latin typeface="Intel Clear"/>
              </a:rPr>
              <a:t> Optane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145EBC0-623A-404D-A2AF-C63DD77C0AC5}"/>
              </a:ext>
            </a:extLst>
          </p:cNvPr>
          <p:cNvSpPr txBox="1"/>
          <p:nvPr/>
        </p:nvSpPr>
        <p:spPr>
          <a:xfrm>
            <a:off x="6650527" y="3713430"/>
            <a:ext cx="15504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0070C0"/>
                </a:solidFill>
                <a:latin typeface="Intel Clear"/>
              </a:rPr>
              <a:t>Intel®</a:t>
            </a:r>
            <a:r>
              <a:rPr lang="en-US" sz="1500" dirty="0">
                <a:solidFill>
                  <a:prstClr val="black"/>
                </a:solidFill>
                <a:latin typeface="Intel Clear"/>
              </a:rPr>
              <a:t> 3D NAND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35F4181-7046-445F-A52F-7B7C202A2CE5}"/>
              </a:ext>
            </a:extLst>
          </p:cNvPr>
          <p:cNvSpPr txBox="1"/>
          <p:nvPr/>
        </p:nvSpPr>
        <p:spPr>
          <a:xfrm>
            <a:off x="6650527" y="1955224"/>
            <a:ext cx="7697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0070C0"/>
                </a:solidFill>
                <a:latin typeface="Intel Clear"/>
              </a:rPr>
              <a:t>Intel®</a:t>
            </a:r>
            <a:r>
              <a:rPr lang="en-US" sz="1500" dirty="0">
                <a:solidFill>
                  <a:prstClr val="black"/>
                </a:solidFill>
                <a:latin typeface="Intel Clear"/>
              </a:rPr>
              <a:t>?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74A6B5B-695E-42CA-8577-E45CF18EE042}"/>
              </a:ext>
            </a:extLst>
          </p:cNvPr>
          <p:cNvSpPr txBox="1"/>
          <p:nvPr/>
        </p:nvSpPr>
        <p:spPr>
          <a:xfrm>
            <a:off x="6650527" y="2354304"/>
            <a:ext cx="721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Intel Clear"/>
              </a:rPr>
              <a:t>DRAM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003A977-462C-495D-A7A6-12BCCB5CB804}"/>
              </a:ext>
            </a:extLst>
          </p:cNvPr>
          <p:cNvGrpSpPr/>
          <p:nvPr/>
        </p:nvGrpSpPr>
        <p:grpSpPr>
          <a:xfrm>
            <a:off x="2718111" y="2805394"/>
            <a:ext cx="3431012" cy="844949"/>
            <a:chOff x="4722427" y="3160506"/>
            <a:chExt cx="2745009" cy="534459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C1671BE-3CB7-4F74-B248-BECD72EB583B}"/>
                </a:ext>
              </a:extLst>
            </p:cNvPr>
            <p:cNvSpPr/>
            <p:nvPr/>
          </p:nvSpPr>
          <p:spPr>
            <a:xfrm>
              <a:off x="4722427" y="3409120"/>
              <a:ext cx="2743200" cy="285750"/>
            </a:xfrm>
            <a:custGeom>
              <a:avLst/>
              <a:gdLst>
                <a:gd name="connsiteX0" fmla="*/ 5879 w 2743200"/>
                <a:gd name="connsiteY0" fmla="*/ 123512 h 285750"/>
                <a:gd name="connsiteX1" fmla="*/ 403071 w 2743200"/>
                <a:gd name="connsiteY1" fmla="*/ 5879 h 285750"/>
                <a:gd name="connsiteX2" fmla="*/ 2344838 w 2743200"/>
                <a:gd name="connsiteY2" fmla="*/ 5879 h 285750"/>
                <a:gd name="connsiteX3" fmla="*/ 2742888 w 2743200"/>
                <a:gd name="connsiteY3" fmla="*/ 129227 h 285750"/>
                <a:gd name="connsiteX4" fmla="*/ 2523431 w 2743200"/>
                <a:gd name="connsiteY4" fmla="*/ 281437 h 285750"/>
                <a:gd name="connsiteX5" fmla="*/ 225716 w 2743200"/>
                <a:gd name="connsiteY5" fmla="*/ 28143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85750">
                  <a:moveTo>
                    <a:pt x="5879" y="123512"/>
                  </a:moveTo>
                  <a:lnTo>
                    <a:pt x="403071" y="5879"/>
                  </a:lnTo>
                  <a:lnTo>
                    <a:pt x="2344838" y="5879"/>
                  </a:lnTo>
                  <a:lnTo>
                    <a:pt x="2742888" y="129227"/>
                  </a:lnTo>
                  <a:lnTo>
                    <a:pt x="2523431" y="281437"/>
                  </a:lnTo>
                  <a:lnTo>
                    <a:pt x="225716" y="281437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2E143D1-C809-44B3-A9B4-2A9EF2E6B0ED}"/>
                </a:ext>
              </a:extLst>
            </p:cNvPr>
            <p:cNvSpPr/>
            <p:nvPr/>
          </p:nvSpPr>
          <p:spPr>
            <a:xfrm>
              <a:off x="4722427" y="3262054"/>
              <a:ext cx="447675" cy="428625"/>
            </a:xfrm>
            <a:custGeom>
              <a:avLst/>
              <a:gdLst>
                <a:gd name="connsiteX0" fmla="*/ 269435 w 447675"/>
                <a:gd name="connsiteY0" fmla="*/ 5879 h 428625"/>
                <a:gd name="connsiteX1" fmla="*/ 5879 w 447675"/>
                <a:gd name="connsiteY1" fmla="*/ 270578 h 428625"/>
                <a:gd name="connsiteX2" fmla="*/ 225716 w 447675"/>
                <a:gd name="connsiteY2" fmla="*/ 428503 h 428625"/>
                <a:gd name="connsiteX3" fmla="*/ 446981 w 447675"/>
                <a:gd name="connsiteY3" fmla="*/ 13265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75" h="428625">
                  <a:moveTo>
                    <a:pt x="269435" y="5879"/>
                  </a:moveTo>
                  <a:lnTo>
                    <a:pt x="5879" y="270578"/>
                  </a:lnTo>
                  <a:lnTo>
                    <a:pt x="225716" y="428503"/>
                  </a:lnTo>
                  <a:lnTo>
                    <a:pt x="446981" y="132656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C6FC32-2AC5-4371-9F1C-CD68D44EBB4E}"/>
                </a:ext>
              </a:extLst>
            </p:cNvPr>
            <p:cNvSpPr/>
            <p:nvPr/>
          </p:nvSpPr>
          <p:spPr>
            <a:xfrm>
              <a:off x="5119989" y="3160506"/>
              <a:ext cx="200025" cy="257175"/>
            </a:xfrm>
            <a:custGeom>
              <a:avLst/>
              <a:gdLst>
                <a:gd name="connsiteX0" fmla="*/ 196580 w 200025"/>
                <a:gd name="connsiteY0" fmla="*/ 5509 h 257175"/>
                <a:gd name="connsiteX1" fmla="*/ 5509 w 200025"/>
                <a:gd name="connsiteY1" fmla="*/ 254492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57175">
                  <a:moveTo>
                    <a:pt x="196580" y="5509"/>
                  </a:moveTo>
                  <a:lnTo>
                    <a:pt x="5509" y="254492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F6B35D-9ABA-46D0-9A4D-68793127E0EC}"/>
                </a:ext>
              </a:extLst>
            </p:cNvPr>
            <p:cNvSpPr/>
            <p:nvPr/>
          </p:nvSpPr>
          <p:spPr>
            <a:xfrm>
              <a:off x="6863921" y="3160506"/>
              <a:ext cx="200025" cy="257175"/>
            </a:xfrm>
            <a:custGeom>
              <a:avLst/>
              <a:gdLst>
                <a:gd name="connsiteX0" fmla="*/ 5509 w 200025"/>
                <a:gd name="connsiteY0" fmla="*/ 5509 h 257175"/>
                <a:gd name="connsiteX1" fmla="*/ 203343 w 200025"/>
                <a:gd name="connsiteY1" fmla="*/ 254492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57175">
                  <a:moveTo>
                    <a:pt x="5509" y="5509"/>
                  </a:moveTo>
                  <a:lnTo>
                    <a:pt x="203343" y="254492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F25EB6B-6256-49C5-B9D4-1E74E7C37FEB}"/>
                </a:ext>
              </a:extLst>
            </p:cNvPr>
            <p:cNvSpPr/>
            <p:nvPr/>
          </p:nvSpPr>
          <p:spPr>
            <a:xfrm>
              <a:off x="4986353" y="3160506"/>
              <a:ext cx="2209800" cy="238125"/>
            </a:xfrm>
            <a:custGeom>
              <a:avLst/>
              <a:gdLst>
                <a:gd name="connsiteX0" fmla="*/ 5509 w 2209800"/>
                <a:gd name="connsiteY0" fmla="*/ 107426 h 238125"/>
                <a:gd name="connsiteX1" fmla="*/ 330216 w 2209800"/>
                <a:gd name="connsiteY1" fmla="*/ 5509 h 238125"/>
                <a:gd name="connsiteX2" fmla="*/ 1883077 w 2209800"/>
                <a:gd name="connsiteY2" fmla="*/ 5509 h 238125"/>
                <a:gd name="connsiteX3" fmla="*/ 2207308 w 2209800"/>
                <a:gd name="connsiteY3" fmla="*/ 111712 h 238125"/>
                <a:gd name="connsiteX4" fmla="*/ 2029762 w 2209800"/>
                <a:gd name="connsiteY4" fmla="*/ 234204 h 238125"/>
                <a:gd name="connsiteX5" fmla="*/ 183055 w 2209800"/>
                <a:gd name="connsiteY5" fmla="*/ 23420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0" h="238125">
                  <a:moveTo>
                    <a:pt x="5509" y="107426"/>
                  </a:moveTo>
                  <a:lnTo>
                    <a:pt x="330216" y="5509"/>
                  </a:lnTo>
                  <a:lnTo>
                    <a:pt x="1883077" y="5509"/>
                  </a:lnTo>
                  <a:lnTo>
                    <a:pt x="2207308" y="111712"/>
                  </a:lnTo>
                  <a:lnTo>
                    <a:pt x="2029762" y="234204"/>
                  </a:lnTo>
                  <a:lnTo>
                    <a:pt x="183055" y="234204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167C05D-0163-4EC2-9617-4300BE8F7D5A}"/>
                </a:ext>
              </a:extLst>
            </p:cNvPr>
            <p:cNvSpPr/>
            <p:nvPr/>
          </p:nvSpPr>
          <p:spPr>
            <a:xfrm>
              <a:off x="4942264" y="3388831"/>
              <a:ext cx="2295525" cy="304800"/>
            </a:xfrm>
            <a:custGeom>
              <a:avLst/>
              <a:gdLst>
                <a:gd name="connsiteX0" fmla="*/ 5879 w 2295525"/>
                <a:gd name="connsiteY0" fmla="*/ 301725 h 304800"/>
                <a:gd name="connsiteX1" fmla="*/ 2295498 w 2295525"/>
                <a:gd name="connsiteY1" fmla="*/ 301725 h 304800"/>
                <a:gd name="connsiteX2" fmla="*/ 2069089 w 2295525"/>
                <a:gd name="connsiteY2" fmla="*/ 5879 h 304800"/>
                <a:gd name="connsiteX3" fmla="*/ 227144 w 2295525"/>
                <a:gd name="connsiteY3" fmla="*/ 587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525" h="304800">
                  <a:moveTo>
                    <a:pt x="5879" y="301725"/>
                  </a:moveTo>
                  <a:lnTo>
                    <a:pt x="2295498" y="301725"/>
                  </a:lnTo>
                  <a:lnTo>
                    <a:pt x="2069089" y="5879"/>
                  </a:lnTo>
                  <a:lnTo>
                    <a:pt x="227144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0DC5481-D353-4B27-9A4A-DC845ED7490F}"/>
                </a:ext>
              </a:extLst>
            </p:cNvPr>
            <p:cNvSpPr/>
            <p:nvPr/>
          </p:nvSpPr>
          <p:spPr>
            <a:xfrm>
              <a:off x="7010236" y="3266340"/>
              <a:ext cx="457200" cy="428625"/>
            </a:xfrm>
            <a:custGeom>
              <a:avLst/>
              <a:gdLst>
                <a:gd name="connsiteX0" fmla="*/ 227525 w 457200"/>
                <a:gd name="connsiteY0" fmla="*/ 424217 h 428625"/>
                <a:gd name="connsiteX1" fmla="*/ 455078 w 457200"/>
                <a:gd name="connsiteY1" fmla="*/ 272007 h 428625"/>
                <a:gd name="connsiteX2" fmla="*/ 183424 w 457200"/>
                <a:gd name="connsiteY2" fmla="*/ 5879 h 428625"/>
                <a:gd name="connsiteX3" fmla="*/ 5879 w 457200"/>
                <a:gd name="connsiteY3" fmla="*/ 12837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5">
                  <a:moveTo>
                    <a:pt x="227525" y="424217"/>
                  </a:moveTo>
                  <a:lnTo>
                    <a:pt x="455078" y="272007"/>
                  </a:lnTo>
                  <a:lnTo>
                    <a:pt x="183424" y="5879"/>
                  </a:lnTo>
                  <a:lnTo>
                    <a:pt x="5879" y="12837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8D44CB8-AA7E-4758-B8CE-49DDA010A5AC}"/>
              </a:ext>
            </a:extLst>
          </p:cNvPr>
          <p:cNvGrpSpPr/>
          <p:nvPr/>
        </p:nvGrpSpPr>
        <p:grpSpPr>
          <a:xfrm>
            <a:off x="2381449" y="3589618"/>
            <a:ext cx="4110179" cy="541920"/>
            <a:chOff x="12456098" y="5203261"/>
            <a:chExt cx="7756959" cy="807082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E7ED09D-4054-4388-BCD6-D1C044BC0539}"/>
                </a:ext>
              </a:extLst>
            </p:cNvPr>
            <p:cNvSpPr/>
            <p:nvPr/>
          </p:nvSpPr>
          <p:spPr>
            <a:xfrm>
              <a:off x="13014554" y="5203261"/>
              <a:ext cx="582893" cy="739825"/>
            </a:xfrm>
            <a:custGeom>
              <a:avLst/>
              <a:gdLst>
                <a:gd name="connsiteX0" fmla="*/ 579537 w 582892"/>
                <a:gd name="connsiteY0" fmla="*/ 16597 h 739825"/>
                <a:gd name="connsiteX1" fmla="*/ 16597 w 582892"/>
                <a:gd name="connsiteY1" fmla="*/ 724364 h 7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2892" h="739825">
                  <a:moveTo>
                    <a:pt x="579537" y="16597"/>
                  </a:moveTo>
                  <a:lnTo>
                    <a:pt x="16597" y="724364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solidFill>
                <a:srgbClr val="0088EE">
                  <a:alpha val="50000"/>
                </a:srgbClr>
              </a:soli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8EECF0-158C-42A5-887A-29C9B6595504}"/>
                </a:ext>
              </a:extLst>
            </p:cNvPr>
            <p:cNvSpPr/>
            <p:nvPr/>
          </p:nvSpPr>
          <p:spPr>
            <a:xfrm>
              <a:off x="19059602" y="5203261"/>
              <a:ext cx="560474" cy="739825"/>
            </a:xfrm>
            <a:custGeom>
              <a:avLst/>
              <a:gdLst>
                <a:gd name="connsiteX0" fmla="*/ 16598 w 560473"/>
                <a:gd name="connsiteY0" fmla="*/ 16597 h 739825"/>
                <a:gd name="connsiteX1" fmla="*/ 546806 w 560473"/>
                <a:gd name="connsiteY1" fmla="*/ 724364 h 7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473" h="739825">
                  <a:moveTo>
                    <a:pt x="16598" y="16597"/>
                  </a:moveTo>
                  <a:lnTo>
                    <a:pt x="546806" y="724364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solidFill>
                <a:srgbClr val="0088EE">
                  <a:alpha val="50000"/>
                </a:srgbClr>
              </a:soli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68A3192-99EC-48A3-9539-73F04E88CDDF}"/>
                </a:ext>
              </a:extLst>
            </p:cNvPr>
            <p:cNvSpPr/>
            <p:nvPr/>
          </p:nvSpPr>
          <p:spPr>
            <a:xfrm>
              <a:off x="12456098" y="5203261"/>
              <a:ext cx="7756959" cy="807082"/>
            </a:xfrm>
            <a:custGeom>
              <a:avLst/>
              <a:gdLst>
                <a:gd name="connsiteX0" fmla="*/ 16597 w 7756959"/>
                <a:gd name="connsiteY0" fmla="*/ 348846 h 807082"/>
                <a:gd name="connsiteX1" fmla="*/ 1137994 w 7756959"/>
                <a:gd name="connsiteY1" fmla="*/ 16597 h 807082"/>
                <a:gd name="connsiteX2" fmla="*/ 6620101 w 7756959"/>
                <a:gd name="connsiteY2" fmla="*/ 16597 h 807082"/>
                <a:gd name="connsiteX3" fmla="*/ 7744188 w 7756959"/>
                <a:gd name="connsiteY3" fmla="*/ 364988 h 807082"/>
                <a:gd name="connsiteX4" fmla="*/ 7124528 w 7756959"/>
                <a:gd name="connsiteY4" fmla="*/ 794759 h 807082"/>
                <a:gd name="connsiteX5" fmla="*/ 637154 w 7756959"/>
                <a:gd name="connsiteY5" fmla="*/ 794759 h 80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6959" h="807082">
                  <a:moveTo>
                    <a:pt x="16597" y="348846"/>
                  </a:moveTo>
                  <a:lnTo>
                    <a:pt x="1137994" y="16597"/>
                  </a:lnTo>
                  <a:lnTo>
                    <a:pt x="6620101" y="16597"/>
                  </a:lnTo>
                  <a:lnTo>
                    <a:pt x="7744188" y="364988"/>
                  </a:lnTo>
                  <a:lnTo>
                    <a:pt x="7124528" y="794759"/>
                  </a:lnTo>
                  <a:lnTo>
                    <a:pt x="637154" y="79475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33D94A47-5EEE-4476-9B44-199ECF5315B5}"/>
              </a:ext>
            </a:extLst>
          </p:cNvPr>
          <p:cNvGrpSpPr/>
          <p:nvPr/>
        </p:nvGrpSpPr>
        <p:grpSpPr>
          <a:xfrm>
            <a:off x="2375118" y="3201818"/>
            <a:ext cx="4095453" cy="923970"/>
            <a:chOff x="4455906" y="4532438"/>
            <a:chExt cx="3276600" cy="58444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0F0169B-8EA8-4CC7-AC5B-D20C4F580880}"/>
                </a:ext>
              </a:extLst>
            </p:cNvPr>
            <p:cNvSpPr/>
            <p:nvPr/>
          </p:nvSpPr>
          <p:spPr>
            <a:xfrm>
              <a:off x="4455906" y="4783506"/>
              <a:ext cx="3276600" cy="333375"/>
            </a:xfrm>
            <a:custGeom>
              <a:avLst/>
              <a:gdLst>
                <a:gd name="connsiteX0" fmla="*/ 5509 w 3276600"/>
                <a:gd name="connsiteY0" fmla="*/ 138859 h 333375"/>
                <a:gd name="connsiteX1" fmla="*/ 474615 w 3276600"/>
                <a:gd name="connsiteY1" fmla="*/ 5509 h 333375"/>
                <a:gd name="connsiteX2" fmla="*/ 2803478 w 3276600"/>
                <a:gd name="connsiteY2" fmla="*/ 5509 h 333375"/>
                <a:gd name="connsiteX3" fmla="*/ 3274965 w 3276600"/>
                <a:gd name="connsiteY3" fmla="*/ 146002 h 333375"/>
                <a:gd name="connsiteX4" fmla="*/ 3013789 w 3276600"/>
                <a:gd name="connsiteY4" fmla="*/ 327930 h 333375"/>
                <a:gd name="connsiteX5" fmla="*/ 267446 w 3276600"/>
                <a:gd name="connsiteY5" fmla="*/ 32793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6600" h="333375">
                  <a:moveTo>
                    <a:pt x="5509" y="138859"/>
                  </a:moveTo>
                  <a:lnTo>
                    <a:pt x="474615" y="5509"/>
                  </a:lnTo>
                  <a:lnTo>
                    <a:pt x="2803478" y="5509"/>
                  </a:lnTo>
                  <a:lnTo>
                    <a:pt x="3274965" y="146002"/>
                  </a:lnTo>
                  <a:lnTo>
                    <a:pt x="3013789" y="327930"/>
                  </a:lnTo>
                  <a:lnTo>
                    <a:pt x="267446" y="327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45FD2F5-7FC7-426A-849D-5BBBD1F387B0}"/>
                </a:ext>
              </a:extLst>
            </p:cNvPr>
            <p:cNvSpPr/>
            <p:nvPr/>
          </p:nvSpPr>
          <p:spPr>
            <a:xfrm>
              <a:off x="4455906" y="4650441"/>
              <a:ext cx="495300" cy="457200"/>
            </a:xfrm>
            <a:custGeom>
              <a:avLst/>
              <a:gdLst>
                <a:gd name="connsiteX0" fmla="*/ 276781 w 495300"/>
                <a:gd name="connsiteY0" fmla="*/ 5509 h 457200"/>
                <a:gd name="connsiteX1" fmla="*/ 5509 w 495300"/>
                <a:gd name="connsiteY1" fmla="*/ 271923 h 457200"/>
                <a:gd name="connsiteX2" fmla="*/ 267446 w 495300"/>
                <a:gd name="connsiteY2" fmla="*/ 460994 h 457200"/>
                <a:gd name="connsiteX3" fmla="*/ 496618 w 495300"/>
                <a:gd name="connsiteY3" fmla="*/ 16352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457200">
                  <a:moveTo>
                    <a:pt x="276781" y="5509"/>
                  </a:moveTo>
                  <a:lnTo>
                    <a:pt x="5509" y="271923"/>
                  </a:lnTo>
                  <a:lnTo>
                    <a:pt x="267446" y="460994"/>
                  </a:lnTo>
                  <a:lnTo>
                    <a:pt x="496618" y="163528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F5AF16F-0B41-4857-B137-7D6023DA4091}"/>
                </a:ext>
              </a:extLst>
            </p:cNvPr>
            <p:cNvSpPr/>
            <p:nvPr/>
          </p:nvSpPr>
          <p:spPr>
            <a:xfrm>
              <a:off x="4924642" y="4532438"/>
              <a:ext cx="209550" cy="257175"/>
            </a:xfrm>
            <a:custGeom>
              <a:avLst/>
              <a:gdLst>
                <a:gd name="connsiteX0" fmla="*/ 205237 w 209550"/>
                <a:gd name="connsiteY0" fmla="*/ 5879 h 257175"/>
                <a:gd name="connsiteX1" fmla="*/ 5879 w 209550"/>
                <a:gd name="connsiteY1" fmla="*/ 25657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257175">
                  <a:moveTo>
                    <a:pt x="205237" y="5879"/>
                  </a:moveTo>
                  <a:lnTo>
                    <a:pt x="5879" y="256577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11766B5E-1610-401B-B0B9-8E4C8706A774}"/>
                </a:ext>
              </a:extLst>
            </p:cNvPr>
            <p:cNvSpPr/>
            <p:nvPr/>
          </p:nvSpPr>
          <p:spPr>
            <a:xfrm>
              <a:off x="7065672" y="4532438"/>
              <a:ext cx="190500" cy="257175"/>
            </a:xfrm>
            <a:custGeom>
              <a:avLst/>
              <a:gdLst>
                <a:gd name="connsiteX0" fmla="*/ 5879 w 190500"/>
                <a:gd name="connsiteY0" fmla="*/ 5879 h 257175"/>
                <a:gd name="connsiteX1" fmla="*/ 193712 w 190500"/>
                <a:gd name="connsiteY1" fmla="*/ 25657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257175">
                  <a:moveTo>
                    <a:pt x="5879" y="5879"/>
                  </a:moveTo>
                  <a:lnTo>
                    <a:pt x="193712" y="256577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4DA599-38B0-42A8-AB9C-4322578DA6C6}"/>
                </a:ext>
              </a:extLst>
            </p:cNvPr>
            <p:cNvSpPr/>
            <p:nvPr/>
          </p:nvSpPr>
          <p:spPr>
            <a:xfrm>
              <a:off x="4726808" y="4532438"/>
              <a:ext cx="2743200" cy="285750"/>
            </a:xfrm>
            <a:custGeom>
              <a:avLst/>
              <a:gdLst>
                <a:gd name="connsiteX0" fmla="*/ 5879 w 2743200"/>
                <a:gd name="connsiteY0" fmla="*/ 123512 h 285750"/>
                <a:gd name="connsiteX1" fmla="*/ 403071 w 2743200"/>
                <a:gd name="connsiteY1" fmla="*/ 5879 h 285750"/>
                <a:gd name="connsiteX2" fmla="*/ 2344743 w 2743200"/>
                <a:gd name="connsiteY2" fmla="*/ 5879 h 285750"/>
                <a:gd name="connsiteX3" fmla="*/ 2742887 w 2743200"/>
                <a:gd name="connsiteY3" fmla="*/ 129227 h 285750"/>
                <a:gd name="connsiteX4" fmla="*/ 2523431 w 2743200"/>
                <a:gd name="connsiteY4" fmla="*/ 281532 h 285750"/>
                <a:gd name="connsiteX5" fmla="*/ 225716 w 2743200"/>
                <a:gd name="connsiteY5" fmla="*/ 28153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85750">
                  <a:moveTo>
                    <a:pt x="5879" y="123512"/>
                  </a:moveTo>
                  <a:lnTo>
                    <a:pt x="403071" y="5879"/>
                  </a:lnTo>
                  <a:lnTo>
                    <a:pt x="2344743" y="5879"/>
                  </a:lnTo>
                  <a:lnTo>
                    <a:pt x="2742887" y="129227"/>
                  </a:lnTo>
                  <a:lnTo>
                    <a:pt x="2523431" y="281532"/>
                  </a:lnTo>
                  <a:lnTo>
                    <a:pt x="225716" y="281532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7D5B659-D839-492D-B6EF-E52F707E1E08}"/>
                </a:ext>
              </a:extLst>
            </p:cNvPr>
            <p:cNvSpPr/>
            <p:nvPr/>
          </p:nvSpPr>
          <p:spPr>
            <a:xfrm>
              <a:off x="4717844" y="4808461"/>
              <a:ext cx="2752725" cy="304800"/>
            </a:xfrm>
            <a:custGeom>
              <a:avLst/>
              <a:gdLst>
                <a:gd name="connsiteX0" fmla="*/ 234680 w 2752725"/>
                <a:gd name="connsiteY0" fmla="*/ 5509 h 304800"/>
                <a:gd name="connsiteX1" fmla="*/ 2524204 w 2752725"/>
                <a:gd name="connsiteY1" fmla="*/ 5509 h 304800"/>
                <a:gd name="connsiteX2" fmla="*/ 2751852 w 2752725"/>
                <a:gd name="connsiteY2" fmla="*/ 302974 h 304800"/>
                <a:gd name="connsiteX3" fmla="*/ 5509 w 2752725"/>
                <a:gd name="connsiteY3" fmla="*/ 30297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725" h="304800">
                  <a:moveTo>
                    <a:pt x="234680" y="5509"/>
                  </a:moveTo>
                  <a:lnTo>
                    <a:pt x="2524204" y="5509"/>
                  </a:lnTo>
                  <a:lnTo>
                    <a:pt x="2751852" y="302974"/>
                  </a:lnTo>
                  <a:lnTo>
                    <a:pt x="5509" y="302974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1020E2B-9F01-4EB4-B8BD-850EB3F50613}"/>
                </a:ext>
              </a:extLst>
            </p:cNvPr>
            <p:cNvSpPr/>
            <p:nvPr/>
          </p:nvSpPr>
          <p:spPr>
            <a:xfrm>
              <a:off x="7236540" y="4656156"/>
              <a:ext cx="495300" cy="457200"/>
            </a:xfrm>
            <a:custGeom>
              <a:avLst/>
              <a:gdLst>
                <a:gd name="connsiteX0" fmla="*/ 5509 w 495300"/>
                <a:gd name="connsiteY0" fmla="*/ 157813 h 457200"/>
                <a:gd name="connsiteX1" fmla="*/ 233156 w 495300"/>
                <a:gd name="connsiteY1" fmla="*/ 455279 h 457200"/>
                <a:gd name="connsiteX2" fmla="*/ 494332 w 495300"/>
                <a:gd name="connsiteY2" fmla="*/ 273352 h 457200"/>
                <a:gd name="connsiteX3" fmla="*/ 233156 w 495300"/>
                <a:gd name="connsiteY3" fmla="*/ 550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457200">
                  <a:moveTo>
                    <a:pt x="5509" y="157813"/>
                  </a:moveTo>
                  <a:lnTo>
                    <a:pt x="233156" y="455279"/>
                  </a:lnTo>
                  <a:lnTo>
                    <a:pt x="494332" y="273352"/>
                  </a:lnTo>
                  <a:lnTo>
                    <a:pt x="233156" y="550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pic>
        <p:nvPicPr>
          <p:cNvPr id="101" name="Picture 100">
            <a:extLst>
              <a:ext uri="{FF2B5EF4-FFF2-40B4-BE49-F238E27FC236}">
                <a16:creationId xmlns:a16="http://schemas.microsoft.com/office/drawing/2014/main" id="{4ABA2BF0-101C-4E29-BA06-8228A52E5A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9070" b="11283"/>
          <a:stretch/>
        </p:blipFill>
        <p:spPr>
          <a:xfrm>
            <a:off x="4240156" y="3825869"/>
            <a:ext cx="450347" cy="173685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B71F07B0-8218-423A-8701-1F24F765A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t="27733" b="10926"/>
          <a:stretch/>
        </p:blipFill>
        <p:spPr>
          <a:xfrm>
            <a:off x="3891494" y="3335325"/>
            <a:ext cx="1211212" cy="183424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16D36FA-E338-44C5-A07C-BC2C7AE2A21F}"/>
              </a:ext>
            </a:extLst>
          </p:cNvPr>
          <p:cNvGrpSpPr/>
          <p:nvPr/>
        </p:nvGrpSpPr>
        <p:grpSpPr>
          <a:xfrm>
            <a:off x="3041588" y="2423735"/>
            <a:ext cx="2762514" cy="758193"/>
            <a:chOff x="4987906" y="2434170"/>
            <a:chExt cx="2210170" cy="479583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D33018B-0C1C-4F6B-B4D4-01208642CCA5}"/>
                </a:ext>
              </a:extLst>
            </p:cNvPr>
            <p:cNvSpPr/>
            <p:nvPr/>
          </p:nvSpPr>
          <p:spPr>
            <a:xfrm>
              <a:off x="4988276" y="2674951"/>
              <a:ext cx="2209800" cy="238125"/>
            </a:xfrm>
            <a:custGeom>
              <a:avLst/>
              <a:gdLst>
                <a:gd name="connsiteX0" fmla="*/ 5509 w 2209800"/>
                <a:gd name="connsiteY0" fmla="*/ 107426 h 238125"/>
                <a:gd name="connsiteX1" fmla="*/ 330216 w 2209800"/>
                <a:gd name="connsiteY1" fmla="*/ 5509 h 238125"/>
                <a:gd name="connsiteX2" fmla="*/ 1883077 w 2209800"/>
                <a:gd name="connsiteY2" fmla="*/ 5509 h 238125"/>
                <a:gd name="connsiteX3" fmla="*/ 2207308 w 2209800"/>
                <a:gd name="connsiteY3" fmla="*/ 111712 h 238125"/>
                <a:gd name="connsiteX4" fmla="*/ 2029762 w 2209800"/>
                <a:gd name="connsiteY4" fmla="*/ 234299 h 238125"/>
                <a:gd name="connsiteX5" fmla="*/ 182959 w 2209800"/>
                <a:gd name="connsiteY5" fmla="*/ 23429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0" h="238125">
                  <a:moveTo>
                    <a:pt x="5509" y="107426"/>
                  </a:moveTo>
                  <a:lnTo>
                    <a:pt x="330216" y="5509"/>
                  </a:lnTo>
                  <a:lnTo>
                    <a:pt x="1883077" y="5509"/>
                  </a:lnTo>
                  <a:lnTo>
                    <a:pt x="2207308" y="111712"/>
                  </a:lnTo>
                  <a:lnTo>
                    <a:pt x="2029762" y="234299"/>
                  </a:lnTo>
                  <a:lnTo>
                    <a:pt x="182959" y="23429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98447D2-B3D4-46E3-A8D0-0A194F3F47D9}"/>
                </a:ext>
              </a:extLst>
            </p:cNvPr>
            <p:cNvSpPr/>
            <p:nvPr/>
          </p:nvSpPr>
          <p:spPr>
            <a:xfrm>
              <a:off x="4987906" y="2520371"/>
              <a:ext cx="400050" cy="390525"/>
            </a:xfrm>
            <a:custGeom>
              <a:avLst/>
              <a:gdLst>
                <a:gd name="connsiteX0" fmla="*/ 267435 w 400050"/>
                <a:gd name="connsiteY0" fmla="*/ 5879 h 390525"/>
                <a:gd name="connsiteX1" fmla="*/ 5879 w 400050"/>
                <a:gd name="connsiteY1" fmla="*/ 262006 h 390525"/>
                <a:gd name="connsiteX2" fmla="*/ 183329 w 400050"/>
                <a:gd name="connsiteY2" fmla="*/ 388879 h 390525"/>
                <a:gd name="connsiteX3" fmla="*/ 403643 w 400050"/>
                <a:gd name="connsiteY3" fmla="*/ 10160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390525">
                  <a:moveTo>
                    <a:pt x="267435" y="5879"/>
                  </a:moveTo>
                  <a:lnTo>
                    <a:pt x="5879" y="262006"/>
                  </a:lnTo>
                  <a:lnTo>
                    <a:pt x="183329" y="388879"/>
                  </a:lnTo>
                  <a:lnTo>
                    <a:pt x="403643" y="101605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5676D4F-7998-45D8-8C36-7396B9D40938}"/>
                </a:ext>
              </a:extLst>
            </p:cNvPr>
            <p:cNvSpPr/>
            <p:nvPr/>
          </p:nvSpPr>
          <p:spPr>
            <a:xfrm>
              <a:off x="5312613" y="2434170"/>
              <a:ext cx="200025" cy="247650"/>
            </a:xfrm>
            <a:custGeom>
              <a:avLst/>
              <a:gdLst>
                <a:gd name="connsiteX0" fmla="*/ 195617 w 200025"/>
                <a:gd name="connsiteY0" fmla="*/ 5879 h 247650"/>
                <a:gd name="connsiteX1" fmla="*/ 5879 w 200025"/>
                <a:gd name="connsiteY1" fmla="*/ 24629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47650">
                  <a:moveTo>
                    <a:pt x="195617" y="5879"/>
                  </a:moveTo>
                  <a:lnTo>
                    <a:pt x="5879" y="246290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0FA3FB7-212E-4AD1-B773-C96A0BDC6A7C}"/>
                </a:ext>
              </a:extLst>
            </p:cNvPr>
            <p:cNvSpPr/>
            <p:nvPr/>
          </p:nvSpPr>
          <p:spPr>
            <a:xfrm>
              <a:off x="6671449" y="2434170"/>
              <a:ext cx="200025" cy="247650"/>
            </a:xfrm>
            <a:custGeom>
              <a:avLst/>
              <a:gdLst>
                <a:gd name="connsiteX0" fmla="*/ 5879 w 200025"/>
                <a:gd name="connsiteY0" fmla="*/ 5879 h 247650"/>
                <a:gd name="connsiteX1" fmla="*/ 199903 w 200025"/>
                <a:gd name="connsiteY1" fmla="*/ 24629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47650">
                  <a:moveTo>
                    <a:pt x="5879" y="5879"/>
                  </a:moveTo>
                  <a:lnTo>
                    <a:pt x="199903" y="246290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1961C55C-4062-4CD6-8D96-690F656A7C80}"/>
                </a:ext>
              </a:extLst>
            </p:cNvPr>
            <p:cNvSpPr/>
            <p:nvPr/>
          </p:nvSpPr>
          <p:spPr>
            <a:xfrm>
              <a:off x="5250214" y="2434922"/>
              <a:ext cx="1676400" cy="190500"/>
            </a:xfrm>
            <a:custGeom>
              <a:avLst/>
              <a:gdLst>
                <a:gd name="connsiteX0" fmla="*/ 5126 w 1676400"/>
                <a:gd name="connsiteY0" fmla="*/ 91328 h 190500"/>
                <a:gd name="connsiteX1" fmla="*/ 258015 w 1676400"/>
                <a:gd name="connsiteY1" fmla="*/ 5126 h 190500"/>
                <a:gd name="connsiteX2" fmla="*/ 1427114 w 1676400"/>
                <a:gd name="connsiteY2" fmla="*/ 5126 h 190500"/>
                <a:gd name="connsiteX3" fmla="*/ 1678097 w 1676400"/>
                <a:gd name="connsiteY3" fmla="*/ 94185 h 190500"/>
                <a:gd name="connsiteX4" fmla="*/ 1542080 w 1676400"/>
                <a:gd name="connsiteY4" fmla="*/ 187054 h 190500"/>
                <a:gd name="connsiteX5" fmla="*/ 140667 w 1676400"/>
                <a:gd name="connsiteY5" fmla="*/ 18705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400" h="190500">
                  <a:moveTo>
                    <a:pt x="5126" y="91328"/>
                  </a:moveTo>
                  <a:lnTo>
                    <a:pt x="258015" y="5126"/>
                  </a:lnTo>
                  <a:lnTo>
                    <a:pt x="1427114" y="5126"/>
                  </a:lnTo>
                  <a:lnTo>
                    <a:pt x="1678097" y="94185"/>
                  </a:lnTo>
                  <a:lnTo>
                    <a:pt x="1542080" y="187054"/>
                  </a:lnTo>
                  <a:lnTo>
                    <a:pt x="140667" y="187054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F937A2D-2415-48A6-8F9F-F7F837CF92B7}"/>
                </a:ext>
              </a:extLst>
            </p:cNvPr>
            <p:cNvSpPr/>
            <p:nvPr/>
          </p:nvSpPr>
          <p:spPr>
            <a:xfrm>
              <a:off x="5165356" y="2616097"/>
              <a:ext cx="1857375" cy="295275"/>
            </a:xfrm>
            <a:custGeom>
              <a:avLst/>
              <a:gdLst>
                <a:gd name="connsiteX0" fmla="*/ 5879 w 1857375"/>
                <a:gd name="connsiteY0" fmla="*/ 293153 h 295275"/>
                <a:gd name="connsiteX1" fmla="*/ 1852681 w 1857375"/>
                <a:gd name="connsiteY1" fmla="*/ 293153 h 295275"/>
                <a:gd name="connsiteX2" fmla="*/ 1626938 w 1857375"/>
                <a:gd name="connsiteY2" fmla="*/ 5879 h 295275"/>
                <a:gd name="connsiteX3" fmla="*/ 226192 w 1857375"/>
                <a:gd name="connsiteY3" fmla="*/ 58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75" h="295275">
                  <a:moveTo>
                    <a:pt x="5879" y="293153"/>
                  </a:moveTo>
                  <a:lnTo>
                    <a:pt x="1852681" y="293153"/>
                  </a:lnTo>
                  <a:lnTo>
                    <a:pt x="1626938" y="5879"/>
                  </a:lnTo>
                  <a:lnTo>
                    <a:pt x="226192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29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75455B2-0861-4FE4-A2B7-D4AC79D38954}"/>
                </a:ext>
              </a:extLst>
            </p:cNvPr>
            <p:cNvSpPr/>
            <p:nvPr/>
          </p:nvSpPr>
          <p:spPr>
            <a:xfrm>
              <a:off x="6786416" y="2523228"/>
              <a:ext cx="409575" cy="390525"/>
            </a:xfrm>
            <a:custGeom>
              <a:avLst/>
              <a:gdLst>
                <a:gd name="connsiteX0" fmla="*/ 141896 w 409575"/>
                <a:gd name="connsiteY0" fmla="*/ 5879 h 390525"/>
                <a:gd name="connsiteX1" fmla="*/ 409167 w 409575"/>
                <a:gd name="connsiteY1" fmla="*/ 263435 h 390525"/>
                <a:gd name="connsiteX2" fmla="*/ 231621 w 409575"/>
                <a:gd name="connsiteY2" fmla="*/ 386021 h 390525"/>
                <a:gd name="connsiteX3" fmla="*/ 5879 w 409575"/>
                <a:gd name="connsiteY3" fmla="*/ 987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390525">
                  <a:moveTo>
                    <a:pt x="141896" y="5879"/>
                  </a:moveTo>
                  <a:lnTo>
                    <a:pt x="409167" y="263435"/>
                  </a:lnTo>
                  <a:lnTo>
                    <a:pt x="231621" y="386021"/>
                  </a:lnTo>
                  <a:lnTo>
                    <a:pt x="5879" y="98747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pic>
        <p:nvPicPr>
          <p:cNvPr id="111" name="Picture 110">
            <a:extLst>
              <a:ext uri="{FF2B5EF4-FFF2-40B4-BE49-F238E27FC236}">
                <a16:creationId xmlns:a16="http://schemas.microsoft.com/office/drawing/2014/main" id="{793C66C6-7716-416C-8328-7552978F5E68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</a:blip>
          <a:stretch>
            <a:fillRect/>
          </a:stretch>
        </p:blipFill>
        <p:spPr>
          <a:xfrm>
            <a:off x="3907183" y="2893768"/>
            <a:ext cx="1040453" cy="204635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C217E2A-EB65-4C49-A0CE-BF965DED6A88}"/>
              </a:ext>
            </a:extLst>
          </p:cNvPr>
          <p:cNvGrpSpPr/>
          <p:nvPr/>
        </p:nvGrpSpPr>
        <p:grpSpPr>
          <a:xfrm>
            <a:off x="3373445" y="2050657"/>
            <a:ext cx="2098800" cy="673097"/>
            <a:chOff x="5255827" y="3212714"/>
            <a:chExt cx="1679162" cy="425757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DB7A34D-5D51-485E-ADDB-F8A364B4EEDF}"/>
                </a:ext>
              </a:extLst>
            </p:cNvPr>
            <p:cNvSpPr/>
            <p:nvPr/>
          </p:nvSpPr>
          <p:spPr>
            <a:xfrm>
              <a:off x="5256579" y="3447971"/>
              <a:ext cx="1676400" cy="190500"/>
            </a:xfrm>
            <a:custGeom>
              <a:avLst/>
              <a:gdLst>
                <a:gd name="connsiteX0" fmla="*/ 5126 w 1676400"/>
                <a:gd name="connsiteY0" fmla="*/ 91328 h 190500"/>
                <a:gd name="connsiteX1" fmla="*/ 258015 w 1676400"/>
                <a:gd name="connsiteY1" fmla="*/ 5126 h 190500"/>
                <a:gd name="connsiteX2" fmla="*/ 1427114 w 1676400"/>
                <a:gd name="connsiteY2" fmla="*/ 5126 h 190500"/>
                <a:gd name="connsiteX3" fmla="*/ 1678193 w 1676400"/>
                <a:gd name="connsiteY3" fmla="*/ 94185 h 190500"/>
                <a:gd name="connsiteX4" fmla="*/ 1542080 w 1676400"/>
                <a:gd name="connsiteY4" fmla="*/ 187054 h 190500"/>
                <a:gd name="connsiteX5" fmla="*/ 140762 w 1676400"/>
                <a:gd name="connsiteY5" fmla="*/ 18705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400" h="190500">
                  <a:moveTo>
                    <a:pt x="5126" y="91328"/>
                  </a:moveTo>
                  <a:lnTo>
                    <a:pt x="258015" y="5126"/>
                  </a:lnTo>
                  <a:lnTo>
                    <a:pt x="1427114" y="5126"/>
                  </a:lnTo>
                  <a:lnTo>
                    <a:pt x="1678193" y="94185"/>
                  </a:lnTo>
                  <a:lnTo>
                    <a:pt x="1542080" y="187054"/>
                  </a:lnTo>
                  <a:lnTo>
                    <a:pt x="140762" y="187054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B0C8F4A-F178-4DB7-9CE2-0BAAD5CAD8EF}"/>
                </a:ext>
              </a:extLst>
            </p:cNvPr>
            <p:cNvSpPr/>
            <p:nvPr/>
          </p:nvSpPr>
          <p:spPr>
            <a:xfrm>
              <a:off x="5255827" y="3283294"/>
              <a:ext cx="361950" cy="352425"/>
            </a:xfrm>
            <a:custGeom>
              <a:avLst/>
              <a:gdLst>
                <a:gd name="connsiteX0" fmla="*/ 268388 w 361950"/>
                <a:gd name="connsiteY0" fmla="*/ 5879 h 352425"/>
                <a:gd name="connsiteX1" fmla="*/ 5879 w 361950"/>
                <a:gd name="connsiteY1" fmla="*/ 256005 h 352425"/>
                <a:gd name="connsiteX2" fmla="*/ 141515 w 361950"/>
                <a:gd name="connsiteY2" fmla="*/ 351731 h 352425"/>
                <a:gd name="connsiteX3" fmla="*/ 363352 w 361950"/>
                <a:gd name="connsiteY3" fmla="*/ 7036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352425">
                  <a:moveTo>
                    <a:pt x="268388" y="5879"/>
                  </a:moveTo>
                  <a:lnTo>
                    <a:pt x="5879" y="256005"/>
                  </a:lnTo>
                  <a:lnTo>
                    <a:pt x="141515" y="351731"/>
                  </a:lnTo>
                  <a:lnTo>
                    <a:pt x="363352" y="70363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5589C9CC-8BCB-454D-89E9-6112158A872C}"/>
                </a:ext>
              </a:extLst>
            </p:cNvPr>
            <p:cNvSpPr/>
            <p:nvPr/>
          </p:nvSpPr>
          <p:spPr>
            <a:xfrm>
              <a:off x="5508715" y="3212714"/>
              <a:ext cx="200025" cy="238125"/>
            </a:xfrm>
            <a:custGeom>
              <a:avLst/>
              <a:gdLst>
                <a:gd name="connsiteX0" fmla="*/ 198474 w 200025"/>
                <a:gd name="connsiteY0" fmla="*/ 5879 h 238125"/>
                <a:gd name="connsiteX1" fmla="*/ 5879 w 200025"/>
                <a:gd name="connsiteY1" fmla="*/ 24038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38125">
                  <a:moveTo>
                    <a:pt x="198474" y="5879"/>
                  </a:moveTo>
                  <a:lnTo>
                    <a:pt x="5879" y="240384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C85173E-F0AC-41E8-A2FD-619FF088DF0D}"/>
                </a:ext>
              </a:extLst>
            </p:cNvPr>
            <p:cNvSpPr/>
            <p:nvPr/>
          </p:nvSpPr>
          <p:spPr>
            <a:xfrm>
              <a:off x="6498553" y="3212714"/>
              <a:ext cx="190500" cy="238125"/>
            </a:xfrm>
            <a:custGeom>
              <a:avLst/>
              <a:gdLst>
                <a:gd name="connsiteX0" fmla="*/ 5879 w 190500"/>
                <a:gd name="connsiteY0" fmla="*/ 5879 h 238125"/>
                <a:gd name="connsiteX1" fmla="*/ 185139 w 190500"/>
                <a:gd name="connsiteY1" fmla="*/ 24038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238125">
                  <a:moveTo>
                    <a:pt x="5879" y="5879"/>
                  </a:moveTo>
                  <a:lnTo>
                    <a:pt x="185139" y="240384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A5847BE2-860C-47FD-B3F5-1CCA049FC37D}"/>
                </a:ext>
              </a:extLst>
            </p:cNvPr>
            <p:cNvSpPr/>
            <p:nvPr/>
          </p:nvSpPr>
          <p:spPr>
            <a:xfrm>
              <a:off x="5519481" y="3213859"/>
              <a:ext cx="1162050" cy="142875"/>
            </a:xfrm>
            <a:custGeom>
              <a:avLst/>
              <a:gdLst>
                <a:gd name="connsiteX0" fmla="*/ 4733 w 1162050"/>
                <a:gd name="connsiteY0" fmla="*/ 75314 h 142875"/>
                <a:gd name="connsiteX1" fmla="*/ 187709 w 1162050"/>
                <a:gd name="connsiteY1" fmla="*/ 4733 h 142875"/>
                <a:gd name="connsiteX2" fmla="*/ 984951 w 1162050"/>
                <a:gd name="connsiteY2" fmla="*/ 4733 h 142875"/>
                <a:gd name="connsiteX3" fmla="*/ 1164783 w 1162050"/>
                <a:gd name="connsiteY3" fmla="*/ 76742 h 142875"/>
                <a:gd name="connsiteX4" fmla="*/ 1068962 w 1162050"/>
                <a:gd name="connsiteY4" fmla="*/ 139798 h 142875"/>
                <a:gd name="connsiteX5" fmla="*/ 99698 w 1162050"/>
                <a:gd name="connsiteY5" fmla="*/ 13979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050" h="142875">
                  <a:moveTo>
                    <a:pt x="4733" y="75314"/>
                  </a:moveTo>
                  <a:lnTo>
                    <a:pt x="187709" y="4733"/>
                  </a:lnTo>
                  <a:lnTo>
                    <a:pt x="984951" y="4733"/>
                  </a:lnTo>
                  <a:lnTo>
                    <a:pt x="1164783" y="76742"/>
                  </a:lnTo>
                  <a:lnTo>
                    <a:pt x="1068962" y="139798"/>
                  </a:lnTo>
                  <a:lnTo>
                    <a:pt x="99698" y="139798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208F7CD5-B70F-4DEF-BCB9-6504EE9F1179}"/>
                </a:ext>
              </a:extLst>
            </p:cNvPr>
            <p:cNvSpPr/>
            <p:nvPr/>
          </p:nvSpPr>
          <p:spPr>
            <a:xfrm>
              <a:off x="5392129" y="3347778"/>
              <a:ext cx="1409700" cy="285750"/>
            </a:xfrm>
            <a:custGeom>
              <a:avLst/>
              <a:gdLst>
                <a:gd name="connsiteX0" fmla="*/ 1406530 w 1409700"/>
                <a:gd name="connsiteY0" fmla="*/ 287247 h 285750"/>
                <a:gd name="connsiteX1" fmla="*/ 5879 w 1409700"/>
                <a:gd name="connsiteY1" fmla="*/ 287247 h 285750"/>
                <a:gd name="connsiteX2" fmla="*/ 227049 w 1409700"/>
                <a:gd name="connsiteY2" fmla="*/ 5879 h 285750"/>
                <a:gd name="connsiteX3" fmla="*/ 1196313 w 1409700"/>
                <a:gd name="connsiteY3" fmla="*/ 587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700" h="285750">
                  <a:moveTo>
                    <a:pt x="1406530" y="287247"/>
                  </a:moveTo>
                  <a:lnTo>
                    <a:pt x="5879" y="287247"/>
                  </a:lnTo>
                  <a:lnTo>
                    <a:pt x="227049" y="5879"/>
                  </a:lnTo>
                  <a:lnTo>
                    <a:pt x="1196313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31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0B2E0DE-712A-418B-A2CC-7E34213A2B34}"/>
                </a:ext>
              </a:extLst>
            </p:cNvPr>
            <p:cNvSpPr/>
            <p:nvPr/>
          </p:nvSpPr>
          <p:spPr>
            <a:xfrm>
              <a:off x="6582564" y="3284723"/>
              <a:ext cx="352425" cy="352425"/>
            </a:xfrm>
            <a:custGeom>
              <a:avLst/>
              <a:gdLst>
                <a:gd name="connsiteX0" fmla="*/ 101700 w 352425"/>
                <a:gd name="connsiteY0" fmla="*/ 5879 h 352425"/>
                <a:gd name="connsiteX1" fmla="*/ 352208 w 352425"/>
                <a:gd name="connsiteY1" fmla="*/ 257434 h 352425"/>
                <a:gd name="connsiteX2" fmla="*/ 216095 w 352425"/>
                <a:gd name="connsiteY2" fmla="*/ 350303 h 352425"/>
                <a:gd name="connsiteX3" fmla="*/ 5879 w 352425"/>
                <a:gd name="connsiteY3" fmla="*/ 6893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352425">
                  <a:moveTo>
                    <a:pt x="101700" y="5879"/>
                  </a:moveTo>
                  <a:lnTo>
                    <a:pt x="352208" y="257434"/>
                  </a:lnTo>
                  <a:lnTo>
                    <a:pt x="216095" y="350303"/>
                  </a:lnTo>
                  <a:lnTo>
                    <a:pt x="5879" y="68934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EEABCDA-7CCE-4484-BB04-EA1E5A18D947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4273053" y="2415639"/>
            <a:ext cx="308715" cy="203239"/>
          </a:xfrm>
          <a:prstGeom prst="rect">
            <a:avLst/>
          </a:prstGeom>
        </p:spPr>
      </p:pic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038715E-4F1C-4142-AC4C-E4ED59083D87}"/>
              </a:ext>
            </a:extLst>
          </p:cNvPr>
          <p:cNvGrpSpPr/>
          <p:nvPr/>
        </p:nvGrpSpPr>
        <p:grpSpPr>
          <a:xfrm>
            <a:off x="3695900" y="1779694"/>
            <a:ext cx="1453889" cy="499026"/>
            <a:chOff x="5508239" y="3698877"/>
            <a:chExt cx="1163195" cy="315651"/>
          </a:xfrm>
        </p:grpSpPr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B35B3D3-B26D-49BE-ADC5-BA614F32BD6B}"/>
                </a:ext>
              </a:extLst>
            </p:cNvPr>
            <p:cNvSpPr/>
            <p:nvPr/>
          </p:nvSpPr>
          <p:spPr>
            <a:xfrm>
              <a:off x="5509384" y="3871179"/>
              <a:ext cx="1162050" cy="142875"/>
            </a:xfrm>
            <a:custGeom>
              <a:avLst/>
              <a:gdLst>
                <a:gd name="connsiteX0" fmla="*/ 4733 w 1162050"/>
                <a:gd name="connsiteY0" fmla="*/ 75218 h 142875"/>
                <a:gd name="connsiteX1" fmla="*/ 187709 w 1162050"/>
                <a:gd name="connsiteY1" fmla="*/ 4733 h 142875"/>
                <a:gd name="connsiteX2" fmla="*/ 984951 w 1162050"/>
                <a:gd name="connsiteY2" fmla="*/ 4733 h 142875"/>
                <a:gd name="connsiteX3" fmla="*/ 1164879 w 1162050"/>
                <a:gd name="connsiteY3" fmla="*/ 76647 h 142875"/>
                <a:gd name="connsiteX4" fmla="*/ 1069057 w 1162050"/>
                <a:gd name="connsiteY4" fmla="*/ 139798 h 142875"/>
                <a:gd name="connsiteX5" fmla="*/ 99698 w 1162050"/>
                <a:gd name="connsiteY5" fmla="*/ 13979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050" h="142875">
                  <a:moveTo>
                    <a:pt x="4733" y="75218"/>
                  </a:moveTo>
                  <a:lnTo>
                    <a:pt x="187709" y="4733"/>
                  </a:lnTo>
                  <a:lnTo>
                    <a:pt x="984951" y="4733"/>
                  </a:lnTo>
                  <a:lnTo>
                    <a:pt x="1164879" y="76647"/>
                  </a:lnTo>
                  <a:lnTo>
                    <a:pt x="1069057" y="139798"/>
                  </a:lnTo>
                  <a:lnTo>
                    <a:pt x="99698" y="139798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261D50D-C175-421B-8B14-4BCCE154F992}"/>
                </a:ext>
              </a:extLst>
            </p:cNvPr>
            <p:cNvSpPr/>
            <p:nvPr/>
          </p:nvSpPr>
          <p:spPr>
            <a:xfrm>
              <a:off x="5508239" y="3752495"/>
              <a:ext cx="266700" cy="257175"/>
            </a:xfrm>
            <a:custGeom>
              <a:avLst/>
              <a:gdLst>
                <a:gd name="connsiteX0" fmla="*/ 197045 w 266700"/>
                <a:gd name="connsiteY0" fmla="*/ 5879 h 257175"/>
                <a:gd name="connsiteX1" fmla="*/ 5879 w 266700"/>
                <a:gd name="connsiteY1" fmla="*/ 193902 h 257175"/>
                <a:gd name="connsiteX2" fmla="*/ 100843 w 266700"/>
                <a:gd name="connsiteY2" fmla="*/ 258482 h 257175"/>
                <a:gd name="connsiteX3" fmla="*/ 261530 w 266700"/>
                <a:gd name="connsiteY3" fmla="*/ 3931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57175">
                  <a:moveTo>
                    <a:pt x="197045" y="5879"/>
                  </a:moveTo>
                  <a:lnTo>
                    <a:pt x="5879" y="193902"/>
                  </a:lnTo>
                  <a:lnTo>
                    <a:pt x="100843" y="258482"/>
                  </a:lnTo>
                  <a:lnTo>
                    <a:pt x="261530" y="3931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32FD52A-39FC-49C1-AC92-FA28C531C4D2}"/>
                </a:ext>
              </a:extLst>
            </p:cNvPr>
            <p:cNvSpPr/>
            <p:nvPr/>
          </p:nvSpPr>
          <p:spPr>
            <a:xfrm>
              <a:off x="5700651" y="3698877"/>
              <a:ext cx="771525" cy="95250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793 w 771525"/>
                <a:gd name="connsiteY1" fmla="*/ 4633 h 95250"/>
                <a:gd name="connsiteX2" fmla="*/ 646809 w 771525"/>
                <a:gd name="connsiteY2" fmla="*/ 4633 h 95250"/>
                <a:gd name="connsiteX3" fmla="*/ 775206 w 771525"/>
                <a:gd name="connsiteY3" fmla="*/ 59497 h 95250"/>
                <a:gd name="connsiteX4" fmla="*/ 709293 w 771525"/>
                <a:gd name="connsiteY4" fmla="*/ 92930 h 95250"/>
                <a:gd name="connsiteX5" fmla="*/ 69118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793" y="4633"/>
                  </a:lnTo>
                  <a:lnTo>
                    <a:pt x="646809" y="4633"/>
                  </a:lnTo>
                  <a:lnTo>
                    <a:pt x="775206" y="59497"/>
                  </a:lnTo>
                  <a:lnTo>
                    <a:pt x="709293" y="92930"/>
                  </a:lnTo>
                  <a:lnTo>
                    <a:pt x="69118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52A4B89-A01B-4C37-ACD9-A9F8549992FB}"/>
                </a:ext>
              </a:extLst>
            </p:cNvPr>
            <p:cNvSpPr/>
            <p:nvPr/>
          </p:nvSpPr>
          <p:spPr>
            <a:xfrm>
              <a:off x="6404065" y="3752495"/>
              <a:ext cx="266700" cy="257175"/>
            </a:xfrm>
            <a:custGeom>
              <a:avLst/>
              <a:gdLst>
                <a:gd name="connsiteX0" fmla="*/ 174376 w 266700"/>
                <a:gd name="connsiteY0" fmla="*/ 258482 h 257175"/>
                <a:gd name="connsiteX1" fmla="*/ 270197 w 266700"/>
                <a:gd name="connsiteY1" fmla="*/ 195331 h 257175"/>
                <a:gd name="connsiteX2" fmla="*/ 71792 w 266700"/>
                <a:gd name="connsiteY2" fmla="*/ 5879 h 257175"/>
                <a:gd name="connsiteX3" fmla="*/ 5879 w 266700"/>
                <a:gd name="connsiteY3" fmla="*/ 3931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57175">
                  <a:moveTo>
                    <a:pt x="174376" y="258482"/>
                  </a:moveTo>
                  <a:lnTo>
                    <a:pt x="270197" y="195331"/>
                  </a:lnTo>
                  <a:lnTo>
                    <a:pt x="71792" y="5879"/>
                  </a:lnTo>
                  <a:lnTo>
                    <a:pt x="5879" y="3931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08E649F-22A4-406E-A0CE-23C930122735}"/>
                </a:ext>
              </a:extLst>
            </p:cNvPr>
            <p:cNvSpPr/>
            <p:nvPr/>
          </p:nvSpPr>
          <p:spPr>
            <a:xfrm>
              <a:off x="5603203" y="3785928"/>
              <a:ext cx="981075" cy="228600"/>
            </a:xfrm>
            <a:custGeom>
              <a:avLst/>
              <a:gdLst>
                <a:gd name="connsiteX0" fmla="*/ 5879 w 981075"/>
                <a:gd name="connsiteY0" fmla="*/ 225049 h 228600"/>
                <a:gd name="connsiteX1" fmla="*/ 975238 w 981075"/>
                <a:gd name="connsiteY1" fmla="*/ 225049 h 228600"/>
                <a:gd name="connsiteX2" fmla="*/ 806741 w 981075"/>
                <a:gd name="connsiteY2" fmla="*/ 5879 h 228600"/>
                <a:gd name="connsiteX3" fmla="*/ 166565 w 981075"/>
                <a:gd name="connsiteY3" fmla="*/ 587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228600">
                  <a:moveTo>
                    <a:pt x="5879" y="225049"/>
                  </a:moveTo>
                  <a:lnTo>
                    <a:pt x="975238" y="225049"/>
                  </a:lnTo>
                  <a:lnTo>
                    <a:pt x="806741" y="5879"/>
                  </a:lnTo>
                  <a:lnTo>
                    <a:pt x="166565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39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pic>
        <p:nvPicPr>
          <p:cNvPr id="127" name="Picture 126">
            <a:extLst>
              <a:ext uri="{FF2B5EF4-FFF2-40B4-BE49-F238E27FC236}">
                <a16:creationId xmlns:a16="http://schemas.microsoft.com/office/drawing/2014/main" id="{2181C304-8CFE-47F1-8B6B-64E1A5FA17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biLevel thresh="25000"/>
          </a:blip>
          <a:srcRect b="19590"/>
          <a:stretch/>
        </p:blipFill>
        <p:spPr>
          <a:xfrm>
            <a:off x="3998540" y="2051674"/>
            <a:ext cx="898907" cy="144271"/>
          </a:xfrm>
          <a:prstGeom prst="rect">
            <a:avLst/>
          </a:prstGeom>
        </p:spPr>
      </p:pic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2442D874-217E-445D-8F6B-3E0A6188D441}"/>
              </a:ext>
            </a:extLst>
          </p:cNvPr>
          <p:cNvSpPr/>
          <p:nvPr/>
        </p:nvSpPr>
        <p:spPr>
          <a:xfrm>
            <a:off x="3939852" y="1779694"/>
            <a:ext cx="964337" cy="150584"/>
          </a:xfrm>
          <a:custGeom>
            <a:avLst/>
            <a:gdLst>
              <a:gd name="connsiteX0" fmla="*/ 4633 w 771525"/>
              <a:gd name="connsiteY0" fmla="*/ 59497 h 95250"/>
              <a:gd name="connsiteX1" fmla="*/ 137888 w 771525"/>
              <a:gd name="connsiteY1" fmla="*/ 4633 h 95250"/>
              <a:gd name="connsiteX2" fmla="*/ 646904 w 771525"/>
              <a:gd name="connsiteY2" fmla="*/ 4633 h 95250"/>
              <a:gd name="connsiteX3" fmla="*/ 775206 w 771525"/>
              <a:gd name="connsiteY3" fmla="*/ 59497 h 95250"/>
              <a:gd name="connsiteX4" fmla="*/ 709388 w 771525"/>
              <a:gd name="connsiteY4" fmla="*/ 92930 h 95250"/>
              <a:gd name="connsiteX5" fmla="*/ 69213 w 771525"/>
              <a:gd name="connsiteY5" fmla="*/ 9293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525" h="95250">
                <a:moveTo>
                  <a:pt x="4633" y="59497"/>
                </a:moveTo>
                <a:lnTo>
                  <a:pt x="137888" y="4633"/>
                </a:lnTo>
                <a:lnTo>
                  <a:pt x="646904" y="4633"/>
                </a:lnTo>
                <a:lnTo>
                  <a:pt x="775206" y="59497"/>
                </a:lnTo>
                <a:lnTo>
                  <a:pt x="709388" y="92930"/>
                </a:lnTo>
                <a:lnTo>
                  <a:pt x="69213" y="9293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45000"/>
                </a:schemeClr>
              </a:gs>
              <a:gs pos="100000">
                <a:srgbClr val="0A0B10">
                  <a:alpha val="2000"/>
                </a:srgbClr>
              </a:gs>
            </a:gsLst>
            <a:lin ang="16200000" scaled="0"/>
          </a:gradFill>
          <a:ln w="6350">
            <a:gradFill>
              <a:gsLst>
                <a:gs pos="0">
                  <a:srgbClr val="0088EE">
                    <a:alpha val="18000"/>
                  </a:srgbClr>
                </a:gs>
                <a:gs pos="100000">
                  <a:srgbClr val="0088EE">
                    <a:alpha val="44000"/>
                  </a:srgbClr>
                </a:gs>
              </a:gsLst>
              <a:lin ang="10800000" scaled="0"/>
            </a:gradFill>
            <a:miter lim="4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89"/>
            <a:endParaRPr lang="en-US" sz="4267" kern="0">
              <a:solidFill>
                <a:prstClr val="white"/>
              </a:solidFill>
              <a:latin typeface="Intel Clear Light" panose="020B0404020203020204" pitchFamily="34" charset="0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598A4EBC-EE7C-4B6C-927D-D1CE8620FBF1}"/>
              </a:ext>
            </a:extLst>
          </p:cNvPr>
          <p:cNvSpPr/>
          <p:nvPr/>
        </p:nvSpPr>
        <p:spPr>
          <a:xfrm>
            <a:off x="3938296" y="1262425"/>
            <a:ext cx="488121" cy="662572"/>
          </a:xfrm>
          <a:custGeom>
            <a:avLst/>
            <a:gdLst>
              <a:gd name="connsiteX0" fmla="*/ 390689 w 390525"/>
              <a:gd name="connsiteY0" fmla="*/ 5879 h 419100"/>
              <a:gd name="connsiteX1" fmla="*/ 5879 w 390525"/>
              <a:gd name="connsiteY1" fmla="*/ 386688 h 419100"/>
              <a:gd name="connsiteX2" fmla="*/ 70458 w 390525"/>
              <a:gd name="connsiteY2" fmla="*/ 42012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419100">
                <a:moveTo>
                  <a:pt x="390689" y="5879"/>
                </a:moveTo>
                <a:lnTo>
                  <a:pt x="5879" y="386688"/>
                </a:lnTo>
                <a:lnTo>
                  <a:pt x="70458" y="420121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49000"/>
                </a:schemeClr>
              </a:gs>
              <a:gs pos="100000">
                <a:srgbClr val="0A0B10">
                  <a:alpha val="0"/>
                </a:srgbClr>
              </a:gs>
            </a:gsLst>
            <a:lin ang="3600000" scaled="0"/>
          </a:gradFill>
          <a:ln w="6350">
            <a:gradFill>
              <a:gsLst>
                <a:gs pos="0">
                  <a:schemeClr val="tx1"/>
                </a:gs>
                <a:gs pos="100000">
                  <a:srgbClr val="0088EE"/>
                </a:gs>
              </a:gsLst>
              <a:lin ang="10800000" scaled="0"/>
            </a:gradFill>
            <a:miter lim="4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89"/>
            <a:endParaRPr lang="en-US" sz="4267" kern="0">
              <a:solidFill>
                <a:prstClr val="white"/>
              </a:solidFill>
              <a:latin typeface="Intel Clear Light" panose="020B0404020203020204" pitchFamily="34" charset="0"/>
            </a:endParaRPr>
          </a:p>
        </p:txBody>
      </p: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250F0E-55D2-4467-A0E5-8D7CEAE96843}"/>
              </a:ext>
            </a:extLst>
          </p:cNvPr>
          <p:cNvSpPr/>
          <p:nvPr/>
        </p:nvSpPr>
        <p:spPr>
          <a:xfrm>
            <a:off x="4419273" y="1262425"/>
            <a:ext cx="488121" cy="662572"/>
          </a:xfrm>
          <a:custGeom>
            <a:avLst/>
            <a:gdLst>
              <a:gd name="connsiteX0" fmla="*/ 5879 w 390525"/>
              <a:gd name="connsiteY0" fmla="*/ 5879 h 419100"/>
              <a:gd name="connsiteX1" fmla="*/ 391641 w 390525"/>
              <a:gd name="connsiteY1" fmla="*/ 386688 h 419100"/>
              <a:gd name="connsiteX2" fmla="*/ 325823 w 390525"/>
              <a:gd name="connsiteY2" fmla="*/ 42012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419100">
                <a:moveTo>
                  <a:pt x="5879" y="5879"/>
                </a:moveTo>
                <a:lnTo>
                  <a:pt x="391641" y="386688"/>
                </a:lnTo>
                <a:lnTo>
                  <a:pt x="325823" y="420121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49000"/>
                </a:schemeClr>
              </a:gs>
              <a:gs pos="100000">
                <a:srgbClr val="0A0B10">
                  <a:alpha val="0"/>
                </a:srgbClr>
              </a:gs>
            </a:gsLst>
            <a:lin ang="3600000" scaled="0"/>
          </a:gradFill>
          <a:ln w="6350">
            <a:gradFill>
              <a:gsLst>
                <a:gs pos="0">
                  <a:schemeClr val="tx1"/>
                </a:gs>
                <a:gs pos="100000">
                  <a:srgbClr val="0088EE"/>
                </a:gs>
              </a:gsLst>
              <a:lin ang="10800000" scaled="0"/>
            </a:gradFill>
            <a:miter lim="4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89"/>
            <a:endParaRPr lang="en-US" sz="4267" kern="0">
              <a:solidFill>
                <a:prstClr val="white"/>
              </a:solidFill>
              <a:latin typeface="Intel Clear Light" panose="020B0404020203020204" pitchFamily="34" charset="0"/>
            </a:endParaRPr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2A91DFC3-64D9-4CE4-B8CB-A5879763312E}"/>
              </a:ext>
            </a:extLst>
          </p:cNvPr>
          <p:cNvSpPr/>
          <p:nvPr/>
        </p:nvSpPr>
        <p:spPr>
          <a:xfrm>
            <a:off x="4019014" y="1262425"/>
            <a:ext cx="809567" cy="662572"/>
          </a:xfrm>
          <a:custGeom>
            <a:avLst/>
            <a:gdLst>
              <a:gd name="connsiteX0" fmla="*/ 5879 w 647700"/>
              <a:gd name="connsiteY0" fmla="*/ 420121 h 419100"/>
              <a:gd name="connsiteX1" fmla="*/ 646054 w 647700"/>
              <a:gd name="connsiteY1" fmla="*/ 420121 h 419100"/>
              <a:gd name="connsiteX2" fmla="*/ 326109 w 647700"/>
              <a:gd name="connsiteY2" fmla="*/ 5879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419100">
                <a:moveTo>
                  <a:pt x="5879" y="420121"/>
                </a:moveTo>
                <a:lnTo>
                  <a:pt x="646054" y="420121"/>
                </a:lnTo>
                <a:lnTo>
                  <a:pt x="326109" y="587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40000"/>
                </a:schemeClr>
              </a:gs>
              <a:gs pos="100000">
                <a:schemeClr val="tx2">
                  <a:lumMod val="75000"/>
                  <a:alpha val="37000"/>
                </a:schemeClr>
              </a:gs>
            </a:gsLst>
            <a:lin ang="0" scaled="0"/>
          </a:gradFill>
          <a:ln w="6350"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0"/>
            </a:gradFill>
            <a:miter lim="4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89"/>
            <a:endParaRPr lang="en-US" sz="4267" kern="0">
              <a:solidFill>
                <a:prstClr val="white"/>
              </a:solidFill>
              <a:latin typeface="Intel Clear Light" panose="020B0404020203020204" pitchFamily="34" charset="0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550935B4-A6A5-49DD-901C-0BEE3A662AA0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</a:blip>
          <a:stretch>
            <a:fillRect/>
          </a:stretch>
        </p:blipFill>
        <p:spPr>
          <a:xfrm>
            <a:off x="4234980" y="1619590"/>
            <a:ext cx="426025" cy="348270"/>
          </a:xfrm>
          <a:prstGeom prst="rect">
            <a:avLst/>
          </a:prstGeom>
        </p:spPr>
      </p:pic>
      <p:pic>
        <p:nvPicPr>
          <p:cNvPr id="133" name="Picture 2" descr="Image result for intel cpu">
            <a:extLst>
              <a:ext uri="{FF2B5EF4-FFF2-40B4-BE49-F238E27FC236}">
                <a16:creationId xmlns:a16="http://schemas.microsoft.com/office/drawing/2014/main" id="{D41E0391-8E29-4CC2-B8E7-C01C51627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051" y="723292"/>
            <a:ext cx="726551" cy="7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02E2A0F-09EA-44D5-AC3F-DDAA8ACD03DE}"/>
              </a:ext>
            </a:extLst>
          </p:cNvPr>
          <p:cNvCxnSpPr>
            <a:cxnSpLocks/>
          </p:cNvCxnSpPr>
          <p:nvPr/>
        </p:nvCxnSpPr>
        <p:spPr>
          <a:xfrm>
            <a:off x="4722432" y="1906671"/>
            <a:ext cx="1886113" cy="1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2331DDB-C39F-43F8-B6CC-71EAE9C2EE1D}"/>
              </a:ext>
            </a:extLst>
          </p:cNvPr>
          <p:cNvCxnSpPr>
            <a:cxnSpLocks/>
          </p:cNvCxnSpPr>
          <p:nvPr/>
        </p:nvCxnSpPr>
        <p:spPr>
          <a:xfrm>
            <a:off x="4753291" y="2256467"/>
            <a:ext cx="1886113" cy="1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EA89D182-3119-4C31-A922-13574B4D1C31}"/>
              </a:ext>
            </a:extLst>
          </p:cNvPr>
          <p:cNvCxnSpPr>
            <a:cxnSpLocks/>
          </p:cNvCxnSpPr>
          <p:nvPr/>
        </p:nvCxnSpPr>
        <p:spPr>
          <a:xfrm>
            <a:off x="4753291" y="2714113"/>
            <a:ext cx="1886113" cy="1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8D984C3D-ADFF-4F5F-BB73-F73E763D54C1}"/>
              </a:ext>
            </a:extLst>
          </p:cNvPr>
          <p:cNvCxnSpPr>
            <a:cxnSpLocks/>
          </p:cNvCxnSpPr>
          <p:nvPr/>
        </p:nvCxnSpPr>
        <p:spPr>
          <a:xfrm>
            <a:off x="4760348" y="3115511"/>
            <a:ext cx="1886113" cy="1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103EB3C-A252-4F50-AAD2-1B4658BA477E}"/>
              </a:ext>
            </a:extLst>
          </p:cNvPr>
          <p:cNvCxnSpPr>
            <a:cxnSpLocks/>
          </p:cNvCxnSpPr>
          <p:nvPr/>
        </p:nvCxnSpPr>
        <p:spPr>
          <a:xfrm>
            <a:off x="4706015" y="3637467"/>
            <a:ext cx="1886113" cy="1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row: Down 67">
            <a:extLst>
              <a:ext uri="{FF2B5EF4-FFF2-40B4-BE49-F238E27FC236}">
                <a16:creationId xmlns:a16="http://schemas.microsoft.com/office/drawing/2014/main" id="{82615D86-1588-4548-9C1C-0D1A96A45B1E}"/>
              </a:ext>
            </a:extLst>
          </p:cNvPr>
          <p:cNvSpPr/>
          <p:nvPr/>
        </p:nvSpPr>
        <p:spPr>
          <a:xfrm>
            <a:off x="2259364" y="1449843"/>
            <a:ext cx="264113" cy="1216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333AEFA-126E-464D-A960-3F27BC0763A1}"/>
              </a:ext>
            </a:extLst>
          </p:cNvPr>
          <p:cNvSpPr/>
          <p:nvPr/>
        </p:nvSpPr>
        <p:spPr>
          <a:xfrm>
            <a:off x="582923" y="1574350"/>
            <a:ext cx="201065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500" dirty="0">
                <a:solidFill>
                  <a:prstClr val="black"/>
                </a:solidFill>
                <a:latin typeface="Intel Clear"/>
              </a:rPr>
              <a:t>New applications require access to more data, faster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0206666-EDFA-4E84-827D-F92C13F55A30}"/>
              </a:ext>
            </a:extLst>
          </p:cNvPr>
          <p:cNvSpPr/>
          <p:nvPr/>
        </p:nvSpPr>
        <p:spPr>
          <a:xfrm>
            <a:off x="535937" y="3175909"/>
            <a:ext cx="16304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500" dirty="0">
                <a:solidFill>
                  <a:prstClr val="black"/>
                </a:solidFill>
                <a:latin typeface="Intel Clear"/>
              </a:rPr>
              <a:t>Data is growing faster (2x/3yrs) </a:t>
            </a:r>
          </a:p>
        </p:txBody>
      </p:sp>
      <p:sp>
        <p:nvSpPr>
          <p:cNvPr id="76" name="Arrow: Down 75">
            <a:extLst>
              <a:ext uri="{FF2B5EF4-FFF2-40B4-BE49-F238E27FC236}">
                <a16:creationId xmlns:a16="http://schemas.microsoft.com/office/drawing/2014/main" id="{562EA2FD-5CD7-40A2-AAD8-33FCE29FB65F}"/>
              </a:ext>
            </a:extLst>
          </p:cNvPr>
          <p:cNvSpPr/>
          <p:nvPr/>
        </p:nvSpPr>
        <p:spPr>
          <a:xfrm flipV="1">
            <a:off x="2263312" y="3002447"/>
            <a:ext cx="267463" cy="1055888"/>
          </a:xfrm>
          <a:prstGeom prst="downArrow">
            <a:avLst>
              <a:gd name="adj1" fmla="val 4813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>
              <a:solidFill>
                <a:prstClr val="white"/>
              </a:solidFill>
              <a:latin typeface="Intel Clear"/>
            </a:endParaRPr>
          </a:p>
        </p:txBody>
      </p:sp>
    </p:spTree>
    <p:extLst>
      <p:ext uri="{BB962C8B-B14F-4D97-AF65-F5344CB8AC3E}">
        <p14:creationId xmlns:p14="http://schemas.microsoft.com/office/powerpoint/2010/main" val="78461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05"/>
    </mc:Choice>
    <mc:Fallback xmlns="">
      <p:transition spd="slow" advTm="984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E0A9C3A4-371A-46F1-8377-FC2E0FF8D5B5}"/>
              </a:ext>
            </a:extLst>
          </p:cNvPr>
          <p:cNvSpPr/>
          <p:nvPr/>
        </p:nvSpPr>
        <p:spPr>
          <a:xfrm>
            <a:off x="312238" y="4580970"/>
            <a:ext cx="8660675" cy="290719"/>
          </a:xfrm>
          <a:prstGeom prst="leftRightArrow">
            <a:avLst/>
          </a:prstGeom>
          <a:solidFill>
            <a:schemeClr val="accent1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  <a:latin typeface="Intel Clear"/>
              </a:rPr>
              <a:t>  Software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88150-0E3D-4C91-88A5-13A9E1995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5202" y="1463666"/>
            <a:ext cx="1276301" cy="957624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D4F95F04-0833-41B9-BDE4-E5715286703A}"/>
              </a:ext>
            </a:extLst>
          </p:cNvPr>
          <p:cNvGrpSpPr/>
          <p:nvPr/>
        </p:nvGrpSpPr>
        <p:grpSpPr>
          <a:xfrm>
            <a:off x="2338735" y="2968178"/>
            <a:ext cx="3431012" cy="844949"/>
            <a:chOff x="4722427" y="3160506"/>
            <a:chExt cx="2745009" cy="53445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817139D-0180-4234-B5E6-41612C5F058C}"/>
                </a:ext>
              </a:extLst>
            </p:cNvPr>
            <p:cNvSpPr/>
            <p:nvPr/>
          </p:nvSpPr>
          <p:spPr>
            <a:xfrm>
              <a:off x="4722427" y="3409120"/>
              <a:ext cx="2743200" cy="285750"/>
            </a:xfrm>
            <a:custGeom>
              <a:avLst/>
              <a:gdLst>
                <a:gd name="connsiteX0" fmla="*/ 5879 w 2743200"/>
                <a:gd name="connsiteY0" fmla="*/ 123512 h 285750"/>
                <a:gd name="connsiteX1" fmla="*/ 403071 w 2743200"/>
                <a:gd name="connsiteY1" fmla="*/ 5879 h 285750"/>
                <a:gd name="connsiteX2" fmla="*/ 2344838 w 2743200"/>
                <a:gd name="connsiteY2" fmla="*/ 5879 h 285750"/>
                <a:gd name="connsiteX3" fmla="*/ 2742888 w 2743200"/>
                <a:gd name="connsiteY3" fmla="*/ 129227 h 285750"/>
                <a:gd name="connsiteX4" fmla="*/ 2523431 w 2743200"/>
                <a:gd name="connsiteY4" fmla="*/ 281437 h 285750"/>
                <a:gd name="connsiteX5" fmla="*/ 225716 w 2743200"/>
                <a:gd name="connsiteY5" fmla="*/ 281437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85750">
                  <a:moveTo>
                    <a:pt x="5879" y="123512"/>
                  </a:moveTo>
                  <a:lnTo>
                    <a:pt x="403071" y="5879"/>
                  </a:lnTo>
                  <a:lnTo>
                    <a:pt x="2344838" y="5879"/>
                  </a:lnTo>
                  <a:lnTo>
                    <a:pt x="2742888" y="129227"/>
                  </a:lnTo>
                  <a:lnTo>
                    <a:pt x="2523431" y="281437"/>
                  </a:lnTo>
                  <a:lnTo>
                    <a:pt x="225716" y="281437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40C2D0C-18AB-4229-9C68-128AF4D05002}"/>
                </a:ext>
              </a:extLst>
            </p:cNvPr>
            <p:cNvSpPr/>
            <p:nvPr/>
          </p:nvSpPr>
          <p:spPr>
            <a:xfrm>
              <a:off x="4722427" y="3262054"/>
              <a:ext cx="447675" cy="428625"/>
            </a:xfrm>
            <a:custGeom>
              <a:avLst/>
              <a:gdLst>
                <a:gd name="connsiteX0" fmla="*/ 269435 w 447675"/>
                <a:gd name="connsiteY0" fmla="*/ 5879 h 428625"/>
                <a:gd name="connsiteX1" fmla="*/ 5879 w 447675"/>
                <a:gd name="connsiteY1" fmla="*/ 270578 h 428625"/>
                <a:gd name="connsiteX2" fmla="*/ 225716 w 447675"/>
                <a:gd name="connsiteY2" fmla="*/ 428503 h 428625"/>
                <a:gd name="connsiteX3" fmla="*/ 446981 w 447675"/>
                <a:gd name="connsiteY3" fmla="*/ 132656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675" h="428625">
                  <a:moveTo>
                    <a:pt x="269435" y="5879"/>
                  </a:moveTo>
                  <a:lnTo>
                    <a:pt x="5879" y="270578"/>
                  </a:lnTo>
                  <a:lnTo>
                    <a:pt x="225716" y="428503"/>
                  </a:lnTo>
                  <a:lnTo>
                    <a:pt x="446981" y="132656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8E54BBD-1C6C-4E2E-92E3-D45335FA887F}"/>
                </a:ext>
              </a:extLst>
            </p:cNvPr>
            <p:cNvSpPr/>
            <p:nvPr/>
          </p:nvSpPr>
          <p:spPr>
            <a:xfrm>
              <a:off x="5119989" y="3160506"/>
              <a:ext cx="200025" cy="257175"/>
            </a:xfrm>
            <a:custGeom>
              <a:avLst/>
              <a:gdLst>
                <a:gd name="connsiteX0" fmla="*/ 196580 w 200025"/>
                <a:gd name="connsiteY0" fmla="*/ 5509 h 257175"/>
                <a:gd name="connsiteX1" fmla="*/ 5509 w 200025"/>
                <a:gd name="connsiteY1" fmla="*/ 254492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57175">
                  <a:moveTo>
                    <a:pt x="196580" y="5509"/>
                  </a:moveTo>
                  <a:lnTo>
                    <a:pt x="5509" y="254492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E5784B-7DB4-40F2-8872-75A619FD308C}"/>
                </a:ext>
              </a:extLst>
            </p:cNvPr>
            <p:cNvSpPr/>
            <p:nvPr/>
          </p:nvSpPr>
          <p:spPr>
            <a:xfrm>
              <a:off x="6863921" y="3160506"/>
              <a:ext cx="200025" cy="257175"/>
            </a:xfrm>
            <a:custGeom>
              <a:avLst/>
              <a:gdLst>
                <a:gd name="connsiteX0" fmla="*/ 5509 w 200025"/>
                <a:gd name="connsiteY0" fmla="*/ 5509 h 257175"/>
                <a:gd name="connsiteX1" fmla="*/ 203343 w 200025"/>
                <a:gd name="connsiteY1" fmla="*/ 254492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57175">
                  <a:moveTo>
                    <a:pt x="5509" y="5509"/>
                  </a:moveTo>
                  <a:lnTo>
                    <a:pt x="203343" y="254492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2DD1CDF-2A6A-4733-98E4-5ACE5389E74A}"/>
                </a:ext>
              </a:extLst>
            </p:cNvPr>
            <p:cNvSpPr/>
            <p:nvPr/>
          </p:nvSpPr>
          <p:spPr>
            <a:xfrm>
              <a:off x="4986353" y="3160506"/>
              <a:ext cx="2209800" cy="238125"/>
            </a:xfrm>
            <a:custGeom>
              <a:avLst/>
              <a:gdLst>
                <a:gd name="connsiteX0" fmla="*/ 5509 w 2209800"/>
                <a:gd name="connsiteY0" fmla="*/ 107426 h 238125"/>
                <a:gd name="connsiteX1" fmla="*/ 330216 w 2209800"/>
                <a:gd name="connsiteY1" fmla="*/ 5509 h 238125"/>
                <a:gd name="connsiteX2" fmla="*/ 1883077 w 2209800"/>
                <a:gd name="connsiteY2" fmla="*/ 5509 h 238125"/>
                <a:gd name="connsiteX3" fmla="*/ 2207308 w 2209800"/>
                <a:gd name="connsiteY3" fmla="*/ 111712 h 238125"/>
                <a:gd name="connsiteX4" fmla="*/ 2029762 w 2209800"/>
                <a:gd name="connsiteY4" fmla="*/ 234204 h 238125"/>
                <a:gd name="connsiteX5" fmla="*/ 183055 w 2209800"/>
                <a:gd name="connsiteY5" fmla="*/ 23420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0" h="238125">
                  <a:moveTo>
                    <a:pt x="5509" y="107426"/>
                  </a:moveTo>
                  <a:lnTo>
                    <a:pt x="330216" y="5509"/>
                  </a:lnTo>
                  <a:lnTo>
                    <a:pt x="1883077" y="5509"/>
                  </a:lnTo>
                  <a:lnTo>
                    <a:pt x="2207308" y="111712"/>
                  </a:lnTo>
                  <a:lnTo>
                    <a:pt x="2029762" y="234204"/>
                  </a:lnTo>
                  <a:lnTo>
                    <a:pt x="183055" y="234204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4BC88BC-3674-4A08-9844-9EC6E6F198DB}"/>
                </a:ext>
              </a:extLst>
            </p:cNvPr>
            <p:cNvSpPr/>
            <p:nvPr/>
          </p:nvSpPr>
          <p:spPr>
            <a:xfrm>
              <a:off x="4942264" y="3388831"/>
              <a:ext cx="2295525" cy="304800"/>
            </a:xfrm>
            <a:custGeom>
              <a:avLst/>
              <a:gdLst>
                <a:gd name="connsiteX0" fmla="*/ 5879 w 2295525"/>
                <a:gd name="connsiteY0" fmla="*/ 301725 h 304800"/>
                <a:gd name="connsiteX1" fmla="*/ 2295498 w 2295525"/>
                <a:gd name="connsiteY1" fmla="*/ 301725 h 304800"/>
                <a:gd name="connsiteX2" fmla="*/ 2069089 w 2295525"/>
                <a:gd name="connsiteY2" fmla="*/ 5879 h 304800"/>
                <a:gd name="connsiteX3" fmla="*/ 227144 w 2295525"/>
                <a:gd name="connsiteY3" fmla="*/ 5879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5525" h="304800">
                  <a:moveTo>
                    <a:pt x="5879" y="301725"/>
                  </a:moveTo>
                  <a:lnTo>
                    <a:pt x="2295498" y="301725"/>
                  </a:lnTo>
                  <a:lnTo>
                    <a:pt x="2069089" y="5879"/>
                  </a:lnTo>
                  <a:lnTo>
                    <a:pt x="227144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90C37DF-2D81-493E-85CA-E15B2158F41B}"/>
                </a:ext>
              </a:extLst>
            </p:cNvPr>
            <p:cNvSpPr/>
            <p:nvPr/>
          </p:nvSpPr>
          <p:spPr>
            <a:xfrm>
              <a:off x="7010236" y="3266340"/>
              <a:ext cx="457200" cy="428625"/>
            </a:xfrm>
            <a:custGeom>
              <a:avLst/>
              <a:gdLst>
                <a:gd name="connsiteX0" fmla="*/ 227525 w 457200"/>
                <a:gd name="connsiteY0" fmla="*/ 424217 h 428625"/>
                <a:gd name="connsiteX1" fmla="*/ 455078 w 457200"/>
                <a:gd name="connsiteY1" fmla="*/ 272007 h 428625"/>
                <a:gd name="connsiteX2" fmla="*/ 183424 w 457200"/>
                <a:gd name="connsiteY2" fmla="*/ 5879 h 428625"/>
                <a:gd name="connsiteX3" fmla="*/ 5879 w 457200"/>
                <a:gd name="connsiteY3" fmla="*/ 12837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" h="428625">
                  <a:moveTo>
                    <a:pt x="227525" y="424217"/>
                  </a:moveTo>
                  <a:lnTo>
                    <a:pt x="455078" y="272007"/>
                  </a:lnTo>
                  <a:lnTo>
                    <a:pt x="183424" y="5879"/>
                  </a:lnTo>
                  <a:lnTo>
                    <a:pt x="5879" y="12837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EA26BF-52B0-4A58-88E3-7937BFF0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137159"/>
            <a:ext cx="8915400" cy="411480"/>
          </a:xfrm>
        </p:spPr>
        <p:txBody>
          <a:bodyPr/>
          <a:lstStyle/>
          <a:p>
            <a:pPr algn="ctr"/>
            <a:r>
              <a:rPr lang="en-US" sz="2400" dirty="0"/>
              <a:t>New Memory and Systems Technologies Across the Hierarchy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140F0B2-7134-4139-925D-5592EBBA1C0D}"/>
              </a:ext>
            </a:extLst>
          </p:cNvPr>
          <p:cNvGrpSpPr/>
          <p:nvPr/>
        </p:nvGrpSpPr>
        <p:grpSpPr>
          <a:xfrm>
            <a:off x="2002072" y="3752402"/>
            <a:ext cx="4110179" cy="541920"/>
            <a:chOff x="12456098" y="5203261"/>
            <a:chExt cx="7756959" cy="807082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3D5909F-DAF4-4250-B3F2-7CC1F7EFDC58}"/>
                </a:ext>
              </a:extLst>
            </p:cNvPr>
            <p:cNvSpPr/>
            <p:nvPr/>
          </p:nvSpPr>
          <p:spPr>
            <a:xfrm>
              <a:off x="13014554" y="5203261"/>
              <a:ext cx="582893" cy="739825"/>
            </a:xfrm>
            <a:custGeom>
              <a:avLst/>
              <a:gdLst>
                <a:gd name="connsiteX0" fmla="*/ 579537 w 582892"/>
                <a:gd name="connsiteY0" fmla="*/ 16597 h 739825"/>
                <a:gd name="connsiteX1" fmla="*/ 16597 w 582892"/>
                <a:gd name="connsiteY1" fmla="*/ 724364 h 7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2892" h="739825">
                  <a:moveTo>
                    <a:pt x="579537" y="16597"/>
                  </a:moveTo>
                  <a:lnTo>
                    <a:pt x="16597" y="724364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solidFill>
                <a:srgbClr val="0088EE">
                  <a:alpha val="50000"/>
                </a:srgbClr>
              </a:soli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5E0057-DA02-4E24-8B3D-A70FEC1C9FC6}"/>
                </a:ext>
              </a:extLst>
            </p:cNvPr>
            <p:cNvSpPr/>
            <p:nvPr/>
          </p:nvSpPr>
          <p:spPr>
            <a:xfrm>
              <a:off x="19059602" y="5203261"/>
              <a:ext cx="560474" cy="739825"/>
            </a:xfrm>
            <a:custGeom>
              <a:avLst/>
              <a:gdLst>
                <a:gd name="connsiteX0" fmla="*/ 16598 w 560473"/>
                <a:gd name="connsiteY0" fmla="*/ 16597 h 739825"/>
                <a:gd name="connsiteX1" fmla="*/ 546806 w 560473"/>
                <a:gd name="connsiteY1" fmla="*/ 724364 h 739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0473" h="739825">
                  <a:moveTo>
                    <a:pt x="16598" y="16597"/>
                  </a:moveTo>
                  <a:lnTo>
                    <a:pt x="546806" y="724364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solidFill>
                <a:srgbClr val="0088EE">
                  <a:alpha val="50000"/>
                </a:srgbClr>
              </a:soli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5C1AA8D-D5FB-443D-9D2C-D7CBFDC07C67}"/>
                </a:ext>
              </a:extLst>
            </p:cNvPr>
            <p:cNvSpPr/>
            <p:nvPr/>
          </p:nvSpPr>
          <p:spPr>
            <a:xfrm>
              <a:off x="12456098" y="5203261"/>
              <a:ext cx="7756959" cy="807082"/>
            </a:xfrm>
            <a:custGeom>
              <a:avLst/>
              <a:gdLst>
                <a:gd name="connsiteX0" fmla="*/ 16597 w 7756959"/>
                <a:gd name="connsiteY0" fmla="*/ 348846 h 807082"/>
                <a:gd name="connsiteX1" fmla="*/ 1137994 w 7756959"/>
                <a:gd name="connsiteY1" fmla="*/ 16597 h 807082"/>
                <a:gd name="connsiteX2" fmla="*/ 6620101 w 7756959"/>
                <a:gd name="connsiteY2" fmla="*/ 16597 h 807082"/>
                <a:gd name="connsiteX3" fmla="*/ 7744188 w 7756959"/>
                <a:gd name="connsiteY3" fmla="*/ 364988 h 807082"/>
                <a:gd name="connsiteX4" fmla="*/ 7124528 w 7756959"/>
                <a:gd name="connsiteY4" fmla="*/ 794759 h 807082"/>
                <a:gd name="connsiteX5" fmla="*/ 637154 w 7756959"/>
                <a:gd name="connsiteY5" fmla="*/ 794759 h 80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56959" h="807082">
                  <a:moveTo>
                    <a:pt x="16597" y="348846"/>
                  </a:moveTo>
                  <a:lnTo>
                    <a:pt x="1137994" y="16597"/>
                  </a:lnTo>
                  <a:lnTo>
                    <a:pt x="6620101" y="16597"/>
                  </a:lnTo>
                  <a:lnTo>
                    <a:pt x="7744188" y="364988"/>
                  </a:lnTo>
                  <a:lnTo>
                    <a:pt x="7124528" y="794759"/>
                  </a:lnTo>
                  <a:lnTo>
                    <a:pt x="637154" y="79475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B3E1B3-5F80-46EA-97C5-35C195E5F81E}"/>
              </a:ext>
            </a:extLst>
          </p:cNvPr>
          <p:cNvGrpSpPr/>
          <p:nvPr/>
        </p:nvGrpSpPr>
        <p:grpSpPr>
          <a:xfrm>
            <a:off x="1995742" y="3364602"/>
            <a:ext cx="4095453" cy="923970"/>
            <a:chOff x="4455906" y="4532438"/>
            <a:chExt cx="3276600" cy="58444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704DDBA-71EB-4EB6-8E01-FED869EC7DAB}"/>
                </a:ext>
              </a:extLst>
            </p:cNvPr>
            <p:cNvSpPr/>
            <p:nvPr/>
          </p:nvSpPr>
          <p:spPr>
            <a:xfrm>
              <a:off x="4455906" y="4783506"/>
              <a:ext cx="3276600" cy="333375"/>
            </a:xfrm>
            <a:custGeom>
              <a:avLst/>
              <a:gdLst>
                <a:gd name="connsiteX0" fmla="*/ 5509 w 3276600"/>
                <a:gd name="connsiteY0" fmla="*/ 138859 h 333375"/>
                <a:gd name="connsiteX1" fmla="*/ 474615 w 3276600"/>
                <a:gd name="connsiteY1" fmla="*/ 5509 h 333375"/>
                <a:gd name="connsiteX2" fmla="*/ 2803478 w 3276600"/>
                <a:gd name="connsiteY2" fmla="*/ 5509 h 333375"/>
                <a:gd name="connsiteX3" fmla="*/ 3274965 w 3276600"/>
                <a:gd name="connsiteY3" fmla="*/ 146002 h 333375"/>
                <a:gd name="connsiteX4" fmla="*/ 3013789 w 3276600"/>
                <a:gd name="connsiteY4" fmla="*/ 327930 h 333375"/>
                <a:gd name="connsiteX5" fmla="*/ 267446 w 3276600"/>
                <a:gd name="connsiteY5" fmla="*/ 327930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6600" h="333375">
                  <a:moveTo>
                    <a:pt x="5509" y="138859"/>
                  </a:moveTo>
                  <a:lnTo>
                    <a:pt x="474615" y="5509"/>
                  </a:lnTo>
                  <a:lnTo>
                    <a:pt x="2803478" y="5509"/>
                  </a:lnTo>
                  <a:lnTo>
                    <a:pt x="3274965" y="146002"/>
                  </a:lnTo>
                  <a:lnTo>
                    <a:pt x="3013789" y="327930"/>
                  </a:lnTo>
                  <a:lnTo>
                    <a:pt x="267446" y="327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C30F86-2687-4133-B930-99F67F20929D}"/>
                </a:ext>
              </a:extLst>
            </p:cNvPr>
            <p:cNvSpPr/>
            <p:nvPr/>
          </p:nvSpPr>
          <p:spPr>
            <a:xfrm>
              <a:off x="4455906" y="4650441"/>
              <a:ext cx="495300" cy="457200"/>
            </a:xfrm>
            <a:custGeom>
              <a:avLst/>
              <a:gdLst>
                <a:gd name="connsiteX0" fmla="*/ 276781 w 495300"/>
                <a:gd name="connsiteY0" fmla="*/ 5509 h 457200"/>
                <a:gd name="connsiteX1" fmla="*/ 5509 w 495300"/>
                <a:gd name="connsiteY1" fmla="*/ 271923 h 457200"/>
                <a:gd name="connsiteX2" fmla="*/ 267446 w 495300"/>
                <a:gd name="connsiteY2" fmla="*/ 460994 h 457200"/>
                <a:gd name="connsiteX3" fmla="*/ 496618 w 495300"/>
                <a:gd name="connsiteY3" fmla="*/ 16352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457200">
                  <a:moveTo>
                    <a:pt x="276781" y="5509"/>
                  </a:moveTo>
                  <a:lnTo>
                    <a:pt x="5509" y="271923"/>
                  </a:lnTo>
                  <a:lnTo>
                    <a:pt x="267446" y="460994"/>
                  </a:lnTo>
                  <a:lnTo>
                    <a:pt x="496618" y="163528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EEA08DC-DB0F-4BB1-9824-44D1342BDB2D}"/>
                </a:ext>
              </a:extLst>
            </p:cNvPr>
            <p:cNvSpPr/>
            <p:nvPr/>
          </p:nvSpPr>
          <p:spPr>
            <a:xfrm>
              <a:off x="4924642" y="4532438"/>
              <a:ext cx="209550" cy="257175"/>
            </a:xfrm>
            <a:custGeom>
              <a:avLst/>
              <a:gdLst>
                <a:gd name="connsiteX0" fmla="*/ 205237 w 209550"/>
                <a:gd name="connsiteY0" fmla="*/ 5879 h 257175"/>
                <a:gd name="connsiteX1" fmla="*/ 5879 w 209550"/>
                <a:gd name="connsiteY1" fmla="*/ 25657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9550" h="257175">
                  <a:moveTo>
                    <a:pt x="205237" y="5879"/>
                  </a:moveTo>
                  <a:lnTo>
                    <a:pt x="5879" y="256577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5BE9F6-0C2A-454E-A9C0-CE2A4092CD40}"/>
                </a:ext>
              </a:extLst>
            </p:cNvPr>
            <p:cNvSpPr/>
            <p:nvPr/>
          </p:nvSpPr>
          <p:spPr>
            <a:xfrm>
              <a:off x="7065672" y="4532438"/>
              <a:ext cx="190500" cy="257175"/>
            </a:xfrm>
            <a:custGeom>
              <a:avLst/>
              <a:gdLst>
                <a:gd name="connsiteX0" fmla="*/ 5879 w 190500"/>
                <a:gd name="connsiteY0" fmla="*/ 5879 h 257175"/>
                <a:gd name="connsiteX1" fmla="*/ 193712 w 190500"/>
                <a:gd name="connsiteY1" fmla="*/ 25657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257175">
                  <a:moveTo>
                    <a:pt x="5879" y="5879"/>
                  </a:moveTo>
                  <a:lnTo>
                    <a:pt x="193712" y="256577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8D1ACEC-6BEE-436D-9B91-9A51F4766977}"/>
                </a:ext>
              </a:extLst>
            </p:cNvPr>
            <p:cNvSpPr/>
            <p:nvPr/>
          </p:nvSpPr>
          <p:spPr>
            <a:xfrm>
              <a:off x="4726808" y="4532438"/>
              <a:ext cx="2743200" cy="285750"/>
            </a:xfrm>
            <a:custGeom>
              <a:avLst/>
              <a:gdLst>
                <a:gd name="connsiteX0" fmla="*/ 5879 w 2743200"/>
                <a:gd name="connsiteY0" fmla="*/ 123512 h 285750"/>
                <a:gd name="connsiteX1" fmla="*/ 403071 w 2743200"/>
                <a:gd name="connsiteY1" fmla="*/ 5879 h 285750"/>
                <a:gd name="connsiteX2" fmla="*/ 2344743 w 2743200"/>
                <a:gd name="connsiteY2" fmla="*/ 5879 h 285750"/>
                <a:gd name="connsiteX3" fmla="*/ 2742887 w 2743200"/>
                <a:gd name="connsiteY3" fmla="*/ 129227 h 285750"/>
                <a:gd name="connsiteX4" fmla="*/ 2523431 w 2743200"/>
                <a:gd name="connsiteY4" fmla="*/ 281532 h 285750"/>
                <a:gd name="connsiteX5" fmla="*/ 225716 w 2743200"/>
                <a:gd name="connsiteY5" fmla="*/ 28153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3200" h="285750">
                  <a:moveTo>
                    <a:pt x="5879" y="123512"/>
                  </a:moveTo>
                  <a:lnTo>
                    <a:pt x="403071" y="5879"/>
                  </a:lnTo>
                  <a:lnTo>
                    <a:pt x="2344743" y="5879"/>
                  </a:lnTo>
                  <a:lnTo>
                    <a:pt x="2742887" y="129227"/>
                  </a:lnTo>
                  <a:lnTo>
                    <a:pt x="2523431" y="281532"/>
                  </a:lnTo>
                  <a:lnTo>
                    <a:pt x="225716" y="281532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E2161A-14BE-4E5D-A61C-5B36D26D782B}"/>
                </a:ext>
              </a:extLst>
            </p:cNvPr>
            <p:cNvSpPr/>
            <p:nvPr/>
          </p:nvSpPr>
          <p:spPr>
            <a:xfrm>
              <a:off x="4717844" y="4808461"/>
              <a:ext cx="2752725" cy="304800"/>
            </a:xfrm>
            <a:custGeom>
              <a:avLst/>
              <a:gdLst>
                <a:gd name="connsiteX0" fmla="*/ 234680 w 2752725"/>
                <a:gd name="connsiteY0" fmla="*/ 5509 h 304800"/>
                <a:gd name="connsiteX1" fmla="*/ 2524204 w 2752725"/>
                <a:gd name="connsiteY1" fmla="*/ 5509 h 304800"/>
                <a:gd name="connsiteX2" fmla="*/ 2751852 w 2752725"/>
                <a:gd name="connsiteY2" fmla="*/ 302974 h 304800"/>
                <a:gd name="connsiteX3" fmla="*/ 5509 w 2752725"/>
                <a:gd name="connsiteY3" fmla="*/ 302974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52725" h="304800">
                  <a:moveTo>
                    <a:pt x="234680" y="5509"/>
                  </a:moveTo>
                  <a:lnTo>
                    <a:pt x="2524204" y="5509"/>
                  </a:lnTo>
                  <a:lnTo>
                    <a:pt x="2751852" y="302974"/>
                  </a:lnTo>
                  <a:lnTo>
                    <a:pt x="5509" y="302974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67863F0-2A70-4CC9-B155-6E4F507E1BC1}"/>
                </a:ext>
              </a:extLst>
            </p:cNvPr>
            <p:cNvSpPr/>
            <p:nvPr/>
          </p:nvSpPr>
          <p:spPr>
            <a:xfrm>
              <a:off x="7236540" y="4656156"/>
              <a:ext cx="495300" cy="457200"/>
            </a:xfrm>
            <a:custGeom>
              <a:avLst/>
              <a:gdLst>
                <a:gd name="connsiteX0" fmla="*/ 5509 w 495300"/>
                <a:gd name="connsiteY0" fmla="*/ 157813 h 457200"/>
                <a:gd name="connsiteX1" fmla="*/ 233156 w 495300"/>
                <a:gd name="connsiteY1" fmla="*/ 455279 h 457200"/>
                <a:gd name="connsiteX2" fmla="*/ 494332 w 495300"/>
                <a:gd name="connsiteY2" fmla="*/ 273352 h 457200"/>
                <a:gd name="connsiteX3" fmla="*/ 233156 w 495300"/>
                <a:gd name="connsiteY3" fmla="*/ 5509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300" h="457200">
                  <a:moveTo>
                    <a:pt x="5509" y="157813"/>
                  </a:moveTo>
                  <a:lnTo>
                    <a:pt x="233156" y="455279"/>
                  </a:lnTo>
                  <a:lnTo>
                    <a:pt x="494332" y="273352"/>
                  </a:lnTo>
                  <a:lnTo>
                    <a:pt x="233156" y="550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21D3E3C-750A-4F60-B5AC-E0FC011E1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</a:blip>
          <a:srcRect t="29070" b="11283"/>
          <a:stretch/>
        </p:blipFill>
        <p:spPr>
          <a:xfrm>
            <a:off x="3860780" y="3988652"/>
            <a:ext cx="450347" cy="1736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EC8ACCE-7381-4760-B609-4B66C3C51C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biLevel thresh="25000"/>
          </a:blip>
          <a:srcRect t="27733" b="10926"/>
          <a:stretch/>
        </p:blipFill>
        <p:spPr>
          <a:xfrm>
            <a:off x="3512118" y="3498108"/>
            <a:ext cx="1211212" cy="18342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695ECD1-413A-4825-A7A6-26D4B32505AE}"/>
              </a:ext>
            </a:extLst>
          </p:cNvPr>
          <p:cNvGrpSpPr/>
          <p:nvPr/>
        </p:nvGrpSpPr>
        <p:grpSpPr>
          <a:xfrm>
            <a:off x="2662212" y="2586519"/>
            <a:ext cx="2762514" cy="758193"/>
            <a:chOff x="4987906" y="2434170"/>
            <a:chExt cx="2210170" cy="47958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21A528A-22F1-45D9-850E-62598CDF84B6}"/>
                </a:ext>
              </a:extLst>
            </p:cNvPr>
            <p:cNvSpPr/>
            <p:nvPr/>
          </p:nvSpPr>
          <p:spPr>
            <a:xfrm>
              <a:off x="4988276" y="2674951"/>
              <a:ext cx="2209800" cy="238125"/>
            </a:xfrm>
            <a:custGeom>
              <a:avLst/>
              <a:gdLst>
                <a:gd name="connsiteX0" fmla="*/ 5509 w 2209800"/>
                <a:gd name="connsiteY0" fmla="*/ 107426 h 238125"/>
                <a:gd name="connsiteX1" fmla="*/ 330216 w 2209800"/>
                <a:gd name="connsiteY1" fmla="*/ 5509 h 238125"/>
                <a:gd name="connsiteX2" fmla="*/ 1883077 w 2209800"/>
                <a:gd name="connsiteY2" fmla="*/ 5509 h 238125"/>
                <a:gd name="connsiteX3" fmla="*/ 2207308 w 2209800"/>
                <a:gd name="connsiteY3" fmla="*/ 111712 h 238125"/>
                <a:gd name="connsiteX4" fmla="*/ 2029762 w 2209800"/>
                <a:gd name="connsiteY4" fmla="*/ 234299 h 238125"/>
                <a:gd name="connsiteX5" fmla="*/ 182959 w 2209800"/>
                <a:gd name="connsiteY5" fmla="*/ 23429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9800" h="238125">
                  <a:moveTo>
                    <a:pt x="5509" y="107426"/>
                  </a:moveTo>
                  <a:lnTo>
                    <a:pt x="330216" y="5509"/>
                  </a:lnTo>
                  <a:lnTo>
                    <a:pt x="1883077" y="5509"/>
                  </a:lnTo>
                  <a:lnTo>
                    <a:pt x="2207308" y="111712"/>
                  </a:lnTo>
                  <a:lnTo>
                    <a:pt x="2029762" y="234299"/>
                  </a:lnTo>
                  <a:lnTo>
                    <a:pt x="182959" y="23429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66D7602-574C-4017-A4AC-91E35F775004}"/>
                </a:ext>
              </a:extLst>
            </p:cNvPr>
            <p:cNvSpPr/>
            <p:nvPr/>
          </p:nvSpPr>
          <p:spPr>
            <a:xfrm>
              <a:off x="4987906" y="2520371"/>
              <a:ext cx="400050" cy="390525"/>
            </a:xfrm>
            <a:custGeom>
              <a:avLst/>
              <a:gdLst>
                <a:gd name="connsiteX0" fmla="*/ 267435 w 400050"/>
                <a:gd name="connsiteY0" fmla="*/ 5879 h 390525"/>
                <a:gd name="connsiteX1" fmla="*/ 5879 w 400050"/>
                <a:gd name="connsiteY1" fmla="*/ 262006 h 390525"/>
                <a:gd name="connsiteX2" fmla="*/ 183329 w 400050"/>
                <a:gd name="connsiteY2" fmla="*/ 388879 h 390525"/>
                <a:gd name="connsiteX3" fmla="*/ 403643 w 400050"/>
                <a:gd name="connsiteY3" fmla="*/ 10160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0" h="390525">
                  <a:moveTo>
                    <a:pt x="267435" y="5879"/>
                  </a:moveTo>
                  <a:lnTo>
                    <a:pt x="5879" y="262006"/>
                  </a:lnTo>
                  <a:lnTo>
                    <a:pt x="183329" y="388879"/>
                  </a:lnTo>
                  <a:lnTo>
                    <a:pt x="403643" y="101605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2330EB-95C3-4BB9-8EE5-CD2CA52CE75C}"/>
                </a:ext>
              </a:extLst>
            </p:cNvPr>
            <p:cNvSpPr/>
            <p:nvPr/>
          </p:nvSpPr>
          <p:spPr>
            <a:xfrm>
              <a:off x="5312613" y="2434170"/>
              <a:ext cx="200025" cy="247650"/>
            </a:xfrm>
            <a:custGeom>
              <a:avLst/>
              <a:gdLst>
                <a:gd name="connsiteX0" fmla="*/ 195617 w 200025"/>
                <a:gd name="connsiteY0" fmla="*/ 5879 h 247650"/>
                <a:gd name="connsiteX1" fmla="*/ 5879 w 200025"/>
                <a:gd name="connsiteY1" fmla="*/ 24629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47650">
                  <a:moveTo>
                    <a:pt x="195617" y="5879"/>
                  </a:moveTo>
                  <a:lnTo>
                    <a:pt x="5879" y="246290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F26F85-5C8E-4EF3-BEF9-E2587FEA2B31}"/>
                </a:ext>
              </a:extLst>
            </p:cNvPr>
            <p:cNvSpPr/>
            <p:nvPr/>
          </p:nvSpPr>
          <p:spPr>
            <a:xfrm>
              <a:off x="6671449" y="2434170"/>
              <a:ext cx="200025" cy="247650"/>
            </a:xfrm>
            <a:custGeom>
              <a:avLst/>
              <a:gdLst>
                <a:gd name="connsiteX0" fmla="*/ 5879 w 200025"/>
                <a:gd name="connsiteY0" fmla="*/ 5879 h 247650"/>
                <a:gd name="connsiteX1" fmla="*/ 199903 w 200025"/>
                <a:gd name="connsiteY1" fmla="*/ 24629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47650">
                  <a:moveTo>
                    <a:pt x="5879" y="5879"/>
                  </a:moveTo>
                  <a:lnTo>
                    <a:pt x="199903" y="246290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19E243-0F6E-4B9C-8144-A57FCB350E73}"/>
                </a:ext>
              </a:extLst>
            </p:cNvPr>
            <p:cNvSpPr/>
            <p:nvPr/>
          </p:nvSpPr>
          <p:spPr>
            <a:xfrm>
              <a:off x="5250214" y="2434922"/>
              <a:ext cx="1676400" cy="190500"/>
            </a:xfrm>
            <a:custGeom>
              <a:avLst/>
              <a:gdLst>
                <a:gd name="connsiteX0" fmla="*/ 5126 w 1676400"/>
                <a:gd name="connsiteY0" fmla="*/ 91328 h 190500"/>
                <a:gd name="connsiteX1" fmla="*/ 258015 w 1676400"/>
                <a:gd name="connsiteY1" fmla="*/ 5126 h 190500"/>
                <a:gd name="connsiteX2" fmla="*/ 1427114 w 1676400"/>
                <a:gd name="connsiteY2" fmla="*/ 5126 h 190500"/>
                <a:gd name="connsiteX3" fmla="*/ 1678097 w 1676400"/>
                <a:gd name="connsiteY3" fmla="*/ 94185 h 190500"/>
                <a:gd name="connsiteX4" fmla="*/ 1542080 w 1676400"/>
                <a:gd name="connsiteY4" fmla="*/ 187054 h 190500"/>
                <a:gd name="connsiteX5" fmla="*/ 140667 w 1676400"/>
                <a:gd name="connsiteY5" fmla="*/ 18705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400" h="190500">
                  <a:moveTo>
                    <a:pt x="5126" y="91328"/>
                  </a:moveTo>
                  <a:lnTo>
                    <a:pt x="258015" y="5126"/>
                  </a:lnTo>
                  <a:lnTo>
                    <a:pt x="1427114" y="5126"/>
                  </a:lnTo>
                  <a:lnTo>
                    <a:pt x="1678097" y="94185"/>
                  </a:lnTo>
                  <a:lnTo>
                    <a:pt x="1542080" y="187054"/>
                  </a:lnTo>
                  <a:lnTo>
                    <a:pt x="140667" y="187054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5135F69-1762-472B-8387-D09BA2397553}"/>
                </a:ext>
              </a:extLst>
            </p:cNvPr>
            <p:cNvSpPr/>
            <p:nvPr/>
          </p:nvSpPr>
          <p:spPr>
            <a:xfrm>
              <a:off x="5165356" y="2616097"/>
              <a:ext cx="1857375" cy="295275"/>
            </a:xfrm>
            <a:custGeom>
              <a:avLst/>
              <a:gdLst>
                <a:gd name="connsiteX0" fmla="*/ 5879 w 1857375"/>
                <a:gd name="connsiteY0" fmla="*/ 293153 h 295275"/>
                <a:gd name="connsiteX1" fmla="*/ 1852681 w 1857375"/>
                <a:gd name="connsiteY1" fmla="*/ 293153 h 295275"/>
                <a:gd name="connsiteX2" fmla="*/ 1626938 w 1857375"/>
                <a:gd name="connsiteY2" fmla="*/ 5879 h 295275"/>
                <a:gd name="connsiteX3" fmla="*/ 226192 w 1857375"/>
                <a:gd name="connsiteY3" fmla="*/ 5879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75" h="295275">
                  <a:moveTo>
                    <a:pt x="5879" y="293153"/>
                  </a:moveTo>
                  <a:lnTo>
                    <a:pt x="1852681" y="293153"/>
                  </a:lnTo>
                  <a:lnTo>
                    <a:pt x="1626938" y="5879"/>
                  </a:lnTo>
                  <a:lnTo>
                    <a:pt x="226192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29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2ADCE29-A201-4EC9-BF32-B3D8E2B473E7}"/>
                </a:ext>
              </a:extLst>
            </p:cNvPr>
            <p:cNvSpPr/>
            <p:nvPr/>
          </p:nvSpPr>
          <p:spPr>
            <a:xfrm>
              <a:off x="6786416" y="2523228"/>
              <a:ext cx="409575" cy="390525"/>
            </a:xfrm>
            <a:custGeom>
              <a:avLst/>
              <a:gdLst>
                <a:gd name="connsiteX0" fmla="*/ 141896 w 409575"/>
                <a:gd name="connsiteY0" fmla="*/ 5879 h 390525"/>
                <a:gd name="connsiteX1" fmla="*/ 409167 w 409575"/>
                <a:gd name="connsiteY1" fmla="*/ 263435 h 390525"/>
                <a:gd name="connsiteX2" fmla="*/ 231621 w 409575"/>
                <a:gd name="connsiteY2" fmla="*/ 386021 h 390525"/>
                <a:gd name="connsiteX3" fmla="*/ 5879 w 409575"/>
                <a:gd name="connsiteY3" fmla="*/ 9874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390525">
                  <a:moveTo>
                    <a:pt x="141896" y="5879"/>
                  </a:moveTo>
                  <a:lnTo>
                    <a:pt x="409167" y="263435"/>
                  </a:lnTo>
                  <a:lnTo>
                    <a:pt x="231621" y="386021"/>
                  </a:lnTo>
                  <a:lnTo>
                    <a:pt x="5879" y="98747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8973A2B5-7A26-49EC-8ED9-F3522213E68F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</a:blip>
          <a:stretch>
            <a:fillRect/>
          </a:stretch>
        </p:blipFill>
        <p:spPr>
          <a:xfrm>
            <a:off x="3527807" y="3056551"/>
            <a:ext cx="1040453" cy="204635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22C089B5-9615-40D0-8B86-F6AC8D6EF4A4}"/>
              </a:ext>
            </a:extLst>
          </p:cNvPr>
          <p:cNvGrpSpPr/>
          <p:nvPr/>
        </p:nvGrpSpPr>
        <p:grpSpPr>
          <a:xfrm>
            <a:off x="2994069" y="2213440"/>
            <a:ext cx="2098800" cy="673097"/>
            <a:chOff x="5255827" y="3212714"/>
            <a:chExt cx="1679162" cy="425757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4460224-E63B-4144-9A06-E6AC42A05315}"/>
                </a:ext>
              </a:extLst>
            </p:cNvPr>
            <p:cNvSpPr/>
            <p:nvPr/>
          </p:nvSpPr>
          <p:spPr>
            <a:xfrm>
              <a:off x="5256579" y="3447971"/>
              <a:ext cx="1676400" cy="190500"/>
            </a:xfrm>
            <a:custGeom>
              <a:avLst/>
              <a:gdLst>
                <a:gd name="connsiteX0" fmla="*/ 5126 w 1676400"/>
                <a:gd name="connsiteY0" fmla="*/ 91328 h 190500"/>
                <a:gd name="connsiteX1" fmla="*/ 258015 w 1676400"/>
                <a:gd name="connsiteY1" fmla="*/ 5126 h 190500"/>
                <a:gd name="connsiteX2" fmla="*/ 1427114 w 1676400"/>
                <a:gd name="connsiteY2" fmla="*/ 5126 h 190500"/>
                <a:gd name="connsiteX3" fmla="*/ 1678193 w 1676400"/>
                <a:gd name="connsiteY3" fmla="*/ 94185 h 190500"/>
                <a:gd name="connsiteX4" fmla="*/ 1542080 w 1676400"/>
                <a:gd name="connsiteY4" fmla="*/ 187054 h 190500"/>
                <a:gd name="connsiteX5" fmla="*/ 140762 w 1676400"/>
                <a:gd name="connsiteY5" fmla="*/ 187054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6400" h="190500">
                  <a:moveTo>
                    <a:pt x="5126" y="91328"/>
                  </a:moveTo>
                  <a:lnTo>
                    <a:pt x="258015" y="5126"/>
                  </a:lnTo>
                  <a:lnTo>
                    <a:pt x="1427114" y="5126"/>
                  </a:lnTo>
                  <a:lnTo>
                    <a:pt x="1678193" y="94185"/>
                  </a:lnTo>
                  <a:lnTo>
                    <a:pt x="1542080" y="187054"/>
                  </a:lnTo>
                  <a:lnTo>
                    <a:pt x="140762" y="187054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7F25C5D-F6D8-4C09-9FFA-C91602400B57}"/>
                </a:ext>
              </a:extLst>
            </p:cNvPr>
            <p:cNvSpPr/>
            <p:nvPr/>
          </p:nvSpPr>
          <p:spPr>
            <a:xfrm>
              <a:off x="5255827" y="3283294"/>
              <a:ext cx="361950" cy="352425"/>
            </a:xfrm>
            <a:custGeom>
              <a:avLst/>
              <a:gdLst>
                <a:gd name="connsiteX0" fmla="*/ 268388 w 361950"/>
                <a:gd name="connsiteY0" fmla="*/ 5879 h 352425"/>
                <a:gd name="connsiteX1" fmla="*/ 5879 w 361950"/>
                <a:gd name="connsiteY1" fmla="*/ 256005 h 352425"/>
                <a:gd name="connsiteX2" fmla="*/ 141515 w 361950"/>
                <a:gd name="connsiteY2" fmla="*/ 351731 h 352425"/>
                <a:gd name="connsiteX3" fmla="*/ 363352 w 361950"/>
                <a:gd name="connsiteY3" fmla="*/ 70363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0" h="352425">
                  <a:moveTo>
                    <a:pt x="268388" y="5879"/>
                  </a:moveTo>
                  <a:lnTo>
                    <a:pt x="5879" y="256005"/>
                  </a:lnTo>
                  <a:lnTo>
                    <a:pt x="141515" y="351731"/>
                  </a:lnTo>
                  <a:lnTo>
                    <a:pt x="363352" y="70363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47F07E7-F2B0-48FD-B205-D099A645F85B}"/>
                </a:ext>
              </a:extLst>
            </p:cNvPr>
            <p:cNvSpPr/>
            <p:nvPr/>
          </p:nvSpPr>
          <p:spPr>
            <a:xfrm>
              <a:off x="5508715" y="3212714"/>
              <a:ext cx="200025" cy="238125"/>
            </a:xfrm>
            <a:custGeom>
              <a:avLst/>
              <a:gdLst>
                <a:gd name="connsiteX0" fmla="*/ 198474 w 200025"/>
                <a:gd name="connsiteY0" fmla="*/ 5879 h 238125"/>
                <a:gd name="connsiteX1" fmla="*/ 5879 w 200025"/>
                <a:gd name="connsiteY1" fmla="*/ 24038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238125">
                  <a:moveTo>
                    <a:pt x="198474" y="5879"/>
                  </a:moveTo>
                  <a:lnTo>
                    <a:pt x="5879" y="240384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97FE759-C172-4B01-9FDE-4287F9E4B071}"/>
                </a:ext>
              </a:extLst>
            </p:cNvPr>
            <p:cNvSpPr/>
            <p:nvPr/>
          </p:nvSpPr>
          <p:spPr>
            <a:xfrm>
              <a:off x="6498553" y="3212714"/>
              <a:ext cx="190500" cy="238125"/>
            </a:xfrm>
            <a:custGeom>
              <a:avLst/>
              <a:gdLst>
                <a:gd name="connsiteX0" fmla="*/ 5879 w 190500"/>
                <a:gd name="connsiteY0" fmla="*/ 5879 h 238125"/>
                <a:gd name="connsiteX1" fmla="*/ 185139 w 190500"/>
                <a:gd name="connsiteY1" fmla="*/ 240384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0" h="238125">
                  <a:moveTo>
                    <a:pt x="5879" y="5879"/>
                  </a:moveTo>
                  <a:lnTo>
                    <a:pt x="185139" y="240384"/>
                  </a:lnTo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1E6C010-0063-4AFD-AB66-961E25964997}"/>
                </a:ext>
              </a:extLst>
            </p:cNvPr>
            <p:cNvSpPr/>
            <p:nvPr/>
          </p:nvSpPr>
          <p:spPr>
            <a:xfrm>
              <a:off x="5519481" y="3213859"/>
              <a:ext cx="1162050" cy="142875"/>
            </a:xfrm>
            <a:custGeom>
              <a:avLst/>
              <a:gdLst>
                <a:gd name="connsiteX0" fmla="*/ 4733 w 1162050"/>
                <a:gd name="connsiteY0" fmla="*/ 75314 h 142875"/>
                <a:gd name="connsiteX1" fmla="*/ 187709 w 1162050"/>
                <a:gd name="connsiteY1" fmla="*/ 4733 h 142875"/>
                <a:gd name="connsiteX2" fmla="*/ 984951 w 1162050"/>
                <a:gd name="connsiteY2" fmla="*/ 4733 h 142875"/>
                <a:gd name="connsiteX3" fmla="*/ 1164783 w 1162050"/>
                <a:gd name="connsiteY3" fmla="*/ 76742 h 142875"/>
                <a:gd name="connsiteX4" fmla="*/ 1068962 w 1162050"/>
                <a:gd name="connsiteY4" fmla="*/ 139798 h 142875"/>
                <a:gd name="connsiteX5" fmla="*/ 99698 w 1162050"/>
                <a:gd name="connsiteY5" fmla="*/ 13979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050" h="142875">
                  <a:moveTo>
                    <a:pt x="4733" y="75314"/>
                  </a:moveTo>
                  <a:lnTo>
                    <a:pt x="187709" y="4733"/>
                  </a:lnTo>
                  <a:lnTo>
                    <a:pt x="984951" y="4733"/>
                  </a:lnTo>
                  <a:lnTo>
                    <a:pt x="1164783" y="76742"/>
                  </a:lnTo>
                  <a:lnTo>
                    <a:pt x="1068962" y="139798"/>
                  </a:lnTo>
                  <a:lnTo>
                    <a:pt x="99698" y="139798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AE3615B-ACE6-4957-AF66-082665DC613E}"/>
                </a:ext>
              </a:extLst>
            </p:cNvPr>
            <p:cNvSpPr/>
            <p:nvPr/>
          </p:nvSpPr>
          <p:spPr>
            <a:xfrm>
              <a:off x="5392129" y="3347778"/>
              <a:ext cx="1409700" cy="285750"/>
            </a:xfrm>
            <a:custGeom>
              <a:avLst/>
              <a:gdLst>
                <a:gd name="connsiteX0" fmla="*/ 1406530 w 1409700"/>
                <a:gd name="connsiteY0" fmla="*/ 287247 h 285750"/>
                <a:gd name="connsiteX1" fmla="*/ 5879 w 1409700"/>
                <a:gd name="connsiteY1" fmla="*/ 287247 h 285750"/>
                <a:gd name="connsiteX2" fmla="*/ 227049 w 1409700"/>
                <a:gd name="connsiteY2" fmla="*/ 5879 h 285750"/>
                <a:gd name="connsiteX3" fmla="*/ 1196313 w 1409700"/>
                <a:gd name="connsiteY3" fmla="*/ 587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9700" h="285750">
                  <a:moveTo>
                    <a:pt x="1406530" y="287247"/>
                  </a:moveTo>
                  <a:lnTo>
                    <a:pt x="5879" y="287247"/>
                  </a:lnTo>
                  <a:lnTo>
                    <a:pt x="227049" y="5879"/>
                  </a:lnTo>
                  <a:lnTo>
                    <a:pt x="1196313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31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97CC868-E16F-4051-B4AA-3EA44EA1E650}"/>
                </a:ext>
              </a:extLst>
            </p:cNvPr>
            <p:cNvSpPr/>
            <p:nvPr/>
          </p:nvSpPr>
          <p:spPr>
            <a:xfrm>
              <a:off x="6582564" y="3284723"/>
              <a:ext cx="352425" cy="352425"/>
            </a:xfrm>
            <a:custGeom>
              <a:avLst/>
              <a:gdLst>
                <a:gd name="connsiteX0" fmla="*/ 101700 w 352425"/>
                <a:gd name="connsiteY0" fmla="*/ 5879 h 352425"/>
                <a:gd name="connsiteX1" fmla="*/ 352208 w 352425"/>
                <a:gd name="connsiteY1" fmla="*/ 257434 h 352425"/>
                <a:gd name="connsiteX2" fmla="*/ 216095 w 352425"/>
                <a:gd name="connsiteY2" fmla="*/ 350303 h 352425"/>
                <a:gd name="connsiteX3" fmla="*/ 5879 w 352425"/>
                <a:gd name="connsiteY3" fmla="*/ 68934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352425">
                  <a:moveTo>
                    <a:pt x="101700" y="5879"/>
                  </a:moveTo>
                  <a:lnTo>
                    <a:pt x="352208" y="257434"/>
                  </a:lnTo>
                  <a:lnTo>
                    <a:pt x="216095" y="350303"/>
                  </a:lnTo>
                  <a:lnTo>
                    <a:pt x="5879" y="68934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F0501A6B-4ECB-4647-A411-B189F7C1FBAD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3893677" y="2578422"/>
            <a:ext cx="308715" cy="203239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A1137D0C-AC67-4E06-9F37-982FA6A9DBD1}"/>
              </a:ext>
            </a:extLst>
          </p:cNvPr>
          <p:cNvGrpSpPr/>
          <p:nvPr/>
        </p:nvGrpSpPr>
        <p:grpSpPr>
          <a:xfrm>
            <a:off x="3316524" y="1942478"/>
            <a:ext cx="1453889" cy="499026"/>
            <a:chOff x="5508239" y="3698877"/>
            <a:chExt cx="1163195" cy="31565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10DBE8D-1EFA-4780-BF65-CDEA2D286F04}"/>
                </a:ext>
              </a:extLst>
            </p:cNvPr>
            <p:cNvSpPr/>
            <p:nvPr/>
          </p:nvSpPr>
          <p:spPr>
            <a:xfrm>
              <a:off x="5509384" y="3871179"/>
              <a:ext cx="1162050" cy="142875"/>
            </a:xfrm>
            <a:custGeom>
              <a:avLst/>
              <a:gdLst>
                <a:gd name="connsiteX0" fmla="*/ 4733 w 1162050"/>
                <a:gd name="connsiteY0" fmla="*/ 75218 h 142875"/>
                <a:gd name="connsiteX1" fmla="*/ 187709 w 1162050"/>
                <a:gd name="connsiteY1" fmla="*/ 4733 h 142875"/>
                <a:gd name="connsiteX2" fmla="*/ 984951 w 1162050"/>
                <a:gd name="connsiteY2" fmla="*/ 4733 h 142875"/>
                <a:gd name="connsiteX3" fmla="*/ 1164879 w 1162050"/>
                <a:gd name="connsiteY3" fmla="*/ 76647 h 142875"/>
                <a:gd name="connsiteX4" fmla="*/ 1069057 w 1162050"/>
                <a:gd name="connsiteY4" fmla="*/ 139798 h 142875"/>
                <a:gd name="connsiteX5" fmla="*/ 99698 w 1162050"/>
                <a:gd name="connsiteY5" fmla="*/ 13979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2050" h="142875">
                  <a:moveTo>
                    <a:pt x="4733" y="75218"/>
                  </a:moveTo>
                  <a:lnTo>
                    <a:pt x="187709" y="4733"/>
                  </a:lnTo>
                  <a:lnTo>
                    <a:pt x="984951" y="4733"/>
                  </a:lnTo>
                  <a:lnTo>
                    <a:pt x="1164879" y="76647"/>
                  </a:lnTo>
                  <a:lnTo>
                    <a:pt x="1069057" y="139798"/>
                  </a:lnTo>
                  <a:lnTo>
                    <a:pt x="99698" y="139798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6A4A209-5EF7-40F0-9C18-1D93EDE294D9}"/>
                </a:ext>
              </a:extLst>
            </p:cNvPr>
            <p:cNvSpPr/>
            <p:nvPr/>
          </p:nvSpPr>
          <p:spPr>
            <a:xfrm>
              <a:off x="5508239" y="3752495"/>
              <a:ext cx="266700" cy="257175"/>
            </a:xfrm>
            <a:custGeom>
              <a:avLst/>
              <a:gdLst>
                <a:gd name="connsiteX0" fmla="*/ 197045 w 266700"/>
                <a:gd name="connsiteY0" fmla="*/ 5879 h 257175"/>
                <a:gd name="connsiteX1" fmla="*/ 5879 w 266700"/>
                <a:gd name="connsiteY1" fmla="*/ 193902 h 257175"/>
                <a:gd name="connsiteX2" fmla="*/ 100843 w 266700"/>
                <a:gd name="connsiteY2" fmla="*/ 258482 h 257175"/>
                <a:gd name="connsiteX3" fmla="*/ 261530 w 266700"/>
                <a:gd name="connsiteY3" fmla="*/ 3931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57175">
                  <a:moveTo>
                    <a:pt x="197045" y="5879"/>
                  </a:moveTo>
                  <a:lnTo>
                    <a:pt x="5879" y="193902"/>
                  </a:lnTo>
                  <a:lnTo>
                    <a:pt x="100843" y="258482"/>
                  </a:lnTo>
                  <a:lnTo>
                    <a:pt x="261530" y="3931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CBB878-EF1A-450B-9EE5-4FCC2571F417}"/>
                </a:ext>
              </a:extLst>
            </p:cNvPr>
            <p:cNvSpPr/>
            <p:nvPr/>
          </p:nvSpPr>
          <p:spPr>
            <a:xfrm>
              <a:off x="5700651" y="3698877"/>
              <a:ext cx="771525" cy="95250"/>
            </a:xfrm>
            <a:custGeom>
              <a:avLst/>
              <a:gdLst>
                <a:gd name="connsiteX0" fmla="*/ 4633 w 771525"/>
                <a:gd name="connsiteY0" fmla="*/ 59497 h 95250"/>
                <a:gd name="connsiteX1" fmla="*/ 137793 w 771525"/>
                <a:gd name="connsiteY1" fmla="*/ 4633 h 95250"/>
                <a:gd name="connsiteX2" fmla="*/ 646809 w 771525"/>
                <a:gd name="connsiteY2" fmla="*/ 4633 h 95250"/>
                <a:gd name="connsiteX3" fmla="*/ 775206 w 771525"/>
                <a:gd name="connsiteY3" fmla="*/ 59497 h 95250"/>
                <a:gd name="connsiteX4" fmla="*/ 709293 w 771525"/>
                <a:gd name="connsiteY4" fmla="*/ 92930 h 95250"/>
                <a:gd name="connsiteX5" fmla="*/ 69118 w 771525"/>
                <a:gd name="connsiteY5" fmla="*/ 9293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1525" h="95250">
                  <a:moveTo>
                    <a:pt x="4633" y="59497"/>
                  </a:moveTo>
                  <a:lnTo>
                    <a:pt x="137793" y="4633"/>
                  </a:lnTo>
                  <a:lnTo>
                    <a:pt x="646809" y="4633"/>
                  </a:lnTo>
                  <a:lnTo>
                    <a:pt x="775206" y="59497"/>
                  </a:lnTo>
                  <a:lnTo>
                    <a:pt x="709293" y="92930"/>
                  </a:lnTo>
                  <a:lnTo>
                    <a:pt x="69118" y="92930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5000"/>
                  </a:schemeClr>
                </a:gs>
                <a:gs pos="100000">
                  <a:srgbClr val="0A0B10">
                    <a:alpha val="2000"/>
                  </a:srgbClr>
                </a:gs>
              </a:gsLst>
              <a:lin ang="16200000" scaled="0"/>
            </a:gradFill>
            <a:ln w="6350">
              <a:gradFill>
                <a:gsLst>
                  <a:gs pos="0">
                    <a:srgbClr val="0088EE">
                      <a:alpha val="18000"/>
                    </a:srgbClr>
                  </a:gs>
                  <a:gs pos="100000">
                    <a:srgbClr val="0088EE">
                      <a:alpha val="44000"/>
                    </a:srgbClr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8ADE773-AC0B-4291-AC1B-900CF1B697EC}"/>
                </a:ext>
              </a:extLst>
            </p:cNvPr>
            <p:cNvSpPr/>
            <p:nvPr/>
          </p:nvSpPr>
          <p:spPr>
            <a:xfrm>
              <a:off x="6404065" y="3752495"/>
              <a:ext cx="266700" cy="257175"/>
            </a:xfrm>
            <a:custGeom>
              <a:avLst/>
              <a:gdLst>
                <a:gd name="connsiteX0" fmla="*/ 174376 w 266700"/>
                <a:gd name="connsiteY0" fmla="*/ 258482 h 257175"/>
                <a:gd name="connsiteX1" fmla="*/ 270197 w 266700"/>
                <a:gd name="connsiteY1" fmla="*/ 195331 h 257175"/>
                <a:gd name="connsiteX2" fmla="*/ 71792 w 266700"/>
                <a:gd name="connsiteY2" fmla="*/ 5879 h 257175"/>
                <a:gd name="connsiteX3" fmla="*/ 5879 w 266700"/>
                <a:gd name="connsiteY3" fmla="*/ 39311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257175">
                  <a:moveTo>
                    <a:pt x="174376" y="258482"/>
                  </a:moveTo>
                  <a:lnTo>
                    <a:pt x="270197" y="195331"/>
                  </a:lnTo>
                  <a:lnTo>
                    <a:pt x="71792" y="5879"/>
                  </a:lnTo>
                  <a:lnTo>
                    <a:pt x="5879" y="39311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49000"/>
                  </a:schemeClr>
                </a:gs>
                <a:gs pos="100000">
                  <a:srgbClr val="0A0B10">
                    <a:alpha val="0"/>
                  </a:srgbClr>
                </a:gs>
              </a:gsLst>
              <a:lin ang="3600000" scaled="0"/>
            </a:gradFill>
            <a:ln w="6350">
              <a:gradFill>
                <a:gsLst>
                  <a:gs pos="0">
                    <a:schemeClr val="tx1"/>
                  </a:gs>
                  <a:gs pos="100000">
                    <a:srgbClr val="0088EE"/>
                  </a:gs>
                </a:gsLst>
                <a:lin ang="1080000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AF8CD5-40F5-41D7-9274-613BA3231DA0}"/>
                </a:ext>
              </a:extLst>
            </p:cNvPr>
            <p:cNvSpPr/>
            <p:nvPr/>
          </p:nvSpPr>
          <p:spPr>
            <a:xfrm>
              <a:off x="5603203" y="3785928"/>
              <a:ext cx="981075" cy="228600"/>
            </a:xfrm>
            <a:custGeom>
              <a:avLst/>
              <a:gdLst>
                <a:gd name="connsiteX0" fmla="*/ 5879 w 981075"/>
                <a:gd name="connsiteY0" fmla="*/ 225049 h 228600"/>
                <a:gd name="connsiteX1" fmla="*/ 975238 w 981075"/>
                <a:gd name="connsiteY1" fmla="*/ 225049 h 228600"/>
                <a:gd name="connsiteX2" fmla="*/ 806741 w 981075"/>
                <a:gd name="connsiteY2" fmla="*/ 5879 h 228600"/>
                <a:gd name="connsiteX3" fmla="*/ 166565 w 981075"/>
                <a:gd name="connsiteY3" fmla="*/ 5879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75" h="228600">
                  <a:moveTo>
                    <a:pt x="5879" y="225049"/>
                  </a:moveTo>
                  <a:lnTo>
                    <a:pt x="975238" y="225049"/>
                  </a:lnTo>
                  <a:lnTo>
                    <a:pt x="806741" y="5879"/>
                  </a:lnTo>
                  <a:lnTo>
                    <a:pt x="166565" y="5879"/>
                  </a:ln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alpha val="39000"/>
                  </a:schemeClr>
                </a:gs>
                <a:gs pos="100000">
                  <a:schemeClr val="tx2">
                    <a:lumMod val="75000"/>
                    <a:alpha val="37000"/>
                  </a:schemeClr>
                </a:gs>
              </a:gsLst>
              <a:lin ang="0" scaled="0"/>
            </a:gradFill>
            <a:ln w="6350"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tx1"/>
                  </a:gs>
                </a:gsLst>
                <a:lin ang="0" scaled="0"/>
              </a:gradFill>
              <a:miter lim="400000"/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457189"/>
              <a:endParaRPr lang="en-US" sz="4267" kern="0">
                <a:solidFill>
                  <a:prstClr val="white"/>
                </a:solidFill>
                <a:latin typeface="Intel Clear Light" panose="020B0404020203020204" pitchFamily="34" charset="0"/>
              </a:endParaRPr>
            </a:p>
          </p:txBody>
        </p: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C67A5C32-D6B9-403F-842A-AEAA6DC3B1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biLevel thresh="25000"/>
          </a:blip>
          <a:srcRect b="19590"/>
          <a:stretch/>
        </p:blipFill>
        <p:spPr>
          <a:xfrm>
            <a:off x="3619164" y="2214458"/>
            <a:ext cx="898907" cy="144271"/>
          </a:xfrm>
          <a:prstGeom prst="rect">
            <a:avLst/>
          </a:prstGeom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5DB34AF0-4394-4D1C-B29A-B8EDC1A759EE}"/>
              </a:ext>
            </a:extLst>
          </p:cNvPr>
          <p:cNvSpPr/>
          <p:nvPr/>
        </p:nvSpPr>
        <p:spPr>
          <a:xfrm>
            <a:off x="3560476" y="1942478"/>
            <a:ext cx="964337" cy="150584"/>
          </a:xfrm>
          <a:custGeom>
            <a:avLst/>
            <a:gdLst>
              <a:gd name="connsiteX0" fmla="*/ 4633 w 771525"/>
              <a:gd name="connsiteY0" fmla="*/ 59497 h 95250"/>
              <a:gd name="connsiteX1" fmla="*/ 137888 w 771525"/>
              <a:gd name="connsiteY1" fmla="*/ 4633 h 95250"/>
              <a:gd name="connsiteX2" fmla="*/ 646904 w 771525"/>
              <a:gd name="connsiteY2" fmla="*/ 4633 h 95250"/>
              <a:gd name="connsiteX3" fmla="*/ 775206 w 771525"/>
              <a:gd name="connsiteY3" fmla="*/ 59497 h 95250"/>
              <a:gd name="connsiteX4" fmla="*/ 709388 w 771525"/>
              <a:gd name="connsiteY4" fmla="*/ 92930 h 95250"/>
              <a:gd name="connsiteX5" fmla="*/ 69213 w 771525"/>
              <a:gd name="connsiteY5" fmla="*/ 9293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1525" h="95250">
                <a:moveTo>
                  <a:pt x="4633" y="59497"/>
                </a:moveTo>
                <a:lnTo>
                  <a:pt x="137888" y="4633"/>
                </a:lnTo>
                <a:lnTo>
                  <a:pt x="646904" y="4633"/>
                </a:lnTo>
                <a:lnTo>
                  <a:pt x="775206" y="59497"/>
                </a:lnTo>
                <a:lnTo>
                  <a:pt x="709388" y="92930"/>
                </a:lnTo>
                <a:lnTo>
                  <a:pt x="69213" y="92930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45000"/>
                </a:schemeClr>
              </a:gs>
              <a:gs pos="100000">
                <a:srgbClr val="0A0B10">
                  <a:alpha val="2000"/>
                </a:srgbClr>
              </a:gs>
            </a:gsLst>
            <a:lin ang="16200000" scaled="0"/>
          </a:gradFill>
          <a:ln w="6350">
            <a:gradFill>
              <a:gsLst>
                <a:gs pos="0">
                  <a:srgbClr val="0088EE">
                    <a:alpha val="18000"/>
                  </a:srgbClr>
                </a:gs>
                <a:gs pos="100000">
                  <a:srgbClr val="0088EE">
                    <a:alpha val="44000"/>
                  </a:srgbClr>
                </a:gs>
              </a:gsLst>
              <a:lin ang="10800000" scaled="0"/>
            </a:gradFill>
            <a:miter lim="4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89"/>
            <a:endParaRPr lang="en-US" sz="4267" kern="0">
              <a:solidFill>
                <a:prstClr val="white"/>
              </a:solidFill>
              <a:latin typeface="Intel Clear Light" panose="020B0404020203020204" pitchFamily="34" charset="0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46E8C189-B8D8-428D-A2B2-E2D3D9F45337}"/>
              </a:ext>
            </a:extLst>
          </p:cNvPr>
          <p:cNvSpPr/>
          <p:nvPr/>
        </p:nvSpPr>
        <p:spPr>
          <a:xfrm>
            <a:off x="3558920" y="1425209"/>
            <a:ext cx="488121" cy="662572"/>
          </a:xfrm>
          <a:custGeom>
            <a:avLst/>
            <a:gdLst>
              <a:gd name="connsiteX0" fmla="*/ 390689 w 390525"/>
              <a:gd name="connsiteY0" fmla="*/ 5879 h 419100"/>
              <a:gd name="connsiteX1" fmla="*/ 5879 w 390525"/>
              <a:gd name="connsiteY1" fmla="*/ 386688 h 419100"/>
              <a:gd name="connsiteX2" fmla="*/ 70458 w 390525"/>
              <a:gd name="connsiteY2" fmla="*/ 42012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419100">
                <a:moveTo>
                  <a:pt x="390689" y="5879"/>
                </a:moveTo>
                <a:lnTo>
                  <a:pt x="5879" y="386688"/>
                </a:lnTo>
                <a:lnTo>
                  <a:pt x="70458" y="420121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49000"/>
                </a:schemeClr>
              </a:gs>
              <a:gs pos="100000">
                <a:srgbClr val="0A0B10">
                  <a:alpha val="0"/>
                </a:srgbClr>
              </a:gs>
            </a:gsLst>
            <a:lin ang="3600000" scaled="0"/>
          </a:gradFill>
          <a:ln w="6350">
            <a:gradFill>
              <a:gsLst>
                <a:gs pos="0">
                  <a:schemeClr val="tx1"/>
                </a:gs>
                <a:gs pos="100000">
                  <a:srgbClr val="0088EE"/>
                </a:gs>
              </a:gsLst>
              <a:lin ang="10800000" scaled="0"/>
            </a:gradFill>
            <a:miter lim="4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89"/>
            <a:endParaRPr lang="en-US" sz="4267" kern="0">
              <a:solidFill>
                <a:prstClr val="white"/>
              </a:solidFill>
              <a:latin typeface="Intel Clear Light" panose="020B0404020203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6564D8E-840A-4AEB-9837-B3AC04164841}"/>
              </a:ext>
            </a:extLst>
          </p:cNvPr>
          <p:cNvSpPr/>
          <p:nvPr/>
        </p:nvSpPr>
        <p:spPr>
          <a:xfrm>
            <a:off x="4039897" y="1425209"/>
            <a:ext cx="488121" cy="662572"/>
          </a:xfrm>
          <a:custGeom>
            <a:avLst/>
            <a:gdLst>
              <a:gd name="connsiteX0" fmla="*/ 5879 w 390525"/>
              <a:gd name="connsiteY0" fmla="*/ 5879 h 419100"/>
              <a:gd name="connsiteX1" fmla="*/ 391641 w 390525"/>
              <a:gd name="connsiteY1" fmla="*/ 386688 h 419100"/>
              <a:gd name="connsiteX2" fmla="*/ 325823 w 390525"/>
              <a:gd name="connsiteY2" fmla="*/ 420121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525" h="419100">
                <a:moveTo>
                  <a:pt x="5879" y="5879"/>
                </a:moveTo>
                <a:lnTo>
                  <a:pt x="391641" y="386688"/>
                </a:lnTo>
                <a:lnTo>
                  <a:pt x="325823" y="420121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49000"/>
                </a:schemeClr>
              </a:gs>
              <a:gs pos="100000">
                <a:srgbClr val="0A0B10">
                  <a:alpha val="0"/>
                </a:srgbClr>
              </a:gs>
            </a:gsLst>
            <a:lin ang="3600000" scaled="0"/>
          </a:gradFill>
          <a:ln w="6350">
            <a:gradFill>
              <a:gsLst>
                <a:gs pos="0">
                  <a:schemeClr val="tx1"/>
                </a:gs>
                <a:gs pos="100000">
                  <a:srgbClr val="0088EE"/>
                </a:gs>
              </a:gsLst>
              <a:lin ang="10800000" scaled="0"/>
            </a:gradFill>
            <a:miter lim="4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89"/>
            <a:endParaRPr lang="en-US" sz="4267" kern="0">
              <a:solidFill>
                <a:prstClr val="white"/>
              </a:solidFill>
              <a:latin typeface="Intel Clear Light" panose="020B0404020203020204" pitchFamily="34" charset="0"/>
            </a:endParaRPr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8BDDA0E9-4969-4D70-B156-914D653F3B5E}"/>
              </a:ext>
            </a:extLst>
          </p:cNvPr>
          <p:cNvSpPr/>
          <p:nvPr/>
        </p:nvSpPr>
        <p:spPr>
          <a:xfrm>
            <a:off x="3639637" y="1425209"/>
            <a:ext cx="809567" cy="662572"/>
          </a:xfrm>
          <a:custGeom>
            <a:avLst/>
            <a:gdLst>
              <a:gd name="connsiteX0" fmla="*/ 5879 w 647700"/>
              <a:gd name="connsiteY0" fmla="*/ 420121 h 419100"/>
              <a:gd name="connsiteX1" fmla="*/ 646054 w 647700"/>
              <a:gd name="connsiteY1" fmla="*/ 420121 h 419100"/>
              <a:gd name="connsiteX2" fmla="*/ 326109 w 647700"/>
              <a:gd name="connsiteY2" fmla="*/ 5879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419100">
                <a:moveTo>
                  <a:pt x="5879" y="420121"/>
                </a:moveTo>
                <a:lnTo>
                  <a:pt x="646054" y="420121"/>
                </a:lnTo>
                <a:lnTo>
                  <a:pt x="326109" y="5879"/>
                </a:lnTo>
                <a:close/>
              </a:path>
            </a:pathLst>
          </a:custGeom>
          <a:gradFill>
            <a:gsLst>
              <a:gs pos="0">
                <a:schemeClr val="tx2">
                  <a:lumMod val="75000"/>
                  <a:alpha val="40000"/>
                </a:schemeClr>
              </a:gs>
              <a:gs pos="100000">
                <a:schemeClr val="tx2">
                  <a:lumMod val="75000"/>
                  <a:alpha val="37000"/>
                </a:schemeClr>
              </a:gs>
            </a:gsLst>
            <a:lin ang="0" scaled="0"/>
          </a:gradFill>
          <a:ln w="6350"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tx1"/>
                </a:gs>
              </a:gsLst>
              <a:lin ang="0" scaled="0"/>
            </a:gradFill>
            <a:miter lim="400000"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189"/>
            <a:endParaRPr lang="en-US" sz="4267" kern="0">
              <a:solidFill>
                <a:prstClr val="white"/>
              </a:solidFill>
              <a:latin typeface="Intel Clear Light" panose="020B0404020203020204" pitchFamily="34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BD3DA58B-F258-4394-8E48-B4C67194B7C7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</a:blip>
          <a:stretch>
            <a:fillRect/>
          </a:stretch>
        </p:blipFill>
        <p:spPr>
          <a:xfrm>
            <a:off x="3855604" y="1782374"/>
            <a:ext cx="426025" cy="348270"/>
          </a:xfrm>
          <a:prstGeom prst="rect">
            <a:avLst/>
          </a:prstGeom>
        </p:spPr>
      </p:pic>
      <p:pic>
        <p:nvPicPr>
          <p:cNvPr id="1026" name="Picture 2" descr="Image result for intel cpu">
            <a:extLst>
              <a:ext uri="{FF2B5EF4-FFF2-40B4-BE49-F238E27FC236}">
                <a16:creationId xmlns:a16="http://schemas.microsoft.com/office/drawing/2014/main" id="{D74C3DF0-C2F5-4C6B-85C0-AAC46B41A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675" y="886076"/>
            <a:ext cx="726551" cy="72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E4C0A911-F289-4B89-B8B3-DFEF3FA1AA7D}"/>
              </a:ext>
            </a:extLst>
          </p:cNvPr>
          <p:cNvSpPr/>
          <p:nvPr/>
        </p:nvSpPr>
        <p:spPr>
          <a:xfrm>
            <a:off x="7209039" y="2176335"/>
            <a:ext cx="1632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500" i="1" dirty="0">
                <a:solidFill>
                  <a:prstClr val="black"/>
                </a:solidFill>
                <a:latin typeface="Intel Clear"/>
              </a:rPr>
              <a:t>Computational memory/storage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311C1-3FAF-4D8A-8C62-7006D150C1AB}"/>
              </a:ext>
            </a:extLst>
          </p:cNvPr>
          <p:cNvSpPr txBox="1"/>
          <p:nvPr/>
        </p:nvSpPr>
        <p:spPr>
          <a:xfrm>
            <a:off x="501872" y="813031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Intel Clear"/>
              </a:rPr>
              <a:t>Technology Trends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95A3EDD-75BD-4817-8E63-30C629CA9A28}"/>
              </a:ext>
            </a:extLst>
          </p:cNvPr>
          <p:cNvSpPr txBox="1"/>
          <p:nvPr/>
        </p:nvSpPr>
        <p:spPr>
          <a:xfrm>
            <a:off x="6128063" y="641767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Intel Clear"/>
              </a:rPr>
              <a:t>Potential Disruptions /</a:t>
            </a:r>
          </a:p>
          <a:p>
            <a:pPr defTabSz="685800"/>
            <a:r>
              <a:rPr lang="en-US" b="1" dirty="0">
                <a:solidFill>
                  <a:prstClr val="black"/>
                </a:solidFill>
                <a:latin typeface="Intel Clear"/>
              </a:rPr>
              <a:t>Opportunities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AB9BEA8-DA72-4094-A383-9B76CC115FDE}"/>
              </a:ext>
            </a:extLst>
          </p:cNvPr>
          <p:cNvSpPr txBox="1"/>
          <p:nvPr/>
        </p:nvSpPr>
        <p:spPr>
          <a:xfrm>
            <a:off x="2150516" y="1680672"/>
            <a:ext cx="14366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Intel Clear"/>
              </a:rPr>
              <a:t>SRAM Evolution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CD6269-1382-4D14-8A53-7B6E151A8235}"/>
              </a:ext>
            </a:extLst>
          </p:cNvPr>
          <p:cNvSpPr txBox="1"/>
          <p:nvPr/>
        </p:nvSpPr>
        <p:spPr>
          <a:xfrm>
            <a:off x="1173566" y="2275450"/>
            <a:ext cx="19928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Intel Clear"/>
              </a:rPr>
              <a:t>Capacity grows 2x/4yrs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Intel Clear"/>
              </a:rPr>
              <a:t>BW/capacity constant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58DD0FA-5FE2-43FB-9456-9B1BAB76F43B}"/>
              </a:ext>
            </a:extLst>
          </p:cNvPr>
          <p:cNvSpPr txBox="1"/>
          <p:nvPr/>
        </p:nvSpPr>
        <p:spPr>
          <a:xfrm>
            <a:off x="156118" y="3587100"/>
            <a:ext cx="199285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Intel Clear"/>
              </a:rPr>
              <a:t>Capacity grows 2x/2yrs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Intel Clear"/>
              </a:rPr>
              <a:t>BW/capacity drops</a:t>
            </a: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3698FEDF-39AC-488F-AEEA-9E2FBC0CBA19}"/>
              </a:ext>
            </a:extLst>
          </p:cNvPr>
          <p:cNvSpPr/>
          <p:nvPr/>
        </p:nvSpPr>
        <p:spPr>
          <a:xfrm>
            <a:off x="6397931" y="2809077"/>
            <a:ext cx="178741" cy="652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FA704689-1354-4FE8-BEE0-E2F44904C9F2}"/>
              </a:ext>
            </a:extLst>
          </p:cNvPr>
          <p:cNvSpPr/>
          <p:nvPr/>
        </p:nvSpPr>
        <p:spPr>
          <a:xfrm>
            <a:off x="6982256" y="2141341"/>
            <a:ext cx="198002" cy="64532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0EABC23-4F4B-4F3A-A87B-28A9C9C4F2BF}"/>
              </a:ext>
            </a:extLst>
          </p:cNvPr>
          <p:cNvSpPr/>
          <p:nvPr/>
        </p:nvSpPr>
        <p:spPr>
          <a:xfrm>
            <a:off x="5304421" y="1948578"/>
            <a:ext cx="2713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500" i="1" dirty="0">
                <a:solidFill>
                  <a:prstClr val="black"/>
                </a:solidFill>
                <a:latin typeface="Intel Clear"/>
              </a:rPr>
              <a:t>New Mem </a:t>
            </a:r>
          </a:p>
          <a:p>
            <a:pPr defTabSz="457189"/>
            <a:r>
              <a:rPr lang="en-US" sz="1500" i="1" dirty="0">
                <a:solidFill>
                  <a:prstClr val="black"/>
                </a:solidFill>
                <a:latin typeface="Intel Clear"/>
              </a:rPr>
              <a:t>Tech/Packaging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E9AF641-A79B-4AC4-9926-70164EA58836}"/>
              </a:ext>
            </a:extLst>
          </p:cNvPr>
          <p:cNvSpPr/>
          <p:nvPr/>
        </p:nvSpPr>
        <p:spPr>
          <a:xfrm>
            <a:off x="6238054" y="3587100"/>
            <a:ext cx="227786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500" i="1" dirty="0">
                <a:solidFill>
                  <a:prstClr val="black"/>
                </a:solidFill>
                <a:latin typeface="Intel Clear"/>
              </a:rPr>
              <a:t>NVM Hierarchies</a:t>
            </a:r>
          </a:p>
        </p:txBody>
      </p:sp>
      <p:sp>
        <p:nvSpPr>
          <p:cNvPr id="76" name="Arrow: Up-Down 75">
            <a:extLst>
              <a:ext uri="{FF2B5EF4-FFF2-40B4-BE49-F238E27FC236}">
                <a16:creationId xmlns:a16="http://schemas.microsoft.com/office/drawing/2014/main" id="{1569CDB8-A4F2-4709-BC25-4C99FBF1ED04}"/>
              </a:ext>
            </a:extLst>
          </p:cNvPr>
          <p:cNvSpPr/>
          <p:nvPr/>
        </p:nvSpPr>
        <p:spPr>
          <a:xfrm>
            <a:off x="6077532" y="2888878"/>
            <a:ext cx="198002" cy="121878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77" name="Arrow: Up-Down 76">
            <a:extLst>
              <a:ext uri="{FF2B5EF4-FFF2-40B4-BE49-F238E27FC236}">
                <a16:creationId xmlns:a16="http://schemas.microsoft.com/office/drawing/2014/main" id="{851DC18E-0E1E-4BA3-9714-4F53FA736D1C}"/>
              </a:ext>
            </a:extLst>
          </p:cNvPr>
          <p:cNvSpPr/>
          <p:nvPr/>
        </p:nvSpPr>
        <p:spPr>
          <a:xfrm>
            <a:off x="5094468" y="1965657"/>
            <a:ext cx="198002" cy="67892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Intel Clear"/>
            </a:endParaRPr>
          </a:p>
        </p:txBody>
      </p:sp>
      <p:pic>
        <p:nvPicPr>
          <p:cNvPr id="12" name="Picture 2" descr="Apple A12X - Wikipedia">
            <a:extLst>
              <a:ext uri="{FF2B5EF4-FFF2-40B4-BE49-F238E27FC236}">
                <a16:creationId xmlns:a16="http://schemas.microsoft.com/office/drawing/2014/main" id="{09A3D50A-103D-4EC0-83AD-262B6A24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19" y="1298332"/>
            <a:ext cx="629717" cy="69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D4517A-9A3E-4053-9505-4D3D4329502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7526" r="5330" b="11106"/>
          <a:stretch/>
        </p:blipFill>
        <p:spPr>
          <a:xfrm>
            <a:off x="6491141" y="3848392"/>
            <a:ext cx="1096643" cy="115794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3BF19836-B899-462B-A74A-F0E2128D6F72}"/>
              </a:ext>
            </a:extLst>
          </p:cNvPr>
          <p:cNvSpPr txBox="1"/>
          <p:nvPr/>
        </p:nvSpPr>
        <p:spPr>
          <a:xfrm>
            <a:off x="1317204" y="3205341"/>
            <a:ext cx="11496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i="1" dirty="0">
                <a:solidFill>
                  <a:prstClr val="black"/>
                </a:solidFill>
                <a:latin typeface="Intel Clear"/>
              </a:rPr>
              <a:t>Optane, SLC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6152540-FC78-4AED-A4A2-FE9DC9ED46E4}"/>
              </a:ext>
            </a:extLst>
          </p:cNvPr>
          <p:cNvSpPr txBox="1"/>
          <p:nvPr/>
        </p:nvSpPr>
        <p:spPr>
          <a:xfrm>
            <a:off x="1923166" y="2809076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i="1" dirty="0">
                <a:solidFill>
                  <a:prstClr val="black"/>
                </a:solidFill>
                <a:latin typeface="Intel Clear"/>
              </a:rPr>
              <a:t>Optane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E5F95E8-0B4E-44F7-BDE7-1B55A800DAC1}"/>
              </a:ext>
            </a:extLst>
          </p:cNvPr>
          <p:cNvSpPr txBox="1"/>
          <p:nvPr/>
        </p:nvSpPr>
        <p:spPr>
          <a:xfrm>
            <a:off x="2260794" y="2015483"/>
            <a:ext cx="11176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i="1" dirty="0">
                <a:solidFill>
                  <a:prstClr val="black"/>
                </a:solidFill>
                <a:latin typeface="Intel Clear"/>
              </a:rPr>
              <a:t>HBM, ADM…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24D46AA-4598-4C42-AB14-5CA609B4FCB0}"/>
              </a:ext>
            </a:extLst>
          </p:cNvPr>
          <p:cNvSpPr txBox="1"/>
          <p:nvPr/>
        </p:nvSpPr>
        <p:spPr>
          <a:xfrm>
            <a:off x="2995009" y="4288572"/>
            <a:ext cx="22637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050" i="1" dirty="0">
                <a:solidFill>
                  <a:prstClr val="black"/>
                </a:solidFill>
                <a:latin typeface="Intel Clear"/>
              </a:rPr>
              <a:t>Italics = new technologies entering</a:t>
            </a:r>
          </a:p>
        </p:txBody>
      </p:sp>
      <p:pic>
        <p:nvPicPr>
          <p:cNvPr id="1030" name="Picture 6" descr="CXL Consortium Formally Incorporated, Gets New Board Members &amp; CXL ...">
            <a:extLst>
              <a:ext uri="{FF2B5EF4-FFF2-40B4-BE49-F238E27FC236}">
                <a16:creationId xmlns:a16="http://schemas.microsoft.com/office/drawing/2014/main" id="{1B34A0D3-9F40-4D01-9417-BAD68BDD2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517" y="2798502"/>
            <a:ext cx="713986" cy="4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C46D0707-20DC-4461-91B6-2C7CB2780340}"/>
              </a:ext>
            </a:extLst>
          </p:cNvPr>
          <p:cNvSpPr/>
          <p:nvPr/>
        </p:nvSpPr>
        <p:spPr>
          <a:xfrm>
            <a:off x="6525445" y="3040113"/>
            <a:ext cx="16328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500" i="1" dirty="0">
                <a:solidFill>
                  <a:prstClr val="black"/>
                </a:solidFill>
                <a:latin typeface="Intel Clear"/>
              </a:rPr>
              <a:t>Memory </a:t>
            </a:r>
          </a:p>
          <a:p>
            <a:pPr defTabSz="457189"/>
            <a:r>
              <a:rPr lang="en-US" sz="1500" i="1" dirty="0">
                <a:solidFill>
                  <a:prstClr val="black"/>
                </a:solidFill>
                <a:latin typeface="Intel Clear"/>
              </a:rPr>
              <a:t>Pooling</a:t>
            </a:r>
          </a:p>
        </p:txBody>
      </p:sp>
      <p:sp>
        <p:nvSpPr>
          <p:cNvPr id="92" name="Arrow: Up 91">
            <a:extLst>
              <a:ext uri="{FF2B5EF4-FFF2-40B4-BE49-F238E27FC236}">
                <a16:creationId xmlns:a16="http://schemas.microsoft.com/office/drawing/2014/main" id="{8004C64A-C907-4CE7-8EA7-557CD3D40318}"/>
              </a:ext>
            </a:extLst>
          </p:cNvPr>
          <p:cNvSpPr/>
          <p:nvPr/>
        </p:nvSpPr>
        <p:spPr>
          <a:xfrm>
            <a:off x="7739173" y="3048276"/>
            <a:ext cx="198002" cy="6529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8BDD372-7402-4D52-B0F5-55AEE3E261A2}"/>
              </a:ext>
            </a:extLst>
          </p:cNvPr>
          <p:cNvSpPr/>
          <p:nvPr/>
        </p:nvSpPr>
        <p:spPr>
          <a:xfrm>
            <a:off x="7895483" y="3334235"/>
            <a:ext cx="10695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/>
            <a:r>
              <a:rPr lang="en-US" sz="1500" i="1" dirty="0">
                <a:solidFill>
                  <a:prstClr val="black"/>
                </a:solidFill>
                <a:latin typeface="Intel Clear"/>
              </a:rPr>
              <a:t>Cloud</a:t>
            </a:r>
            <a:br>
              <a:rPr lang="en-US" sz="1500" i="1" dirty="0">
                <a:solidFill>
                  <a:prstClr val="black"/>
                </a:solidFill>
                <a:latin typeface="Intel Clear"/>
              </a:rPr>
            </a:br>
            <a:r>
              <a:rPr lang="en-US" sz="1500" i="1" dirty="0">
                <a:solidFill>
                  <a:prstClr val="black"/>
                </a:solidFill>
                <a:latin typeface="Intel Clear"/>
              </a:rPr>
              <a:t>First Client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3DF99CB-315B-4267-90D4-482AF0CFF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18948" y="2678707"/>
            <a:ext cx="801005" cy="72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2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699"/>
    </mc:Choice>
    <mc:Fallback xmlns="">
      <p:transition spd="slow" advTm="22869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3BAA627E-3846-4113-9458-53D6F0BAC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958" y="1648165"/>
            <a:ext cx="4069258" cy="2459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211E9E-0260-4667-9402-F9967971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228139"/>
            <a:ext cx="8915400" cy="411480"/>
          </a:xfrm>
        </p:spPr>
        <p:txBody>
          <a:bodyPr/>
          <a:lstStyle/>
          <a:p>
            <a:pPr algn="ctr"/>
            <a:r>
              <a:rPr lang="en-US" sz="2100"/>
              <a:t>Macro Trends Forcing Economic Tradeoffs between CPU and Memory</a:t>
            </a:r>
            <a:br>
              <a:rPr lang="en-US" sz="2100"/>
            </a:br>
            <a:r>
              <a:rPr lang="en-US" sz="1500" i="1"/>
              <a:t>DRAM Scaling at odds with Data Center and Client Demand</a:t>
            </a:r>
            <a:endParaRPr lang="en-US" sz="2100" i="1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B526F5-74CF-4922-BEC3-096BBC95F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02" y="1296346"/>
            <a:ext cx="5011346" cy="326926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03D69E-2A7A-4406-B877-D1CA998CFB64}"/>
              </a:ext>
            </a:extLst>
          </p:cNvPr>
          <p:cNvCxnSpPr>
            <a:cxnSpLocks/>
          </p:cNvCxnSpPr>
          <p:nvPr/>
        </p:nvCxnSpPr>
        <p:spPr>
          <a:xfrm>
            <a:off x="5297558" y="3003481"/>
            <a:ext cx="3712658" cy="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6AE55DA-4371-4712-BFE8-663D4782693F}"/>
              </a:ext>
            </a:extLst>
          </p:cNvPr>
          <p:cNvSpPr txBox="1"/>
          <p:nvPr/>
        </p:nvSpPr>
        <p:spPr>
          <a:xfrm>
            <a:off x="744885" y="897494"/>
            <a:ext cx="327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>
                <a:solidFill>
                  <a:srgbClr val="4875B6"/>
                </a:solidFill>
                <a:latin typeface="Intel Clear"/>
              </a:rPr>
              <a:t>Slowing DRAM Scaling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A6261D4-DAA9-4531-96F5-A89BCED8028D}"/>
              </a:ext>
            </a:extLst>
          </p:cNvPr>
          <p:cNvSpPr txBox="1"/>
          <p:nvPr/>
        </p:nvSpPr>
        <p:spPr>
          <a:xfrm>
            <a:off x="5337008" y="932120"/>
            <a:ext cx="327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1800" b="1">
                <a:solidFill>
                  <a:srgbClr val="4875B6"/>
                </a:solidFill>
                <a:latin typeface="Intel Clear"/>
              </a:rPr>
              <a:t>Bifurcating Demand Growth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6D33D1-4634-4832-8DAF-D6B1D823E429}"/>
              </a:ext>
            </a:extLst>
          </p:cNvPr>
          <p:cNvSpPr txBox="1"/>
          <p:nvPr/>
        </p:nvSpPr>
        <p:spPr>
          <a:xfrm>
            <a:off x="8295450" y="2550141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200">
                <a:solidFill>
                  <a:srgbClr val="C00000"/>
                </a:solidFill>
                <a:latin typeface="Intel Clear"/>
              </a:rPr>
              <a:t>DRAM </a:t>
            </a:r>
          </a:p>
          <a:p>
            <a:pPr defTabSz="685800"/>
            <a:r>
              <a:rPr lang="en-US" sz="1200">
                <a:solidFill>
                  <a:srgbClr val="C00000"/>
                </a:solidFill>
                <a:latin typeface="Intel Clear"/>
              </a:rPr>
              <a:t>Scaling</a:t>
            </a:r>
          </a:p>
        </p:txBody>
      </p:sp>
      <p:sp>
        <p:nvSpPr>
          <p:cNvPr id="67" name="Arrow: Up-Down 66">
            <a:extLst>
              <a:ext uri="{FF2B5EF4-FFF2-40B4-BE49-F238E27FC236}">
                <a16:creationId xmlns:a16="http://schemas.microsoft.com/office/drawing/2014/main" id="{2A5F2210-9FF1-4373-84DC-4A9106DDFF21}"/>
              </a:ext>
            </a:extLst>
          </p:cNvPr>
          <p:cNvSpPr/>
          <p:nvPr/>
        </p:nvSpPr>
        <p:spPr>
          <a:xfrm>
            <a:off x="6112276" y="3003481"/>
            <a:ext cx="166457" cy="532544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68" name="Speech Bubble: Rectangle 67">
            <a:extLst>
              <a:ext uri="{FF2B5EF4-FFF2-40B4-BE49-F238E27FC236}">
                <a16:creationId xmlns:a16="http://schemas.microsoft.com/office/drawing/2014/main" id="{F7BC4524-9DFB-4B22-81AE-4143D2BBABDD}"/>
              </a:ext>
            </a:extLst>
          </p:cNvPr>
          <p:cNvSpPr/>
          <p:nvPr/>
        </p:nvSpPr>
        <p:spPr>
          <a:xfrm>
            <a:off x="5337007" y="2374320"/>
            <a:ext cx="1108181" cy="503833"/>
          </a:xfrm>
          <a:prstGeom prst="wedgeRectCallout">
            <a:avLst>
              <a:gd name="adj1" fmla="val 26007"/>
              <a:gd name="adj2" fmla="val 691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25">
                <a:solidFill>
                  <a:prstClr val="black"/>
                </a:solidFill>
                <a:latin typeface="Intel Clear"/>
              </a:rPr>
              <a:t>Demand &lt; growth = Performance tradeoff to keep BOM stable</a:t>
            </a:r>
          </a:p>
        </p:txBody>
      </p:sp>
      <p:sp>
        <p:nvSpPr>
          <p:cNvPr id="69" name="Speech Bubble: Rectangle 68">
            <a:extLst>
              <a:ext uri="{FF2B5EF4-FFF2-40B4-BE49-F238E27FC236}">
                <a16:creationId xmlns:a16="http://schemas.microsoft.com/office/drawing/2014/main" id="{DFC6C2ED-F6A0-4731-8110-A2B90A374C03}"/>
              </a:ext>
            </a:extLst>
          </p:cNvPr>
          <p:cNvSpPr/>
          <p:nvPr/>
        </p:nvSpPr>
        <p:spPr>
          <a:xfrm>
            <a:off x="6559448" y="2050255"/>
            <a:ext cx="1108181" cy="503833"/>
          </a:xfrm>
          <a:prstGeom prst="wedgeRectCallout">
            <a:avLst>
              <a:gd name="adj1" fmla="val 76105"/>
              <a:gd name="adj2" fmla="val 885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825">
                <a:solidFill>
                  <a:prstClr val="black"/>
                </a:solidFill>
                <a:latin typeface="Intel Clear"/>
              </a:rPr>
              <a:t>Demand &gt; growth = Memory BOM growth</a:t>
            </a:r>
          </a:p>
        </p:txBody>
      </p:sp>
      <p:sp>
        <p:nvSpPr>
          <p:cNvPr id="70" name="Arrow: Up-Down 69">
            <a:extLst>
              <a:ext uri="{FF2B5EF4-FFF2-40B4-BE49-F238E27FC236}">
                <a16:creationId xmlns:a16="http://schemas.microsoft.com/office/drawing/2014/main" id="{52357929-0BD2-400C-B5D2-9F830CDFD3D5}"/>
              </a:ext>
            </a:extLst>
          </p:cNvPr>
          <p:cNvSpPr/>
          <p:nvPr/>
        </p:nvSpPr>
        <p:spPr>
          <a:xfrm>
            <a:off x="7911114" y="2295105"/>
            <a:ext cx="166457" cy="708370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2B9970-4928-48CA-9D7D-88CE24FC96B0}"/>
              </a:ext>
            </a:extLst>
          </p:cNvPr>
          <p:cNvSpPr txBox="1"/>
          <p:nvPr/>
        </p:nvSpPr>
        <p:spPr>
          <a:xfrm>
            <a:off x="4870964" y="4322271"/>
            <a:ext cx="2129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b="1">
                <a:solidFill>
                  <a:srgbClr val="0070C0"/>
                </a:solidFill>
                <a:latin typeface="Intel Clear"/>
              </a:rPr>
              <a:t>Minimum Client</a:t>
            </a:r>
          </a:p>
          <a:p>
            <a:pPr algn="ctr" defTabSz="685800"/>
            <a:r>
              <a:rPr lang="en-US" b="1">
                <a:solidFill>
                  <a:srgbClr val="0070C0"/>
                </a:solidFill>
                <a:latin typeface="Intel Clear"/>
              </a:rPr>
              <a:t>Capacity too large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BA245B-2B6A-4C8C-9ADC-24BC3BEC42E7}"/>
              </a:ext>
            </a:extLst>
          </p:cNvPr>
          <p:cNvSpPr txBox="1"/>
          <p:nvPr/>
        </p:nvSpPr>
        <p:spPr>
          <a:xfrm>
            <a:off x="7070638" y="4319572"/>
            <a:ext cx="2066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b="1">
                <a:solidFill>
                  <a:srgbClr val="0070C0"/>
                </a:solidFill>
                <a:latin typeface="Intel Clear"/>
              </a:rPr>
              <a:t>DRAM Dominates</a:t>
            </a:r>
          </a:p>
          <a:p>
            <a:pPr algn="ctr" defTabSz="685800"/>
            <a:r>
              <a:rPr lang="en-US" b="1">
                <a:solidFill>
                  <a:srgbClr val="0070C0"/>
                </a:solidFill>
                <a:latin typeface="Intel Clear"/>
              </a:rPr>
              <a:t>Server BOM</a:t>
            </a:r>
          </a:p>
        </p:txBody>
      </p:sp>
    </p:spTree>
    <p:extLst>
      <p:ext uri="{BB962C8B-B14F-4D97-AF65-F5344CB8AC3E}">
        <p14:creationId xmlns:p14="http://schemas.microsoft.com/office/powerpoint/2010/main" val="238103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04"/>
    </mc:Choice>
    <mc:Fallback xmlns="">
      <p:transition spd="slow" advTm="10990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D91C3A-FAE6-41A3-99CA-26840EDF76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11"/>
          <a:stretch/>
        </p:blipFill>
        <p:spPr>
          <a:xfrm>
            <a:off x="0" y="872043"/>
            <a:ext cx="2883877" cy="32366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E1BB3-584C-4062-B125-7C9E364F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/>
              <a:t>Grand Challenges Across the Hierarchy: CSD Focus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07CD60-9941-4FA7-B032-CA547428818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528165" y="815436"/>
          <a:ext cx="7524396" cy="2889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297">
                  <a:extLst>
                    <a:ext uri="{9D8B030D-6E8A-4147-A177-3AD203B41FA5}">
                      <a16:colId xmlns:a16="http://schemas.microsoft.com/office/drawing/2014/main" val="2559992968"/>
                    </a:ext>
                  </a:extLst>
                </a:gridCol>
                <a:gridCol w="815638">
                  <a:extLst>
                    <a:ext uri="{9D8B030D-6E8A-4147-A177-3AD203B41FA5}">
                      <a16:colId xmlns:a16="http://schemas.microsoft.com/office/drawing/2014/main" val="4274599727"/>
                    </a:ext>
                  </a:extLst>
                </a:gridCol>
                <a:gridCol w="1060427">
                  <a:extLst>
                    <a:ext uri="{9D8B030D-6E8A-4147-A177-3AD203B41FA5}">
                      <a16:colId xmlns:a16="http://schemas.microsoft.com/office/drawing/2014/main" val="2392513759"/>
                    </a:ext>
                  </a:extLst>
                </a:gridCol>
                <a:gridCol w="1815737">
                  <a:extLst>
                    <a:ext uri="{9D8B030D-6E8A-4147-A177-3AD203B41FA5}">
                      <a16:colId xmlns:a16="http://schemas.microsoft.com/office/drawing/2014/main" val="3250576004"/>
                    </a:ext>
                  </a:extLst>
                </a:gridCol>
                <a:gridCol w="1838857">
                  <a:extLst>
                    <a:ext uri="{9D8B030D-6E8A-4147-A177-3AD203B41FA5}">
                      <a16:colId xmlns:a16="http://schemas.microsoft.com/office/drawing/2014/main" val="2229766458"/>
                    </a:ext>
                  </a:extLst>
                </a:gridCol>
                <a:gridCol w="1028440">
                  <a:extLst>
                    <a:ext uri="{9D8B030D-6E8A-4147-A177-3AD203B41FA5}">
                      <a16:colId xmlns:a16="http://schemas.microsoft.com/office/drawing/2014/main" val="1305291339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r>
                        <a:rPr lang="en-US" sz="900"/>
                        <a:t>Drivers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Intel Tech Solutions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Competitors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Key Server Platform Challenges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Key Client Platform Challenges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Key VTT Platform Challenges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3620457"/>
                  </a:ext>
                </a:extLst>
              </a:tr>
              <a:tr h="281771">
                <a:tc>
                  <a:txBody>
                    <a:bodyPr/>
                    <a:lstStyle/>
                    <a:p>
                      <a:r>
                        <a:rPr lang="en-US" sz="900"/>
                        <a:t>BW 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SRAM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Startups, TSMC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/>
                        <a:t>SRAM competitiveness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>
                    <a:solidFill>
                      <a:srgbClr val="CECECE">
                        <a:alpha val="69804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900"/>
                        <a:t>RAMBO SRAM implementation, HBM/GDDR TTM</a:t>
                      </a:r>
                    </a:p>
                  </a:txBody>
                  <a:tcPr marL="68580" marR="68580" marT="34290" marB="34290" anchor="ctr">
                    <a:solidFill>
                      <a:srgbClr val="CECEC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48082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900"/>
                        <a:t>BW, BW/Cap ratio  </a:t>
                      </a:r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ADM</a:t>
                      </a:r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Samsung, SK, Micron, startups</a:t>
                      </a:r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/>
                        <a:t>        Point solutions have failed; need volume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/>
                        <a:t>        BW and BW/capacity ratio increasingly a limiting factor 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/>
                        <a:t>        *system* performance</a:t>
                      </a:r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200"/>
                    </a:p>
                  </a:txBody>
                  <a:tcPr>
                    <a:solidFill>
                      <a:srgbClr val="E8E8E8">
                        <a:alpha val="6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/>
                    </a:p>
                  </a:txBody>
                  <a:tcPr>
                    <a:solidFill>
                      <a:srgbClr val="E8E8E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570627"/>
                  </a:ext>
                </a:extLst>
              </a:tr>
              <a:tr h="481819">
                <a:tc>
                  <a:txBody>
                    <a:bodyPr/>
                    <a:lstStyle/>
                    <a:p>
                      <a:r>
                        <a:rPr lang="en-US" sz="900"/>
                        <a:t>BW, capacity   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None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Samsung, SK, Micron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/>
                        <a:t>        ↑ cores </a:t>
                      </a:r>
                      <a:r>
                        <a:rPr lang="en-US" sz="90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900"/>
                        <a:t> ↑↑ DRAM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/>
                        <a:t>        Mem BOM &gt;&gt; CPU BOM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↑ density driving ↑ min capacities than needed for volume segments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CECEC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69107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900"/>
                        <a:t>Capacity</a:t>
                      </a:r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Optane PM</a:t>
                      </a:r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  <a:p>
                      <a:endParaRPr lang="en-US" sz="900"/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/>
                        <a:t>   Scaling </a:t>
                      </a:r>
                      <a:r>
                        <a:rPr lang="en-US" sz="900" err="1"/>
                        <a:t>PMem</a:t>
                      </a:r>
                      <a:r>
                        <a:rPr lang="en-US" sz="900"/>
                        <a:t> Application Software to drive increased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/>
                        <a:t>   volume/value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300"/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400"/>
                    </a:p>
                  </a:txBody>
                  <a:tcPr>
                    <a:solidFill>
                      <a:srgbClr val="E8E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900"/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51027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900"/>
                        <a:t>Performance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Optane SSD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Micron, Samsung</a:t>
                      </a:r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/>
                        <a:t>Legacy software overhead, </a:t>
                      </a:r>
                      <a:r>
                        <a:rPr lang="en-US" sz="900" err="1"/>
                        <a:t>unramped</a:t>
                      </a:r>
                      <a:r>
                        <a:rPr lang="en-US" sz="900"/>
                        <a:t> cost versus NAND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600"/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800"/>
                    </a:p>
                  </a:txBody>
                  <a:tcPr>
                    <a:solidFill>
                      <a:srgbClr val="CECECE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900"/>
                    </a:p>
                  </a:txBody>
                  <a:tcPr marL="68580" marR="68580" marT="34290" marB="34290">
                    <a:solidFill>
                      <a:srgbClr val="CECECE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10901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sz="900"/>
                        <a:t>Capacity</a:t>
                      </a:r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3DNAND SSD</a:t>
                      </a:r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/>
                        <a:t>Multiple</a:t>
                      </a:r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900"/>
                        <a:t>Transitioning platforms to QLC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900"/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/>
                    </a:p>
                  </a:txBody>
                  <a:tcPr marL="68580" marR="68580" marT="34290" marB="34290">
                    <a:solidFill>
                      <a:srgbClr val="E8E8E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2436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0A999A-1E0B-4131-A45E-E71DCF67B2DE}"/>
              </a:ext>
            </a:extLst>
          </p:cNvPr>
          <p:cNvSpPr txBox="1"/>
          <p:nvPr/>
        </p:nvSpPr>
        <p:spPr>
          <a:xfrm>
            <a:off x="669899" y="3895404"/>
            <a:ext cx="848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defTabSz="685800"/>
            <a:r>
              <a:rPr lang="en-US" sz="1200" b="1">
                <a:solidFill>
                  <a:prstClr val="black"/>
                </a:solidFill>
                <a:latin typeface="Intel Clear"/>
              </a:rPr>
              <a:t>‘One Intel’ memory technology considerations: </a:t>
            </a:r>
          </a:p>
          <a:p>
            <a:pPr marL="557213" lvl="1" indent="-214313" defTabSz="6858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Intel Clear"/>
                <a:sym typeface="Wingdings" panose="05000000000000000000" pitchFamily="2" charset="2"/>
              </a:rPr>
              <a:t>Optimizing for platform cost and customer TCO at key points in the hierarchy</a:t>
            </a:r>
          </a:p>
          <a:p>
            <a:pPr marL="557213" lvl="1" indent="-214313" defTabSz="6858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Intel Clear"/>
                <a:sym typeface="Wingdings" panose="05000000000000000000" pitchFamily="2" charset="2"/>
              </a:rPr>
              <a:t>Failing a “magical caching hierarchy” we must enable code/apps to better operate in high BW/low capacity</a:t>
            </a:r>
          </a:p>
          <a:p>
            <a:pPr marL="900113" lvl="2" indent="-214313" defTabSz="6858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Intel Clear"/>
                <a:sym typeface="Wingdings" panose="05000000000000000000" pitchFamily="2" charset="2"/>
              </a:rPr>
              <a:t>GP/GPUs &amp; accelerators designed this way from the start; core was not</a:t>
            </a:r>
          </a:p>
          <a:p>
            <a:pPr marL="557213" lvl="1" indent="-214313" defTabSz="6858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Intel Clear"/>
              </a:rPr>
              <a:t>Modules may need to become </a:t>
            </a:r>
            <a:r>
              <a:rPr lang="en-US" sz="1200" b="1">
                <a:solidFill>
                  <a:prstClr val="black"/>
                </a:solidFill>
                <a:latin typeface="Intel Clear"/>
              </a:rPr>
              <a:t>*smarter* </a:t>
            </a:r>
            <a:r>
              <a:rPr lang="en-US" sz="1200">
                <a:solidFill>
                  <a:prstClr val="black"/>
                </a:solidFill>
                <a:latin typeface="Intel Clear"/>
              </a:rPr>
              <a:t>to address performance, power limitations and/or security needs</a:t>
            </a:r>
          </a:p>
          <a:p>
            <a:pPr marL="900113" lvl="2" indent="-214313" defTabSz="685800">
              <a:buFont typeface="Arial" panose="020B0604020202020204" pitchFamily="34" charset="0"/>
              <a:buChar char="•"/>
            </a:pPr>
            <a:r>
              <a:rPr lang="en-US" sz="1200">
                <a:solidFill>
                  <a:prstClr val="black"/>
                </a:solidFill>
                <a:latin typeface="Intel Clear"/>
              </a:rPr>
              <a:t>Includes compute in memory, compute near 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A2467F-08CF-4583-8E22-4DFE80001862}"/>
              </a:ext>
            </a:extLst>
          </p:cNvPr>
          <p:cNvSpPr/>
          <p:nvPr/>
        </p:nvSpPr>
        <p:spPr>
          <a:xfrm>
            <a:off x="4356463" y="1551956"/>
            <a:ext cx="3665749" cy="9898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Intel Cle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7B10A-05DA-1343-A90A-7C1EDE5903A9}"/>
              </a:ext>
            </a:extLst>
          </p:cNvPr>
          <p:cNvSpPr txBox="1"/>
          <p:nvPr/>
        </p:nvSpPr>
        <p:spPr>
          <a:xfrm>
            <a:off x="8122974" y="3049067"/>
            <a:ext cx="838744" cy="738664"/>
          </a:xfrm>
          <a:prstGeom prst="rect">
            <a:avLst/>
          </a:prstGeom>
          <a:solidFill>
            <a:srgbClr val="C00000">
              <a:alpha val="16000"/>
            </a:srgbClr>
          </a:solidFill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050">
                <a:solidFill>
                  <a:prstClr val="black"/>
                </a:solidFill>
                <a:latin typeface="Intel Clear"/>
              </a:rPr>
              <a:t>Areas of most acute challenges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D82959-621A-FA48-9F91-25196B607190}"/>
              </a:ext>
            </a:extLst>
          </p:cNvPr>
          <p:cNvCxnSpPr>
            <a:cxnSpLocks/>
          </p:cNvCxnSpPr>
          <p:nvPr/>
        </p:nvCxnSpPr>
        <p:spPr>
          <a:xfrm flipH="1" flipV="1">
            <a:off x="7808183" y="2965201"/>
            <a:ext cx="314791" cy="144671"/>
          </a:xfrm>
          <a:prstGeom prst="straightConnector1">
            <a:avLst/>
          </a:prstGeom>
          <a:ln w="28575">
            <a:solidFill>
              <a:srgbClr val="C00000"/>
            </a:solidFill>
            <a:headEnd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5E376A8-9C25-4214-862A-057647E68FEE}"/>
              </a:ext>
            </a:extLst>
          </p:cNvPr>
          <p:cNvSpPr/>
          <p:nvPr/>
        </p:nvSpPr>
        <p:spPr>
          <a:xfrm rot="16200000">
            <a:off x="3826796" y="2081622"/>
            <a:ext cx="1374125" cy="3147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050">
                <a:solidFill>
                  <a:prstClr val="black"/>
                </a:solidFill>
                <a:latin typeface="Intel Clear"/>
              </a:rPr>
              <a:t>Data center pooling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FF8688-FF0A-429D-8104-53F126308F1E}"/>
              </a:ext>
            </a:extLst>
          </p:cNvPr>
          <p:cNvSpPr/>
          <p:nvPr/>
        </p:nvSpPr>
        <p:spPr>
          <a:xfrm rot="16200000">
            <a:off x="7177754" y="2077794"/>
            <a:ext cx="1374125" cy="3147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050">
                <a:solidFill>
                  <a:prstClr val="black"/>
                </a:solidFill>
                <a:latin typeface="Intel Clear"/>
              </a:rPr>
              <a:t>Disaggregated Cloud Clients</a:t>
            </a:r>
          </a:p>
        </p:txBody>
      </p:sp>
    </p:spTree>
    <p:extLst>
      <p:ext uri="{BB962C8B-B14F-4D97-AF65-F5344CB8AC3E}">
        <p14:creationId xmlns:p14="http://schemas.microsoft.com/office/powerpoint/2010/main" val="117625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754"/>
    </mc:Choice>
    <mc:Fallback xmlns="">
      <p:transition spd="slow" advTm="2027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45343-F048-4BB0-93BC-2A77DA485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/>
              <a:t>The Path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A5D339-509A-4BE6-955F-24DED6064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Develop: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IPM/DRAM Layer strategies where we are lacking or incomplete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Coordinated solutions across business to drive scale and consistency across memory technologies</a:t>
            </a:r>
          </a:p>
          <a:p>
            <a:r>
              <a:rPr lang="en-US"/>
              <a:t>While Ensuring: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IPM/DRAM layer strategies fit holistically, forming a full hierarchy strategy per platform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Proposed solution(s) are business rational and reasonable</a:t>
            </a:r>
          </a:p>
          <a:p>
            <a:pPr marL="469100" lvl="1" indent="-214313">
              <a:buFont typeface="Arial" panose="020B0604020202020204" pitchFamily="34" charset="0"/>
              <a:buChar char="•"/>
            </a:pPr>
            <a:endParaRPr lang="en-US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/>
              <a:t>Concerns/Considerations</a:t>
            </a:r>
          </a:p>
          <a:p>
            <a:pPr lvl="1"/>
            <a:r>
              <a:rPr lang="en-US"/>
              <a:t>Proposed disruptive solutions may shift BOM to Intel, but if they do not </a:t>
            </a:r>
            <a:br>
              <a:rPr lang="en-US"/>
            </a:br>
            <a:r>
              <a:rPr lang="en-US"/>
              <a:t>achieve the best customer performance/TCO, they will not win</a:t>
            </a:r>
          </a:p>
          <a:p>
            <a:pPr lvl="1"/>
            <a:r>
              <a:rPr lang="en-US"/>
              <a:t>Optimization of current hierarchies will change the slope, </a:t>
            </a:r>
            <a:br>
              <a:rPr lang="en-US"/>
            </a:br>
            <a:r>
              <a:rPr lang="en-US"/>
              <a:t>but not solve the problem</a:t>
            </a:r>
          </a:p>
          <a:p>
            <a:pPr lvl="1"/>
            <a:r>
              <a:rPr lang="en-US"/>
              <a:t>“CPU Market Relevance” or “Intel Market Relevance”? ($300B TAM)</a:t>
            </a:r>
          </a:p>
          <a:p>
            <a:pPr lvl="1"/>
            <a:r>
              <a:rPr lang="en-US"/>
              <a:t>Manufacturing Relevance – Make or Buy?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4155E9-4C99-4200-9E8D-51EBFD4F1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37" r="29209"/>
          <a:stretch/>
        </p:blipFill>
        <p:spPr>
          <a:xfrm>
            <a:off x="6270673" y="1975049"/>
            <a:ext cx="2873327" cy="32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3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64"/>
    </mc:Choice>
    <mc:Fallback xmlns="">
      <p:transition spd="slow" advTm="9326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C61E7-185F-4BAA-B64D-17B6B7EC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8F0072-C2AA-4297-AC57-5F1872EE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Our Mission: A unified One Intel memory technology plan to enable a comprehensive set of executable memory platform strategies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4230D-BEDD-406D-A492-E89BC5CEAC9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Hosts of memory challenges in front of us (immediate and future)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Not enough bandwidth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Competing with DRAM on power, SoW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Too much capacity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Stranded capacity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Hosts of effort sprinkled across the company, operating relatively independently.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Need to partner together to determine a path forward.</a:t>
            </a:r>
          </a:p>
        </p:txBody>
      </p:sp>
    </p:spTree>
    <p:extLst>
      <p:ext uri="{BB962C8B-B14F-4D97-AF65-F5344CB8AC3E}">
        <p14:creationId xmlns:p14="http://schemas.microsoft.com/office/powerpoint/2010/main" val="394530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AF6A8F-5F4C-40B2-8239-A37145B34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556C5-CE8C-6547-B838-EA80C61A4AF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C6C321-6477-4DCD-9778-8DFC5225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7D2B4-84FF-4B3C-8EE1-87CAFF3782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1" y="904875"/>
            <a:ext cx="8228012" cy="34258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Quick review of ELT slides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Overview of timeline and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key questions posed in kickoff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How shall we hone scope? In/out/ZBB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Proposed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Logistics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Who did we miss?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Meeting frequencies (workstreams and advisory)</a:t>
            </a:r>
          </a:p>
          <a:p>
            <a:pPr marL="511175" lvl="1" indent="-285750">
              <a:buFont typeface="Arial" panose="020B0604020202020204" pitchFamily="34" charset="0"/>
              <a:buChar char="•"/>
            </a:pPr>
            <a:r>
              <a:rPr lang="en-US" dirty="0"/>
              <a:t>Engagement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nt_PPT Template_ClearPro_16x9">
  <a:themeElements>
    <a:clrScheme name="Intel Color Palette">
      <a:dk1>
        <a:sysClr val="windowText" lastClr="000000"/>
      </a:dk1>
      <a:lt1>
        <a:sysClr val="window" lastClr="FFFFFF"/>
      </a:lt1>
      <a:dk2>
        <a:srgbClr val="003C71"/>
      </a:dk2>
      <a:lt2>
        <a:srgbClr val="B1BABF"/>
      </a:lt2>
      <a:accent1>
        <a:srgbClr val="0071C5"/>
      </a:accent1>
      <a:accent2>
        <a:srgbClr val="00AEEF"/>
      </a:accent2>
      <a:accent3>
        <a:srgbClr val="F3D54E"/>
      </a:accent3>
      <a:accent4>
        <a:srgbClr val="FFA300"/>
      </a:accent4>
      <a:accent5>
        <a:srgbClr val="FC4C02"/>
      </a:accent5>
      <a:accent6>
        <a:srgbClr val="C3D600"/>
      </a:accent6>
      <a:hlink>
        <a:srgbClr val="0071C5"/>
      </a:hlink>
      <a:folHlink>
        <a:srgbClr val="00AEE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vert="horz" wrap="square" lIns="0" tIns="0" rIns="0" bIns="0" rtlCol="0">
        <a:spAutoFit/>
      </a:bodyPr>
      <a:lstStyle>
        <a:defPPr>
          <a:defRPr sz="1100" dirty="0" err="1" smtClean="0">
            <a:solidFill>
              <a:srgbClr val="003C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chaufenbuel-ADL">
  <a:themeElements>
    <a:clrScheme name="Schaufenbuel-ADL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3F3F3F"/>
      </a:accent1>
      <a:accent2>
        <a:srgbClr val="4F8642"/>
      </a:accent2>
      <a:accent3>
        <a:srgbClr val="4875B6"/>
      </a:accent3>
      <a:accent4>
        <a:srgbClr val="785C9A"/>
      </a:accent4>
      <a:accent5>
        <a:srgbClr val="B18F31"/>
      </a:accent5>
      <a:accent6>
        <a:srgbClr val="BD7031"/>
      </a:accent6>
      <a:hlink>
        <a:srgbClr val="000000"/>
      </a:hlink>
      <a:folHlink>
        <a:srgbClr val="000000"/>
      </a:folHlink>
    </a:clrScheme>
    <a:fontScheme name="Intel Clear">
      <a:majorFont>
        <a:latin typeface="Intel Clear"/>
        <a:ea typeface=""/>
        <a:cs typeface=""/>
      </a:majorFont>
      <a:minorFont>
        <a:latin typeface="Intel Cle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aufenbuel-ADL.potx" id="{92FE26C6-7110-4672-9CC0-A34453002AD2}" vid="{A81E178A-C301-4C75-A249-3F1E4CF3E19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1358</Words>
  <Application>Microsoft Office PowerPoint</Application>
  <PresentationFormat>On-screen Show (16:9)</PresentationFormat>
  <Paragraphs>221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Intel Clear</vt:lpstr>
      <vt:lpstr>Intel Clear Light</vt:lpstr>
      <vt:lpstr>Intel Clear Pro</vt:lpstr>
      <vt:lpstr>Wingdings</vt:lpstr>
      <vt:lpstr>Int_PPT Template_ClearPro_16x9</vt:lpstr>
      <vt:lpstr>Schaufenbuel-ADL</vt:lpstr>
      <vt:lpstr>Worksheet</vt:lpstr>
      <vt:lpstr>2020 Memory CSD Kickoff</vt:lpstr>
      <vt:lpstr>The team (draft)</vt:lpstr>
      <vt:lpstr>Whomever solves “data” best, wins More data accessed more quickly by new applications stressing the hierarchy</vt:lpstr>
      <vt:lpstr>New Memory and Systems Technologies Across the Hierarchy</vt:lpstr>
      <vt:lpstr>Macro Trends Forcing Economic Tradeoffs between CPU and Memory DRAM Scaling at odds with Data Center and Client Demand</vt:lpstr>
      <vt:lpstr>Grand Challenges Across the Hierarchy: CSD Focus</vt:lpstr>
      <vt:lpstr>The Path Forward</vt:lpstr>
      <vt:lpstr>Our Mission: A unified One Intel memory technology plan to enable a comprehensive set of executable memory platform strategies  </vt:lpstr>
      <vt:lpstr>Goals for Today</vt:lpstr>
      <vt:lpstr>Timeline</vt:lpstr>
      <vt:lpstr>Key questions: Understanding platform challenges and identifying where Intel can use its IDM advantage to capture value  </vt:lpstr>
      <vt:lpstr>Key Questions: Understanding the ecosystem, identifying and effectively addressing competitive threats </vt:lpstr>
      <vt:lpstr>Engagement Expectations </vt:lpstr>
      <vt:lpstr>Proposed Structure</vt:lpstr>
      <vt:lpstr>The team (draft)</vt:lpstr>
      <vt:lpstr>BACKUP</vt:lpstr>
      <vt:lpstr>CSD Process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CTPClassification=CTP_NT</cp:keywords>
  <cp:lastModifiedBy/>
  <cp:revision>1</cp:revision>
  <dcterms:created xsi:type="dcterms:W3CDTF">2015-05-06T16:36:39Z</dcterms:created>
  <dcterms:modified xsi:type="dcterms:W3CDTF">2020-04-27T18:53:44Z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ba673890-09a1-4ebb-a769-d2e3c283ad2d</vt:lpwstr>
  </property>
  <property fmtid="{D5CDD505-2E9C-101B-9397-08002B2CF9AE}" pid="3" name="CTP_TimeStamp">
    <vt:lpwstr>2020-04-27 18:45:33Z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