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2.xml" ContentType="application/vnd.openxmlformats-officedocument.them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1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notesSlides/notesSlide2.xml" ContentType="application/vnd.openxmlformats-officedocument.presentationml.notesSlide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7"/>
  </p:notesMasterIdLst>
  <p:sldIdLst>
    <p:sldId id="486" r:id="rId5"/>
    <p:sldId id="487" r:id="rId6"/>
  </p:sldIdLst>
  <p:sldSz cx="9144000" cy="5143500" type="screen16x9"/>
  <p:notesSz cx="6858000" cy="9144000"/>
  <p:custDataLst>
    <p:tags r:id="rId8"/>
  </p:custDataLst>
  <p:defaultTextStyle>
    <a:defPPr marR="0" lvl="0" algn="l" rtl="0">
      <a:lnSpc>
        <a:spcPct val="100000"/>
      </a:lnSpc>
      <a:spcBef>
        <a:spcPct val="0"/>
      </a:spcBef>
      <a:spcAft>
        <a:spcPct val="0"/>
      </a:spcAft>
    </a:defPPr>
    <a:lvl1pPr marR="0" lvl="0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E340F8D5-4689-4F20-8096-56825CBFE96F}">
          <p14:sldIdLst>
            <p14:sldId id="486"/>
            <p14:sldId id="487"/>
          </p14:sldIdLst>
        </p14:section>
        <p14:section name="Untitled Section" id="{ADB8A66B-A4A6-43C8-9F27-AEC3DF19374D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ntarelli, Mark C" initials="PC" lastIdx="0" clrIdx="0">
    <p:extLst>
      <p:ext uri="{19B8F6BF-5375-455C-9EA6-DF929625EA0E}">
        <p15:presenceInfo xmlns:p15="http://schemas.microsoft.com/office/powerpoint/2012/main" userId="S::mark.c.pontarelli@intel.com::ca12cf6b-4265-4265-b29d-30dc94bb2222" providerId="AD"/>
      </p:ext>
    </p:extLst>
  </p:cmAuthor>
  <p:cmAuthor id="2" name="Hady, Frank" initials="HF" lastIdx="0" clrIdx="1">
    <p:extLst>
      <p:ext uri="{19B8F6BF-5375-455C-9EA6-DF929625EA0E}">
        <p15:presenceInfo xmlns:p15="http://schemas.microsoft.com/office/powerpoint/2012/main" userId="S::frank.hady@intel.com::75522b9d-d462-4ac9-83f2-631476c3b23c" providerId="AD"/>
      </p:ext>
    </p:extLst>
  </p:cmAuthor>
  <p:cmAuthor id="3" name="Duran, Carolyn R" initials="DCR" lastIdx="0" clrIdx="2">
    <p:extLst>
      <p:ext uri="{19B8F6BF-5375-455C-9EA6-DF929625EA0E}">
        <p15:presenceInfo xmlns:p15="http://schemas.microsoft.com/office/powerpoint/2012/main" userId="S::carolyn.r.duran@intel.com::bf252b10-d845-4208-ad1d-91043923205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0070C0"/>
    <a:srgbClr val="990000"/>
    <a:srgbClr val="FF7C80"/>
    <a:srgbClr val="0071C5"/>
    <a:srgbClr val="FFFFFF"/>
    <a:srgbClr val="CEE1F2"/>
    <a:srgbClr val="FFC000"/>
    <a:srgbClr val="B4B4B4"/>
    <a:srgbClr val="858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A5B055-34EC-9D4E-A428-77A7753EC213}" v="1" dt="2021-09-16T16:58:54.270"/>
  </p1510:revLst>
</p1510:revInfo>
</file>

<file path=ppt/tableStyles.xml><?xml version="1.0" encoding="utf-8"?>
<a:tblStyleLst xmlns:a="http://schemas.openxmlformats.org/drawingml/2006/main" def="{8F5AB6D8-C9EE-4D1F-A4FA-1604D9EC9965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/>
    <p:restoredTop sz="94694"/>
  </p:normalViewPr>
  <p:slideViewPr>
    <p:cSldViewPr snapToGrid="0">
      <p:cViewPr varScale="1">
        <p:scale>
          <a:sx n="136" d="100"/>
          <a:sy n="136" d="100"/>
        </p:scale>
        <p:origin x="21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34A5B055-34EC-9D4E-A428-77A7753EC213}"/>
    <pc:docChg chg="undo custSel addSld modSld">
      <pc:chgData name="Kau, Derchang" userId="b9148588-e694-4445-9765-2c9aad6149ce" providerId="ADAL" clId="{34A5B055-34EC-9D4E-A428-77A7753EC213}" dt="2021-09-16T16:58:58.253" v="3" actId="478"/>
      <pc:docMkLst>
        <pc:docMk/>
      </pc:docMkLst>
      <pc:sldChg chg="modSp mod">
        <pc:chgData name="Kau, Derchang" userId="b9148588-e694-4445-9765-2c9aad6149ce" providerId="ADAL" clId="{34A5B055-34EC-9D4E-A428-77A7753EC213}" dt="2021-09-16T16:57:23.533" v="1" actId="20577"/>
        <pc:sldMkLst>
          <pc:docMk/>
          <pc:sldMk cId="311588228" sldId="486"/>
        </pc:sldMkLst>
        <pc:graphicFrameChg chg="modGraphic">
          <ac:chgData name="Kau, Derchang" userId="b9148588-e694-4445-9765-2c9aad6149ce" providerId="ADAL" clId="{34A5B055-34EC-9D4E-A428-77A7753EC213}" dt="2021-09-16T16:57:23.533" v="1" actId="20577"/>
          <ac:graphicFrameMkLst>
            <pc:docMk/>
            <pc:sldMk cId="311588228" sldId="486"/>
            <ac:graphicFrameMk id="43" creationId="{67966F16-DB5E-A34F-B465-40988E18487C}"/>
          </ac:graphicFrameMkLst>
        </pc:graphicFrameChg>
      </pc:sldChg>
      <pc:sldChg chg="delSp add mod">
        <pc:chgData name="Kau, Derchang" userId="b9148588-e694-4445-9765-2c9aad6149ce" providerId="ADAL" clId="{34A5B055-34EC-9D4E-A428-77A7753EC213}" dt="2021-09-16T16:58:58.253" v="3" actId="478"/>
        <pc:sldMkLst>
          <pc:docMk/>
          <pc:sldMk cId="188468257" sldId="487"/>
        </pc:sldMkLst>
        <pc:graphicFrameChg chg="del">
          <ac:chgData name="Kau, Derchang" userId="b9148588-e694-4445-9765-2c9aad6149ce" providerId="ADAL" clId="{34A5B055-34EC-9D4E-A428-77A7753EC213}" dt="2021-09-16T16:58:58.253" v="3" actId="478"/>
          <ac:graphicFrameMkLst>
            <pc:docMk/>
            <pc:sldMk cId="188468257" sldId="487"/>
            <ac:graphicFrameMk id="43" creationId="{67966F16-DB5E-A34F-B465-40988E18487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2" Type="http://schemas.openxmlformats.org/officeDocument/2006/relationships/tags" Target="../tags/tag13.xml"/><Relationship Id="rId1" Type="http://schemas.openxmlformats.org/officeDocument/2006/relationships/theme" Target="../theme/theme2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  <p:custDataLst>
              <p:tags r:id="rId2"/>
            </p:custDataLst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  <p:custDataLst>
              <p:tags r:id="rId3"/>
            </p:custDataLst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  <p:custDataLst>
              <p:tags r:id="rId4"/>
            </p:custDataLst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  <p:custDataLst>
              <p:tags r:id="rId6"/>
            </p:custDataLst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  <p:custDataLst>
              <p:tags r:id="rId7"/>
            </p:custDataLst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ct val="0"/>
      </a:spcBef>
      <a:spcAft>
        <a:spcPct val="0"/>
      </a:spcAft>
    </a:defPPr>
    <a:lvl1pPr marR="0" lvl="0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5" Type="http://schemas.openxmlformats.org/officeDocument/2006/relationships/slide" Target="../slides/slide1.xml"/><Relationship Id="rId4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5" Type="http://schemas.openxmlformats.org/officeDocument/2006/relationships/slide" Target="../slides/slide2.xml"/><Relationship Id="rId4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buFontTx/>
              <a:buChar char="-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  <p:custDataLst>
              <p:tags r:id="rId3"/>
            </p:custDataLst>
          </p:nvPr>
        </p:nvSpPr>
        <p:spPr/>
        <p:txBody>
          <a:bodyPr/>
          <a:lstStyle/>
          <a:p>
            <a:pPr marL="0" marR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9044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buFontTx/>
              <a:buChar char="-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  <p:custDataLst>
              <p:tags r:id="rId3"/>
            </p:custDataLst>
          </p:nvPr>
        </p:nvSpPr>
        <p:spPr/>
        <p:txBody>
          <a:bodyPr/>
          <a:lstStyle/>
          <a:p>
            <a:pPr marL="0" marR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8983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FontTx/>
              <a:buNone/>
            </a:pPr>
            <a:fld id="{F5BB0353-9C5B-43AC-8260-21E5C8BD4D72}" type="datetimeFigureOut">
              <a:rPr lang="en-US" smtClean="0"/>
              <a:pPr marL="0" indent="0">
                <a:buFontTx/>
                <a:buNone/>
              </a:pPr>
              <a:t>9/16/21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btfpLayoutConfig" hidden="1"/>
          <p:cNvSpPr txBox="1"/>
          <p:nvPr userDrawn="1">
            <p:custDataLst>
              <p:tags r:id="rId4"/>
            </p:custDataLst>
          </p:nvPr>
        </p:nvSpPr>
        <p:spPr bwMode="gray">
          <a:xfrm>
            <a:off x="12700" y="12700"/>
            <a:ext cx="426967" cy="88092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pPr marL="0" indent="0">
              <a:buNone/>
            </a:pPr>
            <a:r>
              <a:rPr lang="en-US" sz="100">
                <a:solidFill>
                  <a:srgbClr val="FFFFFF">
                    <a:alpha val="0"/>
                  </a:srgbClr>
                </a:solidFill>
              </a:rPr>
              <a:t>overall_0_131875578534340825 columns_1_131875578534340825 </a:t>
            </a:r>
          </a:p>
        </p:txBody>
      </p:sp>
    </p:spTree>
    <p:extLst>
      <p:ext uri="{BB962C8B-B14F-4D97-AF65-F5344CB8AC3E}">
        <p14:creationId xmlns:p14="http://schemas.microsoft.com/office/powerpoint/2010/main" val="3648323909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pos="400" userDrawn="1">
          <p15:clr>
            <a:srgbClr val="CCCCCC"/>
          </p15:clr>
        </p15:guide>
        <p15:guide id="2" pos="5368" userDrawn="1">
          <p15:clr>
            <a:srgbClr val="CCCCCC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7.xml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9" Type="http://schemas.openxmlformats.org/officeDocument/2006/relationships/tags" Target="../tags/tag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28650" y="-30951"/>
            <a:ext cx="7886700" cy="79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  <p:custDataLst>
              <p:tags r:id="rId5"/>
            </p:custDataLst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  <p:custDataLst>
              <p:tags r:id="rId6"/>
            </p:custDataLst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ct val="0"/>
              </a:spcBef>
              <a:spcAft>
                <a:spcPct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  <p:custDataLst>
              <p:tags r:id="rId7"/>
            </p:custDataLst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ct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ct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ct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ct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ct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ct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ct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ct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ct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btfpLayoutConfig" hidden="1"/>
          <p:cNvSpPr txBox="1"/>
          <p:nvPr userDrawn="1">
            <p:custDataLst>
              <p:tags r:id="rId8"/>
            </p:custDataLst>
          </p:nvPr>
        </p:nvSpPr>
        <p:spPr>
          <a:xfrm>
            <a:off x="12700" y="12700"/>
            <a:ext cx="8890000" cy="10772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00">
                <a:solidFill>
                  <a:srgbClr val="FFFFFF">
                    <a:alpha val="0"/>
                  </a:srgbClr>
                </a:solidFill>
              </a:rPr>
              <a:t>overall_0_132387124732721200 columns_1_132387124732721200 </a:t>
            </a:r>
          </a:p>
        </p:txBody>
      </p:sp>
      <p:sp>
        <p:nvSpPr>
          <p:cNvPr id="8" name="Google Shape;40;p5">
            <a:extLst>
              <a:ext uri="{FF2B5EF4-FFF2-40B4-BE49-F238E27FC236}">
                <a16:creationId xmlns:a16="http://schemas.microsoft.com/office/drawing/2014/main" id="{A3361584-23FD-43AF-B451-7026BEDC6382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7096100" y="-29600"/>
            <a:ext cx="2057400" cy="3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800" u="sng">
                <a:solidFill>
                  <a:schemeClr val="dk1"/>
                </a:solidFill>
              </a:rPr>
              <a:t>INTEL CONFIDENTIAL</a:t>
            </a:r>
            <a:br>
              <a:rPr lang="en-US" sz="800">
                <a:solidFill>
                  <a:schemeClr val="dk1"/>
                </a:solidFill>
              </a:rPr>
            </a:br>
            <a:r>
              <a:rPr lang="en-US" sz="800">
                <a:solidFill>
                  <a:schemeClr val="dk1"/>
                </a:solidFill>
              </a:rPr>
              <a:t>20-07-30 Memory CSD_Final.PPTX</a:t>
            </a:r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91195563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</p:sldLayoutIdLst>
  <p:transition/>
  <p:hf hdr="0" ftr="0" dt="0"/>
  <p:txStyles>
    <p:title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51" userDrawn="1">
          <p15:clr>
            <a:srgbClr val="F26B43"/>
          </p15:clr>
        </p15:guide>
        <p15:guide id="2" orient="horz" pos="492" userDrawn="1">
          <p15:clr>
            <a:srgbClr val="F26B43"/>
          </p15:clr>
        </p15:guide>
        <p15:guide id="3" orient="horz" pos="2980" userDrawn="1">
          <p15:clr>
            <a:srgbClr val="F26B43"/>
          </p15:clr>
        </p15:guide>
        <p15:guide id="4" pos="396" userDrawn="1">
          <p15:clr>
            <a:srgbClr val="F26B43"/>
          </p15:clr>
        </p15:guide>
        <p15:guide id="5" pos="53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26.xml"/><Relationship Id="rId13" Type="http://schemas.openxmlformats.org/officeDocument/2006/relationships/tags" Target="../tags/tag31.xml"/><Relationship Id="rId18" Type="http://schemas.openxmlformats.org/officeDocument/2006/relationships/tags" Target="../tags/tag36.xml"/><Relationship Id="rId26" Type="http://schemas.openxmlformats.org/officeDocument/2006/relationships/tags" Target="../tags/tag44.xml"/><Relationship Id="rId3" Type="http://schemas.openxmlformats.org/officeDocument/2006/relationships/tags" Target="../tags/tag21.xml"/><Relationship Id="rId21" Type="http://schemas.openxmlformats.org/officeDocument/2006/relationships/tags" Target="../tags/tag39.xml"/><Relationship Id="rId7" Type="http://schemas.openxmlformats.org/officeDocument/2006/relationships/tags" Target="../tags/tag25.xml"/><Relationship Id="rId12" Type="http://schemas.openxmlformats.org/officeDocument/2006/relationships/tags" Target="../tags/tag30.xml"/><Relationship Id="rId17" Type="http://schemas.openxmlformats.org/officeDocument/2006/relationships/tags" Target="../tags/tag35.xml"/><Relationship Id="rId25" Type="http://schemas.openxmlformats.org/officeDocument/2006/relationships/tags" Target="../tags/tag43.xml"/><Relationship Id="rId2" Type="http://schemas.openxmlformats.org/officeDocument/2006/relationships/tags" Target="../tags/tag20.xml"/><Relationship Id="rId16" Type="http://schemas.openxmlformats.org/officeDocument/2006/relationships/tags" Target="../tags/tag34.xml"/><Relationship Id="rId20" Type="http://schemas.openxmlformats.org/officeDocument/2006/relationships/tags" Target="../tags/tag38.xml"/><Relationship Id="rId29" Type="http://schemas.openxmlformats.org/officeDocument/2006/relationships/slideLayout" Target="../slideLayouts/slideLayout1.xml"/><Relationship Id="rId1" Type="http://schemas.openxmlformats.org/officeDocument/2006/relationships/tags" Target="../tags/tag19.xml"/><Relationship Id="rId6" Type="http://schemas.openxmlformats.org/officeDocument/2006/relationships/tags" Target="../tags/tag24.xml"/><Relationship Id="rId11" Type="http://schemas.openxmlformats.org/officeDocument/2006/relationships/tags" Target="../tags/tag29.xml"/><Relationship Id="rId24" Type="http://schemas.openxmlformats.org/officeDocument/2006/relationships/tags" Target="../tags/tag42.xml"/><Relationship Id="rId32" Type="http://schemas.openxmlformats.org/officeDocument/2006/relationships/image" Target="../media/image2.png"/><Relationship Id="rId5" Type="http://schemas.openxmlformats.org/officeDocument/2006/relationships/tags" Target="../tags/tag23.xml"/><Relationship Id="rId15" Type="http://schemas.openxmlformats.org/officeDocument/2006/relationships/tags" Target="../tags/tag33.xml"/><Relationship Id="rId23" Type="http://schemas.openxmlformats.org/officeDocument/2006/relationships/tags" Target="../tags/tag41.xml"/><Relationship Id="rId28" Type="http://schemas.openxmlformats.org/officeDocument/2006/relationships/tags" Target="../tags/tag46.xml"/><Relationship Id="rId10" Type="http://schemas.openxmlformats.org/officeDocument/2006/relationships/tags" Target="../tags/tag28.xml"/><Relationship Id="rId19" Type="http://schemas.openxmlformats.org/officeDocument/2006/relationships/tags" Target="../tags/tag37.xml"/><Relationship Id="rId31" Type="http://schemas.openxmlformats.org/officeDocument/2006/relationships/image" Target="../media/image1.png"/><Relationship Id="rId4" Type="http://schemas.openxmlformats.org/officeDocument/2006/relationships/tags" Target="../tags/tag22.xml"/><Relationship Id="rId9" Type="http://schemas.openxmlformats.org/officeDocument/2006/relationships/tags" Target="../tags/tag27.xml"/><Relationship Id="rId14" Type="http://schemas.openxmlformats.org/officeDocument/2006/relationships/tags" Target="../tags/tag32.xml"/><Relationship Id="rId22" Type="http://schemas.openxmlformats.org/officeDocument/2006/relationships/tags" Target="../tags/tag40.xml"/><Relationship Id="rId27" Type="http://schemas.openxmlformats.org/officeDocument/2006/relationships/tags" Target="../tags/tag45.xml"/><Relationship Id="rId30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57.xml"/><Relationship Id="rId13" Type="http://schemas.openxmlformats.org/officeDocument/2006/relationships/tags" Target="../tags/tag62.xml"/><Relationship Id="rId18" Type="http://schemas.openxmlformats.org/officeDocument/2006/relationships/tags" Target="../tags/tag67.xml"/><Relationship Id="rId26" Type="http://schemas.openxmlformats.org/officeDocument/2006/relationships/tags" Target="../tags/tag75.xml"/><Relationship Id="rId3" Type="http://schemas.openxmlformats.org/officeDocument/2006/relationships/tags" Target="../tags/tag52.xml"/><Relationship Id="rId21" Type="http://schemas.openxmlformats.org/officeDocument/2006/relationships/tags" Target="../tags/tag70.xml"/><Relationship Id="rId7" Type="http://schemas.openxmlformats.org/officeDocument/2006/relationships/tags" Target="../tags/tag56.xml"/><Relationship Id="rId12" Type="http://schemas.openxmlformats.org/officeDocument/2006/relationships/tags" Target="../tags/tag61.xml"/><Relationship Id="rId17" Type="http://schemas.openxmlformats.org/officeDocument/2006/relationships/tags" Target="../tags/tag66.xml"/><Relationship Id="rId25" Type="http://schemas.openxmlformats.org/officeDocument/2006/relationships/tags" Target="../tags/tag74.xml"/><Relationship Id="rId2" Type="http://schemas.openxmlformats.org/officeDocument/2006/relationships/tags" Target="../tags/tag51.xml"/><Relationship Id="rId16" Type="http://schemas.openxmlformats.org/officeDocument/2006/relationships/tags" Target="../tags/tag65.xml"/><Relationship Id="rId20" Type="http://schemas.openxmlformats.org/officeDocument/2006/relationships/tags" Target="../tags/tag69.xml"/><Relationship Id="rId29" Type="http://schemas.openxmlformats.org/officeDocument/2006/relationships/slideLayout" Target="../slideLayouts/slideLayout1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11" Type="http://schemas.openxmlformats.org/officeDocument/2006/relationships/tags" Target="../tags/tag60.xml"/><Relationship Id="rId24" Type="http://schemas.openxmlformats.org/officeDocument/2006/relationships/tags" Target="../tags/tag73.xml"/><Relationship Id="rId32" Type="http://schemas.openxmlformats.org/officeDocument/2006/relationships/image" Target="../media/image2.png"/><Relationship Id="rId5" Type="http://schemas.openxmlformats.org/officeDocument/2006/relationships/tags" Target="../tags/tag54.xml"/><Relationship Id="rId15" Type="http://schemas.openxmlformats.org/officeDocument/2006/relationships/tags" Target="../tags/tag64.xml"/><Relationship Id="rId23" Type="http://schemas.openxmlformats.org/officeDocument/2006/relationships/tags" Target="../tags/tag72.xml"/><Relationship Id="rId28" Type="http://schemas.openxmlformats.org/officeDocument/2006/relationships/tags" Target="../tags/tag77.xml"/><Relationship Id="rId10" Type="http://schemas.openxmlformats.org/officeDocument/2006/relationships/tags" Target="../tags/tag59.xml"/><Relationship Id="rId19" Type="http://schemas.openxmlformats.org/officeDocument/2006/relationships/tags" Target="../tags/tag68.xml"/><Relationship Id="rId31" Type="http://schemas.openxmlformats.org/officeDocument/2006/relationships/image" Target="../media/image1.png"/><Relationship Id="rId4" Type="http://schemas.openxmlformats.org/officeDocument/2006/relationships/tags" Target="../tags/tag53.xml"/><Relationship Id="rId9" Type="http://schemas.openxmlformats.org/officeDocument/2006/relationships/tags" Target="../tags/tag58.xml"/><Relationship Id="rId14" Type="http://schemas.openxmlformats.org/officeDocument/2006/relationships/tags" Target="../tags/tag63.xml"/><Relationship Id="rId22" Type="http://schemas.openxmlformats.org/officeDocument/2006/relationships/tags" Target="../tags/tag71.xml"/><Relationship Id="rId27" Type="http://schemas.openxmlformats.org/officeDocument/2006/relationships/tags" Target="../tags/tag76.xml"/><Relationship Id="rId30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tfpLayoutConfig" hidden="1"/>
          <p:cNvSpPr txBox="1"/>
          <p:nvPr>
            <p:custDataLst>
              <p:tags r:id="rId1"/>
            </p:custDataLst>
          </p:nvPr>
        </p:nvSpPr>
        <p:spPr>
          <a:xfrm>
            <a:off x="12701" y="12700"/>
            <a:ext cx="8890000" cy="10772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defTabSz="914378"/>
            <a:r>
              <a:rPr lang="en-US" sz="100">
                <a:solidFill>
                  <a:srgbClr val="FFFFFF">
                    <a:alpha val="0"/>
                  </a:srgbClr>
                </a:solidFill>
              </a:rPr>
              <a:t>overall_0_132394837709409303 columns_1_132394770639920655 3_1_132394770639920655 7_1_132394770639920655 10_1_132394770639920655 16_1_132394770639920655 </a:t>
            </a:r>
          </a:p>
        </p:txBody>
      </p:sp>
      <p:sp>
        <p:nvSpPr>
          <p:cNvPr id="38" name="TextBox 37"/>
          <p:cNvSpPr txBox="1"/>
          <p:nvPr>
            <p:custDataLst>
              <p:tags r:id="rId2"/>
            </p:custDataLst>
          </p:nvPr>
        </p:nvSpPr>
        <p:spPr>
          <a:xfrm>
            <a:off x="234917" y="742942"/>
            <a:ext cx="2967836" cy="615553"/>
          </a:xfrm>
          <a:prstGeom prst="rect">
            <a:avLst/>
          </a:prstGeom>
          <a:noFill/>
        </p:spPr>
        <p:txBody>
          <a:bodyPr wrap="square" lIns="68580" tIns="0" bIns="0" rtlCol="0">
            <a:spAutoFit/>
          </a:bodyPr>
          <a:lstStyle/>
          <a:p>
            <a:pPr algn="ctr" defTabSz="914378"/>
            <a:r>
              <a:rPr lang="en-US" sz="1000" b="1" u="sng" dirty="0">
                <a:solidFill>
                  <a:srgbClr val="CC0000"/>
                </a:solidFill>
              </a:rPr>
              <a:t>Memory Power: </a:t>
            </a:r>
            <a:br>
              <a:rPr lang="en-US" sz="1000" b="1" dirty="0">
                <a:solidFill>
                  <a:srgbClr val="CC0000"/>
                </a:solidFill>
              </a:rPr>
            </a:br>
            <a:r>
              <a:rPr lang="en-US" sz="1000" dirty="0"/>
              <a:t>Changing Memory type required eventually as bandwidth grows but power budget remains</a:t>
            </a:r>
          </a:p>
          <a:p>
            <a:pPr algn="ctr" defTabSz="914378"/>
            <a:endParaRPr lang="en-US" sz="1000" dirty="0"/>
          </a:p>
        </p:txBody>
      </p:sp>
      <p:sp>
        <p:nvSpPr>
          <p:cNvPr id="92" name="TextBox 91"/>
          <p:cNvSpPr txBox="1"/>
          <p:nvPr>
            <p:custDataLst>
              <p:tags r:id="rId3"/>
            </p:custDataLst>
          </p:nvPr>
        </p:nvSpPr>
        <p:spPr>
          <a:xfrm>
            <a:off x="6045031" y="742942"/>
            <a:ext cx="2864052" cy="461665"/>
          </a:xfrm>
          <a:prstGeom prst="rect">
            <a:avLst/>
          </a:prstGeom>
          <a:noFill/>
        </p:spPr>
        <p:txBody>
          <a:bodyPr wrap="square" lIns="68580" tIns="0" bIns="0" rtlCol="0">
            <a:spAutoFit/>
          </a:bodyPr>
          <a:lstStyle/>
          <a:p>
            <a:pPr algn="ctr" defTabSz="914378"/>
            <a:r>
              <a:rPr lang="en-US" sz="1000" b="1" u="sng" dirty="0">
                <a:solidFill>
                  <a:srgbClr val="CC0000"/>
                </a:solidFill>
              </a:rPr>
              <a:t>Bandwidth/Capacity: </a:t>
            </a:r>
            <a:br>
              <a:rPr lang="en-US" sz="1000" b="1" dirty="0">
                <a:solidFill>
                  <a:srgbClr val="CC0000"/>
                </a:solidFill>
              </a:rPr>
            </a:br>
            <a:r>
              <a:rPr lang="en-US" sz="1000" dirty="0"/>
              <a:t>The area efficient memory depends on the combination of capacity / bandwidth needed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0EA6EF-7BAE-4404-AE9F-E69B3E73A99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0" y="-54482"/>
            <a:ext cx="184731" cy="30777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endParaRPr lang="en-US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BE0F8E-3521-4B3D-947E-EF9861F7CBE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31"/>
          <a:stretch>
            <a:fillRect/>
          </a:stretch>
        </p:blipFill>
        <p:spPr>
          <a:xfrm>
            <a:off x="173419" y="1632663"/>
            <a:ext cx="2964648" cy="2147927"/>
          </a:xfrm>
          <a:prstGeom prst="rect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A7701C0-A35D-4AE9-83C1-9147406F4CF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7622134" y="3780590"/>
            <a:ext cx="134844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800"/>
              <a:t>Source: Fatih Hamzaoglu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3C7A9F4-5F03-4DC1-BD0A-5217E920854D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860531" y="3780590"/>
            <a:ext cx="129234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800"/>
              <a:t>Source: Randy Osborne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C6C02E-E832-4C73-B29B-F4AAE0D291D9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3202753" y="1632663"/>
            <a:ext cx="2777591" cy="2147927"/>
          </a:xfrm>
          <a:prstGeom prst="rect">
            <a:avLst/>
          </a:prstGeom>
          <a:noFill/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DCE91F3-173C-4C3D-B0C2-BD5D38B6595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3098970" y="742942"/>
            <a:ext cx="3025631" cy="461665"/>
          </a:xfrm>
          <a:prstGeom prst="rect">
            <a:avLst/>
          </a:prstGeom>
          <a:noFill/>
        </p:spPr>
        <p:txBody>
          <a:bodyPr wrap="square" lIns="68580" tIns="0" bIns="0" rtlCol="0">
            <a:spAutoFit/>
          </a:bodyPr>
          <a:lstStyle/>
          <a:p>
            <a:pPr algn="ctr" defTabSz="914378"/>
            <a:r>
              <a:rPr lang="en-US" sz="1000" b="1" u="sng" dirty="0">
                <a:solidFill>
                  <a:srgbClr val="CC0000"/>
                </a:solidFill>
              </a:rPr>
              <a:t>Interconnect Power: </a:t>
            </a:r>
            <a:br>
              <a:rPr lang="en-US" sz="1000" b="1" dirty="0">
                <a:solidFill>
                  <a:srgbClr val="CC0000"/>
                </a:solidFill>
              </a:rPr>
            </a:br>
            <a:r>
              <a:rPr lang="en-US" sz="1000" dirty="0"/>
              <a:t>Lower capacitance memory interconnect required as bandwidth grows but power budget remains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3A4FB9-85A3-4846-A884-87F70C9C2906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3635405" y="2211070"/>
            <a:ext cx="766619" cy="7481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EAACF5-E7E8-4C30-8F8E-936B3E556D87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3719568" y="2269964"/>
            <a:ext cx="581892" cy="21544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Core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1901AF6-7B3A-4013-8E8C-7D46E868899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729938" y="2529725"/>
            <a:ext cx="581892" cy="21544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ADM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D9831D-E73B-4511-ACC9-F03F7289D2BB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 flipH="1">
            <a:off x="4010514" y="2455834"/>
            <a:ext cx="0" cy="129309"/>
          </a:xfrm>
          <a:prstGeom prst="line">
            <a:avLst/>
          </a:prstGeom>
          <a:ln w="206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DD61360-B381-48AC-BDD5-70B0B75EC5C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3751653" y="2730042"/>
            <a:ext cx="534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SoC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BB4AA3A-937C-4A87-B86E-37A208807B6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4831307" y="1838497"/>
            <a:ext cx="766619" cy="512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6090957-61DE-4629-9C11-C2AB3D99C544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 flipH="1">
            <a:off x="5215653" y="2365272"/>
            <a:ext cx="0" cy="360124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058DA84-84B6-4F24-A136-DB1DB0474C2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4947555" y="1937673"/>
            <a:ext cx="5341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CEB78C5-1E3C-41A6-B8C7-85FCACDBF91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4831307" y="2621081"/>
            <a:ext cx="766619" cy="338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7D6DF8C-D1F6-431E-8D9D-5806D262BF5E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4882001" y="2636259"/>
            <a:ext cx="863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DRAM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08F6E8E6-2D6A-4089-A83A-0AEE65261987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3395094" y="3074731"/>
            <a:ext cx="1312685" cy="764753"/>
          </a:xfrm>
          <a:prstGeom prst="rect">
            <a:avLst/>
          </a:prstGeom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914378"/>
            <a:r>
              <a:rPr lang="en-US" sz="1100"/>
              <a:t>Lower Power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/>
              <a:t>Tightly Coupled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/>
              <a:t>Power Efficient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/>
              <a:t>On die connect</a:t>
            </a:r>
          </a:p>
          <a:p>
            <a:pPr defTabSz="914378"/>
            <a:endParaRPr lang="en-US" sz="1000"/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71176EF7-735B-47E2-81F3-7F7217C939F8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4611785" y="3092657"/>
            <a:ext cx="1433245" cy="852543"/>
          </a:xfrm>
          <a:prstGeom prst="rect">
            <a:avLst/>
          </a:prstGeom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914378"/>
            <a:r>
              <a:rPr lang="en-US" sz="1100" dirty="0"/>
              <a:t>Higher Power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 dirty="0"/>
              <a:t>Board Connect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 dirty="0"/>
              <a:t>Board Capacitance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 dirty="0" err="1"/>
              <a:t>Phy</a:t>
            </a:r>
            <a:r>
              <a:rPr lang="en-US" sz="1000" dirty="0"/>
              <a:t> power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endParaRPr lang="en-US" sz="1000" dirty="0"/>
          </a:p>
          <a:p>
            <a:pPr defTabSz="914378"/>
            <a:endParaRPr lang="en-US" sz="1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897C01-2321-4D40-8800-15BF2642F11F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546362" y="1957815"/>
            <a:ext cx="5036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>
                <a:latin typeface="Calibri" panose="020F0502020204030204" pitchFamily="34" charset="0"/>
                <a:cs typeface="Calibri" panose="020F0502020204030204" pitchFamily="34" charset="0"/>
              </a:rPr>
              <a:t>1pJ/b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74012B1-69CF-4A6E-8FFA-A9F8DAEB8145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79335" y="2349592"/>
            <a:ext cx="6110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2.4pJ/b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E526AB0-4E25-4E78-A9BB-C520D22A20C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512932" y="2632127"/>
            <a:ext cx="6110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>
                <a:latin typeface="Calibri" panose="020F0502020204030204" pitchFamily="34" charset="0"/>
                <a:cs typeface="Calibri" panose="020F0502020204030204" pitchFamily="34" charset="0"/>
              </a:rPr>
              <a:t>3.7pJ/b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EA9BC3E-7592-419F-BF57-7B55360BA920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3215449" y="2377686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>
                <a:latin typeface="Arial Narrow" panose="020B0606020202030204" pitchFamily="34" charset="0"/>
              </a:rPr>
              <a:t>2pJ/b</a:t>
            </a:r>
          </a:p>
        </p:txBody>
      </p:sp>
      <p:sp>
        <p:nvSpPr>
          <p:cNvPr id="37" name="Title 2"/>
          <p:cNvSpPr txBox="1"/>
          <p:nvPr>
            <p:custDataLst>
              <p:tags r:id="rId26"/>
            </p:custDataLst>
          </p:nvPr>
        </p:nvSpPr>
        <p:spPr>
          <a:xfrm>
            <a:off x="287172" y="228708"/>
            <a:ext cx="8519024" cy="601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R="0" lvl="0" algn="l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 baseline="0">
                <a:solidFill>
                  <a:schemeClr val="tx2"/>
                </a:solidFill>
                <a:latin typeface="Intel Clear"/>
                <a:ea typeface="Calibri"/>
                <a:cs typeface="Intel Clear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Technical Fundamentals Drive High Bandwidth Memory Selection</a:t>
            </a:r>
          </a:p>
        </p:txBody>
      </p:sp>
      <p:sp>
        <p:nvSpPr>
          <p:cNvPr id="41" name="Slide Number Placeholder 1"/>
          <p:cNvSpPr txBox="1"/>
          <p:nvPr>
            <p:custDataLst>
              <p:tags r:id="rId27"/>
            </p:custDataLst>
          </p:nvPr>
        </p:nvSpPr>
        <p:spPr>
          <a:xfrm>
            <a:off x="7117773" y="4882297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t>1</a:t>
            </a:fld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BD0C5ED-1DD7-4C34-9D26-00F17E53D2C9}"/>
              </a:ext>
            </a:extLst>
          </p:cNvPr>
          <p:cNvSpPr txBox="1"/>
          <p:nvPr/>
        </p:nvSpPr>
        <p:spPr>
          <a:xfrm>
            <a:off x="1733113" y="4205425"/>
            <a:ext cx="5524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eaLnBrk="0" fontAlgn="base" hangingPunct="0">
              <a:buClrTx/>
            </a:pPr>
            <a:r>
              <a:rPr lang="en-US" altLang="en-US" sz="1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 low </a:t>
            </a:r>
            <a:r>
              <a:rPr lang="en-US" altLang="en-US" sz="1600" b="1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pJ</a:t>
            </a:r>
            <a:r>
              <a:rPr lang="en-US" altLang="en-US" sz="1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/b, tight integration, and high bandwidth/capacity </a:t>
            </a:r>
          </a:p>
          <a:p>
            <a:pPr lvl="0" algn="ctr" eaLnBrk="0" fontAlgn="base" hangingPunct="0">
              <a:buClrTx/>
            </a:pPr>
            <a:r>
              <a:rPr lang="en-US" altLang="en-US" sz="1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 promises a unique opportunity for Intel</a:t>
            </a:r>
            <a:endParaRPr lang="en-US" altLang="en-US" sz="24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5A6DE03-64B5-44E0-986C-85D2B91D5AC5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6061645" y="1632663"/>
            <a:ext cx="2908935" cy="2147927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0752B531-0265-4B43-9E7D-61C4071C8BBB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168178" y="3782961"/>
            <a:ext cx="18934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800" dirty="0"/>
              <a:t>Source: </a:t>
            </a:r>
            <a:r>
              <a:rPr lang="en-US" sz="800" dirty="0" err="1"/>
              <a:t>Fatih</a:t>
            </a:r>
            <a:r>
              <a:rPr lang="en-US" sz="800" dirty="0"/>
              <a:t> </a:t>
            </a:r>
            <a:r>
              <a:rPr lang="en-US" sz="800" dirty="0" err="1"/>
              <a:t>Hamzaoglu</a:t>
            </a:r>
            <a:r>
              <a:rPr lang="en-US" sz="800" dirty="0"/>
              <a:t>, Bob Royer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1D2D0E0-465B-BE42-BB36-3A4C012153FB}"/>
              </a:ext>
            </a:extLst>
          </p:cNvPr>
          <p:cNvCxnSpPr>
            <a:cxnSpLocks/>
          </p:cNvCxnSpPr>
          <p:nvPr/>
        </p:nvCxnSpPr>
        <p:spPr>
          <a:xfrm flipV="1">
            <a:off x="8126083" y="1481606"/>
            <a:ext cx="0" cy="41045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4FD0039-7112-364C-9EAE-E13F6B3C1511}"/>
              </a:ext>
            </a:extLst>
          </p:cNvPr>
          <p:cNvSpPr/>
          <p:nvPr/>
        </p:nvSpPr>
        <p:spPr>
          <a:xfrm>
            <a:off x="7622135" y="1251188"/>
            <a:ext cx="99852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en-US" altLang="zh-CN" sz="1100" dirty="0">
                <a:solidFill>
                  <a:srgbClr val="C00000"/>
                </a:solidFill>
                <a:latin typeface="Calibri" panose="020F0502020204030204" pitchFamily="34" charset="0"/>
                <a:ea typeface="Helvetica"/>
                <a:cs typeface="Calibri" panose="020F0502020204030204" pitchFamily="34" charset="0"/>
              </a:rPr>
              <a:t>(6221, 10368)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067DF90-34BD-804E-8BCD-68922D5446DD}"/>
              </a:ext>
            </a:extLst>
          </p:cNvPr>
          <p:cNvSpPr/>
          <p:nvPr/>
        </p:nvSpPr>
        <p:spPr>
          <a:xfrm>
            <a:off x="4624592" y="2341206"/>
            <a:ext cx="91033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en-US" altLang="zh-CN" sz="1100" dirty="0">
                <a:solidFill>
                  <a:srgbClr val="C00000"/>
                </a:solidFill>
                <a:latin typeface="Calibri" panose="020F0502020204030204" pitchFamily="34" charset="0"/>
                <a:ea typeface="Helvetica"/>
                <a:cs typeface="Calibri" panose="020F0502020204030204" pitchFamily="34" charset="0"/>
              </a:rPr>
              <a:t>0.1pJ/b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3C5EB8D-8C22-1D4B-ACC7-84BDF5DC03F8}"/>
              </a:ext>
            </a:extLst>
          </p:cNvPr>
          <p:cNvSpPr/>
          <p:nvPr/>
        </p:nvSpPr>
        <p:spPr>
          <a:xfrm>
            <a:off x="4760063" y="1408174"/>
            <a:ext cx="110780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en-US" altLang="zh-CN" sz="1100" dirty="0">
                <a:solidFill>
                  <a:srgbClr val="C00000"/>
                </a:solidFill>
                <a:latin typeface="Calibri" panose="020F0502020204030204" pitchFamily="34" charset="0"/>
                <a:ea typeface="Helvetica"/>
                <a:cs typeface="Calibri" panose="020F0502020204030204" pitchFamily="34" charset="0"/>
              </a:rPr>
              <a:t>~6 </a:t>
            </a:r>
            <a:r>
              <a:rPr lang="en-US" altLang="zh-CN" sz="1100" dirty="0" err="1">
                <a:solidFill>
                  <a:srgbClr val="C00000"/>
                </a:solidFill>
                <a:latin typeface="Calibri" panose="020F0502020204030204" pitchFamily="34" charset="0"/>
                <a:ea typeface="Helvetica"/>
                <a:cs typeface="Calibri" panose="020F0502020204030204" pitchFamily="34" charset="0"/>
              </a:rPr>
              <a:t>pJ</a:t>
            </a:r>
            <a:r>
              <a:rPr lang="en-US" altLang="zh-CN" sz="1100" dirty="0">
                <a:solidFill>
                  <a:srgbClr val="C00000"/>
                </a:solidFill>
                <a:latin typeface="Calibri" panose="020F0502020204030204" pitchFamily="34" charset="0"/>
                <a:ea typeface="Helvetica"/>
                <a:cs typeface="Calibri" panose="020F0502020204030204" pitchFamily="34" charset="0"/>
              </a:rPr>
              <a:t>/b (1R/1W)</a:t>
            </a:r>
          </a:p>
        </p:txBody>
      </p:sp>
      <p:graphicFrame>
        <p:nvGraphicFramePr>
          <p:cNvPr id="43" name="Content Placeholder 3">
            <a:extLst>
              <a:ext uri="{FF2B5EF4-FFF2-40B4-BE49-F238E27FC236}">
                <a16:creationId xmlns:a16="http://schemas.microsoft.com/office/drawing/2014/main" id="{67966F16-DB5E-A34F-B465-40988E1848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3237606"/>
              </p:ext>
            </p:extLst>
          </p:nvPr>
        </p:nvGraphicFramePr>
        <p:xfrm>
          <a:off x="445477" y="593558"/>
          <a:ext cx="2593595" cy="3568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9940">
                  <a:extLst>
                    <a:ext uri="{9D8B030D-6E8A-4147-A177-3AD203B41FA5}">
                      <a16:colId xmlns:a16="http://schemas.microsoft.com/office/drawing/2014/main" val="3471418624"/>
                    </a:ext>
                  </a:extLst>
                </a:gridCol>
                <a:gridCol w="1553655">
                  <a:extLst>
                    <a:ext uri="{9D8B030D-6E8A-4147-A177-3AD203B41FA5}">
                      <a16:colId xmlns:a16="http://schemas.microsoft.com/office/drawing/2014/main" val="1035918606"/>
                    </a:ext>
                  </a:extLst>
                </a:gridCol>
              </a:tblGrid>
              <a:tr h="119009"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spc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Specification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540146441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Process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7nm CMOS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1746608254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Die Size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9 x 9 mm (SRAM die) </a:t>
                      </a:r>
                      <a:endParaRPr lang="en-US" sz="1200" spc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247990768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Package Size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12 x 12 mm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1395631274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SRAM Capacity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64Mb/die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3696965220"/>
                  </a:ext>
                </a:extLst>
              </a:tr>
              <a:tr h="247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Supply Voltage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l" rtl="0">
                        <a:lnSpc>
                          <a:spcPts val="124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0.85V(Logic/SRAM),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  <a:p>
                      <a:pPr marL="0" indent="0" algn="l" rtl="0">
                        <a:lnSpc>
                          <a:spcPts val="124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1.0V (TSVIO),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  <a:p>
                      <a:pPr marL="0" indent="0" algn="l" rtl="0">
                        <a:lnSpc>
                          <a:spcPts val="124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1.8V (GPIO)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3303217860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Frequency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~760MHz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164341233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# of channel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128bit x 2ch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1706698846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Power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indent="0" algn="l" rtl="0">
                        <a:lnSpc>
                          <a:spcPts val="124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0.156W (SRAM+TSVIO)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831515393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Bandwidth</a:t>
                      </a:r>
                      <a:endParaRPr lang="en-US" altLang="zh-CN" sz="1200" spc="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-85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24.3GB/s</a:t>
                      </a:r>
                      <a:r>
                        <a:rPr lang="en-US" altLang="zh-CN" sz="1200" spc="-18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200" spc="-4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per</a:t>
                      </a:r>
                      <a:r>
                        <a:rPr lang="en-US" altLang="zh-CN" sz="1200" spc="-57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200" spc="-65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channel</a:t>
                      </a:r>
                      <a:endParaRPr lang="en-US" altLang="zh-CN" sz="120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715433859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-85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Latency</a:t>
                      </a:r>
                      <a:endParaRPr lang="en-US" altLang="zh-CN" sz="120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pc="-6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7.2</a:t>
                      </a:r>
                      <a:r>
                        <a:rPr lang="en-US" altLang="zh-CN" sz="1200" spc="-64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200" spc="-63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ns(read),</a:t>
                      </a:r>
                      <a:r>
                        <a:rPr lang="en-US" altLang="zh-CN" sz="1200" spc="-4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200" spc="-6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2.6</a:t>
                      </a:r>
                      <a:r>
                        <a:rPr lang="en-US" altLang="zh-CN" sz="1200" spc="-64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200" spc="-106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ns</a:t>
                      </a:r>
                      <a:r>
                        <a:rPr lang="en-US" altLang="zh-CN" sz="1200" spc="-46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200" spc="-18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(write)</a:t>
                      </a:r>
                      <a:endParaRPr lang="en-US" altLang="zh-CN" sz="1200" dirty="0">
                        <a:latin typeface="Calibri" panose="020F0502020204030204" pitchFamily="34" charset="0"/>
                        <a:ea typeface="Helvetica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425126879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Mb/mm</a:t>
                      </a:r>
                      <a:r>
                        <a:rPr lang="en-US" altLang="zh-CN" sz="1200" baseline="300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0.79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1465383271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mm</a:t>
                      </a:r>
                      <a:r>
                        <a:rPr lang="en-US" altLang="zh-CN" sz="1200" baseline="300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altLang="zh-CN" sz="12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/GB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10368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2371917073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GB/s/GB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6221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607358514"/>
                  </a:ext>
                </a:extLst>
              </a:tr>
              <a:tr h="119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1R1W [</a:t>
                      </a:r>
                      <a:r>
                        <a:rPr lang="en-US" altLang="zh-CN" sz="1200" dirty="0" err="1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pJ</a:t>
                      </a:r>
                      <a:r>
                        <a:rPr lang="en-US" altLang="zh-CN" sz="12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/b]</a:t>
                      </a:r>
                    </a:p>
                  </a:txBody>
                  <a:tcPr marL="18288" marR="18288" marT="18288" marB="1828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Calibri" panose="020F0502020204030204" pitchFamily="34" charset="0"/>
                          <a:ea typeface="Helvetica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18288" marR="18288" marT="18288" marB="18288"/>
                </a:tc>
                <a:extLst>
                  <a:ext uri="{0D108BD9-81ED-4DB2-BD59-A6C34878D82A}">
                    <a16:rowId xmlns:a16="http://schemas.microsoft.com/office/drawing/2014/main" val="1626021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8822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tfpLayoutConfig" hidden="1"/>
          <p:cNvSpPr txBox="1"/>
          <p:nvPr>
            <p:custDataLst>
              <p:tags r:id="rId1"/>
            </p:custDataLst>
          </p:nvPr>
        </p:nvSpPr>
        <p:spPr>
          <a:xfrm>
            <a:off x="12701" y="12700"/>
            <a:ext cx="8890000" cy="10772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defTabSz="914378"/>
            <a:r>
              <a:rPr lang="en-US" sz="100">
                <a:solidFill>
                  <a:srgbClr val="FFFFFF">
                    <a:alpha val="0"/>
                  </a:srgbClr>
                </a:solidFill>
              </a:rPr>
              <a:t>overall_0_132394837709409303 columns_1_132394770639920655 3_1_132394770639920655 7_1_132394770639920655 10_1_132394770639920655 16_1_132394770639920655 </a:t>
            </a:r>
          </a:p>
        </p:txBody>
      </p:sp>
      <p:sp>
        <p:nvSpPr>
          <p:cNvPr id="38" name="TextBox 37"/>
          <p:cNvSpPr txBox="1"/>
          <p:nvPr>
            <p:custDataLst>
              <p:tags r:id="rId2"/>
            </p:custDataLst>
          </p:nvPr>
        </p:nvSpPr>
        <p:spPr>
          <a:xfrm>
            <a:off x="234917" y="742942"/>
            <a:ext cx="2967836" cy="615553"/>
          </a:xfrm>
          <a:prstGeom prst="rect">
            <a:avLst/>
          </a:prstGeom>
          <a:noFill/>
        </p:spPr>
        <p:txBody>
          <a:bodyPr wrap="square" lIns="68580" tIns="0" bIns="0" rtlCol="0">
            <a:spAutoFit/>
          </a:bodyPr>
          <a:lstStyle/>
          <a:p>
            <a:pPr algn="ctr" defTabSz="914378"/>
            <a:r>
              <a:rPr lang="en-US" sz="1000" b="1" u="sng" dirty="0">
                <a:solidFill>
                  <a:srgbClr val="CC0000"/>
                </a:solidFill>
              </a:rPr>
              <a:t>Memory Power: </a:t>
            </a:r>
            <a:br>
              <a:rPr lang="en-US" sz="1000" b="1" dirty="0">
                <a:solidFill>
                  <a:srgbClr val="CC0000"/>
                </a:solidFill>
              </a:rPr>
            </a:br>
            <a:r>
              <a:rPr lang="en-US" sz="1000" dirty="0"/>
              <a:t>Changing Memory type required eventually as bandwidth grows but power budget remains</a:t>
            </a:r>
          </a:p>
          <a:p>
            <a:pPr algn="ctr" defTabSz="914378"/>
            <a:endParaRPr lang="en-US" sz="1000" dirty="0"/>
          </a:p>
        </p:txBody>
      </p:sp>
      <p:sp>
        <p:nvSpPr>
          <p:cNvPr id="92" name="TextBox 91"/>
          <p:cNvSpPr txBox="1"/>
          <p:nvPr>
            <p:custDataLst>
              <p:tags r:id="rId3"/>
            </p:custDataLst>
          </p:nvPr>
        </p:nvSpPr>
        <p:spPr>
          <a:xfrm>
            <a:off x="6045031" y="742942"/>
            <a:ext cx="2864052" cy="461665"/>
          </a:xfrm>
          <a:prstGeom prst="rect">
            <a:avLst/>
          </a:prstGeom>
          <a:noFill/>
        </p:spPr>
        <p:txBody>
          <a:bodyPr wrap="square" lIns="68580" tIns="0" bIns="0" rtlCol="0">
            <a:spAutoFit/>
          </a:bodyPr>
          <a:lstStyle/>
          <a:p>
            <a:pPr algn="ctr" defTabSz="914378"/>
            <a:r>
              <a:rPr lang="en-US" sz="1000" b="1" u="sng" dirty="0">
                <a:solidFill>
                  <a:srgbClr val="CC0000"/>
                </a:solidFill>
              </a:rPr>
              <a:t>Bandwidth/Capacity: </a:t>
            </a:r>
            <a:br>
              <a:rPr lang="en-US" sz="1000" b="1" dirty="0">
                <a:solidFill>
                  <a:srgbClr val="CC0000"/>
                </a:solidFill>
              </a:rPr>
            </a:br>
            <a:r>
              <a:rPr lang="en-US" sz="1000" dirty="0"/>
              <a:t>The area efficient memory depends on the combination of capacity / bandwidth needed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0EA6EF-7BAE-4404-AE9F-E69B3E73A99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0" y="-54482"/>
            <a:ext cx="184731" cy="30777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endParaRPr lang="en-US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BE0F8E-3521-4B3D-947E-EF9861F7CBE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31"/>
          <a:stretch>
            <a:fillRect/>
          </a:stretch>
        </p:blipFill>
        <p:spPr>
          <a:xfrm>
            <a:off x="173419" y="1632663"/>
            <a:ext cx="2964648" cy="2147927"/>
          </a:xfrm>
          <a:prstGeom prst="rect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A7701C0-A35D-4AE9-83C1-9147406F4CF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7622134" y="3780590"/>
            <a:ext cx="134844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800"/>
              <a:t>Source: Fatih Hamzaoglu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3C7A9F4-5F03-4DC1-BD0A-5217E920854D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860531" y="3780590"/>
            <a:ext cx="129234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800"/>
              <a:t>Source: Randy Osborne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C6C02E-E832-4C73-B29B-F4AAE0D291D9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3202753" y="1632663"/>
            <a:ext cx="2777591" cy="2147927"/>
          </a:xfrm>
          <a:prstGeom prst="rect">
            <a:avLst/>
          </a:prstGeom>
          <a:noFill/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DCE91F3-173C-4C3D-B0C2-BD5D38B6595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3098970" y="742942"/>
            <a:ext cx="3025631" cy="461665"/>
          </a:xfrm>
          <a:prstGeom prst="rect">
            <a:avLst/>
          </a:prstGeom>
          <a:noFill/>
        </p:spPr>
        <p:txBody>
          <a:bodyPr wrap="square" lIns="68580" tIns="0" bIns="0" rtlCol="0">
            <a:spAutoFit/>
          </a:bodyPr>
          <a:lstStyle/>
          <a:p>
            <a:pPr algn="ctr" defTabSz="914378"/>
            <a:r>
              <a:rPr lang="en-US" sz="1000" b="1" u="sng" dirty="0">
                <a:solidFill>
                  <a:srgbClr val="CC0000"/>
                </a:solidFill>
              </a:rPr>
              <a:t>Interconnect Power: </a:t>
            </a:r>
            <a:br>
              <a:rPr lang="en-US" sz="1000" b="1" dirty="0">
                <a:solidFill>
                  <a:srgbClr val="CC0000"/>
                </a:solidFill>
              </a:rPr>
            </a:br>
            <a:r>
              <a:rPr lang="en-US" sz="1000" dirty="0"/>
              <a:t>Lower capacitance memory interconnect required as bandwidth grows but power budget remains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3A4FB9-85A3-4846-A884-87F70C9C2906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3635405" y="2211070"/>
            <a:ext cx="766619" cy="7481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EAACF5-E7E8-4C30-8F8E-936B3E556D87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3719568" y="2269964"/>
            <a:ext cx="581892" cy="21544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Core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1901AF6-7B3A-4013-8E8C-7D46E868899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729938" y="2529725"/>
            <a:ext cx="581892" cy="21544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ADM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D9831D-E73B-4511-ACC9-F03F7289D2BB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 flipH="1">
            <a:off x="4010514" y="2455834"/>
            <a:ext cx="0" cy="129309"/>
          </a:xfrm>
          <a:prstGeom prst="line">
            <a:avLst/>
          </a:prstGeom>
          <a:ln w="2063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DD61360-B381-48AC-BDD5-70B0B75EC5C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3751653" y="2730042"/>
            <a:ext cx="534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SoC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BB4AA3A-937C-4A87-B86E-37A208807B6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4831307" y="1838497"/>
            <a:ext cx="766619" cy="512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6090957-61DE-4629-9C11-C2AB3D99C544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 flipH="1">
            <a:off x="5215653" y="2365272"/>
            <a:ext cx="0" cy="360124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058DA84-84B6-4F24-A136-DB1DB0474C2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4947555" y="1937673"/>
            <a:ext cx="5341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CEB78C5-1E3C-41A6-B8C7-85FCACDBF91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4831307" y="2621081"/>
            <a:ext cx="766619" cy="338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7D6DF8C-D1F6-431E-8D9D-5806D262BF5E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4882001" y="2636259"/>
            <a:ext cx="863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DRAM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08F6E8E6-2D6A-4089-A83A-0AEE65261987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3395094" y="3074731"/>
            <a:ext cx="1312685" cy="764753"/>
          </a:xfrm>
          <a:prstGeom prst="rect">
            <a:avLst/>
          </a:prstGeom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914378"/>
            <a:r>
              <a:rPr lang="en-US" sz="1100"/>
              <a:t>Lower Power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/>
              <a:t>Tightly Coupled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/>
              <a:t>Power Efficient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/>
              <a:t>On die connect</a:t>
            </a:r>
          </a:p>
          <a:p>
            <a:pPr defTabSz="914378"/>
            <a:endParaRPr lang="en-US" sz="1000"/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71176EF7-735B-47E2-81F3-7F7217C939F8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4611785" y="3092657"/>
            <a:ext cx="1433245" cy="852543"/>
          </a:xfrm>
          <a:prstGeom prst="rect">
            <a:avLst/>
          </a:prstGeom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914378"/>
            <a:r>
              <a:rPr lang="en-US" sz="1100" dirty="0"/>
              <a:t>Higher Power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 dirty="0"/>
              <a:t>Board Connect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 dirty="0"/>
              <a:t>Board Capacitance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r>
              <a:rPr lang="en-US" sz="1000" dirty="0" err="1"/>
              <a:t>Phy</a:t>
            </a:r>
            <a:r>
              <a:rPr lang="en-US" sz="1000" dirty="0"/>
              <a:t> power</a:t>
            </a:r>
          </a:p>
          <a:p>
            <a:pPr marL="171450" indent="-171450" defTabSz="914378">
              <a:buFont typeface="Arial" panose="020B0604020202020204" pitchFamily="34" charset="0"/>
              <a:buChar char="•"/>
            </a:pPr>
            <a:endParaRPr lang="en-US" sz="1000" dirty="0"/>
          </a:p>
          <a:p>
            <a:pPr defTabSz="914378"/>
            <a:endParaRPr lang="en-US" sz="1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897C01-2321-4D40-8800-15BF2642F11F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546362" y="1957815"/>
            <a:ext cx="5036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>
                <a:latin typeface="Calibri" panose="020F0502020204030204" pitchFamily="34" charset="0"/>
                <a:cs typeface="Calibri" panose="020F0502020204030204" pitchFamily="34" charset="0"/>
              </a:rPr>
              <a:t>1pJ/b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74012B1-69CF-4A6E-8FFA-A9F8DAEB8145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79335" y="2349592"/>
            <a:ext cx="6110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2.4pJ/b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E526AB0-4E25-4E78-A9BB-C520D22A20C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512932" y="2632127"/>
            <a:ext cx="6110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>
                <a:latin typeface="Calibri" panose="020F0502020204030204" pitchFamily="34" charset="0"/>
                <a:cs typeface="Calibri" panose="020F0502020204030204" pitchFamily="34" charset="0"/>
              </a:rPr>
              <a:t>3.7pJ/b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EA9BC3E-7592-419F-BF57-7B55360BA920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3215449" y="2377686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>
                <a:latin typeface="Arial Narrow" panose="020B0606020202030204" pitchFamily="34" charset="0"/>
              </a:rPr>
              <a:t>2pJ/b</a:t>
            </a:r>
          </a:p>
        </p:txBody>
      </p:sp>
      <p:sp>
        <p:nvSpPr>
          <p:cNvPr id="37" name="Title 2"/>
          <p:cNvSpPr txBox="1"/>
          <p:nvPr>
            <p:custDataLst>
              <p:tags r:id="rId26"/>
            </p:custDataLst>
          </p:nvPr>
        </p:nvSpPr>
        <p:spPr>
          <a:xfrm>
            <a:off x="287172" y="228708"/>
            <a:ext cx="8519024" cy="601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R="0" lvl="0" algn="l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 baseline="0">
                <a:solidFill>
                  <a:schemeClr val="tx2"/>
                </a:solidFill>
                <a:latin typeface="Intel Clear"/>
                <a:ea typeface="Calibri"/>
                <a:cs typeface="Intel Clear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Technical Fundamentals Drive High Bandwidth Memory Selection</a:t>
            </a:r>
          </a:p>
        </p:txBody>
      </p:sp>
      <p:sp>
        <p:nvSpPr>
          <p:cNvPr id="41" name="Slide Number Placeholder 1"/>
          <p:cNvSpPr txBox="1"/>
          <p:nvPr>
            <p:custDataLst>
              <p:tags r:id="rId27"/>
            </p:custDataLst>
          </p:nvPr>
        </p:nvSpPr>
        <p:spPr>
          <a:xfrm>
            <a:off x="7117773" y="4882297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defPPr>
            <a:lvl1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indent="0" algn="r"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t>2</a:t>
            </a:fld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BD0C5ED-1DD7-4C34-9D26-00F17E53D2C9}"/>
              </a:ext>
            </a:extLst>
          </p:cNvPr>
          <p:cNvSpPr txBox="1"/>
          <p:nvPr/>
        </p:nvSpPr>
        <p:spPr>
          <a:xfrm>
            <a:off x="1733113" y="4205425"/>
            <a:ext cx="5524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eaLnBrk="0" fontAlgn="base" hangingPunct="0">
              <a:buClrTx/>
            </a:pPr>
            <a:r>
              <a:rPr lang="en-US" altLang="en-US" sz="1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 low </a:t>
            </a:r>
            <a:r>
              <a:rPr lang="en-US" altLang="en-US" sz="1600" b="1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pJ</a:t>
            </a:r>
            <a:r>
              <a:rPr lang="en-US" altLang="en-US" sz="1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/b, tight integration, and high bandwidth/capacity </a:t>
            </a:r>
          </a:p>
          <a:p>
            <a:pPr lvl="0" algn="ctr" eaLnBrk="0" fontAlgn="base" hangingPunct="0">
              <a:buClrTx/>
            </a:pPr>
            <a:r>
              <a:rPr lang="en-US" altLang="en-US" sz="1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 promises a unique opportunity for Intel</a:t>
            </a:r>
            <a:endParaRPr lang="en-US" altLang="en-US" sz="24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5A6DE03-64B5-44E0-986C-85D2B91D5AC5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6061645" y="1632663"/>
            <a:ext cx="2908935" cy="2147927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0752B531-0265-4B43-9E7D-61C4071C8BBB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168178" y="3782961"/>
            <a:ext cx="18934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800" dirty="0"/>
              <a:t>Source: </a:t>
            </a:r>
            <a:r>
              <a:rPr lang="en-US" sz="800" dirty="0" err="1"/>
              <a:t>Fatih</a:t>
            </a:r>
            <a:r>
              <a:rPr lang="en-US" sz="800" dirty="0"/>
              <a:t> </a:t>
            </a:r>
            <a:r>
              <a:rPr lang="en-US" sz="800" dirty="0" err="1"/>
              <a:t>Hamzaoglu</a:t>
            </a:r>
            <a:r>
              <a:rPr lang="en-US" sz="800" dirty="0"/>
              <a:t>, Bob Royer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1D2D0E0-465B-BE42-BB36-3A4C012153FB}"/>
              </a:ext>
            </a:extLst>
          </p:cNvPr>
          <p:cNvCxnSpPr>
            <a:cxnSpLocks/>
          </p:cNvCxnSpPr>
          <p:nvPr/>
        </p:nvCxnSpPr>
        <p:spPr>
          <a:xfrm flipV="1">
            <a:off x="8126083" y="1481606"/>
            <a:ext cx="0" cy="41045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4FD0039-7112-364C-9EAE-E13F6B3C1511}"/>
              </a:ext>
            </a:extLst>
          </p:cNvPr>
          <p:cNvSpPr/>
          <p:nvPr/>
        </p:nvSpPr>
        <p:spPr>
          <a:xfrm>
            <a:off x="7622135" y="1251188"/>
            <a:ext cx="99852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en-US" altLang="zh-CN" sz="1100" dirty="0">
                <a:solidFill>
                  <a:srgbClr val="C00000"/>
                </a:solidFill>
                <a:latin typeface="Calibri" panose="020F0502020204030204" pitchFamily="34" charset="0"/>
                <a:ea typeface="Helvetica"/>
                <a:cs typeface="Calibri" panose="020F0502020204030204" pitchFamily="34" charset="0"/>
              </a:rPr>
              <a:t>(6221, 10368)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067DF90-34BD-804E-8BCD-68922D5446DD}"/>
              </a:ext>
            </a:extLst>
          </p:cNvPr>
          <p:cNvSpPr/>
          <p:nvPr/>
        </p:nvSpPr>
        <p:spPr>
          <a:xfrm>
            <a:off x="4624592" y="2341206"/>
            <a:ext cx="91033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en-US" altLang="zh-CN" sz="1100" dirty="0">
                <a:solidFill>
                  <a:srgbClr val="C00000"/>
                </a:solidFill>
                <a:latin typeface="Calibri" panose="020F0502020204030204" pitchFamily="34" charset="0"/>
                <a:ea typeface="Helvetica"/>
                <a:cs typeface="Calibri" panose="020F0502020204030204" pitchFamily="34" charset="0"/>
              </a:rPr>
              <a:t>0.1pJ/b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3C5EB8D-8C22-1D4B-ACC7-84BDF5DC03F8}"/>
              </a:ext>
            </a:extLst>
          </p:cNvPr>
          <p:cNvSpPr/>
          <p:nvPr/>
        </p:nvSpPr>
        <p:spPr>
          <a:xfrm>
            <a:off x="4760063" y="1408174"/>
            <a:ext cx="110780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en-US" altLang="zh-CN" sz="1100" dirty="0">
                <a:solidFill>
                  <a:srgbClr val="C00000"/>
                </a:solidFill>
                <a:latin typeface="Calibri" panose="020F0502020204030204" pitchFamily="34" charset="0"/>
                <a:ea typeface="Helvetica"/>
                <a:cs typeface="Calibri" panose="020F0502020204030204" pitchFamily="34" charset="0"/>
              </a:rPr>
              <a:t>~6 </a:t>
            </a:r>
            <a:r>
              <a:rPr lang="en-US" altLang="zh-CN" sz="1100" dirty="0" err="1">
                <a:solidFill>
                  <a:srgbClr val="C00000"/>
                </a:solidFill>
                <a:latin typeface="Calibri" panose="020F0502020204030204" pitchFamily="34" charset="0"/>
                <a:ea typeface="Helvetica"/>
                <a:cs typeface="Calibri" panose="020F0502020204030204" pitchFamily="34" charset="0"/>
              </a:rPr>
              <a:t>pJ</a:t>
            </a:r>
            <a:r>
              <a:rPr lang="en-US" altLang="zh-CN" sz="1100" dirty="0">
                <a:solidFill>
                  <a:srgbClr val="C00000"/>
                </a:solidFill>
                <a:latin typeface="Calibri" panose="020F0502020204030204" pitchFamily="34" charset="0"/>
                <a:ea typeface="Helvetica"/>
                <a:cs typeface="Calibri" panose="020F0502020204030204" pitchFamily="34" charset="0"/>
              </a:rPr>
              <a:t>/b (1R/1W)</a:t>
            </a:r>
          </a:p>
        </p:txBody>
      </p:sp>
    </p:spTree>
    <p:extLst>
      <p:ext uri="{BB962C8B-B14F-4D97-AF65-F5344CB8AC3E}">
        <p14:creationId xmlns:p14="http://schemas.microsoft.com/office/powerpoint/2010/main" val="18846825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134.0"/>
  <p:tag name="AS_RELEASE_DATE" val="2018.09.12"/>
  <p:tag name="AS_TITLE" val="Aspose.Slides for .NET 4.0"/>
  <p:tag name="AS_VERSION" val="18.9"/>
  <p:tag name="MEKKOFORMATS" val="&lt;MekkoFormats&gt;&lt;NumberFormat DecimalSeparator=&quot;.&quot; ThousandSeparator=&quot;,&quot; NegativeNumberFormat=&quot;1&quot; /&gt;&lt;Font&gt;&lt;Output_Font_Name Default=&quot;Arial&quot; UsePPTTheme=&quot;True&quot; /&gt;&lt;FarEast_Output_Font_Name Default=&quot;Arial&quot; UsePPTTheme=&quot;True&quot; RotateAndFlipEnabled=&quot;False&quot; /&gt;&lt;/Font&gt;&lt;DateFormat CultureID=&quot;1033&quot; FormatString=&quot;M/d/yyyy&quot; /&gt;&lt;/MekkoFormat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08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08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08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8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8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8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8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8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9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7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2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2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5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7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2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79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1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7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17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1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8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8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9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5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5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177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458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5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29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8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2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2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2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4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5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7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22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8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9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1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4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5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6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7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1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283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217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8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49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5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5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17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458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5"/>
  <p:tag name="BTFPLAYOUTANCHOREBOTTOM" val="False"/>
  <p:tag name="BTFPLAYOUTANCHORELEFT" val="True"/>
  <p:tag name="BTFPLAYOUTANCHORERIGHT" val="False"/>
  <p:tag name="BTFPLAYOUTANCHORETOP" val="True"/>
  <p:tag name="BTFPLAYOUTENABLED" val="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29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087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03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082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67D0081F744D4EA1DBB5527455E849" ma:contentTypeVersion="6" ma:contentTypeDescription="Create a new document." ma:contentTypeScope="" ma:versionID="03a962774cb5ad4063d421e4ee23692e">
  <xsd:schema xmlns:xsd="http://www.w3.org/2001/XMLSchema" xmlns:xs="http://www.w3.org/2001/XMLSchema" xmlns:p="http://schemas.microsoft.com/office/2006/metadata/properties" xmlns:ns2="e913c50a-77cc-400b-b790-88ee2983bc0c" xmlns:ns3="9feae4af-2b2d-4a46-9e9b-2bc7d3388933" targetNamespace="http://schemas.microsoft.com/office/2006/metadata/properties" ma:root="true" ma:fieldsID="6fccefb4f1d3300423b8b032463a19de" ns2:_="" ns3:_="">
    <xsd:import namespace="e913c50a-77cc-400b-b790-88ee2983bc0c"/>
    <xsd:import namespace="9feae4af-2b2d-4a46-9e9b-2bc7d33889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13c50a-77cc-400b-b790-88ee2983bc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eae4af-2b2d-4a46-9e9b-2bc7d338893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41E0EC-6E08-4506-9DA1-CEE2D27810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8EB18F-D913-4382-8021-01480C075D17}">
  <ds:schemaRefs>
    <ds:schemaRef ds:uri="http://purl.org/dc/terms/"/>
    <ds:schemaRef ds:uri="http://purl.org/dc/elements/1.1/"/>
    <ds:schemaRef ds:uri="http://schemas.openxmlformats.org/package/2006/metadata/core-properties"/>
    <ds:schemaRef ds:uri="e913c50a-77cc-400b-b790-88ee2983bc0c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9feae4af-2b2d-4a46-9e9b-2bc7d3388933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136BF03-DCBB-4E2E-87D1-07DFB79B575C}">
  <ds:schemaRefs>
    <ds:schemaRef ds:uri="9feae4af-2b2d-4a46-9e9b-2bc7d3388933"/>
    <ds:schemaRef ds:uri="e913c50a-77cc-400b-b790-88ee2983bc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409</Words>
  <Application>Microsoft Macintosh PowerPoint</Application>
  <PresentationFormat>On-screen Show (16:9)</PresentationFormat>
  <Paragraphs>95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CSD 2020</dc:title>
  <cp:keywords>CTPClassification=CTP_NT</cp:keywords>
  <cp:lastModifiedBy>Kau, Derchang</cp:lastModifiedBy>
  <cp:revision>5</cp:revision>
  <dcterms:created xsi:type="dcterms:W3CDTF">2020-07-25T01:36:07Z</dcterms:created>
  <dcterms:modified xsi:type="dcterms:W3CDTF">2021-09-16T16:59:28Z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8f023587-d247-4715-ad57-239c35990895</vt:lpwstr>
  </property>
  <property fmtid="{D5CDD505-2E9C-101B-9397-08002B2CF9AE}" pid="3" name="CTP_IDSID">
    <vt:lpwstr>NA</vt:lpwstr>
  </property>
  <property fmtid="{D5CDD505-2E9C-101B-9397-08002B2CF9AE}" pid="4" name="CTP_WWID">
    <vt:lpwstr>NA</vt:lpwstr>
  </property>
  <property fmtid="{D5CDD505-2E9C-101B-9397-08002B2CF9AE}" pid="5" name="CTPClassification">
    <vt:lpwstr>CTP_NT</vt:lpwstr>
  </property>
  <property fmtid="{D5CDD505-2E9C-101B-9397-08002B2CF9AE}" pid="6" name="CTP_BU">
    <vt:lpwstr>NA</vt:lpwstr>
  </property>
  <property fmtid="{D5CDD505-2E9C-101B-9397-08002B2CF9AE}" pid="7" name="CTP_TimeStamp">
    <vt:lpwstr>2020-07-29 15:11:25Z</vt:lpwstr>
  </property>
  <property fmtid="{D5CDD505-2E9C-101B-9397-08002B2CF9AE}" pid="8" name="ContentTypeId">
    <vt:lpwstr>0x010100B367D0081F744D4EA1DBB5527455E849</vt:lpwstr>
  </property>
</Properties>
</file>