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8"/>
  </p:notesMasterIdLst>
  <p:sldIdLst>
    <p:sldId id="263" r:id="rId6"/>
    <p:sldId id="277" r:id="rId7"/>
    <p:sldId id="272" r:id="rId8"/>
    <p:sldId id="265" r:id="rId9"/>
    <p:sldId id="260" r:id="rId10"/>
    <p:sldId id="256" r:id="rId11"/>
    <p:sldId id="257" r:id="rId12"/>
    <p:sldId id="258" r:id="rId13"/>
    <p:sldId id="320" r:id="rId14"/>
    <p:sldId id="319" r:id="rId15"/>
    <p:sldId id="318" r:id="rId16"/>
    <p:sldId id="32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BDC724-1211-44D0-B214-E1ACEC866F1B}" v="62" dt="2020-05-04T18:45:00.794"/>
    <p1510:client id="{21AD68B6-E84F-42D9-A2B9-9BA590FEE8C6}" v="11" dt="2020-05-04T14:36:18.065"/>
    <p1510:client id="{3580A26D-6C50-4D9B-B4A6-ABCFBAD8326D}" v="33" dt="2020-05-04T18:15:34.911"/>
    <p1510:client id="{513CCEEC-10AB-475C-8CFA-0A5E52D6EAC9}" v="4" dt="2020-05-04T17:28:18.173"/>
    <p1510:client id="{788E5A61-C159-4DAF-A92E-7BB71A709FAB}" v="34" dt="2020-05-04T18:30:08.656"/>
    <p1510:client id="{9D89009A-BF06-46FE-AA76-09D7F59672E3}" v="31" dt="2020-05-04T19:44:26.507"/>
    <p1510:client id="{D0ADFD21-E601-48C3-AD06-56F0C3CAA5D3}" v="2194" dt="2020-05-04T18:10:13.468"/>
    <p1510:client id="{D41F8763-9259-4CDC-9A08-84EAEC24D05A}" v="1" dt="2020-05-05T20:57:07.437"/>
    <p1510:client id="{EBA44E44-EAE5-4A86-9B4B-D1F66E161B0F}" v="212" dt="2020-05-04T18:32:02.639"/>
    <p1510:client id="{F4016107-F6E5-49D9-889A-7EF38C603FE4}" v="202" dt="2020-05-04T14:27:18.5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276"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ran, Carolyn R" userId="S::carolyn.r.duran@intel.com::bf252b10-d845-4208-ad1d-91043923205d" providerId="AD" clId="Web-{F4016107-F6E5-49D9-889A-7EF38C603FE4}"/>
    <pc:docChg chg="addSld delSld modSld">
      <pc:chgData name="Duran, Carolyn R" userId="S::carolyn.r.duran@intel.com::bf252b10-d845-4208-ad1d-91043923205d" providerId="AD" clId="Web-{F4016107-F6E5-49D9-889A-7EF38C603FE4}" dt="2020-05-04T14:27:18.556" v="199"/>
      <pc:docMkLst>
        <pc:docMk/>
      </pc:docMkLst>
      <pc:sldChg chg="addSp delSp modSp">
        <pc:chgData name="Duran, Carolyn R" userId="S::carolyn.r.duran@intel.com::bf252b10-d845-4208-ad1d-91043923205d" providerId="AD" clId="Web-{F4016107-F6E5-49D9-889A-7EF38C603FE4}" dt="2020-05-04T14:27:09.555" v="198"/>
        <pc:sldMkLst>
          <pc:docMk/>
          <pc:sldMk cId="3303403930" sldId="260"/>
        </pc:sldMkLst>
        <pc:spChg chg="mod">
          <ac:chgData name="Duran, Carolyn R" userId="S::carolyn.r.duran@intel.com::bf252b10-d845-4208-ad1d-91043923205d" providerId="AD" clId="Web-{F4016107-F6E5-49D9-889A-7EF38C603FE4}" dt="2020-05-04T14:26:59.039" v="195" actId="20577"/>
          <ac:spMkLst>
            <pc:docMk/>
            <pc:sldMk cId="3303403930" sldId="260"/>
            <ac:spMk id="3" creationId="{BA473B86-55D5-4A2A-A170-CAB8D741C5C8}"/>
          </ac:spMkLst>
        </pc:spChg>
        <pc:spChg chg="mod">
          <ac:chgData name="Duran, Carolyn R" userId="S::carolyn.r.duran@intel.com::bf252b10-d845-4208-ad1d-91043923205d" providerId="AD" clId="Web-{F4016107-F6E5-49D9-889A-7EF38C603FE4}" dt="2020-05-04T14:26:22.693" v="165"/>
          <ac:spMkLst>
            <pc:docMk/>
            <pc:sldMk cId="3303403930" sldId="260"/>
            <ac:spMk id="4" creationId="{15BCB0DF-DD23-4027-8C9F-3C248F8C483A}"/>
          </ac:spMkLst>
        </pc:spChg>
        <pc:picChg chg="add del mod">
          <ac:chgData name="Duran, Carolyn R" userId="S::carolyn.r.duran@intel.com::bf252b10-d845-4208-ad1d-91043923205d" providerId="AD" clId="Web-{F4016107-F6E5-49D9-889A-7EF38C603FE4}" dt="2020-05-04T14:27:09.555" v="198"/>
          <ac:picMkLst>
            <pc:docMk/>
            <pc:sldMk cId="3303403930" sldId="260"/>
            <ac:picMk id="5" creationId="{828B9E0B-F356-4E8F-9748-FD0AAD4719BB}"/>
          </ac:picMkLst>
        </pc:picChg>
      </pc:sldChg>
      <pc:sldChg chg="del">
        <pc:chgData name="Duran, Carolyn R" userId="S::carolyn.r.duran@intel.com::bf252b10-d845-4208-ad1d-91043923205d" providerId="AD" clId="Web-{F4016107-F6E5-49D9-889A-7EF38C603FE4}" dt="2020-05-04T14:22:13.896" v="0"/>
        <pc:sldMkLst>
          <pc:docMk/>
          <pc:sldMk cId="4136077643" sldId="262"/>
        </pc:sldMkLst>
      </pc:sldChg>
      <pc:sldChg chg="modSp">
        <pc:chgData name="Duran, Carolyn R" userId="S::carolyn.r.duran@intel.com::bf252b10-d845-4208-ad1d-91043923205d" providerId="AD" clId="Web-{F4016107-F6E5-49D9-889A-7EF38C603FE4}" dt="2020-05-04T14:22:42.648" v="16" actId="20577"/>
        <pc:sldMkLst>
          <pc:docMk/>
          <pc:sldMk cId="280748875" sldId="264"/>
        </pc:sldMkLst>
        <pc:spChg chg="mod">
          <ac:chgData name="Duran, Carolyn R" userId="S::carolyn.r.duran@intel.com::bf252b10-d845-4208-ad1d-91043923205d" providerId="AD" clId="Web-{F4016107-F6E5-49D9-889A-7EF38C603FE4}" dt="2020-05-04T14:22:42.648" v="16" actId="20577"/>
          <ac:spMkLst>
            <pc:docMk/>
            <pc:sldMk cId="280748875" sldId="264"/>
            <ac:spMk id="3" creationId="{74F40247-C6A6-4DED-BCFA-E34185D5A529}"/>
          </ac:spMkLst>
        </pc:spChg>
      </pc:sldChg>
      <pc:sldChg chg="new">
        <pc:chgData name="Duran, Carolyn R" userId="S::carolyn.r.duran@intel.com::bf252b10-d845-4208-ad1d-91043923205d" providerId="AD" clId="Web-{F4016107-F6E5-49D9-889A-7EF38C603FE4}" dt="2020-05-04T14:27:18.556" v="199"/>
        <pc:sldMkLst>
          <pc:docMk/>
          <pc:sldMk cId="2487892408" sldId="266"/>
        </pc:sldMkLst>
      </pc:sldChg>
    </pc:docChg>
  </pc:docChgLst>
  <pc:docChgLst>
    <pc:chgData name="Hady, Frank" userId="S::frank.hady@intel.com::75522b9d-d462-4ac9-83f2-631476c3b23c" providerId="AD" clId="Web-{0ABDC724-1211-44D0-B214-E1ACEC866F1B}"/>
    <pc:docChg chg="modSld">
      <pc:chgData name="Hady, Frank" userId="S::frank.hady@intel.com::75522b9d-d462-4ac9-83f2-631476c3b23c" providerId="AD" clId="Web-{0ABDC724-1211-44D0-B214-E1ACEC866F1B}" dt="2020-05-04T18:45:00.576" v="57" actId="20577"/>
      <pc:docMkLst>
        <pc:docMk/>
      </pc:docMkLst>
      <pc:sldChg chg="modSp">
        <pc:chgData name="Hady, Frank" userId="S::frank.hady@intel.com::75522b9d-d462-4ac9-83f2-631476c3b23c" providerId="AD" clId="Web-{0ABDC724-1211-44D0-B214-E1ACEC866F1B}" dt="2020-05-04T18:44:49.059" v="52" actId="20577"/>
        <pc:sldMkLst>
          <pc:docMk/>
          <pc:sldMk cId="4113570825" sldId="256"/>
        </pc:sldMkLst>
        <pc:spChg chg="mod">
          <ac:chgData name="Hady, Frank" userId="S::frank.hady@intel.com::75522b9d-d462-4ac9-83f2-631476c3b23c" providerId="AD" clId="Web-{0ABDC724-1211-44D0-B214-E1ACEC866F1B}" dt="2020-05-04T18:44:49.059" v="52" actId="20577"/>
          <ac:spMkLst>
            <pc:docMk/>
            <pc:sldMk cId="4113570825" sldId="256"/>
            <ac:spMk id="2" creationId="{C6A9F0D9-E8E5-4E3C-88D5-C153F673EB1C}"/>
          </ac:spMkLst>
        </pc:spChg>
      </pc:sldChg>
      <pc:sldChg chg="modSp">
        <pc:chgData name="Hady, Frank" userId="S::frank.hady@intel.com::75522b9d-d462-4ac9-83f2-631476c3b23c" providerId="AD" clId="Web-{0ABDC724-1211-44D0-B214-E1ACEC866F1B}" dt="2020-05-04T18:41:52.384" v="36" actId="20577"/>
        <pc:sldMkLst>
          <pc:docMk/>
          <pc:sldMk cId="3957468366" sldId="257"/>
        </pc:sldMkLst>
        <pc:spChg chg="mod">
          <ac:chgData name="Hady, Frank" userId="S::frank.hady@intel.com::75522b9d-d462-4ac9-83f2-631476c3b23c" providerId="AD" clId="Web-{0ABDC724-1211-44D0-B214-E1ACEC866F1B}" dt="2020-05-04T18:41:52.384" v="36" actId="20577"/>
          <ac:spMkLst>
            <pc:docMk/>
            <pc:sldMk cId="3957468366" sldId="257"/>
            <ac:spMk id="6" creationId="{6713D38D-5094-4EA1-88B5-E292AB16E13A}"/>
          </ac:spMkLst>
        </pc:spChg>
      </pc:sldChg>
      <pc:sldChg chg="modSp">
        <pc:chgData name="Hady, Frank" userId="S::frank.hady@intel.com::75522b9d-d462-4ac9-83f2-631476c3b23c" providerId="AD" clId="Web-{0ABDC724-1211-44D0-B214-E1ACEC866F1B}" dt="2020-05-04T18:45:00.576" v="56" actId="20577"/>
        <pc:sldMkLst>
          <pc:docMk/>
          <pc:sldMk cId="1148244353" sldId="258"/>
        </pc:sldMkLst>
        <pc:spChg chg="mod">
          <ac:chgData name="Hady, Frank" userId="S::frank.hady@intel.com::75522b9d-d462-4ac9-83f2-631476c3b23c" providerId="AD" clId="Web-{0ABDC724-1211-44D0-B214-E1ACEC866F1B}" dt="2020-05-04T18:45:00.576" v="56" actId="20577"/>
          <ac:spMkLst>
            <pc:docMk/>
            <pc:sldMk cId="1148244353" sldId="258"/>
            <ac:spMk id="6" creationId="{167CA6B2-751E-49FE-926D-CB5620A941D7}"/>
          </ac:spMkLst>
        </pc:spChg>
      </pc:sldChg>
      <pc:sldChg chg="modSp">
        <pc:chgData name="Hady, Frank" userId="S::frank.hady@intel.com::75522b9d-d462-4ac9-83f2-631476c3b23c" providerId="AD" clId="Web-{0ABDC724-1211-44D0-B214-E1ACEC866F1B}" dt="2020-05-04T18:42:07.681" v="48" actId="20577"/>
        <pc:sldMkLst>
          <pc:docMk/>
          <pc:sldMk cId="703675526" sldId="321"/>
        </pc:sldMkLst>
        <pc:spChg chg="mod">
          <ac:chgData name="Hady, Frank" userId="S::frank.hady@intel.com::75522b9d-d462-4ac9-83f2-631476c3b23c" providerId="AD" clId="Web-{0ABDC724-1211-44D0-B214-E1ACEC866F1B}" dt="2020-05-04T18:42:07.681" v="48" actId="20577"/>
          <ac:spMkLst>
            <pc:docMk/>
            <pc:sldMk cId="703675526" sldId="321"/>
            <ac:spMk id="3" creationId="{F27D544E-CAEF-4039-A271-0CDA031054FB}"/>
          </ac:spMkLst>
        </pc:spChg>
      </pc:sldChg>
    </pc:docChg>
  </pc:docChgLst>
  <pc:docChgLst>
    <pc:chgData name="Hady, Frank" userId="75522b9d-d462-4ac9-83f2-631476c3b23c" providerId="ADAL" clId="{9D89009A-BF06-46FE-AA76-09D7F59672E3}"/>
    <pc:docChg chg="custSel modSld">
      <pc:chgData name="Hady, Frank" userId="75522b9d-d462-4ac9-83f2-631476c3b23c" providerId="ADAL" clId="{9D89009A-BF06-46FE-AA76-09D7F59672E3}" dt="2020-05-04T19:54:17.211" v="442" actId="20577"/>
      <pc:docMkLst>
        <pc:docMk/>
      </pc:docMkLst>
      <pc:sldChg chg="modSp">
        <pc:chgData name="Hady, Frank" userId="75522b9d-d462-4ac9-83f2-631476c3b23c" providerId="ADAL" clId="{9D89009A-BF06-46FE-AA76-09D7F59672E3}" dt="2020-05-04T18:54:20.377" v="29" actId="20577"/>
        <pc:sldMkLst>
          <pc:docMk/>
          <pc:sldMk cId="639396859" sldId="263"/>
        </pc:sldMkLst>
        <pc:spChg chg="mod">
          <ac:chgData name="Hady, Frank" userId="75522b9d-d462-4ac9-83f2-631476c3b23c" providerId="ADAL" clId="{9D89009A-BF06-46FE-AA76-09D7F59672E3}" dt="2020-05-04T18:54:20.377" v="29" actId="20577"/>
          <ac:spMkLst>
            <pc:docMk/>
            <pc:sldMk cId="639396859" sldId="263"/>
            <ac:spMk id="4" creationId="{3F5B227C-E62C-4FAD-9181-0FA33968A6FE}"/>
          </ac:spMkLst>
        </pc:spChg>
      </pc:sldChg>
      <pc:sldChg chg="delSp modSp">
        <pc:chgData name="Hady, Frank" userId="75522b9d-d462-4ac9-83f2-631476c3b23c" providerId="ADAL" clId="{9D89009A-BF06-46FE-AA76-09D7F59672E3}" dt="2020-05-04T19:54:17.211" v="442" actId="20577"/>
        <pc:sldMkLst>
          <pc:docMk/>
          <pc:sldMk cId="1711857510" sldId="265"/>
        </pc:sldMkLst>
        <pc:spChg chg="mod">
          <ac:chgData name="Hady, Frank" userId="75522b9d-d462-4ac9-83f2-631476c3b23c" providerId="ADAL" clId="{9D89009A-BF06-46FE-AA76-09D7F59672E3}" dt="2020-05-04T19:54:17.211" v="442" actId="20577"/>
          <ac:spMkLst>
            <pc:docMk/>
            <pc:sldMk cId="1711857510" sldId="265"/>
            <ac:spMk id="3" creationId="{BAF598B9-45D8-4AA6-A261-B50286FE5306}"/>
          </ac:spMkLst>
        </pc:spChg>
        <pc:spChg chg="del">
          <ac:chgData name="Hady, Frank" userId="75522b9d-d462-4ac9-83f2-631476c3b23c" providerId="ADAL" clId="{9D89009A-BF06-46FE-AA76-09D7F59672E3}" dt="2020-05-04T19:26:20.623" v="30" actId="478"/>
          <ac:spMkLst>
            <pc:docMk/>
            <pc:sldMk cId="1711857510" sldId="265"/>
            <ac:spMk id="5" creationId="{AE93E411-2B6A-47DD-9B8C-726EC5850558}"/>
          </ac:spMkLst>
        </pc:spChg>
        <pc:cxnChg chg="del">
          <ac:chgData name="Hady, Frank" userId="75522b9d-d462-4ac9-83f2-631476c3b23c" providerId="ADAL" clId="{9D89009A-BF06-46FE-AA76-09D7F59672E3}" dt="2020-05-04T19:26:20.623" v="30" actId="478"/>
          <ac:cxnSpMkLst>
            <pc:docMk/>
            <pc:sldMk cId="1711857510" sldId="265"/>
            <ac:cxnSpMk id="6" creationId="{D3BF51E5-502F-4A6C-85DB-9959AB525A85}"/>
          </ac:cxnSpMkLst>
        </pc:cxnChg>
        <pc:cxnChg chg="del">
          <ac:chgData name="Hady, Frank" userId="75522b9d-d462-4ac9-83f2-631476c3b23c" providerId="ADAL" clId="{9D89009A-BF06-46FE-AA76-09D7F59672E3}" dt="2020-05-04T19:26:20.623" v="30" actId="478"/>
          <ac:cxnSpMkLst>
            <pc:docMk/>
            <pc:sldMk cId="1711857510" sldId="265"/>
            <ac:cxnSpMk id="7" creationId="{D69878D3-F877-478C-B8F8-E36FF3D610FC}"/>
          </ac:cxnSpMkLst>
        </pc:cxnChg>
      </pc:sldChg>
    </pc:docChg>
  </pc:docChgLst>
  <pc:docChgLst>
    <pc:chgData name="Pontarelli, Mark C" userId="S::mark.c.pontarelli@intel.com::ca12cf6b-4265-4265-b29d-30dc94bb2222" providerId="AD" clId="Web-{D41F8763-9259-4CDC-9A08-84EAEC24D05A}"/>
    <pc:docChg chg="sldOrd">
      <pc:chgData name="Pontarelli, Mark C" userId="S::mark.c.pontarelli@intel.com::ca12cf6b-4265-4265-b29d-30dc94bb2222" providerId="AD" clId="Web-{D41F8763-9259-4CDC-9A08-84EAEC24D05A}" dt="2020-05-05T20:57:07.437" v="0"/>
      <pc:docMkLst>
        <pc:docMk/>
      </pc:docMkLst>
      <pc:sldChg chg="ord">
        <pc:chgData name="Pontarelli, Mark C" userId="S::mark.c.pontarelli@intel.com::ca12cf6b-4265-4265-b29d-30dc94bb2222" providerId="AD" clId="Web-{D41F8763-9259-4CDC-9A08-84EAEC24D05A}" dt="2020-05-05T20:57:07.437" v="0"/>
        <pc:sldMkLst>
          <pc:docMk/>
          <pc:sldMk cId="147499219" sldId="318"/>
        </pc:sldMkLst>
      </pc:sldChg>
    </pc:docChg>
  </pc:docChgLst>
  <pc:docChgLst>
    <pc:chgData name="Duran, Carolyn R" userId="bf252b10-d845-4208-ad1d-91043923205d" providerId="ADAL" clId="{21AD68B6-E84F-42D9-A2B9-9BA590FEE8C6}"/>
    <pc:docChg chg="undo custSel addSld delSld modSld">
      <pc:chgData name="Duran, Carolyn R" userId="bf252b10-d845-4208-ad1d-91043923205d" providerId="ADAL" clId="{21AD68B6-E84F-42D9-A2B9-9BA590FEE8C6}" dt="2020-05-04T14:42:25.855" v="1211" actId="20577"/>
      <pc:docMkLst>
        <pc:docMk/>
      </pc:docMkLst>
      <pc:sldChg chg="modSp">
        <pc:chgData name="Duran, Carolyn R" userId="bf252b10-d845-4208-ad1d-91043923205d" providerId="ADAL" clId="{21AD68B6-E84F-42D9-A2B9-9BA590FEE8C6}" dt="2020-05-04T14:41:54.814" v="1191" actId="20577"/>
        <pc:sldMkLst>
          <pc:docMk/>
          <pc:sldMk cId="4113570825" sldId="256"/>
        </pc:sldMkLst>
        <pc:spChg chg="mod">
          <ac:chgData name="Duran, Carolyn R" userId="bf252b10-d845-4208-ad1d-91043923205d" providerId="ADAL" clId="{21AD68B6-E84F-42D9-A2B9-9BA590FEE8C6}" dt="2020-05-04T14:39:30.257" v="921" actId="20577"/>
          <ac:spMkLst>
            <pc:docMk/>
            <pc:sldMk cId="4113570825" sldId="256"/>
            <ac:spMk id="2" creationId="{C6A9F0D9-E8E5-4E3C-88D5-C153F673EB1C}"/>
          </ac:spMkLst>
        </pc:spChg>
        <pc:spChg chg="mod">
          <ac:chgData name="Duran, Carolyn R" userId="bf252b10-d845-4208-ad1d-91043923205d" providerId="ADAL" clId="{21AD68B6-E84F-42D9-A2B9-9BA590FEE8C6}" dt="2020-05-04T14:41:54.814" v="1191" actId="20577"/>
          <ac:spMkLst>
            <pc:docMk/>
            <pc:sldMk cId="4113570825" sldId="256"/>
            <ac:spMk id="5" creationId="{E028D6A7-DAA4-4B5A-A1A6-ED28542964B1}"/>
          </ac:spMkLst>
        </pc:spChg>
      </pc:sldChg>
      <pc:sldChg chg="addSp delSp modSp">
        <pc:chgData name="Duran, Carolyn R" userId="bf252b10-d845-4208-ad1d-91043923205d" providerId="ADAL" clId="{21AD68B6-E84F-42D9-A2B9-9BA590FEE8C6}" dt="2020-05-04T14:42:25.855" v="1211" actId="20577"/>
        <pc:sldMkLst>
          <pc:docMk/>
          <pc:sldMk cId="3957468366" sldId="257"/>
        </pc:sldMkLst>
        <pc:spChg chg="mod">
          <ac:chgData name="Duran, Carolyn R" userId="bf252b10-d845-4208-ad1d-91043923205d" providerId="ADAL" clId="{21AD68B6-E84F-42D9-A2B9-9BA590FEE8C6}" dt="2020-05-04T14:42:25.855" v="1211" actId="20577"/>
          <ac:spMkLst>
            <pc:docMk/>
            <pc:sldMk cId="3957468366" sldId="257"/>
            <ac:spMk id="3" creationId="{409D6D07-E4A3-4209-BAA9-33E2E3049A1C}"/>
          </ac:spMkLst>
        </pc:spChg>
        <pc:spChg chg="del">
          <ac:chgData name="Duran, Carolyn R" userId="bf252b10-d845-4208-ad1d-91043923205d" providerId="ADAL" clId="{21AD68B6-E84F-42D9-A2B9-9BA590FEE8C6}" dt="2020-05-04T14:34:34.757" v="600" actId="478"/>
          <ac:spMkLst>
            <pc:docMk/>
            <pc:sldMk cId="3957468366" sldId="257"/>
            <ac:spMk id="5" creationId="{5E31FCC8-2D06-450D-A821-D8F86B611F2D}"/>
          </ac:spMkLst>
        </pc:spChg>
        <pc:spChg chg="add mod">
          <ac:chgData name="Duran, Carolyn R" userId="bf252b10-d845-4208-ad1d-91043923205d" providerId="ADAL" clId="{21AD68B6-E84F-42D9-A2B9-9BA590FEE8C6}" dt="2020-05-04T14:38:23.487" v="887" actId="20577"/>
          <ac:spMkLst>
            <pc:docMk/>
            <pc:sldMk cId="3957468366" sldId="257"/>
            <ac:spMk id="6" creationId="{6713D38D-5094-4EA1-88B5-E292AB16E13A}"/>
          </ac:spMkLst>
        </pc:spChg>
      </pc:sldChg>
      <pc:sldChg chg="addSp delSp modSp">
        <pc:chgData name="Duran, Carolyn R" userId="bf252b10-d845-4208-ad1d-91043923205d" providerId="ADAL" clId="{21AD68B6-E84F-42D9-A2B9-9BA590FEE8C6}" dt="2020-05-04T14:39:02.190" v="908" actId="14100"/>
        <pc:sldMkLst>
          <pc:docMk/>
          <pc:sldMk cId="1148244353" sldId="258"/>
        </pc:sldMkLst>
        <pc:spChg chg="del">
          <ac:chgData name="Duran, Carolyn R" userId="bf252b10-d845-4208-ad1d-91043923205d" providerId="ADAL" clId="{21AD68B6-E84F-42D9-A2B9-9BA590FEE8C6}" dt="2020-05-04T14:36:17.492" v="730" actId="478"/>
          <ac:spMkLst>
            <pc:docMk/>
            <pc:sldMk cId="1148244353" sldId="258"/>
            <ac:spMk id="5" creationId="{860376C2-4FB7-4EB5-B045-8B81E323122F}"/>
          </ac:spMkLst>
        </pc:spChg>
        <pc:spChg chg="add mod">
          <ac:chgData name="Duran, Carolyn R" userId="bf252b10-d845-4208-ad1d-91043923205d" providerId="ADAL" clId="{21AD68B6-E84F-42D9-A2B9-9BA590FEE8C6}" dt="2020-05-04T14:39:02.190" v="908" actId="14100"/>
          <ac:spMkLst>
            <pc:docMk/>
            <pc:sldMk cId="1148244353" sldId="258"/>
            <ac:spMk id="6" creationId="{167CA6B2-751E-49FE-926D-CB5620A941D7}"/>
          </ac:spMkLst>
        </pc:spChg>
      </pc:sldChg>
      <pc:sldChg chg="modSp">
        <pc:chgData name="Duran, Carolyn R" userId="bf252b10-d845-4208-ad1d-91043923205d" providerId="ADAL" clId="{21AD68B6-E84F-42D9-A2B9-9BA590FEE8C6}" dt="2020-05-04T14:29:04.674" v="113" actId="20577"/>
        <pc:sldMkLst>
          <pc:docMk/>
          <pc:sldMk cId="3303403930" sldId="260"/>
        </pc:sldMkLst>
        <pc:spChg chg="mod">
          <ac:chgData name="Duran, Carolyn R" userId="bf252b10-d845-4208-ad1d-91043923205d" providerId="ADAL" clId="{21AD68B6-E84F-42D9-A2B9-9BA590FEE8C6}" dt="2020-05-04T14:29:04.674" v="113" actId="20577"/>
          <ac:spMkLst>
            <pc:docMk/>
            <pc:sldMk cId="3303403930" sldId="260"/>
            <ac:spMk id="3" creationId="{BA473B86-55D5-4A2A-A170-CAB8D741C5C8}"/>
          </ac:spMkLst>
        </pc:spChg>
      </pc:sldChg>
      <pc:sldChg chg="addSp modSp">
        <pc:chgData name="Duran, Carolyn R" userId="bf252b10-d845-4208-ad1d-91043923205d" providerId="ADAL" clId="{21AD68B6-E84F-42D9-A2B9-9BA590FEE8C6}" dt="2020-05-04T14:32:09.337" v="326" actId="207"/>
        <pc:sldMkLst>
          <pc:docMk/>
          <pc:sldMk cId="280748875" sldId="264"/>
        </pc:sldMkLst>
        <pc:spChg chg="add mod">
          <ac:chgData name="Duran, Carolyn R" userId="bf252b10-d845-4208-ad1d-91043923205d" providerId="ADAL" clId="{21AD68B6-E84F-42D9-A2B9-9BA590FEE8C6}" dt="2020-05-04T14:32:09.337" v="326" actId="207"/>
          <ac:spMkLst>
            <pc:docMk/>
            <pc:sldMk cId="280748875" sldId="264"/>
            <ac:spMk id="4" creationId="{DC855583-C0BD-49F7-81CA-1CF0B90C9D4D}"/>
          </ac:spMkLst>
        </pc:spChg>
      </pc:sldChg>
      <pc:sldChg chg="del">
        <pc:chgData name="Duran, Carolyn R" userId="bf252b10-d845-4208-ad1d-91043923205d" providerId="ADAL" clId="{21AD68B6-E84F-42D9-A2B9-9BA590FEE8C6}" dt="2020-05-04T14:29:15.252" v="115" actId="2696"/>
        <pc:sldMkLst>
          <pc:docMk/>
          <pc:sldMk cId="2487892408" sldId="266"/>
        </pc:sldMkLst>
      </pc:sldChg>
      <pc:sldChg chg="modSp">
        <pc:chgData name="Duran, Carolyn R" userId="bf252b10-d845-4208-ad1d-91043923205d" providerId="ADAL" clId="{21AD68B6-E84F-42D9-A2B9-9BA590FEE8C6}" dt="2020-05-04T14:30:23.779" v="135" actId="20577"/>
        <pc:sldMkLst>
          <pc:docMk/>
          <pc:sldMk cId="2928059053" sldId="272"/>
        </pc:sldMkLst>
        <pc:spChg chg="mod">
          <ac:chgData name="Duran, Carolyn R" userId="bf252b10-d845-4208-ad1d-91043923205d" providerId="ADAL" clId="{21AD68B6-E84F-42D9-A2B9-9BA590FEE8C6}" dt="2020-05-04T14:30:23.779" v="135" actId="20577"/>
          <ac:spMkLst>
            <pc:docMk/>
            <pc:sldMk cId="2928059053" sldId="272"/>
            <ac:spMk id="2" creationId="{00000000-0000-0000-0000-000000000000}"/>
          </ac:spMkLst>
        </pc:spChg>
      </pc:sldChg>
      <pc:sldChg chg="addSp modSp">
        <pc:chgData name="Duran, Carolyn R" userId="bf252b10-d845-4208-ad1d-91043923205d" providerId="ADAL" clId="{21AD68B6-E84F-42D9-A2B9-9BA590FEE8C6}" dt="2020-05-04T14:31:17.580" v="183" actId="404"/>
        <pc:sldMkLst>
          <pc:docMk/>
          <pc:sldMk cId="3609579220" sldId="277"/>
        </pc:sldMkLst>
        <pc:spChg chg="mod">
          <ac:chgData name="Duran, Carolyn R" userId="bf252b10-d845-4208-ad1d-91043923205d" providerId="ADAL" clId="{21AD68B6-E84F-42D9-A2B9-9BA590FEE8C6}" dt="2020-05-04T14:30:58.260" v="163" actId="20577"/>
          <ac:spMkLst>
            <pc:docMk/>
            <pc:sldMk cId="3609579220" sldId="277"/>
            <ac:spMk id="2" creationId="{64759C92-78FE-4F2A-8146-8EFA0DEEC7EB}"/>
          </ac:spMkLst>
        </pc:spChg>
        <pc:spChg chg="add mod">
          <ac:chgData name="Duran, Carolyn R" userId="bf252b10-d845-4208-ad1d-91043923205d" providerId="ADAL" clId="{21AD68B6-E84F-42D9-A2B9-9BA590FEE8C6}" dt="2020-05-04T14:31:17.580" v="183" actId="404"/>
          <ac:spMkLst>
            <pc:docMk/>
            <pc:sldMk cId="3609579220" sldId="277"/>
            <ac:spMk id="3" creationId="{C2BA96DE-5DD7-4A98-914D-F7A7CA13DFA2}"/>
          </ac:spMkLst>
        </pc:spChg>
      </pc:sldChg>
      <pc:sldChg chg="addSp modSp add del">
        <pc:chgData name="Duran, Carolyn R" userId="bf252b10-d845-4208-ad1d-91043923205d" providerId="ADAL" clId="{21AD68B6-E84F-42D9-A2B9-9BA590FEE8C6}" dt="2020-05-04T14:32:43.947" v="397" actId="207"/>
        <pc:sldMkLst>
          <pc:docMk/>
          <pc:sldMk cId="147499219" sldId="318"/>
        </pc:sldMkLst>
        <pc:spChg chg="mod">
          <ac:chgData name="Duran, Carolyn R" userId="bf252b10-d845-4208-ad1d-91043923205d" providerId="ADAL" clId="{21AD68B6-E84F-42D9-A2B9-9BA590FEE8C6}" dt="2020-05-04T14:29:11.839" v="114" actId="1076"/>
          <ac:spMkLst>
            <pc:docMk/>
            <pc:sldMk cId="147499219" sldId="318"/>
            <ac:spMk id="4" creationId="{8B6A93E6-BD39-4EEC-8C91-78B1ED249E60}"/>
          </ac:spMkLst>
        </pc:spChg>
        <pc:spChg chg="add mod">
          <ac:chgData name="Duran, Carolyn R" userId="bf252b10-d845-4208-ad1d-91043923205d" providerId="ADAL" clId="{21AD68B6-E84F-42D9-A2B9-9BA590FEE8C6}" dt="2020-05-04T14:32:43.947" v="397" actId="207"/>
          <ac:spMkLst>
            <pc:docMk/>
            <pc:sldMk cId="147499219" sldId="318"/>
            <ac:spMk id="5" creationId="{0253333F-9032-4979-BC1D-37A7AFAFAA5E}"/>
          </ac:spMkLst>
        </pc:spChg>
      </pc:sldChg>
      <pc:sldMasterChg chg="delSldLayout">
        <pc:chgData name="Duran, Carolyn R" userId="bf252b10-d845-4208-ad1d-91043923205d" providerId="ADAL" clId="{21AD68B6-E84F-42D9-A2B9-9BA590FEE8C6}" dt="2020-05-04T14:27:58.823" v="2" actId="2696"/>
        <pc:sldMasterMkLst>
          <pc:docMk/>
          <pc:sldMasterMk cId="1959374520" sldId="2147483648"/>
        </pc:sldMasterMkLst>
        <pc:sldLayoutChg chg="del">
          <pc:chgData name="Duran, Carolyn R" userId="bf252b10-d845-4208-ad1d-91043923205d" providerId="ADAL" clId="{21AD68B6-E84F-42D9-A2B9-9BA590FEE8C6}" dt="2020-05-04T14:27:58.823" v="2" actId="2696"/>
          <pc:sldLayoutMkLst>
            <pc:docMk/>
            <pc:sldMasterMk cId="1959374520" sldId="2147483648"/>
            <pc:sldLayoutMk cId="3621583118" sldId="2147483660"/>
          </pc:sldLayoutMkLst>
        </pc:sldLayoutChg>
      </pc:sldMasterChg>
    </pc:docChg>
  </pc:docChgLst>
  <pc:docChgLst>
    <pc:chgData name="Hady, Frank" userId="S::frank.hady@intel.com::75522b9d-d462-4ac9-83f2-631476c3b23c" providerId="AD" clId="Web-{D0ADFD21-E601-48C3-AD06-56F0C3CAA5D3}"/>
    <pc:docChg chg="addSld delSld modSld sldOrd">
      <pc:chgData name="Hady, Frank" userId="S::frank.hady@intel.com::75522b9d-d462-4ac9-83f2-631476c3b23c" providerId="AD" clId="Web-{D0ADFD21-E601-48C3-AD06-56F0C3CAA5D3}" dt="2020-05-04T18:10:13.468" v="2170" actId="1076"/>
      <pc:docMkLst>
        <pc:docMk/>
      </pc:docMkLst>
      <pc:sldChg chg="modSp">
        <pc:chgData name="Hady, Frank" userId="S::frank.hady@intel.com::75522b9d-d462-4ac9-83f2-631476c3b23c" providerId="AD" clId="Web-{D0ADFD21-E601-48C3-AD06-56F0C3CAA5D3}" dt="2020-05-04T17:46:41.623" v="580" actId="20577"/>
        <pc:sldMkLst>
          <pc:docMk/>
          <pc:sldMk cId="4113570825" sldId="256"/>
        </pc:sldMkLst>
        <pc:spChg chg="mod">
          <ac:chgData name="Hady, Frank" userId="S::frank.hady@intel.com::75522b9d-d462-4ac9-83f2-631476c3b23c" providerId="AD" clId="Web-{D0ADFD21-E601-48C3-AD06-56F0C3CAA5D3}" dt="2020-05-04T17:46:41.623" v="580" actId="20577"/>
          <ac:spMkLst>
            <pc:docMk/>
            <pc:sldMk cId="4113570825" sldId="256"/>
            <ac:spMk id="5" creationId="{E028D6A7-DAA4-4B5A-A1A6-ED28542964B1}"/>
          </ac:spMkLst>
        </pc:spChg>
      </pc:sldChg>
      <pc:sldChg chg="modSp">
        <pc:chgData name="Hady, Frank" userId="S::frank.hady@intel.com::75522b9d-d462-4ac9-83f2-631476c3b23c" providerId="AD" clId="Web-{D0ADFD21-E601-48C3-AD06-56F0C3CAA5D3}" dt="2020-05-04T17:45:44.902" v="467" actId="20577"/>
        <pc:sldMkLst>
          <pc:docMk/>
          <pc:sldMk cId="3957468366" sldId="257"/>
        </pc:sldMkLst>
        <pc:spChg chg="mod">
          <ac:chgData name="Hady, Frank" userId="S::frank.hady@intel.com::75522b9d-d462-4ac9-83f2-631476c3b23c" providerId="AD" clId="Web-{D0ADFD21-E601-48C3-AD06-56F0C3CAA5D3}" dt="2020-05-04T17:45:44.902" v="467" actId="20577"/>
          <ac:spMkLst>
            <pc:docMk/>
            <pc:sldMk cId="3957468366" sldId="257"/>
            <ac:spMk id="3" creationId="{409D6D07-E4A3-4209-BAA9-33E2E3049A1C}"/>
          </ac:spMkLst>
        </pc:spChg>
      </pc:sldChg>
      <pc:sldChg chg="modSp">
        <pc:chgData name="Hady, Frank" userId="S::frank.hady@intel.com::75522b9d-d462-4ac9-83f2-631476c3b23c" providerId="AD" clId="Web-{D0ADFD21-E601-48C3-AD06-56F0C3CAA5D3}" dt="2020-05-04T17:52:51.559" v="746" actId="20577"/>
        <pc:sldMkLst>
          <pc:docMk/>
          <pc:sldMk cId="1148244353" sldId="258"/>
        </pc:sldMkLst>
        <pc:spChg chg="mod">
          <ac:chgData name="Hady, Frank" userId="S::frank.hady@intel.com::75522b9d-d462-4ac9-83f2-631476c3b23c" providerId="AD" clId="Web-{D0ADFD21-E601-48C3-AD06-56F0C3CAA5D3}" dt="2020-05-04T17:52:51.559" v="746" actId="20577"/>
          <ac:spMkLst>
            <pc:docMk/>
            <pc:sldMk cId="1148244353" sldId="258"/>
            <ac:spMk id="3" creationId="{8514D5E7-03F4-432C-B18C-B4331771BFDC}"/>
          </ac:spMkLst>
        </pc:spChg>
      </pc:sldChg>
      <pc:sldChg chg="modSp">
        <pc:chgData name="Hady, Frank" userId="S::frank.hady@intel.com::75522b9d-d462-4ac9-83f2-631476c3b23c" providerId="AD" clId="Web-{D0ADFD21-E601-48C3-AD06-56F0C3CAA5D3}" dt="2020-05-04T17:41:55.901" v="255" actId="20577"/>
        <pc:sldMkLst>
          <pc:docMk/>
          <pc:sldMk cId="3303403930" sldId="260"/>
        </pc:sldMkLst>
        <pc:spChg chg="mod">
          <ac:chgData name="Hady, Frank" userId="S::frank.hady@intel.com::75522b9d-d462-4ac9-83f2-631476c3b23c" providerId="AD" clId="Web-{D0ADFD21-E601-48C3-AD06-56F0C3CAA5D3}" dt="2020-05-04T17:41:55.901" v="255" actId="20577"/>
          <ac:spMkLst>
            <pc:docMk/>
            <pc:sldMk cId="3303403930" sldId="260"/>
            <ac:spMk id="3" creationId="{BA473B86-55D5-4A2A-A170-CAB8D741C5C8}"/>
          </ac:spMkLst>
        </pc:spChg>
        <pc:spChg chg="mod">
          <ac:chgData name="Hady, Frank" userId="S::frank.hady@intel.com::75522b9d-d462-4ac9-83f2-631476c3b23c" providerId="AD" clId="Web-{D0ADFD21-E601-48C3-AD06-56F0C3CAA5D3}" dt="2020-05-04T17:41:18.120" v="240" actId="1076"/>
          <ac:spMkLst>
            <pc:docMk/>
            <pc:sldMk cId="3303403930" sldId="260"/>
            <ac:spMk id="4" creationId="{15BCB0DF-DD23-4027-8C9F-3C248F8C483A}"/>
          </ac:spMkLst>
        </pc:spChg>
      </pc:sldChg>
      <pc:sldChg chg="modSp">
        <pc:chgData name="Hady, Frank" userId="S::frank.hady@intel.com::75522b9d-d462-4ac9-83f2-631476c3b23c" providerId="AD" clId="Web-{D0ADFD21-E601-48C3-AD06-56F0C3CAA5D3}" dt="2020-05-04T18:01:56.357" v="1534" actId="20577"/>
        <pc:sldMkLst>
          <pc:docMk/>
          <pc:sldMk cId="639396859" sldId="263"/>
        </pc:sldMkLst>
        <pc:spChg chg="mod">
          <ac:chgData name="Hady, Frank" userId="S::frank.hady@intel.com::75522b9d-d462-4ac9-83f2-631476c3b23c" providerId="AD" clId="Web-{D0ADFD21-E601-48C3-AD06-56F0C3CAA5D3}" dt="2020-05-04T18:01:56.357" v="1534" actId="20577"/>
          <ac:spMkLst>
            <pc:docMk/>
            <pc:sldMk cId="639396859" sldId="263"/>
            <ac:spMk id="4" creationId="{3F5B227C-E62C-4FAD-9181-0FA33968A6FE}"/>
          </ac:spMkLst>
        </pc:spChg>
      </pc:sldChg>
      <pc:sldChg chg="delSp modSp del">
        <pc:chgData name="Hady, Frank" userId="S::frank.hady@intel.com::75522b9d-d462-4ac9-83f2-631476c3b23c" providerId="AD" clId="Web-{D0ADFD21-E601-48C3-AD06-56F0C3CAA5D3}" dt="2020-05-04T18:02:22.138" v="1537"/>
        <pc:sldMkLst>
          <pc:docMk/>
          <pc:sldMk cId="280748875" sldId="264"/>
        </pc:sldMkLst>
        <pc:spChg chg="mod">
          <ac:chgData name="Hady, Frank" userId="S::frank.hady@intel.com::75522b9d-d462-4ac9-83f2-631476c3b23c" providerId="AD" clId="Web-{D0ADFD21-E601-48C3-AD06-56F0C3CAA5D3}" dt="2020-05-04T17:35:33.478" v="112" actId="20577"/>
          <ac:spMkLst>
            <pc:docMk/>
            <pc:sldMk cId="280748875" sldId="264"/>
            <ac:spMk id="2" creationId="{C73AD01D-5056-4EBD-BA9F-9BB2B2266CD2}"/>
          </ac:spMkLst>
        </pc:spChg>
        <pc:spChg chg="mod">
          <ac:chgData name="Hady, Frank" userId="S::frank.hady@intel.com::75522b9d-d462-4ac9-83f2-631476c3b23c" providerId="AD" clId="Web-{D0ADFD21-E601-48C3-AD06-56F0C3CAA5D3}" dt="2020-05-04T17:36:09.744" v="117" actId="20577"/>
          <ac:spMkLst>
            <pc:docMk/>
            <pc:sldMk cId="280748875" sldId="264"/>
            <ac:spMk id="3" creationId="{74F40247-C6A6-4DED-BCFA-E34185D5A529}"/>
          </ac:spMkLst>
        </pc:spChg>
        <pc:spChg chg="del">
          <ac:chgData name="Hady, Frank" userId="S::frank.hady@intel.com::75522b9d-d462-4ac9-83f2-631476c3b23c" providerId="AD" clId="Web-{D0ADFD21-E601-48C3-AD06-56F0C3CAA5D3}" dt="2020-05-04T17:30:24.118" v="0"/>
          <ac:spMkLst>
            <pc:docMk/>
            <pc:sldMk cId="280748875" sldId="264"/>
            <ac:spMk id="4" creationId="{DC855583-C0BD-49F7-81CA-1CF0B90C9D4D}"/>
          </ac:spMkLst>
        </pc:spChg>
      </pc:sldChg>
      <pc:sldChg chg="addSp modSp ord">
        <pc:chgData name="Hady, Frank" userId="S::frank.hady@intel.com::75522b9d-d462-4ac9-83f2-631476c3b23c" providerId="AD" clId="Web-{D0ADFD21-E601-48C3-AD06-56F0C3CAA5D3}" dt="2020-05-04T18:02:49.357" v="1576" actId="20577"/>
        <pc:sldMkLst>
          <pc:docMk/>
          <pc:sldMk cId="1711857510" sldId="265"/>
        </pc:sldMkLst>
        <pc:spChg chg="mod">
          <ac:chgData name="Hady, Frank" userId="S::frank.hady@intel.com::75522b9d-d462-4ac9-83f2-631476c3b23c" providerId="AD" clId="Web-{D0ADFD21-E601-48C3-AD06-56F0C3CAA5D3}" dt="2020-05-04T18:02:49.357" v="1576" actId="20577"/>
          <ac:spMkLst>
            <pc:docMk/>
            <pc:sldMk cId="1711857510" sldId="265"/>
            <ac:spMk id="3" creationId="{BAF598B9-45D8-4AA6-A261-B50286FE5306}"/>
          </ac:spMkLst>
        </pc:spChg>
        <pc:spChg chg="add mod">
          <ac:chgData name="Hady, Frank" userId="S::frank.hady@intel.com::75522b9d-d462-4ac9-83f2-631476c3b23c" providerId="AD" clId="Web-{D0ADFD21-E601-48C3-AD06-56F0C3CAA5D3}" dt="2020-05-04T17:59:38.451" v="1359" actId="14100"/>
          <ac:spMkLst>
            <pc:docMk/>
            <pc:sldMk cId="1711857510" sldId="265"/>
            <ac:spMk id="5" creationId="{AE93E411-2B6A-47DD-9B8C-726EC5850558}"/>
          </ac:spMkLst>
        </pc:spChg>
        <pc:picChg chg="mod">
          <ac:chgData name="Hady, Frank" userId="S::frank.hady@intel.com::75522b9d-d462-4ac9-83f2-631476c3b23c" providerId="AD" clId="Web-{D0ADFD21-E601-48C3-AD06-56F0C3CAA5D3}" dt="2020-05-04T17:57:41.435" v="1324" actId="1076"/>
          <ac:picMkLst>
            <pc:docMk/>
            <pc:sldMk cId="1711857510" sldId="265"/>
            <ac:picMk id="4" creationId="{61E0C2E1-2742-499D-A29E-8F94C612CCEC}"/>
          </ac:picMkLst>
        </pc:picChg>
        <pc:cxnChg chg="add mod">
          <ac:chgData name="Hady, Frank" userId="S::frank.hady@intel.com::75522b9d-d462-4ac9-83f2-631476c3b23c" providerId="AD" clId="Web-{D0ADFD21-E601-48C3-AD06-56F0C3CAA5D3}" dt="2020-05-04T17:59:35.076" v="1358" actId="14100"/>
          <ac:cxnSpMkLst>
            <pc:docMk/>
            <pc:sldMk cId="1711857510" sldId="265"/>
            <ac:cxnSpMk id="6" creationId="{D3BF51E5-502F-4A6C-85DB-9959AB525A85}"/>
          </ac:cxnSpMkLst>
        </pc:cxnChg>
        <pc:cxnChg chg="add mod">
          <ac:chgData name="Hady, Frank" userId="S::frank.hady@intel.com::75522b9d-d462-4ac9-83f2-631476c3b23c" providerId="AD" clId="Web-{D0ADFD21-E601-48C3-AD06-56F0C3CAA5D3}" dt="2020-05-04T17:59:29.747" v="1356" actId="14100"/>
          <ac:cxnSpMkLst>
            <pc:docMk/>
            <pc:sldMk cId="1711857510" sldId="265"/>
            <ac:cxnSpMk id="7" creationId="{D69878D3-F877-478C-B8F8-E36FF3D610FC}"/>
          </ac:cxnSpMkLst>
        </pc:cxnChg>
      </pc:sldChg>
      <pc:sldChg chg="modSp ord">
        <pc:chgData name="Hady, Frank" userId="S::frank.hady@intel.com::75522b9d-d462-4ac9-83f2-631476c3b23c" providerId="AD" clId="Web-{D0ADFD21-E601-48C3-AD06-56F0C3CAA5D3}" dt="2020-05-04T18:10:13.468" v="2170" actId="1076"/>
        <pc:sldMkLst>
          <pc:docMk/>
          <pc:sldMk cId="147499219" sldId="318"/>
        </pc:sldMkLst>
        <pc:spChg chg="mod">
          <ac:chgData name="Hady, Frank" userId="S::frank.hady@intel.com::75522b9d-d462-4ac9-83f2-631476c3b23c" providerId="AD" clId="Web-{D0ADFD21-E601-48C3-AD06-56F0C3CAA5D3}" dt="2020-05-04T18:10:13.468" v="2170" actId="1076"/>
          <ac:spMkLst>
            <pc:docMk/>
            <pc:sldMk cId="147499219" sldId="318"/>
            <ac:spMk id="5" creationId="{0253333F-9032-4979-BC1D-37A7AFAFAA5E}"/>
          </ac:spMkLst>
        </pc:spChg>
      </pc:sldChg>
      <pc:sldChg chg="modSp new">
        <pc:chgData name="Hady, Frank" userId="S::frank.hady@intel.com::75522b9d-d462-4ac9-83f2-631476c3b23c" providerId="AD" clId="Web-{D0ADFD21-E601-48C3-AD06-56F0C3CAA5D3}" dt="2020-05-04T18:04:42.561" v="1590" actId="20577"/>
        <pc:sldMkLst>
          <pc:docMk/>
          <pc:sldMk cId="637056055" sldId="319"/>
        </pc:sldMkLst>
        <pc:spChg chg="mod">
          <ac:chgData name="Hady, Frank" userId="S::frank.hady@intel.com::75522b9d-d462-4ac9-83f2-631476c3b23c" providerId="AD" clId="Web-{D0ADFD21-E601-48C3-AD06-56F0C3CAA5D3}" dt="2020-05-04T18:04:42.561" v="1590" actId="20577"/>
          <ac:spMkLst>
            <pc:docMk/>
            <pc:sldMk cId="637056055" sldId="319"/>
            <ac:spMk id="2" creationId="{228570FB-88E4-4F87-A7A8-4312F919B7A2}"/>
          </ac:spMkLst>
        </pc:spChg>
      </pc:sldChg>
      <pc:sldChg chg="modSp new">
        <pc:chgData name="Hady, Frank" userId="S::frank.hady@intel.com::75522b9d-d462-4ac9-83f2-631476c3b23c" providerId="AD" clId="Web-{D0ADFD21-E601-48C3-AD06-56F0C3CAA5D3}" dt="2020-05-04T18:08:24.045" v="2163" actId="20577"/>
        <pc:sldMkLst>
          <pc:docMk/>
          <pc:sldMk cId="586586791" sldId="320"/>
        </pc:sldMkLst>
        <pc:spChg chg="mod">
          <ac:chgData name="Hady, Frank" userId="S::frank.hady@intel.com::75522b9d-d462-4ac9-83f2-631476c3b23c" providerId="AD" clId="Web-{D0ADFD21-E601-48C3-AD06-56F0C3CAA5D3}" dt="2020-05-04T18:05:09.873" v="1604" actId="20577"/>
          <ac:spMkLst>
            <pc:docMk/>
            <pc:sldMk cId="586586791" sldId="320"/>
            <ac:spMk id="2" creationId="{0AD7280B-4A9E-4FED-9872-A931C6134E69}"/>
          </ac:spMkLst>
        </pc:spChg>
        <pc:spChg chg="mod">
          <ac:chgData name="Hady, Frank" userId="S::frank.hady@intel.com::75522b9d-d462-4ac9-83f2-631476c3b23c" providerId="AD" clId="Web-{D0ADFD21-E601-48C3-AD06-56F0C3CAA5D3}" dt="2020-05-04T18:08:24.045" v="2163" actId="20577"/>
          <ac:spMkLst>
            <pc:docMk/>
            <pc:sldMk cId="586586791" sldId="320"/>
            <ac:spMk id="3" creationId="{53248C77-83FE-4B7A-BEF6-8E35D5BB3390}"/>
          </ac:spMkLst>
        </pc:spChg>
      </pc:sldChg>
    </pc:docChg>
  </pc:docChgLst>
  <pc:docChgLst>
    <pc:chgData name="Duran, Carolyn R" userId="S::carolyn.r.duran@intel.com::bf252b10-d845-4208-ad1d-91043923205d" providerId="AD" clId="Web-{EBA44E44-EAE5-4A86-9B4B-D1F66E161B0F}"/>
    <pc:docChg chg="modSld">
      <pc:chgData name="Duran, Carolyn R" userId="S::carolyn.r.duran@intel.com::bf252b10-d845-4208-ad1d-91043923205d" providerId="AD" clId="Web-{EBA44E44-EAE5-4A86-9B4B-D1F66E161B0F}" dt="2020-05-04T18:32:02.108" v="209" actId="20577"/>
      <pc:docMkLst>
        <pc:docMk/>
      </pc:docMkLst>
      <pc:sldChg chg="modSp">
        <pc:chgData name="Duran, Carolyn R" userId="S::carolyn.r.duran@intel.com::bf252b10-d845-4208-ad1d-91043923205d" providerId="AD" clId="Web-{EBA44E44-EAE5-4A86-9B4B-D1F66E161B0F}" dt="2020-05-04T18:32:02.108" v="208" actId="20577"/>
        <pc:sldMkLst>
          <pc:docMk/>
          <pc:sldMk cId="703675526" sldId="321"/>
        </pc:sldMkLst>
        <pc:spChg chg="mod">
          <ac:chgData name="Duran, Carolyn R" userId="S::carolyn.r.duran@intel.com::bf252b10-d845-4208-ad1d-91043923205d" providerId="AD" clId="Web-{EBA44E44-EAE5-4A86-9B4B-D1F66E161B0F}" dt="2020-05-04T18:32:02.108" v="208" actId="20577"/>
          <ac:spMkLst>
            <pc:docMk/>
            <pc:sldMk cId="703675526" sldId="321"/>
            <ac:spMk id="3" creationId="{F27D544E-CAEF-4039-A271-0CDA031054FB}"/>
          </ac:spMkLst>
        </pc:spChg>
      </pc:sldChg>
    </pc:docChg>
  </pc:docChgLst>
  <pc:docChgLst>
    <pc:chgData name="Duran, Carolyn R" userId="S::carolyn.r.duran@intel.com::bf252b10-d845-4208-ad1d-91043923205d" providerId="AD" clId="Web-{788E5A61-C159-4DAF-A92E-7BB71A709FAB}"/>
    <pc:docChg chg="addSld modSld sldOrd">
      <pc:chgData name="Duran, Carolyn R" userId="S::carolyn.r.duran@intel.com::bf252b10-d845-4208-ad1d-91043923205d" providerId="AD" clId="Web-{788E5A61-C159-4DAF-A92E-7BB71A709FAB}" dt="2020-05-04T18:30:08.656" v="32" actId="20577"/>
      <pc:docMkLst>
        <pc:docMk/>
      </pc:docMkLst>
      <pc:sldChg chg="modSp">
        <pc:chgData name="Duran, Carolyn R" userId="S::carolyn.r.duran@intel.com::bf252b10-d845-4208-ad1d-91043923205d" providerId="AD" clId="Web-{788E5A61-C159-4DAF-A92E-7BB71A709FAB}" dt="2020-05-04T18:28:38.249" v="6" actId="20577"/>
        <pc:sldMkLst>
          <pc:docMk/>
          <pc:sldMk cId="3957468366" sldId="257"/>
        </pc:sldMkLst>
        <pc:spChg chg="mod">
          <ac:chgData name="Duran, Carolyn R" userId="S::carolyn.r.duran@intel.com::bf252b10-d845-4208-ad1d-91043923205d" providerId="AD" clId="Web-{788E5A61-C159-4DAF-A92E-7BB71A709FAB}" dt="2020-05-04T18:28:38.249" v="6" actId="20577"/>
          <ac:spMkLst>
            <pc:docMk/>
            <pc:sldMk cId="3957468366" sldId="257"/>
            <ac:spMk id="6" creationId="{6713D38D-5094-4EA1-88B5-E292AB16E13A}"/>
          </ac:spMkLst>
        </pc:spChg>
      </pc:sldChg>
      <pc:sldChg chg="modSp">
        <pc:chgData name="Duran, Carolyn R" userId="S::carolyn.r.duran@intel.com::bf252b10-d845-4208-ad1d-91043923205d" providerId="AD" clId="Web-{788E5A61-C159-4DAF-A92E-7BB71A709FAB}" dt="2020-05-04T18:29:04.030" v="12" actId="20577"/>
        <pc:sldMkLst>
          <pc:docMk/>
          <pc:sldMk cId="1148244353" sldId="258"/>
        </pc:sldMkLst>
        <pc:spChg chg="mod">
          <ac:chgData name="Duran, Carolyn R" userId="S::carolyn.r.duran@intel.com::bf252b10-d845-4208-ad1d-91043923205d" providerId="AD" clId="Web-{788E5A61-C159-4DAF-A92E-7BB71A709FAB}" dt="2020-05-04T18:29:04.030" v="12" actId="20577"/>
          <ac:spMkLst>
            <pc:docMk/>
            <pc:sldMk cId="1148244353" sldId="258"/>
            <ac:spMk id="6" creationId="{167CA6B2-751E-49FE-926D-CB5620A941D7}"/>
          </ac:spMkLst>
        </pc:spChg>
      </pc:sldChg>
      <pc:sldChg chg="modSp new ord">
        <pc:chgData name="Duran, Carolyn R" userId="S::carolyn.r.duran@intel.com::bf252b10-d845-4208-ad1d-91043923205d" providerId="AD" clId="Web-{788E5A61-C159-4DAF-A92E-7BB71A709FAB}" dt="2020-05-04T18:30:08.656" v="31" actId="20577"/>
        <pc:sldMkLst>
          <pc:docMk/>
          <pc:sldMk cId="703675526" sldId="321"/>
        </pc:sldMkLst>
        <pc:spChg chg="mod">
          <ac:chgData name="Duran, Carolyn R" userId="S::carolyn.r.duran@intel.com::bf252b10-d845-4208-ad1d-91043923205d" providerId="AD" clId="Web-{788E5A61-C159-4DAF-A92E-7BB71A709FAB}" dt="2020-05-04T18:30:08.656" v="31" actId="20577"/>
          <ac:spMkLst>
            <pc:docMk/>
            <pc:sldMk cId="703675526" sldId="321"/>
            <ac:spMk id="2" creationId="{883BD6D7-79D3-4C8E-8209-8A20B66154DB}"/>
          </ac:spMkLst>
        </pc:spChg>
      </pc:sldChg>
    </pc:docChg>
  </pc:docChgLst>
  <pc:docChgLst>
    <pc:chgData name="Hady, Frank" userId="S::frank.hady@intel.com::75522b9d-d462-4ac9-83f2-631476c3b23c" providerId="AD" clId="Web-{513CCEEC-10AB-475C-8CFA-0A5E52D6EAC9}"/>
    <pc:docChg chg="modSld">
      <pc:chgData name="Hady, Frank" userId="S::frank.hady@intel.com::75522b9d-d462-4ac9-83f2-631476c3b23c" providerId="AD" clId="Web-{513CCEEC-10AB-475C-8CFA-0A5E52D6EAC9}" dt="2020-05-04T17:28:18.173" v="3" actId="20577"/>
      <pc:docMkLst>
        <pc:docMk/>
      </pc:docMkLst>
      <pc:sldChg chg="modSp">
        <pc:chgData name="Hady, Frank" userId="S::frank.hady@intel.com::75522b9d-d462-4ac9-83f2-631476c3b23c" providerId="AD" clId="Web-{513CCEEC-10AB-475C-8CFA-0A5E52D6EAC9}" dt="2020-05-04T17:28:18.157" v="2" actId="20577"/>
        <pc:sldMkLst>
          <pc:docMk/>
          <pc:sldMk cId="639396859" sldId="263"/>
        </pc:sldMkLst>
        <pc:spChg chg="mod">
          <ac:chgData name="Hady, Frank" userId="S::frank.hady@intel.com::75522b9d-d462-4ac9-83f2-631476c3b23c" providerId="AD" clId="Web-{513CCEEC-10AB-475C-8CFA-0A5E52D6EAC9}" dt="2020-05-04T17:28:18.157" v="2" actId="20577"/>
          <ac:spMkLst>
            <pc:docMk/>
            <pc:sldMk cId="639396859" sldId="263"/>
            <ac:spMk id="4" creationId="{3F5B227C-E62C-4FAD-9181-0FA33968A6FE}"/>
          </ac:spMkLst>
        </pc:spChg>
      </pc:sldChg>
    </pc:docChg>
  </pc:docChgLst>
  <pc:docChgLst>
    <pc:chgData name="Hady, Frank" userId="S::frank.hady@intel.com::75522b9d-d462-4ac9-83f2-631476c3b23c" providerId="AD" clId="Web-{3580A26D-6C50-4D9B-B4A6-ABCFBAD8326D}"/>
    <pc:docChg chg="modSld">
      <pc:chgData name="Hady, Frank" userId="S::frank.hady@intel.com::75522b9d-d462-4ac9-83f2-631476c3b23c" providerId="AD" clId="Web-{3580A26D-6C50-4D9B-B4A6-ABCFBAD8326D}" dt="2020-05-04T18:15:34.911" v="31" actId="14100"/>
      <pc:docMkLst>
        <pc:docMk/>
      </pc:docMkLst>
      <pc:sldChg chg="modSp">
        <pc:chgData name="Hady, Frank" userId="S::frank.hady@intel.com::75522b9d-d462-4ac9-83f2-631476c3b23c" providerId="AD" clId="Web-{3580A26D-6C50-4D9B-B4A6-ABCFBAD8326D}" dt="2020-05-04T18:15:34.911" v="31" actId="14100"/>
        <pc:sldMkLst>
          <pc:docMk/>
          <pc:sldMk cId="3957468366" sldId="257"/>
        </pc:sldMkLst>
        <pc:spChg chg="mod">
          <ac:chgData name="Hady, Frank" userId="S::frank.hady@intel.com::75522b9d-d462-4ac9-83f2-631476c3b23c" providerId="AD" clId="Web-{3580A26D-6C50-4D9B-B4A6-ABCFBAD8326D}" dt="2020-05-04T18:15:34.911" v="31" actId="14100"/>
          <ac:spMkLst>
            <pc:docMk/>
            <pc:sldMk cId="3957468366" sldId="257"/>
            <ac:spMk id="6" creationId="{6713D38D-5094-4EA1-88B5-E292AB16E1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5CA15-8C00-49E3-ADD5-32ADEFEF55ED}" type="datetimeFigureOut">
              <a:rPr lang="en-US" smtClean="0"/>
              <a:t>5/5/2020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7908C2-A586-40F7-B4E6-92D75529D00A}" type="slidenum">
              <a:rPr lang="en-US" smtClean="0"/>
              <a:t>‹#›</a:t>
            </a:fld>
            <a:endParaRPr lang="en-US"/>
          </a:p>
        </p:txBody>
      </p:sp>
    </p:spTree>
    <p:extLst>
      <p:ext uri="{BB962C8B-B14F-4D97-AF65-F5344CB8AC3E}">
        <p14:creationId xmlns:p14="http://schemas.microsoft.com/office/powerpoint/2010/main" val="2500455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1C045-D456-4AD5-80B9-C31989C3571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3444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altLang="ja-JP"/>
              <a:t>HBM3 initial power OK probably, later they may need to use HKMG and/or Logic process based die.</a:t>
            </a:r>
            <a:endParaRPr kumimoji="1" lang="ja-JP" alt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8D3891-3617-45B0-957A-D091ABA4445E}"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34" charset="-128"/>
              <a:cs typeface="+mn-cs"/>
            </a:endParaRPr>
          </a:p>
        </p:txBody>
      </p:sp>
    </p:spTree>
    <p:extLst>
      <p:ext uri="{BB962C8B-B14F-4D97-AF65-F5344CB8AC3E}">
        <p14:creationId xmlns:p14="http://schemas.microsoft.com/office/powerpoint/2010/main" val="2497650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3DF9D-B45F-4203-B40D-D5E2F8CDD1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74B716-06A3-445A-8F6A-44EA6961E5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12AFDC-6D86-43ED-B5E0-63649A51DD91}"/>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EEA62663-FCBE-4364-A210-F60F4875B4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6C6930-FC88-4574-9617-040504D8032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1161844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D7A18-5182-498B-87BA-8015390CFA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14CB84-F923-4247-AFA3-0DFFE47CE2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3E1C5-0EC7-467D-BE4B-986801B89EA8}"/>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5B2E35B6-4C05-45CE-B09A-1C0302FFD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43154-C89B-49A1-8F6F-0C8F2C0599C4}"/>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818952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EF9C80-72CB-41C0-90D5-708DFAD9AD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BD1F34-941E-451B-BF2C-FE437CAD86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A1A52B-3C4B-48F8-87E5-4500C0C5CE4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950E6CC3-C78B-4904-BE66-B4C2D69977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430AE-58EE-40B8-950B-99CBA6F5114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120307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a:p>
        </p:txBody>
      </p:sp>
      <p:sp>
        <p:nvSpPr>
          <p:cNvPr id="7" name="Title 6"/>
          <p:cNvSpPr>
            <a:spLocks noGrp="1"/>
          </p:cNvSpPr>
          <p:nvPr>
            <p:ph type="title" hasCustomPrompt="1"/>
          </p:nvPr>
        </p:nvSpPr>
        <p:spPr>
          <a:xfrm>
            <a:off x="607484" y="411797"/>
            <a:ext cx="10972800" cy="1158240"/>
          </a:xfrm>
        </p:spPr>
        <p:txBody>
          <a:bodyPr/>
          <a:lstStyle>
            <a:lvl1pPr>
              <a:defRPr b="0" i="0" baseline="0">
                <a:solidFill>
                  <a:schemeClr val="tx2"/>
                </a:solidFill>
                <a:latin typeface="+mj-lt"/>
                <a:cs typeface="Arial" panose="020B0604020202020204" pitchFamily="34" charset="0"/>
              </a:defRPr>
            </a:lvl1pPr>
          </a:lstStyle>
          <a:p>
            <a:r>
              <a:rPr lang="en-US"/>
              <a:t>28pt Arial Headline</a:t>
            </a:r>
          </a:p>
        </p:txBody>
      </p:sp>
      <p:sp>
        <p:nvSpPr>
          <p:cNvPr id="9" name="Content Placeholder 8"/>
          <p:cNvSpPr>
            <a:spLocks noGrp="1"/>
          </p:cNvSpPr>
          <p:nvPr>
            <p:ph sz="quarter" idx="13" hasCustomPrompt="1"/>
          </p:nvPr>
        </p:nvSpPr>
        <p:spPr>
          <a:xfrm>
            <a:off x="607484" y="1604434"/>
            <a:ext cx="10970683" cy="4567767"/>
          </a:xfrm>
        </p:spPr>
        <p:txBody>
          <a:bodyPr/>
          <a:lstStyle>
            <a:lvl1pPr>
              <a:defRPr>
                <a:solidFill>
                  <a:srgbClr val="0071C5"/>
                </a:solidFill>
              </a:defRPr>
            </a:lvl1pPr>
            <a:lvl2pPr>
              <a:defRPr sz="2400">
                <a:solidFill>
                  <a:schemeClr val="tx2"/>
                </a:solidFill>
              </a:defRPr>
            </a:lvl2pPr>
            <a:lvl3pPr>
              <a:defRPr sz="2133">
                <a:solidFill>
                  <a:schemeClr val="tx2"/>
                </a:solidFill>
              </a:defRPr>
            </a:lvl3pPr>
            <a:lvl4pPr>
              <a:defRPr sz="1867">
                <a:solidFill>
                  <a:schemeClr val="tx2"/>
                </a:solidFill>
              </a:defRPr>
            </a:lvl4pPr>
            <a:lvl5pPr>
              <a:defRPr sz="1600">
                <a:solidFill>
                  <a:schemeClr val="tx2"/>
                </a:solidFill>
              </a:defRPr>
            </a:lvl5pPr>
          </a:lstStyle>
          <a:p>
            <a:pPr lvl="0"/>
            <a:r>
              <a:rPr lang="en-US"/>
              <a:t>18pt Arial body text</a:t>
            </a:r>
          </a:p>
          <a:p>
            <a:pPr lvl="1"/>
            <a:r>
              <a:rPr lang="en-US"/>
              <a:t>18pt Arial bullet one</a:t>
            </a:r>
          </a:p>
          <a:p>
            <a:pPr lvl="2"/>
            <a:r>
              <a:rPr lang="en-US"/>
              <a:t>16pt Arial sub-bullet</a:t>
            </a:r>
          </a:p>
          <a:p>
            <a:pPr lvl="3"/>
            <a:r>
              <a:rPr lang="en-US"/>
              <a:t>14pt Arial fourth level</a:t>
            </a:r>
          </a:p>
          <a:p>
            <a:pPr lvl="4"/>
            <a:r>
              <a:rPr lang="en-US"/>
              <a:t>12pt Arial fifth level</a:t>
            </a:r>
          </a:p>
        </p:txBody>
      </p:sp>
    </p:spTree>
    <p:extLst>
      <p:ext uri="{BB962C8B-B14F-4D97-AF65-F5344CB8AC3E}">
        <p14:creationId xmlns:p14="http://schemas.microsoft.com/office/powerpoint/2010/main" val="3066586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8242D-78B6-47BC-87C0-7B95C02439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86FED0-C8EC-401E-A7BA-190B9A4F7C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5531E6-5CE9-4A27-9C55-A5D149CA4ED8}"/>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F0FF30DD-7EBE-47AE-8328-85F274B77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21C8DA-5A77-4999-9EBE-AD39717BA834}"/>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5731764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C28A3-007B-496A-AEE9-EACF15BDE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C2C71D-C690-4128-A350-3E56CBE4562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AB1077-40BC-491A-8F18-C2E79836D002}"/>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D8F57E0C-EB46-4FAE-8E74-EE65F657B3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77DCD7-6A70-4D2F-9AE4-D61F4BBD6421}"/>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701199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49DE9-7E51-412B-A7C5-59EEB780ED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B3E48D-C761-4943-BB3E-9B78C0B837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CB1BB4D-E6CF-419F-BD5B-8DD3987648CA}"/>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D5671EF0-A04F-4C40-91B7-A79DEBFCE2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13355-3AE7-4BCF-9340-E8592179DDF7}"/>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624061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982BD-6436-4660-B48F-F45B9E0764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A399A2-1C84-42C0-B96A-4B33622F198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8E76DB-F23B-418C-86F5-2D78D699B6B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ADD0D9-ABA7-4B91-9B13-0441A8DC9C32}"/>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6" name="Footer Placeholder 5">
            <a:extLst>
              <a:ext uri="{FF2B5EF4-FFF2-40B4-BE49-F238E27FC236}">
                <a16:creationId xmlns:a16="http://schemas.microsoft.com/office/drawing/2014/main" id="{155CCB80-A53B-4C83-A737-3918CF3DF9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4CBC77-2EB0-4628-969A-1F763A1C0F89}"/>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2795208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CDAE-82C2-4E95-B175-63E56A5358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F02551-7C5C-4FDF-A00E-3F412464CE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6BFBF4-DED9-4125-BF7C-75C1DA0A1E0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323C68-C66B-431D-B3E8-B4212FF8E1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9065FFF-A972-4BD6-97B5-D0802FBD2C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FCA416-A8CC-41B6-A8AA-E4AAC2C09F79}"/>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8" name="Footer Placeholder 7">
            <a:extLst>
              <a:ext uri="{FF2B5EF4-FFF2-40B4-BE49-F238E27FC236}">
                <a16:creationId xmlns:a16="http://schemas.microsoft.com/office/drawing/2014/main" id="{73DEF827-DF9A-4F8F-B6B4-ACC255564D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9D9D15-115F-4F85-9D49-2090AF04173E}"/>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39007765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C91C9-5DD7-4959-967E-99A8D8BB32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9EFA2B-B676-4FAA-AC48-474C8DC180B1}"/>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4" name="Footer Placeholder 3">
            <a:extLst>
              <a:ext uri="{FF2B5EF4-FFF2-40B4-BE49-F238E27FC236}">
                <a16:creationId xmlns:a16="http://schemas.microsoft.com/office/drawing/2014/main" id="{9DE8508B-8018-4233-9FA9-2AD2100564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40CEF5-C459-4CC8-8376-0CD33F7081B1}"/>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5887416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88CE77-F24D-4D57-A92E-A4BD347595EF}"/>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3" name="Footer Placeholder 2">
            <a:extLst>
              <a:ext uri="{FF2B5EF4-FFF2-40B4-BE49-F238E27FC236}">
                <a16:creationId xmlns:a16="http://schemas.microsoft.com/office/drawing/2014/main" id="{F8D78535-113B-4DD6-9FFC-63B1084144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CE0F1E-9E64-44C2-9352-6CE242485B52}"/>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353378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38B3-8C4F-4BCB-A81A-9E1F32241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F35E4-2EBB-45D1-AEE9-DF4D30FC62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F142B-0428-40B2-AE5C-5DEF6F5A060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746051E6-CE27-4093-A003-B778E67BB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56CD0-5270-4E82-812D-3725D91DAF0F}"/>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7021795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BEFEC-DBA0-4CD8-97C7-6E810AE4F7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CF3455-CD45-4A47-8FE9-D5C214B9CA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C8259E-36D7-4E26-844F-DA604B320F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B30152-8C3B-49B0-BB60-2C6401AC2D78}"/>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6" name="Footer Placeholder 5">
            <a:extLst>
              <a:ext uri="{FF2B5EF4-FFF2-40B4-BE49-F238E27FC236}">
                <a16:creationId xmlns:a16="http://schemas.microsoft.com/office/drawing/2014/main" id="{B3008633-E2C4-4C76-ACF0-90067ED05B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0A75B7-A25B-4E67-9EB3-CFF0D939B4AF}"/>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3838622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80355-E2F5-4BC6-A667-BA68E93495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8668EC-65E7-48D4-AE2E-EE93FF691C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A5DFAE-7553-4302-BD10-F60DAC519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40906C8-DC54-4032-B92B-04BBF671B3F7}"/>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6" name="Footer Placeholder 5">
            <a:extLst>
              <a:ext uri="{FF2B5EF4-FFF2-40B4-BE49-F238E27FC236}">
                <a16:creationId xmlns:a16="http://schemas.microsoft.com/office/drawing/2014/main" id="{811CDF61-CC59-4231-992F-1BD9596F4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74BF2A-0376-4AC6-B174-EE4F61B89988}"/>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3914043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D99BF-5EC7-4D52-B681-FD950CB120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2C08F9-A1AC-45AE-B937-5A09F68F12A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3445C-DC00-491D-AE61-19E2D17412A9}"/>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64008C55-40B7-4A66-ADAA-2511EF911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3B4F6-C08E-4F4C-9151-87BD70993D5D}"/>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3791107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32F7CA-B2F8-494E-A63B-6E962EA46A5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896F2E-5A58-4DC3-B579-671316CE62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E85B5-B9C8-4556-B132-F5C1A5DCAB4C}"/>
              </a:ext>
            </a:extLst>
          </p:cNvPr>
          <p:cNvSpPr>
            <a:spLocks noGrp="1"/>
          </p:cNvSpPr>
          <p:nvPr>
            <p:ph type="dt" sz="half" idx="10"/>
          </p:nvPr>
        </p:nvSpPr>
        <p:spPr/>
        <p:txBody>
          <a:body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39827BAA-1161-4CE6-8AB5-A4511A57E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242DEE-CBBA-457B-8003-5C45A4450A89}"/>
              </a:ext>
            </a:extLst>
          </p:cNvPr>
          <p:cNvSpPr>
            <a:spLocks noGrp="1"/>
          </p:cNvSpPr>
          <p:nvPr>
            <p:ph type="sldNum" sz="quarter" idx="12"/>
          </p:nvPr>
        </p:nvSpPr>
        <p:spPr/>
        <p:txBody>
          <a:bodyPr/>
          <a:lstStyle/>
          <a:p>
            <a:fld id="{C065EB89-68ED-4402-A52E-F120956E4EC2}" type="slidenum">
              <a:rPr lang="en-US" smtClean="0"/>
              <a:t>‹#›</a:t>
            </a:fld>
            <a:endParaRPr lang="en-US"/>
          </a:p>
        </p:txBody>
      </p:sp>
    </p:spTree>
    <p:extLst>
      <p:ext uri="{BB962C8B-B14F-4D97-AF65-F5344CB8AC3E}">
        <p14:creationId xmlns:p14="http://schemas.microsoft.com/office/powerpoint/2010/main" val="21667917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a:p>
        </p:txBody>
      </p:sp>
      <p:sp>
        <p:nvSpPr>
          <p:cNvPr id="6" name="Text Placeholder 2"/>
          <p:cNvSpPr>
            <a:spLocks noGrp="1"/>
          </p:cNvSpPr>
          <p:nvPr>
            <p:ph idx="1"/>
          </p:nvPr>
        </p:nvSpPr>
        <p:spPr>
          <a:xfrm>
            <a:off x="607484" y="1604434"/>
            <a:ext cx="10970683" cy="4567767"/>
          </a:xfrm>
          <a:prstGeom prst="rect">
            <a:avLst/>
          </a:prstGeom>
        </p:spPr>
        <p:txBody>
          <a:bodyPr vert="horz" lIns="0" tIns="0" rIns="0" bIns="0" rtlCol="0">
            <a:noAutofit/>
          </a:bodyPr>
          <a:lstStyle/>
          <a:p>
            <a:pPr lvl="0"/>
            <a:r>
              <a:rPr lang="en-US"/>
              <a:t>18pt Arial body text</a:t>
            </a:r>
          </a:p>
          <a:p>
            <a:pPr lvl="1"/>
            <a:r>
              <a:rPr lang="en-US"/>
              <a:t>16pt Arial bullet one</a:t>
            </a:r>
          </a:p>
          <a:p>
            <a:pPr lvl="2"/>
            <a:r>
              <a:rPr lang="en-US"/>
              <a:t>16pt Arial sub-bullet</a:t>
            </a:r>
          </a:p>
          <a:p>
            <a:pPr lvl="3"/>
            <a:r>
              <a:rPr lang="en-US"/>
              <a:t>14pt Arial fourth level</a:t>
            </a:r>
          </a:p>
          <a:p>
            <a:pPr lvl="4"/>
            <a:r>
              <a:rPr lang="en-US"/>
              <a:t>14pt Arial fifth level</a:t>
            </a:r>
          </a:p>
        </p:txBody>
      </p:sp>
    </p:spTree>
    <p:extLst>
      <p:ext uri="{BB962C8B-B14F-4D97-AF65-F5344CB8AC3E}">
        <p14:creationId xmlns:p14="http://schemas.microsoft.com/office/powerpoint/2010/main" val="394061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28657-3FC5-4B7C-AA7B-8F88963B73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C7EF2B-B608-4745-A1F1-FB15C0E93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3D1839-14C5-4367-8983-21F707624D5B}"/>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A3E0A7DB-71DF-42AB-A81D-392DA06520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8F091B-04A3-4C3C-B8B5-785D89926AE0}"/>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106295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EC00-7169-4D71-B8E6-6A1A528EC5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0FFD-6331-4E2B-B54F-E31F5ED7EA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EE6B9-C7E1-485A-94CC-653392F0CF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FB1300-748D-4DE4-B47A-276B1A27F104}"/>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7878EA91-BBEE-4D82-B6C9-7D90AA3A7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69098-A9F7-42AD-8662-EB1A1C02F586}"/>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05107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CB7ED-5FD4-433A-838F-A9241155B6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268A1E-EB03-4259-8F95-D68A055E3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BAB8C-2889-42C3-BBE1-2DBDBE49D0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606E9F-7A1B-44EB-A3D8-0A87F36B30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9617CA-E14E-4AD0-AAE7-1B10D9CD24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7EBB4E-3142-405F-90F5-39F67745A1C6}"/>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8" name="Footer Placeholder 7">
            <a:extLst>
              <a:ext uri="{FF2B5EF4-FFF2-40B4-BE49-F238E27FC236}">
                <a16:creationId xmlns:a16="http://schemas.microsoft.com/office/drawing/2014/main" id="{F8AD2818-4538-4CE2-941F-5628093008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A26B26-F08B-4874-9211-E4448AA2C131}"/>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994053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83C95-58D0-4231-90F5-93D327F373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C8778-6D08-4747-987C-A5E6A6A9C4E3}"/>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4" name="Footer Placeholder 3">
            <a:extLst>
              <a:ext uri="{FF2B5EF4-FFF2-40B4-BE49-F238E27FC236}">
                <a16:creationId xmlns:a16="http://schemas.microsoft.com/office/drawing/2014/main" id="{76598FC5-5CF1-4ACB-A980-91D6212F7B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B705A-2F34-42C9-9F9D-8E3C2101691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100953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39B2AA-DA09-4798-A8E8-E7F157DA5F4B}"/>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3" name="Footer Placeholder 2">
            <a:extLst>
              <a:ext uri="{FF2B5EF4-FFF2-40B4-BE49-F238E27FC236}">
                <a16:creationId xmlns:a16="http://schemas.microsoft.com/office/drawing/2014/main" id="{1AAFB448-66D3-4702-86B3-4DD13B367D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83A4FC-266B-4F35-9138-7FE1A260D7DE}"/>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9503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CB67-270B-489B-9EAD-AD8709150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5F7ACE-D3B7-4CA7-9E29-8107467BA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3B56FD-A334-40FB-B992-81C603A06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CDFFE1-0BF7-4D24-9FA6-9813A40CB49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AF6962BB-59F4-45FC-9641-3976B0069E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C16188-8699-482D-9388-EA6D20E6883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408243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24AB1-AEE9-4663-9338-72CE966EB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EB13D3-659B-41B0-B226-8FAE34AC0E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4F0395-738B-4427-8BE5-950D9651CE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C5B2BD-A786-4117-92C1-9778A0BB7846}"/>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908B642B-9064-4D13-B721-C481429D6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76D95-475A-4AD1-B310-6CA1F9617BA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82141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26FBE8-72F2-4CEA-BDD1-8772F3FFFE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1F4E80-6A65-41F5-B225-42225FB4F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665A3-9F86-4EB4-860B-62CAD95263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CA9AE4E4-9F62-4A54-810F-B1EFF3636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9CF592-ECD4-4227-A188-FD4BBD68E9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D7E7C5-8FCA-4806-A881-D9B76AF65403}" type="slidenum">
              <a:rPr lang="en-US" smtClean="0"/>
              <a:t>‹#›</a:t>
            </a:fld>
            <a:endParaRPr lang="en-US"/>
          </a:p>
        </p:txBody>
      </p:sp>
    </p:spTree>
    <p:extLst>
      <p:ext uri="{BB962C8B-B14F-4D97-AF65-F5344CB8AC3E}">
        <p14:creationId xmlns:p14="http://schemas.microsoft.com/office/powerpoint/2010/main" val="1959374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0B2E00-F14F-4FBC-8D24-C9C6D6F6B2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02E763B-139C-4858-B5D7-CC9C237CC4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EE05C-8AD9-45DF-8AA2-01C6D86FE6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4350C-6B5E-4AB0-A21C-49F8550DF775}" type="datetimeFigureOut">
              <a:rPr lang="en-US" smtClean="0"/>
              <a:t>5/5/2020</a:t>
            </a:fld>
            <a:endParaRPr lang="en-US"/>
          </a:p>
        </p:txBody>
      </p:sp>
      <p:sp>
        <p:nvSpPr>
          <p:cNvPr id="5" name="Footer Placeholder 4">
            <a:extLst>
              <a:ext uri="{FF2B5EF4-FFF2-40B4-BE49-F238E27FC236}">
                <a16:creationId xmlns:a16="http://schemas.microsoft.com/office/drawing/2014/main" id="{8B6CB0ED-EBA1-420D-A7AB-D081481462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48EFB7-EB72-460D-B1FB-FDCDAA769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5EB89-68ED-4402-A52E-F120956E4EC2}" type="slidenum">
              <a:rPr lang="en-US" smtClean="0"/>
              <a:t>‹#›</a:t>
            </a:fld>
            <a:endParaRPr lang="en-US"/>
          </a:p>
        </p:txBody>
      </p:sp>
    </p:spTree>
    <p:extLst>
      <p:ext uri="{BB962C8B-B14F-4D97-AF65-F5344CB8AC3E}">
        <p14:creationId xmlns:p14="http://schemas.microsoft.com/office/powerpoint/2010/main" val="74108283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8971A-2DAE-4DB5-A793-987F488EC843}"/>
              </a:ext>
            </a:extLst>
          </p:cNvPr>
          <p:cNvSpPr>
            <a:spLocks noGrp="1"/>
          </p:cNvSpPr>
          <p:nvPr>
            <p:ph type="title"/>
          </p:nvPr>
        </p:nvSpPr>
        <p:spPr/>
        <p:txBody>
          <a:bodyPr/>
          <a:lstStyle/>
          <a:p>
            <a:r>
              <a:rPr lang="en-US"/>
              <a:t>Agenda</a:t>
            </a:r>
          </a:p>
        </p:txBody>
      </p:sp>
      <p:sp>
        <p:nvSpPr>
          <p:cNvPr id="4" name="Content Placeholder 4">
            <a:extLst>
              <a:ext uri="{FF2B5EF4-FFF2-40B4-BE49-F238E27FC236}">
                <a16:creationId xmlns:a16="http://schemas.microsoft.com/office/drawing/2014/main" id="{3F5B227C-E62C-4FAD-9181-0FA33968A6FE}"/>
              </a:ext>
            </a:extLst>
          </p:cNvPr>
          <p:cNvSpPr>
            <a:spLocks noGrp="1"/>
          </p:cNvSpPr>
          <p:nvPr>
            <p:ph idx="1"/>
          </p:nvPr>
        </p:nvSpPr>
        <p:spPr>
          <a:xfrm>
            <a:off x="838200" y="1825625"/>
            <a:ext cx="10515600" cy="4351338"/>
          </a:xfrm>
        </p:spPr>
        <p:txBody>
          <a:bodyPr vert="horz" lIns="91440" tIns="45720" rIns="91440" bIns="45720" rtlCol="0" anchor="t">
            <a:normAutofit/>
          </a:bodyPr>
          <a:lstStyle/>
          <a:p>
            <a:r>
              <a:rPr lang="en-US" dirty="0">
                <a:cs typeface="Calibri"/>
              </a:rPr>
              <a:t>DRAM Ecosystem Update (20 min)</a:t>
            </a:r>
          </a:p>
          <a:p>
            <a:r>
              <a:rPr lang="en-US" dirty="0">
                <a:cs typeface="Calibri"/>
              </a:rPr>
              <a:t>CSD scope/hypothesis – Discussion (20 min)</a:t>
            </a:r>
          </a:p>
          <a:p>
            <a:r>
              <a:rPr lang="en-US" dirty="0"/>
              <a:t>Working Logistics (10 min)</a:t>
            </a:r>
            <a:endParaRPr lang="en-US" dirty="0">
              <a:cs typeface="Calibri"/>
            </a:endParaRPr>
          </a:p>
          <a:p>
            <a:endParaRPr lang="en-US" dirty="0"/>
          </a:p>
        </p:txBody>
      </p:sp>
    </p:spTree>
    <p:extLst>
      <p:ext uri="{BB962C8B-B14F-4D97-AF65-F5344CB8AC3E}">
        <p14:creationId xmlns:p14="http://schemas.microsoft.com/office/powerpoint/2010/main" val="639396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570FB-88E4-4F87-A7A8-4312F919B7A2}"/>
              </a:ext>
            </a:extLst>
          </p:cNvPr>
          <p:cNvSpPr>
            <a:spLocks noGrp="1"/>
          </p:cNvSpPr>
          <p:nvPr>
            <p:ph type="title"/>
          </p:nvPr>
        </p:nvSpPr>
        <p:spPr/>
        <p:txBody>
          <a:bodyPr/>
          <a:lstStyle/>
          <a:p>
            <a:r>
              <a:rPr lang="en-US">
                <a:cs typeface="Calibri Light"/>
              </a:rPr>
              <a:t>Backup</a:t>
            </a:r>
            <a:endParaRPr lang="en-US"/>
          </a:p>
        </p:txBody>
      </p:sp>
      <p:sp>
        <p:nvSpPr>
          <p:cNvPr id="3" name="Content Placeholder 2">
            <a:extLst>
              <a:ext uri="{FF2B5EF4-FFF2-40B4-BE49-F238E27FC236}">
                <a16:creationId xmlns:a16="http://schemas.microsoft.com/office/drawing/2014/main" id="{EC111B44-D9C2-4EF2-BC54-7E9A9E8EC75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3705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487A4B-1EFF-423D-B06F-8B87CE990DD1}"/>
              </a:ext>
            </a:extLst>
          </p:cNvPr>
          <p:cNvSpPr>
            <a:spLocks noGrp="1"/>
          </p:cNvSpPr>
          <p:nvPr>
            <p:ph type="sldNum" sz="quarter" idx="12"/>
          </p:nvPr>
        </p:nvSpPr>
        <p:spPr/>
        <p:txBody>
          <a:bodyPr/>
          <a:lstStyle/>
          <a:p>
            <a:fld id="{EE2556C5-CE8C-6547-B838-EA80C61A4AF7}" type="slidenum">
              <a:rPr lang="en-US" smtClean="0"/>
              <a:pPr/>
              <a:t>11</a:t>
            </a:fld>
            <a:endParaRPr lang="en-US"/>
          </a:p>
        </p:txBody>
      </p:sp>
      <p:sp>
        <p:nvSpPr>
          <p:cNvPr id="3" name="Title 2">
            <a:extLst>
              <a:ext uri="{FF2B5EF4-FFF2-40B4-BE49-F238E27FC236}">
                <a16:creationId xmlns:a16="http://schemas.microsoft.com/office/drawing/2014/main" id="{69E73EEE-090F-4AD3-AA99-EB7BC76660A7}"/>
              </a:ext>
            </a:extLst>
          </p:cNvPr>
          <p:cNvSpPr>
            <a:spLocks noGrp="1"/>
          </p:cNvSpPr>
          <p:nvPr>
            <p:ph type="title"/>
          </p:nvPr>
        </p:nvSpPr>
        <p:spPr>
          <a:xfrm>
            <a:off x="609600" y="250931"/>
            <a:ext cx="10972800" cy="733319"/>
          </a:xfrm>
        </p:spPr>
        <p:txBody>
          <a:bodyPr/>
          <a:lstStyle/>
          <a:p>
            <a:r>
              <a:rPr lang="en-US"/>
              <a:t>Timeline</a:t>
            </a:r>
          </a:p>
        </p:txBody>
      </p:sp>
      <p:sp>
        <p:nvSpPr>
          <p:cNvPr id="4" name="Content Placeholder 3">
            <a:extLst>
              <a:ext uri="{FF2B5EF4-FFF2-40B4-BE49-F238E27FC236}">
                <a16:creationId xmlns:a16="http://schemas.microsoft.com/office/drawing/2014/main" id="{8B6A93E6-BD39-4EEC-8C91-78B1ED249E60}"/>
              </a:ext>
            </a:extLst>
          </p:cNvPr>
          <p:cNvSpPr>
            <a:spLocks noGrp="1"/>
          </p:cNvSpPr>
          <p:nvPr>
            <p:ph sz="quarter" idx="13"/>
          </p:nvPr>
        </p:nvSpPr>
        <p:spPr>
          <a:xfrm>
            <a:off x="489028" y="1571479"/>
            <a:ext cx="10970683" cy="4567767"/>
          </a:xfrm>
        </p:spPr>
        <p:txBody>
          <a:bodyPr>
            <a:normAutofit fontScale="77500" lnSpcReduction="20000"/>
          </a:bodyPr>
          <a:lstStyle/>
          <a:p>
            <a:pPr>
              <a:spcBef>
                <a:spcPts val="800"/>
              </a:spcBef>
            </a:pPr>
            <a:r>
              <a:rPr lang="en-US">
                <a:solidFill>
                  <a:schemeClr val="tx1"/>
                </a:solidFill>
              </a:rPr>
              <a:t>Today: Define scope</a:t>
            </a:r>
          </a:p>
          <a:p>
            <a:pPr>
              <a:spcBef>
                <a:spcPts val="800"/>
              </a:spcBef>
            </a:pPr>
            <a:r>
              <a:rPr lang="en-US">
                <a:solidFill>
                  <a:schemeClr val="tx1"/>
                </a:solidFill>
              </a:rPr>
              <a:t>May (primarily separate workstreams): </a:t>
            </a:r>
          </a:p>
          <a:p>
            <a:pPr marL="380990" indent="-380990">
              <a:spcBef>
                <a:spcPts val="800"/>
              </a:spcBef>
            </a:pPr>
            <a:r>
              <a:rPr lang="en-US">
                <a:solidFill>
                  <a:schemeClr val="tx1"/>
                </a:solidFill>
              </a:rPr>
              <a:t>Explicitly define “what is needed” based on customer use cases</a:t>
            </a:r>
          </a:p>
          <a:p>
            <a:pPr marL="380990" indent="-380990">
              <a:spcBef>
                <a:spcPts val="800"/>
              </a:spcBef>
            </a:pPr>
            <a:r>
              <a:rPr lang="en-US">
                <a:solidFill>
                  <a:schemeClr val="tx1"/>
                </a:solidFill>
              </a:rPr>
              <a:t>Assess what is and will be available (memory technologies)</a:t>
            </a:r>
          </a:p>
          <a:p>
            <a:pPr marL="380990" indent="-380990">
              <a:spcBef>
                <a:spcPts val="800"/>
              </a:spcBef>
            </a:pPr>
            <a:r>
              <a:rPr lang="en-US">
                <a:solidFill>
                  <a:schemeClr val="tx1"/>
                </a:solidFill>
              </a:rPr>
              <a:t>Platform system/architecture: define target hierarchies with assumptions</a:t>
            </a:r>
          </a:p>
          <a:p>
            <a:pPr marL="380990" indent="-380990">
              <a:spcBef>
                <a:spcPts val="800"/>
              </a:spcBef>
            </a:pPr>
            <a:r>
              <a:rPr lang="en-US">
                <a:solidFill>
                  <a:schemeClr val="tx1"/>
                </a:solidFill>
              </a:rPr>
              <a:t>May 18: 50% checkpoint @CSO</a:t>
            </a:r>
          </a:p>
          <a:p>
            <a:pPr>
              <a:spcBef>
                <a:spcPts val="800"/>
              </a:spcBef>
            </a:pPr>
            <a:r>
              <a:rPr lang="en-US">
                <a:solidFill>
                  <a:schemeClr val="tx1"/>
                </a:solidFill>
              </a:rPr>
              <a:t>June (collective CSD teams):</a:t>
            </a:r>
          </a:p>
          <a:p>
            <a:pPr marL="380990" indent="-380990">
              <a:spcBef>
                <a:spcPts val="800"/>
              </a:spcBef>
            </a:pPr>
            <a:r>
              <a:rPr lang="en-US">
                <a:solidFill>
                  <a:schemeClr val="tx1"/>
                </a:solidFill>
              </a:rPr>
              <a:t>June 1: 60% checkpoint @CSO; June 8: 60% Review with ELT</a:t>
            </a:r>
          </a:p>
          <a:p>
            <a:pPr marL="380990" indent="-380990">
              <a:spcBef>
                <a:spcPts val="800"/>
              </a:spcBef>
            </a:pPr>
            <a:r>
              <a:rPr lang="en-US">
                <a:solidFill>
                  <a:schemeClr val="tx1"/>
                </a:solidFill>
              </a:rPr>
              <a:t>Business assessment</a:t>
            </a:r>
          </a:p>
          <a:p>
            <a:pPr marL="380990" indent="-380990">
              <a:spcBef>
                <a:spcPts val="800"/>
              </a:spcBef>
            </a:pPr>
            <a:r>
              <a:rPr lang="en-US">
                <a:solidFill>
                  <a:schemeClr val="tx1"/>
                </a:solidFill>
              </a:rPr>
              <a:t>Begin for formulate option/strategy proposals </a:t>
            </a:r>
            <a:r>
              <a:rPr lang="en-US">
                <a:solidFill>
                  <a:schemeClr val="tx1"/>
                </a:solidFill>
                <a:sym typeface="Wingdings" panose="05000000000000000000" pitchFamily="2" charset="2"/>
              </a:rPr>
              <a:t> look for gaps</a:t>
            </a:r>
          </a:p>
          <a:p>
            <a:pPr>
              <a:spcBef>
                <a:spcPts val="800"/>
              </a:spcBef>
            </a:pPr>
            <a:r>
              <a:rPr lang="en-US">
                <a:solidFill>
                  <a:schemeClr val="tx1"/>
                </a:solidFill>
                <a:sym typeface="Wingdings" panose="05000000000000000000" pitchFamily="2" charset="2"/>
              </a:rPr>
              <a:t>July:</a:t>
            </a:r>
          </a:p>
          <a:p>
            <a:pPr marL="228594" indent="-228594">
              <a:spcBef>
                <a:spcPts val="800"/>
              </a:spcBef>
            </a:pPr>
            <a:r>
              <a:rPr lang="en-US">
                <a:solidFill>
                  <a:schemeClr val="tx1"/>
                </a:solidFill>
                <a:sym typeface="Wingdings" panose="05000000000000000000" pitchFamily="2" charset="2"/>
              </a:rPr>
              <a:t>Refine strategies</a:t>
            </a:r>
          </a:p>
          <a:p>
            <a:pPr marL="228594" indent="-228594">
              <a:spcBef>
                <a:spcPts val="800"/>
              </a:spcBef>
            </a:pPr>
            <a:r>
              <a:rPr lang="en-US">
                <a:solidFill>
                  <a:schemeClr val="tx1"/>
                </a:solidFill>
                <a:sym typeface="Wingdings" panose="05000000000000000000" pitchFamily="2" charset="2"/>
              </a:rPr>
              <a:t>July 13: 95% checkpoint @CSO; July 20: CSD report out to ELT</a:t>
            </a:r>
          </a:p>
          <a:p>
            <a:pPr marL="380990" indent="-380990">
              <a:spcBef>
                <a:spcPts val="800"/>
              </a:spcBef>
            </a:pPr>
            <a:endParaRPr lang="en-US" sz="1600"/>
          </a:p>
        </p:txBody>
      </p:sp>
      <p:sp>
        <p:nvSpPr>
          <p:cNvPr id="5" name="TextBox 4">
            <a:extLst>
              <a:ext uri="{FF2B5EF4-FFF2-40B4-BE49-F238E27FC236}">
                <a16:creationId xmlns:a16="http://schemas.microsoft.com/office/drawing/2014/main" id="{0253333F-9032-4979-BC1D-37A7AFAFAA5E}"/>
              </a:ext>
            </a:extLst>
          </p:cNvPr>
          <p:cNvSpPr txBox="1"/>
          <p:nvPr/>
        </p:nvSpPr>
        <p:spPr>
          <a:xfrm>
            <a:off x="9180381" y="535055"/>
            <a:ext cx="1934056" cy="369332"/>
          </a:xfrm>
          <a:prstGeom prst="rect">
            <a:avLst/>
          </a:prstGeom>
          <a:noFill/>
        </p:spPr>
        <p:txBody>
          <a:bodyPr wrap="none" rtlCol="0" anchor="t">
            <a:spAutoFit/>
          </a:bodyPr>
          <a:lstStyle/>
          <a:p>
            <a:r>
              <a:rPr lang="en-US">
                <a:solidFill>
                  <a:srgbClr val="FF0000"/>
                </a:solidFill>
              </a:rPr>
              <a:t>From last meeting </a:t>
            </a:r>
          </a:p>
        </p:txBody>
      </p:sp>
    </p:spTree>
    <p:extLst>
      <p:ext uri="{BB962C8B-B14F-4D97-AF65-F5344CB8AC3E}">
        <p14:creationId xmlns:p14="http://schemas.microsoft.com/office/powerpoint/2010/main" val="147499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BD6D7-79D3-4C8E-8209-8A20B66154DB}"/>
              </a:ext>
            </a:extLst>
          </p:cNvPr>
          <p:cNvSpPr>
            <a:spLocks noGrp="1"/>
          </p:cNvSpPr>
          <p:nvPr>
            <p:ph type="title"/>
          </p:nvPr>
        </p:nvSpPr>
        <p:spPr/>
        <p:txBody>
          <a:bodyPr/>
          <a:lstStyle/>
          <a:p>
            <a:r>
              <a:rPr lang="en-US">
                <a:cs typeface="Calibri Light"/>
              </a:rPr>
              <a:t>Advisory team</a:t>
            </a:r>
            <a:endParaRPr lang="en-US"/>
          </a:p>
        </p:txBody>
      </p:sp>
      <p:sp>
        <p:nvSpPr>
          <p:cNvPr id="3" name="Content Placeholder 2">
            <a:extLst>
              <a:ext uri="{FF2B5EF4-FFF2-40B4-BE49-F238E27FC236}">
                <a16:creationId xmlns:a16="http://schemas.microsoft.com/office/drawing/2014/main" id="{F27D544E-CAEF-4039-A271-0CDA031054FB}"/>
              </a:ext>
            </a:extLst>
          </p:cNvPr>
          <p:cNvSpPr>
            <a:spLocks noGrp="1"/>
          </p:cNvSpPr>
          <p:nvPr>
            <p:ph idx="1"/>
          </p:nvPr>
        </p:nvSpPr>
        <p:spPr/>
        <p:txBody>
          <a:bodyPr vert="horz" lIns="91440" tIns="45720" rIns="91440" bIns="45720" rtlCol="0" anchor="t">
            <a:normAutofit fontScale="92500" lnSpcReduction="10000"/>
          </a:bodyPr>
          <a:lstStyle/>
          <a:p>
            <a:pPr marL="285750" indent="-285750">
              <a:lnSpc>
                <a:spcPct val="100000"/>
              </a:lnSpc>
              <a:spcBef>
                <a:spcPts val="0"/>
              </a:spcBef>
              <a:buFont typeface="Arial,Sans-Serif" panose="020B0604020202020204" pitchFamily="34" charset="0"/>
            </a:pPr>
            <a:r>
              <a:rPr lang="en-US" err="1">
                <a:ea typeface="+mn-lt"/>
                <a:cs typeface="+mn-lt"/>
              </a:rPr>
              <a:t>Sailesh</a:t>
            </a:r>
            <a:r>
              <a:rPr lang="en-US">
                <a:ea typeface="+mn-lt"/>
                <a:cs typeface="+mn-lt"/>
              </a:rPr>
              <a:t> </a:t>
            </a:r>
            <a:r>
              <a:rPr lang="en-US" err="1">
                <a:ea typeface="+mn-lt"/>
                <a:cs typeface="+mn-lt"/>
              </a:rPr>
              <a:t>Kottapalli</a:t>
            </a:r>
            <a:endParaRPr lang="en-US">
              <a:ea typeface="+mn-lt"/>
              <a:cs typeface="+mn-lt"/>
            </a:endParaRPr>
          </a:p>
          <a:p>
            <a:pPr marL="285750" indent="-285750">
              <a:lnSpc>
                <a:spcPct val="100000"/>
              </a:lnSpc>
              <a:spcBef>
                <a:spcPts val="0"/>
              </a:spcBef>
              <a:buFont typeface="Arial,Sans-Serif" panose="020B0604020202020204" pitchFamily="34" charset="0"/>
            </a:pPr>
            <a:r>
              <a:rPr lang="en-US">
                <a:ea typeface="+mn-lt"/>
                <a:cs typeface="+mn-lt"/>
              </a:rPr>
              <a:t>Becky Loop</a:t>
            </a:r>
          </a:p>
          <a:p>
            <a:pPr marL="285750" indent="-285750">
              <a:lnSpc>
                <a:spcPct val="100000"/>
              </a:lnSpc>
              <a:spcBef>
                <a:spcPts val="0"/>
              </a:spcBef>
              <a:buFont typeface="Arial,Sans-Serif" panose="020B0604020202020204" pitchFamily="34" charset="0"/>
            </a:pPr>
            <a:r>
              <a:rPr lang="en-US">
                <a:ea typeface="+mn-lt"/>
                <a:cs typeface="+mn-lt"/>
              </a:rPr>
              <a:t>Peter </a:t>
            </a:r>
            <a:r>
              <a:rPr lang="en-US" err="1">
                <a:ea typeface="+mn-lt"/>
                <a:cs typeface="+mn-lt"/>
              </a:rPr>
              <a:t>Onufryk</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Matt </a:t>
            </a:r>
            <a:r>
              <a:rPr lang="en-US" err="1">
                <a:cs typeface="Calibri"/>
              </a:rPr>
              <a:t>Adiletta</a:t>
            </a:r>
            <a:endParaRPr lang="en-US" err="1">
              <a:ea typeface="+mn-lt"/>
              <a:cs typeface="+mn-lt"/>
            </a:endParaRPr>
          </a:p>
          <a:p>
            <a:pPr marL="285750" indent="-285750">
              <a:lnSpc>
                <a:spcPct val="100000"/>
              </a:lnSpc>
              <a:spcBef>
                <a:spcPts val="0"/>
              </a:spcBef>
              <a:buFont typeface="Arial,Sans-Serif" panose="020B0604020202020204" pitchFamily="34" charset="0"/>
            </a:pPr>
            <a:r>
              <a:rPr lang="en-US">
                <a:ea typeface="+mn-lt"/>
                <a:cs typeface="+mn-lt"/>
              </a:rPr>
              <a:t>Srinivas </a:t>
            </a:r>
            <a:r>
              <a:rPr lang="en-US" err="1">
                <a:ea typeface="+mn-lt"/>
                <a:cs typeface="+mn-lt"/>
              </a:rPr>
              <a:t>Chennupaty</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Rick Coulson</a:t>
            </a:r>
          </a:p>
          <a:p>
            <a:pPr marL="285750" indent="-285750">
              <a:lnSpc>
                <a:spcPct val="100000"/>
              </a:lnSpc>
              <a:spcBef>
                <a:spcPts val="0"/>
              </a:spcBef>
              <a:buFont typeface="Arial,Sans-Serif" panose="020B0604020202020204" pitchFamily="34" charset="0"/>
            </a:pPr>
            <a:r>
              <a:rPr lang="en-US">
                <a:cs typeface="Calibri"/>
              </a:rPr>
              <a:t>Al Fazio</a:t>
            </a:r>
          </a:p>
          <a:p>
            <a:pPr marL="285750" indent="-285750">
              <a:lnSpc>
                <a:spcPct val="100000"/>
              </a:lnSpc>
              <a:spcBef>
                <a:spcPts val="0"/>
              </a:spcBef>
              <a:buFont typeface="Arial,Sans-Serif" panose="020B0604020202020204" pitchFamily="34" charset="0"/>
            </a:pPr>
            <a:r>
              <a:rPr lang="en-US">
                <a:cs typeface="Calibri"/>
              </a:rPr>
              <a:t>Ronak Singhal</a:t>
            </a:r>
          </a:p>
          <a:p>
            <a:pPr marL="285750" indent="-285750">
              <a:lnSpc>
                <a:spcPct val="100000"/>
              </a:lnSpc>
              <a:spcBef>
                <a:spcPts val="0"/>
              </a:spcBef>
              <a:buFont typeface="Arial,Sans-Serif" panose="020B0604020202020204" pitchFamily="34" charset="0"/>
            </a:pPr>
            <a:r>
              <a:rPr lang="en-US">
                <a:cs typeface="Calibri"/>
              </a:rPr>
              <a:t>Eric</a:t>
            </a:r>
            <a:r>
              <a:rPr lang="en-US">
                <a:ea typeface="+mn-lt"/>
                <a:cs typeface="+mn-lt"/>
              </a:rPr>
              <a:t> Karl</a:t>
            </a:r>
          </a:p>
          <a:p>
            <a:endParaRPr lang="en-US">
              <a:cs typeface="Calibri"/>
            </a:endParaRPr>
          </a:p>
          <a:p>
            <a:r>
              <a:rPr lang="en-US">
                <a:cs typeface="Calibri"/>
              </a:rPr>
              <a:t>Sponsors:  Rob, Raja, Navin, Murthy</a:t>
            </a:r>
          </a:p>
        </p:txBody>
      </p:sp>
    </p:spTree>
    <p:extLst>
      <p:ext uri="{BB962C8B-B14F-4D97-AF65-F5344CB8AC3E}">
        <p14:creationId xmlns:p14="http://schemas.microsoft.com/office/powerpoint/2010/main" val="703675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59C92-78FE-4F2A-8146-8EFA0DEEC7EB}"/>
              </a:ext>
            </a:extLst>
          </p:cNvPr>
          <p:cNvSpPr>
            <a:spLocks noGrp="1"/>
          </p:cNvSpPr>
          <p:nvPr>
            <p:ph type="title"/>
          </p:nvPr>
        </p:nvSpPr>
        <p:spPr>
          <a:xfrm>
            <a:off x="838200" y="85516"/>
            <a:ext cx="10515600" cy="647516"/>
          </a:xfrm>
        </p:spPr>
        <p:txBody>
          <a:bodyPr>
            <a:normAutofit fontScale="90000"/>
          </a:bodyPr>
          <a:lstStyle/>
          <a:p>
            <a:pPr algn="ctr"/>
            <a:r>
              <a:rPr lang="en-US"/>
              <a:t>Recent Roadmap Gap Resolution</a:t>
            </a:r>
          </a:p>
        </p:txBody>
      </p:sp>
      <p:graphicFrame>
        <p:nvGraphicFramePr>
          <p:cNvPr id="4" name="Table 4">
            <a:extLst>
              <a:ext uri="{FF2B5EF4-FFF2-40B4-BE49-F238E27FC236}">
                <a16:creationId xmlns:a16="http://schemas.microsoft.com/office/drawing/2014/main" id="{037FB072-53B9-414F-8A30-C43F9E76433B}"/>
              </a:ext>
            </a:extLst>
          </p:cNvPr>
          <p:cNvGraphicFramePr>
            <a:graphicFrameLocks noGrp="1"/>
          </p:cNvGraphicFramePr>
          <p:nvPr>
            <p:ph idx="1"/>
          </p:nvPr>
        </p:nvGraphicFramePr>
        <p:xfrm>
          <a:off x="352661" y="1115151"/>
          <a:ext cx="11486677" cy="4918641"/>
        </p:xfrm>
        <a:graphic>
          <a:graphicData uri="http://schemas.openxmlformats.org/drawingml/2006/table">
            <a:tbl>
              <a:tblPr firstRow="1" bandRow="1">
                <a:tableStyleId>{5C22544A-7EE6-4342-B048-85BDC9FD1C3A}</a:tableStyleId>
              </a:tblPr>
              <a:tblGrid>
                <a:gridCol w="4483092">
                  <a:extLst>
                    <a:ext uri="{9D8B030D-6E8A-4147-A177-3AD203B41FA5}">
                      <a16:colId xmlns:a16="http://schemas.microsoft.com/office/drawing/2014/main" val="3489700011"/>
                    </a:ext>
                  </a:extLst>
                </a:gridCol>
                <a:gridCol w="7003585">
                  <a:extLst>
                    <a:ext uri="{9D8B030D-6E8A-4147-A177-3AD203B41FA5}">
                      <a16:colId xmlns:a16="http://schemas.microsoft.com/office/drawing/2014/main" val="3324312315"/>
                    </a:ext>
                  </a:extLst>
                </a:gridCol>
              </a:tblGrid>
              <a:tr h="370840">
                <a:tc>
                  <a:txBody>
                    <a:bodyPr/>
                    <a:lstStyle/>
                    <a:p>
                      <a:r>
                        <a:rPr lang="en-US" sz="1600"/>
                        <a:t>Intel’s Vision</a:t>
                      </a:r>
                    </a:p>
                  </a:txBody>
                  <a:tcPr/>
                </a:tc>
                <a:tc>
                  <a:txBody>
                    <a:bodyPr/>
                    <a:lstStyle/>
                    <a:p>
                      <a:r>
                        <a:rPr lang="en-US" sz="1600"/>
                        <a:t>Resolution</a:t>
                      </a:r>
                    </a:p>
                  </a:txBody>
                  <a:tcPr/>
                </a:tc>
                <a:extLst>
                  <a:ext uri="{0D108BD9-81ED-4DB2-BD59-A6C34878D82A}">
                    <a16:rowId xmlns:a16="http://schemas.microsoft.com/office/drawing/2014/main" val="2626105705"/>
                  </a:ext>
                </a:extLst>
              </a:tr>
              <a:tr h="370840">
                <a:tc>
                  <a:txBody>
                    <a:bodyPr/>
                    <a:lstStyle/>
                    <a:p>
                      <a:r>
                        <a:rPr lang="en-US" sz="1200"/>
                        <a:t>No more DDR4 Extensions</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No DDR4 extension, 1znm is the last shrink for all suppliers.</a:t>
                      </a:r>
                    </a:p>
                  </a:txBody>
                  <a:tcPr>
                    <a:solidFill>
                      <a:schemeClr val="accent6">
                        <a:lumMod val="20000"/>
                        <a:lumOff val="80000"/>
                      </a:schemeClr>
                    </a:solidFill>
                  </a:tcPr>
                </a:tc>
                <a:extLst>
                  <a:ext uri="{0D108BD9-81ED-4DB2-BD59-A6C34878D82A}">
                    <a16:rowId xmlns:a16="http://schemas.microsoft.com/office/drawing/2014/main" val="23697532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DDR4 RAS/Row Hammer improvements for ICX</a:t>
                      </a:r>
                    </a:p>
                    <a:p>
                      <a:endParaRPr lang="en-US" sz="1200"/>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Suppliers cooperating to improve RAS.  Praises to Intel for openness and desire to use as model for future cooperation.</a:t>
                      </a:r>
                    </a:p>
                  </a:txBody>
                  <a:tcPr>
                    <a:solidFill>
                      <a:schemeClr val="accent6">
                        <a:lumMod val="20000"/>
                        <a:lumOff val="80000"/>
                      </a:schemeClr>
                    </a:solidFill>
                  </a:tcPr>
                </a:tc>
                <a:extLst>
                  <a:ext uri="{0D108BD9-81ED-4DB2-BD59-A6C34878D82A}">
                    <a16:rowId xmlns:a16="http://schemas.microsoft.com/office/drawing/2014/main" val="20793060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Long term LP3, LP4 supply line for AML and CML</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Suppliers extended LP3/LP4 life according to customer demand</a:t>
                      </a:r>
                    </a:p>
                  </a:txBody>
                  <a:tcPr>
                    <a:solidFill>
                      <a:schemeClr val="accent6">
                        <a:lumMod val="20000"/>
                        <a:lumOff val="80000"/>
                      </a:schemeClr>
                    </a:solidFill>
                  </a:tcPr>
                </a:tc>
                <a:extLst>
                  <a:ext uri="{0D108BD9-81ED-4DB2-BD59-A6C34878D82A}">
                    <a16:rowId xmlns:a16="http://schemas.microsoft.com/office/drawing/2014/main" val="428141701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LP5 7400 availability for MTL in 2022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 </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 roadmaps aligned.  Spec implementation under debate in JEDEC.  Voltage outcome could still limit benefits in client.</a:t>
                      </a:r>
                    </a:p>
                  </a:txBody>
                  <a:tcPr>
                    <a:solidFill>
                      <a:schemeClr val="accent6">
                        <a:lumMod val="20000"/>
                        <a:lumOff val="80000"/>
                      </a:schemeClr>
                    </a:solidFill>
                  </a:tcPr>
                </a:tc>
                <a:extLst>
                  <a:ext uri="{0D108BD9-81ED-4DB2-BD59-A6C34878D82A}">
                    <a16:rowId xmlns:a16="http://schemas.microsoft.com/office/drawing/2014/main" val="325695875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Custom packages for MTL:  OPM and low cost x64</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Intel move OPM TR to standard package.  Intel MTL M package drives high cost MB, little volume would benefit from lower cost x64 BGA</a:t>
                      </a:r>
                    </a:p>
                  </a:txBody>
                  <a:tcPr>
                    <a:solidFill>
                      <a:schemeClr val="bg1">
                        <a:lumMod val="85000"/>
                      </a:schemeClr>
                    </a:solidFill>
                  </a:tcPr>
                </a:tc>
                <a:extLst>
                  <a:ext uri="{0D108BD9-81ED-4DB2-BD59-A6C34878D82A}">
                    <a16:rowId xmlns:a16="http://schemas.microsoft.com/office/drawing/2014/main" val="2474685076"/>
                  </a:ext>
                </a:extLst>
              </a:tr>
              <a:tr h="4076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Low cost external IPM to boost graphics performance</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Intel investing on ADM instead. </a:t>
                      </a:r>
                    </a:p>
                  </a:txBody>
                  <a:tcPr>
                    <a:solidFill>
                      <a:schemeClr val="bg1">
                        <a:lumMod val="85000"/>
                      </a:schemeClr>
                    </a:solidFill>
                  </a:tcPr>
                </a:tc>
                <a:extLst>
                  <a:ext uri="{0D108BD9-81ED-4DB2-BD59-A6C34878D82A}">
                    <a16:rowId xmlns:a16="http://schemas.microsoft.com/office/drawing/2014/main" val="5911378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GDDR6 20Gb support for DG2</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Intel design is only reaching 16-18Gbps.</a:t>
                      </a:r>
                    </a:p>
                  </a:txBody>
                  <a:tcPr>
                    <a:solidFill>
                      <a:schemeClr val="bg1">
                        <a:lumMod val="85000"/>
                      </a:schemeClr>
                    </a:solidFill>
                  </a:tcPr>
                </a:tc>
                <a:extLst>
                  <a:ext uri="{0D108BD9-81ED-4DB2-BD59-A6C34878D82A}">
                    <a16:rowId xmlns:a16="http://schemas.microsoft.com/office/drawing/2014/main" val="2995280870"/>
                  </a:ext>
                </a:extLst>
              </a:tr>
              <a:tr h="370840">
                <a:tc>
                  <a:txBody>
                    <a:bodyPr/>
                    <a:lstStyle/>
                    <a:p>
                      <a:r>
                        <a:rPr lang="en-US" sz="1200"/>
                        <a:t>12Gb support for SPR, 12 &amp; 24Gb support for GNR and beyond.</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All suppliers maximizing their ROI and planning to support 24Gb for GNR and beyond.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Resulting in SPR competitive exposure (est. $600M) &amp; overprovisioning in future 2LM vision.</a:t>
                      </a:r>
                    </a:p>
                  </a:txBody>
                  <a:tcPr>
                    <a:solidFill>
                      <a:schemeClr val="accent2">
                        <a:lumMod val="20000"/>
                        <a:lumOff val="80000"/>
                      </a:schemeClr>
                    </a:solidFill>
                  </a:tcPr>
                </a:tc>
                <a:extLst>
                  <a:ext uri="{0D108BD9-81ED-4DB2-BD59-A6C34878D82A}">
                    <a16:rowId xmlns:a16="http://schemas.microsoft.com/office/drawing/2014/main" val="14244744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Suppliers improve HBM2e power/thermals</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Intel having to address the issue through system design (e.g. cooling) or manufacturing (e.g. BSM)</a:t>
                      </a:r>
                    </a:p>
                  </a:txBody>
                  <a:tcPr>
                    <a:solidFill>
                      <a:schemeClr val="accent2">
                        <a:lumMod val="20000"/>
                        <a:lumOff val="80000"/>
                      </a:schemeClr>
                    </a:solidFill>
                  </a:tcPr>
                </a:tc>
                <a:extLst>
                  <a:ext uri="{0D108BD9-81ED-4DB2-BD59-A6C34878D82A}">
                    <a16:rowId xmlns:a16="http://schemas.microsoft.com/office/drawing/2014/main" val="337115935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HBM3 supports 24Gb die for higher capacity and lower power</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Suppliers pursuing 12H with 16Gb die due to process/die size limitations to meet FF.</a:t>
                      </a:r>
                    </a:p>
                  </a:txBody>
                  <a:tcPr>
                    <a:solidFill>
                      <a:schemeClr val="accent2">
                        <a:lumMod val="20000"/>
                        <a:lumOff val="80000"/>
                      </a:schemeClr>
                    </a:solidFill>
                  </a:tcPr>
                </a:tc>
                <a:extLst>
                  <a:ext uri="{0D108BD9-81ED-4DB2-BD59-A6C34878D82A}">
                    <a16:rowId xmlns:a16="http://schemas.microsoft.com/office/drawing/2014/main" val="418917612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Suppliers enable lower-cost, 2DIMM population by reducing min die density (DDR5 8Gb, LPDDR5x 8Gb)</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Supplier limited by process/economic die size availability.  Need to move to higher die density to keep density, speed, cost, power progressing.</a:t>
                      </a:r>
                    </a:p>
                  </a:txBody>
                  <a:tcPr>
                    <a:solidFill>
                      <a:schemeClr val="accent2">
                        <a:lumMod val="20000"/>
                        <a:lumOff val="80000"/>
                      </a:schemeClr>
                    </a:solidFill>
                  </a:tcPr>
                </a:tc>
                <a:extLst>
                  <a:ext uri="{0D108BD9-81ED-4DB2-BD59-A6C34878D82A}">
                    <a16:rowId xmlns:a16="http://schemas.microsoft.com/office/drawing/2014/main" val="861725365"/>
                  </a:ext>
                </a:extLst>
              </a:tr>
            </a:tbl>
          </a:graphicData>
        </a:graphic>
      </p:graphicFrame>
      <p:sp>
        <p:nvSpPr>
          <p:cNvPr id="6" name="Rectangle 5">
            <a:extLst>
              <a:ext uri="{FF2B5EF4-FFF2-40B4-BE49-F238E27FC236}">
                <a16:creationId xmlns:a16="http://schemas.microsoft.com/office/drawing/2014/main" id="{65AC4703-7ECE-4C52-8BF4-F84B3EE0A555}"/>
              </a:ext>
            </a:extLst>
          </p:cNvPr>
          <p:cNvSpPr/>
          <p:nvPr/>
        </p:nvSpPr>
        <p:spPr>
          <a:xfrm>
            <a:off x="1382935" y="6415913"/>
            <a:ext cx="2267107" cy="27344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Industry Adapting</a:t>
            </a:r>
          </a:p>
        </p:txBody>
      </p:sp>
      <p:sp>
        <p:nvSpPr>
          <p:cNvPr id="7" name="Rectangle 6">
            <a:extLst>
              <a:ext uri="{FF2B5EF4-FFF2-40B4-BE49-F238E27FC236}">
                <a16:creationId xmlns:a16="http://schemas.microsoft.com/office/drawing/2014/main" id="{7B5EA1A5-7CAF-4AD2-9510-98CCA5BFC5B0}"/>
              </a:ext>
            </a:extLst>
          </p:cNvPr>
          <p:cNvSpPr/>
          <p:nvPr/>
        </p:nvSpPr>
        <p:spPr>
          <a:xfrm>
            <a:off x="4845311" y="6415912"/>
            <a:ext cx="2267107" cy="273443"/>
          </a:xfrm>
          <a:prstGeom prst="rect">
            <a:avLst/>
          </a:prstGeom>
          <a:solidFill>
            <a:srgbClr val="FB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Intel Adapting</a:t>
            </a:r>
          </a:p>
        </p:txBody>
      </p:sp>
      <p:sp>
        <p:nvSpPr>
          <p:cNvPr id="8" name="Rectangle 7">
            <a:extLst>
              <a:ext uri="{FF2B5EF4-FFF2-40B4-BE49-F238E27FC236}">
                <a16:creationId xmlns:a16="http://schemas.microsoft.com/office/drawing/2014/main" id="{63EB241F-051E-431A-A6BD-1FEA7BAC4808}"/>
              </a:ext>
            </a:extLst>
          </p:cNvPr>
          <p:cNvSpPr/>
          <p:nvPr/>
        </p:nvSpPr>
        <p:spPr>
          <a:xfrm>
            <a:off x="8307688" y="6415912"/>
            <a:ext cx="2267107" cy="273443"/>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Request Dropped</a:t>
            </a:r>
          </a:p>
        </p:txBody>
      </p:sp>
      <p:sp>
        <p:nvSpPr>
          <p:cNvPr id="3" name="TextBox 2">
            <a:extLst>
              <a:ext uri="{FF2B5EF4-FFF2-40B4-BE49-F238E27FC236}">
                <a16:creationId xmlns:a16="http://schemas.microsoft.com/office/drawing/2014/main" id="{C2BA96DE-5DD7-4A98-914D-F7A7CA13DFA2}"/>
              </a:ext>
            </a:extLst>
          </p:cNvPr>
          <p:cNvSpPr txBox="1"/>
          <p:nvPr/>
        </p:nvSpPr>
        <p:spPr>
          <a:xfrm>
            <a:off x="10284903" y="5964572"/>
            <a:ext cx="1297215" cy="307777"/>
          </a:xfrm>
          <a:prstGeom prst="rect">
            <a:avLst/>
          </a:prstGeom>
          <a:noFill/>
        </p:spPr>
        <p:txBody>
          <a:bodyPr wrap="none" rtlCol="0">
            <a:spAutoFit/>
          </a:bodyPr>
          <a:lstStyle/>
          <a:p>
            <a:r>
              <a:rPr lang="en-US" sz="1400"/>
              <a:t>Ack. Percy Soto</a:t>
            </a:r>
          </a:p>
        </p:txBody>
      </p:sp>
    </p:spTree>
    <p:extLst>
      <p:ext uri="{BB962C8B-B14F-4D97-AF65-F5344CB8AC3E}">
        <p14:creationId xmlns:p14="http://schemas.microsoft.com/office/powerpoint/2010/main" val="3609579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id="{6AA24550-C65A-47A1-BC1A-5095C29C250B}"/>
              </a:ext>
            </a:extLst>
          </p:cNvPr>
          <p:cNvSpPr/>
          <p:nvPr/>
        </p:nvSpPr>
        <p:spPr>
          <a:xfrm>
            <a:off x="1824277" y="2706604"/>
            <a:ext cx="4819336" cy="590759"/>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 name="Rectangle: Rounded Corners 50">
            <a:extLst>
              <a:ext uri="{FF2B5EF4-FFF2-40B4-BE49-F238E27FC236}">
                <a16:creationId xmlns:a16="http://schemas.microsoft.com/office/drawing/2014/main" id="{745025BF-FD13-411E-9F23-3AF3F61A4BED}"/>
              </a:ext>
            </a:extLst>
          </p:cNvPr>
          <p:cNvSpPr/>
          <p:nvPr/>
        </p:nvSpPr>
        <p:spPr>
          <a:xfrm>
            <a:off x="1830046" y="2923363"/>
            <a:ext cx="6448612" cy="373172"/>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C121E988-746A-44FE-BCCD-3D2C5827FF57}"/>
              </a:ext>
            </a:extLst>
          </p:cNvPr>
          <p:cNvSpPr/>
          <p:nvPr/>
        </p:nvSpPr>
        <p:spPr>
          <a:xfrm>
            <a:off x="1817616" y="1536918"/>
            <a:ext cx="3360065" cy="40787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DDR4</a:t>
            </a:r>
          </a:p>
        </p:txBody>
      </p:sp>
      <p:sp>
        <p:nvSpPr>
          <p:cNvPr id="144" name="Rectangle: Rounded Corners 143">
            <a:extLst>
              <a:ext uri="{FF2B5EF4-FFF2-40B4-BE49-F238E27FC236}">
                <a16:creationId xmlns:a16="http://schemas.microsoft.com/office/drawing/2014/main" id="{2247EAC3-5508-4D07-82ED-51BC313F2B88}"/>
              </a:ext>
            </a:extLst>
          </p:cNvPr>
          <p:cNvSpPr/>
          <p:nvPr/>
        </p:nvSpPr>
        <p:spPr>
          <a:xfrm>
            <a:off x="4092220" y="1548651"/>
            <a:ext cx="1352585" cy="390316"/>
          </a:xfrm>
          <a:prstGeom prst="roundRect">
            <a:avLst/>
          </a:prstGeom>
          <a:pattFill prst="wdUpDiag">
            <a:fgClr>
              <a:srgbClr val="4472C4"/>
            </a:fgClr>
            <a:bgClr>
              <a:srgbClr val="6188CD"/>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Rounded Corners 37">
            <a:extLst>
              <a:ext uri="{FF2B5EF4-FFF2-40B4-BE49-F238E27FC236}">
                <a16:creationId xmlns:a16="http://schemas.microsoft.com/office/drawing/2014/main" id="{0DACE8CC-A4F7-41B6-B084-0B3545E54522}"/>
              </a:ext>
            </a:extLst>
          </p:cNvPr>
          <p:cNvSpPr/>
          <p:nvPr/>
        </p:nvSpPr>
        <p:spPr>
          <a:xfrm>
            <a:off x="1817615" y="2045395"/>
            <a:ext cx="2483164" cy="396565"/>
          </a:xfrm>
          <a:prstGeom prst="roundRect">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Rounded Corners 40">
            <a:extLst>
              <a:ext uri="{FF2B5EF4-FFF2-40B4-BE49-F238E27FC236}">
                <a16:creationId xmlns:a16="http://schemas.microsoft.com/office/drawing/2014/main" id="{F41797C9-7076-44CB-9345-881753F75FDB}"/>
              </a:ext>
            </a:extLst>
          </p:cNvPr>
          <p:cNvSpPr/>
          <p:nvPr/>
        </p:nvSpPr>
        <p:spPr>
          <a:xfrm>
            <a:off x="4259481" y="2050290"/>
            <a:ext cx="7774229" cy="39963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7" name="Rectangle: Rounded Corners 116">
            <a:extLst>
              <a:ext uri="{FF2B5EF4-FFF2-40B4-BE49-F238E27FC236}">
                <a16:creationId xmlns:a16="http://schemas.microsoft.com/office/drawing/2014/main" id="{510278B9-6AB9-4564-B775-4E541E7C1D02}"/>
              </a:ext>
            </a:extLst>
          </p:cNvPr>
          <p:cNvSpPr/>
          <p:nvPr/>
        </p:nvSpPr>
        <p:spPr>
          <a:xfrm>
            <a:off x="109623" y="3839371"/>
            <a:ext cx="12010930" cy="2809443"/>
          </a:xfrm>
          <a:prstGeom prst="roundRect">
            <a:avLst>
              <a:gd name="adj" fmla="val 401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0" name="Rectangle: Rounded Corners 129">
            <a:extLst>
              <a:ext uri="{FF2B5EF4-FFF2-40B4-BE49-F238E27FC236}">
                <a16:creationId xmlns:a16="http://schemas.microsoft.com/office/drawing/2014/main" id="{748DD376-F5AE-4CA4-9BA5-394766567418}"/>
              </a:ext>
            </a:extLst>
          </p:cNvPr>
          <p:cNvSpPr/>
          <p:nvPr/>
        </p:nvSpPr>
        <p:spPr>
          <a:xfrm>
            <a:off x="2237506" y="5575322"/>
            <a:ext cx="6252189" cy="39543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white"/>
                </a:solidFill>
                <a:effectLst/>
                <a:uLnTx/>
                <a:uFillTx/>
                <a:latin typeface="Calibri" panose="020F0502020204030204"/>
                <a:ea typeface="+mn-ea"/>
                <a:cs typeface="+mn-cs"/>
              </a:rPr>
              <a:t>LP4x</a:t>
            </a:r>
          </a:p>
        </p:txBody>
      </p:sp>
      <p:sp>
        <p:nvSpPr>
          <p:cNvPr id="72" name="Rectangle: Rounded Corners 71">
            <a:extLst>
              <a:ext uri="{FF2B5EF4-FFF2-40B4-BE49-F238E27FC236}">
                <a16:creationId xmlns:a16="http://schemas.microsoft.com/office/drawing/2014/main" id="{EA533792-A621-47DD-8D75-DFC37FFF3F90}"/>
              </a:ext>
            </a:extLst>
          </p:cNvPr>
          <p:cNvSpPr/>
          <p:nvPr/>
        </p:nvSpPr>
        <p:spPr>
          <a:xfrm>
            <a:off x="1817616" y="4170397"/>
            <a:ext cx="7155927" cy="450890"/>
          </a:xfrm>
          <a:prstGeom prst="roundRect">
            <a:avLst/>
          </a:prstGeom>
          <a:solidFill>
            <a:srgbClr val="8FC3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65672" y="209184"/>
            <a:ext cx="10972800" cy="568847"/>
          </a:xfrm>
          <a:ln>
            <a:noFill/>
          </a:ln>
        </p:spPr>
        <p:txBody>
          <a:bodyPr>
            <a:normAutofit fontScale="90000"/>
          </a:bodyPr>
          <a:lstStyle/>
          <a:p>
            <a:pPr algn="ctr"/>
            <a:r>
              <a:rPr kumimoji="1" lang="en-US" altLang="ja-JP" sz="3200"/>
              <a:t>Intel DRAM Alignment Roadmap</a:t>
            </a:r>
            <a:br>
              <a:rPr kumimoji="1" lang="en-US" altLang="ja-JP" sz="3200"/>
            </a:br>
            <a:r>
              <a:rPr kumimoji="1" lang="en-US" altLang="ja-JP" sz="1800"/>
              <a:t>(Updated 4/14/20, ack Percy Soto)</a:t>
            </a:r>
            <a:endParaRPr kumimoji="1" lang="ja-JP" altLang="en-US" sz="3200"/>
          </a:p>
        </p:txBody>
      </p:sp>
      <p:graphicFrame>
        <p:nvGraphicFramePr>
          <p:cNvPr id="5" name="Content Placeholder 4"/>
          <p:cNvGraphicFramePr>
            <a:graphicFrameLocks noGrp="1"/>
          </p:cNvGraphicFramePr>
          <p:nvPr>
            <p:ph idx="1"/>
          </p:nvPr>
        </p:nvGraphicFramePr>
        <p:xfrm>
          <a:off x="126265" y="920045"/>
          <a:ext cx="11939470" cy="370840"/>
        </p:xfrm>
        <a:graphic>
          <a:graphicData uri="http://schemas.openxmlformats.org/drawingml/2006/table">
            <a:tbl>
              <a:tblPr firstRow="1" bandRow="1">
                <a:tableStyleId>{5C22544A-7EE6-4342-B048-85BDC9FD1C3A}</a:tableStyleId>
              </a:tblPr>
              <a:tblGrid>
                <a:gridCol w="1657872">
                  <a:extLst>
                    <a:ext uri="{9D8B030D-6E8A-4147-A177-3AD203B41FA5}">
                      <a16:colId xmlns:a16="http://schemas.microsoft.com/office/drawing/2014/main" val="20000"/>
                    </a:ext>
                  </a:extLst>
                </a:gridCol>
                <a:gridCol w="1550580">
                  <a:extLst>
                    <a:ext uri="{9D8B030D-6E8A-4147-A177-3AD203B41FA5}">
                      <a16:colId xmlns:a16="http://schemas.microsoft.com/office/drawing/2014/main" val="20001"/>
                    </a:ext>
                  </a:extLst>
                </a:gridCol>
                <a:gridCol w="1957979">
                  <a:extLst>
                    <a:ext uri="{9D8B030D-6E8A-4147-A177-3AD203B41FA5}">
                      <a16:colId xmlns:a16="http://schemas.microsoft.com/office/drawing/2014/main" val="20002"/>
                    </a:ext>
                  </a:extLst>
                </a:gridCol>
                <a:gridCol w="2229463">
                  <a:extLst>
                    <a:ext uri="{9D8B030D-6E8A-4147-A177-3AD203B41FA5}">
                      <a16:colId xmlns:a16="http://schemas.microsoft.com/office/drawing/2014/main" val="20003"/>
                    </a:ext>
                  </a:extLst>
                </a:gridCol>
                <a:gridCol w="2271788">
                  <a:extLst>
                    <a:ext uri="{9D8B030D-6E8A-4147-A177-3AD203B41FA5}">
                      <a16:colId xmlns:a16="http://schemas.microsoft.com/office/drawing/2014/main" val="20004"/>
                    </a:ext>
                  </a:extLst>
                </a:gridCol>
                <a:gridCol w="2271788">
                  <a:extLst>
                    <a:ext uri="{9D8B030D-6E8A-4147-A177-3AD203B41FA5}">
                      <a16:colId xmlns:a16="http://schemas.microsoft.com/office/drawing/2014/main" val="2899833538"/>
                    </a:ext>
                  </a:extLst>
                </a:gridCol>
              </a:tblGrid>
              <a:tr h="370840">
                <a:tc>
                  <a:txBody>
                    <a:bodyPr/>
                    <a:lstStyle/>
                    <a:p>
                      <a:endParaRPr kumimoji="1" lang="ja-JP" altLang="en-US" sz="1200"/>
                    </a:p>
                  </a:txBody>
                  <a:tcPr>
                    <a:solidFill>
                      <a:schemeClr val="tx1"/>
                    </a:solidFill>
                  </a:tcPr>
                </a:tc>
                <a:tc>
                  <a:txBody>
                    <a:bodyPr/>
                    <a:lstStyle/>
                    <a:p>
                      <a:pPr algn="ctr"/>
                      <a:r>
                        <a:rPr kumimoji="1" lang="en-US" altLang="ja-JP" sz="1200">
                          <a:latin typeface="Arial Narrow" panose="020B0606020202030204" pitchFamily="34" charset="0"/>
                        </a:rPr>
                        <a:t>2020</a:t>
                      </a:r>
                      <a:endParaRPr kumimoji="1" lang="ja-JP" altLang="en-US" sz="1200">
                        <a:latin typeface="Arial Narrow" panose="020B0606020202030204" pitchFamily="34" charset="0"/>
                      </a:endParaRPr>
                    </a:p>
                  </a:txBody>
                  <a:tcPr>
                    <a:solidFill>
                      <a:schemeClr val="tx1"/>
                    </a:solidFill>
                  </a:tcPr>
                </a:tc>
                <a:tc>
                  <a:txBody>
                    <a:bodyPr/>
                    <a:lstStyle/>
                    <a:p>
                      <a:pPr algn="ctr"/>
                      <a:r>
                        <a:rPr kumimoji="1" lang="en-US" altLang="ja-JP" sz="1200">
                          <a:latin typeface="Arial Narrow" panose="020B0606020202030204" pitchFamily="34" charset="0"/>
                        </a:rPr>
                        <a:t>2021</a:t>
                      </a:r>
                      <a:endParaRPr kumimoji="1" lang="ja-JP" altLang="en-US" sz="1200">
                        <a:latin typeface="Arial Narrow" panose="020B0606020202030204" pitchFamily="34" charset="0"/>
                      </a:endParaRPr>
                    </a:p>
                  </a:txBody>
                  <a:tcPr>
                    <a:solidFill>
                      <a:schemeClr val="tx1"/>
                    </a:solidFill>
                  </a:tcPr>
                </a:tc>
                <a:tc>
                  <a:txBody>
                    <a:bodyPr/>
                    <a:lstStyle/>
                    <a:p>
                      <a:pPr algn="ctr"/>
                      <a:r>
                        <a:rPr kumimoji="1" lang="en-US" altLang="ja-JP" sz="1200">
                          <a:latin typeface="Arial Narrow" panose="020B0606020202030204" pitchFamily="34" charset="0"/>
                        </a:rPr>
                        <a:t>2022</a:t>
                      </a:r>
                      <a:endParaRPr kumimoji="1" lang="ja-JP" altLang="en-US" sz="1200">
                        <a:latin typeface="Arial Narrow" panose="020B0606020202030204" pitchFamily="34" charset="0"/>
                      </a:endParaRPr>
                    </a:p>
                  </a:txBody>
                  <a:tcPr>
                    <a:solidFill>
                      <a:schemeClr val="tx1"/>
                    </a:solidFill>
                  </a:tcPr>
                </a:tc>
                <a:tc>
                  <a:txBody>
                    <a:bodyPr/>
                    <a:lstStyle/>
                    <a:p>
                      <a:pPr algn="ctr"/>
                      <a:r>
                        <a:rPr kumimoji="1" lang="en-US" altLang="ja-JP" sz="1200">
                          <a:latin typeface="Arial Narrow" panose="020B0606020202030204" pitchFamily="34" charset="0"/>
                        </a:rPr>
                        <a:t>2023</a:t>
                      </a:r>
                      <a:endParaRPr kumimoji="1" lang="ja-JP" altLang="en-US" sz="1200">
                        <a:latin typeface="Arial Narrow" panose="020B0606020202030204" pitchFamily="34" charset="0"/>
                      </a:endParaRPr>
                    </a:p>
                  </a:txBody>
                  <a:tcPr>
                    <a:solidFill>
                      <a:schemeClr val="tx1"/>
                    </a:solidFill>
                  </a:tcPr>
                </a:tc>
                <a:tc>
                  <a:txBody>
                    <a:bodyPr/>
                    <a:lstStyle/>
                    <a:p>
                      <a:pPr algn="ctr"/>
                      <a:r>
                        <a:rPr kumimoji="1" lang="en-US" altLang="ja-JP" sz="1200">
                          <a:latin typeface="Arial Narrow" panose="020B0606020202030204" pitchFamily="34" charset="0"/>
                        </a:rPr>
                        <a:t>2024</a:t>
                      </a:r>
                      <a:endParaRPr kumimoji="1" lang="ja-JP" altLang="en-US" sz="1200">
                        <a:latin typeface="Arial Narrow" panose="020B0606020202030204" pitchFamily="34" charset="0"/>
                      </a:endParaRPr>
                    </a:p>
                  </a:txBody>
                  <a:tcPr>
                    <a:solidFill>
                      <a:schemeClr val="tx1"/>
                    </a:solidFill>
                  </a:tcPr>
                </a:tc>
                <a:extLst>
                  <a:ext uri="{0D108BD9-81ED-4DB2-BD59-A6C34878D82A}">
                    <a16:rowId xmlns:a16="http://schemas.microsoft.com/office/drawing/2014/main" val="10000"/>
                  </a:ext>
                </a:extLst>
              </a:tr>
            </a:tbl>
          </a:graphicData>
        </a:graphic>
      </p:graphicFrame>
      <p:sp>
        <p:nvSpPr>
          <p:cNvPr id="20" name="TextBox 19">
            <a:extLst>
              <a:ext uri="{FF2B5EF4-FFF2-40B4-BE49-F238E27FC236}">
                <a16:creationId xmlns:a16="http://schemas.microsoft.com/office/drawing/2014/main" id="{01B3B9E0-F191-4BCF-AEA4-B5E9BFED5B8B}"/>
              </a:ext>
            </a:extLst>
          </p:cNvPr>
          <p:cNvSpPr txBox="1"/>
          <p:nvPr/>
        </p:nvSpPr>
        <p:spPr>
          <a:xfrm>
            <a:off x="4865607" y="6477515"/>
            <a:ext cx="1337226"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sz="1000" b="0" i="0" u="none" strike="noStrike" kern="1200" cap="none" spc="0" normalizeH="0" baseline="0" noProof="0">
                <a:ln>
                  <a:noFill/>
                </a:ln>
                <a:solidFill>
                  <a:prstClr val="white"/>
                </a:solidFill>
                <a:effectLst/>
                <a:uLnTx/>
                <a:uFillTx/>
                <a:latin typeface="Neo Sans Intel"/>
                <a:ea typeface="+mn-ea"/>
                <a:cs typeface="Neo Sans Intel"/>
              </a:rPr>
              <a:t>Intel Restricted Secret</a:t>
            </a:r>
          </a:p>
        </p:txBody>
      </p:sp>
      <p:sp>
        <p:nvSpPr>
          <p:cNvPr id="21" name="Footer Placeholder 2">
            <a:extLst>
              <a:ext uri="{FF2B5EF4-FFF2-40B4-BE49-F238E27FC236}">
                <a16:creationId xmlns:a16="http://schemas.microsoft.com/office/drawing/2014/main" id="{FA0FBC34-54DC-4116-B5C7-F52D4DEC127B}"/>
              </a:ext>
            </a:extLst>
          </p:cNvPr>
          <p:cNvSpPr>
            <a:spLocks noGrp="1"/>
          </p:cNvSpPr>
          <p:nvPr>
            <p:ph type="ftr" sz="quarter" idx="11"/>
          </p:nvPr>
        </p:nvSpPr>
        <p:spPr>
          <a:xfrm>
            <a:off x="10460700" y="6496490"/>
            <a:ext cx="1719498" cy="23128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Intel Restricted Secret</a:t>
            </a:r>
          </a:p>
        </p:txBody>
      </p:sp>
      <p:sp>
        <p:nvSpPr>
          <p:cNvPr id="3" name="TextBox 2">
            <a:extLst>
              <a:ext uri="{FF2B5EF4-FFF2-40B4-BE49-F238E27FC236}">
                <a16:creationId xmlns:a16="http://schemas.microsoft.com/office/drawing/2014/main" id="{F20ED66F-F8F2-4888-8D7B-1730A1B8CD46}"/>
              </a:ext>
            </a:extLst>
          </p:cNvPr>
          <p:cNvSpPr txBox="1"/>
          <p:nvPr/>
        </p:nvSpPr>
        <p:spPr>
          <a:xfrm>
            <a:off x="284857" y="1427791"/>
            <a:ext cx="546945"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4472C4"/>
                </a:solidFill>
                <a:effectLst/>
                <a:uLnTx/>
                <a:uFillTx/>
                <a:latin typeface="Calibri" panose="020F0502020204030204"/>
                <a:ea typeface="+mn-ea"/>
                <a:cs typeface="+mn-cs"/>
              </a:rPr>
              <a:t>DPG</a:t>
            </a:r>
          </a:p>
        </p:txBody>
      </p:sp>
      <p:sp>
        <p:nvSpPr>
          <p:cNvPr id="25" name="TextBox 24">
            <a:extLst>
              <a:ext uri="{FF2B5EF4-FFF2-40B4-BE49-F238E27FC236}">
                <a16:creationId xmlns:a16="http://schemas.microsoft.com/office/drawing/2014/main" id="{FF4BA523-6760-48BF-B334-B1583967BD89}"/>
              </a:ext>
            </a:extLst>
          </p:cNvPr>
          <p:cNvSpPr txBox="1"/>
          <p:nvPr/>
        </p:nvSpPr>
        <p:spPr>
          <a:xfrm>
            <a:off x="284857" y="2607907"/>
            <a:ext cx="1168525"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72C4"/>
                </a:solidFill>
                <a:effectLst/>
                <a:uLnTx/>
                <a:uFillTx/>
                <a:latin typeface="Calibri" panose="020F0502020204030204"/>
                <a:ea typeface="+mn-ea"/>
                <a:cs typeface="+mn-cs"/>
              </a:rPr>
              <a:t>CCG &amp; IOTG</a:t>
            </a:r>
          </a:p>
        </p:txBody>
      </p:sp>
      <p:sp>
        <p:nvSpPr>
          <p:cNvPr id="26" name="TextBox 25">
            <a:extLst>
              <a:ext uri="{FF2B5EF4-FFF2-40B4-BE49-F238E27FC236}">
                <a16:creationId xmlns:a16="http://schemas.microsoft.com/office/drawing/2014/main" id="{FFAA84C5-1C06-4DF4-8086-8880012A0373}"/>
              </a:ext>
            </a:extLst>
          </p:cNvPr>
          <p:cNvSpPr txBox="1"/>
          <p:nvPr/>
        </p:nvSpPr>
        <p:spPr>
          <a:xfrm>
            <a:off x="284857" y="3399191"/>
            <a:ext cx="113524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prstClr val="black"/>
                </a:solidFill>
                <a:effectLst/>
                <a:uLnTx/>
                <a:uFillTx/>
                <a:latin typeface="Calibri" panose="020F0502020204030204"/>
                <a:ea typeface="+mn-ea"/>
                <a:cs typeface="+mn-cs"/>
              </a:rPr>
              <a:t>Mobile Ind.</a:t>
            </a:r>
          </a:p>
        </p:txBody>
      </p:sp>
      <p:sp>
        <p:nvSpPr>
          <p:cNvPr id="27" name="TextBox 26">
            <a:extLst>
              <a:ext uri="{FF2B5EF4-FFF2-40B4-BE49-F238E27FC236}">
                <a16:creationId xmlns:a16="http://schemas.microsoft.com/office/drawing/2014/main" id="{7A1BB53B-B042-4C7E-ABF9-D66D7EE0F775}"/>
              </a:ext>
            </a:extLst>
          </p:cNvPr>
          <p:cNvSpPr txBox="1"/>
          <p:nvPr/>
        </p:nvSpPr>
        <p:spPr>
          <a:xfrm>
            <a:off x="314706" y="4086832"/>
            <a:ext cx="928459"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72C4"/>
                </a:solidFill>
                <a:effectLst/>
                <a:uLnTx/>
                <a:uFillTx/>
                <a:latin typeface="Calibri" panose="020F0502020204030204"/>
                <a:ea typeface="+mn-ea"/>
                <a:cs typeface="+mn-cs"/>
              </a:rPr>
              <a:t>AI/Visual</a:t>
            </a:r>
          </a:p>
        </p:txBody>
      </p:sp>
      <p:sp>
        <p:nvSpPr>
          <p:cNvPr id="28" name="TextBox 27">
            <a:extLst>
              <a:ext uri="{FF2B5EF4-FFF2-40B4-BE49-F238E27FC236}">
                <a16:creationId xmlns:a16="http://schemas.microsoft.com/office/drawing/2014/main" id="{61600B89-6941-4A86-B75F-54F151388A31}"/>
              </a:ext>
            </a:extLst>
          </p:cNvPr>
          <p:cNvSpPr txBox="1"/>
          <p:nvPr/>
        </p:nvSpPr>
        <p:spPr>
          <a:xfrm>
            <a:off x="293433" y="4714339"/>
            <a:ext cx="963725"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prstClr val="black"/>
                </a:solidFill>
                <a:effectLst/>
                <a:uLnTx/>
                <a:uFillTx/>
                <a:latin typeface="Calibri" panose="020F0502020204030204"/>
                <a:ea typeface="+mn-ea"/>
                <a:cs typeface="+mn-cs"/>
              </a:rPr>
              <a:t>HBM Ind.</a:t>
            </a:r>
          </a:p>
        </p:txBody>
      </p:sp>
      <p:sp>
        <p:nvSpPr>
          <p:cNvPr id="29" name="TextBox 28">
            <a:extLst>
              <a:ext uri="{FF2B5EF4-FFF2-40B4-BE49-F238E27FC236}">
                <a16:creationId xmlns:a16="http://schemas.microsoft.com/office/drawing/2014/main" id="{1F269BF2-902D-4298-87F4-A269D7363BB4}"/>
              </a:ext>
            </a:extLst>
          </p:cNvPr>
          <p:cNvSpPr txBox="1"/>
          <p:nvPr/>
        </p:nvSpPr>
        <p:spPr>
          <a:xfrm>
            <a:off x="316881" y="5592381"/>
            <a:ext cx="132728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72C4"/>
                </a:solidFill>
                <a:effectLst/>
                <a:uLnTx/>
                <a:uFillTx/>
                <a:latin typeface="Calibri" panose="020F0502020204030204"/>
                <a:ea typeface="+mn-ea"/>
                <a:cs typeface="+mn-cs"/>
              </a:rPr>
              <a:t>Intel Graphics</a:t>
            </a:r>
          </a:p>
        </p:txBody>
      </p:sp>
      <p:sp>
        <p:nvSpPr>
          <p:cNvPr id="30" name="TextBox 29">
            <a:extLst>
              <a:ext uri="{FF2B5EF4-FFF2-40B4-BE49-F238E27FC236}">
                <a16:creationId xmlns:a16="http://schemas.microsoft.com/office/drawing/2014/main" id="{589246EB-6AD2-40F9-AFCA-8DFD077BA89C}"/>
              </a:ext>
            </a:extLst>
          </p:cNvPr>
          <p:cNvSpPr txBox="1"/>
          <p:nvPr/>
        </p:nvSpPr>
        <p:spPr>
          <a:xfrm>
            <a:off x="316881" y="6132583"/>
            <a:ext cx="127208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prstClr val="black"/>
                </a:solidFill>
                <a:effectLst/>
                <a:uLnTx/>
                <a:uFillTx/>
                <a:latin typeface="Calibri" panose="020F0502020204030204"/>
                <a:ea typeface="+mn-ea"/>
                <a:cs typeface="+mn-cs"/>
              </a:rPr>
              <a:t>Graphics Ind.</a:t>
            </a:r>
          </a:p>
        </p:txBody>
      </p:sp>
      <p:sp>
        <p:nvSpPr>
          <p:cNvPr id="33" name="TextBox 32">
            <a:extLst>
              <a:ext uri="{FF2B5EF4-FFF2-40B4-BE49-F238E27FC236}">
                <a16:creationId xmlns:a16="http://schemas.microsoft.com/office/drawing/2014/main" id="{4C28A0DF-2BF4-464A-A67C-582321A10998}"/>
              </a:ext>
            </a:extLst>
          </p:cNvPr>
          <p:cNvSpPr txBox="1"/>
          <p:nvPr/>
        </p:nvSpPr>
        <p:spPr>
          <a:xfrm>
            <a:off x="2902401" y="1491709"/>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3.2</a:t>
            </a:r>
          </a:p>
        </p:txBody>
      </p:sp>
      <p:sp>
        <p:nvSpPr>
          <p:cNvPr id="35" name="Rectangle: Rounded Corners 34">
            <a:extLst>
              <a:ext uri="{FF2B5EF4-FFF2-40B4-BE49-F238E27FC236}">
                <a16:creationId xmlns:a16="http://schemas.microsoft.com/office/drawing/2014/main" id="{7CD94F69-885E-47F1-93E5-0A1690CC3D78}"/>
              </a:ext>
            </a:extLst>
          </p:cNvPr>
          <p:cNvSpPr/>
          <p:nvPr/>
        </p:nvSpPr>
        <p:spPr>
          <a:xfrm>
            <a:off x="4872007" y="1536917"/>
            <a:ext cx="7161704" cy="40724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a:extLst>
              <a:ext uri="{FF2B5EF4-FFF2-40B4-BE49-F238E27FC236}">
                <a16:creationId xmlns:a16="http://schemas.microsoft.com/office/drawing/2014/main" id="{33E0E5A5-A9B5-4FEC-B368-C4CDB85ABA8F}"/>
              </a:ext>
            </a:extLst>
          </p:cNvPr>
          <p:cNvSpPr txBox="1"/>
          <p:nvPr/>
        </p:nvSpPr>
        <p:spPr>
          <a:xfrm>
            <a:off x="4814948" y="1714467"/>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4.8</a:t>
            </a:r>
          </a:p>
        </p:txBody>
      </p:sp>
      <p:sp>
        <p:nvSpPr>
          <p:cNvPr id="37" name="TextBox 36">
            <a:extLst>
              <a:ext uri="{FF2B5EF4-FFF2-40B4-BE49-F238E27FC236}">
                <a16:creationId xmlns:a16="http://schemas.microsoft.com/office/drawing/2014/main" id="{0F874038-A53F-4F8B-8BBF-CD52A21FBD49}"/>
              </a:ext>
            </a:extLst>
          </p:cNvPr>
          <p:cNvSpPr txBox="1"/>
          <p:nvPr/>
        </p:nvSpPr>
        <p:spPr>
          <a:xfrm>
            <a:off x="6955342" y="1590858"/>
            <a:ext cx="123463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5.6, +MCR, +24Gb</a:t>
            </a:r>
          </a:p>
        </p:txBody>
      </p:sp>
      <p:sp>
        <p:nvSpPr>
          <p:cNvPr id="39" name="TextBox 38">
            <a:extLst>
              <a:ext uri="{FF2B5EF4-FFF2-40B4-BE49-F238E27FC236}">
                <a16:creationId xmlns:a16="http://schemas.microsoft.com/office/drawing/2014/main" id="{7F847E4B-3AF8-459B-A724-79E5ED24AE2F}"/>
              </a:ext>
            </a:extLst>
          </p:cNvPr>
          <p:cNvSpPr txBox="1"/>
          <p:nvPr/>
        </p:nvSpPr>
        <p:spPr>
          <a:xfrm>
            <a:off x="1873304" y="2061518"/>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3.2</a:t>
            </a:r>
          </a:p>
        </p:txBody>
      </p:sp>
      <p:sp>
        <p:nvSpPr>
          <p:cNvPr id="42" name="TextBox 41">
            <a:extLst>
              <a:ext uri="{FF2B5EF4-FFF2-40B4-BE49-F238E27FC236}">
                <a16:creationId xmlns:a16="http://schemas.microsoft.com/office/drawing/2014/main" id="{22E6D97E-487B-41F5-8A12-83DB26A4F775}"/>
              </a:ext>
            </a:extLst>
          </p:cNvPr>
          <p:cNvSpPr txBox="1"/>
          <p:nvPr/>
        </p:nvSpPr>
        <p:spPr>
          <a:xfrm>
            <a:off x="4253331" y="2102256"/>
            <a:ext cx="1313293"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4.8</a:t>
            </a:r>
          </a:p>
        </p:txBody>
      </p:sp>
      <p:sp>
        <p:nvSpPr>
          <p:cNvPr id="43" name="TextBox 42">
            <a:extLst>
              <a:ext uri="{FF2B5EF4-FFF2-40B4-BE49-F238E27FC236}">
                <a16:creationId xmlns:a16="http://schemas.microsoft.com/office/drawing/2014/main" id="{AA53C64B-6E2A-4F8D-8D36-45F16F344284}"/>
              </a:ext>
            </a:extLst>
          </p:cNvPr>
          <p:cNvSpPr txBox="1"/>
          <p:nvPr/>
        </p:nvSpPr>
        <p:spPr>
          <a:xfrm>
            <a:off x="7990692" y="2121680"/>
            <a:ext cx="66877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5.6 (6.4)</a:t>
            </a:r>
          </a:p>
        </p:txBody>
      </p:sp>
      <p:sp>
        <p:nvSpPr>
          <p:cNvPr id="49" name="Rectangle: Rounded Corners 48">
            <a:extLst>
              <a:ext uri="{FF2B5EF4-FFF2-40B4-BE49-F238E27FC236}">
                <a16:creationId xmlns:a16="http://schemas.microsoft.com/office/drawing/2014/main" id="{509F1387-09F3-4511-A005-A6C69C2BFB0F}"/>
              </a:ext>
            </a:extLst>
          </p:cNvPr>
          <p:cNvSpPr/>
          <p:nvPr/>
        </p:nvSpPr>
        <p:spPr>
          <a:xfrm>
            <a:off x="1831608" y="4720908"/>
            <a:ext cx="6658087" cy="455255"/>
          </a:xfrm>
          <a:prstGeom prst="roundRect">
            <a:avLst/>
          </a:prstGeom>
          <a:solidFill>
            <a:srgbClr val="8FC3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HBM2e</a:t>
            </a:r>
          </a:p>
        </p:txBody>
      </p:sp>
      <p:sp>
        <p:nvSpPr>
          <p:cNvPr id="55" name="Rectangle: Rounded Corners 54">
            <a:extLst>
              <a:ext uri="{FF2B5EF4-FFF2-40B4-BE49-F238E27FC236}">
                <a16:creationId xmlns:a16="http://schemas.microsoft.com/office/drawing/2014/main" id="{C712FD89-2ACD-4A8D-BAD2-2A0D3B3E0D00}"/>
              </a:ext>
            </a:extLst>
          </p:cNvPr>
          <p:cNvSpPr/>
          <p:nvPr/>
        </p:nvSpPr>
        <p:spPr>
          <a:xfrm>
            <a:off x="1817616" y="3385924"/>
            <a:ext cx="8006415" cy="39595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LP5</a:t>
            </a:r>
          </a:p>
        </p:txBody>
      </p:sp>
      <p:sp>
        <p:nvSpPr>
          <p:cNvPr id="57" name="TextBox 56">
            <a:extLst>
              <a:ext uri="{FF2B5EF4-FFF2-40B4-BE49-F238E27FC236}">
                <a16:creationId xmlns:a16="http://schemas.microsoft.com/office/drawing/2014/main" id="{39B9CD7C-6D5B-48D6-A14A-46F95D413108}"/>
              </a:ext>
            </a:extLst>
          </p:cNvPr>
          <p:cNvSpPr txBox="1"/>
          <p:nvPr/>
        </p:nvSpPr>
        <p:spPr>
          <a:xfrm>
            <a:off x="1845475" y="2885145"/>
            <a:ext cx="455574"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LP4x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4.2</a:t>
            </a:r>
          </a:p>
        </p:txBody>
      </p:sp>
      <p:sp>
        <p:nvSpPr>
          <p:cNvPr id="59" name="TextBox 58">
            <a:extLst>
              <a:ext uri="{FF2B5EF4-FFF2-40B4-BE49-F238E27FC236}">
                <a16:creationId xmlns:a16="http://schemas.microsoft.com/office/drawing/2014/main" id="{AFEE9E56-E736-495A-8AF2-CCB1B3581380}"/>
              </a:ext>
            </a:extLst>
          </p:cNvPr>
          <p:cNvSpPr txBox="1"/>
          <p:nvPr/>
        </p:nvSpPr>
        <p:spPr>
          <a:xfrm>
            <a:off x="3398271" y="3344755"/>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6.4</a:t>
            </a:r>
          </a:p>
        </p:txBody>
      </p:sp>
      <p:sp>
        <p:nvSpPr>
          <p:cNvPr id="71" name="Rectangle: Rounded Corners 70">
            <a:extLst>
              <a:ext uri="{FF2B5EF4-FFF2-40B4-BE49-F238E27FC236}">
                <a16:creationId xmlns:a16="http://schemas.microsoft.com/office/drawing/2014/main" id="{AA29DF3D-50F3-40D0-BA9C-26560F34FC5B}"/>
              </a:ext>
            </a:extLst>
          </p:cNvPr>
          <p:cNvSpPr/>
          <p:nvPr/>
        </p:nvSpPr>
        <p:spPr>
          <a:xfrm>
            <a:off x="6784006" y="4727867"/>
            <a:ext cx="5207894" cy="448695"/>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Rectangle: Rounded Corners 74">
            <a:extLst>
              <a:ext uri="{FF2B5EF4-FFF2-40B4-BE49-F238E27FC236}">
                <a16:creationId xmlns:a16="http://schemas.microsoft.com/office/drawing/2014/main" id="{BD100C91-6BBA-4CA0-8854-6BDB6E338599}"/>
              </a:ext>
            </a:extLst>
          </p:cNvPr>
          <p:cNvSpPr/>
          <p:nvPr/>
        </p:nvSpPr>
        <p:spPr>
          <a:xfrm>
            <a:off x="5667769" y="4162722"/>
            <a:ext cx="6324131" cy="46445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9" name="TextBox 88">
            <a:extLst>
              <a:ext uri="{FF2B5EF4-FFF2-40B4-BE49-F238E27FC236}">
                <a16:creationId xmlns:a16="http://schemas.microsoft.com/office/drawing/2014/main" id="{871558F3-0051-42C8-9D5A-419DCF6E2D10}"/>
              </a:ext>
            </a:extLst>
          </p:cNvPr>
          <p:cNvSpPr txBox="1"/>
          <p:nvPr/>
        </p:nvSpPr>
        <p:spPr>
          <a:xfrm>
            <a:off x="3746366" y="4220257"/>
            <a:ext cx="643125"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2.8 /3.2</a:t>
            </a:r>
          </a:p>
        </p:txBody>
      </p:sp>
      <p:sp>
        <p:nvSpPr>
          <p:cNvPr id="91" name="TextBox 90">
            <a:extLst>
              <a:ext uri="{FF2B5EF4-FFF2-40B4-BE49-F238E27FC236}">
                <a16:creationId xmlns:a16="http://schemas.microsoft.com/office/drawing/2014/main" id="{74CBF110-C79C-4E44-915C-D245FE7B9BAD}"/>
              </a:ext>
            </a:extLst>
          </p:cNvPr>
          <p:cNvSpPr txBox="1"/>
          <p:nvPr/>
        </p:nvSpPr>
        <p:spPr>
          <a:xfrm>
            <a:off x="7819650" y="4769033"/>
            <a:ext cx="196399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Schedule (moving towards alignment)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Speed/capacity alignment</a:t>
            </a:r>
          </a:p>
        </p:txBody>
      </p:sp>
      <p:cxnSp>
        <p:nvCxnSpPr>
          <p:cNvPr id="97" name="Straight Connector 96">
            <a:extLst>
              <a:ext uri="{FF2B5EF4-FFF2-40B4-BE49-F238E27FC236}">
                <a16:creationId xmlns:a16="http://schemas.microsoft.com/office/drawing/2014/main" id="{F04A7FA1-FD86-48A4-8DBB-1C47A94F0C22}"/>
              </a:ext>
            </a:extLst>
          </p:cNvPr>
          <p:cNvCxnSpPr/>
          <p:nvPr/>
        </p:nvCxnSpPr>
        <p:spPr>
          <a:xfrm>
            <a:off x="376868" y="4663485"/>
            <a:ext cx="1166541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082FF387-E87F-463E-9342-386D05D8441F}"/>
              </a:ext>
            </a:extLst>
          </p:cNvPr>
          <p:cNvCxnSpPr/>
          <p:nvPr/>
        </p:nvCxnSpPr>
        <p:spPr>
          <a:xfrm>
            <a:off x="376868" y="5222342"/>
            <a:ext cx="1166541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9" name="Rectangle: Rounded Corners 98">
            <a:extLst>
              <a:ext uri="{FF2B5EF4-FFF2-40B4-BE49-F238E27FC236}">
                <a16:creationId xmlns:a16="http://schemas.microsoft.com/office/drawing/2014/main" id="{5E20638C-AF44-499B-B839-3AC91098610B}"/>
              </a:ext>
            </a:extLst>
          </p:cNvPr>
          <p:cNvSpPr/>
          <p:nvPr/>
        </p:nvSpPr>
        <p:spPr>
          <a:xfrm>
            <a:off x="1817616" y="6074859"/>
            <a:ext cx="6758028" cy="395953"/>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GDDR6*</a:t>
            </a:r>
          </a:p>
        </p:txBody>
      </p:sp>
      <p:sp>
        <p:nvSpPr>
          <p:cNvPr id="101" name="Rectangle: Rounded Corners 100">
            <a:extLst>
              <a:ext uri="{FF2B5EF4-FFF2-40B4-BE49-F238E27FC236}">
                <a16:creationId xmlns:a16="http://schemas.microsoft.com/office/drawing/2014/main" id="{44F97B75-FF30-4B3B-84C8-28B52322868F}"/>
              </a:ext>
            </a:extLst>
          </p:cNvPr>
          <p:cNvSpPr/>
          <p:nvPr/>
        </p:nvSpPr>
        <p:spPr>
          <a:xfrm>
            <a:off x="3836265" y="5573638"/>
            <a:ext cx="4749133" cy="397123"/>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TextBox 102">
            <a:extLst>
              <a:ext uri="{FF2B5EF4-FFF2-40B4-BE49-F238E27FC236}">
                <a16:creationId xmlns:a16="http://schemas.microsoft.com/office/drawing/2014/main" id="{80137229-AA66-49F0-96A9-F9F0E51D0530}"/>
              </a:ext>
            </a:extLst>
          </p:cNvPr>
          <p:cNvSpPr txBox="1"/>
          <p:nvPr/>
        </p:nvSpPr>
        <p:spPr>
          <a:xfrm>
            <a:off x="2913153" y="6155264"/>
            <a:ext cx="328936"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16</a:t>
            </a:r>
          </a:p>
        </p:txBody>
      </p:sp>
      <p:sp>
        <p:nvSpPr>
          <p:cNvPr id="104" name="TextBox 103">
            <a:extLst>
              <a:ext uri="{FF2B5EF4-FFF2-40B4-BE49-F238E27FC236}">
                <a16:creationId xmlns:a16="http://schemas.microsoft.com/office/drawing/2014/main" id="{533996A1-2006-4299-A09F-1CE117EE70AC}"/>
              </a:ext>
            </a:extLst>
          </p:cNvPr>
          <p:cNvSpPr txBox="1"/>
          <p:nvPr/>
        </p:nvSpPr>
        <p:spPr>
          <a:xfrm>
            <a:off x="5976061" y="6142030"/>
            <a:ext cx="1295547"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20-24(SS, GDDR6e)</a:t>
            </a:r>
            <a:endParaRPr kumimoji="0" lang="en-US" sz="11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7" name="TextBox 106">
            <a:extLst>
              <a:ext uri="{FF2B5EF4-FFF2-40B4-BE49-F238E27FC236}">
                <a16:creationId xmlns:a16="http://schemas.microsoft.com/office/drawing/2014/main" id="{43D5EE96-353F-42C9-8E1A-61CFC08926FF}"/>
              </a:ext>
            </a:extLst>
          </p:cNvPr>
          <p:cNvSpPr txBox="1"/>
          <p:nvPr/>
        </p:nvSpPr>
        <p:spPr>
          <a:xfrm>
            <a:off x="3851807" y="5646004"/>
            <a:ext cx="429795"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16</a:t>
            </a:r>
          </a:p>
        </p:txBody>
      </p:sp>
      <p:cxnSp>
        <p:nvCxnSpPr>
          <p:cNvPr id="108" name="Straight Connector 107">
            <a:extLst>
              <a:ext uri="{FF2B5EF4-FFF2-40B4-BE49-F238E27FC236}">
                <a16:creationId xmlns:a16="http://schemas.microsoft.com/office/drawing/2014/main" id="{95EF20C8-E9E6-4BB1-967F-EB11CE40803B}"/>
              </a:ext>
            </a:extLst>
          </p:cNvPr>
          <p:cNvCxnSpPr/>
          <p:nvPr/>
        </p:nvCxnSpPr>
        <p:spPr>
          <a:xfrm>
            <a:off x="442404" y="6014173"/>
            <a:ext cx="1166541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5E1F99B5-574C-4D96-9120-8383D544450F}"/>
              </a:ext>
            </a:extLst>
          </p:cNvPr>
          <p:cNvSpPr txBox="1"/>
          <p:nvPr/>
        </p:nvSpPr>
        <p:spPr>
          <a:xfrm>
            <a:off x="1783278" y="6455988"/>
            <a:ext cx="417454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 GDDR6 speed can go above stock speeds depending on system level signal integrity</a:t>
            </a:r>
          </a:p>
        </p:txBody>
      </p:sp>
      <p:sp>
        <p:nvSpPr>
          <p:cNvPr id="110" name="TextBox 109">
            <a:extLst>
              <a:ext uri="{FF2B5EF4-FFF2-40B4-BE49-F238E27FC236}">
                <a16:creationId xmlns:a16="http://schemas.microsoft.com/office/drawing/2014/main" id="{DF98993E-C266-4B60-ACDE-BA9CF2DF87A5}"/>
              </a:ext>
            </a:extLst>
          </p:cNvPr>
          <p:cNvSpPr txBox="1"/>
          <p:nvPr/>
        </p:nvSpPr>
        <p:spPr>
          <a:xfrm>
            <a:off x="10208965" y="54"/>
            <a:ext cx="886909"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4472C4"/>
                </a:solidFill>
                <a:effectLst/>
                <a:uLnTx/>
                <a:uFillTx/>
                <a:latin typeface="Calibri" panose="020F0502020204030204"/>
                <a:ea typeface="+mn-ea"/>
                <a:cs typeface="+mn-cs"/>
              </a:rPr>
              <a:t>Blue = Intel</a:t>
            </a:r>
          </a:p>
        </p:txBody>
      </p:sp>
      <p:sp>
        <p:nvSpPr>
          <p:cNvPr id="111" name="TextBox 110">
            <a:extLst>
              <a:ext uri="{FF2B5EF4-FFF2-40B4-BE49-F238E27FC236}">
                <a16:creationId xmlns:a16="http://schemas.microsoft.com/office/drawing/2014/main" id="{F38DDD1B-B711-49B6-8366-382587487D34}"/>
              </a:ext>
            </a:extLst>
          </p:cNvPr>
          <p:cNvSpPr txBox="1"/>
          <p:nvPr/>
        </p:nvSpPr>
        <p:spPr>
          <a:xfrm>
            <a:off x="10212595" y="175475"/>
            <a:ext cx="1907958"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Black = Industry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Underlined = Volume driver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Numbers=Memory speed</a:t>
            </a:r>
          </a:p>
        </p:txBody>
      </p:sp>
      <p:sp>
        <p:nvSpPr>
          <p:cNvPr id="77" name="Isosceles Triangle 76">
            <a:extLst>
              <a:ext uri="{FF2B5EF4-FFF2-40B4-BE49-F238E27FC236}">
                <a16:creationId xmlns:a16="http://schemas.microsoft.com/office/drawing/2014/main" id="{2B2BB748-626D-4254-9F97-0FBC92917B8C}"/>
              </a:ext>
            </a:extLst>
          </p:cNvPr>
          <p:cNvSpPr/>
          <p:nvPr/>
        </p:nvSpPr>
        <p:spPr>
          <a:xfrm>
            <a:off x="7492839" y="3103058"/>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84" name="TextBox 83">
            <a:extLst>
              <a:ext uri="{FF2B5EF4-FFF2-40B4-BE49-F238E27FC236}">
                <a16:creationId xmlns:a16="http://schemas.microsoft.com/office/drawing/2014/main" id="{6AB070C3-BDC2-4DA9-87DD-4D9E32816AFF}"/>
              </a:ext>
            </a:extLst>
          </p:cNvPr>
          <p:cNvSpPr txBox="1"/>
          <p:nvPr/>
        </p:nvSpPr>
        <p:spPr>
          <a:xfrm>
            <a:off x="7649208" y="3077240"/>
            <a:ext cx="663964"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solidFill>
                <a:effectLst/>
                <a:uLnTx/>
                <a:uFillTx/>
                <a:latin typeface="Calibri" panose="020F0502020204030204"/>
                <a:ea typeface="+mn-ea"/>
                <a:cs typeface="+mn-cs"/>
              </a:rPr>
              <a:t>Visibility</a:t>
            </a:r>
          </a:p>
        </p:txBody>
      </p:sp>
      <p:sp>
        <p:nvSpPr>
          <p:cNvPr id="93" name="TextBox 92">
            <a:extLst>
              <a:ext uri="{FF2B5EF4-FFF2-40B4-BE49-F238E27FC236}">
                <a16:creationId xmlns:a16="http://schemas.microsoft.com/office/drawing/2014/main" id="{485542FD-46F5-47E7-9EAD-EFDAE932ADA5}"/>
              </a:ext>
            </a:extLst>
          </p:cNvPr>
          <p:cNvSpPr txBox="1"/>
          <p:nvPr/>
        </p:nvSpPr>
        <p:spPr>
          <a:xfrm>
            <a:off x="9287693" y="1524253"/>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6.4</a:t>
            </a:r>
          </a:p>
        </p:txBody>
      </p:sp>
      <p:sp>
        <p:nvSpPr>
          <p:cNvPr id="56" name="Rectangle: Rounded Corners 55">
            <a:extLst>
              <a:ext uri="{FF2B5EF4-FFF2-40B4-BE49-F238E27FC236}">
                <a16:creationId xmlns:a16="http://schemas.microsoft.com/office/drawing/2014/main" id="{4927BEF6-5605-471F-838D-C2724E865D53}"/>
              </a:ext>
            </a:extLst>
          </p:cNvPr>
          <p:cNvSpPr/>
          <p:nvPr/>
        </p:nvSpPr>
        <p:spPr>
          <a:xfrm>
            <a:off x="4092221" y="3096635"/>
            <a:ext cx="5731810" cy="20308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64" name="Straight Connector 63">
            <a:extLst>
              <a:ext uri="{FF2B5EF4-FFF2-40B4-BE49-F238E27FC236}">
                <a16:creationId xmlns:a16="http://schemas.microsoft.com/office/drawing/2014/main" id="{92C8DA58-DF64-4B1A-B048-BAE1780D1EB2}"/>
              </a:ext>
            </a:extLst>
          </p:cNvPr>
          <p:cNvCxnSpPr/>
          <p:nvPr/>
        </p:nvCxnSpPr>
        <p:spPr>
          <a:xfrm>
            <a:off x="368292" y="3333436"/>
            <a:ext cx="1166541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5" name="Rectangle: Rounded Corners 114">
            <a:extLst>
              <a:ext uri="{FF2B5EF4-FFF2-40B4-BE49-F238E27FC236}">
                <a16:creationId xmlns:a16="http://schemas.microsoft.com/office/drawing/2014/main" id="{0EB2B64E-ECAC-4E66-B474-DA4E22C28E08}"/>
              </a:ext>
            </a:extLst>
          </p:cNvPr>
          <p:cNvSpPr/>
          <p:nvPr/>
        </p:nvSpPr>
        <p:spPr>
          <a:xfrm>
            <a:off x="6256273" y="2706604"/>
            <a:ext cx="4261597" cy="590758"/>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0" name="Isosceles Triangle 139">
            <a:extLst>
              <a:ext uri="{FF2B5EF4-FFF2-40B4-BE49-F238E27FC236}">
                <a16:creationId xmlns:a16="http://schemas.microsoft.com/office/drawing/2014/main" id="{67802F24-9F4C-4CCC-A51E-AC5FF8CCEBF9}"/>
              </a:ext>
            </a:extLst>
          </p:cNvPr>
          <p:cNvSpPr/>
          <p:nvPr/>
        </p:nvSpPr>
        <p:spPr>
          <a:xfrm>
            <a:off x="7568581" y="4847615"/>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9" name="TextBox 8">
            <a:extLst>
              <a:ext uri="{FF2B5EF4-FFF2-40B4-BE49-F238E27FC236}">
                <a16:creationId xmlns:a16="http://schemas.microsoft.com/office/drawing/2014/main" id="{EE2230F5-0627-4CE4-850D-1954CDADCF18}"/>
              </a:ext>
            </a:extLst>
          </p:cNvPr>
          <p:cNvSpPr txBox="1"/>
          <p:nvPr/>
        </p:nvSpPr>
        <p:spPr>
          <a:xfrm rot="16200000">
            <a:off x="-612986" y="4923575"/>
            <a:ext cx="170271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Predominantly Procured</a:t>
            </a:r>
          </a:p>
        </p:txBody>
      </p:sp>
      <p:sp>
        <p:nvSpPr>
          <p:cNvPr id="105" name="Isosceles Triangle 104">
            <a:extLst>
              <a:ext uri="{FF2B5EF4-FFF2-40B4-BE49-F238E27FC236}">
                <a16:creationId xmlns:a16="http://schemas.microsoft.com/office/drawing/2014/main" id="{52ED6291-79A2-456C-AEC4-0B83A65EA6B5}"/>
              </a:ext>
            </a:extLst>
          </p:cNvPr>
          <p:cNvSpPr/>
          <p:nvPr/>
        </p:nvSpPr>
        <p:spPr>
          <a:xfrm>
            <a:off x="2838576" y="1713361"/>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06" name="TextBox 105">
            <a:extLst>
              <a:ext uri="{FF2B5EF4-FFF2-40B4-BE49-F238E27FC236}">
                <a16:creationId xmlns:a16="http://schemas.microsoft.com/office/drawing/2014/main" id="{F9879BDD-58A8-4B98-BC54-7CB41C2B54AA}"/>
              </a:ext>
            </a:extLst>
          </p:cNvPr>
          <p:cNvSpPr txBox="1"/>
          <p:nvPr/>
        </p:nvSpPr>
        <p:spPr>
          <a:xfrm>
            <a:off x="3006101" y="1696258"/>
            <a:ext cx="367408"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RAS</a:t>
            </a:r>
          </a:p>
        </p:txBody>
      </p:sp>
      <p:sp>
        <p:nvSpPr>
          <p:cNvPr id="112" name="Isosceles Triangle 111">
            <a:extLst>
              <a:ext uri="{FF2B5EF4-FFF2-40B4-BE49-F238E27FC236}">
                <a16:creationId xmlns:a16="http://schemas.microsoft.com/office/drawing/2014/main" id="{1BCACCDD-6529-4B67-90B7-1DD12EEE9D5A}"/>
              </a:ext>
            </a:extLst>
          </p:cNvPr>
          <p:cNvSpPr/>
          <p:nvPr/>
        </p:nvSpPr>
        <p:spPr>
          <a:xfrm>
            <a:off x="9716053" y="1719330"/>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14" name="TextBox 113">
            <a:extLst>
              <a:ext uri="{FF2B5EF4-FFF2-40B4-BE49-F238E27FC236}">
                <a16:creationId xmlns:a16="http://schemas.microsoft.com/office/drawing/2014/main" id="{0CA5C22C-7271-4B3A-9CE1-F4E93D23DB0C}"/>
              </a:ext>
            </a:extLst>
          </p:cNvPr>
          <p:cNvSpPr txBox="1"/>
          <p:nvPr/>
        </p:nvSpPr>
        <p:spPr>
          <a:xfrm>
            <a:off x="9918079" y="1491646"/>
            <a:ext cx="1764878"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DDR5 EOL alignment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Power/Si scalability limitations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Speed roadmap alignment &gt;6.4</a:t>
            </a:r>
          </a:p>
        </p:txBody>
      </p:sp>
      <p:sp>
        <p:nvSpPr>
          <p:cNvPr id="118" name="Isosceles Triangle 117">
            <a:extLst>
              <a:ext uri="{FF2B5EF4-FFF2-40B4-BE49-F238E27FC236}">
                <a16:creationId xmlns:a16="http://schemas.microsoft.com/office/drawing/2014/main" id="{EB627CCD-068A-49E7-B58A-48F10920C3B2}"/>
              </a:ext>
            </a:extLst>
          </p:cNvPr>
          <p:cNvSpPr/>
          <p:nvPr/>
        </p:nvSpPr>
        <p:spPr>
          <a:xfrm>
            <a:off x="5325374" y="1713561"/>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19" name="TextBox 118">
            <a:extLst>
              <a:ext uri="{FF2B5EF4-FFF2-40B4-BE49-F238E27FC236}">
                <a16:creationId xmlns:a16="http://schemas.microsoft.com/office/drawing/2014/main" id="{7F011B01-6CDC-491D-A1DC-4E46D0D85836}"/>
              </a:ext>
            </a:extLst>
          </p:cNvPr>
          <p:cNvSpPr txBox="1"/>
          <p:nvPr/>
        </p:nvSpPr>
        <p:spPr>
          <a:xfrm>
            <a:off x="5519345" y="1489327"/>
            <a:ext cx="1682065"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sngStrike" kern="1200" cap="none" spc="0" normalizeH="0" baseline="0" noProof="0">
                <a:ln>
                  <a:noFill/>
                </a:ln>
                <a:solidFill>
                  <a:srgbClr val="FFFF00"/>
                </a:solidFill>
                <a:effectLst/>
                <a:uLnTx/>
                <a:uFillTx/>
                <a:latin typeface="Calibri" panose="020F0502020204030204"/>
                <a:ea typeface="+mn-ea"/>
                <a:cs typeface="+mn-cs"/>
              </a:rPr>
              <a:t>No 12Gb 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24Gb alignment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Samsung health risk</a:t>
            </a:r>
          </a:p>
        </p:txBody>
      </p:sp>
      <p:sp>
        <p:nvSpPr>
          <p:cNvPr id="120" name="TextBox 119">
            <a:extLst>
              <a:ext uri="{FF2B5EF4-FFF2-40B4-BE49-F238E27FC236}">
                <a16:creationId xmlns:a16="http://schemas.microsoft.com/office/drawing/2014/main" id="{10A175B7-760F-4A6B-9FD4-D9AA6B8AEC06}"/>
              </a:ext>
            </a:extLst>
          </p:cNvPr>
          <p:cNvSpPr txBox="1"/>
          <p:nvPr/>
        </p:nvSpPr>
        <p:spPr>
          <a:xfrm>
            <a:off x="6085173" y="2115594"/>
            <a:ext cx="66877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4.8 (5.2)</a:t>
            </a:r>
          </a:p>
        </p:txBody>
      </p:sp>
      <p:sp>
        <p:nvSpPr>
          <p:cNvPr id="121" name="TextBox 120">
            <a:extLst>
              <a:ext uri="{FF2B5EF4-FFF2-40B4-BE49-F238E27FC236}">
                <a16:creationId xmlns:a16="http://schemas.microsoft.com/office/drawing/2014/main" id="{CE2443D1-2AF9-46BD-B0AB-B0ADDF7BCC7E}"/>
              </a:ext>
            </a:extLst>
          </p:cNvPr>
          <p:cNvSpPr txBox="1"/>
          <p:nvPr/>
        </p:nvSpPr>
        <p:spPr>
          <a:xfrm>
            <a:off x="5436756" y="3358936"/>
            <a:ext cx="668773"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7.4 (8.5)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-8Gb</a:t>
            </a:r>
          </a:p>
        </p:txBody>
      </p:sp>
      <p:sp>
        <p:nvSpPr>
          <p:cNvPr id="124" name="TextBox 123">
            <a:extLst>
              <a:ext uri="{FF2B5EF4-FFF2-40B4-BE49-F238E27FC236}">
                <a16:creationId xmlns:a16="http://schemas.microsoft.com/office/drawing/2014/main" id="{15BA3FAB-804A-4F91-8145-3446040A005E}"/>
              </a:ext>
            </a:extLst>
          </p:cNvPr>
          <p:cNvSpPr txBox="1"/>
          <p:nvPr/>
        </p:nvSpPr>
        <p:spPr>
          <a:xfrm>
            <a:off x="4034458" y="3040392"/>
            <a:ext cx="860901"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5.4 (6.4)</a:t>
            </a:r>
          </a:p>
        </p:txBody>
      </p:sp>
      <p:sp>
        <p:nvSpPr>
          <p:cNvPr id="135" name="TextBox 134">
            <a:extLst>
              <a:ext uri="{FF2B5EF4-FFF2-40B4-BE49-F238E27FC236}">
                <a16:creationId xmlns:a16="http://schemas.microsoft.com/office/drawing/2014/main" id="{F5B7BF0F-53CC-4651-9A3F-2831799BC2D4}"/>
              </a:ext>
            </a:extLst>
          </p:cNvPr>
          <p:cNvSpPr txBox="1"/>
          <p:nvPr/>
        </p:nvSpPr>
        <p:spPr>
          <a:xfrm>
            <a:off x="6252072" y="2682683"/>
            <a:ext cx="66877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7.4 (8.5)</a:t>
            </a:r>
          </a:p>
        </p:txBody>
      </p:sp>
      <p:sp>
        <p:nvSpPr>
          <p:cNvPr id="155" name="TextBox 154">
            <a:extLst>
              <a:ext uri="{FF2B5EF4-FFF2-40B4-BE49-F238E27FC236}">
                <a16:creationId xmlns:a16="http://schemas.microsoft.com/office/drawing/2014/main" id="{F383A689-FDDF-427C-A987-1F1F9A5E98A7}"/>
              </a:ext>
            </a:extLst>
          </p:cNvPr>
          <p:cNvSpPr txBox="1"/>
          <p:nvPr/>
        </p:nvSpPr>
        <p:spPr>
          <a:xfrm>
            <a:off x="3373275" y="3480022"/>
            <a:ext cx="562975"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+16Gb</a:t>
            </a:r>
          </a:p>
        </p:txBody>
      </p:sp>
      <p:sp>
        <p:nvSpPr>
          <p:cNvPr id="158" name="TextBox 157">
            <a:extLst>
              <a:ext uri="{FF2B5EF4-FFF2-40B4-BE49-F238E27FC236}">
                <a16:creationId xmlns:a16="http://schemas.microsoft.com/office/drawing/2014/main" id="{07F4A6AA-3C2F-4C00-BDE9-A672EFE1BA63}"/>
              </a:ext>
            </a:extLst>
          </p:cNvPr>
          <p:cNvSpPr txBox="1"/>
          <p:nvPr/>
        </p:nvSpPr>
        <p:spPr>
          <a:xfrm>
            <a:off x="2630036" y="4812235"/>
            <a:ext cx="66877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3.2 (3.6)</a:t>
            </a:r>
          </a:p>
        </p:txBody>
      </p:sp>
      <p:sp>
        <p:nvSpPr>
          <p:cNvPr id="160" name="TextBox 159">
            <a:extLst>
              <a:ext uri="{FF2B5EF4-FFF2-40B4-BE49-F238E27FC236}">
                <a16:creationId xmlns:a16="http://schemas.microsoft.com/office/drawing/2014/main" id="{BCF0C664-F841-4C9E-B959-1CB97D2ABF62}"/>
              </a:ext>
            </a:extLst>
          </p:cNvPr>
          <p:cNvSpPr txBox="1"/>
          <p:nvPr/>
        </p:nvSpPr>
        <p:spPr>
          <a:xfrm>
            <a:off x="6979938" y="4940401"/>
            <a:ext cx="36420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4.0</a:t>
            </a:r>
          </a:p>
        </p:txBody>
      </p:sp>
      <p:sp>
        <p:nvSpPr>
          <p:cNvPr id="161" name="TextBox 160">
            <a:extLst>
              <a:ext uri="{FF2B5EF4-FFF2-40B4-BE49-F238E27FC236}">
                <a16:creationId xmlns:a16="http://schemas.microsoft.com/office/drawing/2014/main" id="{233852D5-FF41-4190-A961-4F5BDECAF0C4}"/>
              </a:ext>
            </a:extLst>
          </p:cNvPr>
          <p:cNvSpPr txBox="1"/>
          <p:nvPr/>
        </p:nvSpPr>
        <p:spPr>
          <a:xfrm>
            <a:off x="5673977" y="4210995"/>
            <a:ext cx="43794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4.8+</a:t>
            </a:r>
          </a:p>
        </p:txBody>
      </p:sp>
      <p:sp>
        <p:nvSpPr>
          <p:cNvPr id="122" name="Isosceles Triangle 121">
            <a:extLst>
              <a:ext uri="{FF2B5EF4-FFF2-40B4-BE49-F238E27FC236}">
                <a16:creationId xmlns:a16="http://schemas.microsoft.com/office/drawing/2014/main" id="{41408F63-9C43-4189-8BD4-0482D00D6B13}"/>
              </a:ext>
            </a:extLst>
          </p:cNvPr>
          <p:cNvSpPr/>
          <p:nvPr/>
        </p:nvSpPr>
        <p:spPr>
          <a:xfrm>
            <a:off x="4152201" y="1712652"/>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23" name="TextBox 122">
            <a:extLst>
              <a:ext uri="{FF2B5EF4-FFF2-40B4-BE49-F238E27FC236}">
                <a16:creationId xmlns:a16="http://schemas.microsoft.com/office/drawing/2014/main" id="{817F171A-24ED-4769-AA63-0BEB02907BDD}"/>
              </a:ext>
            </a:extLst>
          </p:cNvPr>
          <p:cNvSpPr txBox="1"/>
          <p:nvPr/>
        </p:nvSpPr>
        <p:spPr>
          <a:xfrm>
            <a:off x="4367813" y="1490151"/>
            <a:ext cx="530674"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DDR5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Comp.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risk</a:t>
            </a:r>
          </a:p>
        </p:txBody>
      </p:sp>
      <p:cxnSp>
        <p:nvCxnSpPr>
          <p:cNvPr id="48" name="Straight Connector 47">
            <a:extLst>
              <a:ext uri="{FF2B5EF4-FFF2-40B4-BE49-F238E27FC236}">
                <a16:creationId xmlns:a16="http://schemas.microsoft.com/office/drawing/2014/main" id="{CD38E6DC-5485-458D-A9AE-DD6DD2548F51}"/>
              </a:ext>
            </a:extLst>
          </p:cNvPr>
          <p:cNvCxnSpPr/>
          <p:nvPr/>
        </p:nvCxnSpPr>
        <p:spPr>
          <a:xfrm>
            <a:off x="368292" y="1986112"/>
            <a:ext cx="1166541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FB9CF1A2-163A-4196-AAAF-DCB6F6C39645}"/>
              </a:ext>
            </a:extLst>
          </p:cNvPr>
          <p:cNvSpPr txBox="1"/>
          <p:nvPr/>
        </p:nvSpPr>
        <p:spPr>
          <a:xfrm>
            <a:off x="2671098" y="5655142"/>
            <a:ext cx="4203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2Gb</a:t>
            </a:r>
          </a:p>
        </p:txBody>
      </p:sp>
      <p:sp>
        <p:nvSpPr>
          <p:cNvPr id="141" name="TextBox 140">
            <a:extLst>
              <a:ext uri="{FF2B5EF4-FFF2-40B4-BE49-F238E27FC236}">
                <a16:creationId xmlns:a16="http://schemas.microsoft.com/office/drawing/2014/main" id="{B2C50BA8-C49A-45FE-B39B-D21296BDC48A}"/>
              </a:ext>
            </a:extLst>
          </p:cNvPr>
          <p:cNvSpPr txBox="1"/>
          <p:nvPr/>
        </p:nvSpPr>
        <p:spPr>
          <a:xfrm>
            <a:off x="5960910" y="5646004"/>
            <a:ext cx="39946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&gt;20</a:t>
            </a:r>
            <a:endParaRPr kumimoji="0" lang="en-US" sz="11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5" name="TextBox 144">
            <a:extLst>
              <a:ext uri="{FF2B5EF4-FFF2-40B4-BE49-F238E27FC236}">
                <a16:creationId xmlns:a16="http://schemas.microsoft.com/office/drawing/2014/main" id="{E1BF5640-5A5E-46C1-94CC-624687359D00}"/>
              </a:ext>
            </a:extLst>
          </p:cNvPr>
          <p:cNvSpPr txBox="1"/>
          <p:nvPr/>
        </p:nvSpPr>
        <p:spPr>
          <a:xfrm>
            <a:off x="10368408" y="2113253"/>
            <a:ext cx="42191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TDB</a:t>
            </a:r>
          </a:p>
        </p:txBody>
      </p:sp>
      <p:sp>
        <p:nvSpPr>
          <p:cNvPr id="148" name="Isosceles Triangle 147">
            <a:extLst>
              <a:ext uri="{FF2B5EF4-FFF2-40B4-BE49-F238E27FC236}">
                <a16:creationId xmlns:a16="http://schemas.microsoft.com/office/drawing/2014/main" id="{031DF536-9B37-4D82-BACA-CBC8A052BE7F}"/>
              </a:ext>
            </a:extLst>
          </p:cNvPr>
          <p:cNvSpPr/>
          <p:nvPr/>
        </p:nvSpPr>
        <p:spPr>
          <a:xfrm>
            <a:off x="4544993" y="2236746"/>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49" name="TextBox 148">
            <a:extLst>
              <a:ext uri="{FF2B5EF4-FFF2-40B4-BE49-F238E27FC236}">
                <a16:creationId xmlns:a16="http://schemas.microsoft.com/office/drawing/2014/main" id="{6BE3D9B7-C8F9-45E8-A3C2-371471B739D4}"/>
              </a:ext>
            </a:extLst>
          </p:cNvPr>
          <p:cNvSpPr txBox="1"/>
          <p:nvPr/>
        </p:nvSpPr>
        <p:spPr>
          <a:xfrm>
            <a:off x="4731087" y="2240499"/>
            <a:ext cx="1053749"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sngStrike" kern="1200" cap="none" spc="0" normalizeH="0" baseline="0" noProof="0">
                <a:ln>
                  <a:noFill/>
                </a:ln>
                <a:solidFill>
                  <a:srgbClr val="FFFF00"/>
                </a:solidFill>
                <a:effectLst/>
                <a:uLnTx/>
                <a:uFillTx/>
                <a:latin typeface="Calibri" panose="020F0502020204030204"/>
                <a:ea typeface="+mn-ea"/>
                <a:cs typeface="+mn-cs"/>
              </a:rPr>
              <a:t>8GB/Channel  Min</a:t>
            </a:r>
          </a:p>
        </p:txBody>
      </p:sp>
      <p:sp>
        <p:nvSpPr>
          <p:cNvPr id="162" name="TextBox 161">
            <a:extLst>
              <a:ext uri="{FF2B5EF4-FFF2-40B4-BE49-F238E27FC236}">
                <a16:creationId xmlns:a16="http://schemas.microsoft.com/office/drawing/2014/main" id="{ACB8D9DC-9580-46F7-94F7-B658C8D569B4}"/>
              </a:ext>
            </a:extLst>
          </p:cNvPr>
          <p:cNvSpPr txBox="1"/>
          <p:nvPr/>
        </p:nvSpPr>
        <p:spPr>
          <a:xfrm>
            <a:off x="7990692" y="2690727"/>
            <a:ext cx="3674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8.5</a:t>
            </a:r>
          </a:p>
        </p:txBody>
      </p:sp>
      <p:sp>
        <p:nvSpPr>
          <p:cNvPr id="163" name="TextBox 162">
            <a:extLst>
              <a:ext uri="{FF2B5EF4-FFF2-40B4-BE49-F238E27FC236}">
                <a16:creationId xmlns:a16="http://schemas.microsoft.com/office/drawing/2014/main" id="{D2F78181-B89E-4F2B-8799-4558C3648F7F}"/>
              </a:ext>
            </a:extLst>
          </p:cNvPr>
          <p:cNvSpPr txBox="1"/>
          <p:nvPr/>
        </p:nvSpPr>
        <p:spPr>
          <a:xfrm>
            <a:off x="7577178" y="3348133"/>
            <a:ext cx="3674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8.5</a:t>
            </a:r>
          </a:p>
        </p:txBody>
      </p:sp>
      <p:sp>
        <p:nvSpPr>
          <p:cNvPr id="164" name="Isosceles Triangle 163">
            <a:extLst>
              <a:ext uri="{FF2B5EF4-FFF2-40B4-BE49-F238E27FC236}">
                <a16:creationId xmlns:a16="http://schemas.microsoft.com/office/drawing/2014/main" id="{3FD3BDEF-1C1A-4F10-8F19-949463B8EC84}"/>
              </a:ext>
            </a:extLst>
          </p:cNvPr>
          <p:cNvSpPr/>
          <p:nvPr/>
        </p:nvSpPr>
        <p:spPr>
          <a:xfrm>
            <a:off x="6497932" y="2987279"/>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65" name="TextBox 164">
            <a:extLst>
              <a:ext uri="{FF2B5EF4-FFF2-40B4-BE49-F238E27FC236}">
                <a16:creationId xmlns:a16="http://schemas.microsoft.com/office/drawing/2014/main" id="{45BAABCA-E1C9-4BC7-A733-6F24D6E6C2FE}"/>
              </a:ext>
            </a:extLst>
          </p:cNvPr>
          <p:cNvSpPr txBox="1"/>
          <p:nvPr/>
        </p:nvSpPr>
        <p:spPr>
          <a:xfrm>
            <a:off x="6687240" y="2899653"/>
            <a:ext cx="174216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&gt;6.4 Voltage implementation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Capacity overprovisioning</a:t>
            </a:r>
          </a:p>
        </p:txBody>
      </p:sp>
      <p:sp>
        <p:nvSpPr>
          <p:cNvPr id="171" name="TextBox 170">
            <a:extLst>
              <a:ext uri="{FF2B5EF4-FFF2-40B4-BE49-F238E27FC236}">
                <a16:creationId xmlns:a16="http://schemas.microsoft.com/office/drawing/2014/main" id="{E230959C-058F-4D2B-A3D3-DEDD35C50032}"/>
              </a:ext>
            </a:extLst>
          </p:cNvPr>
          <p:cNvSpPr txBox="1"/>
          <p:nvPr/>
        </p:nvSpPr>
        <p:spPr>
          <a:xfrm>
            <a:off x="6276038" y="4193383"/>
            <a:ext cx="94609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Schedule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Power/thermals</a:t>
            </a:r>
          </a:p>
        </p:txBody>
      </p:sp>
      <p:sp>
        <p:nvSpPr>
          <p:cNvPr id="172" name="Isosceles Triangle 171">
            <a:extLst>
              <a:ext uri="{FF2B5EF4-FFF2-40B4-BE49-F238E27FC236}">
                <a16:creationId xmlns:a16="http://schemas.microsoft.com/office/drawing/2014/main" id="{9B360E63-5C73-43DF-B73B-6DA258FED9DC}"/>
              </a:ext>
            </a:extLst>
          </p:cNvPr>
          <p:cNvSpPr/>
          <p:nvPr/>
        </p:nvSpPr>
        <p:spPr>
          <a:xfrm>
            <a:off x="6082244" y="4262131"/>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75" name="TextBox 174">
            <a:extLst>
              <a:ext uri="{FF2B5EF4-FFF2-40B4-BE49-F238E27FC236}">
                <a16:creationId xmlns:a16="http://schemas.microsoft.com/office/drawing/2014/main" id="{8136D8DC-6718-4632-B06B-EF9231408A63}"/>
              </a:ext>
            </a:extLst>
          </p:cNvPr>
          <p:cNvSpPr txBox="1"/>
          <p:nvPr/>
        </p:nvSpPr>
        <p:spPr>
          <a:xfrm>
            <a:off x="3840172" y="6146953"/>
            <a:ext cx="534121"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18/20</a:t>
            </a:r>
          </a:p>
        </p:txBody>
      </p:sp>
      <p:sp>
        <p:nvSpPr>
          <p:cNvPr id="10" name="Oval 9">
            <a:extLst>
              <a:ext uri="{FF2B5EF4-FFF2-40B4-BE49-F238E27FC236}">
                <a16:creationId xmlns:a16="http://schemas.microsoft.com/office/drawing/2014/main" id="{5822A6D1-DF6B-4257-B2B5-257F61935D94}"/>
              </a:ext>
            </a:extLst>
          </p:cNvPr>
          <p:cNvSpPr/>
          <p:nvPr/>
        </p:nvSpPr>
        <p:spPr>
          <a:xfrm>
            <a:off x="4855163" y="1374671"/>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5" name="Oval 124">
            <a:extLst>
              <a:ext uri="{FF2B5EF4-FFF2-40B4-BE49-F238E27FC236}">
                <a16:creationId xmlns:a16="http://schemas.microsoft.com/office/drawing/2014/main" id="{BC9C688F-B1F5-492B-9801-42A29D174DA8}"/>
              </a:ext>
            </a:extLst>
          </p:cNvPr>
          <p:cNvSpPr/>
          <p:nvPr/>
        </p:nvSpPr>
        <p:spPr>
          <a:xfrm>
            <a:off x="3006926" y="1377004"/>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6" name="Oval 125">
            <a:extLst>
              <a:ext uri="{FF2B5EF4-FFF2-40B4-BE49-F238E27FC236}">
                <a16:creationId xmlns:a16="http://schemas.microsoft.com/office/drawing/2014/main" id="{CF01EE13-E539-4CAA-A9F6-37D34244330E}"/>
              </a:ext>
            </a:extLst>
          </p:cNvPr>
          <p:cNvSpPr/>
          <p:nvPr/>
        </p:nvSpPr>
        <p:spPr>
          <a:xfrm>
            <a:off x="7045736" y="1378483"/>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1" name="Oval 130">
            <a:extLst>
              <a:ext uri="{FF2B5EF4-FFF2-40B4-BE49-F238E27FC236}">
                <a16:creationId xmlns:a16="http://schemas.microsoft.com/office/drawing/2014/main" id="{AEE1A0F4-C1B5-4363-97E1-736030F6B5B4}"/>
              </a:ext>
            </a:extLst>
          </p:cNvPr>
          <p:cNvSpPr/>
          <p:nvPr/>
        </p:nvSpPr>
        <p:spPr>
          <a:xfrm>
            <a:off x="9377844" y="1368913"/>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2" name="Oval 131">
            <a:extLst>
              <a:ext uri="{FF2B5EF4-FFF2-40B4-BE49-F238E27FC236}">
                <a16:creationId xmlns:a16="http://schemas.microsoft.com/office/drawing/2014/main" id="{0CB74D69-E86C-479E-A93D-7FC30DB541C6}"/>
              </a:ext>
            </a:extLst>
          </p:cNvPr>
          <p:cNvSpPr/>
          <p:nvPr/>
        </p:nvSpPr>
        <p:spPr>
          <a:xfrm>
            <a:off x="11598477" y="1370185"/>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0143699-B538-4195-875D-4A098634689C}"/>
              </a:ext>
            </a:extLst>
          </p:cNvPr>
          <p:cNvSpPr txBox="1"/>
          <p:nvPr/>
        </p:nvSpPr>
        <p:spPr>
          <a:xfrm>
            <a:off x="3077621" y="1291275"/>
            <a:ext cx="3690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ICX</a:t>
            </a:r>
          </a:p>
        </p:txBody>
      </p:sp>
      <p:sp>
        <p:nvSpPr>
          <p:cNvPr id="134" name="TextBox 133">
            <a:extLst>
              <a:ext uri="{FF2B5EF4-FFF2-40B4-BE49-F238E27FC236}">
                <a16:creationId xmlns:a16="http://schemas.microsoft.com/office/drawing/2014/main" id="{018843CC-11AC-4A23-AB8A-059A04730B33}"/>
              </a:ext>
            </a:extLst>
          </p:cNvPr>
          <p:cNvSpPr txBox="1"/>
          <p:nvPr/>
        </p:nvSpPr>
        <p:spPr>
          <a:xfrm>
            <a:off x="4915395" y="1293057"/>
            <a:ext cx="397866"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SPR</a:t>
            </a:r>
          </a:p>
        </p:txBody>
      </p:sp>
      <p:sp>
        <p:nvSpPr>
          <p:cNvPr id="138" name="TextBox 137">
            <a:extLst>
              <a:ext uri="{FF2B5EF4-FFF2-40B4-BE49-F238E27FC236}">
                <a16:creationId xmlns:a16="http://schemas.microsoft.com/office/drawing/2014/main" id="{4CF0229D-63FE-4713-B330-8058F30EF06A}"/>
              </a:ext>
            </a:extLst>
          </p:cNvPr>
          <p:cNvSpPr txBox="1"/>
          <p:nvPr/>
        </p:nvSpPr>
        <p:spPr>
          <a:xfrm>
            <a:off x="7083543" y="1284420"/>
            <a:ext cx="44275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GNR</a:t>
            </a:r>
          </a:p>
        </p:txBody>
      </p:sp>
      <p:sp>
        <p:nvSpPr>
          <p:cNvPr id="142" name="TextBox 141">
            <a:extLst>
              <a:ext uri="{FF2B5EF4-FFF2-40B4-BE49-F238E27FC236}">
                <a16:creationId xmlns:a16="http://schemas.microsoft.com/office/drawing/2014/main" id="{7668D606-0B3D-429C-96EE-AC33842E0374}"/>
              </a:ext>
            </a:extLst>
          </p:cNvPr>
          <p:cNvSpPr txBox="1"/>
          <p:nvPr/>
        </p:nvSpPr>
        <p:spPr>
          <a:xfrm>
            <a:off x="9442616" y="1285242"/>
            <a:ext cx="46839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DMR</a:t>
            </a:r>
          </a:p>
        </p:txBody>
      </p:sp>
      <p:sp>
        <p:nvSpPr>
          <p:cNvPr id="143" name="TextBox 142">
            <a:extLst>
              <a:ext uri="{FF2B5EF4-FFF2-40B4-BE49-F238E27FC236}">
                <a16:creationId xmlns:a16="http://schemas.microsoft.com/office/drawing/2014/main" id="{98114A16-E45A-4865-B906-2FB04DF04EBC}"/>
              </a:ext>
            </a:extLst>
          </p:cNvPr>
          <p:cNvSpPr txBox="1"/>
          <p:nvPr/>
        </p:nvSpPr>
        <p:spPr>
          <a:xfrm>
            <a:off x="11655648" y="1287041"/>
            <a:ext cx="40588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CYR</a:t>
            </a:r>
          </a:p>
        </p:txBody>
      </p:sp>
      <p:sp>
        <p:nvSpPr>
          <p:cNvPr id="146" name="TextBox 145">
            <a:extLst>
              <a:ext uri="{FF2B5EF4-FFF2-40B4-BE49-F238E27FC236}">
                <a16:creationId xmlns:a16="http://schemas.microsoft.com/office/drawing/2014/main" id="{3FF6DBD5-8492-45FD-82D2-2B4622A13C0B}"/>
              </a:ext>
            </a:extLst>
          </p:cNvPr>
          <p:cNvSpPr txBox="1"/>
          <p:nvPr/>
        </p:nvSpPr>
        <p:spPr>
          <a:xfrm>
            <a:off x="11433776" y="1552525"/>
            <a:ext cx="3674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7.2</a:t>
            </a:r>
          </a:p>
        </p:txBody>
      </p:sp>
      <p:sp>
        <p:nvSpPr>
          <p:cNvPr id="12" name="Rectangle 11">
            <a:extLst>
              <a:ext uri="{FF2B5EF4-FFF2-40B4-BE49-F238E27FC236}">
                <a16:creationId xmlns:a16="http://schemas.microsoft.com/office/drawing/2014/main" id="{37BF022C-6EDB-4C1F-AED6-4E8C21977D2B}"/>
              </a:ext>
            </a:extLst>
          </p:cNvPr>
          <p:cNvSpPr/>
          <p:nvPr/>
        </p:nvSpPr>
        <p:spPr>
          <a:xfrm>
            <a:off x="4816635" y="1472530"/>
            <a:ext cx="712054"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DDR5</a:t>
            </a:r>
          </a:p>
        </p:txBody>
      </p:sp>
      <p:sp>
        <p:nvSpPr>
          <p:cNvPr id="147" name="Oval 146">
            <a:extLst>
              <a:ext uri="{FF2B5EF4-FFF2-40B4-BE49-F238E27FC236}">
                <a16:creationId xmlns:a16="http://schemas.microsoft.com/office/drawing/2014/main" id="{CABF5816-61A3-474E-9021-085941FF7282}"/>
              </a:ext>
            </a:extLst>
          </p:cNvPr>
          <p:cNvSpPr/>
          <p:nvPr/>
        </p:nvSpPr>
        <p:spPr>
          <a:xfrm>
            <a:off x="4234175" y="2526426"/>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0" name="Oval 149">
            <a:extLst>
              <a:ext uri="{FF2B5EF4-FFF2-40B4-BE49-F238E27FC236}">
                <a16:creationId xmlns:a16="http://schemas.microsoft.com/office/drawing/2014/main" id="{2CE081E5-D6E7-4224-AB55-5BAF54493A17}"/>
              </a:ext>
            </a:extLst>
          </p:cNvPr>
          <p:cNvSpPr/>
          <p:nvPr/>
        </p:nvSpPr>
        <p:spPr>
          <a:xfrm>
            <a:off x="2497409" y="2528117"/>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4" name="Oval 153">
            <a:extLst>
              <a:ext uri="{FF2B5EF4-FFF2-40B4-BE49-F238E27FC236}">
                <a16:creationId xmlns:a16="http://schemas.microsoft.com/office/drawing/2014/main" id="{11AA85CF-9535-4713-838A-12AAD4C4669F}"/>
              </a:ext>
            </a:extLst>
          </p:cNvPr>
          <p:cNvSpPr/>
          <p:nvPr/>
        </p:nvSpPr>
        <p:spPr>
          <a:xfrm>
            <a:off x="6313067" y="2530673"/>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6" name="Oval 165">
            <a:extLst>
              <a:ext uri="{FF2B5EF4-FFF2-40B4-BE49-F238E27FC236}">
                <a16:creationId xmlns:a16="http://schemas.microsoft.com/office/drawing/2014/main" id="{02127459-E8F6-457A-BC4B-CD50F3492B05}"/>
              </a:ext>
            </a:extLst>
          </p:cNvPr>
          <p:cNvSpPr/>
          <p:nvPr/>
        </p:nvSpPr>
        <p:spPr>
          <a:xfrm>
            <a:off x="8116211" y="2519448"/>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7" name="Oval 166">
            <a:extLst>
              <a:ext uri="{FF2B5EF4-FFF2-40B4-BE49-F238E27FC236}">
                <a16:creationId xmlns:a16="http://schemas.microsoft.com/office/drawing/2014/main" id="{98B002DE-FE78-4237-93E4-5896AD9174F0}"/>
              </a:ext>
            </a:extLst>
          </p:cNvPr>
          <p:cNvSpPr/>
          <p:nvPr/>
        </p:nvSpPr>
        <p:spPr>
          <a:xfrm>
            <a:off x="10460700" y="2521787"/>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8" name="TextBox 167">
            <a:extLst>
              <a:ext uri="{FF2B5EF4-FFF2-40B4-BE49-F238E27FC236}">
                <a16:creationId xmlns:a16="http://schemas.microsoft.com/office/drawing/2014/main" id="{0839D693-2A9B-4E0D-9933-5650C7E6E712}"/>
              </a:ext>
            </a:extLst>
          </p:cNvPr>
          <p:cNvSpPr txBox="1"/>
          <p:nvPr/>
        </p:nvSpPr>
        <p:spPr>
          <a:xfrm>
            <a:off x="2568104" y="2442388"/>
            <a:ext cx="402674"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TGL</a:t>
            </a:r>
          </a:p>
        </p:txBody>
      </p:sp>
      <p:sp>
        <p:nvSpPr>
          <p:cNvPr id="169" name="TextBox 168">
            <a:extLst>
              <a:ext uri="{FF2B5EF4-FFF2-40B4-BE49-F238E27FC236}">
                <a16:creationId xmlns:a16="http://schemas.microsoft.com/office/drawing/2014/main" id="{0CD7AE93-4E30-4CC8-A9A6-3B1E005D5912}"/>
              </a:ext>
            </a:extLst>
          </p:cNvPr>
          <p:cNvSpPr txBox="1"/>
          <p:nvPr/>
        </p:nvSpPr>
        <p:spPr>
          <a:xfrm>
            <a:off x="4294407" y="2444812"/>
            <a:ext cx="41229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ADL</a:t>
            </a:r>
          </a:p>
        </p:txBody>
      </p:sp>
      <p:sp>
        <p:nvSpPr>
          <p:cNvPr id="170" name="TextBox 169">
            <a:extLst>
              <a:ext uri="{FF2B5EF4-FFF2-40B4-BE49-F238E27FC236}">
                <a16:creationId xmlns:a16="http://schemas.microsoft.com/office/drawing/2014/main" id="{C9C06A22-10BC-4591-9E8D-8D71EA31B27A}"/>
              </a:ext>
            </a:extLst>
          </p:cNvPr>
          <p:cNvSpPr txBox="1"/>
          <p:nvPr/>
        </p:nvSpPr>
        <p:spPr>
          <a:xfrm>
            <a:off x="6350874" y="2436610"/>
            <a:ext cx="43313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MTL</a:t>
            </a:r>
          </a:p>
        </p:txBody>
      </p:sp>
      <p:sp>
        <p:nvSpPr>
          <p:cNvPr id="174" name="TextBox 173">
            <a:extLst>
              <a:ext uri="{FF2B5EF4-FFF2-40B4-BE49-F238E27FC236}">
                <a16:creationId xmlns:a16="http://schemas.microsoft.com/office/drawing/2014/main" id="{8CFBC065-E331-4A26-9E1D-C24E6CFEEBF7}"/>
              </a:ext>
            </a:extLst>
          </p:cNvPr>
          <p:cNvSpPr txBox="1"/>
          <p:nvPr/>
        </p:nvSpPr>
        <p:spPr>
          <a:xfrm>
            <a:off x="8180983" y="2435777"/>
            <a:ext cx="39466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LNL</a:t>
            </a:r>
          </a:p>
        </p:txBody>
      </p:sp>
      <p:sp>
        <p:nvSpPr>
          <p:cNvPr id="176" name="TextBox 175">
            <a:extLst>
              <a:ext uri="{FF2B5EF4-FFF2-40B4-BE49-F238E27FC236}">
                <a16:creationId xmlns:a16="http://schemas.microsoft.com/office/drawing/2014/main" id="{13CE8437-EA8C-4A47-AC60-A1DC7DAB4ACB}"/>
              </a:ext>
            </a:extLst>
          </p:cNvPr>
          <p:cNvSpPr txBox="1"/>
          <p:nvPr/>
        </p:nvSpPr>
        <p:spPr>
          <a:xfrm>
            <a:off x="10517871" y="2438643"/>
            <a:ext cx="41549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65000"/>
                  </a:prstClr>
                </a:solidFill>
                <a:effectLst/>
                <a:uLnTx/>
                <a:uFillTx/>
                <a:latin typeface="Calibri" panose="020F0502020204030204"/>
                <a:ea typeface="+mn-ea"/>
                <a:cs typeface="+mn-cs"/>
              </a:rPr>
              <a:t>NVL</a:t>
            </a:r>
          </a:p>
        </p:txBody>
      </p:sp>
      <p:sp>
        <p:nvSpPr>
          <p:cNvPr id="177" name="Isosceles Triangle 176">
            <a:extLst>
              <a:ext uri="{FF2B5EF4-FFF2-40B4-BE49-F238E27FC236}">
                <a16:creationId xmlns:a16="http://schemas.microsoft.com/office/drawing/2014/main" id="{40919CAC-4A02-4EA1-AB93-9891E8756D5F}"/>
              </a:ext>
            </a:extLst>
          </p:cNvPr>
          <p:cNvSpPr/>
          <p:nvPr/>
        </p:nvSpPr>
        <p:spPr>
          <a:xfrm>
            <a:off x="6643613" y="2172473"/>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78" name="TextBox 177">
            <a:extLst>
              <a:ext uri="{FF2B5EF4-FFF2-40B4-BE49-F238E27FC236}">
                <a16:creationId xmlns:a16="http://schemas.microsoft.com/office/drawing/2014/main" id="{553B5298-D57D-4CD8-8B5B-B3B3B5423D2F}"/>
              </a:ext>
            </a:extLst>
          </p:cNvPr>
          <p:cNvSpPr txBox="1"/>
          <p:nvPr/>
        </p:nvSpPr>
        <p:spPr>
          <a:xfrm>
            <a:off x="6830060" y="2073133"/>
            <a:ext cx="120748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Pricing Risk, No DDR4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RAS/RH</a:t>
            </a:r>
          </a:p>
        </p:txBody>
      </p:sp>
      <p:sp>
        <p:nvSpPr>
          <p:cNvPr id="13" name="Rectangle 12">
            <a:extLst>
              <a:ext uri="{FF2B5EF4-FFF2-40B4-BE49-F238E27FC236}">
                <a16:creationId xmlns:a16="http://schemas.microsoft.com/office/drawing/2014/main" id="{1417190D-91E0-47D9-BDFD-AB2000D581AC}"/>
              </a:ext>
            </a:extLst>
          </p:cNvPr>
          <p:cNvSpPr/>
          <p:nvPr/>
        </p:nvSpPr>
        <p:spPr>
          <a:xfrm>
            <a:off x="1831608" y="2669755"/>
            <a:ext cx="787395"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lumMod val="50000"/>
                  </a:prstClr>
                </a:solidFill>
                <a:effectLst/>
                <a:uLnTx/>
                <a:uFillTx/>
                <a:latin typeface="Calibri" panose="020F0502020204030204"/>
                <a:ea typeface="+mn-ea"/>
                <a:cs typeface="+mn-cs"/>
              </a:rPr>
              <a:t>LP3/LP4</a:t>
            </a:r>
          </a:p>
        </p:txBody>
      </p:sp>
      <p:sp>
        <p:nvSpPr>
          <p:cNvPr id="184" name="TextBox 183">
            <a:extLst>
              <a:ext uri="{FF2B5EF4-FFF2-40B4-BE49-F238E27FC236}">
                <a16:creationId xmlns:a16="http://schemas.microsoft.com/office/drawing/2014/main" id="{ED1A2C2F-2908-431B-A712-89DD8AB4F3BA}"/>
              </a:ext>
            </a:extLst>
          </p:cNvPr>
          <p:cNvSpPr txBox="1"/>
          <p:nvPr/>
        </p:nvSpPr>
        <p:spPr>
          <a:xfrm>
            <a:off x="2182439" y="3343774"/>
            <a:ext cx="3674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5.5</a:t>
            </a:r>
          </a:p>
        </p:txBody>
      </p:sp>
      <p:sp>
        <p:nvSpPr>
          <p:cNvPr id="185" name="Rectangle: Rounded Corners 184">
            <a:extLst>
              <a:ext uri="{FF2B5EF4-FFF2-40B4-BE49-F238E27FC236}">
                <a16:creationId xmlns:a16="http://schemas.microsoft.com/office/drawing/2014/main" id="{15C105F9-B746-4982-8E51-4717B4E0BD44}"/>
              </a:ext>
            </a:extLst>
          </p:cNvPr>
          <p:cNvSpPr/>
          <p:nvPr/>
        </p:nvSpPr>
        <p:spPr>
          <a:xfrm>
            <a:off x="10504910" y="2708637"/>
            <a:ext cx="1528798" cy="583361"/>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3" name="TextBox 182">
            <a:extLst>
              <a:ext uri="{FF2B5EF4-FFF2-40B4-BE49-F238E27FC236}">
                <a16:creationId xmlns:a16="http://schemas.microsoft.com/office/drawing/2014/main" id="{13AEE84F-D9EE-408F-9DCE-6D1A2CE2C772}"/>
              </a:ext>
            </a:extLst>
          </p:cNvPr>
          <p:cNvSpPr txBox="1"/>
          <p:nvPr/>
        </p:nvSpPr>
        <p:spPr>
          <a:xfrm>
            <a:off x="10517870" y="2680548"/>
            <a:ext cx="42191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TBD</a:t>
            </a:r>
          </a:p>
        </p:txBody>
      </p:sp>
      <p:sp>
        <p:nvSpPr>
          <p:cNvPr id="14" name="Rectangle: Rounded Corners 13">
            <a:extLst>
              <a:ext uri="{FF2B5EF4-FFF2-40B4-BE49-F238E27FC236}">
                <a16:creationId xmlns:a16="http://schemas.microsoft.com/office/drawing/2014/main" id="{0952DB55-C65F-4D65-9FE1-276737B752D1}"/>
              </a:ext>
            </a:extLst>
          </p:cNvPr>
          <p:cNvSpPr/>
          <p:nvPr/>
        </p:nvSpPr>
        <p:spPr>
          <a:xfrm>
            <a:off x="9824031" y="3383971"/>
            <a:ext cx="2207016" cy="389811"/>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6" name="Isosceles Triangle 135">
            <a:extLst>
              <a:ext uri="{FF2B5EF4-FFF2-40B4-BE49-F238E27FC236}">
                <a16:creationId xmlns:a16="http://schemas.microsoft.com/office/drawing/2014/main" id="{4AF48C6A-DC0D-4738-B912-7D63D06EA2B1}"/>
              </a:ext>
            </a:extLst>
          </p:cNvPr>
          <p:cNvSpPr/>
          <p:nvPr/>
        </p:nvSpPr>
        <p:spPr>
          <a:xfrm>
            <a:off x="9943587" y="3469323"/>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37" name="TextBox 136">
            <a:extLst>
              <a:ext uri="{FF2B5EF4-FFF2-40B4-BE49-F238E27FC236}">
                <a16:creationId xmlns:a16="http://schemas.microsoft.com/office/drawing/2014/main" id="{60055927-3FEC-4D0D-8A85-3E3116D5E893}"/>
              </a:ext>
            </a:extLst>
          </p:cNvPr>
          <p:cNvSpPr txBox="1"/>
          <p:nvPr/>
        </p:nvSpPr>
        <p:spPr>
          <a:xfrm>
            <a:off x="10133809" y="3452240"/>
            <a:ext cx="1140056"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Visibility (LP6, IPM?)</a:t>
            </a:r>
          </a:p>
        </p:txBody>
      </p:sp>
      <p:sp>
        <p:nvSpPr>
          <p:cNvPr id="186" name="Isosceles Triangle 185">
            <a:extLst>
              <a:ext uri="{FF2B5EF4-FFF2-40B4-BE49-F238E27FC236}">
                <a16:creationId xmlns:a16="http://schemas.microsoft.com/office/drawing/2014/main" id="{769160FE-ADA3-4D03-880E-CDFA2F12E7D2}"/>
              </a:ext>
            </a:extLst>
          </p:cNvPr>
          <p:cNvSpPr/>
          <p:nvPr/>
        </p:nvSpPr>
        <p:spPr>
          <a:xfrm>
            <a:off x="10557632" y="2962333"/>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87" name="TextBox 186">
            <a:extLst>
              <a:ext uri="{FF2B5EF4-FFF2-40B4-BE49-F238E27FC236}">
                <a16:creationId xmlns:a16="http://schemas.microsoft.com/office/drawing/2014/main" id="{F55CEC93-A20A-481B-B62C-0EECE3CE434B}"/>
              </a:ext>
            </a:extLst>
          </p:cNvPr>
          <p:cNvSpPr txBox="1"/>
          <p:nvPr/>
        </p:nvSpPr>
        <p:spPr>
          <a:xfrm>
            <a:off x="10754391" y="2868617"/>
            <a:ext cx="84670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Hierarchy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Requirements</a:t>
            </a:r>
          </a:p>
        </p:txBody>
      </p:sp>
      <p:sp>
        <p:nvSpPr>
          <p:cNvPr id="188" name="Oval 187">
            <a:extLst>
              <a:ext uri="{FF2B5EF4-FFF2-40B4-BE49-F238E27FC236}">
                <a16:creationId xmlns:a16="http://schemas.microsoft.com/office/drawing/2014/main" id="{2E9900C0-4EA6-48B7-B09D-8A80A902815E}"/>
              </a:ext>
            </a:extLst>
          </p:cNvPr>
          <p:cNvSpPr/>
          <p:nvPr/>
        </p:nvSpPr>
        <p:spPr>
          <a:xfrm>
            <a:off x="3840824" y="3914026"/>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190" name="Oval 189">
            <a:extLst>
              <a:ext uri="{FF2B5EF4-FFF2-40B4-BE49-F238E27FC236}">
                <a16:creationId xmlns:a16="http://schemas.microsoft.com/office/drawing/2014/main" id="{75770325-666E-4AAC-822E-7CA136591E62}"/>
              </a:ext>
            </a:extLst>
          </p:cNvPr>
          <p:cNvSpPr/>
          <p:nvPr/>
        </p:nvSpPr>
        <p:spPr>
          <a:xfrm>
            <a:off x="5704424" y="3916462"/>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194" name="TextBox 193">
            <a:extLst>
              <a:ext uri="{FF2B5EF4-FFF2-40B4-BE49-F238E27FC236}">
                <a16:creationId xmlns:a16="http://schemas.microsoft.com/office/drawing/2014/main" id="{BDBAD2AC-A1C7-404B-96FB-7ADA4D27E486}"/>
              </a:ext>
            </a:extLst>
          </p:cNvPr>
          <p:cNvSpPr txBox="1"/>
          <p:nvPr/>
        </p:nvSpPr>
        <p:spPr>
          <a:xfrm>
            <a:off x="3901056" y="3832412"/>
            <a:ext cx="144783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ATS/PVC/SPR+HBM2e</a:t>
            </a:r>
          </a:p>
        </p:txBody>
      </p:sp>
      <p:sp>
        <p:nvSpPr>
          <p:cNvPr id="195" name="TextBox 194">
            <a:extLst>
              <a:ext uri="{FF2B5EF4-FFF2-40B4-BE49-F238E27FC236}">
                <a16:creationId xmlns:a16="http://schemas.microsoft.com/office/drawing/2014/main" id="{C0042066-B58C-41E3-A4BF-FA59E13C8119}"/>
              </a:ext>
            </a:extLst>
          </p:cNvPr>
          <p:cNvSpPr txBox="1"/>
          <p:nvPr/>
        </p:nvSpPr>
        <p:spPr>
          <a:xfrm>
            <a:off x="5771142" y="3827355"/>
            <a:ext cx="365806"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JPS</a:t>
            </a:r>
          </a:p>
        </p:txBody>
      </p:sp>
      <p:sp>
        <p:nvSpPr>
          <p:cNvPr id="198" name="Oval 197">
            <a:extLst>
              <a:ext uri="{FF2B5EF4-FFF2-40B4-BE49-F238E27FC236}">
                <a16:creationId xmlns:a16="http://schemas.microsoft.com/office/drawing/2014/main" id="{69E9855A-0A8F-4F08-A83E-259558A6515C}"/>
              </a:ext>
            </a:extLst>
          </p:cNvPr>
          <p:cNvSpPr/>
          <p:nvPr/>
        </p:nvSpPr>
        <p:spPr>
          <a:xfrm>
            <a:off x="8065940" y="3956962"/>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199" name="TextBox 198">
            <a:extLst>
              <a:ext uri="{FF2B5EF4-FFF2-40B4-BE49-F238E27FC236}">
                <a16:creationId xmlns:a16="http://schemas.microsoft.com/office/drawing/2014/main" id="{B5800303-5213-46AB-AF61-5ED6E35533F9}"/>
              </a:ext>
            </a:extLst>
          </p:cNvPr>
          <p:cNvSpPr txBox="1"/>
          <p:nvPr/>
        </p:nvSpPr>
        <p:spPr>
          <a:xfrm>
            <a:off x="8146595" y="3869567"/>
            <a:ext cx="798617"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GNR+HBM</a:t>
            </a:r>
          </a:p>
        </p:txBody>
      </p:sp>
      <p:sp>
        <p:nvSpPr>
          <p:cNvPr id="203" name="Oval 202">
            <a:extLst>
              <a:ext uri="{FF2B5EF4-FFF2-40B4-BE49-F238E27FC236}">
                <a16:creationId xmlns:a16="http://schemas.microsoft.com/office/drawing/2014/main" id="{F9EB2A9D-30CC-4E66-A9A2-27EBEADF3B6C}"/>
              </a:ext>
            </a:extLst>
          </p:cNvPr>
          <p:cNvSpPr/>
          <p:nvPr/>
        </p:nvSpPr>
        <p:spPr>
          <a:xfrm>
            <a:off x="2237506" y="5347428"/>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204" name="Oval 203">
            <a:extLst>
              <a:ext uri="{FF2B5EF4-FFF2-40B4-BE49-F238E27FC236}">
                <a16:creationId xmlns:a16="http://schemas.microsoft.com/office/drawing/2014/main" id="{24A3516E-CA2D-4A4C-A671-32F34F4FF7CC}"/>
              </a:ext>
            </a:extLst>
          </p:cNvPr>
          <p:cNvSpPr/>
          <p:nvPr/>
        </p:nvSpPr>
        <p:spPr>
          <a:xfrm>
            <a:off x="3796237" y="5352275"/>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205" name="TextBox 204">
            <a:extLst>
              <a:ext uri="{FF2B5EF4-FFF2-40B4-BE49-F238E27FC236}">
                <a16:creationId xmlns:a16="http://schemas.microsoft.com/office/drawing/2014/main" id="{A2D580DE-B9B8-4BA2-87CB-8D516A85C7EE}"/>
              </a:ext>
            </a:extLst>
          </p:cNvPr>
          <p:cNvSpPr txBox="1"/>
          <p:nvPr/>
        </p:nvSpPr>
        <p:spPr>
          <a:xfrm>
            <a:off x="2297738" y="5265814"/>
            <a:ext cx="43313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DG1</a:t>
            </a:r>
          </a:p>
        </p:txBody>
      </p:sp>
      <p:sp>
        <p:nvSpPr>
          <p:cNvPr id="206" name="TextBox 205">
            <a:extLst>
              <a:ext uri="{FF2B5EF4-FFF2-40B4-BE49-F238E27FC236}">
                <a16:creationId xmlns:a16="http://schemas.microsoft.com/office/drawing/2014/main" id="{4FB3325B-0666-40A3-B5E1-0FEA1CCC8ACD}"/>
              </a:ext>
            </a:extLst>
          </p:cNvPr>
          <p:cNvSpPr txBox="1"/>
          <p:nvPr/>
        </p:nvSpPr>
        <p:spPr>
          <a:xfrm>
            <a:off x="3870549" y="5268027"/>
            <a:ext cx="12747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Niagara Falls (DG2)</a:t>
            </a:r>
          </a:p>
        </p:txBody>
      </p:sp>
      <p:sp>
        <p:nvSpPr>
          <p:cNvPr id="207" name="Oval 206">
            <a:extLst>
              <a:ext uri="{FF2B5EF4-FFF2-40B4-BE49-F238E27FC236}">
                <a16:creationId xmlns:a16="http://schemas.microsoft.com/office/drawing/2014/main" id="{0CAC4A49-9695-4701-A213-92652EB416D9}"/>
              </a:ext>
            </a:extLst>
          </p:cNvPr>
          <p:cNvSpPr/>
          <p:nvPr/>
        </p:nvSpPr>
        <p:spPr>
          <a:xfrm>
            <a:off x="6011458" y="5371235"/>
            <a:ext cx="84480" cy="94268"/>
          </a:xfrm>
          <a:prstGeom prst="ellipse">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208" name="TextBox 207">
            <a:extLst>
              <a:ext uri="{FF2B5EF4-FFF2-40B4-BE49-F238E27FC236}">
                <a16:creationId xmlns:a16="http://schemas.microsoft.com/office/drawing/2014/main" id="{6BF8F4A1-894D-4DCC-A145-3F493F01C5FD}"/>
              </a:ext>
            </a:extLst>
          </p:cNvPr>
          <p:cNvSpPr txBox="1"/>
          <p:nvPr/>
        </p:nvSpPr>
        <p:spPr>
          <a:xfrm>
            <a:off x="6068370" y="5279595"/>
            <a:ext cx="43313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lumMod val="50000"/>
                  </a:prstClr>
                </a:solidFill>
                <a:effectLst/>
                <a:uLnTx/>
                <a:uFillTx/>
                <a:latin typeface="Calibri" panose="020F0502020204030204"/>
                <a:ea typeface="+mn-ea"/>
                <a:cs typeface="+mn-cs"/>
              </a:rPr>
              <a:t>DG3</a:t>
            </a:r>
          </a:p>
        </p:txBody>
      </p:sp>
      <p:sp>
        <p:nvSpPr>
          <p:cNvPr id="209" name="Rectangle: Rounded Corners 208">
            <a:extLst>
              <a:ext uri="{FF2B5EF4-FFF2-40B4-BE49-F238E27FC236}">
                <a16:creationId xmlns:a16="http://schemas.microsoft.com/office/drawing/2014/main" id="{0A114E54-E61C-4184-8BA6-666DD50EE498}"/>
              </a:ext>
            </a:extLst>
          </p:cNvPr>
          <p:cNvSpPr/>
          <p:nvPr/>
        </p:nvSpPr>
        <p:spPr>
          <a:xfrm>
            <a:off x="8585398" y="6075542"/>
            <a:ext cx="3456888" cy="395953"/>
          </a:xfrm>
          <a:prstGeom prst="roundRect">
            <a:avLst/>
          </a:prstGeom>
          <a:solidFill>
            <a:srgbClr val="2E47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GDDR7</a:t>
            </a:r>
          </a:p>
        </p:txBody>
      </p:sp>
      <p:sp>
        <p:nvSpPr>
          <p:cNvPr id="210" name="Isosceles Triangle 209">
            <a:extLst>
              <a:ext uri="{FF2B5EF4-FFF2-40B4-BE49-F238E27FC236}">
                <a16:creationId xmlns:a16="http://schemas.microsoft.com/office/drawing/2014/main" id="{58F97401-ABFF-4E26-8246-147990D1BDD3}"/>
              </a:ext>
            </a:extLst>
          </p:cNvPr>
          <p:cNvSpPr/>
          <p:nvPr/>
        </p:nvSpPr>
        <p:spPr>
          <a:xfrm>
            <a:off x="9492869" y="6166936"/>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211" name="TextBox 210">
            <a:extLst>
              <a:ext uri="{FF2B5EF4-FFF2-40B4-BE49-F238E27FC236}">
                <a16:creationId xmlns:a16="http://schemas.microsoft.com/office/drawing/2014/main" id="{A26F9084-4490-40FB-B39A-376446201862}"/>
              </a:ext>
            </a:extLst>
          </p:cNvPr>
          <p:cNvSpPr txBox="1"/>
          <p:nvPr/>
        </p:nvSpPr>
        <p:spPr>
          <a:xfrm>
            <a:off x="9673586" y="6157431"/>
            <a:ext cx="920445"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Visibility (IPM?)</a:t>
            </a:r>
          </a:p>
        </p:txBody>
      </p:sp>
      <p:sp>
        <p:nvSpPr>
          <p:cNvPr id="212" name="Rectangle: Rounded Corners 211">
            <a:extLst>
              <a:ext uri="{FF2B5EF4-FFF2-40B4-BE49-F238E27FC236}">
                <a16:creationId xmlns:a16="http://schemas.microsoft.com/office/drawing/2014/main" id="{C8F00366-0C83-49F4-89BC-5A7F88A8321D}"/>
              </a:ext>
            </a:extLst>
          </p:cNvPr>
          <p:cNvSpPr/>
          <p:nvPr/>
        </p:nvSpPr>
        <p:spPr>
          <a:xfrm>
            <a:off x="8576169" y="5583222"/>
            <a:ext cx="3454878" cy="395953"/>
          </a:xfrm>
          <a:prstGeom prst="roundRect">
            <a:avLst/>
          </a:prstGeom>
          <a:solidFill>
            <a:srgbClr val="2E47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TBD</a:t>
            </a:r>
          </a:p>
        </p:txBody>
      </p:sp>
      <p:sp>
        <p:nvSpPr>
          <p:cNvPr id="213" name="TextBox 212">
            <a:extLst>
              <a:ext uri="{FF2B5EF4-FFF2-40B4-BE49-F238E27FC236}">
                <a16:creationId xmlns:a16="http://schemas.microsoft.com/office/drawing/2014/main" id="{2F14DEBB-A495-4F65-879A-EDEE5587E0FA}"/>
              </a:ext>
            </a:extLst>
          </p:cNvPr>
          <p:cNvSpPr txBox="1"/>
          <p:nvPr/>
        </p:nvSpPr>
        <p:spPr>
          <a:xfrm>
            <a:off x="3771167" y="4813906"/>
            <a:ext cx="679994"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3.2-(3.6)</a:t>
            </a:r>
          </a:p>
        </p:txBody>
      </p:sp>
      <p:sp>
        <p:nvSpPr>
          <p:cNvPr id="15" name="Rectangle 14">
            <a:extLst>
              <a:ext uri="{FF2B5EF4-FFF2-40B4-BE49-F238E27FC236}">
                <a16:creationId xmlns:a16="http://schemas.microsoft.com/office/drawing/2014/main" id="{E7BFE3B9-B3B5-45E0-AED8-F3F3A8D3E78A}"/>
              </a:ext>
            </a:extLst>
          </p:cNvPr>
          <p:cNvSpPr/>
          <p:nvPr/>
        </p:nvSpPr>
        <p:spPr>
          <a:xfrm>
            <a:off x="6772537" y="4683529"/>
            <a:ext cx="768159"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HBM3</a:t>
            </a:r>
          </a:p>
        </p:txBody>
      </p:sp>
      <p:sp>
        <p:nvSpPr>
          <p:cNvPr id="214" name="TextBox 213">
            <a:extLst>
              <a:ext uri="{FF2B5EF4-FFF2-40B4-BE49-F238E27FC236}">
                <a16:creationId xmlns:a16="http://schemas.microsoft.com/office/drawing/2014/main" id="{C4B61F48-06F8-402A-9AA3-338E414FB8F2}"/>
              </a:ext>
            </a:extLst>
          </p:cNvPr>
          <p:cNvSpPr txBox="1"/>
          <p:nvPr/>
        </p:nvSpPr>
        <p:spPr>
          <a:xfrm>
            <a:off x="5134429" y="4808799"/>
            <a:ext cx="36740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3.6</a:t>
            </a:r>
          </a:p>
        </p:txBody>
      </p:sp>
      <p:sp>
        <p:nvSpPr>
          <p:cNvPr id="215" name="Isosceles Triangle 214">
            <a:extLst>
              <a:ext uri="{FF2B5EF4-FFF2-40B4-BE49-F238E27FC236}">
                <a16:creationId xmlns:a16="http://schemas.microsoft.com/office/drawing/2014/main" id="{081D51A5-B711-40DC-A323-CE15634E6C88}"/>
              </a:ext>
            </a:extLst>
          </p:cNvPr>
          <p:cNvSpPr/>
          <p:nvPr/>
        </p:nvSpPr>
        <p:spPr>
          <a:xfrm>
            <a:off x="7859147" y="3573016"/>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216" name="TextBox 215">
            <a:extLst>
              <a:ext uri="{FF2B5EF4-FFF2-40B4-BE49-F238E27FC236}">
                <a16:creationId xmlns:a16="http://schemas.microsoft.com/office/drawing/2014/main" id="{D5FD3A4F-3514-4A21-A6B8-13901B6F1792}"/>
              </a:ext>
            </a:extLst>
          </p:cNvPr>
          <p:cNvSpPr txBox="1"/>
          <p:nvPr/>
        </p:nvSpPr>
        <p:spPr>
          <a:xfrm>
            <a:off x="8042772" y="3542950"/>
            <a:ext cx="174216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Lack of BW pull/power focus</a:t>
            </a:r>
          </a:p>
        </p:txBody>
      </p:sp>
      <p:sp>
        <p:nvSpPr>
          <p:cNvPr id="217" name="TextBox 216">
            <a:extLst>
              <a:ext uri="{FF2B5EF4-FFF2-40B4-BE49-F238E27FC236}">
                <a16:creationId xmlns:a16="http://schemas.microsoft.com/office/drawing/2014/main" id="{B392B275-973B-47B4-B134-CCFD20A0ABE1}"/>
              </a:ext>
            </a:extLst>
          </p:cNvPr>
          <p:cNvSpPr txBox="1"/>
          <p:nvPr/>
        </p:nvSpPr>
        <p:spPr>
          <a:xfrm>
            <a:off x="7993660" y="4220065"/>
            <a:ext cx="43794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4.8+</a:t>
            </a:r>
          </a:p>
        </p:txBody>
      </p:sp>
      <p:sp>
        <p:nvSpPr>
          <p:cNvPr id="218" name="TextBox 217">
            <a:extLst>
              <a:ext uri="{FF2B5EF4-FFF2-40B4-BE49-F238E27FC236}">
                <a16:creationId xmlns:a16="http://schemas.microsoft.com/office/drawing/2014/main" id="{E4884A99-706C-40AE-93BE-359C76A25CAA}"/>
              </a:ext>
            </a:extLst>
          </p:cNvPr>
          <p:cNvSpPr txBox="1"/>
          <p:nvPr/>
        </p:nvSpPr>
        <p:spPr>
          <a:xfrm>
            <a:off x="8659465" y="4183925"/>
            <a:ext cx="183575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Speed vs capacity vs thermal issues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Single voice across groups</a:t>
            </a:r>
          </a:p>
        </p:txBody>
      </p:sp>
      <p:sp>
        <p:nvSpPr>
          <p:cNvPr id="219" name="Isosceles Triangle 218">
            <a:extLst>
              <a:ext uri="{FF2B5EF4-FFF2-40B4-BE49-F238E27FC236}">
                <a16:creationId xmlns:a16="http://schemas.microsoft.com/office/drawing/2014/main" id="{DBCC06BC-C7FA-434F-A10C-F9FD2B1DCFAD}"/>
              </a:ext>
            </a:extLst>
          </p:cNvPr>
          <p:cNvSpPr/>
          <p:nvPr/>
        </p:nvSpPr>
        <p:spPr>
          <a:xfrm>
            <a:off x="8461033" y="4278502"/>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51" name="Isosceles Triangle 150">
            <a:extLst>
              <a:ext uri="{FF2B5EF4-FFF2-40B4-BE49-F238E27FC236}">
                <a16:creationId xmlns:a16="http://schemas.microsoft.com/office/drawing/2014/main" id="{45369417-E1A9-4629-A03E-F11BD3CE381D}"/>
              </a:ext>
            </a:extLst>
          </p:cNvPr>
          <p:cNvSpPr/>
          <p:nvPr/>
        </p:nvSpPr>
        <p:spPr>
          <a:xfrm>
            <a:off x="4123204" y="5682251"/>
            <a:ext cx="223184" cy="17325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152" name="TextBox 151">
            <a:extLst>
              <a:ext uri="{FF2B5EF4-FFF2-40B4-BE49-F238E27FC236}">
                <a16:creationId xmlns:a16="http://schemas.microsoft.com/office/drawing/2014/main" id="{C263A514-F441-48EF-9BD0-D42B68F0594D}"/>
              </a:ext>
            </a:extLst>
          </p:cNvPr>
          <p:cNvSpPr txBox="1"/>
          <p:nvPr/>
        </p:nvSpPr>
        <p:spPr>
          <a:xfrm>
            <a:off x="4273069" y="5663263"/>
            <a:ext cx="1127232"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Procurement model</a:t>
            </a:r>
          </a:p>
        </p:txBody>
      </p:sp>
      <p:sp>
        <p:nvSpPr>
          <p:cNvPr id="156" name="TextBox 155">
            <a:extLst>
              <a:ext uri="{FF2B5EF4-FFF2-40B4-BE49-F238E27FC236}">
                <a16:creationId xmlns:a16="http://schemas.microsoft.com/office/drawing/2014/main" id="{F5A3051E-AE8D-4E13-9594-ED28B81D8652}"/>
              </a:ext>
            </a:extLst>
          </p:cNvPr>
          <p:cNvSpPr txBox="1"/>
          <p:nvPr/>
        </p:nvSpPr>
        <p:spPr>
          <a:xfrm>
            <a:off x="8207124" y="2958831"/>
            <a:ext cx="174216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00"/>
                </a:solidFill>
                <a:effectLst/>
                <a:uLnTx/>
                <a:uFillTx/>
                <a:latin typeface="Calibri" panose="020F0502020204030204"/>
                <a:ea typeface="+mn-ea"/>
                <a:cs typeface="+mn-cs"/>
              </a:rPr>
              <a:t>Continued 4GB support</a:t>
            </a:r>
          </a:p>
        </p:txBody>
      </p:sp>
    </p:spTree>
    <p:extLst>
      <p:ext uri="{BB962C8B-B14F-4D97-AF65-F5344CB8AC3E}">
        <p14:creationId xmlns:p14="http://schemas.microsoft.com/office/powerpoint/2010/main" val="292805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06D8B-6CB0-409B-9D67-E154E5F69661}"/>
              </a:ext>
            </a:extLst>
          </p:cNvPr>
          <p:cNvSpPr>
            <a:spLocks noGrp="1"/>
          </p:cNvSpPr>
          <p:nvPr>
            <p:ph type="title"/>
          </p:nvPr>
        </p:nvSpPr>
        <p:spPr/>
        <p:txBody>
          <a:bodyPr/>
          <a:lstStyle/>
          <a:p>
            <a:r>
              <a:rPr lang="en-US"/>
              <a:t>Scope Discussion</a:t>
            </a:r>
          </a:p>
        </p:txBody>
      </p:sp>
      <p:sp>
        <p:nvSpPr>
          <p:cNvPr id="3" name="Content Placeholder 2">
            <a:extLst>
              <a:ext uri="{FF2B5EF4-FFF2-40B4-BE49-F238E27FC236}">
                <a16:creationId xmlns:a16="http://schemas.microsoft.com/office/drawing/2014/main" id="{BAF598B9-45D8-4AA6-A261-B50286FE5306}"/>
              </a:ext>
            </a:extLst>
          </p:cNvPr>
          <p:cNvSpPr>
            <a:spLocks noGrp="1"/>
          </p:cNvSpPr>
          <p:nvPr>
            <p:ph idx="1"/>
          </p:nvPr>
        </p:nvSpPr>
        <p:spPr>
          <a:xfrm>
            <a:off x="651588" y="1545707"/>
            <a:ext cx="10515600" cy="4717528"/>
          </a:xfrm>
        </p:spPr>
        <p:txBody>
          <a:bodyPr vert="horz" lIns="91440" tIns="45720" rIns="91440" bIns="45720" rtlCol="0" anchor="t">
            <a:normAutofit fontScale="77500" lnSpcReduction="20000"/>
          </a:bodyPr>
          <a:lstStyle/>
          <a:p>
            <a:r>
              <a:rPr lang="en-US" dirty="0"/>
              <a:t>DC Hypothesis:  DRAM technology vector is not favorable for continued DC process use - it is consuming increasing the capex(Cost) and </a:t>
            </a:r>
            <a:r>
              <a:rPr lang="en-US" dirty="0" err="1"/>
              <a:t>opex</a:t>
            </a:r>
            <a:r>
              <a:rPr lang="en-US" dirty="0"/>
              <a:t> (power) creating unsustainable condition for DC unless we do something</a:t>
            </a:r>
          </a:p>
          <a:p>
            <a:r>
              <a:rPr lang="en-US" dirty="0"/>
              <a:t>Client Hypothesis: DRAM BW per capacity ratio is driving too much capacity and not enough bandwidth increasing cost and not providing the performance needed</a:t>
            </a:r>
          </a:p>
          <a:p>
            <a:r>
              <a:rPr lang="en-US" dirty="0"/>
              <a:t>Graphics Hypothesis: Delivering the Bandwidth required draws too much power </a:t>
            </a:r>
          </a:p>
          <a:p>
            <a:endParaRPr lang="en-US" sz="2600" dirty="0"/>
          </a:p>
          <a:p>
            <a:r>
              <a:rPr lang="en-US" sz="2600" dirty="0"/>
              <a:t>Hypothesis: Unlike in the past, DRAM technology advances will not deliver what IA compute needs in Client and DC resulting in an increasingly suboptimal platform solutions from Intel.  Intel needs to actively address this problem at the technology, system, and business level.</a:t>
            </a:r>
            <a:endParaRPr lang="en-US" sz="2600" dirty="0">
              <a:cs typeface="Calibri"/>
            </a:endParaRPr>
          </a:p>
          <a:p>
            <a:r>
              <a:rPr lang="en-US" dirty="0"/>
              <a:t>Need to show</a:t>
            </a:r>
            <a:endParaRPr lang="en-US" dirty="0">
              <a:cs typeface="Calibri"/>
            </a:endParaRPr>
          </a:p>
          <a:p>
            <a:pPr lvl="1"/>
            <a:r>
              <a:rPr lang="en-US" dirty="0"/>
              <a:t>DRAM technology won’t deliver what we need (technology and business driven)</a:t>
            </a:r>
            <a:endParaRPr lang="en-US" dirty="0">
              <a:cs typeface="Calibri"/>
            </a:endParaRPr>
          </a:p>
          <a:p>
            <a:pPr lvl="1"/>
            <a:r>
              <a:rPr lang="en-US" dirty="0"/>
              <a:t>Why Intel needs to solve this rather than industry alone</a:t>
            </a:r>
            <a:endParaRPr lang="en-US" dirty="0">
              <a:cs typeface="Calibri"/>
            </a:endParaRPr>
          </a:p>
          <a:p>
            <a:pPr lvl="1"/>
            <a:r>
              <a:rPr lang="en-US" dirty="0"/>
              <a:t>What success looks like for our customers, and us</a:t>
            </a:r>
            <a:endParaRPr lang="en-US" dirty="0">
              <a:cs typeface="Calibri"/>
            </a:endParaRPr>
          </a:p>
          <a:p>
            <a:pPr lvl="1"/>
            <a:r>
              <a:rPr lang="en-US" dirty="0"/>
              <a:t>Path to solution</a:t>
            </a:r>
            <a:endParaRPr lang="en-US" dirty="0">
              <a:cs typeface="Calibri"/>
            </a:endParaRPr>
          </a:p>
          <a:p>
            <a:pPr lvl="1"/>
            <a:r>
              <a:rPr lang="en-US" dirty="0">
                <a:cs typeface="Calibri"/>
              </a:rPr>
              <a:t>Others...</a:t>
            </a:r>
            <a:endParaRPr lang="en-US" dirty="0"/>
          </a:p>
          <a:p>
            <a:endParaRPr lang="en-US" dirty="0"/>
          </a:p>
        </p:txBody>
      </p:sp>
      <p:pic>
        <p:nvPicPr>
          <p:cNvPr id="4" name="Picture 3">
            <a:extLst>
              <a:ext uri="{FF2B5EF4-FFF2-40B4-BE49-F238E27FC236}">
                <a16:creationId xmlns:a16="http://schemas.microsoft.com/office/drawing/2014/main" id="{61E0C2E1-2742-499D-A29E-8F94C612CCEC}"/>
              </a:ext>
            </a:extLst>
          </p:cNvPr>
          <p:cNvPicPr>
            <a:picLocks noChangeAspect="1"/>
          </p:cNvPicPr>
          <p:nvPr/>
        </p:nvPicPr>
        <p:blipFill>
          <a:blip r:embed="rId2"/>
          <a:stretch>
            <a:fillRect/>
          </a:stretch>
        </p:blipFill>
        <p:spPr>
          <a:xfrm>
            <a:off x="8874384" y="4112759"/>
            <a:ext cx="3003419" cy="2376899"/>
          </a:xfrm>
          <a:prstGeom prst="rect">
            <a:avLst/>
          </a:prstGeom>
        </p:spPr>
      </p:pic>
    </p:spTree>
    <p:extLst>
      <p:ext uri="{BB962C8B-B14F-4D97-AF65-F5344CB8AC3E}">
        <p14:creationId xmlns:p14="http://schemas.microsoft.com/office/powerpoint/2010/main" val="1711857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B79F2-3AC7-4AE2-8EC3-F9F2CE7A6F8B}"/>
              </a:ext>
            </a:extLst>
          </p:cNvPr>
          <p:cNvSpPr>
            <a:spLocks noGrp="1"/>
          </p:cNvSpPr>
          <p:nvPr>
            <p:ph type="title"/>
          </p:nvPr>
        </p:nvSpPr>
        <p:spPr/>
        <p:txBody>
          <a:bodyPr/>
          <a:lstStyle/>
          <a:p>
            <a:r>
              <a:rPr lang="en-US"/>
              <a:t>Logistics	</a:t>
            </a:r>
          </a:p>
        </p:txBody>
      </p:sp>
      <p:sp>
        <p:nvSpPr>
          <p:cNvPr id="3" name="Content Placeholder 2">
            <a:extLst>
              <a:ext uri="{FF2B5EF4-FFF2-40B4-BE49-F238E27FC236}">
                <a16:creationId xmlns:a16="http://schemas.microsoft.com/office/drawing/2014/main" id="{BA473B86-55D5-4A2A-A170-CAB8D741C5C8}"/>
              </a:ext>
            </a:extLst>
          </p:cNvPr>
          <p:cNvSpPr>
            <a:spLocks noGrp="1"/>
          </p:cNvSpPr>
          <p:nvPr>
            <p:ph idx="1"/>
          </p:nvPr>
        </p:nvSpPr>
        <p:spPr>
          <a:xfrm>
            <a:off x="838200" y="1825625"/>
            <a:ext cx="8153400" cy="4351338"/>
          </a:xfrm>
        </p:spPr>
        <p:txBody>
          <a:bodyPr vert="horz" lIns="91440" tIns="45720" rIns="91440" bIns="45720" rtlCol="0" anchor="t">
            <a:normAutofit lnSpcReduction="10000"/>
          </a:bodyPr>
          <a:lstStyle/>
          <a:p>
            <a:r>
              <a:rPr lang="en-US"/>
              <a:t>Split into Advisory Group and Working Groups</a:t>
            </a:r>
          </a:p>
          <a:p>
            <a:r>
              <a:rPr lang="en-US">
                <a:ea typeface="+mn-lt"/>
                <a:cs typeface="+mn-lt"/>
              </a:rPr>
              <a:t>3 working groups convene this week:</a:t>
            </a:r>
          </a:p>
          <a:p>
            <a:pPr lvl="1"/>
            <a:r>
              <a:rPr lang="en-US">
                <a:ea typeface="+mn-lt"/>
                <a:cs typeface="+mn-lt"/>
              </a:rPr>
              <a:t>Business – facilitated by Carolyn</a:t>
            </a:r>
          </a:p>
          <a:p>
            <a:pPr lvl="1"/>
            <a:r>
              <a:rPr lang="en-US">
                <a:ea typeface="+mn-lt"/>
                <a:cs typeface="+mn-lt"/>
              </a:rPr>
              <a:t>Technology – facilitated by Mark</a:t>
            </a:r>
          </a:p>
          <a:p>
            <a:pPr lvl="1"/>
            <a:r>
              <a:rPr lang="en-US">
                <a:ea typeface="+mn-lt"/>
                <a:cs typeface="+mn-lt"/>
              </a:rPr>
              <a:t>Systems – facilitated by Frank</a:t>
            </a:r>
          </a:p>
          <a:p>
            <a:r>
              <a:rPr lang="en-US"/>
              <a:t>Advisory Group engaged via email and timely meetings</a:t>
            </a:r>
            <a:endParaRPr lang="en-US">
              <a:cs typeface="Calibri"/>
            </a:endParaRPr>
          </a:p>
          <a:p>
            <a:pPr lvl="1"/>
            <a:r>
              <a:rPr lang="en-US"/>
              <a:t>Meet before milestones </a:t>
            </a:r>
            <a:endParaRPr lang="en-US">
              <a:cs typeface="Calibri"/>
            </a:endParaRPr>
          </a:p>
          <a:p>
            <a:pPr lvl="1"/>
            <a:r>
              <a:rPr lang="en-US"/>
              <a:t>Please provide timely feedback</a:t>
            </a:r>
            <a:endParaRPr lang="en-US">
              <a:cs typeface="Calibri"/>
            </a:endParaRPr>
          </a:p>
          <a:p>
            <a:r>
              <a:rPr lang="en-US"/>
              <a:t>Small Coordination team keeps us moving forward</a:t>
            </a:r>
            <a:endParaRPr lang="en-US">
              <a:cs typeface="Calibri"/>
            </a:endParaRPr>
          </a:p>
        </p:txBody>
      </p:sp>
      <p:sp>
        <p:nvSpPr>
          <p:cNvPr id="4" name="TextBox 3">
            <a:extLst>
              <a:ext uri="{FF2B5EF4-FFF2-40B4-BE49-F238E27FC236}">
                <a16:creationId xmlns:a16="http://schemas.microsoft.com/office/drawing/2014/main" id="{15BCB0DF-DD23-4027-8C9F-3C248F8C483A}"/>
              </a:ext>
            </a:extLst>
          </p:cNvPr>
          <p:cNvSpPr txBox="1"/>
          <p:nvPr/>
        </p:nvSpPr>
        <p:spPr>
          <a:xfrm>
            <a:off x="8648784" y="2019114"/>
            <a:ext cx="3412706" cy="1754326"/>
          </a:xfrm>
          <a:prstGeom prst="rect">
            <a:avLst/>
          </a:prstGeom>
          <a:noFill/>
          <a:ln>
            <a:solidFill>
              <a:schemeClr val="accent1"/>
            </a:solidFill>
          </a:ln>
        </p:spPr>
        <p:txBody>
          <a:bodyPr wrap="square" rtlCol="0" anchor="t">
            <a:spAutoFit/>
          </a:bodyPr>
          <a:lstStyle/>
          <a:p>
            <a:r>
              <a:rPr lang="en-US"/>
              <a:t>CSD Milestones:</a:t>
            </a:r>
          </a:p>
          <a:p>
            <a:pPr marL="285750" indent="-285750">
              <a:buFont typeface="Arial"/>
              <a:buChar char="•"/>
            </a:pPr>
            <a:r>
              <a:rPr lang="en-US">
                <a:cs typeface="Calibri" panose="020F0502020204030204"/>
              </a:rPr>
              <a:t>May 18 50% checkpoint at CSO</a:t>
            </a:r>
          </a:p>
          <a:p>
            <a:pPr marL="285750" indent="-285750">
              <a:buFont typeface="Arial"/>
              <a:buChar char="•"/>
            </a:pPr>
            <a:r>
              <a:rPr lang="en-US">
                <a:cs typeface="Calibri" panose="020F0502020204030204"/>
              </a:rPr>
              <a:t>June 1 60% checkpoint at CSO</a:t>
            </a:r>
          </a:p>
          <a:p>
            <a:pPr marL="285750" indent="-285750">
              <a:buFont typeface="Arial"/>
              <a:buChar char="•"/>
            </a:pPr>
            <a:r>
              <a:rPr lang="en-US">
                <a:cs typeface="Calibri" panose="020F0502020204030204"/>
              </a:rPr>
              <a:t>June 8 60% review with ELT</a:t>
            </a:r>
          </a:p>
          <a:p>
            <a:pPr marL="285750" indent="-285750">
              <a:buFont typeface="Arial"/>
              <a:buChar char="•"/>
            </a:pPr>
            <a:r>
              <a:rPr lang="en-US">
                <a:cs typeface="Calibri" panose="020F0502020204030204"/>
              </a:rPr>
              <a:t>July 13 90% @CSO</a:t>
            </a:r>
          </a:p>
          <a:p>
            <a:pPr marL="285750" indent="-285750">
              <a:buFont typeface="Arial"/>
              <a:buChar char="•"/>
            </a:pPr>
            <a:r>
              <a:rPr lang="en-US">
                <a:cs typeface="Calibri" panose="020F0502020204030204"/>
              </a:rPr>
              <a:t>July 20 ELT report out</a:t>
            </a:r>
          </a:p>
        </p:txBody>
      </p:sp>
    </p:spTree>
    <p:extLst>
      <p:ext uri="{BB962C8B-B14F-4D97-AF65-F5344CB8AC3E}">
        <p14:creationId xmlns:p14="http://schemas.microsoft.com/office/powerpoint/2010/main" val="3303403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19242D-62B5-4320-AF3A-AEF918FAD245}"/>
              </a:ext>
            </a:extLst>
          </p:cNvPr>
          <p:cNvSpPr>
            <a:spLocks noGrp="1"/>
          </p:cNvSpPr>
          <p:nvPr>
            <p:ph type="title"/>
          </p:nvPr>
        </p:nvSpPr>
        <p:spPr/>
        <p:txBody>
          <a:bodyPr/>
          <a:lstStyle/>
          <a:p>
            <a:r>
              <a:rPr lang="en-US"/>
              <a:t>Business WG Data/questions (Carolyn)</a:t>
            </a:r>
          </a:p>
        </p:txBody>
      </p:sp>
      <p:sp>
        <p:nvSpPr>
          <p:cNvPr id="5" name="Content Placeholder 4">
            <a:extLst>
              <a:ext uri="{FF2B5EF4-FFF2-40B4-BE49-F238E27FC236}">
                <a16:creationId xmlns:a16="http://schemas.microsoft.com/office/drawing/2014/main" id="{E028D6A7-DAA4-4B5A-A1A6-ED28542964B1}"/>
              </a:ext>
            </a:extLst>
          </p:cNvPr>
          <p:cNvSpPr>
            <a:spLocks noGrp="1"/>
          </p:cNvSpPr>
          <p:nvPr>
            <p:ph idx="1"/>
          </p:nvPr>
        </p:nvSpPr>
        <p:spPr>
          <a:xfrm>
            <a:off x="838200" y="1825625"/>
            <a:ext cx="8490284" cy="4351338"/>
          </a:xfrm>
        </p:spPr>
        <p:txBody>
          <a:bodyPr vert="horz" lIns="91440" tIns="45720" rIns="91440" bIns="45720" rtlCol="0" anchor="t">
            <a:normAutofit fontScale="77500" lnSpcReduction="20000"/>
          </a:bodyPr>
          <a:lstStyle/>
          <a:p>
            <a:pPr marL="0" indent="0">
              <a:buNone/>
            </a:pPr>
            <a:r>
              <a:rPr lang="en-US"/>
              <a:t>Examples</a:t>
            </a:r>
          </a:p>
          <a:p>
            <a:r>
              <a:rPr lang="en-US"/>
              <a:t>What are the biggest pain points for our customers</a:t>
            </a:r>
            <a:endParaRPr lang="en-US">
              <a:cs typeface="Calibri"/>
            </a:endParaRPr>
          </a:p>
          <a:p>
            <a:pPr lvl="1"/>
            <a:r>
              <a:rPr lang="en-US"/>
              <a:t>How do we measure this?</a:t>
            </a:r>
            <a:endParaRPr lang="en-US">
              <a:cs typeface="Calibri"/>
            </a:endParaRPr>
          </a:p>
          <a:p>
            <a:pPr lvl="1"/>
            <a:r>
              <a:rPr lang="en-US"/>
              <a:t>How is our competition (memory or CPU) attempting to solve them?</a:t>
            </a:r>
            <a:endParaRPr lang="en-US">
              <a:cs typeface="Calibri"/>
            </a:endParaRPr>
          </a:p>
          <a:p>
            <a:r>
              <a:rPr lang="en-US"/>
              <a:t>What do folks get paid for today, and how is that changing (If it is)?</a:t>
            </a:r>
            <a:endParaRPr lang="en-US">
              <a:cs typeface="Calibri"/>
            </a:endParaRPr>
          </a:p>
          <a:p>
            <a:r>
              <a:rPr lang="en-US"/>
              <a:t>What is the effect on margin?  How does it change our approach?  Keep it pure, or is it getting in the way?  </a:t>
            </a:r>
            <a:endParaRPr lang="en-US">
              <a:cs typeface="Calibri"/>
            </a:endParaRPr>
          </a:p>
          <a:p>
            <a:r>
              <a:rPr lang="en-US"/>
              <a:t>What compelled our decisions to enter into 3D NAND, </a:t>
            </a:r>
            <a:r>
              <a:rPr lang="en-US" err="1"/>
              <a:t>Optane</a:t>
            </a:r>
            <a:r>
              <a:rPr lang="en-US"/>
              <a:t>, </a:t>
            </a:r>
            <a:r>
              <a:rPr lang="en-US" err="1"/>
              <a:t>eDRAM</a:t>
            </a:r>
            <a:r>
              <a:rPr lang="en-US"/>
              <a:t>, ADM?</a:t>
            </a:r>
            <a:endParaRPr lang="en-US">
              <a:cs typeface="Calibri"/>
            </a:endParaRPr>
          </a:p>
          <a:p>
            <a:r>
              <a:rPr lang="en-US"/>
              <a:t>How does out business model change (or not) if the memory comes from Intel</a:t>
            </a:r>
          </a:p>
          <a:p>
            <a:r>
              <a:rPr lang="en-US"/>
              <a:t>How would we change our way of doing business to move away from “not shipping memory” History of controlling b/w to SRAM as discrete same as HBM right now?</a:t>
            </a:r>
            <a:endParaRPr lang="en-US">
              <a:cs typeface="Calibri"/>
            </a:endParaRPr>
          </a:p>
        </p:txBody>
      </p:sp>
      <p:sp>
        <p:nvSpPr>
          <p:cNvPr id="2" name="TextBox 1">
            <a:extLst>
              <a:ext uri="{FF2B5EF4-FFF2-40B4-BE49-F238E27FC236}">
                <a16:creationId xmlns:a16="http://schemas.microsoft.com/office/drawing/2014/main" id="{C6A9F0D9-E8E5-4E3C-88D5-C153F673EB1C}"/>
              </a:ext>
            </a:extLst>
          </p:cNvPr>
          <p:cNvSpPr txBox="1"/>
          <p:nvPr/>
        </p:nvSpPr>
        <p:spPr>
          <a:xfrm>
            <a:off x="9479560" y="2085474"/>
            <a:ext cx="2617365" cy="2862322"/>
          </a:xfrm>
          <a:prstGeom prst="rect">
            <a:avLst/>
          </a:prstGeom>
          <a:noFill/>
          <a:ln w="19050">
            <a:solidFill>
              <a:schemeClr val="accent1"/>
            </a:solidFill>
          </a:ln>
        </p:spPr>
        <p:txBody>
          <a:bodyPr wrap="square" rtlCol="0" anchor="t">
            <a:spAutoFit/>
          </a:bodyPr>
          <a:lstStyle/>
          <a:p>
            <a:r>
              <a:rPr lang="en-US"/>
              <a:t>Proposed team:</a:t>
            </a:r>
          </a:p>
          <a:p>
            <a:pPr marL="285750" indent="-285750">
              <a:buFont typeface="Arial" panose="020B0604020202020204" pitchFamily="34" charset="0"/>
              <a:buChar char="•"/>
            </a:pPr>
            <a:r>
              <a:rPr lang="en-US"/>
              <a:t>Haluk Balkan/Eric Leta</a:t>
            </a:r>
            <a:endParaRPr lang="en-US">
              <a:cs typeface="Calibri"/>
            </a:endParaRPr>
          </a:p>
          <a:p>
            <a:pPr marL="285750" indent="-285750">
              <a:buFont typeface="Arial" panose="020B0604020202020204" pitchFamily="34" charset="0"/>
              <a:buChar char="•"/>
            </a:pPr>
            <a:r>
              <a:rPr lang="en-US" err="1"/>
              <a:t>Eyran</a:t>
            </a:r>
            <a:r>
              <a:rPr lang="en-US"/>
              <a:t> </a:t>
            </a:r>
            <a:r>
              <a:rPr lang="en-US" err="1"/>
              <a:t>Eylon</a:t>
            </a:r>
            <a:endParaRPr lang="en-US" err="1">
              <a:cs typeface="Calibri"/>
            </a:endParaRPr>
          </a:p>
          <a:p>
            <a:pPr marL="285750" indent="-285750">
              <a:buFont typeface="Arial" panose="020B0604020202020204" pitchFamily="34" charset="0"/>
              <a:buChar char="•"/>
            </a:pPr>
            <a:r>
              <a:rPr lang="en-US"/>
              <a:t>Melissa Gregg</a:t>
            </a:r>
            <a:endParaRPr lang="en-US">
              <a:cs typeface="Calibri"/>
            </a:endParaRPr>
          </a:p>
          <a:p>
            <a:pPr marL="285750" indent="-285750">
              <a:buFont typeface="Arial" panose="020B0604020202020204" pitchFamily="34" charset="0"/>
              <a:buChar char="•"/>
            </a:pPr>
            <a:r>
              <a:rPr lang="en-US"/>
              <a:t>Nate Mather</a:t>
            </a:r>
            <a:endParaRPr lang="en-US">
              <a:cs typeface="Calibri"/>
            </a:endParaRPr>
          </a:p>
          <a:p>
            <a:pPr marL="285750" indent="-285750">
              <a:buFont typeface="Arial" panose="020B0604020202020204" pitchFamily="34" charset="0"/>
              <a:buChar char="•"/>
            </a:pPr>
            <a:r>
              <a:rPr lang="en-US"/>
              <a:t>Adrian Moga</a:t>
            </a:r>
            <a:endParaRPr lang="en-US">
              <a:cs typeface="Calibri"/>
            </a:endParaRPr>
          </a:p>
          <a:p>
            <a:pPr marL="285750" indent="-285750">
              <a:buFont typeface="Arial" panose="020B0604020202020204" pitchFamily="34" charset="0"/>
              <a:buChar char="•"/>
            </a:pPr>
            <a:r>
              <a:rPr lang="en-US"/>
              <a:t>Madhu Rangarajan</a:t>
            </a:r>
            <a:endParaRPr lang="en-US">
              <a:cs typeface="Calibri"/>
            </a:endParaRPr>
          </a:p>
          <a:p>
            <a:pPr marL="285750" indent="-285750">
              <a:buFont typeface="Arial" panose="020B0604020202020204" pitchFamily="34" charset="0"/>
              <a:buChar char="•"/>
            </a:pPr>
            <a:r>
              <a:rPr lang="en-US"/>
              <a:t>Edi Roytman</a:t>
            </a:r>
            <a:endParaRPr lang="en-US">
              <a:cs typeface="Calibri"/>
            </a:endParaRPr>
          </a:p>
          <a:p>
            <a:pPr marL="285750" indent="-285750">
              <a:buFont typeface="Arial" panose="020B0604020202020204" pitchFamily="34" charset="0"/>
              <a:buChar char="•"/>
            </a:pPr>
            <a:r>
              <a:rPr lang="en-US"/>
              <a:t>Percy Soto</a:t>
            </a:r>
            <a:endParaRPr lang="en-US">
              <a:cs typeface="Calibri"/>
            </a:endParaRPr>
          </a:p>
          <a:p>
            <a:pPr marL="285750" indent="-285750">
              <a:buFont typeface="Arial" panose="020B0604020202020204" pitchFamily="34" charset="0"/>
              <a:buChar char="•"/>
            </a:pPr>
            <a:r>
              <a:rPr lang="en-US"/>
              <a:t>Sanjay </a:t>
            </a:r>
            <a:r>
              <a:rPr lang="en-US" err="1"/>
              <a:t>Talreja</a:t>
            </a:r>
            <a:endParaRPr lang="en-US" err="1">
              <a:cs typeface="Calibri"/>
            </a:endParaRPr>
          </a:p>
        </p:txBody>
      </p:sp>
    </p:spTree>
    <p:extLst>
      <p:ext uri="{BB962C8B-B14F-4D97-AF65-F5344CB8AC3E}">
        <p14:creationId xmlns:p14="http://schemas.microsoft.com/office/powerpoint/2010/main" val="4113570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BE72-6CC2-4638-9954-99056C2B9470}"/>
              </a:ext>
            </a:extLst>
          </p:cNvPr>
          <p:cNvSpPr>
            <a:spLocks noGrp="1"/>
          </p:cNvSpPr>
          <p:nvPr>
            <p:ph type="title"/>
          </p:nvPr>
        </p:nvSpPr>
        <p:spPr/>
        <p:txBody>
          <a:bodyPr/>
          <a:lstStyle/>
          <a:p>
            <a:r>
              <a:rPr lang="en-US"/>
              <a:t>Technology WG Data/questions (Mark)</a:t>
            </a:r>
          </a:p>
        </p:txBody>
      </p:sp>
      <p:sp>
        <p:nvSpPr>
          <p:cNvPr id="3" name="Content Placeholder 2">
            <a:extLst>
              <a:ext uri="{FF2B5EF4-FFF2-40B4-BE49-F238E27FC236}">
                <a16:creationId xmlns:a16="http://schemas.microsoft.com/office/drawing/2014/main" id="{409D6D07-E4A3-4209-BAA9-33E2E3049A1C}"/>
              </a:ext>
            </a:extLst>
          </p:cNvPr>
          <p:cNvSpPr>
            <a:spLocks noGrp="1"/>
          </p:cNvSpPr>
          <p:nvPr>
            <p:ph idx="1"/>
          </p:nvPr>
        </p:nvSpPr>
        <p:spPr>
          <a:xfrm>
            <a:off x="838200" y="1825625"/>
            <a:ext cx="8426116" cy="4351338"/>
          </a:xfrm>
        </p:spPr>
        <p:txBody>
          <a:bodyPr vert="horz" lIns="91440" tIns="45720" rIns="91440" bIns="45720" rtlCol="0" anchor="t">
            <a:normAutofit lnSpcReduction="10000"/>
          </a:bodyPr>
          <a:lstStyle/>
          <a:p>
            <a:r>
              <a:rPr lang="en-US"/>
              <a:t>What memory capability exists today, and roadmap?</a:t>
            </a:r>
          </a:p>
          <a:p>
            <a:pPr lvl="1"/>
            <a:r>
              <a:rPr lang="en-US">
                <a:ea typeface="+mn-lt"/>
                <a:cs typeface="+mn-lt"/>
              </a:rPr>
              <a:t>What are the memory technology “holes” we see?</a:t>
            </a:r>
          </a:p>
          <a:p>
            <a:r>
              <a:rPr lang="en-US"/>
              <a:t>What are the relevant packaging technologies that should be applied</a:t>
            </a:r>
            <a:endParaRPr lang="en-US">
              <a:cs typeface="Calibri"/>
            </a:endParaRPr>
          </a:p>
          <a:p>
            <a:r>
              <a:rPr lang="en-US"/>
              <a:t>How does the physics of high bandwidth memory access drive out direction</a:t>
            </a:r>
          </a:p>
          <a:p>
            <a:r>
              <a:rPr lang="en-US"/>
              <a:t>What are the disruptive memories we should be prepared for?</a:t>
            </a:r>
            <a:endParaRPr lang="en-US">
              <a:cs typeface="Calibri"/>
            </a:endParaRPr>
          </a:p>
          <a:p>
            <a:r>
              <a:rPr lang="en-US"/>
              <a:t>How easy would it be to integrate alternatives into a system?</a:t>
            </a:r>
            <a:endParaRPr lang="en-US">
              <a:cs typeface="Calibri"/>
            </a:endParaRPr>
          </a:p>
          <a:p>
            <a:endParaRPr lang="en-US"/>
          </a:p>
        </p:txBody>
      </p:sp>
      <p:sp>
        <p:nvSpPr>
          <p:cNvPr id="6" name="TextBox 5">
            <a:extLst>
              <a:ext uri="{FF2B5EF4-FFF2-40B4-BE49-F238E27FC236}">
                <a16:creationId xmlns:a16="http://schemas.microsoft.com/office/drawing/2014/main" id="{6713D38D-5094-4EA1-88B5-E292AB16E13A}"/>
              </a:ext>
            </a:extLst>
          </p:cNvPr>
          <p:cNvSpPr txBox="1"/>
          <p:nvPr/>
        </p:nvSpPr>
        <p:spPr>
          <a:xfrm>
            <a:off x="9580228" y="2077085"/>
            <a:ext cx="2305746" cy="2031325"/>
          </a:xfrm>
          <a:prstGeom prst="rect">
            <a:avLst/>
          </a:prstGeom>
          <a:noFill/>
          <a:ln w="19050">
            <a:solidFill>
              <a:schemeClr val="accent1"/>
            </a:solidFill>
          </a:ln>
        </p:spPr>
        <p:txBody>
          <a:bodyPr wrap="square" rtlCol="0" anchor="t">
            <a:spAutoFit/>
          </a:bodyPr>
          <a:lstStyle/>
          <a:p>
            <a:r>
              <a:rPr lang="en-US"/>
              <a:t>Proposed team:</a:t>
            </a:r>
          </a:p>
          <a:p>
            <a:pPr marL="285750" indent="-285750">
              <a:buFont typeface="Arial" panose="020B0604020202020204" pitchFamily="34" charset="0"/>
              <a:buChar char="•"/>
            </a:pPr>
            <a:r>
              <a:rPr lang="en-US" err="1"/>
              <a:t>Kuljit</a:t>
            </a:r>
            <a:r>
              <a:rPr lang="en-US"/>
              <a:t> Bains</a:t>
            </a:r>
            <a:endParaRPr lang="en-US">
              <a:cs typeface="Calibri"/>
            </a:endParaRPr>
          </a:p>
          <a:p>
            <a:pPr marL="285750" indent="-285750">
              <a:buFont typeface="Arial" panose="020B0604020202020204" pitchFamily="34" charset="0"/>
              <a:buChar char="•"/>
            </a:pPr>
            <a:r>
              <a:rPr lang="en-US"/>
              <a:t>Wilfred Gomes</a:t>
            </a:r>
            <a:endParaRPr lang="en-US">
              <a:cs typeface="Calibri"/>
            </a:endParaRPr>
          </a:p>
          <a:p>
            <a:pPr marL="285750" indent="-285750">
              <a:buFont typeface="Arial" panose="020B0604020202020204" pitchFamily="34" charset="0"/>
              <a:buChar char="•"/>
            </a:pPr>
            <a:r>
              <a:rPr lang="en-US"/>
              <a:t>Fatih </a:t>
            </a:r>
            <a:r>
              <a:rPr lang="en-US" err="1"/>
              <a:t>Hamzaoglu</a:t>
            </a:r>
            <a:endParaRPr lang="en-US">
              <a:cs typeface="Calibri"/>
            </a:endParaRPr>
          </a:p>
          <a:p>
            <a:pPr marL="285750" indent="-285750">
              <a:buFont typeface="Arial" panose="020B0604020202020204" pitchFamily="34" charset="0"/>
              <a:buChar char="•"/>
            </a:pPr>
            <a:r>
              <a:rPr lang="en-US" err="1"/>
              <a:t>Ramune</a:t>
            </a:r>
            <a:r>
              <a:rPr lang="en-US"/>
              <a:t> </a:t>
            </a:r>
            <a:r>
              <a:rPr lang="en-US" err="1"/>
              <a:t>Nagisetty</a:t>
            </a:r>
            <a:endParaRPr lang="en-US">
              <a:cs typeface="Calibri"/>
            </a:endParaRPr>
          </a:p>
          <a:p>
            <a:pPr marL="285750" indent="-285750">
              <a:buFont typeface="Arial" panose="020B0604020202020204" pitchFamily="34" charset="0"/>
              <a:buChar char="•"/>
            </a:pPr>
            <a:r>
              <a:rPr lang="en-US"/>
              <a:t>Dmitri </a:t>
            </a:r>
            <a:r>
              <a:rPr lang="en-US" err="1"/>
              <a:t>Nikonov</a:t>
            </a:r>
            <a:endParaRPr lang="en-US">
              <a:cs typeface="Calibri"/>
            </a:endParaRPr>
          </a:p>
          <a:p>
            <a:pPr marL="285750" indent="-285750">
              <a:buFont typeface="Arial" panose="020B0604020202020204" pitchFamily="34" charset="0"/>
              <a:buChar char="•"/>
            </a:pPr>
            <a:r>
              <a:rPr lang="en-US"/>
              <a:t>Shigeki </a:t>
            </a:r>
            <a:r>
              <a:rPr lang="en-US" err="1"/>
              <a:t>Tomishima</a:t>
            </a:r>
            <a:endParaRPr lang="en-US">
              <a:cs typeface="Calibri"/>
            </a:endParaRPr>
          </a:p>
        </p:txBody>
      </p:sp>
    </p:spTree>
    <p:extLst>
      <p:ext uri="{BB962C8B-B14F-4D97-AF65-F5344CB8AC3E}">
        <p14:creationId xmlns:p14="http://schemas.microsoft.com/office/powerpoint/2010/main" val="395746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90488-540F-4D0F-98CA-45E525B4FA3B}"/>
              </a:ext>
            </a:extLst>
          </p:cNvPr>
          <p:cNvSpPr>
            <a:spLocks noGrp="1"/>
          </p:cNvSpPr>
          <p:nvPr>
            <p:ph type="title"/>
          </p:nvPr>
        </p:nvSpPr>
        <p:spPr/>
        <p:txBody>
          <a:bodyPr/>
          <a:lstStyle/>
          <a:p>
            <a:r>
              <a:rPr lang="en-US"/>
              <a:t>Systems WG Data/questions (Frank)</a:t>
            </a:r>
          </a:p>
        </p:txBody>
      </p:sp>
      <p:sp>
        <p:nvSpPr>
          <p:cNvPr id="3" name="Content Placeholder 2">
            <a:extLst>
              <a:ext uri="{FF2B5EF4-FFF2-40B4-BE49-F238E27FC236}">
                <a16:creationId xmlns:a16="http://schemas.microsoft.com/office/drawing/2014/main" id="{8514D5E7-03F4-432C-B18C-B4331771BFDC}"/>
              </a:ext>
            </a:extLst>
          </p:cNvPr>
          <p:cNvSpPr>
            <a:spLocks noGrp="1"/>
          </p:cNvSpPr>
          <p:nvPr>
            <p:ph idx="1"/>
          </p:nvPr>
        </p:nvSpPr>
        <p:spPr>
          <a:xfrm>
            <a:off x="838200" y="1548063"/>
            <a:ext cx="8554453" cy="4628900"/>
          </a:xfrm>
        </p:spPr>
        <p:txBody>
          <a:bodyPr vert="horz" lIns="91440" tIns="45720" rIns="91440" bIns="45720" rtlCol="0" anchor="t">
            <a:normAutofit/>
          </a:bodyPr>
          <a:lstStyle/>
          <a:p>
            <a:r>
              <a:rPr lang="en-US"/>
              <a:t>What are the Memory hierarchy challenges (by vertical)?</a:t>
            </a:r>
            <a:endParaRPr lang="en-US">
              <a:cs typeface="Calibri"/>
            </a:endParaRPr>
          </a:p>
          <a:p>
            <a:r>
              <a:rPr lang="en-US"/>
              <a:t>What customer usages are not well supported now, and in the future?</a:t>
            </a:r>
            <a:endParaRPr lang="en-US">
              <a:cs typeface="Calibri"/>
            </a:endParaRPr>
          </a:p>
          <a:p>
            <a:r>
              <a:rPr lang="en-US"/>
              <a:t>What platform trends do we see that are relevant</a:t>
            </a:r>
            <a:endParaRPr lang="en-US" sz="2400">
              <a:cs typeface="Calibri"/>
            </a:endParaRPr>
          </a:p>
          <a:p>
            <a:r>
              <a:rPr lang="en-US"/>
              <a:t>What CSP driven solutions do we expect in DC</a:t>
            </a:r>
            <a:endParaRPr lang="en-US">
              <a:cs typeface="Calibri"/>
            </a:endParaRPr>
          </a:p>
          <a:p>
            <a:r>
              <a:rPr lang="en-US">
                <a:cs typeface="Calibri"/>
              </a:rPr>
              <a:t>What are the software driven opportunities and limitations</a:t>
            </a:r>
          </a:p>
          <a:p>
            <a:r>
              <a:rPr lang="en-US"/>
              <a:t>What memory hierarchy is needed for leadership discrete graphics and AI</a:t>
            </a:r>
            <a:endParaRPr lang="en-US">
              <a:cs typeface="Calibri"/>
            </a:endParaRPr>
          </a:p>
          <a:p>
            <a:endParaRPr lang="en-US">
              <a:cs typeface="Calibri"/>
            </a:endParaRPr>
          </a:p>
          <a:p>
            <a:endParaRPr lang="en-US"/>
          </a:p>
        </p:txBody>
      </p:sp>
      <p:sp>
        <p:nvSpPr>
          <p:cNvPr id="6" name="TextBox 5">
            <a:extLst>
              <a:ext uri="{FF2B5EF4-FFF2-40B4-BE49-F238E27FC236}">
                <a16:creationId xmlns:a16="http://schemas.microsoft.com/office/drawing/2014/main" id="{167CA6B2-751E-49FE-926D-CB5620A941D7}"/>
              </a:ext>
            </a:extLst>
          </p:cNvPr>
          <p:cNvSpPr txBox="1"/>
          <p:nvPr/>
        </p:nvSpPr>
        <p:spPr>
          <a:xfrm>
            <a:off x="9236279" y="2015853"/>
            <a:ext cx="2382473" cy="2585323"/>
          </a:xfrm>
          <a:prstGeom prst="rect">
            <a:avLst/>
          </a:prstGeom>
          <a:noFill/>
          <a:ln w="19050">
            <a:solidFill>
              <a:schemeClr val="accent1"/>
            </a:solidFill>
          </a:ln>
        </p:spPr>
        <p:txBody>
          <a:bodyPr wrap="square" rtlCol="0" anchor="t">
            <a:spAutoFit/>
          </a:bodyPr>
          <a:lstStyle/>
          <a:p>
            <a:r>
              <a:rPr lang="en-US"/>
              <a:t>Proposed team:</a:t>
            </a:r>
          </a:p>
          <a:p>
            <a:pPr marL="285750" indent="-285750">
              <a:buFont typeface="Arial" panose="020B0604020202020204" pitchFamily="34" charset="0"/>
              <a:buChar char="•"/>
            </a:pPr>
            <a:r>
              <a:rPr lang="en-US" err="1"/>
              <a:t>Wajdi</a:t>
            </a:r>
            <a:r>
              <a:rPr lang="en-US"/>
              <a:t> </a:t>
            </a:r>
            <a:r>
              <a:rPr lang="en-US" err="1"/>
              <a:t>Feghali</a:t>
            </a:r>
            <a:endParaRPr lang="en-US" err="1">
              <a:cs typeface="Calibri"/>
            </a:endParaRPr>
          </a:p>
          <a:p>
            <a:pPr marL="285750" indent="-285750">
              <a:buFont typeface="Arial" panose="020B0604020202020204" pitchFamily="34" charset="0"/>
              <a:buChar char="•"/>
            </a:pPr>
            <a:r>
              <a:rPr lang="en-US"/>
              <a:t>Josh Fryman</a:t>
            </a:r>
            <a:endParaRPr lang="en-US">
              <a:cs typeface="Calibri"/>
            </a:endParaRPr>
          </a:p>
          <a:p>
            <a:pPr marL="285750" indent="-285750">
              <a:buFont typeface="Arial" panose="020B0604020202020204" pitchFamily="34" charset="0"/>
              <a:buChar char="•"/>
            </a:pPr>
            <a:r>
              <a:rPr lang="en-US"/>
              <a:t>Duane </a:t>
            </a:r>
            <a:r>
              <a:rPr lang="en-US" err="1"/>
              <a:t>Galbi</a:t>
            </a:r>
            <a:endParaRPr lang="en-US">
              <a:cs typeface="Calibri"/>
            </a:endParaRPr>
          </a:p>
          <a:p>
            <a:pPr marL="285750" indent="-285750">
              <a:buFont typeface="Arial" panose="020B0604020202020204" pitchFamily="34" charset="0"/>
              <a:buChar char="•"/>
            </a:pPr>
            <a:r>
              <a:rPr lang="en-US"/>
              <a:t>Randy Osborne</a:t>
            </a:r>
            <a:endParaRPr lang="en-US">
              <a:cs typeface="Calibri"/>
            </a:endParaRPr>
          </a:p>
          <a:p>
            <a:pPr marL="285750" indent="-285750">
              <a:buFont typeface="Arial" panose="020B0604020202020204" pitchFamily="34" charset="0"/>
              <a:buChar char="•"/>
            </a:pPr>
            <a:r>
              <a:rPr lang="en-US">
                <a:ea typeface="+mn-lt"/>
                <a:cs typeface="+mn-lt"/>
              </a:rPr>
              <a:t>Jay Pickett</a:t>
            </a:r>
          </a:p>
          <a:p>
            <a:pPr marL="285750" indent="-285750">
              <a:buFont typeface="Arial" panose="020B0604020202020204" pitchFamily="34" charset="0"/>
              <a:buChar char="•"/>
            </a:pPr>
            <a:r>
              <a:rPr lang="en-US"/>
              <a:t>Bob Royer</a:t>
            </a:r>
            <a:endParaRPr lang="en-US">
              <a:cs typeface="Calibri"/>
            </a:endParaRPr>
          </a:p>
          <a:p>
            <a:pPr marL="285750" indent="-285750">
              <a:buFont typeface="Arial" panose="020B0604020202020204" pitchFamily="34" charset="0"/>
              <a:buChar char="•"/>
            </a:pPr>
            <a:r>
              <a:rPr lang="en-US"/>
              <a:t>Mark Sharpness</a:t>
            </a:r>
            <a:endParaRPr lang="en-US">
              <a:cs typeface="Calibri"/>
            </a:endParaRPr>
          </a:p>
          <a:p>
            <a:pPr marL="285750" indent="-285750">
              <a:buFont typeface="Arial" panose="020B0604020202020204" pitchFamily="34" charset="0"/>
              <a:buChar char="•"/>
            </a:pPr>
            <a:r>
              <a:rPr lang="en-US" err="1"/>
              <a:t>Dimitrios</a:t>
            </a:r>
            <a:r>
              <a:rPr lang="en-US"/>
              <a:t> </a:t>
            </a:r>
            <a:r>
              <a:rPr lang="en-US" err="1"/>
              <a:t>Ziakas</a:t>
            </a:r>
            <a:endParaRPr lang="en-US" err="1">
              <a:cs typeface="Calibri"/>
            </a:endParaRPr>
          </a:p>
        </p:txBody>
      </p:sp>
    </p:spTree>
    <p:extLst>
      <p:ext uri="{BB962C8B-B14F-4D97-AF65-F5344CB8AC3E}">
        <p14:creationId xmlns:p14="http://schemas.microsoft.com/office/powerpoint/2010/main" val="114824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7280B-4A9E-4FED-9872-A931C6134E69}"/>
              </a:ext>
            </a:extLst>
          </p:cNvPr>
          <p:cNvSpPr>
            <a:spLocks noGrp="1"/>
          </p:cNvSpPr>
          <p:nvPr>
            <p:ph type="title"/>
          </p:nvPr>
        </p:nvSpPr>
        <p:spPr/>
        <p:txBody>
          <a:bodyPr/>
          <a:lstStyle/>
          <a:p>
            <a:r>
              <a:rPr lang="en-US">
                <a:cs typeface="Calibri Light"/>
              </a:rPr>
              <a:t>Next Steps</a:t>
            </a:r>
            <a:endParaRPr lang="en-US"/>
          </a:p>
        </p:txBody>
      </p:sp>
      <p:sp>
        <p:nvSpPr>
          <p:cNvPr id="3" name="Content Placeholder 2">
            <a:extLst>
              <a:ext uri="{FF2B5EF4-FFF2-40B4-BE49-F238E27FC236}">
                <a16:creationId xmlns:a16="http://schemas.microsoft.com/office/drawing/2014/main" id="{53248C77-83FE-4B7A-BEF6-8E35D5BB3390}"/>
              </a:ext>
            </a:extLst>
          </p:cNvPr>
          <p:cNvSpPr>
            <a:spLocks noGrp="1"/>
          </p:cNvSpPr>
          <p:nvPr>
            <p:ph idx="1"/>
          </p:nvPr>
        </p:nvSpPr>
        <p:spPr/>
        <p:txBody>
          <a:bodyPr vert="horz" lIns="91440" tIns="45720" rIns="91440" bIns="45720" rtlCol="0" anchor="t">
            <a:normAutofit/>
          </a:bodyPr>
          <a:lstStyle/>
          <a:p>
            <a:r>
              <a:rPr lang="en-US">
                <a:cs typeface="Calibri"/>
              </a:rPr>
              <a:t>WG members: look for an invite from Carolyn, Frank or Mark</a:t>
            </a:r>
          </a:p>
          <a:p>
            <a:r>
              <a:rPr lang="en-US">
                <a:cs typeface="Calibri"/>
              </a:rPr>
              <a:t>Advisory members: meet again before May 18th, watch for email updates</a:t>
            </a:r>
          </a:p>
          <a:p>
            <a:r>
              <a:rPr lang="en-US">
                <a:cs typeface="Calibri"/>
              </a:rPr>
              <a:t>All: contact Carolyn, Mark, Frank with guidance, comments</a:t>
            </a:r>
          </a:p>
          <a:p>
            <a:pPr lvl="1"/>
            <a:r>
              <a:rPr lang="en-US">
                <a:cs typeface="Calibri"/>
              </a:rPr>
              <a:t>Especially now with scope and hypothesis input</a:t>
            </a:r>
          </a:p>
          <a:p>
            <a:endParaRPr lang="en-US">
              <a:cs typeface="Calibri"/>
            </a:endParaRPr>
          </a:p>
        </p:txBody>
      </p:sp>
    </p:spTree>
    <p:extLst>
      <p:ext uri="{BB962C8B-B14F-4D97-AF65-F5344CB8AC3E}">
        <p14:creationId xmlns:p14="http://schemas.microsoft.com/office/powerpoint/2010/main" val="586586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F223531EE969648BBCF90E017FFFCD7" ma:contentTypeVersion="4" ma:contentTypeDescription="Create a new document." ma:contentTypeScope="" ma:versionID="17d489470c468388069d366635a224d3">
  <xsd:schema xmlns:xsd="http://www.w3.org/2001/XMLSchema" xmlns:xs="http://www.w3.org/2001/XMLSchema" xmlns:p="http://schemas.microsoft.com/office/2006/metadata/properties" xmlns:ns2="b33c59e5-4459-436e-9f24-b8debbdc42cf" targetNamespace="http://schemas.microsoft.com/office/2006/metadata/properties" ma:root="true" ma:fieldsID="e3c2d5153039bb8978e6e06078b6d329" ns2:_="">
    <xsd:import namespace="b33c59e5-4459-436e-9f24-b8debbdc42c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3c59e5-4459-436e-9f24-b8debbdc42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70FF67-2AEE-4AB1-A7F1-2A49126B183C}">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b33c59e5-4459-436e-9f24-b8debbdc42cf"/>
    <ds:schemaRef ds:uri="http://www.w3.org/XML/1998/namespace"/>
  </ds:schemaRefs>
</ds:datastoreItem>
</file>

<file path=customXml/itemProps2.xml><?xml version="1.0" encoding="utf-8"?>
<ds:datastoreItem xmlns:ds="http://schemas.openxmlformats.org/officeDocument/2006/customXml" ds:itemID="{1B1FEFAD-078C-46D7-B981-42E7F79A98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3c59e5-4459-436e-9f24-b8debbdc42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DA0932-3B82-4410-BB81-939E2012CC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1269</Words>
  <Application>Microsoft Office PowerPoint</Application>
  <PresentationFormat>Widescreen</PresentationFormat>
  <Paragraphs>277</Paragraphs>
  <Slides>12</Slides>
  <Notes>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1_Office Theme</vt:lpstr>
      <vt:lpstr>Agenda</vt:lpstr>
      <vt:lpstr>Recent Roadmap Gap Resolution</vt:lpstr>
      <vt:lpstr>Intel DRAM Alignment Roadmap (Updated 4/14/20, ack Percy Soto)</vt:lpstr>
      <vt:lpstr>Scope Discussion</vt:lpstr>
      <vt:lpstr>Logistics </vt:lpstr>
      <vt:lpstr>Business WG Data/questions (Carolyn)</vt:lpstr>
      <vt:lpstr>Technology WG Data/questions (Mark)</vt:lpstr>
      <vt:lpstr>Systems WG Data/questions (Frank)</vt:lpstr>
      <vt:lpstr>Next Steps</vt:lpstr>
      <vt:lpstr>Backup</vt:lpstr>
      <vt:lpstr>Timeline</vt:lpstr>
      <vt:lpstr>Advisory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Data/questions</dc:title>
  <dc:creator>Duran, Carolyn R</dc:creator>
  <cp:keywords>CTPClassification=CTP_NT</cp:keywords>
  <cp:lastModifiedBy>Hady, Frank</cp:lastModifiedBy>
  <cp:revision>2</cp:revision>
  <dcterms:created xsi:type="dcterms:W3CDTF">2020-05-01T17:30:14Z</dcterms:created>
  <dcterms:modified xsi:type="dcterms:W3CDTF">2020-05-05T20:57:07Z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56aaf6f5-48ab-4cda-a593-c008cc5cb42f</vt:lpwstr>
  </property>
  <property fmtid="{D5CDD505-2E9C-101B-9397-08002B2CF9AE}" pid="3" name="CTP_TimeStamp">
    <vt:lpwstr>2020-05-04 14:43:08Z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0x0101009F223531EE969648BBCF90E017FFFCD7</vt:lpwstr>
  </property>
</Properties>
</file>