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27" r:id="rId5"/>
    <p:sldId id="328" r:id="rId6"/>
    <p:sldId id="324" r:id="rId7"/>
    <p:sldId id="323" r:id="rId8"/>
    <p:sldId id="326" r:id="rId9"/>
    <p:sldId id="32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uran, Carolyn R" initials="DR" lastIdx="2" clrIdx="0">
    <p:extLst>
      <p:ext uri="{19B8F6BF-5375-455C-9EA6-DF929625EA0E}">
        <p15:presenceInfo xmlns:p15="http://schemas.microsoft.com/office/powerpoint/2012/main" userId="S::carolyn.r.duran@intel.com::bf252b10-d845-4208-ad1d-91043923205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7467C3-E222-4257-9A23-5B5A3950D3EC}" v="645" dt="2020-05-05T00:52:07.987"/>
    <p1510:client id="{684F2B9E-1DA8-4D69-87E2-F2DDC578F968}" v="2842" dt="2020-05-05T01:07:32.582"/>
    <p1510:client id="{DDE955A2-A2C3-4FB9-95CC-B2704235F6C1}" v="173" dt="2020-05-05T00:49:36.696"/>
    <p1510:client id="{DE320477-B43A-4DFE-9E75-FF22BC10A584}" v="1366" dt="2020-05-05T01:02:56.707"/>
    <p1510:client id="{EC0EFD9B-3441-418C-B7C1-D622D65A59B3}" v="44" dt="2020-05-05T15:53:18.173"/>
    <p1510:client id="{ED3E593C-76CC-4F54-8673-0434F0265DCE}" v="145" dt="2020-05-05T00:38:29.0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8" d="100"/>
          <a:sy n="118" d="100"/>
        </p:scale>
        <p:origin x="276" y="11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dy, Frank" userId="S::frank.hady@intel.com::75522b9d-d462-4ac9-83f2-631476c3b23c" providerId="AD" clId="Web-{EC0EFD9B-3441-418C-B7C1-D622D65A59B3}"/>
    <pc:docChg chg="modSld sldOrd">
      <pc:chgData name="Hady, Frank" userId="S::frank.hady@intel.com::75522b9d-d462-4ac9-83f2-631476c3b23c" providerId="AD" clId="Web-{EC0EFD9B-3441-418C-B7C1-D622D65A59B3}" dt="2020-05-05T15:53:18.173" v="42"/>
      <pc:docMkLst>
        <pc:docMk/>
      </pc:docMkLst>
      <pc:sldChg chg="ord">
        <pc:chgData name="Hady, Frank" userId="S::frank.hady@intel.com::75522b9d-d462-4ac9-83f2-631476c3b23c" providerId="AD" clId="Web-{EC0EFD9B-3441-418C-B7C1-D622D65A59B3}" dt="2020-05-05T15:53:18.173" v="42"/>
        <pc:sldMkLst>
          <pc:docMk/>
          <pc:sldMk cId="1624798483" sldId="326"/>
        </pc:sldMkLst>
      </pc:sldChg>
      <pc:sldChg chg="modSp">
        <pc:chgData name="Hady, Frank" userId="S::frank.hady@intel.com::75522b9d-d462-4ac9-83f2-631476c3b23c" providerId="AD" clId="Web-{EC0EFD9B-3441-418C-B7C1-D622D65A59B3}" dt="2020-05-05T15:52:54.314" v="22" actId="20577"/>
        <pc:sldMkLst>
          <pc:docMk/>
          <pc:sldMk cId="4059270450" sldId="327"/>
        </pc:sldMkLst>
        <pc:spChg chg="mod">
          <ac:chgData name="Hady, Frank" userId="S::frank.hady@intel.com::75522b9d-d462-4ac9-83f2-631476c3b23c" providerId="AD" clId="Web-{EC0EFD9B-3441-418C-B7C1-D622D65A59B3}" dt="2020-05-05T15:52:54.314" v="22" actId="20577"/>
          <ac:spMkLst>
            <pc:docMk/>
            <pc:sldMk cId="4059270450" sldId="327"/>
            <ac:spMk id="3" creationId="{8B4996EF-0639-4B35-AC5B-CC824673D0F5}"/>
          </ac:spMkLst>
        </pc:spChg>
      </pc:sldChg>
      <pc:sldChg chg="modSp">
        <pc:chgData name="Hady, Frank" userId="S::frank.hady@intel.com::75522b9d-d462-4ac9-83f2-631476c3b23c" providerId="AD" clId="Web-{EC0EFD9B-3441-418C-B7C1-D622D65A59B3}" dt="2020-05-05T15:53:09.111" v="40" actId="20577"/>
        <pc:sldMkLst>
          <pc:docMk/>
          <pc:sldMk cId="2839127359" sldId="328"/>
        </pc:sldMkLst>
        <pc:spChg chg="mod">
          <ac:chgData name="Hady, Frank" userId="S::frank.hady@intel.com::75522b9d-d462-4ac9-83f2-631476c3b23c" providerId="AD" clId="Web-{EC0EFD9B-3441-418C-B7C1-D622D65A59B3}" dt="2020-05-05T15:53:09.111" v="40" actId="20577"/>
          <ac:spMkLst>
            <pc:docMk/>
            <pc:sldMk cId="2839127359" sldId="328"/>
            <ac:spMk id="3" creationId="{AB0186C4-EDEC-4BFA-BDC8-3EACC81409E1}"/>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5-04T17:53:22.598" idx="1">
    <p:pos x="10" y="10"/>
    <p:text>Tried to simplify.  I think that even if we solve the first problem statement, we can make the second problem statement worse.  We need to consider both for our proposed solution(s)
</p:text>
    <p:extLst>
      <p:ext uri="{C676402C-5697-4E1C-873F-D02D1690AC5C}">
        <p15:threadingInfo xmlns:p15="http://schemas.microsoft.com/office/powerpoint/2012/main" timeZoneBias="4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5-04T17:54:41.192" idx="2">
    <p:pos x="6592" y="1063"/>
    <p:text>I am curious on the first environmental comment about DRAM b/w lagging needs.  What about soluitions the rest of the industry uses, like GDDR, and to some extent, HBM?  Aren't those means to an end, just not what we'd like to see?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5CA15-8C00-49E3-ADD5-32ADEFEF55ED}" type="datetimeFigureOut">
              <a:rPr lang="en-US" smtClean="0"/>
              <a:t>5/5/2020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7908C2-A586-40F7-B4E6-92D75529D00A}" type="slidenum">
              <a:rPr lang="en-US" smtClean="0"/>
              <a:t>‹#›</a:t>
            </a:fld>
            <a:endParaRPr lang="en-US"/>
          </a:p>
        </p:txBody>
      </p:sp>
    </p:spTree>
    <p:extLst>
      <p:ext uri="{BB962C8B-B14F-4D97-AF65-F5344CB8AC3E}">
        <p14:creationId xmlns:p14="http://schemas.microsoft.com/office/powerpoint/2010/main" val="2500455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3DF9D-B45F-4203-B40D-D5E2F8CDD1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74B716-06A3-445A-8F6A-44EA6961E5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12AFDC-6D86-43ED-B5E0-63649A51DD91}"/>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EEA62663-FCBE-4364-A210-F60F4875B4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6C6930-FC88-4574-9617-040504D80329}"/>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1161844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D7A18-5182-498B-87BA-8015390CFA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14CB84-F923-4247-AFA3-0DFFE47CE2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3E1C5-0EC7-467D-BE4B-986801B89EA8}"/>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5B2E35B6-4C05-45CE-B09A-1C0302FFD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43154-C89B-49A1-8F6F-0C8F2C0599C4}"/>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818952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EF9C80-72CB-41C0-90D5-708DFAD9AD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BD1F34-941E-451B-BF2C-FE437CAD86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A1A52B-3C4B-48F8-87E5-4500C0C5CE4C}"/>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950E6CC3-C78B-4904-BE66-B4C2D69977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430AE-58EE-40B8-950B-99CBA6F51149}"/>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120307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38B3-8C4F-4BCB-A81A-9E1F32241E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F35E4-2EBB-45D1-AEE9-DF4D30FC62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F142B-0428-40B2-AE5C-5DEF6F5A060C}"/>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746051E6-CE27-4093-A003-B778E67BB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56CD0-5270-4E82-812D-3725D91DAF0F}"/>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702179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28657-3FC5-4B7C-AA7B-8F88963B73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C7EF2B-B608-4745-A1F1-FB15C0E93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3D1839-14C5-4367-8983-21F707624D5B}"/>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A3E0A7DB-71DF-42AB-A81D-392DA06520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8F091B-04A3-4C3C-B8B5-785D89926AE0}"/>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1062953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EC00-7169-4D71-B8E6-6A1A528EC5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510FFD-6331-4E2B-B54F-E31F5ED7EA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EE6B9-C7E1-485A-94CC-653392F0CF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FB1300-748D-4DE4-B47A-276B1A27F104}"/>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6" name="Footer Placeholder 5">
            <a:extLst>
              <a:ext uri="{FF2B5EF4-FFF2-40B4-BE49-F238E27FC236}">
                <a16:creationId xmlns:a16="http://schemas.microsoft.com/office/drawing/2014/main" id="{7878EA91-BBEE-4D82-B6C9-7D90AA3A7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A69098-A9F7-42AD-8662-EB1A1C02F586}"/>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05107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CB7ED-5FD4-433A-838F-A9241155B6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268A1E-EB03-4259-8F95-D68A055E31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BAB8C-2889-42C3-BBE1-2DBDBE49D0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606E9F-7A1B-44EB-A3D8-0A87F36B30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9617CA-E14E-4AD0-AAE7-1B10D9CD24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7EBB4E-3142-405F-90F5-39F67745A1C6}"/>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8" name="Footer Placeholder 7">
            <a:extLst>
              <a:ext uri="{FF2B5EF4-FFF2-40B4-BE49-F238E27FC236}">
                <a16:creationId xmlns:a16="http://schemas.microsoft.com/office/drawing/2014/main" id="{F8AD2818-4538-4CE2-941F-5628093008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A26B26-F08B-4874-9211-E4448AA2C131}"/>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994053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83C95-58D0-4231-90F5-93D327F373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C8778-6D08-4747-987C-A5E6A6A9C4E3}"/>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4" name="Footer Placeholder 3">
            <a:extLst>
              <a:ext uri="{FF2B5EF4-FFF2-40B4-BE49-F238E27FC236}">
                <a16:creationId xmlns:a16="http://schemas.microsoft.com/office/drawing/2014/main" id="{76598FC5-5CF1-4ACB-A980-91D6212F7B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B705A-2F34-42C9-9F9D-8E3C2101691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100953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39B2AA-DA09-4798-A8E8-E7F157DA5F4B}"/>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3" name="Footer Placeholder 2">
            <a:extLst>
              <a:ext uri="{FF2B5EF4-FFF2-40B4-BE49-F238E27FC236}">
                <a16:creationId xmlns:a16="http://schemas.microsoft.com/office/drawing/2014/main" id="{1AAFB448-66D3-4702-86B3-4DD13B367D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83A4FC-266B-4F35-9138-7FE1A260D7DE}"/>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95033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CCB67-270B-489B-9EAD-AD8709150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5F7ACE-D3B7-4CA7-9E29-8107467BA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3B56FD-A334-40FB-B992-81C603A06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CDFFE1-0BF7-4D24-9FA6-9813A40CB49C}"/>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6" name="Footer Placeholder 5">
            <a:extLst>
              <a:ext uri="{FF2B5EF4-FFF2-40B4-BE49-F238E27FC236}">
                <a16:creationId xmlns:a16="http://schemas.microsoft.com/office/drawing/2014/main" id="{AF6962BB-59F4-45FC-9641-3976B0069E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C16188-8699-482D-9388-EA6D20E6883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408243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24AB1-AEE9-4663-9338-72CE966EB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EB13D3-659B-41B0-B226-8FAE34AC0E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4F0395-738B-4427-8BE5-950D9651CE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C5B2BD-A786-4117-92C1-9778A0BB7846}"/>
              </a:ext>
            </a:extLst>
          </p:cNvPr>
          <p:cNvSpPr>
            <a:spLocks noGrp="1"/>
          </p:cNvSpPr>
          <p:nvPr>
            <p:ph type="dt" sz="half" idx="10"/>
          </p:nvPr>
        </p:nvSpPr>
        <p:spPr/>
        <p:txBody>
          <a:bodyPr/>
          <a:lstStyle/>
          <a:p>
            <a:fld id="{87127D54-8668-4280-9F23-78BE0BB842CF}" type="datetimeFigureOut">
              <a:rPr lang="en-US" smtClean="0"/>
              <a:t>5/5/2020</a:t>
            </a:fld>
            <a:endParaRPr lang="en-US"/>
          </a:p>
        </p:txBody>
      </p:sp>
      <p:sp>
        <p:nvSpPr>
          <p:cNvPr id="6" name="Footer Placeholder 5">
            <a:extLst>
              <a:ext uri="{FF2B5EF4-FFF2-40B4-BE49-F238E27FC236}">
                <a16:creationId xmlns:a16="http://schemas.microsoft.com/office/drawing/2014/main" id="{908B642B-9064-4D13-B721-C481429D62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76D95-475A-4AD1-B310-6CA1F9617BA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82141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26FBE8-72F2-4CEA-BDD1-8772F3FFFE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1F4E80-6A65-41F5-B225-42225FB4F8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665A3-9F86-4EB4-860B-62CAD95263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27D54-8668-4280-9F23-78BE0BB842CF}" type="datetimeFigureOut">
              <a:rPr lang="en-US" smtClean="0"/>
              <a:t>5/5/2020</a:t>
            </a:fld>
            <a:endParaRPr lang="en-US"/>
          </a:p>
        </p:txBody>
      </p:sp>
      <p:sp>
        <p:nvSpPr>
          <p:cNvPr id="5" name="Footer Placeholder 4">
            <a:extLst>
              <a:ext uri="{FF2B5EF4-FFF2-40B4-BE49-F238E27FC236}">
                <a16:creationId xmlns:a16="http://schemas.microsoft.com/office/drawing/2014/main" id="{CA9AE4E4-9F62-4A54-810F-B1EFF36365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9CF592-ECD4-4227-A188-FD4BBD68E9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D7E7C5-8FCA-4806-A881-D9B76AF65403}" type="slidenum">
              <a:rPr lang="en-US" smtClean="0"/>
              <a:t>‹#›</a:t>
            </a:fld>
            <a:endParaRPr lang="en-US"/>
          </a:p>
        </p:txBody>
      </p:sp>
    </p:spTree>
    <p:extLst>
      <p:ext uri="{BB962C8B-B14F-4D97-AF65-F5344CB8AC3E}">
        <p14:creationId xmlns:p14="http://schemas.microsoft.com/office/powerpoint/2010/main" val="1959374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71E3F-E019-47D0-B2AD-DB7260560A55}"/>
              </a:ext>
            </a:extLst>
          </p:cNvPr>
          <p:cNvSpPr>
            <a:spLocks noGrp="1"/>
          </p:cNvSpPr>
          <p:nvPr>
            <p:ph type="title"/>
          </p:nvPr>
        </p:nvSpPr>
        <p:spPr/>
        <p:txBody>
          <a:bodyPr/>
          <a:lstStyle/>
          <a:p>
            <a:r>
              <a:rPr lang="en-US" dirty="0"/>
              <a:t>DC CSD Problem to solve</a:t>
            </a:r>
          </a:p>
        </p:txBody>
      </p:sp>
      <p:sp>
        <p:nvSpPr>
          <p:cNvPr id="3" name="Content Placeholder 2">
            <a:extLst>
              <a:ext uri="{FF2B5EF4-FFF2-40B4-BE49-F238E27FC236}">
                <a16:creationId xmlns:a16="http://schemas.microsoft.com/office/drawing/2014/main" id="{8B4996EF-0639-4B35-AC5B-CC824673D0F5}"/>
              </a:ext>
            </a:extLst>
          </p:cNvPr>
          <p:cNvSpPr>
            <a:spLocks noGrp="1"/>
          </p:cNvSpPr>
          <p:nvPr>
            <p:ph idx="1"/>
          </p:nvPr>
        </p:nvSpPr>
        <p:spPr>
          <a:xfrm>
            <a:off x="838200" y="1440382"/>
            <a:ext cx="10515600" cy="4736581"/>
          </a:xfrm>
        </p:spPr>
        <p:txBody>
          <a:bodyPr vert="horz" lIns="91440" tIns="45720" rIns="91440" bIns="45720" rtlCol="0" anchor="t">
            <a:normAutofit fontScale="85000" lnSpcReduction="20000"/>
          </a:bodyPr>
          <a:lstStyle/>
          <a:p>
            <a:r>
              <a:rPr lang="en-US" dirty="0"/>
              <a:t>Environment</a:t>
            </a:r>
          </a:p>
          <a:p>
            <a:pPr lvl="1"/>
            <a:r>
              <a:rPr lang="en-US" dirty="0"/>
              <a:t># of cores increasing rapidly to meet competition (faster than DRAM scaling)</a:t>
            </a:r>
            <a:endParaRPr lang="en-US" dirty="0">
              <a:cs typeface="Calibri"/>
            </a:endParaRPr>
          </a:p>
          <a:p>
            <a:pPr lvl="1"/>
            <a:r>
              <a:rPr lang="en-US" dirty="0"/>
              <a:t>CSPs maintain a fixed core to DRAM capacity and performance ratio</a:t>
            </a:r>
            <a:endParaRPr lang="en-US" dirty="0">
              <a:cs typeface="Calibri"/>
            </a:endParaRPr>
          </a:p>
          <a:p>
            <a:pPr lvl="1"/>
            <a:r>
              <a:rPr lang="en-US" dirty="0"/>
              <a:t>End of Dennard scaling means increasing DRAM performance = increasing power draw; Racks have fixed power limits</a:t>
            </a:r>
            <a:endParaRPr lang="en-US">
              <a:cs typeface="Calibri"/>
            </a:endParaRPr>
          </a:p>
          <a:p>
            <a:pPr lvl="1"/>
            <a:r>
              <a:rPr lang="en-US" dirty="0"/>
              <a:t>Data scaling 2x in 3 years, DRAM capacity scaling 2x in 4 years</a:t>
            </a:r>
            <a:endParaRPr lang="en-US">
              <a:cs typeface="Calibri"/>
            </a:endParaRPr>
          </a:p>
          <a:p>
            <a:pPr lvl="1"/>
            <a:r>
              <a:rPr lang="en-US" dirty="0">
                <a:cs typeface="Calibri"/>
              </a:rPr>
              <a:t>BW and BW/capacity ratio increasingly a limiting factor in *system* performance</a:t>
            </a:r>
          </a:p>
          <a:p>
            <a:pPr lvl="1"/>
            <a:r>
              <a:rPr lang="en-US" i="1" dirty="0">
                <a:cs typeface="Calibri"/>
              </a:rPr>
              <a:t>Widely recognized problem with all players motivated to solve/innovate – it’s a race</a:t>
            </a:r>
          </a:p>
          <a:p>
            <a:r>
              <a:rPr lang="en-US" dirty="0"/>
              <a:t>Problem statement options</a:t>
            </a:r>
            <a:endParaRPr lang="en-US" dirty="0">
              <a:cs typeface="Calibri"/>
            </a:endParaRPr>
          </a:p>
          <a:p>
            <a:pPr marL="914400" lvl="1" indent="-457200">
              <a:buFont typeface="+mj-lt"/>
              <a:buAutoNum type="arabicPeriod"/>
            </a:pPr>
            <a:r>
              <a:rPr lang="en-US" dirty="0"/>
              <a:t>↑ core count trend coupled with ↑↑ DRAM capacity/power is creating unsustainable increases in Capex(cost) and Op/Ex(power) for our customers. (Industry issue)</a:t>
            </a:r>
            <a:endParaRPr lang="en-US" dirty="0">
              <a:cs typeface="Calibri"/>
            </a:endParaRPr>
          </a:p>
          <a:p>
            <a:pPr marL="914400" lvl="1" indent="-457200">
              <a:buFont typeface="+mj-lt"/>
              <a:buAutoNum type="arabicPeriod"/>
            </a:pPr>
            <a:r>
              <a:rPr lang="en-US" dirty="0"/>
              <a:t>CPU + DRAM platform trajectory is leading to a decreasing relevance for Intel’s products: Less $s for the CPU, Less power for CPU (Intel issue)</a:t>
            </a:r>
            <a:endParaRPr lang="en-US" dirty="0">
              <a:cs typeface="Calibri"/>
            </a:endParaRPr>
          </a:p>
          <a:p>
            <a:pPr marL="914400" lvl="1" indent="-457200">
              <a:buAutoNum type="arabicPeriod"/>
            </a:pPr>
            <a:r>
              <a:rPr lang="en-US" dirty="0">
                <a:ea typeface="+mn-lt"/>
                <a:cs typeface="+mn-lt"/>
              </a:rPr>
              <a:t>As customers optimize for TCO and revenue per core, Intel’s current IA platform trajectory forces DRAM/memory tradeoffs that lead to decreasing relevance for Intel’s products – lower ASP/per core, less available power per core, and greater adoption of workload specific custom silicon. </a:t>
            </a:r>
            <a:endParaRPr lang="en-US" dirty="0">
              <a:cs typeface="Calibri"/>
            </a:endParaRPr>
          </a:p>
          <a:p>
            <a:pPr marL="914400" lvl="1" indent="-457200">
              <a:buAutoNum type="arabicPeriod"/>
            </a:pPr>
            <a:endParaRPr lang="en-US" dirty="0">
              <a:cs typeface="Calibri" panose="020F0502020204030204"/>
            </a:endParaRPr>
          </a:p>
          <a:p>
            <a:endParaRPr lang="en-US" dirty="0">
              <a:cs typeface="Calibri" panose="020F0502020204030204"/>
            </a:endParaRPr>
          </a:p>
        </p:txBody>
      </p:sp>
      <p:sp>
        <p:nvSpPr>
          <p:cNvPr id="5" name="TextBox 4">
            <a:extLst>
              <a:ext uri="{FF2B5EF4-FFF2-40B4-BE49-F238E27FC236}">
                <a16:creationId xmlns:a16="http://schemas.microsoft.com/office/drawing/2014/main" id="{E10772FA-396E-4720-B82C-6AB7E02CB30A}"/>
              </a:ext>
            </a:extLst>
          </p:cNvPr>
          <p:cNvSpPr txBox="1"/>
          <p:nvPr/>
        </p:nvSpPr>
        <p:spPr>
          <a:xfrm>
            <a:off x="1348856" y="6176963"/>
            <a:ext cx="1014347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solidFill>
                  <a:srgbClr val="FF0000"/>
                </a:solidFill>
              </a:rPr>
              <a:t>If we don’t solve these issues best ourselves, it will get solved to our detriment.</a:t>
            </a:r>
          </a:p>
        </p:txBody>
      </p:sp>
    </p:spTree>
    <p:extLst>
      <p:ext uri="{BB962C8B-B14F-4D97-AF65-F5344CB8AC3E}">
        <p14:creationId xmlns:p14="http://schemas.microsoft.com/office/powerpoint/2010/main" val="4059270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AE519-531B-4A2B-B3D9-1333E1B328BC}"/>
              </a:ext>
            </a:extLst>
          </p:cNvPr>
          <p:cNvSpPr>
            <a:spLocks noGrp="1"/>
          </p:cNvSpPr>
          <p:nvPr>
            <p:ph type="title"/>
          </p:nvPr>
        </p:nvSpPr>
        <p:spPr/>
        <p:txBody>
          <a:bodyPr/>
          <a:lstStyle/>
          <a:p>
            <a:r>
              <a:rPr lang="en-US" dirty="0"/>
              <a:t>Client Problem to Solve</a:t>
            </a:r>
          </a:p>
        </p:txBody>
      </p:sp>
      <p:sp>
        <p:nvSpPr>
          <p:cNvPr id="3" name="Content Placeholder 2">
            <a:extLst>
              <a:ext uri="{FF2B5EF4-FFF2-40B4-BE49-F238E27FC236}">
                <a16:creationId xmlns:a16="http://schemas.microsoft.com/office/drawing/2014/main" id="{AB0186C4-EDEC-4BFA-BDC8-3EACC81409E1}"/>
              </a:ext>
            </a:extLst>
          </p:cNvPr>
          <p:cNvSpPr>
            <a:spLocks noGrp="1"/>
          </p:cNvSpPr>
          <p:nvPr>
            <p:ph idx="1"/>
          </p:nvPr>
        </p:nvSpPr>
        <p:spPr>
          <a:xfrm>
            <a:off x="425504" y="1690688"/>
            <a:ext cx="10037497" cy="4802187"/>
          </a:xfrm>
        </p:spPr>
        <p:txBody>
          <a:bodyPr vert="horz" lIns="91440" tIns="45720" rIns="91440" bIns="45720" rtlCol="0" anchor="t">
            <a:normAutofit fontScale="92500" lnSpcReduction="20000"/>
          </a:bodyPr>
          <a:lstStyle/>
          <a:p>
            <a:r>
              <a:rPr lang="en-US" dirty="0"/>
              <a:t>Environment</a:t>
            </a:r>
          </a:p>
          <a:p>
            <a:pPr lvl="1"/>
            <a:r>
              <a:rPr lang="en-US" dirty="0"/>
              <a:t>DRAM bandwidth is lagging graphics and AI needs</a:t>
            </a:r>
            <a:endParaRPr lang="en-US" dirty="0">
              <a:cs typeface="Calibri"/>
            </a:endParaRPr>
          </a:p>
          <a:p>
            <a:pPr lvl="1"/>
            <a:r>
              <a:rPr lang="en-US" dirty="0"/>
              <a:t>Platform bandwidth need already driving greater capacity (2x) than needed (at 2x the price) and getting worse</a:t>
            </a:r>
            <a:endParaRPr lang="en-US" dirty="0">
              <a:cs typeface="Calibri"/>
            </a:endParaRPr>
          </a:p>
          <a:p>
            <a:pPr lvl="1"/>
            <a:r>
              <a:rPr lang="en-US" dirty="0"/>
              <a:t>Intel is behind on packaging innovation (Apple with A12x) while Intel is planning first IPM with MTL in small % of high-end platforms </a:t>
            </a:r>
          </a:p>
          <a:p>
            <a:pPr lvl="1"/>
            <a:r>
              <a:rPr lang="en-US" dirty="0"/>
              <a:t>Increasing DRAM bandwidth will decrease platform battery life without platform direction change (packaging, memory technology or other)</a:t>
            </a:r>
          </a:p>
          <a:p>
            <a:r>
              <a:rPr lang="en-US" dirty="0"/>
              <a:t>Problem statement options</a:t>
            </a:r>
            <a:endParaRPr lang="en-US" dirty="0">
              <a:cs typeface="Calibri"/>
            </a:endParaRPr>
          </a:p>
          <a:p>
            <a:pPr marL="914400" lvl="1" indent="-457200">
              <a:buFont typeface="+mj-lt"/>
              <a:buAutoNum type="arabicPeriod"/>
            </a:pPr>
            <a:r>
              <a:rPr lang="en-US" dirty="0"/>
              <a:t>DRAM lagging the bandwidth needed for compute and not allowing desired platform power reductions while simultaneously requiring capacities (and cost) larger than needed.  </a:t>
            </a:r>
          </a:p>
          <a:p>
            <a:pPr marL="914400" lvl="1" indent="-457200">
              <a:buFont typeface="+mj-lt"/>
              <a:buAutoNum type="arabicPeriod"/>
            </a:pPr>
            <a:r>
              <a:rPr lang="en-US" dirty="0"/>
              <a:t>DRAM technology driven DRAM/Power/Capacity combination increasingly mismatched to client platform needs, eroding client platform power, performance, and cost while retarding graphics performance – ripe for inflection.  </a:t>
            </a:r>
            <a:endParaRPr lang="en-US" dirty="0">
              <a:cs typeface="Calibri"/>
            </a:endParaRPr>
          </a:p>
          <a:p>
            <a:endParaRPr lang="en-US" dirty="0">
              <a:cs typeface="Calibri"/>
            </a:endParaRPr>
          </a:p>
        </p:txBody>
      </p:sp>
    </p:spTree>
    <p:extLst>
      <p:ext uri="{BB962C8B-B14F-4D97-AF65-F5344CB8AC3E}">
        <p14:creationId xmlns:p14="http://schemas.microsoft.com/office/powerpoint/2010/main" val="2839127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AE519-531B-4A2B-B3D9-1333E1B328BC}"/>
              </a:ext>
            </a:extLst>
          </p:cNvPr>
          <p:cNvSpPr>
            <a:spLocks noGrp="1"/>
          </p:cNvSpPr>
          <p:nvPr>
            <p:ph type="title"/>
          </p:nvPr>
        </p:nvSpPr>
        <p:spPr/>
        <p:txBody>
          <a:bodyPr/>
          <a:lstStyle/>
          <a:p>
            <a:r>
              <a:rPr lang="en-US" dirty="0"/>
              <a:t>Graphics/AI Problem to be solved</a:t>
            </a:r>
          </a:p>
        </p:txBody>
      </p:sp>
      <p:sp>
        <p:nvSpPr>
          <p:cNvPr id="3" name="Content Placeholder 2">
            <a:extLst>
              <a:ext uri="{FF2B5EF4-FFF2-40B4-BE49-F238E27FC236}">
                <a16:creationId xmlns:a16="http://schemas.microsoft.com/office/drawing/2014/main" id="{AB0186C4-EDEC-4BFA-BDC8-3EACC81409E1}"/>
              </a:ext>
            </a:extLst>
          </p:cNvPr>
          <p:cNvSpPr>
            <a:spLocks noGrp="1"/>
          </p:cNvSpPr>
          <p:nvPr>
            <p:ph idx="1"/>
          </p:nvPr>
        </p:nvSpPr>
        <p:spPr>
          <a:xfrm>
            <a:off x="425504" y="1690688"/>
            <a:ext cx="10037497" cy="4802187"/>
          </a:xfrm>
        </p:spPr>
        <p:txBody>
          <a:bodyPr>
            <a:normAutofit/>
          </a:bodyPr>
          <a:lstStyle/>
          <a:p>
            <a:r>
              <a:rPr lang="en-US" dirty="0"/>
              <a:t>Environment</a:t>
            </a:r>
          </a:p>
          <a:p>
            <a:r>
              <a:rPr lang="en-US" dirty="0"/>
              <a:t>Graphics Hypothesis: DRAM vector is consuming too much power to deliver the bandwidth needed </a:t>
            </a:r>
            <a:br>
              <a:rPr lang="en-US" dirty="0"/>
            </a:br>
            <a:r>
              <a:rPr lang="en-US" dirty="0"/>
              <a:t>(BW/Watt issue)</a:t>
            </a:r>
          </a:p>
          <a:p>
            <a:endParaRPr lang="en-US" dirty="0"/>
          </a:p>
        </p:txBody>
      </p:sp>
    </p:spTree>
    <p:extLst>
      <p:ext uri="{BB962C8B-B14F-4D97-AF65-F5344CB8AC3E}">
        <p14:creationId xmlns:p14="http://schemas.microsoft.com/office/powerpoint/2010/main" val="4199020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1F295-8C4E-4AA8-9931-2BD296D6AA41}"/>
              </a:ext>
            </a:extLst>
          </p:cNvPr>
          <p:cNvSpPr>
            <a:spLocks noGrp="1"/>
          </p:cNvSpPr>
          <p:nvPr>
            <p:ph type="title"/>
          </p:nvPr>
        </p:nvSpPr>
        <p:spPr/>
        <p:txBody>
          <a:bodyPr/>
          <a:lstStyle/>
          <a:p>
            <a:r>
              <a:rPr lang="en-US" dirty="0"/>
              <a:t>Problem statement by point of view</a:t>
            </a:r>
          </a:p>
        </p:txBody>
      </p:sp>
      <p:sp>
        <p:nvSpPr>
          <p:cNvPr id="3" name="Content Placeholder 2">
            <a:extLst>
              <a:ext uri="{FF2B5EF4-FFF2-40B4-BE49-F238E27FC236}">
                <a16:creationId xmlns:a16="http://schemas.microsoft.com/office/drawing/2014/main" id="{B3EB4E55-27F0-4CB2-A9CF-6CCA8E0F56E2}"/>
              </a:ext>
            </a:extLst>
          </p:cNvPr>
          <p:cNvSpPr>
            <a:spLocks noGrp="1"/>
          </p:cNvSpPr>
          <p:nvPr>
            <p:ph idx="1"/>
          </p:nvPr>
        </p:nvSpPr>
        <p:spPr/>
        <p:txBody>
          <a:bodyPr/>
          <a:lstStyle/>
          <a:p>
            <a:r>
              <a:rPr lang="en-US" dirty="0"/>
              <a:t>Business</a:t>
            </a:r>
          </a:p>
          <a:p>
            <a:pPr lvl="1"/>
            <a:r>
              <a:rPr lang="en-US" dirty="0"/>
              <a:t>Intel – what does our business need</a:t>
            </a:r>
          </a:p>
          <a:p>
            <a:pPr lvl="1"/>
            <a:r>
              <a:rPr lang="en-US" dirty="0"/>
              <a:t>Customers – what will our customers optimize for</a:t>
            </a:r>
          </a:p>
          <a:p>
            <a:pPr lvl="1"/>
            <a:r>
              <a:rPr lang="en-US" dirty="0"/>
              <a:t>Memory Suppliers – what will memory suppliers optimize for</a:t>
            </a:r>
          </a:p>
          <a:p>
            <a:r>
              <a:rPr lang="en-US" dirty="0"/>
              <a:t>Technology</a:t>
            </a:r>
          </a:p>
          <a:p>
            <a:pPr lvl="1"/>
            <a:r>
              <a:rPr lang="en-US" dirty="0"/>
              <a:t>Physics problem</a:t>
            </a:r>
          </a:p>
          <a:p>
            <a:pPr lvl="1"/>
            <a:r>
              <a:rPr lang="en-US" dirty="0"/>
              <a:t>Computer architecture problem</a:t>
            </a:r>
          </a:p>
          <a:p>
            <a:pPr lvl="1"/>
            <a:endParaRPr lang="en-US" dirty="0"/>
          </a:p>
        </p:txBody>
      </p:sp>
    </p:spTree>
    <p:extLst>
      <p:ext uri="{BB962C8B-B14F-4D97-AF65-F5344CB8AC3E}">
        <p14:creationId xmlns:p14="http://schemas.microsoft.com/office/powerpoint/2010/main" val="3091957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AE519-531B-4A2B-B3D9-1333E1B328BC}"/>
              </a:ext>
            </a:extLst>
          </p:cNvPr>
          <p:cNvSpPr>
            <a:spLocks noGrp="1"/>
          </p:cNvSpPr>
          <p:nvPr>
            <p:ph type="title"/>
          </p:nvPr>
        </p:nvSpPr>
        <p:spPr/>
        <p:txBody>
          <a:bodyPr/>
          <a:lstStyle/>
          <a:p>
            <a:r>
              <a:rPr lang="en-US" dirty="0"/>
              <a:t>Scope/Approach</a:t>
            </a:r>
          </a:p>
        </p:txBody>
      </p:sp>
      <p:sp>
        <p:nvSpPr>
          <p:cNvPr id="3" name="Content Placeholder 2">
            <a:extLst>
              <a:ext uri="{FF2B5EF4-FFF2-40B4-BE49-F238E27FC236}">
                <a16:creationId xmlns:a16="http://schemas.microsoft.com/office/drawing/2014/main" id="{AB0186C4-EDEC-4BFA-BDC8-3EACC81409E1}"/>
              </a:ext>
            </a:extLst>
          </p:cNvPr>
          <p:cNvSpPr>
            <a:spLocks noGrp="1"/>
          </p:cNvSpPr>
          <p:nvPr>
            <p:ph idx="1"/>
          </p:nvPr>
        </p:nvSpPr>
        <p:spPr>
          <a:xfrm>
            <a:off x="425505" y="1690688"/>
            <a:ext cx="7802608" cy="4802187"/>
          </a:xfrm>
        </p:spPr>
        <p:txBody>
          <a:bodyPr>
            <a:normAutofit/>
          </a:bodyPr>
          <a:lstStyle/>
          <a:p>
            <a:r>
              <a:rPr lang="en-US" dirty="0"/>
              <a:t>Focus on </a:t>
            </a:r>
            <a:r>
              <a:rPr lang="en-US" dirty="0" err="1"/>
              <a:t>ld</a:t>
            </a:r>
            <a:r>
              <a:rPr lang="en-US" dirty="0"/>
              <a:t>/</a:t>
            </a:r>
            <a:r>
              <a:rPr lang="en-US" dirty="0" err="1"/>
              <a:t>st</a:t>
            </a:r>
            <a:r>
              <a:rPr lang="en-US" dirty="0"/>
              <a:t> memory (not file open, read/write storage)</a:t>
            </a:r>
          </a:p>
          <a:p>
            <a:r>
              <a:rPr lang="en-US" dirty="0"/>
              <a:t>Focus on DRAM Technology Vector driven issues</a:t>
            </a:r>
          </a:p>
          <a:p>
            <a:pPr lvl="1"/>
            <a:r>
              <a:rPr lang="en-US" dirty="0"/>
              <a:t>Vector means co-rate of change in cost, capacity, power, bandwidth</a:t>
            </a:r>
          </a:p>
          <a:p>
            <a:r>
              <a:rPr lang="en-US" dirty="0"/>
              <a:t>Versus CPU and Platform technology directions</a:t>
            </a:r>
          </a:p>
          <a:p>
            <a:r>
              <a:rPr lang="en-US" dirty="0"/>
              <a:t>List the issues driven from that level</a:t>
            </a:r>
          </a:p>
          <a:p>
            <a:r>
              <a:rPr lang="en-US" dirty="0"/>
              <a:t>Identify hierarchy wide solutions (DRAM and rest) to those issues</a:t>
            </a:r>
          </a:p>
          <a:p>
            <a:endParaRPr lang="en-US" dirty="0"/>
          </a:p>
        </p:txBody>
      </p:sp>
      <p:cxnSp>
        <p:nvCxnSpPr>
          <p:cNvPr id="5" name="Straight Arrow Connector 4">
            <a:extLst>
              <a:ext uri="{FF2B5EF4-FFF2-40B4-BE49-F238E27FC236}">
                <a16:creationId xmlns:a16="http://schemas.microsoft.com/office/drawing/2014/main" id="{36C4A415-7707-48AC-B653-E90A5FFDC919}"/>
              </a:ext>
            </a:extLst>
          </p:cNvPr>
          <p:cNvCxnSpPr>
            <a:cxnSpLocks/>
          </p:cNvCxnSpPr>
          <p:nvPr/>
        </p:nvCxnSpPr>
        <p:spPr>
          <a:xfrm flipV="1">
            <a:off x="8843335" y="3217196"/>
            <a:ext cx="0" cy="2265769"/>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D416A0A-9DE6-4ACF-A9CB-C9B6E4D7326B}"/>
              </a:ext>
            </a:extLst>
          </p:cNvPr>
          <p:cNvCxnSpPr>
            <a:cxnSpLocks/>
          </p:cNvCxnSpPr>
          <p:nvPr/>
        </p:nvCxnSpPr>
        <p:spPr>
          <a:xfrm flipV="1">
            <a:off x="8843335" y="4061566"/>
            <a:ext cx="1506099" cy="1420311"/>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D03CCFE-BD7A-4F86-9CD7-E1F2ACD63ABA}"/>
              </a:ext>
            </a:extLst>
          </p:cNvPr>
          <p:cNvCxnSpPr>
            <a:cxnSpLocks/>
          </p:cNvCxnSpPr>
          <p:nvPr/>
        </p:nvCxnSpPr>
        <p:spPr>
          <a:xfrm>
            <a:off x="8843335" y="5482965"/>
            <a:ext cx="2457445" cy="28105"/>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19A91E3-DC2C-451B-A3BE-6DE98A1803DA}"/>
              </a:ext>
            </a:extLst>
          </p:cNvPr>
          <p:cNvSpPr txBox="1"/>
          <p:nvPr/>
        </p:nvSpPr>
        <p:spPr>
          <a:xfrm>
            <a:off x="9312262" y="5511070"/>
            <a:ext cx="1295547" cy="369332"/>
          </a:xfrm>
          <a:prstGeom prst="rect">
            <a:avLst/>
          </a:prstGeom>
          <a:noFill/>
        </p:spPr>
        <p:txBody>
          <a:bodyPr wrap="none" rtlCol="0">
            <a:spAutoFit/>
          </a:bodyPr>
          <a:lstStyle/>
          <a:p>
            <a:r>
              <a:rPr lang="en-US" dirty="0"/>
              <a:t>Capacity / $</a:t>
            </a:r>
          </a:p>
        </p:txBody>
      </p:sp>
      <p:sp>
        <p:nvSpPr>
          <p:cNvPr id="13" name="TextBox 12">
            <a:extLst>
              <a:ext uri="{FF2B5EF4-FFF2-40B4-BE49-F238E27FC236}">
                <a16:creationId xmlns:a16="http://schemas.microsoft.com/office/drawing/2014/main" id="{F7E72E60-5468-476C-9D36-0BBD9832B02F}"/>
              </a:ext>
            </a:extLst>
          </p:cNvPr>
          <p:cNvSpPr txBox="1"/>
          <p:nvPr/>
        </p:nvSpPr>
        <p:spPr>
          <a:xfrm rot="16200000">
            <a:off x="7830581" y="4062062"/>
            <a:ext cx="1669047" cy="369332"/>
          </a:xfrm>
          <a:prstGeom prst="rect">
            <a:avLst/>
          </a:prstGeom>
          <a:noFill/>
        </p:spPr>
        <p:txBody>
          <a:bodyPr wrap="none" rtlCol="0">
            <a:spAutoFit/>
          </a:bodyPr>
          <a:lstStyle/>
          <a:p>
            <a:r>
              <a:rPr lang="en-US" dirty="0"/>
              <a:t>Bandwidth / GB</a:t>
            </a:r>
          </a:p>
        </p:txBody>
      </p:sp>
      <p:sp>
        <p:nvSpPr>
          <p:cNvPr id="14" name="TextBox 13">
            <a:extLst>
              <a:ext uri="{FF2B5EF4-FFF2-40B4-BE49-F238E27FC236}">
                <a16:creationId xmlns:a16="http://schemas.microsoft.com/office/drawing/2014/main" id="{47416C6B-034A-4EF6-8FB4-7BE4C60F678B}"/>
              </a:ext>
            </a:extLst>
          </p:cNvPr>
          <p:cNvSpPr txBox="1"/>
          <p:nvPr/>
        </p:nvSpPr>
        <p:spPr>
          <a:xfrm rot="19070319">
            <a:off x="9494649" y="3877289"/>
            <a:ext cx="1301318" cy="369332"/>
          </a:xfrm>
          <a:prstGeom prst="rect">
            <a:avLst/>
          </a:prstGeom>
          <a:noFill/>
        </p:spPr>
        <p:txBody>
          <a:bodyPr wrap="none" rtlCol="0">
            <a:spAutoFit/>
          </a:bodyPr>
          <a:lstStyle/>
          <a:p>
            <a:r>
              <a:rPr lang="en-US" dirty="0"/>
              <a:t>Power / BW</a:t>
            </a:r>
          </a:p>
        </p:txBody>
      </p:sp>
      <p:sp>
        <p:nvSpPr>
          <p:cNvPr id="15" name="Cube 14">
            <a:extLst>
              <a:ext uri="{FF2B5EF4-FFF2-40B4-BE49-F238E27FC236}">
                <a16:creationId xmlns:a16="http://schemas.microsoft.com/office/drawing/2014/main" id="{BAD4E7E3-AFB3-4533-91FE-C3F0FA32A401}"/>
              </a:ext>
            </a:extLst>
          </p:cNvPr>
          <p:cNvSpPr/>
          <p:nvPr/>
        </p:nvSpPr>
        <p:spPr>
          <a:xfrm>
            <a:off x="8849769" y="4955193"/>
            <a:ext cx="1295540" cy="526684"/>
          </a:xfrm>
          <a:prstGeom prst="cube">
            <a:avLst/>
          </a:prstGeom>
          <a:solidFill>
            <a:schemeClr val="accent1">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Cube 20">
            <a:extLst>
              <a:ext uri="{FF2B5EF4-FFF2-40B4-BE49-F238E27FC236}">
                <a16:creationId xmlns:a16="http://schemas.microsoft.com/office/drawing/2014/main" id="{482CA77B-CD16-4CF4-8406-BD23185ECBA5}"/>
              </a:ext>
            </a:extLst>
          </p:cNvPr>
          <p:cNvSpPr/>
          <p:nvPr/>
        </p:nvSpPr>
        <p:spPr>
          <a:xfrm>
            <a:off x="8856202" y="5132984"/>
            <a:ext cx="578832" cy="348892"/>
          </a:xfrm>
          <a:prstGeom prst="cube">
            <a:avLst/>
          </a:prstGeom>
          <a:solidFill>
            <a:schemeClr val="accent1">
              <a:alpha val="1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5A3163E3-F1C1-4B94-81AF-99E24847CFC9}"/>
              </a:ext>
            </a:extLst>
          </p:cNvPr>
          <p:cNvCxnSpPr/>
          <p:nvPr/>
        </p:nvCxnSpPr>
        <p:spPr>
          <a:xfrm flipV="1">
            <a:off x="9435034" y="4678093"/>
            <a:ext cx="1865746" cy="454891"/>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E8B0D98-3468-4817-AD4C-0ED31D0532AA}"/>
              </a:ext>
            </a:extLst>
          </p:cNvPr>
          <p:cNvSpPr/>
          <p:nvPr/>
        </p:nvSpPr>
        <p:spPr>
          <a:xfrm>
            <a:off x="9359671" y="5085711"/>
            <a:ext cx="112309" cy="110836"/>
          </a:xfrm>
          <a:prstGeom prst="ellipse">
            <a:avLst/>
          </a:prstGeom>
          <a:solidFill>
            <a:schemeClr val="accent1">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DA88FC2B-698B-45EB-8776-7A4E8E4FA1D5}"/>
              </a:ext>
            </a:extLst>
          </p:cNvPr>
          <p:cNvSpPr/>
          <p:nvPr/>
        </p:nvSpPr>
        <p:spPr>
          <a:xfrm>
            <a:off x="10089154" y="4899231"/>
            <a:ext cx="112309" cy="110836"/>
          </a:xfrm>
          <a:prstGeom prst="ellipse">
            <a:avLst/>
          </a:prstGeom>
          <a:solidFill>
            <a:schemeClr val="accent1">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5BFDFAF0-6F57-4797-883E-8F7BDEEC00EB}"/>
              </a:ext>
            </a:extLst>
          </p:cNvPr>
          <p:cNvSpPr txBox="1"/>
          <p:nvPr/>
        </p:nvSpPr>
        <p:spPr>
          <a:xfrm>
            <a:off x="9369146" y="5086433"/>
            <a:ext cx="790601" cy="451406"/>
          </a:xfrm>
          <a:prstGeom prst="rect">
            <a:avLst/>
          </a:prstGeom>
          <a:noFill/>
        </p:spPr>
        <p:txBody>
          <a:bodyPr wrap="none" rtlCol="0">
            <a:spAutoFit/>
          </a:bodyPr>
          <a:lstStyle/>
          <a:p>
            <a:pPr algn="ctr">
              <a:lnSpc>
                <a:spcPts val="1400"/>
              </a:lnSpc>
            </a:pPr>
            <a:r>
              <a:rPr lang="en-US" sz="1400" b="1" dirty="0">
                <a:latin typeface="Arial Narrow" panose="020B0606020202030204" pitchFamily="34" charset="0"/>
              </a:rPr>
              <a:t>1 DRAM </a:t>
            </a:r>
          </a:p>
          <a:p>
            <a:pPr algn="ctr">
              <a:lnSpc>
                <a:spcPts val="1400"/>
              </a:lnSpc>
            </a:pPr>
            <a:r>
              <a:rPr lang="en-US" sz="1400" b="1" dirty="0">
                <a:latin typeface="Arial Narrow" panose="020B0606020202030204" pitchFamily="34" charset="0"/>
              </a:rPr>
              <a:t>Die</a:t>
            </a:r>
          </a:p>
        </p:txBody>
      </p:sp>
      <p:sp>
        <p:nvSpPr>
          <p:cNvPr id="32" name="TextBox 31">
            <a:extLst>
              <a:ext uri="{FF2B5EF4-FFF2-40B4-BE49-F238E27FC236}">
                <a16:creationId xmlns:a16="http://schemas.microsoft.com/office/drawing/2014/main" id="{85070D3C-D07D-45F5-AC8F-3D350937A5B3}"/>
              </a:ext>
            </a:extLst>
          </p:cNvPr>
          <p:cNvSpPr txBox="1"/>
          <p:nvPr/>
        </p:nvSpPr>
        <p:spPr>
          <a:xfrm>
            <a:off x="8341029" y="5808073"/>
            <a:ext cx="3318922" cy="646331"/>
          </a:xfrm>
          <a:prstGeom prst="rect">
            <a:avLst/>
          </a:prstGeom>
          <a:noFill/>
        </p:spPr>
        <p:txBody>
          <a:bodyPr wrap="none" rtlCol="0">
            <a:spAutoFit/>
          </a:bodyPr>
          <a:lstStyle/>
          <a:p>
            <a:r>
              <a:rPr lang="en-US" dirty="0"/>
              <a:t>Rate of Cap. growth = BW growth</a:t>
            </a:r>
          </a:p>
          <a:p>
            <a:r>
              <a:rPr lang="en-US" dirty="0"/>
              <a:t>Rate of </a:t>
            </a:r>
            <a:r>
              <a:rPr lang="en-US" dirty="0" err="1"/>
              <a:t>Pwr</a:t>
            </a:r>
            <a:r>
              <a:rPr lang="en-US" dirty="0"/>
              <a:t> growth &gt; BW growth </a:t>
            </a:r>
          </a:p>
        </p:txBody>
      </p:sp>
      <p:pic>
        <p:nvPicPr>
          <p:cNvPr id="33" name="Picture 32">
            <a:extLst>
              <a:ext uri="{FF2B5EF4-FFF2-40B4-BE49-F238E27FC236}">
                <a16:creationId xmlns:a16="http://schemas.microsoft.com/office/drawing/2014/main" id="{93AC2DE8-5E09-4734-9A6D-F918BA4CBEBE}"/>
              </a:ext>
            </a:extLst>
          </p:cNvPr>
          <p:cNvPicPr>
            <a:picLocks noChangeAspect="1"/>
          </p:cNvPicPr>
          <p:nvPr/>
        </p:nvPicPr>
        <p:blipFill>
          <a:blip r:embed="rId2"/>
          <a:stretch>
            <a:fillRect/>
          </a:stretch>
        </p:blipFill>
        <p:spPr>
          <a:xfrm>
            <a:off x="8350382" y="228737"/>
            <a:ext cx="2622418" cy="2376899"/>
          </a:xfrm>
          <a:prstGeom prst="rect">
            <a:avLst/>
          </a:prstGeom>
        </p:spPr>
      </p:pic>
      <p:sp>
        <p:nvSpPr>
          <p:cNvPr id="34" name="Arrow: Up-Down 33">
            <a:extLst>
              <a:ext uri="{FF2B5EF4-FFF2-40B4-BE49-F238E27FC236}">
                <a16:creationId xmlns:a16="http://schemas.microsoft.com/office/drawing/2014/main" id="{B812035A-93CF-4F2D-8EAC-A006245357BA}"/>
              </a:ext>
            </a:extLst>
          </p:cNvPr>
          <p:cNvSpPr/>
          <p:nvPr/>
        </p:nvSpPr>
        <p:spPr>
          <a:xfrm>
            <a:off x="11110365" y="365125"/>
            <a:ext cx="167591" cy="195728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F6154185-8855-4BE4-A15C-DE56BF589F41}"/>
              </a:ext>
            </a:extLst>
          </p:cNvPr>
          <p:cNvSpPr/>
          <p:nvPr/>
        </p:nvSpPr>
        <p:spPr>
          <a:xfrm>
            <a:off x="11067562" y="890341"/>
            <a:ext cx="255152" cy="2751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4798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5FDE9-9BA7-4EAE-A16F-3CF3C2C88842}"/>
              </a:ext>
            </a:extLst>
          </p:cNvPr>
          <p:cNvSpPr>
            <a:spLocks noGrp="1"/>
          </p:cNvSpPr>
          <p:nvPr>
            <p:ph type="title"/>
          </p:nvPr>
        </p:nvSpPr>
        <p:spPr/>
        <p:txBody>
          <a:bodyPr/>
          <a:lstStyle/>
          <a:p>
            <a:r>
              <a:rPr lang="en-US" dirty="0"/>
              <a:t>What is different now?</a:t>
            </a:r>
          </a:p>
        </p:txBody>
      </p:sp>
      <p:sp>
        <p:nvSpPr>
          <p:cNvPr id="3" name="Content Placeholder 2">
            <a:extLst>
              <a:ext uri="{FF2B5EF4-FFF2-40B4-BE49-F238E27FC236}">
                <a16:creationId xmlns:a16="http://schemas.microsoft.com/office/drawing/2014/main" id="{E99D18D9-19F3-4473-807C-362511DA687D}"/>
              </a:ext>
            </a:extLst>
          </p:cNvPr>
          <p:cNvSpPr>
            <a:spLocks noGrp="1"/>
          </p:cNvSpPr>
          <p:nvPr>
            <p:ph idx="1"/>
          </p:nvPr>
        </p:nvSpPr>
        <p:spPr/>
        <p:txBody>
          <a:bodyPr/>
          <a:lstStyle/>
          <a:p>
            <a:r>
              <a:rPr lang="en-US" dirty="0"/>
              <a:t>Technologies hitting a power/thermal wall – with end of </a:t>
            </a:r>
            <a:r>
              <a:rPr lang="en-US" dirty="0" err="1"/>
              <a:t>Denard</a:t>
            </a:r>
            <a:r>
              <a:rPr lang="en-US" dirty="0"/>
              <a:t> scaling increases in throughput require more power</a:t>
            </a:r>
          </a:p>
          <a:p>
            <a:r>
              <a:rPr lang="en-US" dirty="0"/>
              <a:t>DRAM I/O reaching electrical limit</a:t>
            </a:r>
          </a:p>
          <a:p>
            <a:r>
              <a:rPr lang="en-US" dirty="0"/>
              <a:t>Core scaling is driving need for commensurate increase in DRAM capacity and bandwidth at great cost (DC)</a:t>
            </a:r>
          </a:p>
          <a:p>
            <a:r>
              <a:rPr lang="en-US" dirty="0"/>
              <a:t>Delivering needed bandwidth results in more DRAM capacity than is needed – and more cost (client)</a:t>
            </a:r>
          </a:p>
          <a:p>
            <a:endParaRPr lang="en-US" dirty="0"/>
          </a:p>
          <a:p>
            <a:endParaRPr lang="en-US" dirty="0"/>
          </a:p>
          <a:p>
            <a:endParaRPr lang="en-US" dirty="0"/>
          </a:p>
        </p:txBody>
      </p:sp>
    </p:spTree>
    <p:extLst>
      <p:ext uri="{BB962C8B-B14F-4D97-AF65-F5344CB8AC3E}">
        <p14:creationId xmlns:p14="http://schemas.microsoft.com/office/powerpoint/2010/main" val="1728057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67D0081F744D4EA1DBB5527455E849" ma:contentTypeVersion="0" ma:contentTypeDescription="Create a new document." ma:contentTypeScope="" ma:versionID="41e9b8de75748e5a8b4a7335f701b852">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70FF67-2AEE-4AB1-A7F1-2A49126B183C}">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b33c59e5-4459-436e-9f24-b8debbdc42cf"/>
    <ds:schemaRef ds:uri="http://www.w3.org/XML/1998/namespace"/>
  </ds:schemaRefs>
</ds:datastoreItem>
</file>

<file path=customXml/itemProps2.xml><?xml version="1.0" encoding="utf-8"?>
<ds:datastoreItem xmlns:ds="http://schemas.openxmlformats.org/officeDocument/2006/customXml" ds:itemID="{D1DA0932-3B82-4410-BB81-939E2012CC7C}">
  <ds:schemaRefs>
    <ds:schemaRef ds:uri="http://schemas.microsoft.com/sharepoint/v3/contenttype/forms"/>
  </ds:schemaRefs>
</ds:datastoreItem>
</file>

<file path=customXml/itemProps3.xml><?xml version="1.0" encoding="utf-8"?>
<ds:datastoreItem xmlns:ds="http://schemas.openxmlformats.org/officeDocument/2006/customXml" ds:itemID="{6A983262-DDBB-4940-986C-50BC9DABEF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255</TotalTime>
  <Words>388</Words>
  <Application>Microsoft Office PowerPoint</Application>
  <PresentationFormat>Widescreen</PresentationFormat>
  <Paragraphs>52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DC CSD Problem to solve</vt:lpstr>
      <vt:lpstr>Client Problem to Solve</vt:lpstr>
      <vt:lpstr>Graphics/AI Problem to be solved</vt:lpstr>
      <vt:lpstr>Problem statement by point of view</vt:lpstr>
      <vt:lpstr>Scope/Approach</vt:lpstr>
      <vt:lpstr>What is different 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Data/questions</dc:title>
  <dc:creator>Duran, Carolyn R</dc:creator>
  <cp:keywords>CTPClassification=CTP_NT</cp:keywords>
  <cp:lastModifiedBy>Hady, Frank</cp:lastModifiedBy>
  <cp:revision>36</cp:revision>
  <dcterms:created xsi:type="dcterms:W3CDTF">2020-05-01T17:30:14Z</dcterms:created>
  <dcterms:modified xsi:type="dcterms:W3CDTF">2020-05-05T15:53:18Z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56aaf6f5-48ab-4cda-a593-c008cc5cb42f</vt:lpwstr>
  </property>
  <property fmtid="{D5CDD505-2E9C-101B-9397-08002B2CF9AE}" pid="3" name="CTP_BU">
    <vt:lpwstr>NA</vt:lpwstr>
  </property>
  <property fmtid="{D5CDD505-2E9C-101B-9397-08002B2CF9AE}" pid="4" name="CTP_IDSID">
    <vt:lpwstr>NA</vt:lpwstr>
  </property>
  <property fmtid="{D5CDD505-2E9C-101B-9397-08002B2CF9AE}" pid="5" name="CTP_WWID">
    <vt:lpwstr>NA</vt:lpwstr>
  </property>
  <property fmtid="{D5CDD505-2E9C-101B-9397-08002B2CF9AE}" pid="6" name="CTPClassification">
    <vt:lpwstr>CTP_NT</vt:lpwstr>
  </property>
  <property fmtid="{D5CDD505-2E9C-101B-9397-08002B2CF9AE}" pid="7" name="ContentTypeId">
    <vt:lpwstr>0x010100B367D0081F744D4EA1DBB5527455E849</vt:lpwstr>
  </property>
  <property fmtid="{D5CDD505-2E9C-101B-9397-08002B2CF9AE}" pid="8" name="CTP_TimeStamp">
    <vt:lpwstr>2020-05-05 00:52:17Z</vt:lpwstr>
  </property>
</Properties>
</file>