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4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2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3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4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5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6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7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8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9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10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12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13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14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notesSlides/notesSlide15.xml" ContentType="application/vnd.openxmlformats-officedocument.presentationml.notesSlide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notesSlides/notesSlide16.xml" ContentType="application/vnd.openxmlformats-officedocument.presentationml.notesSlide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notesSlides/notesSlide17.xml" ContentType="application/vnd.openxmlformats-officedocument.presentationml.notesSlide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notesSlides/notesSlide19.xml" ContentType="application/vnd.openxmlformats-officedocument.presentationml.notesSlide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82" r:id="rId5"/>
    <p:sldMasterId id="2147483688" r:id="rId6"/>
  </p:sldMasterIdLst>
  <p:notesMasterIdLst>
    <p:notesMasterId r:id="rId32"/>
  </p:notesMasterIdLst>
  <p:sldIdLst>
    <p:sldId id="544" r:id="rId7"/>
    <p:sldId id="545" r:id="rId8"/>
    <p:sldId id="546" r:id="rId9"/>
    <p:sldId id="556" r:id="rId10"/>
    <p:sldId id="560" r:id="rId11"/>
    <p:sldId id="551" r:id="rId12"/>
    <p:sldId id="552" r:id="rId13"/>
    <p:sldId id="553" r:id="rId14"/>
    <p:sldId id="486" r:id="rId15"/>
    <p:sldId id="517" r:id="rId16"/>
    <p:sldId id="541" r:id="rId17"/>
    <p:sldId id="536" r:id="rId18"/>
    <p:sldId id="501" r:id="rId19"/>
    <p:sldId id="535" r:id="rId20"/>
    <p:sldId id="478" r:id="rId21"/>
    <p:sldId id="554" r:id="rId22"/>
    <p:sldId id="542" r:id="rId23"/>
    <p:sldId id="555" r:id="rId24"/>
    <p:sldId id="531" r:id="rId25"/>
    <p:sldId id="559" r:id="rId26"/>
    <p:sldId id="443" r:id="rId27"/>
    <p:sldId id="463" r:id="rId28"/>
    <p:sldId id="479" r:id="rId29"/>
    <p:sldId id="506" r:id="rId30"/>
    <p:sldId id="557" r:id="rId31"/>
  </p:sldIdLst>
  <p:sldSz cx="9144000" cy="5143500" type="screen16x9"/>
  <p:notesSz cx="6858000" cy="9144000"/>
  <p:custDataLst>
    <p:tags r:id="rId33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340F8D5-4689-4F20-8096-56825CBFE96F}">
          <p14:sldIdLst>
            <p14:sldId id="544"/>
            <p14:sldId id="545"/>
            <p14:sldId id="546"/>
            <p14:sldId id="556"/>
            <p14:sldId id="560"/>
            <p14:sldId id="551"/>
            <p14:sldId id="552"/>
            <p14:sldId id="553"/>
            <p14:sldId id="486"/>
            <p14:sldId id="517"/>
            <p14:sldId id="541"/>
            <p14:sldId id="536"/>
            <p14:sldId id="501"/>
            <p14:sldId id="535"/>
            <p14:sldId id="478"/>
            <p14:sldId id="554"/>
            <p14:sldId id="542"/>
            <p14:sldId id="555"/>
            <p14:sldId id="531"/>
            <p14:sldId id="559"/>
            <p14:sldId id="443"/>
            <p14:sldId id="463"/>
            <p14:sldId id="479"/>
            <p14:sldId id="506"/>
            <p14:sldId id="557"/>
          </p14:sldIdLst>
        </p14:section>
        <p14:section name="Untitled Section" id="{ADB8A66B-A4A6-43C8-9F27-AEC3DF19374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tarelli, Mark C" initials="PC" lastIdx="0" clrIdx="0">
    <p:extLst>
      <p:ext uri="{19B8F6BF-5375-455C-9EA6-DF929625EA0E}">
        <p15:presenceInfo xmlns:p15="http://schemas.microsoft.com/office/powerpoint/2012/main" userId="S::mark.c.pontarelli@intel.com::ca12cf6b-4265-4265-b29d-30dc94bb2222" providerId="AD"/>
      </p:ext>
    </p:extLst>
  </p:cmAuthor>
  <p:cmAuthor id="2" name="Hady, Frank" initials="HF" lastIdx="0" clrIdx="1">
    <p:extLst>
      <p:ext uri="{19B8F6BF-5375-455C-9EA6-DF929625EA0E}">
        <p15:presenceInfo xmlns:p15="http://schemas.microsoft.com/office/powerpoint/2012/main" userId="S::frank.hady@intel.com::75522b9d-d462-4ac9-83f2-631476c3b23c" providerId="AD"/>
      </p:ext>
    </p:extLst>
  </p:cmAuthor>
  <p:cmAuthor id="3" name="Duran, Carolyn R" initials="DCR" lastIdx="0" clrIdx="2">
    <p:extLst>
      <p:ext uri="{19B8F6BF-5375-455C-9EA6-DF929625EA0E}">
        <p15:presenceInfo xmlns:p15="http://schemas.microsoft.com/office/powerpoint/2012/main" userId="S::carolyn.r.duran@intel.com::bf252b10-d845-4208-ad1d-9104392320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70C0"/>
    <a:srgbClr val="990000"/>
    <a:srgbClr val="FF7C80"/>
    <a:srgbClr val="0071C5"/>
    <a:srgbClr val="FFFFFF"/>
    <a:srgbClr val="CEE1F2"/>
    <a:srgbClr val="FFC000"/>
    <a:srgbClr val="B4B4B4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666C2-E30B-49DA-BC95-C350FE500BBA}" v="7" dt="2020-07-30T22:56:16.510"/>
    <p1510:client id="{6EB05014-FAF8-4E01-A6E6-C21C46D137AE}" v="4" dt="2020-07-31T15:55:29.164"/>
    <p1510:client id="{8B9F1C14-D50C-A00D-4E78-7AC33A557BE4}" v="1" dt="2020-07-31T16:11:52.406"/>
  </p1510:revLst>
</p1510:revInfo>
</file>

<file path=ppt/tableStyles.xml><?xml version="1.0" encoding="utf-8"?>
<a:tblStyleLst xmlns:a="http://schemas.openxmlformats.org/drawingml/2006/main" def="{8F5AB6D8-C9EE-4D1F-A4FA-1604D9EC9965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zaoglu, Fatih" userId="S::fatih.hamzaoglu@intel.com::5af8e37a-31d2-446c-a94e-1521aeb2a341" providerId="AD" clId="Web-{6EB05014-FAF8-4E01-A6E6-C21C46D137AE}"/>
    <pc:docChg chg="modSld">
      <pc:chgData name="Hamzaoglu, Fatih" userId="S::fatih.hamzaoglu@intel.com::5af8e37a-31d2-446c-a94e-1521aeb2a341" providerId="AD" clId="Web-{6EB05014-FAF8-4E01-A6E6-C21C46D137AE}" dt="2020-07-31T15:55:29.148" v="3" actId="1076"/>
      <pc:docMkLst>
        <pc:docMk/>
      </pc:docMkLst>
      <pc:sldChg chg="modSp">
        <pc:chgData name="Hamzaoglu, Fatih" userId="S::fatih.hamzaoglu@intel.com::5af8e37a-31d2-446c-a94e-1521aeb2a341" providerId="AD" clId="Web-{6EB05014-FAF8-4E01-A6E6-C21C46D137AE}" dt="2020-07-31T15:55:29.148" v="3" actId="1076"/>
        <pc:sldMkLst>
          <pc:docMk/>
          <pc:sldMk cId="335573635" sldId="517"/>
        </pc:sldMkLst>
        <pc:spChg chg="mod">
          <ac:chgData name="Hamzaoglu, Fatih" userId="S::fatih.hamzaoglu@intel.com::5af8e37a-31d2-446c-a94e-1521aeb2a341" providerId="AD" clId="Web-{6EB05014-FAF8-4E01-A6E6-C21C46D137AE}" dt="2020-07-31T15:55:26.961" v="2" actId="1076"/>
          <ac:spMkLst>
            <pc:docMk/>
            <pc:sldMk cId="335573635" sldId="517"/>
            <ac:spMk id="16" creationId="{00000000-0000-0000-0000-000000000000}"/>
          </ac:spMkLst>
        </pc:spChg>
        <pc:spChg chg="mod">
          <ac:chgData name="Hamzaoglu, Fatih" userId="S::fatih.hamzaoglu@intel.com::5af8e37a-31d2-446c-a94e-1521aeb2a341" providerId="AD" clId="Web-{6EB05014-FAF8-4E01-A6E6-C21C46D137AE}" dt="2020-07-31T15:55:29.148" v="3" actId="1076"/>
          <ac:spMkLst>
            <pc:docMk/>
            <pc:sldMk cId="335573635" sldId="517"/>
            <ac:spMk id="17" creationId="{00000000-0000-0000-0000-000000000000}"/>
          </ac:spMkLst>
        </pc:spChg>
      </pc:sldChg>
    </pc:docChg>
  </pc:docChgLst>
  <pc:docChgLst>
    <pc:chgData name="Kau, Derchang" userId="S::derchang.kau@intel.com::b9148588-e694-4445-9765-2c9aad6149ce" providerId="AD" clId="Web-{8B9F1C14-D50C-A00D-4E78-7AC33A557BE4}"/>
    <pc:docChg chg="modSld">
      <pc:chgData name="Kau, Derchang" userId="S::derchang.kau@intel.com::b9148588-e694-4445-9765-2c9aad6149ce" providerId="AD" clId="Web-{8B9F1C14-D50C-A00D-4E78-7AC33A557BE4}" dt="2020-07-31T16:11:52.406" v="0" actId="14100"/>
      <pc:docMkLst>
        <pc:docMk/>
      </pc:docMkLst>
      <pc:sldChg chg="modSp">
        <pc:chgData name="Kau, Derchang" userId="S::derchang.kau@intel.com::b9148588-e694-4445-9765-2c9aad6149ce" providerId="AD" clId="Web-{8B9F1C14-D50C-A00D-4E78-7AC33A557BE4}" dt="2020-07-31T16:11:52.406" v="0" actId="14100"/>
        <pc:sldMkLst>
          <pc:docMk/>
          <pc:sldMk cId="640492271" sldId="546"/>
        </pc:sldMkLst>
        <pc:spChg chg="mod">
          <ac:chgData name="Kau, Derchang" userId="S::derchang.kau@intel.com::b9148588-e694-4445-9765-2c9aad6149ce" providerId="AD" clId="Web-{8B9F1C14-D50C-A00D-4E78-7AC33A557BE4}" dt="2020-07-31T16:11:52.406" v="0" actId="14100"/>
          <ac:spMkLst>
            <pc:docMk/>
            <pc:sldMk cId="640492271" sldId="546"/>
            <ac:spMk id="6" creationId="{242D300C-0A5F-43B8-A0E7-CAC713D6872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.sharepoint.com/sites/memorycsd2020/Shared%20Documents/Memory%20CSD%202020%20-%20Technology/tightly%20coupled%20memory%20spider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Technology</a:t>
            </a:r>
            <a:r>
              <a:rPr lang="en-US" baseline="0"/>
              <a:t> Trends for 1s of GB High BW memory (2024 estimate)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'Tightly coupled'!$E$21</c:f>
              <c:strCache>
                <c:ptCount val="1"/>
                <c:pt idx="0">
                  <c:v>Gen3 ADM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'Tightly coupled'!$F$20:$L$20</c:f>
              <c:strCache>
                <c:ptCount val="7"/>
                <c:pt idx="0">
                  <c:v>Density</c:v>
                </c:pt>
                <c:pt idx="1">
                  <c:v>Peak BW/Capacity</c:v>
                </c:pt>
                <c:pt idx="2">
                  <c:v>access energy/area</c:v>
                </c:pt>
                <c:pt idx="3">
                  <c:v>idle power (&lt;50C)</c:v>
                </c:pt>
                <c:pt idx="4">
                  <c:v>Cost to Intel/GB</c:v>
                </c:pt>
                <c:pt idx="5">
                  <c:v>maturity</c:v>
                </c:pt>
                <c:pt idx="6">
                  <c:v>co-design</c:v>
                </c:pt>
              </c:strCache>
            </c:strRef>
          </c:cat>
          <c:val>
            <c:numRef>
              <c:f>'Tightly coupled'!$F$21:$L$21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C-4974-AE10-E74BE0498ADF}"/>
            </c:ext>
          </c:extLst>
        </c:ser>
        <c:ser>
          <c:idx val="1"/>
          <c:order val="1"/>
          <c:tx>
            <c:strRef>
              <c:f>'Tightly coupled'!$E$22</c:f>
              <c:strCache>
                <c:ptCount val="1"/>
                <c:pt idx="0">
                  <c:v>SRAM (3nm)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'Tightly coupled'!$F$20:$L$20</c:f>
              <c:strCache>
                <c:ptCount val="7"/>
                <c:pt idx="0">
                  <c:v>Density</c:v>
                </c:pt>
                <c:pt idx="1">
                  <c:v>Peak BW/Capacity</c:v>
                </c:pt>
                <c:pt idx="2">
                  <c:v>access energy/area</c:v>
                </c:pt>
                <c:pt idx="3">
                  <c:v>idle power (&lt;50C)</c:v>
                </c:pt>
                <c:pt idx="4">
                  <c:v>Cost to Intel/GB</c:v>
                </c:pt>
                <c:pt idx="5">
                  <c:v>maturity</c:v>
                </c:pt>
                <c:pt idx="6">
                  <c:v>co-design</c:v>
                </c:pt>
              </c:strCache>
            </c:strRef>
          </c:cat>
          <c:val>
            <c:numRef>
              <c:f>'Tightly coupled'!$F$22:$L$22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C-4974-AE10-E74BE0498ADF}"/>
            </c:ext>
          </c:extLst>
        </c:ser>
        <c:ser>
          <c:idx val="2"/>
          <c:order val="2"/>
          <c:tx>
            <c:strRef>
              <c:f>'Tightly coupled'!$E$23</c:f>
              <c:strCache>
                <c:ptCount val="1"/>
                <c:pt idx="0">
                  <c:v>Memory Vendor option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'Tightly coupled'!$F$20:$L$20</c:f>
              <c:strCache>
                <c:ptCount val="7"/>
                <c:pt idx="0">
                  <c:v>Density</c:v>
                </c:pt>
                <c:pt idx="1">
                  <c:v>Peak BW/Capacity</c:v>
                </c:pt>
                <c:pt idx="2">
                  <c:v>access energy/area</c:v>
                </c:pt>
                <c:pt idx="3">
                  <c:v>idle power (&lt;50C)</c:v>
                </c:pt>
                <c:pt idx="4">
                  <c:v>Cost to Intel/GB</c:v>
                </c:pt>
                <c:pt idx="5">
                  <c:v>maturity</c:v>
                </c:pt>
                <c:pt idx="6">
                  <c:v>co-design</c:v>
                </c:pt>
              </c:strCache>
            </c:strRef>
          </c:cat>
          <c:val>
            <c:numRef>
              <c:f>'Tightly coupled'!$F$23:$L$23</c:f>
              <c:numCache>
                <c:formatCode>General</c:formatCode>
                <c:ptCount val="7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CC-4974-AE10-E74BE0498ADF}"/>
            </c:ext>
          </c:extLst>
        </c:ser>
        <c:ser>
          <c:idx val="3"/>
          <c:order val="3"/>
          <c:tx>
            <c:strRef>
              <c:f>'Tightly coupled'!$E$24</c:f>
              <c:strCache>
                <c:ptCount val="1"/>
                <c:pt idx="0">
                  <c:v>STT-MRAM (tsmc)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'Tightly coupled'!$F$20:$L$20</c:f>
              <c:strCache>
                <c:ptCount val="7"/>
                <c:pt idx="0">
                  <c:v>Density</c:v>
                </c:pt>
                <c:pt idx="1">
                  <c:v>Peak BW/Capacity</c:v>
                </c:pt>
                <c:pt idx="2">
                  <c:v>access energy/area</c:v>
                </c:pt>
                <c:pt idx="3">
                  <c:v>idle power (&lt;50C)</c:v>
                </c:pt>
                <c:pt idx="4">
                  <c:v>Cost to Intel/GB</c:v>
                </c:pt>
                <c:pt idx="5">
                  <c:v>maturity</c:v>
                </c:pt>
                <c:pt idx="6">
                  <c:v>co-design</c:v>
                </c:pt>
              </c:strCache>
            </c:strRef>
          </c:cat>
          <c:val>
            <c:numRef>
              <c:f>'Tightly coupled'!$F$24:$L$24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CC-4974-AE10-E74BE0498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736000"/>
        <c:axId val="399736328"/>
      </c:radarChart>
      <c:catAx>
        <c:axId val="3997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36328"/>
        <c:crosses val="autoZero"/>
        <c:auto val="0"/>
        <c:lblAlgn val="ctr"/>
        <c:lblOffset val="100"/>
        <c:noMultiLvlLbl val="0"/>
      </c:catAx>
      <c:valAx>
        <c:axId val="399736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973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7F4DC-0294-4272-8BA1-AC2F8798872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2CBBBB-C8E7-4212-89E0-29CA93523AF1}" type="parTrans" cxnId="{B969AE4F-9464-470D-A66D-CFC0A9651071}">
      <dgm:prSet/>
      <dgm:spPr/>
      <dgm:t>
        <a:bodyPr/>
        <a:lstStyle/>
        <a:p>
          <a:endParaRPr lang="en-US"/>
        </a:p>
      </dgm:t>
    </dgm:pt>
    <dgm:pt modelId="{14542734-D7BC-4D51-B406-844AACA0FDD2}">
      <dgm:prSet phldrT="[Text]"/>
      <dgm:spPr>
        <a:solidFill>
          <a:srgbClr val="0070C0"/>
        </a:solidFill>
      </dgm:spPr>
      <dgm:t>
        <a:bodyPr/>
        <a:lstStyle/>
        <a:p>
          <a:r>
            <a:rPr lang="en-US" b="1"/>
            <a:t>Intel Memory Initiative</a:t>
          </a:r>
        </a:p>
        <a:p>
          <a:br>
            <a:rPr lang="en-US" b="1"/>
          </a:br>
          <a:r>
            <a:rPr lang="en-US" b="1"/>
            <a:t>Design Technology Office</a:t>
          </a:r>
        </a:p>
      </dgm:t>
    </dgm:pt>
    <dgm:pt modelId="{B8A61710-0DC9-4EEF-8083-5F3C9E9230CD}" type="sibTrans" cxnId="{B969AE4F-9464-470D-A66D-CFC0A9651071}">
      <dgm:prSet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628B7162-DFB2-4A1F-B803-C9D636ED5BFA}" type="parTrans" cxnId="{84B5FA1C-9CAF-48E8-9600-DED363D6689F}">
      <dgm:prSet/>
      <dgm:spPr/>
      <dgm:t>
        <a:bodyPr/>
        <a:lstStyle/>
        <a:p>
          <a:endParaRPr lang="en-US"/>
        </a:p>
      </dgm:t>
    </dgm:pt>
    <dgm:pt modelId="{F4EF25B1-ADC0-46CC-BD65-EF6D2F2932E2}">
      <dgm:prSet phldrT="[Text]"/>
      <dgm:spPr>
        <a:solidFill>
          <a:srgbClr val="0070C0"/>
        </a:solidFill>
      </dgm:spPr>
      <dgm:t>
        <a:bodyPr/>
        <a:lstStyle/>
        <a:p>
          <a:r>
            <a:rPr lang="en-US" b="1"/>
            <a:t>Product Group POP Intercepts</a:t>
          </a:r>
        </a:p>
      </dgm:t>
    </dgm:pt>
    <dgm:pt modelId="{422CDB21-E426-4E26-96EA-736757613B69}" type="sibTrans" cxnId="{84B5FA1C-9CAF-48E8-9600-DED363D6689F}">
      <dgm:prSet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8B4D274C-8CB4-4E07-83C9-BB5F9863CE7C}" type="parTrans" cxnId="{FDB44077-84ED-40D5-9457-AA7C5F9F8E7E}">
      <dgm:prSet/>
      <dgm:spPr/>
      <dgm:t>
        <a:bodyPr/>
        <a:lstStyle/>
        <a:p>
          <a:endParaRPr lang="en-US"/>
        </a:p>
      </dgm:t>
    </dgm:pt>
    <dgm:pt modelId="{76FEDE7A-647E-4149-B8AF-F9435B79F688}">
      <dgm:prSet phldrT="[Text]"/>
      <dgm:spPr>
        <a:solidFill>
          <a:srgbClr val="0070C0"/>
        </a:solidFill>
      </dgm:spPr>
      <dgm:t>
        <a:bodyPr/>
        <a:lstStyle/>
        <a:p>
          <a:r>
            <a:rPr lang="en-US" b="1"/>
            <a:t>MIO</a:t>
          </a:r>
        </a:p>
        <a:p>
          <a:r>
            <a:rPr lang="en-US" b="1"/>
            <a:t>GSC</a:t>
          </a:r>
        </a:p>
        <a:p>
          <a:r>
            <a:rPr lang="en-US" b="1"/>
            <a:t>(Industry)</a:t>
          </a:r>
        </a:p>
      </dgm:t>
    </dgm:pt>
    <dgm:pt modelId="{239B0201-E0B3-4ADD-AFA2-6B02B0D5DF79}" type="sibTrans" cxnId="{FDB44077-84ED-40D5-9457-AA7C5F9F8E7E}">
      <dgm:prSet/>
      <dgm:spPr>
        <a:solidFill>
          <a:schemeClr val="bg1"/>
        </a:solidFill>
        <a:ln w="19050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7E412450-A0FA-4D59-B726-49EDE9FF7590}" type="pres">
      <dgm:prSet presAssocID="{EF27F4DC-0294-4272-8BA1-AC2F8798872F}" presName="Name0" presStyleCnt="0">
        <dgm:presLayoutVars>
          <dgm:dir/>
          <dgm:resizeHandles val="exact"/>
        </dgm:presLayoutVars>
      </dgm:prSet>
      <dgm:spPr/>
    </dgm:pt>
    <dgm:pt modelId="{76F103D6-AFD5-4140-8FCB-33A0AE62FD0A}" type="pres">
      <dgm:prSet presAssocID="{14542734-D7BC-4D51-B406-844AACA0FDD2}" presName="node" presStyleLbl="node1" presStyleIdx="0" presStyleCnt="3">
        <dgm:presLayoutVars>
          <dgm:bulletEnabled val="1"/>
        </dgm:presLayoutVars>
      </dgm:prSet>
      <dgm:spPr/>
    </dgm:pt>
    <dgm:pt modelId="{90C65AE9-FA58-4B7B-A83E-AC445D5DE527}" type="pres">
      <dgm:prSet presAssocID="{B8A61710-0DC9-4EEF-8083-5F3C9E9230CD}" presName="sibTrans" presStyleLbl="sibTrans2D1" presStyleIdx="0" presStyleCnt="3" custLinFactNeighborX="36652" custLinFactNeighborY="5195"/>
      <dgm:spPr/>
    </dgm:pt>
    <dgm:pt modelId="{33B54CB1-FF7F-4206-834E-38108511F140}" type="pres">
      <dgm:prSet presAssocID="{B8A61710-0DC9-4EEF-8083-5F3C9E9230CD}" presName="connectorText" presStyleLbl="sibTrans2D1" presStyleIdx="0" presStyleCnt="3"/>
      <dgm:spPr/>
    </dgm:pt>
    <dgm:pt modelId="{67590714-03AB-4E0D-88F9-5C6E707437E7}" type="pres">
      <dgm:prSet presAssocID="{F4EF25B1-ADC0-46CC-BD65-EF6D2F2932E2}" presName="node" presStyleLbl="node1" presStyleIdx="1" presStyleCnt="3">
        <dgm:presLayoutVars>
          <dgm:bulletEnabled val="1"/>
        </dgm:presLayoutVars>
      </dgm:prSet>
      <dgm:spPr/>
    </dgm:pt>
    <dgm:pt modelId="{63EB9894-6DD8-4BBB-867D-3A8F0037465A}" type="pres">
      <dgm:prSet presAssocID="{422CDB21-E426-4E26-96EA-736757613B69}" presName="sibTrans" presStyleLbl="sibTrans2D1" presStyleIdx="1" presStyleCnt="3"/>
      <dgm:spPr/>
    </dgm:pt>
    <dgm:pt modelId="{B7D36F57-49E3-4117-ACEA-761ABCE681A1}" type="pres">
      <dgm:prSet presAssocID="{422CDB21-E426-4E26-96EA-736757613B69}" presName="connectorText" presStyleLbl="sibTrans2D1" presStyleIdx="1" presStyleCnt="3"/>
      <dgm:spPr/>
    </dgm:pt>
    <dgm:pt modelId="{FBDB72AF-E70F-4A6E-A718-D8749AEF663A}" type="pres">
      <dgm:prSet presAssocID="{76FEDE7A-647E-4149-B8AF-F9435B79F688}" presName="node" presStyleLbl="node1" presStyleIdx="2" presStyleCnt="3">
        <dgm:presLayoutVars>
          <dgm:bulletEnabled val="1"/>
        </dgm:presLayoutVars>
      </dgm:prSet>
      <dgm:spPr/>
    </dgm:pt>
    <dgm:pt modelId="{DCAE8D7B-01A5-446D-9CA5-A1EDA21866A5}" type="pres">
      <dgm:prSet presAssocID="{239B0201-E0B3-4ADD-AFA2-6B02B0D5DF79}" presName="sibTrans" presStyleLbl="sibTrans2D1" presStyleIdx="2" presStyleCnt="3" custLinFactNeighborX="-25818" custLinFactNeighborY="6235"/>
      <dgm:spPr/>
    </dgm:pt>
    <dgm:pt modelId="{E9C468C8-BD8B-4B73-9F34-9712229C8522}" type="pres">
      <dgm:prSet presAssocID="{239B0201-E0B3-4ADD-AFA2-6B02B0D5DF79}" presName="connectorText" presStyleLbl="sibTrans2D1" presStyleIdx="2" presStyleCnt="3"/>
      <dgm:spPr/>
    </dgm:pt>
  </dgm:ptLst>
  <dgm:cxnLst>
    <dgm:cxn modelId="{31EE1C0D-9241-4EB3-B631-1A07875C4123}" type="presOf" srcId="{B8A61710-0DC9-4EEF-8083-5F3C9E9230CD}" destId="{33B54CB1-FF7F-4206-834E-38108511F140}" srcOrd="1" destOrd="0" presId="urn:microsoft.com/office/officeart/2005/8/layout/cycle7"/>
    <dgm:cxn modelId="{84B5FA1C-9CAF-48E8-9600-DED363D6689F}" srcId="{EF27F4DC-0294-4272-8BA1-AC2F8798872F}" destId="{F4EF25B1-ADC0-46CC-BD65-EF6D2F2932E2}" srcOrd="1" destOrd="0" parTransId="{628B7162-DFB2-4A1F-B803-C9D636ED5BFA}" sibTransId="{422CDB21-E426-4E26-96EA-736757613B69}"/>
    <dgm:cxn modelId="{B043AE3D-C4A1-4C27-8CAC-76C2E4544B06}" type="presOf" srcId="{B8A61710-0DC9-4EEF-8083-5F3C9E9230CD}" destId="{90C65AE9-FA58-4B7B-A83E-AC445D5DE527}" srcOrd="0" destOrd="0" presId="urn:microsoft.com/office/officeart/2005/8/layout/cycle7"/>
    <dgm:cxn modelId="{B969AE4F-9464-470D-A66D-CFC0A9651071}" srcId="{EF27F4DC-0294-4272-8BA1-AC2F8798872F}" destId="{14542734-D7BC-4D51-B406-844AACA0FDD2}" srcOrd="0" destOrd="0" parTransId="{692CBBBB-C8E7-4212-89E0-29CA93523AF1}" sibTransId="{B8A61710-0DC9-4EEF-8083-5F3C9E9230CD}"/>
    <dgm:cxn modelId="{DA9E4956-C416-4D00-B6A9-59D29995ECBC}" type="presOf" srcId="{239B0201-E0B3-4ADD-AFA2-6B02B0D5DF79}" destId="{DCAE8D7B-01A5-446D-9CA5-A1EDA21866A5}" srcOrd="0" destOrd="0" presId="urn:microsoft.com/office/officeart/2005/8/layout/cycle7"/>
    <dgm:cxn modelId="{FDB44077-84ED-40D5-9457-AA7C5F9F8E7E}" srcId="{EF27F4DC-0294-4272-8BA1-AC2F8798872F}" destId="{76FEDE7A-647E-4149-B8AF-F9435B79F688}" srcOrd="2" destOrd="0" parTransId="{8B4D274C-8CB4-4E07-83C9-BB5F9863CE7C}" sibTransId="{239B0201-E0B3-4ADD-AFA2-6B02B0D5DF79}"/>
    <dgm:cxn modelId="{4FD9EB96-B2FD-4FE0-B37D-C92F5EF7447F}" type="presOf" srcId="{F4EF25B1-ADC0-46CC-BD65-EF6D2F2932E2}" destId="{67590714-03AB-4E0D-88F9-5C6E707437E7}" srcOrd="0" destOrd="0" presId="urn:microsoft.com/office/officeart/2005/8/layout/cycle7"/>
    <dgm:cxn modelId="{1F4DC9A3-E767-434E-BBFC-8B467120B30A}" type="presOf" srcId="{239B0201-E0B3-4ADD-AFA2-6B02B0D5DF79}" destId="{E9C468C8-BD8B-4B73-9F34-9712229C8522}" srcOrd="1" destOrd="0" presId="urn:microsoft.com/office/officeart/2005/8/layout/cycle7"/>
    <dgm:cxn modelId="{21244FB3-DFDC-4898-9466-79820747F360}" type="presOf" srcId="{422CDB21-E426-4E26-96EA-736757613B69}" destId="{63EB9894-6DD8-4BBB-867D-3A8F0037465A}" srcOrd="0" destOrd="0" presId="urn:microsoft.com/office/officeart/2005/8/layout/cycle7"/>
    <dgm:cxn modelId="{4AB2EAB8-3875-428F-97E4-1E5E43111D30}" type="presOf" srcId="{14542734-D7BC-4D51-B406-844AACA0FDD2}" destId="{76F103D6-AFD5-4140-8FCB-33A0AE62FD0A}" srcOrd="0" destOrd="0" presId="urn:microsoft.com/office/officeart/2005/8/layout/cycle7"/>
    <dgm:cxn modelId="{1BEEDFBC-B198-4E4C-A1F1-F689C2EDB170}" type="presOf" srcId="{422CDB21-E426-4E26-96EA-736757613B69}" destId="{B7D36F57-49E3-4117-ACEA-761ABCE681A1}" srcOrd="1" destOrd="0" presId="urn:microsoft.com/office/officeart/2005/8/layout/cycle7"/>
    <dgm:cxn modelId="{07A747C1-3D45-4F43-AE00-C62646B93C0C}" type="presOf" srcId="{EF27F4DC-0294-4272-8BA1-AC2F8798872F}" destId="{7E412450-A0FA-4D59-B726-49EDE9FF7590}" srcOrd="0" destOrd="0" presId="urn:microsoft.com/office/officeart/2005/8/layout/cycle7"/>
    <dgm:cxn modelId="{02372EF4-552F-4B60-AE4E-D2BE74B12706}" type="presOf" srcId="{76FEDE7A-647E-4149-B8AF-F9435B79F688}" destId="{FBDB72AF-E70F-4A6E-A718-D8749AEF663A}" srcOrd="0" destOrd="0" presId="urn:microsoft.com/office/officeart/2005/8/layout/cycle7"/>
    <dgm:cxn modelId="{A9870762-D060-49D6-A579-D061AF402B25}" type="presParOf" srcId="{7E412450-A0FA-4D59-B726-49EDE9FF7590}" destId="{76F103D6-AFD5-4140-8FCB-33A0AE62FD0A}" srcOrd="0" destOrd="0" presId="urn:microsoft.com/office/officeart/2005/8/layout/cycle7"/>
    <dgm:cxn modelId="{D734C628-C14D-44D7-955D-DAB1E51BADE3}" type="presParOf" srcId="{7E412450-A0FA-4D59-B726-49EDE9FF7590}" destId="{90C65AE9-FA58-4B7B-A83E-AC445D5DE527}" srcOrd="1" destOrd="0" presId="urn:microsoft.com/office/officeart/2005/8/layout/cycle7"/>
    <dgm:cxn modelId="{5E02FA24-B643-427F-A38C-4306515E0F58}" type="presParOf" srcId="{90C65AE9-FA58-4B7B-A83E-AC445D5DE527}" destId="{33B54CB1-FF7F-4206-834E-38108511F140}" srcOrd="0" destOrd="0" presId="urn:microsoft.com/office/officeart/2005/8/layout/cycle7"/>
    <dgm:cxn modelId="{60EDE3E8-71BA-40AC-8743-1E9639515764}" type="presParOf" srcId="{7E412450-A0FA-4D59-B726-49EDE9FF7590}" destId="{67590714-03AB-4E0D-88F9-5C6E707437E7}" srcOrd="2" destOrd="0" presId="urn:microsoft.com/office/officeart/2005/8/layout/cycle7"/>
    <dgm:cxn modelId="{92CF0584-5E90-4732-9633-BA4D63707796}" type="presParOf" srcId="{7E412450-A0FA-4D59-B726-49EDE9FF7590}" destId="{63EB9894-6DD8-4BBB-867D-3A8F0037465A}" srcOrd="3" destOrd="0" presId="urn:microsoft.com/office/officeart/2005/8/layout/cycle7"/>
    <dgm:cxn modelId="{87A60195-994E-4F6E-A3C3-12557A71F2E7}" type="presParOf" srcId="{63EB9894-6DD8-4BBB-867D-3A8F0037465A}" destId="{B7D36F57-49E3-4117-ACEA-761ABCE681A1}" srcOrd="0" destOrd="0" presId="urn:microsoft.com/office/officeart/2005/8/layout/cycle7"/>
    <dgm:cxn modelId="{4476CA51-E3B1-4438-B17A-762C389E64C5}" type="presParOf" srcId="{7E412450-A0FA-4D59-B726-49EDE9FF7590}" destId="{FBDB72AF-E70F-4A6E-A718-D8749AEF663A}" srcOrd="4" destOrd="0" presId="urn:microsoft.com/office/officeart/2005/8/layout/cycle7"/>
    <dgm:cxn modelId="{644EC945-FE7A-4094-AA4E-531FC06C7D2A}" type="presParOf" srcId="{7E412450-A0FA-4D59-B726-49EDE9FF7590}" destId="{DCAE8D7B-01A5-446D-9CA5-A1EDA21866A5}" srcOrd="5" destOrd="0" presId="urn:microsoft.com/office/officeart/2005/8/layout/cycle7"/>
    <dgm:cxn modelId="{8B0FB68D-1CED-4CB9-9973-76C563A4AC20}" type="presParOf" srcId="{DCAE8D7B-01A5-446D-9CA5-A1EDA21866A5}" destId="{E9C468C8-BD8B-4B73-9F34-9712229C852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103D6-AFD5-4140-8FCB-33A0AE62FD0A}">
      <dsp:nvSpPr>
        <dsp:cNvPr id="0" name=""/>
        <dsp:cNvSpPr/>
      </dsp:nvSpPr>
      <dsp:spPr>
        <a:xfrm>
          <a:off x="1651692" y="750"/>
          <a:ext cx="1734092" cy="86704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Intel Memory Initiative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100" b="1" kern="1200"/>
          </a:br>
          <a:r>
            <a:rPr lang="en-US" sz="1100" b="1" kern="1200"/>
            <a:t>Design Technology Office</a:t>
          </a:r>
        </a:p>
      </dsp:txBody>
      <dsp:txXfrm>
        <a:off x="1677087" y="26145"/>
        <a:ext cx="1683302" cy="816256"/>
      </dsp:txXfrm>
    </dsp:sp>
    <dsp:sp modelId="{90C65AE9-FA58-4B7B-A83E-AC445D5DE527}">
      <dsp:nvSpPr>
        <dsp:cNvPr id="0" name=""/>
        <dsp:cNvSpPr/>
      </dsp:nvSpPr>
      <dsp:spPr>
        <a:xfrm rot="3600000">
          <a:off x="3113782" y="1537546"/>
          <a:ext cx="902250" cy="303466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204822" y="1598239"/>
        <a:ext cx="720170" cy="182080"/>
      </dsp:txXfrm>
    </dsp:sp>
    <dsp:sp modelId="{67590714-03AB-4E0D-88F9-5C6E707437E7}">
      <dsp:nvSpPr>
        <dsp:cNvPr id="0" name=""/>
        <dsp:cNvSpPr/>
      </dsp:nvSpPr>
      <dsp:spPr>
        <a:xfrm>
          <a:off x="3082644" y="2479233"/>
          <a:ext cx="1734092" cy="86704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Product Group POP Intercepts</a:t>
          </a:r>
        </a:p>
      </dsp:txBody>
      <dsp:txXfrm>
        <a:off x="3108039" y="2504628"/>
        <a:ext cx="1683302" cy="816256"/>
      </dsp:txXfrm>
    </dsp:sp>
    <dsp:sp modelId="{63EB9894-6DD8-4BBB-867D-3A8F0037465A}">
      <dsp:nvSpPr>
        <dsp:cNvPr id="0" name=""/>
        <dsp:cNvSpPr/>
      </dsp:nvSpPr>
      <dsp:spPr>
        <a:xfrm rot="10800000">
          <a:off x="2067613" y="2761023"/>
          <a:ext cx="902250" cy="303466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158653" y="2821716"/>
        <a:ext cx="720170" cy="182080"/>
      </dsp:txXfrm>
    </dsp:sp>
    <dsp:sp modelId="{FBDB72AF-E70F-4A6E-A718-D8749AEF663A}">
      <dsp:nvSpPr>
        <dsp:cNvPr id="0" name=""/>
        <dsp:cNvSpPr/>
      </dsp:nvSpPr>
      <dsp:spPr>
        <a:xfrm>
          <a:off x="220739" y="2479233"/>
          <a:ext cx="1734092" cy="86704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MIO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GSC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(Industry)</a:t>
          </a:r>
        </a:p>
      </dsp:txBody>
      <dsp:txXfrm>
        <a:off x="246134" y="2504628"/>
        <a:ext cx="1683302" cy="816256"/>
      </dsp:txXfrm>
    </dsp:sp>
    <dsp:sp modelId="{DCAE8D7B-01A5-446D-9CA5-A1EDA21866A5}">
      <dsp:nvSpPr>
        <dsp:cNvPr id="0" name=""/>
        <dsp:cNvSpPr/>
      </dsp:nvSpPr>
      <dsp:spPr>
        <a:xfrm rot="18000000">
          <a:off x="1119194" y="1540703"/>
          <a:ext cx="902250" cy="303466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 w="1905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210234" y="1601396"/>
        <a:ext cx="720170" cy="18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heme" Target="../theme/theme4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" Type="http://schemas.openxmlformats.org/officeDocument/2006/relationships/tags" Target="../tags/tag670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90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13.xml"/><Relationship Id="rId2" Type="http://schemas.openxmlformats.org/officeDocument/2006/relationships/tags" Target="../tags/tag712.xml"/><Relationship Id="rId1" Type="http://schemas.openxmlformats.org/officeDocument/2006/relationships/tags" Target="../tags/tag711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2.xml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29.xml"/><Relationship Id="rId2" Type="http://schemas.openxmlformats.org/officeDocument/2006/relationships/tags" Target="../tags/tag728.xml"/><Relationship Id="rId1" Type="http://schemas.openxmlformats.org/officeDocument/2006/relationships/tags" Target="../tags/tag727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30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69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25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946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595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1C8689-8455-3546-ADF9-3B7273760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91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769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797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498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246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40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65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1C8689-8455-3546-ADF9-3B7273760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87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03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74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04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59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6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16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Text">
  <p:cSld name="Title and Bullete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5613" y="308848"/>
            <a:ext cx="8229600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5613" y="949954"/>
            <a:ext cx="8228012" cy="367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57560" y="482359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btfpLayoutConfig" hidden="1"/>
          <p:cNvSpPr txBox="1"/>
          <p:nvPr userDrawn="1">
            <p:custDataLst>
              <p:tags r:id="rId5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overall_0_132387157758971955 columns_1_132387157758971955 </a:t>
            </a:r>
          </a:p>
        </p:txBody>
      </p:sp>
    </p:spTree>
    <p:extLst>
      <p:ext uri="{BB962C8B-B14F-4D97-AF65-F5344CB8AC3E}">
        <p14:creationId xmlns:p14="http://schemas.microsoft.com/office/powerpoint/2010/main" val="316334385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5368" userDrawn="1">
          <p15:clr>
            <a:srgbClr val="CCCCC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B281-0F95-9147-8E1A-931C05EEA71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B537A-77EA-1145-9BEF-F6643C632CE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04BCF-D2AF-2C4A-B729-3D4D218B423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FBA2D-0987-8646-9334-5AC8E545F84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8628-DB24-904E-BD69-09C9EA5F2AA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43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4E2C-25C9-2947-85D2-82AB51EECD2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23DC-0143-8F4D-B40C-9CE87E4E4EB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95E8-7923-3A4E-8FFA-AEE63362BAE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3B6C-F25D-AB48-BBCB-048175F44BD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36C1-595C-6E47-8326-D0A5EB66BB7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tfpLayoutConfig" hidden="1"/>
          <p:cNvSpPr txBox="1"/>
          <p:nvPr userDrawn="1">
            <p:custDataLst>
              <p:tags r:id="rId6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overall_0_132401066539645470 columns_1_132401066539645470 </a:t>
            </a:r>
          </a:p>
        </p:txBody>
      </p:sp>
    </p:spTree>
    <p:extLst>
      <p:ext uri="{BB962C8B-B14F-4D97-AF65-F5344CB8AC3E}">
        <p14:creationId xmlns:p14="http://schemas.microsoft.com/office/powerpoint/2010/main" val="18973220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5368" userDrawn="1">
          <p15:clr>
            <a:srgbClr val="CCCCCC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F209-F567-E041-AB5A-4C8F600B957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0F909-5DEC-984E-8FB9-F422B45653E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964A0-2156-1B4B-8416-85552528B54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474DC-5189-AF42-A29D-7D8F1BA8C7C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8DA48-7837-4347-B758-BC0A55E130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990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1481-0D4E-114C-A68E-6F74C75A19F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921C-B1EB-1848-92CE-C351D5953BC2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CEFBE-DD73-E748-B4BD-509F11442690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D9651-4292-7F4F-879C-292935FFD20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26672-E4EC-0D4D-A2B4-0395815EB86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852B1-754D-EE4B-A7A4-CCF49AD07CF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982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5368" userDrawn="1">
          <p15:clr>
            <a:srgbClr val="CCCCC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6966-9BB6-DC48-870F-E8DF0F8D05E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16AE0-F6E6-6B47-9896-9B1275BFAEA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50129-FD27-934A-B811-34E24D90291D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8A2C1-E30B-3A45-933C-EBA54B55C94F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851FF-18D0-F44C-9466-05A972F0BB29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07961-7697-6643-9418-E823091D65D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E3700-9D1C-6E44-B31E-B0C02581EC6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6B479-855E-5048-A318-583B7966FD9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98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DEDD-98BD-7D4C-8705-4356044C390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E8397-2D65-FA46-9777-C36116614BB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A1C98-0161-B749-AFDC-E5FBA9D02B8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28C1A-87B0-BE4A-A349-135773B2EA5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97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5368" userDrawn="1">
          <p15:clr>
            <a:srgbClr val="CCCCC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80484-AB27-304F-A5C3-F1FAF3C1A7E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A40D8-9696-E142-B801-8795BA475B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BADA9-17C3-1642-9D5C-CF5AD145747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743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8AA0-B427-B543-A8A8-EC1B46570CC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7409-2D9D-F34E-8CE9-FC3E95049CE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F6C9-FBFB-134D-853C-424E9F3D65D1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02A8F-8E17-5648-8A62-D524D53C92F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7603F-A067-634E-9DA8-7090D8631E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4A331-99E5-7E4D-BCE2-A37DBE00EDC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87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1827-B89F-6540-A23F-FA49164752A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42C3-1DFD-7841-BAB9-5C5A714B05B2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F0A24-94A3-D44E-B88A-33ABB80CD80F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03DCD-BB1B-3E42-A7F4-F4EA17CAC4C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8EEDA-C6AC-8241-930D-B51A770D788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6F414-0874-7341-8B38-3D5F48AB41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407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E711-D88A-3645-8319-1223A8C1AE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BD7A7-AD94-BD47-8731-11D8824F6CC2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6B475-2A06-8346-959D-BE456559D3C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0D231-30FA-3241-9586-7BEE6D17B6E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12A7A-BB77-574F-98A9-05085C65303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60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Tx/>
              <a:buNone/>
            </a:pPr>
            <a:fld id="{F5BB0353-9C5B-43AC-8260-21E5C8BD4D72}" type="datetimeFigureOut">
              <a:rPr lang="en-US" smtClean="0"/>
              <a:pPr marL="0" indent="0">
                <a:buFontTx/>
                <a:buNone/>
              </a:pPr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tfpLayoutConfig" hidden="1"/>
          <p:cNvSpPr txBox="1"/>
          <p:nvPr userDrawn="1">
            <p:custDataLst>
              <p:tags r:id="rId4"/>
            </p:custDataLst>
          </p:nvPr>
        </p:nvSpPr>
        <p:spPr bwMode="gray">
          <a:xfrm>
            <a:off x="12700" y="12700"/>
            <a:ext cx="426967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overall_0_131875578534340825 columns_1_131875578534340825 </a:t>
            </a:r>
          </a:p>
        </p:txBody>
      </p:sp>
    </p:spTree>
    <p:extLst>
      <p:ext uri="{BB962C8B-B14F-4D97-AF65-F5344CB8AC3E}">
        <p14:creationId xmlns:p14="http://schemas.microsoft.com/office/powerpoint/2010/main" val="364832390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5368" userDrawn="1">
          <p15:clr>
            <a:srgbClr val="CCCCC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0C3FF-6F84-2048-A509-F94CABA42479}"/>
              </a:ext>
            </a:extLst>
          </p:cNvPr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BAA60-E0C1-DD4A-85BD-F1C14682045E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6F264-3318-4A40-83D4-A1CAD3F2E79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A03D8-06B7-CC43-A941-94EEE9FD71D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77BAB-22DD-4746-9B62-CAB0D807E14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514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  <p:custDataLst>
              <p:tags r:id="rId3"/>
            </p:custDataLst>
          </p:nvPr>
        </p:nvSpPr>
        <p:spPr>
          <a:xfrm>
            <a:off x="455614" y="1203326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 Intel Clear fifth level</a:t>
            </a:r>
          </a:p>
        </p:txBody>
      </p:sp>
      <p:sp>
        <p:nvSpPr>
          <p:cNvPr id="2" name="btfpLayoutConfig" hidden="1"/>
          <p:cNvSpPr txBox="1"/>
          <p:nvPr userDrawn="1">
            <p:custDataLst>
              <p:tags r:id="rId4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overall_0_132401123884010749 columns_1_132401123884010749 </a:t>
            </a:r>
          </a:p>
        </p:txBody>
      </p:sp>
    </p:spTree>
    <p:extLst>
      <p:ext uri="{BB962C8B-B14F-4D97-AF65-F5344CB8AC3E}">
        <p14:creationId xmlns:p14="http://schemas.microsoft.com/office/powerpoint/2010/main" val="248301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2713" userDrawn="1">
          <p15:clr>
            <a:srgbClr val="CCCCCC"/>
          </p15:clr>
        </p15:guide>
        <p15:guide id="3" pos="3054" userDrawn="1">
          <p15:clr>
            <a:srgbClr val="CCCCCC"/>
          </p15:clr>
        </p15:guide>
        <p15:guide id="4" pos="5368" userDrawn="1">
          <p15:clr>
            <a:srgbClr val="CCCCC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  <p:custDataLst>
              <p:tags r:id="rId3"/>
            </p:custDataLst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64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2713" userDrawn="1">
          <p15:clr>
            <a:srgbClr val="CCCCCC"/>
          </p15:clr>
        </p15:guide>
        <p15:guide id="3" pos="3054" userDrawn="1">
          <p15:clr>
            <a:srgbClr val="CCCCCC"/>
          </p15:clr>
        </p15:guide>
        <p15:guide id="4" pos="5368" userDrawn="1">
          <p15:clr>
            <a:srgbClr val="CCCCC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49A4-8AA4-48DC-B6BF-91EB2EB7448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29020-26B0-4742-B621-2D9FD32E556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1284-F66D-4398-AACB-1EF53BBCB97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ED12EAC-B294-4CF9-8385-2F45FDEF6DB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9FED4-505A-4EF9-9E6B-B97918F979C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E6D1D-4E89-443B-B25E-DC600366769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0AD5D02-4AC1-4AD4-9261-AE617F8B1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tfpLayoutConfig" hidden="1"/>
          <p:cNvSpPr txBox="1"/>
          <p:nvPr userDrawn="1">
            <p:custDataLst>
              <p:tags r:id="rId6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overall_0_132401119630520895 columns_1_132401119630520895 </a:t>
            </a:r>
          </a:p>
        </p:txBody>
      </p:sp>
    </p:spTree>
    <p:extLst>
      <p:ext uri="{BB962C8B-B14F-4D97-AF65-F5344CB8AC3E}">
        <p14:creationId xmlns:p14="http://schemas.microsoft.com/office/powerpoint/2010/main" val="219482747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5368" userDrawn="1">
          <p15:clr>
            <a:srgbClr val="CCCCC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  <p:custDataLst>
              <p:tags r:id="rId3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22803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5368" userDrawn="1">
          <p15:clr>
            <a:srgbClr val="CCCCC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  <p:custDataLst>
              <p:tags r:id="rId3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A3361584-23FD-43AF-B451-7026BEDC638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7096100" y="-29600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 u="sng">
                <a:solidFill>
                  <a:schemeClr val="dk1"/>
                </a:solidFill>
              </a:rPr>
              <a:t>INTEL CONFIDENTIAL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20-07-30 Memory CSD_ELT_v10.PPTX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1985227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>
          <p15:clr>
            <a:srgbClr val="CCCCCC"/>
          </p15:clr>
        </p15:guide>
        <p15:guide id="2" pos="5368">
          <p15:clr>
            <a:srgbClr val="CCCCC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Text">
  <p:cSld name="Title and Bullete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5613" y="308848"/>
            <a:ext cx="8229600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5613" y="949954"/>
            <a:ext cx="8228012" cy="367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57560" y="482359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btfpLayoutConfig" hidden="1"/>
          <p:cNvSpPr txBox="1"/>
          <p:nvPr userDrawn="1">
            <p:custDataLst>
              <p:tags r:id="rId5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overall_0_132387157758971955 columns_1_132387157758971955 </a:t>
            </a:r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A3361584-23FD-43AF-B451-7026BEDC638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7096100" y="-29600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 u="sng">
                <a:solidFill>
                  <a:schemeClr val="dk1"/>
                </a:solidFill>
              </a:rPr>
              <a:t>INTEL CONFIDENTIAL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20-07-30 Memory CSD_ELT_v10.PPTX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3709171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1829" userDrawn="1">
          <p15:clr>
            <a:srgbClr val="CCCCCC"/>
          </p15:clr>
        </p15:guide>
        <p15:guide id="3" pos="2169" userDrawn="1">
          <p15:clr>
            <a:srgbClr val="CCCCCC"/>
          </p15:clr>
        </p15:guide>
        <p15:guide id="4" pos="3598" userDrawn="1">
          <p15:clr>
            <a:srgbClr val="CCCCCC"/>
          </p15:clr>
        </p15:guide>
        <p15:guide id="5" pos="3939" userDrawn="1">
          <p15:clr>
            <a:srgbClr val="CCCCCC"/>
          </p15:clr>
        </p15:guide>
        <p15:guide id="6" pos="5368" userDrawn="1">
          <p15:clr>
            <a:srgbClr val="CCCCC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Tx/>
              <a:buNone/>
            </a:pPr>
            <a:fld id="{F5BB0353-9C5B-43AC-8260-21E5C8BD4D72}" type="datetimeFigureOut">
              <a:rPr lang="en-US" smtClean="0"/>
              <a:pPr marL="0" indent="0">
                <a:buFontTx/>
                <a:buNone/>
              </a:pPr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tfpLayoutConfig" hidden="1"/>
          <p:cNvSpPr txBox="1"/>
          <p:nvPr userDrawn="1">
            <p:custDataLst>
              <p:tags r:id="rId4"/>
            </p:custDataLst>
          </p:nvPr>
        </p:nvSpPr>
        <p:spPr bwMode="gray">
          <a:xfrm>
            <a:off x="12700" y="12700"/>
            <a:ext cx="426967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overall_0_131875578534340825 columns_1_131875578534340825 </a:t>
            </a:r>
          </a:p>
        </p:txBody>
      </p:sp>
      <p:sp>
        <p:nvSpPr>
          <p:cNvPr id="6" name="Google Shape;40;p5">
            <a:extLst>
              <a:ext uri="{FF2B5EF4-FFF2-40B4-BE49-F238E27FC236}">
                <a16:creationId xmlns:a16="http://schemas.microsoft.com/office/drawing/2014/main" id="{A3361584-23FD-43AF-B451-7026BEDC638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7096100" y="-29600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 u="sng">
                <a:solidFill>
                  <a:schemeClr val="dk1"/>
                </a:solidFill>
              </a:rPr>
              <a:t>INTEL CONFIDENTIAL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20-07-30 Memory CSD_ELT_v10.PPTX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293278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>
          <p15:clr>
            <a:srgbClr val="CCCCCC"/>
          </p15:clr>
        </p15:guide>
        <p15:guide id="2" pos="1829">
          <p15:clr>
            <a:srgbClr val="CCCCCC"/>
          </p15:clr>
        </p15:guide>
        <p15:guide id="3" pos="2169">
          <p15:clr>
            <a:srgbClr val="CCCCCC"/>
          </p15:clr>
        </p15:guide>
        <p15:guide id="4" pos="3598">
          <p15:clr>
            <a:srgbClr val="CCCCCC"/>
          </p15:clr>
        </p15:guide>
        <p15:guide id="5" pos="3939">
          <p15:clr>
            <a:srgbClr val="CCCCCC"/>
          </p15:clr>
        </p15:guide>
        <p15:guide id="6" pos="5368">
          <p15:clr>
            <a:srgbClr val="CCCCC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1E09-9BC4-4127-BB05-B25F9F7F69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C05C7-5B2F-4D5D-9296-2A109C7D22A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0765-D819-4434-9C85-C98890519A9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1F90DBF-2BCE-4596-8E0B-992F5E9D6E1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9B739-78C8-4E94-A48D-E38FF52448A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60A43-6794-4ECA-AA88-D58A47A44E3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867211-6465-4DE5-A6BE-D94EE4049A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40;p5">
            <a:extLst>
              <a:ext uri="{FF2B5EF4-FFF2-40B4-BE49-F238E27FC236}">
                <a16:creationId xmlns:a16="http://schemas.microsoft.com/office/drawing/2014/main" id="{A3361584-23FD-43AF-B451-7026BEDC638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7096100" y="-29600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 u="sng">
                <a:solidFill>
                  <a:schemeClr val="dk1"/>
                </a:solidFill>
              </a:rPr>
              <a:t>INTEL CONFIDENTIAL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20-07-30 Memory CSD_ELT_v10.PPTX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5901363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00" userDrawn="1">
          <p15:clr>
            <a:srgbClr val="CCCCCC"/>
          </p15:clr>
        </p15:guide>
        <p15:guide id="2" pos="5368" userDrawn="1">
          <p15:clr>
            <a:srgbClr val="CCCCC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3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heme" Target="../theme/theme2.xml"/><Relationship Id="rId10" Type="http://schemas.openxmlformats.org/officeDocument/2006/relationships/tags" Target="../tags/tag36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18" Type="http://schemas.openxmlformats.org/officeDocument/2006/relationships/tags" Target="../tags/tag65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ags" Target="../tags/tag64.xml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6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62.xml"/><Relationship Id="rId10" Type="http://schemas.openxmlformats.org/officeDocument/2006/relationships/slideLayout" Target="../slideLayouts/slideLayout19.xml"/><Relationship Id="rId19" Type="http://schemas.openxmlformats.org/officeDocument/2006/relationships/tags" Target="../tags/tag66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28650" y="-30951"/>
            <a:ext cx="78867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  <p:custDataLst>
              <p:tags r:id="rId9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  <p:custDataLst>
              <p:tags r:id="rId10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  <p:custDataLst>
              <p:tags r:id="rId11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btfpLayoutConfig" hidden="1"/>
          <p:cNvSpPr txBox="1"/>
          <p:nvPr userDrawn="1">
            <p:custDataLst>
              <p:tags r:id="rId12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overall_0_132387124732721200 columns_1_132387124732721200 </a:t>
            </a:r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A3361584-23FD-43AF-B451-7026BEDC6382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7096100" y="-29600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 u="sng">
                <a:solidFill>
                  <a:schemeClr val="dk1"/>
                </a:solidFill>
              </a:rPr>
              <a:t>INTEL CONFIDENTIAL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20-07-30 Memory CSD_Final.PPTX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911955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87" r:id="rId3"/>
    <p:sldLayoutId id="2147483713" r:id="rId4"/>
    <p:sldLayoutId id="2147483711" r:id="rId5"/>
  </p:sldLayoutIdLst>
  <p:transition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1" userDrawn="1">
          <p15:clr>
            <a:srgbClr val="F26B43"/>
          </p15:clr>
        </p15:guide>
        <p15:guide id="2" orient="horz" pos="492" userDrawn="1">
          <p15:clr>
            <a:srgbClr val="F26B43"/>
          </p15:clr>
        </p15:guide>
        <p15:guide id="3" orient="horz" pos="2980" userDrawn="1">
          <p15:clr>
            <a:srgbClr val="F26B43"/>
          </p15:clr>
        </p15:guide>
        <p15:guide id="4" pos="396" userDrawn="1">
          <p15:clr>
            <a:srgbClr val="F26B43"/>
          </p15:clr>
        </p15:guide>
        <p15:guide id="5" pos="53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28650" y="-30951"/>
            <a:ext cx="78867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  <p:custDataLst>
              <p:tags r:id="rId8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  <p:custDataLst>
              <p:tags r:id="rId9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btfpLayoutConfig" hidden="1"/>
          <p:cNvSpPr txBox="1"/>
          <p:nvPr userDrawn="1">
            <p:custDataLst>
              <p:tags r:id="rId11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overall_0_132387124732721200 columns_1_132387124732721200 </a:t>
            </a:r>
          </a:p>
        </p:txBody>
      </p:sp>
    </p:spTree>
    <p:extLst>
      <p:ext uri="{BB962C8B-B14F-4D97-AF65-F5344CB8AC3E}">
        <p14:creationId xmlns:p14="http://schemas.microsoft.com/office/powerpoint/2010/main" val="18295067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ransition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1">
          <p15:clr>
            <a:srgbClr val="F26B43"/>
          </p15:clr>
        </p15:guide>
        <p15:guide id="2" orient="horz" pos="503">
          <p15:clr>
            <a:srgbClr val="F26B43"/>
          </p15:clr>
        </p15:guide>
        <p15:guide id="3" orient="horz" pos="2980">
          <p15:clr>
            <a:srgbClr val="F26B43"/>
          </p15:clr>
        </p15:guide>
        <p15:guide id="4" pos="396">
          <p15:clr>
            <a:srgbClr val="F26B43"/>
          </p15:clr>
        </p15:guide>
        <p15:guide id="5" pos="53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E04E6-3902-CE4C-8296-CD3FE8535B4F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4B7AC-74AD-4241-8828-86469605F944}"/>
              </a:ext>
            </a:extLst>
          </p:cNvPr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41972-8456-2E41-92EC-913076C13287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30D0-DD3F-C44B-B7BB-09D8C11BF442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DFCE4-C2EB-EF45-8C0B-8DEB7AB84DA7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1F7B-9B05-1049-8148-D5E62DF923F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366C-8431-E849-94F5-200FF2DE63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40;p5">
            <a:extLst>
              <a:ext uri="{FF2B5EF4-FFF2-40B4-BE49-F238E27FC236}">
                <a16:creationId xmlns:a16="http://schemas.microsoft.com/office/drawing/2014/main" id="{A3361584-23FD-43AF-B451-7026BEDC6382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7096100" y="-29600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 u="sng">
                <a:solidFill>
                  <a:schemeClr val="dk1"/>
                </a:solidFill>
              </a:rPr>
              <a:t>INTEL CONFIDENTIAL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20-07-30 Memory CSD_ELT_v10.PPTX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649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12" r:id="rId12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69" userDrawn="1">
          <p15:clr>
            <a:srgbClr val="F26B43"/>
          </p15:clr>
        </p15:guide>
        <p15:guide id="2" orient="horz" pos="821" userDrawn="1">
          <p15:clr>
            <a:srgbClr val="F26B43"/>
          </p15:clr>
        </p15:guide>
        <p15:guide id="3" orient="horz" pos="2980" userDrawn="1">
          <p15:clr>
            <a:srgbClr val="F26B43"/>
          </p15:clr>
        </p15:guide>
        <p15:guide id="4" pos="396" userDrawn="1">
          <p15:clr>
            <a:srgbClr val="F26B43"/>
          </p15:clr>
        </p15:guide>
        <p15:guide id="5" pos="53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3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3" Type="http://schemas.openxmlformats.org/officeDocument/2006/relationships/tags" Target="../tags/tag346.xml"/><Relationship Id="rId21" Type="http://schemas.openxmlformats.org/officeDocument/2006/relationships/tags" Target="../tags/tag364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image" Target="../media/image16.emf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notesSlide" Target="../notesSlides/notesSlide7.xml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tags" Target="../tags/tag393.xml"/><Relationship Id="rId39" Type="http://schemas.openxmlformats.org/officeDocument/2006/relationships/tags" Target="../tags/tag406.xml"/><Relationship Id="rId21" Type="http://schemas.openxmlformats.org/officeDocument/2006/relationships/tags" Target="../tags/tag388.xml"/><Relationship Id="rId34" Type="http://schemas.openxmlformats.org/officeDocument/2006/relationships/tags" Target="../tags/tag401.xml"/><Relationship Id="rId42" Type="http://schemas.openxmlformats.org/officeDocument/2006/relationships/tags" Target="../tags/tag409.xml"/><Relationship Id="rId47" Type="http://schemas.openxmlformats.org/officeDocument/2006/relationships/tags" Target="../tags/tag414.xml"/><Relationship Id="rId50" Type="http://schemas.openxmlformats.org/officeDocument/2006/relationships/tags" Target="../tags/tag417.xml"/><Relationship Id="rId55" Type="http://schemas.openxmlformats.org/officeDocument/2006/relationships/tags" Target="../tags/tag422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9" Type="http://schemas.openxmlformats.org/officeDocument/2006/relationships/tags" Target="../tags/tag396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40" Type="http://schemas.openxmlformats.org/officeDocument/2006/relationships/tags" Target="../tags/tag407.xml"/><Relationship Id="rId45" Type="http://schemas.openxmlformats.org/officeDocument/2006/relationships/tags" Target="../tags/tag412.xml"/><Relationship Id="rId53" Type="http://schemas.openxmlformats.org/officeDocument/2006/relationships/tags" Target="../tags/tag420.xml"/><Relationship Id="rId58" Type="http://schemas.openxmlformats.org/officeDocument/2006/relationships/tags" Target="../tags/tag425.xml"/><Relationship Id="rId5" Type="http://schemas.openxmlformats.org/officeDocument/2006/relationships/tags" Target="../tags/tag372.xml"/><Relationship Id="rId19" Type="http://schemas.openxmlformats.org/officeDocument/2006/relationships/tags" Target="../tags/tag386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43" Type="http://schemas.openxmlformats.org/officeDocument/2006/relationships/tags" Target="../tags/tag410.xml"/><Relationship Id="rId48" Type="http://schemas.openxmlformats.org/officeDocument/2006/relationships/tags" Target="../tags/tag415.xml"/><Relationship Id="rId56" Type="http://schemas.openxmlformats.org/officeDocument/2006/relationships/tags" Target="../tags/tag423.xml"/><Relationship Id="rId8" Type="http://schemas.openxmlformats.org/officeDocument/2006/relationships/tags" Target="../tags/tag375.xml"/><Relationship Id="rId51" Type="http://schemas.openxmlformats.org/officeDocument/2006/relationships/tags" Target="../tags/tag418.xml"/><Relationship Id="rId3" Type="http://schemas.openxmlformats.org/officeDocument/2006/relationships/tags" Target="../tags/tag370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tags" Target="../tags/tag400.xml"/><Relationship Id="rId38" Type="http://schemas.openxmlformats.org/officeDocument/2006/relationships/tags" Target="../tags/tag405.xml"/><Relationship Id="rId46" Type="http://schemas.openxmlformats.org/officeDocument/2006/relationships/tags" Target="../tags/tag413.xml"/><Relationship Id="rId59" Type="http://schemas.openxmlformats.org/officeDocument/2006/relationships/slideLayout" Target="../slideLayouts/slideLayout1.xml"/><Relationship Id="rId20" Type="http://schemas.openxmlformats.org/officeDocument/2006/relationships/tags" Target="../tags/tag387.xml"/><Relationship Id="rId41" Type="http://schemas.openxmlformats.org/officeDocument/2006/relationships/tags" Target="../tags/tag408.xml"/><Relationship Id="rId54" Type="http://schemas.openxmlformats.org/officeDocument/2006/relationships/tags" Target="../tags/tag421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49" Type="http://schemas.openxmlformats.org/officeDocument/2006/relationships/tags" Target="../tags/tag416.xml"/><Relationship Id="rId57" Type="http://schemas.openxmlformats.org/officeDocument/2006/relationships/tags" Target="../tags/tag424.xml"/><Relationship Id="rId10" Type="http://schemas.openxmlformats.org/officeDocument/2006/relationships/tags" Target="../tags/tag377.xml"/><Relationship Id="rId31" Type="http://schemas.openxmlformats.org/officeDocument/2006/relationships/tags" Target="../tags/tag398.xml"/><Relationship Id="rId44" Type="http://schemas.openxmlformats.org/officeDocument/2006/relationships/tags" Target="../tags/tag411.xml"/><Relationship Id="rId52" Type="http://schemas.openxmlformats.org/officeDocument/2006/relationships/tags" Target="../tags/tag419.xml"/><Relationship Id="rId60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2" Type="http://schemas.openxmlformats.org/officeDocument/2006/relationships/tags" Target="../tags/tag430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438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tags" Target="../tags/tag471.xml"/><Relationship Id="rId3" Type="http://schemas.openxmlformats.org/officeDocument/2006/relationships/tags" Target="../tags/tag448.xml"/><Relationship Id="rId21" Type="http://schemas.openxmlformats.org/officeDocument/2006/relationships/tags" Target="../tags/tag466.xml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tags" Target="../tags/tag470.xml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tags" Target="../tags/tag465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tags" Target="../tags/tag469.xml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tags" Target="../tags/tag468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455.xml"/><Relationship Id="rId19" Type="http://schemas.openxmlformats.org/officeDocument/2006/relationships/tags" Target="../tags/tag464.xml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tags" Target="../tags/tag467.xml"/><Relationship Id="rId27" Type="http://schemas.openxmlformats.org/officeDocument/2006/relationships/tags" Target="../tags/tag4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3" Type="http://schemas.openxmlformats.org/officeDocument/2006/relationships/tags" Target="../tags/tag482.xml"/><Relationship Id="rId7" Type="http://schemas.openxmlformats.org/officeDocument/2006/relationships/tags" Target="../tags/tag486.xml"/><Relationship Id="rId12" Type="http://schemas.openxmlformats.org/officeDocument/2006/relationships/chart" Target="../charts/chart1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84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483.xml"/><Relationship Id="rId9" Type="http://schemas.openxmlformats.org/officeDocument/2006/relationships/tags" Target="../tags/tag48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3" Type="http://schemas.openxmlformats.org/officeDocument/2006/relationships/tags" Target="../tags/tag494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tags" Target="../tags/tag511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517.xml"/><Relationship Id="rId21" Type="http://schemas.openxmlformats.org/officeDocument/2006/relationships/tags" Target="../tags/tag535.xml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tags" Target="../tags/tag539.xml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tags" Target="../tags/tag534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24" Type="http://schemas.openxmlformats.org/officeDocument/2006/relationships/tags" Target="../tags/tag538.xml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tags" Target="../tags/tag537.xml"/><Relationship Id="rId10" Type="http://schemas.openxmlformats.org/officeDocument/2006/relationships/tags" Target="../tags/tag524.xml"/><Relationship Id="rId19" Type="http://schemas.openxmlformats.org/officeDocument/2006/relationships/tags" Target="../tags/tag533.xml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tags" Target="../tags/tag536.xml"/><Relationship Id="rId27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568.xml"/><Relationship Id="rId21" Type="http://schemas.openxmlformats.org/officeDocument/2006/relationships/tags" Target="../tags/tag563.xml"/><Relationship Id="rId42" Type="http://schemas.openxmlformats.org/officeDocument/2006/relationships/tags" Target="../tags/tag584.xml"/><Relationship Id="rId47" Type="http://schemas.openxmlformats.org/officeDocument/2006/relationships/tags" Target="../tags/tag589.xml"/><Relationship Id="rId63" Type="http://schemas.openxmlformats.org/officeDocument/2006/relationships/tags" Target="../tags/tag605.xml"/><Relationship Id="rId68" Type="http://schemas.openxmlformats.org/officeDocument/2006/relationships/tags" Target="../tags/tag610.xml"/><Relationship Id="rId84" Type="http://schemas.openxmlformats.org/officeDocument/2006/relationships/image" Target="../media/image17.emf"/><Relationship Id="rId16" Type="http://schemas.openxmlformats.org/officeDocument/2006/relationships/tags" Target="../tags/tag558.xml"/><Relationship Id="rId11" Type="http://schemas.openxmlformats.org/officeDocument/2006/relationships/tags" Target="../tags/tag553.xml"/><Relationship Id="rId32" Type="http://schemas.openxmlformats.org/officeDocument/2006/relationships/tags" Target="../tags/tag574.xml"/><Relationship Id="rId37" Type="http://schemas.openxmlformats.org/officeDocument/2006/relationships/tags" Target="../tags/tag579.xml"/><Relationship Id="rId53" Type="http://schemas.openxmlformats.org/officeDocument/2006/relationships/tags" Target="../tags/tag595.xml"/><Relationship Id="rId58" Type="http://schemas.openxmlformats.org/officeDocument/2006/relationships/tags" Target="../tags/tag600.xml"/><Relationship Id="rId74" Type="http://schemas.openxmlformats.org/officeDocument/2006/relationships/tags" Target="../tags/tag616.xml"/><Relationship Id="rId79" Type="http://schemas.openxmlformats.org/officeDocument/2006/relationships/tags" Target="../tags/tag621.xml"/><Relationship Id="rId5" Type="http://schemas.openxmlformats.org/officeDocument/2006/relationships/tags" Target="../tags/tag547.xml"/><Relationship Id="rId19" Type="http://schemas.openxmlformats.org/officeDocument/2006/relationships/tags" Target="../tags/tag561.xml"/><Relationship Id="rId14" Type="http://schemas.openxmlformats.org/officeDocument/2006/relationships/tags" Target="../tags/tag556.xml"/><Relationship Id="rId22" Type="http://schemas.openxmlformats.org/officeDocument/2006/relationships/tags" Target="../tags/tag564.xml"/><Relationship Id="rId27" Type="http://schemas.openxmlformats.org/officeDocument/2006/relationships/tags" Target="../tags/tag569.xml"/><Relationship Id="rId30" Type="http://schemas.openxmlformats.org/officeDocument/2006/relationships/tags" Target="../tags/tag572.xml"/><Relationship Id="rId35" Type="http://schemas.openxmlformats.org/officeDocument/2006/relationships/tags" Target="../tags/tag577.xml"/><Relationship Id="rId43" Type="http://schemas.openxmlformats.org/officeDocument/2006/relationships/tags" Target="../tags/tag585.xml"/><Relationship Id="rId48" Type="http://schemas.openxmlformats.org/officeDocument/2006/relationships/tags" Target="../tags/tag590.xml"/><Relationship Id="rId56" Type="http://schemas.openxmlformats.org/officeDocument/2006/relationships/tags" Target="../tags/tag598.xml"/><Relationship Id="rId64" Type="http://schemas.openxmlformats.org/officeDocument/2006/relationships/tags" Target="../tags/tag606.xml"/><Relationship Id="rId69" Type="http://schemas.openxmlformats.org/officeDocument/2006/relationships/tags" Target="../tags/tag611.xml"/><Relationship Id="rId77" Type="http://schemas.openxmlformats.org/officeDocument/2006/relationships/tags" Target="../tags/tag619.xml"/><Relationship Id="rId8" Type="http://schemas.openxmlformats.org/officeDocument/2006/relationships/tags" Target="../tags/tag550.xml"/><Relationship Id="rId51" Type="http://schemas.openxmlformats.org/officeDocument/2006/relationships/tags" Target="../tags/tag593.xml"/><Relationship Id="rId72" Type="http://schemas.openxmlformats.org/officeDocument/2006/relationships/tags" Target="../tags/tag614.xml"/><Relationship Id="rId80" Type="http://schemas.openxmlformats.org/officeDocument/2006/relationships/tags" Target="../tags/tag622.xml"/><Relationship Id="rId85" Type="http://schemas.openxmlformats.org/officeDocument/2006/relationships/image" Target="../media/image18.emf"/><Relationship Id="rId3" Type="http://schemas.openxmlformats.org/officeDocument/2006/relationships/tags" Target="../tags/tag545.xml"/><Relationship Id="rId12" Type="http://schemas.openxmlformats.org/officeDocument/2006/relationships/tags" Target="../tags/tag554.xml"/><Relationship Id="rId17" Type="http://schemas.openxmlformats.org/officeDocument/2006/relationships/tags" Target="../tags/tag559.xml"/><Relationship Id="rId25" Type="http://schemas.openxmlformats.org/officeDocument/2006/relationships/tags" Target="../tags/tag567.xml"/><Relationship Id="rId33" Type="http://schemas.openxmlformats.org/officeDocument/2006/relationships/tags" Target="../tags/tag575.xml"/><Relationship Id="rId38" Type="http://schemas.openxmlformats.org/officeDocument/2006/relationships/tags" Target="../tags/tag580.xml"/><Relationship Id="rId46" Type="http://schemas.openxmlformats.org/officeDocument/2006/relationships/tags" Target="../tags/tag588.xml"/><Relationship Id="rId59" Type="http://schemas.openxmlformats.org/officeDocument/2006/relationships/tags" Target="../tags/tag601.xml"/><Relationship Id="rId67" Type="http://schemas.openxmlformats.org/officeDocument/2006/relationships/tags" Target="../tags/tag609.xml"/><Relationship Id="rId20" Type="http://schemas.openxmlformats.org/officeDocument/2006/relationships/tags" Target="../tags/tag562.xml"/><Relationship Id="rId41" Type="http://schemas.openxmlformats.org/officeDocument/2006/relationships/tags" Target="../tags/tag583.xml"/><Relationship Id="rId54" Type="http://schemas.openxmlformats.org/officeDocument/2006/relationships/tags" Target="../tags/tag596.xml"/><Relationship Id="rId62" Type="http://schemas.openxmlformats.org/officeDocument/2006/relationships/tags" Target="../tags/tag604.xml"/><Relationship Id="rId70" Type="http://schemas.openxmlformats.org/officeDocument/2006/relationships/tags" Target="../tags/tag612.xml"/><Relationship Id="rId75" Type="http://schemas.openxmlformats.org/officeDocument/2006/relationships/tags" Target="../tags/tag617.xml"/><Relationship Id="rId83" Type="http://schemas.openxmlformats.org/officeDocument/2006/relationships/notesSlide" Target="../notesSlides/notesSlide1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5" Type="http://schemas.openxmlformats.org/officeDocument/2006/relationships/tags" Target="../tags/tag557.xml"/><Relationship Id="rId23" Type="http://schemas.openxmlformats.org/officeDocument/2006/relationships/tags" Target="../tags/tag565.xml"/><Relationship Id="rId28" Type="http://schemas.openxmlformats.org/officeDocument/2006/relationships/tags" Target="../tags/tag570.xml"/><Relationship Id="rId36" Type="http://schemas.openxmlformats.org/officeDocument/2006/relationships/tags" Target="../tags/tag578.xml"/><Relationship Id="rId49" Type="http://schemas.openxmlformats.org/officeDocument/2006/relationships/tags" Target="../tags/tag591.xml"/><Relationship Id="rId57" Type="http://schemas.openxmlformats.org/officeDocument/2006/relationships/tags" Target="../tags/tag599.xml"/><Relationship Id="rId10" Type="http://schemas.openxmlformats.org/officeDocument/2006/relationships/tags" Target="../tags/tag552.xml"/><Relationship Id="rId31" Type="http://schemas.openxmlformats.org/officeDocument/2006/relationships/tags" Target="../tags/tag573.xml"/><Relationship Id="rId44" Type="http://schemas.openxmlformats.org/officeDocument/2006/relationships/tags" Target="../tags/tag586.xml"/><Relationship Id="rId52" Type="http://schemas.openxmlformats.org/officeDocument/2006/relationships/tags" Target="../tags/tag594.xml"/><Relationship Id="rId60" Type="http://schemas.openxmlformats.org/officeDocument/2006/relationships/tags" Target="../tags/tag602.xml"/><Relationship Id="rId65" Type="http://schemas.openxmlformats.org/officeDocument/2006/relationships/tags" Target="../tags/tag607.xml"/><Relationship Id="rId73" Type="http://schemas.openxmlformats.org/officeDocument/2006/relationships/tags" Target="../tags/tag615.xml"/><Relationship Id="rId78" Type="http://schemas.openxmlformats.org/officeDocument/2006/relationships/tags" Target="../tags/tag620.xml"/><Relationship Id="rId81" Type="http://schemas.openxmlformats.org/officeDocument/2006/relationships/tags" Target="../tags/tag623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3" Type="http://schemas.openxmlformats.org/officeDocument/2006/relationships/tags" Target="../tags/tag555.xml"/><Relationship Id="rId18" Type="http://schemas.openxmlformats.org/officeDocument/2006/relationships/tags" Target="../tags/tag560.xml"/><Relationship Id="rId39" Type="http://schemas.openxmlformats.org/officeDocument/2006/relationships/tags" Target="../tags/tag581.xml"/><Relationship Id="rId34" Type="http://schemas.openxmlformats.org/officeDocument/2006/relationships/tags" Target="../tags/tag576.xml"/><Relationship Id="rId50" Type="http://schemas.openxmlformats.org/officeDocument/2006/relationships/tags" Target="../tags/tag592.xml"/><Relationship Id="rId55" Type="http://schemas.openxmlformats.org/officeDocument/2006/relationships/tags" Target="../tags/tag597.xml"/><Relationship Id="rId76" Type="http://schemas.openxmlformats.org/officeDocument/2006/relationships/tags" Target="../tags/tag618.xml"/><Relationship Id="rId7" Type="http://schemas.openxmlformats.org/officeDocument/2006/relationships/tags" Target="../tags/tag549.xml"/><Relationship Id="rId71" Type="http://schemas.openxmlformats.org/officeDocument/2006/relationships/tags" Target="../tags/tag613.xml"/><Relationship Id="rId2" Type="http://schemas.openxmlformats.org/officeDocument/2006/relationships/tags" Target="../tags/tag544.xml"/><Relationship Id="rId29" Type="http://schemas.openxmlformats.org/officeDocument/2006/relationships/tags" Target="../tags/tag571.xml"/><Relationship Id="rId24" Type="http://schemas.openxmlformats.org/officeDocument/2006/relationships/tags" Target="../tags/tag566.xml"/><Relationship Id="rId40" Type="http://schemas.openxmlformats.org/officeDocument/2006/relationships/tags" Target="../tags/tag582.xml"/><Relationship Id="rId45" Type="http://schemas.openxmlformats.org/officeDocument/2006/relationships/tags" Target="../tags/tag587.xml"/><Relationship Id="rId66" Type="http://schemas.openxmlformats.org/officeDocument/2006/relationships/tags" Target="../tags/tag608.xml"/><Relationship Id="rId61" Type="http://schemas.openxmlformats.org/officeDocument/2006/relationships/tags" Target="../tags/tag603.xml"/><Relationship Id="rId82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29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6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3.xml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634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47.xml"/><Relationship Id="rId18" Type="http://schemas.openxmlformats.org/officeDocument/2006/relationships/tags" Target="../tags/tag652.xml"/><Relationship Id="rId26" Type="http://schemas.openxmlformats.org/officeDocument/2006/relationships/tags" Target="../tags/tag660.xml"/><Relationship Id="rId21" Type="http://schemas.openxmlformats.org/officeDocument/2006/relationships/tags" Target="../tags/tag655.xml"/><Relationship Id="rId34" Type="http://schemas.openxmlformats.org/officeDocument/2006/relationships/tags" Target="../tags/tag668.xml"/><Relationship Id="rId7" Type="http://schemas.openxmlformats.org/officeDocument/2006/relationships/tags" Target="../tags/tag641.xml"/><Relationship Id="rId12" Type="http://schemas.openxmlformats.org/officeDocument/2006/relationships/tags" Target="../tags/tag646.xml"/><Relationship Id="rId17" Type="http://schemas.openxmlformats.org/officeDocument/2006/relationships/tags" Target="../tags/tag651.xml"/><Relationship Id="rId25" Type="http://schemas.openxmlformats.org/officeDocument/2006/relationships/tags" Target="../tags/tag659.xml"/><Relationship Id="rId33" Type="http://schemas.openxmlformats.org/officeDocument/2006/relationships/tags" Target="../tags/tag667.xml"/><Relationship Id="rId2" Type="http://schemas.openxmlformats.org/officeDocument/2006/relationships/tags" Target="../tags/tag636.xml"/><Relationship Id="rId16" Type="http://schemas.openxmlformats.org/officeDocument/2006/relationships/tags" Target="../tags/tag650.xml"/><Relationship Id="rId20" Type="http://schemas.openxmlformats.org/officeDocument/2006/relationships/tags" Target="../tags/tag654.xml"/><Relationship Id="rId29" Type="http://schemas.openxmlformats.org/officeDocument/2006/relationships/tags" Target="../tags/tag663.xml"/><Relationship Id="rId1" Type="http://schemas.openxmlformats.org/officeDocument/2006/relationships/tags" Target="../tags/tag635.xml"/><Relationship Id="rId6" Type="http://schemas.openxmlformats.org/officeDocument/2006/relationships/tags" Target="../tags/tag640.xml"/><Relationship Id="rId11" Type="http://schemas.openxmlformats.org/officeDocument/2006/relationships/tags" Target="../tags/tag645.xml"/><Relationship Id="rId24" Type="http://schemas.openxmlformats.org/officeDocument/2006/relationships/tags" Target="../tags/tag658.xml"/><Relationship Id="rId32" Type="http://schemas.openxmlformats.org/officeDocument/2006/relationships/tags" Target="../tags/tag666.xml"/><Relationship Id="rId37" Type="http://schemas.openxmlformats.org/officeDocument/2006/relationships/notesSlide" Target="../notesSlides/notesSlide15.xml"/><Relationship Id="rId5" Type="http://schemas.openxmlformats.org/officeDocument/2006/relationships/tags" Target="../tags/tag639.xml"/><Relationship Id="rId15" Type="http://schemas.openxmlformats.org/officeDocument/2006/relationships/tags" Target="../tags/tag649.xml"/><Relationship Id="rId23" Type="http://schemas.openxmlformats.org/officeDocument/2006/relationships/tags" Target="../tags/tag657.xml"/><Relationship Id="rId28" Type="http://schemas.openxmlformats.org/officeDocument/2006/relationships/tags" Target="../tags/tag662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644.xml"/><Relationship Id="rId19" Type="http://schemas.openxmlformats.org/officeDocument/2006/relationships/tags" Target="../tags/tag653.xml"/><Relationship Id="rId31" Type="http://schemas.openxmlformats.org/officeDocument/2006/relationships/tags" Target="../tags/tag665.xml"/><Relationship Id="rId4" Type="http://schemas.openxmlformats.org/officeDocument/2006/relationships/tags" Target="../tags/tag638.xml"/><Relationship Id="rId9" Type="http://schemas.openxmlformats.org/officeDocument/2006/relationships/tags" Target="../tags/tag643.xml"/><Relationship Id="rId14" Type="http://schemas.openxmlformats.org/officeDocument/2006/relationships/tags" Target="../tags/tag648.xml"/><Relationship Id="rId22" Type="http://schemas.openxmlformats.org/officeDocument/2006/relationships/tags" Target="../tags/tag656.xml"/><Relationship Id="rId27" Type="http://schemas.openxmlformats.org/officeDocument/2006/relationships/tags" Target="../tags/tag661.xml"/><Relationship Id="rId30" Type="http://schemas.openxmlformats.org/officeDocument/2006/relationships/tags" Target="../tags/tag664.xml"/><Relationship Id="rId35" Type="http://schemas.openxmlformats.org/officeDocument/2006/relationships/tags" Target="../tags/tag669.xml"/><Relationship Id="rId8" Type="http://schemas.openxmlformats.org/officeDocument/2006/relationships/tags" Target="../tags/tag642.xml"/><Relationship Id="rId3" Type="http://schemas.openxmlformats.org/officeDocument/2006/relationships/tags" Target="../tags/tag6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tags" Target="../tags/tag685.xml"/><Relationship Id="rId18" Type="http://schemas.openxmlformats.org/officeDocument/2006/relationships/image" Target="../media/image21.emf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12" Type="http://schemas.openxmlformats.org/officeDocument/2006/relationships/tags" Target="../tags/tag684.xml"/><Relationship Id="rId17" Type="http://schemas.openxmlformats.org/officeDocument/2006/relationships/notesSlide" Target="../notesSlides/notesSlide16.xml"/><Relationship Id="rId2" Type="http://schemas.openxmlformats.org/officeDocument/2006/relationships/tags" Target="../tags/tag674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10" Type="http://schemas.openxmlformats.org/officeDocument/2006/relationships/tags" Target="../tags/tag682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98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3" Type="http://schemas.openxmlformats.org/officeDocument/2006/relationships/tags" Target="../tags/tag69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697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2" Type="http://schemas.openxmlformats.org/officeDocument/2006/relationships/tags" Target="../tags/tag692.xml"/><Relationship Id="rId16" Type="http://schemas.openxmlformats.org/officeDocument/2006/relationships/tags" Target="../tags/tag706.xml"/><Relationship Id="rId20" Type="http://schemas.openxmlformats.org/officeDocument/2006/relationships/tags" Target="../tags/tag710.xml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1" Type="http://schemas.openxmlformats.org/officeDocument/2006/relationships/tags" Target="../tags/tag701.xml"/><Relationship Id="rId5" Type="http://schemas.openxmlformats.org/officeDocument/2006/relationships/tags" Target="../tags/tag695.xml"/><Relationship Id="rId15" Type="http://schemas.openxmlformats.org/officeDocument/2006/relationships/tags" Target="../tags/tag705.xml"/><Relationship Id="rId10" Type="http://schemas.openxmlformats.org/officeDocument/2006/relationships/tags" Target="../tags/tag700.xml"/><Relationship Id="rId19" Type="http://schemas.openxmlformats.org/officeDocument/2006/relationships/tags" Target="../tags/tag709.xml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4" Type="http://schemas.openxmlformats.org/officeDocument/2006/relationships/tags" Target="../tags/tag704.xml"/><Relationship Id="rId2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microsoft.com/office/2007/relationships/diagramDrawing" Target="../diagrams/drawing1.xml"/><Relationship Id="rId3" Type="http://schemas.openxmlformats.org/officeDocument/2006/relationships/tags" Target="../tags/tag716.xml"/><Relationship Id="rId7" Type="http://schemas.openxmlformats.org/officeDocument/2006/relationships/slideLayout" Target="../slideLayouts/slideLayout9.xml"/><Relationship Id="rId12" Type="http://schemas.openxmlformats.org/officeDocument/2006/relationships/diagramColors" Target="../diagrams/colors1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diagramQuickStyle" Target="../diagrams/quickStyle1.xml"/><Relationship Id="rId5" Type="http://schemas.openxmlformats.org/officeDocument/2006/relationships/tags" Target="../tags/tag718.xml"/><Relationship Id="rId10" Type="http://schemas.openxmlformats.org/officeDocument/2006/relationships/diagramLayout" Target="../diagrams/layout1.xml"/><Relationship Id="rId4" Type="http://schemas.openxmlformats.org/officeDocument/2006/relationships/tags" Target="../tags/tag717.xml"/><Relationship Id="rId9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21" Type="http://schemas.openxmlformats.org/officeDocument/2006/relationships/tags" Target="../tags/tag170.xml"/><Relationship Id="rId34" Type="http://schemas.openxmlformats.org/officeDocument/2006/relationships/tags" Target="../tags/tag183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38" Type="http://schemas.openxmlformats.org/officeDocument/2006/relationships/image" Target="../media/image3.png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image" Target="../media/image2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tags" Target="../tags/tag18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57.xml"/><Relationship Id="rId3" Type="http://schemas.openxmlformats.org/officeDocument/2006/relationships/tags" Target="../tags/tag15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tags" Target="../tags/tag228.xml"/><Relationship Id="rId47" Type="http://schemas.openxmlformats.org/officeDocument/2006/relationships/tags" Target="../tags/tag233.xml"/><Relationship Id="rId50" Type="http://schemas.openxmlformats.org/officeDocument/2006/relationships/tags" Target="../tags/tag236.xml"/><Relationship Id="rId55" Type="http://schemas.openxmlformats.org/officeDocument/2006/relationships/tags" Target="../tags/tag241.xml"/><Relationship Id="rId63" Type="http://schemas.openxmlformats.org/officeDocument/2006/relationships/image" Target="../media/image7.emf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9" Type="http://schemas.openxmlformats.org/officeDocument/2006/relationships/tags" Target="../tags/tag215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53" Type="http://schemas.openxmlformats.org/officeDocument/2006/relationships/tags" Target="../tags/tag239.xml"/><Relationship Id="rId58" Type="http://schemas.openxmlformats.org/officeDocument/2006/relationships/slideLayout" Target="../slideLayouts/slideLayout3.xml"/><Relationship Id="rId5" Type="http://schemas.openxmlformats.org/officeDocument/2006/relationships/tags" Target="../tags/tag191.xml"/><Relationship Id="rId61" Type="http://schemas.openxmlformats.org/officeDocument/2006/relationships/image" Target="../media/image5.emf"/><Relationship Id="rId19" Type="http://schemas.openxmlformats.org/officeDocument/2006/relationships/tags" Target="../tags/tag20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43" Type="http://schemas.openxmlformats.org/officeDocument/2006/relationships/tags" Target="../tags/tag229.xml"/><Relationship Id="rId48" Type="http://schemas.openxmlformats.org/officeDocument/2006/relationships/tags" Target="../tags/tag234.xml"/><Relationship Id="rId56" Type="http://schemas.openxmlformats.org/officeDocument/2006/relationships/tags" Target="../tags/tag242.xml"/><Relationship Id="rId64" Type="http://schemas.openxmlformats.org/officeDocument/2006/relationships/image" Target="../media/image8.emf"/><Relationship Id="rId8" Type="http://schemas.openxmlformats.org/officeDocument/2006/relationships/tags" Target="../tags/tag194.xml"/><Relationship Id="rId51" Type="http://schemas.openxmlformats.org/officeDocument/2006/relationships/tags" Target="../tags/tag237.xml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46" Type="http://schemas.openxmlformats.org/officeDocument/2006/relationships/tags" Target="../tags/tag232.xml"/><Relationship Id="rId59" Type="http://schemas.openxmlformats.org/officeDocument/2006/relationships/notesSlide" Target="../notesSlides/notesSlide3.xml"/><Relationship Id="rId20" Type="http://schemas.openxmlformats.org/officeDocument/2006/relationships/tags" Target="../tags/tag206.xml"/><Relationship Id="rId41" Type="http://schemas.openxmlformats.org/officeDocument/2006/relationships/tags" Target="../tags/tag227.xml"/><Relationship Id="rId54" Type="http://schemas.openxmlformats.org/officeDocument/2006/relationships/tags" Target="../tags/tag240.xml"/><Relationship Id="rId62" Type="http://schemas.openxmlformats.org/officeDocument/2006/relationships/image" Target="../media/image6.emf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49" Type="http://schemas.openxmlformats.org/officeDocument/2006/relationships/tags" Target="../tags/tag235.xml"/><Relationship Id="rId57" Type="http://schemas.openxmlformats.org/officeDocument/2006/relationships/tags" Target="../tags/tag243.xml"/><Relationship Id="rId10" Type="http://schemas.openxmlformats.org/officeDocument/2006/relationships/tags" Target="../tags/tag196.xml"/><Relationship Id="rId31" Type="http://schemas.openxmlformats.org/officeDocument/2006/relationships/tags" Target="../tags/tag217.xml"/><Relationship Id="rId44" Type="http://schemas.openxmlformats.org/officeDocument/2006/relationships/tags" Target="../tags/tag230.xml"/><Relationship Id="rId52" Type="http://schemas.openxmlformats.org/officeDocument/2006/relationships/tags" Target="../tags/tag238.xml"/><Relationship Id="rId60" Type="http://schemas.openxmlformats.org/officeDocument/2006/relationships/image" Target="../media/image4.emf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tags" Target="../tags/tag272.xml"/><Relationship Id="rId39" Type="http://schemas.openxmlformats.org/officeDocument/2006/relationships/tags" Target="../tags/tag285.xml"/><Relationship Id="rId21" Type="http://schemas.openxmlformats.org/officeDocument/2006/relationships/tags" Target="../tags/tag267.xml"/><Relationship Id="rId34" Type="http://schemas.openxmlformats.org/officeDocument/2006/relationships/tags" Target="../tags/tag280.xml"/><Relationship Id="rId42" Type="http://schemas.openxmlformats.org/officeDocument/2006/relationships/image" Target="../media/image9.emf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29" Type="http://schemas.openxmlformats.org/officeDocument/2006/relationships/tags" Target="../tags/tag275.xml"/><Relationship Id="rId41" Type="http://schemas.openxmlformats.org/officeDocument/2006/relationships/notesSlide" Target="../notesSlides/notesSlide4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tags" Target="../tags/tag270.xml"/><Relationship Id="rId32" Type="http://schemas.openxmlformats.org/officeDocument/2006/relationships/tags" Target="../tags/tag278.xml"/><Relationship Id="rId37" Type="http://schemas.openxmlformats.org/officeDocument/2006/relationships/tags" Target="../tags/tag283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36" Type="http://schemas.openxmlformats.org/officeDocument/2006/relationships/tags" Target="../tags/tag282.xml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31" Type="http://schemas.openxmlformats.org/officeDocument/2006/relationships/tags" Target="../tags/tag277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30" Type="http://schemas.openxmlformats.org/officeDocument/2006/relationships/tags" Target="../tags/tag276.xml"/><Relationship Id="rId35" Type="http://schemas.openxmlformats.org/officeDocument/2006/relationships/tags" Target="../tags/tag281.xml"/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tags" Target="../tags/tag271.xml"/><Relationship Id="rId33" Type="http://schemas.openxmlformats.org/officeDocument/2006/relationships/tags" Target="../tags/tag279.xml"/><Relationship Id="rId38" Type="http://schemas.openxmlformats.org/officeDocument/2006/relationships/tags" Target="../tags/tag28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image" Target="../media/image11.png"/><Relationship Id="rId2" Type="http://schemas.openxmlformats.org/officeDocument/2006/relationships/tags" Target="../tags/tag290.xml"/><Relationship Id="rId16" Type="http://schemas.openxmlformats.org/officeDocument/2006/relationships/image" Target="../media/image10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298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image" Target="../media/image13.png"/><Relationship Id="rId5" Type="http://schemas.openxmlformats.org/officeDocument/2006/relationships/tags" Target="../tags/tag309.xml"/><Relationship Id="rId10" Type="http://schemas.openxmlformats.org/officeDocument/2006/relationships/image" Target="../media/image12.png"/><Relationship Id="rId4" Type="http://schemas.openxmlformats.org/officeDocument/2006/relationships/tags" Target="../tags/tag308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tags" Target="../tags/tag338.xml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image" Target="../media/image15.pn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image" Target="../media/image14.pn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AA45-2BF1-48BA-B4F6-19A06E987F2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Memory CSD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DCC69-57A2-4BCF-98F6-593F6BAEC96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July 30</a:t>
            </a:r>
            <a:r>
              <a:rPr lang="en-US" baseline="30000"/>
              <a:t>th</a:t>
            </a:r>
            <a:r>
              <a:rPr lang="en-US"/>
              <a:t>, 2020</a:t>
            </a:r>
          </a:p>
          <a:p>
            <a:r>
              <a:rPr lang="en-US"/>
              <a:t>ELT discussion</a:t>
            </a:r>
          </a:p>
        </p:txBody>
      </p:sp>
      <p:sp>
        <p:nvSpPr>
          <p:cNvPr id="5" name="btfpLayoutConfig" hidden="1"/>
          <p:cNvSpPr txBox="1"/>
          <p:nvPr>
            <p:custDataLst>
              <p:tags r:id="rId3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overall_0_132387070454352721 columns_1_132387070454352721 </a:t>
            </a:r>
          </a:p>
        </p:txBody>
      </p:sp>
      <p:sp>
        <p:nvSpPr>
          <p:cNvPr id="6" name="Slide Number Placeholder 1"/>
          <p:cNvSpPr txBox="1"/>
          <p:nvPr>
            <p:custDataLst>
              <p:tags r:id="rId4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24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>
            <p:custDataLst>
              <p:tags r:id="rId1"/>
            </p:custDataLst>
          </p:nvPr>
        </p:nvSpPr>
        <p:spPr>
          <a:xfrm>
            <a:off x="5490183" y="1252227"/>
            <a:ext cx="2217420" cy="1200463"/>
          </a:xfrm>
          <a:prstGeom prst="rect">
            <a:avLst/>
          </a:prstGeom>
          <a:solidFill>
            <a:srgbClr val="CC0000">
              <a:alpha val="10000"/>
            </a:srgbClr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BstyfycubVF1vs+fS9zAvs4MpP5/YQRMul55oJqd6DRyz5iXZxxJ6O7GAbRnzfx9gASGrK+vT52kB2JbqhBOqjmx9mLUQu/rWhwtwIsn66wnK4rPVyogPVnZfjHagZOibi0Lcst9RdCiHKRNnUcpra7en8BXlPoFgneA3C2H9t7jw4PFsXZMEK17exXJGXgDzj2nH2KObDNq15LSl5kkrgEpWSv5rZvrtU93vh8z5PlzHPjuLlwI+H0pbfKCyPcoHIN5kVVmzFSJhUw7LS2L8WMrRJIKJzliT1zSQhtW+8AYkVClxMIF8adL3UYBB6+j8B0mcu7SyUxT4uKXcxZ7Cy2CGUUJUBD2G7AQYNJ95gI18Ma6iQrRg7bBSmU6SAImaAvdX33ZUXN36gttcIitrybaxTZl698CIC/ZI+z4RfHxFVKGP8e70IS4rQ+Q4RLgtAXNwZitXwNt9RyBHXB3+OjoGbRAgfFVPuGHc8kwdYus5luW0j+xEvioNhG67seLZFbaQyssNsLQ9vWDl9a1c/lWIyqyKWDsZuj/fQNCQzidoyaxTchPAOY+yGlkePg43h41UuTqp+s+YGOQSab9oqns7FK847ywfhxPqkJWJlcRHRGGq27hdgZAlzsdcDSkSsniDJ26thAx84b1iBIo3MYMq5LxY8qkofoymykrsvrErneWtD//MoENQ7geK7Lkyf5lXs+ajVjIlus646PIePMACXvHHmt8nwI2FFzIdu+FyOsXhuYBm6HFtMhSp+eSao/idGAR4nRALu86tiyxeG4uub9GY/2R/XzSzPVTpnCf9TkM7dEG1mzONJ4l7ujEpLs8teB66phvUrKvroe8cRhpyT5xNw0/Js6Y8pBChMdfUSDdPi/Fb9p0DUvN1NWx/TlzREYn5oHGSCaglCt4EmFd2YJb+aXPtELkEJ5NV47YpXxuZc1X+ZOuezdgg8mnM3eOXeQWim+sq+UY40557mfNzdpVhajJLCXC4cxL6YxjAQuUdL5Lb8Aa2GRxliMNuJTG3LLWXQrgH64vcgDbMcztIG93eoISty1L8Ldo7UFITMwge4Kx16iCYkWO3Lw6O7a7Zr6Xxoku5JNdRtyKuOmf+3czkQdKVG5APYZvr2O9NvVZN3+D0Brs9JEY1VYkl8rJuvzDULBz74AEihC5mcaRbdiVFaGbwBkr2nHiy0hn+9Xjbemvccq75WnOHXs3Wy2Qfj3BqTM4aui0tJ81xTrMeEJ05+UMGjUhsUZkKsoQ5bCvvDN2ANVOL2sW+/TO5CM/DevmbhQ2GyZyqHNr6h26IB7At4AKS79Rq4OXfchPP3CvuZJ8obBAUnANs/Q9EJxyWmK5IaYbrtgIPq8GnPMYOE/ZuRyEbKWdPXjx+SmCZNCeOkWj05+2Wuxrxc97Fw16L95kbrN2p2kLSkX82zV0ClD2sI2WmSXFJUzLqJ1fFulRTBfX/CdBf6v58/kHRuByStjmmJ+VsDGEiqFkByj/4+5be5zio/BIt/a9tP2quZGZpXunyAr/qt6n/CZrovNHsltNG1005OtCWPDM0uV4ttgosLean2lHLLupzjzA+4kGpcHUX2V73yiNDLSaQOBkwM9svzsIONlgCaW2dWtF4ZNXCcWsIcz9vC7XPfJUcPN/tINBaB0flCObg3rdv7DDonfpFE4dtoAYic3bFWNwKAczrxCa7rQly7EviE68NL8C/n+Vtkfyy8UlZe4g3S2e1l6yArztH9Eu3dasLjpBCRrxCDZ/Ov4k/7UMCC4DSiEY13DzJnmnALOEnvi3alOI+ipP90JvOcT4KSnW5S1Fj9cnJh1UuMuQ68w1AOfQkdw+qDzmtgMSNqJ8+kuJT1Ygr9+CU6Tt5IGt2jO1gC8JU4FPXLGTRp0v8Ck7VH9RiDSf6J2EuX22RTZjP66k+YkHaRSLm+63x2VkwAL8UKNmujxVQtctOOcnn7GEGMwrhtIvtuId7TIgCTsvamcWTEQafSvHE60IH0+CDy5fp+LCFAF4zbZbUNt/pFP76PeqKvP9bAEUxI47GHxxTS6GMWzywYxTCld50sGxiin9kyGFjeeXcvuJulIUgNEnAsGY6uBNn77k7NGYuByUVV0IcVcXKyZ1RDz45SzUEU1ejbC06T55JA7D1S99RjPt5BPPd2xPdZY22AAlDb9qtHAcpoy/N4hmH9SusZK+KOxRG2bcCT4E8T/fif9V7fFDfGs3IsR3kyf99UD6hCWTANV6jjFdhuY+RoY32BDgba/ln+mgl9MOeDnsUFiokQ46uhU1VQ5jomahhy9lTjvaIOciNBZZ7JnqjbQqq2nkdfPh9hDnWQr8RrZC2bpY0dFDB7UZ7c1+7DwtWBYm9Hy57S3JcE8ita3iMV3s45N0Ch1+OefPPDguhSk4Qxp4CYVUjEcJfyluzUpOwUvD4pnZxpe3iuCSvGBukecQafCW/1SNQ9tsovP/bG4DvbgLjGQWO3chDVqdmw2WXNzp4aQ2/56aU0wkN6JvvJ9Dx3jKsR4/16D3V+5+PB2zvLZdus1kvKqkEX9l7C2keghfHHUkXa0+kUb4+yynGdP369fo90u+xHFHWC0CSrNokeBKfx591PawlVXT4g85XwUvMTf5E4C2vBEQJ2TI079Q9J/D/XyMCpTYvZH1j8XHPuxUWnVW8pvNufsW8f3ihiPOelV77Hazc3VCt8xcTju1tbuxzqx/u9Uqq4DXD5/vtJ8UlOgLmY39uNvdrVd3nbQylPgZ2EadoR5t7SB1YI6AG8ubeg7mRmMACT+SK5zTScAzXeQ2iMA6yIqNqlUyA4OzNhE17BhWJueJMGV13wXQe3wDwug8LUIDpPMRfKlLur5TcxOnuQKaudGhhfkREnElYQ1Tc7gOwqNoC8Jm8zgt0I76UthUbxr0PYmdZvC6vYqCNIwGT+DNeI3UZCbfupwIVhkf11PmR3EiuEu6V3ATTS8oETAR9XffnfL3OvNfqoRdLEmCdm/+8I9mH3fM9nBzTZgZQ6SgnBlZYcGUkLYeOWoNhK1L1ULg0nOu7rwZS2wJFKGMgaz0RdKMVxjtAK9rZ2hOQbiZsVUy7ZIV/aKlICyjrmKLX4aaB7sKPa1YT+r0aL3bb3Y7ZAWcTG83x3CZr9gjUnG9LiXNnNt7lSGsGpWvQumIPOfEw28ZIGwG9mzoVGOFfO9kH496OkOHRNo02rNK8SQnij3iLfauHJDOIHcdT6wseZ1SYQLCqlC2oXDU+GAkHFZzgRnC/uexhPZuVZ8vpG41vi5PtkW+ZZb/gYYwrbOnaMR1o05RcnyJ0dlal8wAPERmHWFXyDad2E4C4+Z8a2v7tLyA5rCtNmB2P84colDsq6XgY9qQ4mm0LABvc90mSw9XT9XVn5/k+pkybM1fE4oVVbTa0wYV4uUZz6dyaOdKXHNgUolX73/6sHZsk4JULj9ZwIhBZXKeL2idfZq04tP/peQC8MIuhE30JnQItg2RmaIjWDcjUWO8TEaHHB+pp0Wg+cQnBcl1BsFkSCuq5bPlyNCZF9f+nZU5CG+yuMRtxbEgPuerxG1i0+e+KkPfuzSkbZGp8hq1WlrL7m4uNKgvcCBRiathGxiFk1y1Z06Q801Cy2wBbtGNOhboh4aINeJFF33IYOePnZ4UXesEhTIZ1w+6tuJE2dGb3lUO3fNP4u59tIpybfBsX3wWurKv2LUtZVD1ZLhYif/Q7Mk0xT94lGwErywEmY3+aC9+U0epAoDQ5/Ph7qRM7AjA6RpQ9VLe7k/fg8JKkXtca1NnpuCJXKfCGNwWNRBqXzROWjOo0k5rVZqA3UiizVKHKCgdD/roJpVVZTYlm07Go1ShTTYuYheRuIKr3SVKBTmpfC+BFPIcYqAeZMNdGh8tHT4bJV0cFUbKzh3NeKZ6TfKjVio9AXD8iBLVW06KcS4Rs2uw7SAhhM2Cjg6zip6xe9HVtNSCXX3uc0UnW6uctONZr7wEN9wj7/mWovmqv4e0CT4UTvYkoCDWFBsARN6tZehV3YRizTv6aog4wE1tLUdkt1DtOonsq15JE/lbo4zl3tsEgFHGq6+l9OEUhBq7fEst3bNbk6F6LYdawimay50za/VEvc4QEoxpFxijXcg3+DK0+y7LiuD6z4GEFKZmRMsFVXg/6u9kkqzm5ocT2PJoain+eogtSWixsOMA9ORTxcInNczpwG+scTpTO5aMgfxri9sC+V8TcQ/ddEJTKztvEWY7mwyZsxHycPRu+wKXPiCwxRO+d4PL6iyYsDd+Q3i7625AYuw9rAQf8lrC3kNUrbF2osvhlsSHZZFA6giyC2cNKZjvAfhGNYvB/1GFII1cg/N6+KDhCK8wionaHusKKvMPn8/+4e2TQF7qVGAiHhZVNkUwxHnPcRUww0Q3uWUEm7ZLRZk9AGrDBc3UIVM1Hko9edlriTSFCPjzIq/gbBzMeu/ByLMLnI7IJsUWgC2iTRgD4mCf94Ye2UrXTv4j+/bTGgO2rkQs2VlwyJwcYvgA2zp+dsegRUhpkwFrKCWJ+WLEESvRa0xS/BN/76gnUkMQSOUBOn+UZEA735yYkVVTSxWPiF48030NqQ6U1mypiY3zkcTpvSqI/XQOX5tVUSkpuukm3jv/xjEXtawHkmov+MtUJUrTaTgJ3eEbC+mndrrWHx+26MUneGeJoiL09CTNxL1rm6UI5fWvM+/CO41V5mNIIPzfTAQhDIRgKzkrsE1Hh0VBo2crSqL7R+Df77w7Lfe8xojawAe6OpE36bDcoMG8OI3sKom0CqG80ZoA8ekiMYTQFV2UGIeB4L5dY9F0o+yBvBp1d8KnOtfYZLpyOsDvK3uN2BwHze4DWt4USpfvEOEXigbQ3g8q8gWLqUwUVJwPUkX+hzF2AgdzLfEok3ZHNDrje/XtM0s8clap2TQ7JNKi5wYckSQFB1U7oe5NcuEv/8hJRx8/d/UGkEWQ+QWg6cwafx4er65t+7peCRHcVF4j6zDDJSyyk+qg9DTZhY1RmmVYxDmwhAVRIkuhwUu7J+9HQa+p8bOGNAKdoVhXZxhedVsHeNy2j+YXk9jzbsgW4mZKvS7B2OwIXdJGM+4meqXIUbiuU9cKsaLallPzvccvTenP9j+eB8sjOhUCuU0XSgqZvA09IjualmowAGCcEoyx1RYI50xYKIBLMEDcZGGdy1LedjF7oiUT83OVgQvprisGbK31WnC9R1Ar39+jt/jI/PCmOyaHL9y1JufPce4ez3WuEQjc4RRtcSQTbHPoa3rGbmz7XWTRV48trQ0ZR7zJAajaXnyFjDNIIDMLw4jumAPxuQhmMW7eTpzJihDMFGWmTrLLPmhpDYTIHpcACuCb6ev2vukKgYMTeCRmnu3d18kVrEEZdaQ+teWGVbNzgA2o0hE8NUJXD5r97qkdfh7oYDMaCLmFVDj3t0Q+4Fj4Qo7lDQ+0+wLghTWRrvINN1ymNJ+0RvuvAdvFfMICYiXatYnod+cPCxNc8SVXdSYt+KiTzuOr8Zt9nDj9nEUlPOZU1+bmOE3VEMnUkVBtKCjkzZmmJSIlfeYX71QDbO3aD/G3TNbZ1crV+xO8bkL5Be5/3bYFQKWXOl2ZNceeKqPp2+NhpE2LxeqhJiiehvYfxKLDLGhQ/9HuaybYEAYKEoOQnMGGpb/qITdBQZ/R+TEyfaOS97KROvXj03zVPbatFEE3ZXJBpSS5srHfcRYALw/Hv0HqD+eciGeTmrYiJzuMYbUOPXoGDv9jQyML1VBWVUZTO7HyA26GLY/TyxES4OAwBsK2NBsGoQLlIpyMBk1JbRkx+ueHcqUGYQGC2+9clj+TbMcZHxUH5rzT6WHSXGZuDShfa2GAPrKzHDfuWY82YM8IROM53TIDBVMDfIDzB/BiiGipSbzk3rta6BQKzdUtKYrXgTOpYU904SCE5nnjIy4+KGhPuOKEJCCv0OXtvLBnv1qHSgNGonxeqcR6LqWHp4T9Ki0kAqL6M3/sIrqfWVXiCErCexBCokGNqPKen48c9jGGRjP6ozeS4wpNx2xBAy12OCQIqwZyirsXfdBJ61Ydi28k4A2toaELomteyGmSNS/YJhl3HB6fw9bFkDzGhD8Zchla1v7t4Rhg14v7ACncvDMFSnpRhdjAw+auI5aDeeOpBOauMC2yczsommY9FTy1+wP8daPke5BwOqxfPUnXUhMuvn17JiR+qSwWF+O7g9wYt+jBB2rlxghUPYpQHkJbA43q5oZEyi2kHERC3dtekTr5jR/CwFoLKrCd1sATtTjFkc8EoyogLUwkJGP8UioAKjgtERBBnEv1BLX5/btPopiCjGidykLD8pCMQqyFm+jnbx9XHNJrmoplHcg/Tm/Ky1/41b7vyYzdkABs6HlDVV4oBm4nbRGSMPhhqtEr4qNwdOC6Q2oBwMZEEB1J5pJgAzLAKw6Tp2mLwobVBKu/UfLHnEXTYp9FMHtolxO4msWrabd2Id9Ut8QZG2KHXaXkM+5bU+KUZb25NSuufyTywRnOYpJ+nENtBJXuvHhjrcVKNJ7ybdTjdGLu5OVWpD2VESYhtiYVlhFUrrJj2SP9LOF/xQKzoI+LpcsjFV+/7XSMBOUWdEInID6OTFddSsKLkjto4smTigE8G6rcsalVUX/xSnEvf8Y7sPIdw/OOY0Qnsn4awj4JpnNX5LI3v+eMVl8J6Kq24JbDT4JZPGtgsumbBd1nOeDjr3Uz1x9UElBdOhgat9ja5rwonPB0Nnl9Pw5n5zMYvTwE9Mm7S4DXEXtM+uDYcC8j1i52haAVCROIEBMyoeUjuFDvTUo9Z7PT+LLzZR5pw9SXuz2pYv9mF6wCj29tb40tildur+17nRcK2aCE/Mca28jDN07i7tfYqHzEqMSsGvvKjLRaQrVDKE3uEa3FXrsmRX2ETkKZGRNLP1CCh/10GGW8HO7KuEd3Z34ZD4V+hhXgtNAv+314XheyL1jvhwQ2TUhXA6Z8Gb0w6YYKjbem1fUMJ6J5l4d5dDmKbgC13pBIQzMtpM+ApfxUYh3j6Kad2c45jagegQJ7GQFdKMQ4CfET29np2slrPuuY9zm8qkISwP7rnVdiaXAfAA0C9xzh4RMKtTK2DXMztgD3hCE5E/yQgKA2cAn+HOrZ73eQNO0oxxOKADh60gTQlk9T3MURME55Ui8V5n0H7LERzVqqB9fZeeBgiRO3Lz0VAmRyq1E1JuTbZ7myZqV0Agau9r3CSnBV1q04SD3eSQzj1xqmPEIWt6RqZx4nI04EphnpKMBrnSUoYv/jiuBlvfw7fT19OQT15K6WqnT3RWJVnZMpn/BeqmX9h0pHXKtK64ISPmc8q4HCCPYyEZOLNUInbjpa//Mc3f01A69HkjPRz1Y+vPIZzPZbMRrkHFQwWYF4woFQzS+pd6c6QxSNj3ZhBztOtcXrdzPonx9kAAEXZ7+X7GyddlrsdRUmWoYNyvNkMGr/0yeN4YMiyW08mSWEyQMmDABwnuxvU2STZg86ZHXiAbWSQbaW8ofUqvCB79v0OhnoOMgiAwCNqz9jY7EwsDd10fLbyirIW3nIdJ7x7iiSgB4ADAeY0CepqYypurIUDMy1thJ1LT55UJcSntfmCrJrv4B4DD2PRHKilzqm2u59KSHJzTjfLO5WS0ldkmLSiSfZMN0QmJfMnDmGKd+2TQZ+gwV9+VCE1k3nNscJ8skhC2RQGpz1IJ8hL0ZT6GmiqaCMeFMpJAUJHImkd7oOuaTuP6X7QZqx1132Gf+hgwatHTE+ALuvZL06wLmND6XkHmvG1Xa9Art8L10o+iiUG4fZ0MxzbePEJ3DHURnVvepRTRX/bgGU2M1D5aIuCm7IbeGjGaIjEjqYmiKZfjZvtvZ72h9vxt25+PZODJ/ip+UC7XAtH49zwCcsmJRqjLGfc3LAXBXTs5T3TURcOPxAhTJh2+uU/h0Q2VRJR09DbYIoXNrbqUvPBGwhVFw9tO5f0DGa0ibfWROijF9KSf+SmmEI2UV0o7HUCvIZv83omYFSlqXVRStMYUKhIe32B+UE2wzP4buwmBgGv9NeqLE+OwS6CtJchpAWq6Zw9qfig7PPJBMXT9wmmYuCesrxBaG79cX1vWnn92QgMeAf8EyTJ4SAORsoiDOQoIkcW5UFIM/qxxMYLTKg78kqugajimOH10mdogWP6MqRFeq+9i9wVqo6nO8zJbN3t1Vq0+QRBGRILIk+ZLWejm6UbgVfk/IgRWiG3S2cRXct1sKRV09S6ODeA1gQGRgbq2AhK3BV5AvVcHjQSNZseOD/ZTA5AdN+agq44GR4E8PWSH9EycRUg8oQnS1w7QttJ162voLEBDkjWoP2XxjlCSu/390S4r6yjfUt2izGYbajyEUuZbOwNmK+Jvvap+WcL/b1hNp/5UfD5PEaaw8fBNzTb9ALEoLwmMRlCWEhDqcEG3oJpAcp59WOcZ0JhNi9xNpatvx9SjJLCnojZgBzANPuC4Q4Y9RvSwgFN9Ej00nTkuryRcDTBxOmSKS3rB7Cq9payJ3LpOKFJmVFAkbfDjyiCb0BcLOHYnHz/XtL0zFbIPUXC9/h2AmmdhO92m+StO8JTg1GoqfPUNskpL8fmvXBMHz3gEwvDZC/rj4qba+jw24QyB5H6Fw0Jg4+OAq3B72LOCcaRz1eC8p4x0gZgBaqFLFKthThQnbUOH9ecQWlDQoTa/te6foBe+yDUSy8EmEjQTZM2Fom/RaKb1138k8QnCST0kLKLjV7VgCfMIznAeWGThHmPUlWmyxo7XdB5qHUb+ZPiwTdDFYRn6sVy90Sco+RSyFVeFOqqWB69J5MDiEYojZkZ5l5T7OCmZcW/m6n54tdc5EsJBlYU/NTW8E280vN1+KgSo4Gkyyvrju2zDudveTkagselSSACZGT9k3EY6fnjLgciejZdfn+xMNjk3sOYC+4vgdFs0x7qMMqw/wFVABrKcXkLypt4Dqa937LpbLUcenuroMiZVptGkxhB+3Z6JV4tcNZcOAItvCkbh8PjNX+kymI8pvi8FP5h5AC2xkobTGYg8BTFBeARgsWpmyoRWajGGLiT2XzvjabOHGR4vFLVLsdXmIST7OCT9E/c6iUqo9THqOHMv3MiSpeecxMgNq1vxUxs847BbeV4BEAXGzhq0GBs++TyipxK++gqVyYx2D7lpnao3/JnYuuF8yCoRBEuE7yos8fKWEZtQgzBl/mXN9HIGmG1RCa00F7+JbakBrJU3raG/A0iP9ng/oK/E6ktpvQDhqsvP1k82lb2+nqZKAnONucdv91gmo/bA6FuiiTKMk7CXnO+S9UpQ27we5q9vfomzJKK9LKlO/5s+VGg3FutAAd62hMOkpODvAohV4nhLtg/KpNMS58rWJ3E6hR5JUy+9Ae4EO5G6zzDigr3xtWV3eXnoo1zvpJpRbUjdhH0B8Dp5ZgrwLC1s9AuHPVKrcMJtD2Wca0DlzW1W91CS9oapyGfpFQD/PQeHN3nkbtmAyA8x2r8igGjD1nWaKbtn0kClTp9fxUX18Hf67hW9TKK+RgJ20+R0frv5pLlltDOeaHPulFYPn8SwjkYL58Cx4gOJm0QFwqVoIAhXhTxssh8KNgSjevNC6OvFepUyF5BqPUj1MtFbd/dZiF2RxxPOXlNyFb+BSGdJv2bNcjbk6LBd6MeNIJ8iBkxMlPsG2mVmbtC8CWYdwv59Xz7FYavltddXs9TnQ1HaSOgWOIXmDcm+bAvR53NDu8SBdAp6etvSCuVnh+CDTyy9wwkmOTG70x0dg88snFdBVs9teTME6YErkAw43KNiwv/anwObtiRjHB3JnP/b9TU3nvtDwD8zsJFAc+I1R0yxLl8DCDQpeKQnKKEuG4UFnrULNoNbCpsZM0HuLxhrsiF46gewu/I8SD1SMWoGhTpgYjhgQeVSxuKe3GzsCYkahIQ8Vgil/L+bm2cDgmY2nNYRVr1N/6ahnXL1eO/LPqVWHiE44fDfRzFEjTsszv3E+SuhWs7ThSxsM+5Oz6FQP3mHFg3I4brlaKjWqg67Ze2HoBZ1Tr1aGFGK/phc8nJTbe5dOxWBcfBBq7KRGiL1bZNCAaMQ0pDieAtg5aQrpMncP2AO+VPEPssWnK0TilUGdFevKgA48JeEn3pveBXSMzAnPoWRMuT/dAG0HSz7BA59sHEMQtoel4paUPeMnhV/b6rm0FAIq/+6cGOkgxwGFxPWVQTK8kdB/4rgZkXuQYWdlyVK2rNww9NNuSZXOruNkRU6U4mehrJ4/rQYFAIdrgYnTzbYdnVYjyleKPdulPOOhUUTuI/rtN98RgP9iZiue9ME8zl3B1LH99rR0TUkH7JHRr88HaFIngwckjqSOZ0KRasVsWMV16vbNV3xApC8EHs9KOZKwwAipivV9pjtLupU7INcNOewdaSV2Vv8mpLu7UwqKNep8ErFQAVaKBo73c7MBacigsuXQAj3LJrWDVnHAkl4YZvbh+ZSY5crwqreMGW+RoCfYqGOYJzfPXLA+nNl7b5MrFhCt04Dk+B6Sh+ojZ9Ze2dY/fUwz+INTqRnkil+s1dpG2WGG/SiJ3ru5dFxMoWn5oXa147chNWGgux2R28nmB4mM2Adr7P6xJSQC7t5M9n2tL6jsadnhhVUufJ04rmeiXPvMboIP6VhF0FukckkwnBh+yirdOosRK9EWxUHE0BcFyXLcPJTcP5a+cMi3x/V0Ou1Uz+DeKaH+XfIhiE5rFbhqG1S/0ENtlqlEloUhhCXtZR0L6RWXzI/EqShHQQlH6+PsxNppNps0iS+ExYyveCu0pvL6clUGL5y4wdFoFtwc6Ae7QoJ06hq6TkH0g5GjnTd10NYmEwPpzC/RFohzenrymOUqBZDhVzbIvlss1pLfmby2+rtZ0GlA1RfswcKIE0GIjfJr2lvcY4mnS7yRr2TA9fOGM2j0Z+H8+B/Nag6zkP6ur2yvhyhlOcHKeXoxAcWUc1GcrfFWNWcmUY7t++n316cQN6fuve3/z2vLbaPpWypx5Nsm7B0+AEdeh5AR6xBd4Sqf6hY1E0XZtbjiX2pJ4Z7AmxXURdRelwJ9PgYPjZMn6Dt4I19aEbPVhHIqZTHM+1DTqoRHXdFNtoo4ItXWfEkc2OFqjuChQfcSN5CubXYbJz2xzdfEnjCf1v2ISBTKy63BFRLUWq0GLqwN5riqVDs1yhGFf1KiZeHIHVt61RLWf7NovWEz9VQMfBxFVXjGT55pQ+b9I6yk1tfZ4KNN0Tg8xZRVJ67v9v6gbLaCXwT9VRmwPMIv50JyIvytuLxizKlHthby0AatmNnrHmUoX3XqHrMjFz0f2jCilhWNBJLFJZEzWd+hssroRvb60tp8u4f2RI8Hk1QDlafhuc+r2jLrhdf+qZXqJif4WhXVi7FPpbR7k6cO2iKtJwxLjF0dzwlfwSkoyCSemR++hUrNcDbhjV6SLwdQ99vqqMofAYaFVkfm+ukUHZTRA73K7OMSn26bKSPnBm7WHHeZyOUy866+J/Ldjf9x1LVe39xy3D8TdWoVVFyqwN/QdzX7/+oEDK5jA1717F5CEwOGXvFxydekXgV2foH6r39nBSNiwf7ipki86bxrLJeXEXDvjp0j47nJveYL0Lm0BnBKwvAm2WWGpANR1yazy9YAteJXxw7XIlKcA/EeOrSnIYVY7oasG4kOVDE672LHNgiH2nGk2ZzGTpW0kNyyBCZOan7uwii3T5MACedWeh7fxVOATVEFWWFHcMyT7rxkJx+H8uh4ELtIQOwryGhBkReL3OAY4VOX+q2UpKXv6UftrLX1zclOsrBvhUZHK75nhW17qw8W/xvsXpKlznZkpOUUwgyXcibGlDGNtQEHhDcSt/JPcLjZwBEhFesDTwVhxGTO2jg64v7eOWlX1X1NS5YdjBoGtxg7lrQNtVsNfWRxIFPDD519RJ4Xrsg+PerDq11aPV6TuTPD655BoXOlXNLF27nvsLXFgTUFh1F/yX3g/bXrnT26JnkwdUx/3W6bI8aIIDACSA9kE9N7ojIihMZeqW3jTgPyZAQb0O/F157IhL586t8ibcK3WLu0t9/IyK5f3mvSArnLOg0olVgwoIbogsb/PI97Gg7vUxKTSc5d2psy4Vm9P5RKRAZNL758jZjCg9rN9DxCdfL5P5WUW+bdUSz1L4SziXXef/hbPuhR1LtHP6dmWgsGoHb2tPGT3TyokZIjzilZYgg28dYdR8l/jL+ktAKijiSDKM6C8bdcKMBAYPQNdDmxcIJeA6xgVOxwUM+QdOeWaQDU+jKrffq0wJ2cPyQs8vKmUg5FY/rpLoeNiupH9CowkCnH2OeI98mXcyFdKBKjgHdXlZKk2EbUDoZtLCWYqIH0SkrJMKwxNFjfI7D5yTJJ1dRe84iTtntUTSFfkzDueXE69/p3UjFMeWPWpnvgRXkkfctGDP2cgSJBSs6iQH1smq57t7/MZ24PlCIFJ+CLGoM7Nt1zotMizNzlAm31bQWp8BjN9SJn7vCqhFcIRAXQ8PBL7Z0CFrZq6PCe2HQkKAyOC+Bc9dY0IMReaGPI1SqLvrk0pt7AcjS9pNG889LUI3qIBYQCYOXfp79U7BtoJK9tcCtIqrRBLx1GzGb+u8GNeCTkuaUOy3a5KOgfEyHXNPUXyWHaTu8OYrFu3zQnjnbhVVLKGM1mFrBvg0FppRckouDM/2DsmJ3H17OPUPfgPiKojgK0422GLJvMARU5ZwgHSzbUIvK2lfytYW7ggDwLJ8nVpFpVQoSkJVOS0I5eEDpL/fq7IkJKu375PufXTgq0OdCb3lIHfkhuE11izEBDdJp7+/dxjzfO5ibiRTBwr92mQDl4bma+bkTqJWyreBSfp4v/MVh1IvlY+ibE+GU/E3J1aXl/HzZkHXpC2qr4JM+rH/OqdnwmQ4RTzoEgxc5uhUSl85sQTNbNy83O7T3hPVRgdgo7by1t7cIoIKF8PuvSV8s328aOCepgG4WnZHAH7x8Kt04TYeJPsbir0eLPpyjCGRxZHvoqKx+MrzQ0x9mC2Dn6yVvuZTuWWmYsra+Ri7BGVShYGP1UmUhl6Ri+x/Ghs9DUpzG3pt1LcusRpGMtKl5cBe1l5HnmRtepzWUW6CGRDCeWbxEfdR2zIJPtxYxk0jbUaTAnMyfCxiSiWbXEB+KClipT4PiPzGgaRpWtadPykX8L9Gmdw/TmW5LZ6M6opSYNARMEOIme9hbnv0RxgzYkaFV/aOjXnHUOnweJb35wZyvGZcXH9Dtnk5LfBRp1cn4suIORJXrikjVfpc++aheU2oGq1pjAvIF0bOfG+PXmaZVmoXnZqFnQaIvCZ6XKT5ZN9F5EyorGEfAy4lDtqyu9UqVmrRpX/v6+8X3ghlEvjTYc8OL+n6AoX+SpCOlABPh9qeUGl+l0A96n6093QshPZ8S2mNhm/dyXmaKSs99EERgixCyFjnxZIc5+/6hTooQggUufXGN4qY2pNY3fWSzNWE1u8iKWZf7hrkrYZjdtS6eUywURDIyNDS/HkDGO8pfWT3AOqkLXrpEYAOMynO6haot8liwq66i6wdFquabwffNePN6hgd3H/boOeDrp6GEsyFWpSokMzecOgUWKRKzDLh0fWH2LPwYaVXS6Ruj6VlHKmyHVaJwAm1Y1gbYgO/HjaeWyWNXYP50nVvV8XuTrfyd8hKYxFJKSAMEQwS9L5y4Z42J7GauFc6rOAr+HBwtKlYxliyLz4CtqM3DtOv6frYr4xzs+73S/GNOZi2nwUMxxBddEIo1GrRLCQHOU5L1+8cmh2opnxy8kXqnla76oT3jjM+vHLbBvDDAlJNTYl1Uj659u7F0I8WdQ6lVIzwSHHAYG1ReAb0q/dNsIuU23m9kinAy6X6+EMyQ1XBm/tq57w7pJGLFiWY4iOll6GyihH8JEYPX3CCrSsv8qJy9qkbEC3b9NpeskjWNbZXN6RgovNy2OyFpgvZmSpS17qDk9LiLrGeWPA1LPtnL8zpZnAUhe0ZNfjKR/IvcCQOQ9F4c4jPfpfpyOiRWq0fYRtdFJY9jWHBMoD37IQY1ZHJCOv8UUmFRf92QTXZ4jmyslqOAqrEH4HjAUUUGdHeJVXmyFpaMggKOfzBdeHGnNQRm6eEr8RD2rdoWdyHOwCs5r6xjt54mRpOTad3VUqqtuWrn7FBtWQwRuNyErgp6PbgFcCj3hi3K1nAloAZqx+RPEguWtNI0Z4mGedEUOQb3LSODXyuSNCXrmtG/NCqqdsGMi6fm252/p19WdioTxVmxttDcTVJzu7lIiIdoTClJ7SjYGRn+duY5sJHojuT0Df/+901/Nr967nLW4dvNVqzE9C1wGZD/vVwZPzHjtllOqzpOzhdqFzIY1QKnmxj9mGvduq/G3KGHORb9dMHaaz8wSjqwNSPo7CleC5+kMjjthbUHwCjubKPZAOSGXjRlD0qco57G6Ae4dclT93trfItXtUAauzcptnAkuxsnbwMIprlR0cs8pvo42CZb7zIG4oG3qQUzmkk7GXCdi2Qy6ca2Ai1YTDptzsf6Mer8h8xPstIVIHxBw/7xtPyM+xyI3N4DjBcHPScHZdzp5S4/9dLpBc42LqgQQoYoAtZ5k4fak0emn7sB0x0a+W25niMA8vFa+bm0heaKk5R34V8JUZ+Dy/a9PwYTrk0wyDpwPtIndz4bLNUYXfXF/TgW1JstUOtE1rtnVgKrHOeUc8MyAwpzEOhhGAveagmj/bnDceBF3ySvP9AXomBiM3Z1jPGQciWCAae9DnjLQI95b3NgGF3sXxnai+ConH6vaDQo6jf61zl54OP92HNQjI5cP0dDvBZ+SerUaH4AyKtqvvqcqNk3DTW5Ugvd20LwuhGcUC1zOJ3H76qbjhRqEo56Pa1arlQJGjpXnjSBqrsUYXEj3SKIRF/pySwovcrSuq05LeUdHrW4ZbMZdO/bmBe3ENUcFDipLX49V0kjiplWG1IHEyitgAPvi3CvIgyO7yjD6PG/cUopYj7CBeIcl5Px0WFJ95AdqeOPldwpm47id2G/cJLL5IftGq2CsUyIklDMjMAc79YYcNlcgpOxz1CVN+4k7hIDRJoTMZVcGEGBC+oluIXSa8OFOA2cyP8YXCJ8Hagn7TXBcNCKJDUR/emhS+FiYzJcVc3NLgxxO2Tl+UdKVpCwF8l0c+aJBXJfvlPxUKbCXWc4/7bW2LZCDCd8fa74pHtI0h59si6WYn+EgUdp3LlHBdaIQ3OxqoNeS370waivEXh5jyBcMUWHVmTDdTtuiSqj1kxIMp19pOPstfgQ6/ve2pJVTLrsW+f+vYBj/ttU36Y3SPD4rZpnkeArtDEPqepElWS/5l8UDEYeGKiiBvvCwIeWaPIQUV85lYAnH1hmr4L4WVxm3Fja7ZGKSU9VPV5v5G6sjXTL3jmaiHZ/f0R0vy1l+cptvjm/rX5zXd/4VYb1FGsLiPURWhvYGx/tS2dH+PqR/rVQJrt/k60ZBvBumqPHG2XoG7WHBCj066WqWh1PfTqp3ZjLb9Zz/CE6lopq3tAffawThpZKRlF3Vza+uTPEnFU8aalTyWT8LSIWP+onmdXgXnCv3x/4H3iRcROBB1JDpzmoueOUckA2/oTvkofbw3sxQj0esQBpxwYukb6gfPwwgUaTdgy+NqG0LfRfUQh7R0EsOQ72fg+qk27Yyd8OD1u8tKbw17hnb1cW+UNHCbfMbWK+bZsbm89y7TCqzPJ9OlDXt4Ampm7YslGrKAEwBw3GanTLM5zBkquajnlqFjfPTMOBfIPBZKAbPzP/N+vsKAXqJ83B3DX4Yof8sc+Di9+RpYi9YA8q6JOU5LWEui7FG5xwqbpFBrtzhtysbdzjvNQLwZnK7j/CODtIZN52EfjRf49HnD4F4t/MiQKGWc1UcB+LlSBJDe2cog1iNKwFizXBfgdH5J3Sc191l06x9SSyXIXI1nPDIV6W/hMukrKsuy+Hoyru5HAAD1giGZP2yEUeqntxx2QhzeZZ1lpDptCD+PGsYOzqs9rBrZ1kezKzEuL0vPG9nifuHuJykoXMQh5j/XFB7c3ZMMIkQzORpIpvVQd/DbQ3cokOWN5O5Fe9PswXuh0kGdB7aIzp0l679wu2fhzgaaNGCSDtuP/rScG8kKqknp/p9aaqFkITVK/5AodFXaldW/ulAuXpEEdTbMUa+yj8atb83yLi+hCAIjKLnsGnG7I4KR+e5LlPpPDuo0xdhTR0Q3ZLUI1ALpwWWcjuJ/wr3AHAQN/ZvujsZti8ilpqZNChtN3U1ygnNMNY0K+5lYOp5Zww3ZqK9yCoEpHZRTfXdMJi7cdZiO5rS3k32UOdCz3UPloxpwxKumnRqqWquWEb28wAu7/76Er3uMGbcV0qhlB/B5uUo/pGZK658AHoCaWNuZv2KXEJ+Oy3VgxKZMIYTXF3nV5Oglb4qmIz+waQFHVz64w4facEWOQXWoT1JSBcnmmuxnu/CZ4+zwfKPwiG99Fj5fkbn+8ajRoPgGkWj3lDhpZCVMv9dadv+v4vQmqvA/xjeJSnmCcTXPi5jT6cU2lOiBTWaUkO3biU3gf8o/DhJFGsDM0xQEYy7oO6CALm1pzht1bH9yBZMjq77kvnqx+CN7bHn7+vfIBAbpeQ5mJyBf6woCgFfqw67hBOnlQiCrHOPC5TTEQ7F31n/dNkcH9vbWdMizh+2z/Z6CFKfImGIk/q0zLGOJ9Aci28hXDOEtKSodJeCx4yI1FwCNQuVmXfCdEunU8/BMvb405rCLTDjD+kuonLv7B9nG9PkjlkLIF7VxJ5x0rRn8iqgLPLs+Lr/80NtfOdh5dLBq87dMa63gwXDTCRInX/542vgwrAFRzYJYV0KtFhHUVX4/KGDfqNgP7cTwwVpDzHuF4D1GIh7+YOJ226lbn1ddyzeX4p4ahAkuLIqGMh9p9TInbmbpgIZNTP+fRLUpgXzjvpI2ErossFSgqwKmB+NzbhejWRI3gFKEYOsK0fU0zPQR1fcskYuxJAshW7yh69lCWD7euyPy78x+sG/nJe1IXBOBwQ4dL9xjkEWYrH22iiSfcNLtMJKVWktcBDhZX35vGN0D907HJV0dfg2eR3wnw539W4CU0q5AzfSRzaBYlrmM58xmv7PahD/LoT8q8msA/cVb/wzpdeWSqycBHrTOS79gUWTtUGCSkqZqgK9gk7+M070GOJSoZbo3xNgiFnPF3cvXJUTfTQjynK6yMJy9qraP1dQowOebRqfxyiHyNMX6JyRclmCTkgNnj8qAdEWeNEGlXKGMtdsTCDArg3k3Jsyoi8pgC4UOtIPWPXc12QsdzTRg+OkxmupZCMssg1OyWysf4pLYYumlj16p3Q5hhzxjzRMv0yX5HfWt30s75O0ofkHqYYTHJyz+TaXukIbYRSfTO36nW8+oVLQQsAW3tCRK0uw6hNaTWNK8XzuetK8TKAKaO21kq5FCZ5NZ6HHFaVOtZXLuZY19iTdiSkRqaNMYpkrw2ZTGblGb8LncP03PQ19Nl/sOUXOK7v5vhZDaBeJKz0EB7HGXikqR3fd2IPs+wYqWSZsJeOiZ11K7ke28ccwuh3arf6B1oo2LzIUY3eto06qyKbRFNkhDMfnRN3L0+hHV6nM2BiUkyiSTvYH0L8CAKCsqf4+0C5nBN6mqcL3LadfoTyzqGZEOs9QbwYzbKxnghgqXWIvwJYBEq7mZ0XxcEJYLLP7mEEROoFJH+OAIi9hcZxSLHAUe4oAuCIQJUc+vbWJhHpmVBXq5sKa63UfXb5ceucto7tKcFZkHcCMvb1WCZD1tPgGpjJCMMqRekuAjQ4ENi2eyS5JiHA+d9sUuV5xxUETlX10dyFBCYXgTnVfrNwE4UQ5++gJut+TAmnJ+m5ITXbyc7x8HEx/optoighG3rIV+i/8WEIZNB9TxGcestg0/Cs3hqILQfXe9gvlnhQ2SEArOmCi4J6UOc1RbBpc604DpQnFVK2imEQhZ94BVw+X+GvrTCskRz/pJD/ps+zKhdk8a1EQ4QnK+H9e4Ur9ayu9YExmnfsB9hBRC/7bQAXaOyEojfbgm9SKKgxEH8NOq4SKeDIGsfZ4uyyZ16+T/4TvCBPfeVtUOQEsN3cG9Q5piR1/BbTFrzRoB1dKCH0S+G3pXdIB/L5mNvi39uA+nVWwtjEnCVKdGkivu/YGjlVH3oSc4QVPMATBT6yjA296DTdsnnBtob1wqPT2XvIZ51GadW4OsxHTpqtv9Dds7tK6pb3wn9d+Ug/1HQuj9FGx+sk/GyBGQwGRGVbDVJaE3HjYNRy737B2o2VESMd5R6l2K1OTKFu1PVrSKQRuus63OyYOjxb6lsgOQu7DM8F3i9ODO2HHeoolwTWcuTAWbM/T0Gl/vjJ0fBiNQTO7u1+5+TdrhOqVjcMto/AhHjqLqKjB03Ai728QGsO7zcxsxFNLWOleokecx4IsvFF3rxXHyHN/YN1uWqR/tCR2jPMPiy0dxZTx1Qw11idUa45n79zJW+jCZMK+8wCpxLzNYgrryRkXMoOudNNDAiLJpVT9C+O8WSsMMcDLQ+MwIXKz82Q85hH2oJb2OUeAB/kM81TYx3lpuO6Ig6ux+YUQuPvFozZj/OEReli2X1cuLktSzPru3W0v6SUqUVwrahARULeL1nn3RLSLoSc98cLOwJsQD/ySf4rjrdUAsk17pil6ef0hcMWIx1vXrYh30CmE+SUFlGELq7pTaICRmlBTct+SxMgg3AeX0BOuEH0RA14sdwOPnbp26pIdEzOJZM0y4u6xGY5sZlhdydf+7C2eS8JiGtf/0bZXoM4BZCfp2HZvIudMoU9fTBJasOPX0nxNpFF+xNYkw39HTT+6c4G4rrWvyr2pIqOfA0WL6RbOJW6UGIOYJloE2YWB712JRaPoSFYjCy8Ve9dfqdFwSXVaF3o1c00r1l9pwRVz0bC6AyGEhWPTUKSz1l77Sy/nvThnO/KjNiJ9AO0/sW1HQlcazhdNt1a6bEWw9Qoif52WxU3Sm2JuEzcltLOGFK16qhe4C9OqqaTa6ihLqHzx8gekppgLn8ifqpDKFVPJk0jtbFecUlR4fFd6vnJttyLq8pplEB1MEazeC+BRW56pf29j8G4cVihusERwVt1GRD3Ad7T45lv49oOngITypOM/HAzMqoOYBljrIR5N0feSsLAdfjizQB4CpISm9n01emJYFj0ot1FtkRaJOcElgugxP39pq/aXBKNqzxEcCwhkgGFI9ecrfwmRzwA3WtdBcocw0r9BltFSbP2tn0XC1b+5un4PBidBaYvgap6HC0KxpSUTvAj2qCkhySJqYgYrPxaGLSmT1/HTwX0GfkobyPwFlSXp/pujtFJ2Q70sAv5yeBs33EH9BXyyMAB7wtt3TNt0n/miDOeXH50k7yd3teVUTan/bgBIyYrlU179+XxMQ7fhdR5H8V85wRxCcTyoG9LC19QW+8ttMtKSCyUH/5lNQM3XHDBum1FydwLSXD9Ppab1IhXQfqKD27mKfUv9z7Ml4EOeEmy1O1gYyomzLGe0sxB00yPk9X7pXdTPJ6QlE3uwjsjoJZklv2KeIp3uU5SBBsDYeaYIS3JZJzLtRmwsLtiTfponSq7gu7Y8QHShMsreJTpuKfxCOB1Ow/6bvVyDA6QcNSUsQRi5ahy4NPGrlpFdH7mblXnBqWMjMm9PM43IyVXhuOTfeuJZn4LURMqI3PqrTqwjcYSWPqql3/lld4lhv6hZMkXH3njBUy7EhNEy2p2imx7a6Z2RAhOIZz/ip7CJHrJfK3qWjsGybo6jEMYiRpq9MFVcsO23NTITBp2obXD7Cc6Mz/zRjVyuuOx2Kmf1o5i8QDLvRLx1PzTVh+Wf2vrIVuOseLOKKZ4H7eym+fzunzF3oOUegQsc0omUGAfBQNnLwqDwGY9GUnEfiDo00+ucBld0zeR5JR88b7sJi3oJJwcXamzTi944WRaTqM9n0qUCIJ39P0Dq/3BqmhVXTSTnvT7O9LYyRFj9c5ipis2xSjZFAVtL37yERKT3xkz0ccVQyHEtQGoBatGMCwi5ase4CgO35bFKDO6wiWRdBsWiEW0O1gM/xxiIeMjiNw9NlLoivgYjJKj/7v1amtjDMG1+r8+Ukhrs8rJk9gEuM7maMLYTqRrr9oXJLjA2wkiyjvq9JFs8+nIvJeyhzDT+IxOKPH1WBgKc9zN1VwpOwiEDVkPWtsl3sQHUNGHcvzvAm9iCFtQ39VgOaEDl6xzdHtKR6wKUGJk02tIjW7IDOmGSq0qNVDjGzcZQZjpjafytMJhD5Sr8vKmujevBtH6wv1m3mGjzptTOBlxjYXPImrljAnBoAKXR66sWvKSlWnS7r1jaJgm0SC9LpIEQMSk+DXySPaos1Kn4/qwdpz1/JmtdAOCxZy5D6KfnQ6cf+6JcEvRlcpxAIAyOExw5XDzMGq7xIWcheuEvX7EuP3WEebSZ2E9NSKarbpeD7qvVMuN/4MY+V5TRrmOHwJ7Lq0rDbyx5cB4ax7n6UPR0bwzIGxsh8CfyS7qIxm8yAEEgGRQkgkN/MpRbifrTn+5Q4pWJSdJpJT5hDiMLa5ZRE4NFj40RcrljRNGEPR+SXr0Rmz9tYO1jPiJ0xbgHdqpF/C6T+8/j9gLvLk3klo6Ao/XvX59xkJBIpjWjKatKdsHSr4x4t1Q4TxLMmCpWS+UVDimWHZIpoyun7/KZYUNjhFX0XKDEV2o7MNqnj1GeFkS38chvbVSta0TyCUP/9w1vKM/d0CLpcJ5Rqf0IlqmY3aGA3/bGlblg9RxviQIi7OTiZ7yOOMT16nHtFCFPOcAdfJ9Js7Me1uhDot5dQulg1zXnM4GOyODSh9g0iopEXPkk7xWvzep/XBc72VBvtd8fiXFknLrHjbQyXz0uDw3AYn8yo40LKJT5nDPdIVFhf6nEvCQBdGwJ00A38i0bkQMh+2JyfosXwykuwe9hJfgoCUzwf06Jpnjc+PHzvLsSLT5RRQkLraY5nYmABE0Pcuyxxen4spdnJ/ccF2ZMGYuOOskalmaRn3sRn5aHATxtj4UqrqegylO8HrC+d3kXRkySLm58dk1njSXZC2NRhxIK/lHAyUXDaHHVw6PSGfnc3cFuXlDyz419v+0bEQUMxbUxxtS3TZlK0VSl91Kpa6tRq+tLzK3/Y2srwJ77Vx/jruZNGPlzQFdAxOqt5JIDB6dbXxdGlyEfjYTfawBZUGwuz7GSTEkHWiyphT6voQ7QUbdpEso5T3UWA8onpC7tcwmg/EjLEh0SxmG7ToRIBchaq1ya4+GKo9uzCOyrKqlb0f9q3KcATwY0jCQDY48DoPdGOkpyrWobcx7uCtcbZedSA+akZY4m1DdralKVUIwnx6eqE+msvWK6rMG9AsQyPrTLcjZRsIltuoFWtvzl2IpiZpUS203RkBj+AIc0Z5R5m2hP6C0f5VyBHJ4e10e8oQ4nk+eUGY+UVb78xZfQRCW48QNngWhQXgSN9HrPyyMyvmSUJile0BYjqqOoEF52dJ8457neQX/NR7/3LbP2PQb3skCSm/MyIHzm3CTk/2YbxThaWCLwRbQs0f13PpfRqno/62GtvLxPlpgx4olpku8nJgxumpBAOuEVyH5/1nf9xpzT2KGgEsenMgPLy8bMgpeWAhDSIgevXjcsPLdIILc+8sVlku66BYfAEo3EPU6ManW9k4EeaeKelm2x6maEmzvT9NZeZKoTgyhak82QMgCn7Jt5lfmMae24IUmrWi3ZO/5AnxaMW6G+W2e5WBkVTGxNJXG7yn3B2aH7FQkRZ5QHqaAT5zthLhf4t44NP9fm0VRghGLN1yzkfdOMxCaVOFo61eus4VsgxTQL5psZar5unKsInqQRQZ0Q5nCqVyWyILu7VULxj3sqy5WvmoekUZ7bWJjrw0yvb5xn2UKT0wrwSp+wOHqNZ2KGVhCj+XkdMk6rtR1aUMrMXGjy0Q3a/HsnR9BLFTc2rwyL4ZYtf9uWa6jLWRNC9de1aqYzOQYR7xGL8aRr/cpPJ9fgoRXvA5TteUeysvrBVp77wmeIgK097IUakQOcTW9TB4xShESD5LMatxZjFE8wOfsnMAIALdGFyUtZwJwtzHZ205ZHnTK283YRXmJJErSlR3wv19nTOqFUxFydDQAqpR/74eHcAUrZikBQJ+/llCGpufOO/8zNgfb9pe8SIa1Ne3IfJjztzZd3+aoLyNVpM9abL7S9jlXp+WAq5VUcZZWSqG/9G6Fel+tLhm72LR86Il/bqF3DpsSdeXlmTTFSD748Qq59lsPCr9rFXlsP4uK9JeyK8mX3tWj665VWWinZN7RgI+kyegIAFGNNHnETR+tAku0vdKXyMSB+6YPDVHgVZAtDlTB6B1PKum1D7dABqF9/LmvvgbqyqJtZKcBuBh4kiu6mNzxVB7PRVOjm6GPZ70URse8pCpL0E+MsAMiBWVjMj/9KWzAaf6nueyK+DOpLaLRylxyUUw3O5xmyNFGtM19QqQhP7o4V5czJZjLTN/sIySZBMF860bMXXifeaFdSt+Ls5R7Iu1moBqGrj1nYH/9WJ8Pc3+s32Fimc9hCHhGp2w0RPGW/T8ozwogHxGbSL+Nagz6SGxaLSY9q+kTNpUSzScd9y1b9Xd4nCEOOCc8zJu2/cqJ2gGCW4vp1b96iW5SP0f8TNGc+o3A3ffw4OBmbjjU6vSwS3kBX9bX7leIIH1IEBwWA0VikuDj72J99ldncGRJXYyoGBhUmEOHPKtCNMdxlHSsmjj/bcRm5hUgOpF6mLfBYBClf1ZH613ufPxK0dfW1CW2mGANEMZsEQtity4BNM8H1a5BHBUEfQfWL1qGnGXMoetpPP8crIWj6bPiiYkkudx852DYipAeFHBBV8T8aXDaq5fWOdqBZDuCTlKM39ol0SV12yao7N+IqRF8sXD19ubntHnClGznNKZVrGOQIRCIiT58Tgg8L1dR0HjqeEIljhoagAW8ZTrxbbXoAPrqg9Z9A7Xy3Hb5YvlvaFnzJeMs/exoRxcAPziMwOAHZmPF4iCqmBU6K/cvOAt9oYfiGZorBhfg6lvg+t7HcpSTPo5D6dChGdEoCXwjtVewOIGRTgEEXp8cWOEPvoIj/uSo7SMLWK1vCC3sxSjK37G8UBq+B+Q5R4vUnLU9bHtpPSxQcR5cDerR29cGSe3qcpDhEkR3wEK75miYtW2Zs+2EonNzPRJ8fzAaBjYCG8PVmLBSicwHsf58DYx9bifTQoEwxYNR/Zs/Q/FrSpfS05fClw6vHCr4bLnXfGAFoVwivVk9He3rLzL6lA9veQHlkcJue0csYuWPaS7N0EGrM0bAkLyn7+ND8IsGX/Y3QetffiTRAguzHlbHpNxwRVSNTMnHhY7sjceaYMkv/YKAFjO0/m91XoQ6w4X3S4NkBnZz402aVC1b0IewyuXoBs7B3W51K1HzWHA8kU8mIrmRkm6Ybz1ZZu83OYjx/Z5qOn8dLM825BZu7fIiFEgayMuodAAhBb1DYT/sYrga4vIa8CmUl3O1RjfM+IH9g1kit38g4viltI6FPQvuPPsC1gRdOYbYS79YHGI5k5tZLBFvS2uS1zVr+KgnXeoVYoarurB9d6da2hmMKAcU9x+2pw4PcOzjy4Mn0N3dbALYz9vEnGfwOlmXoVLtqs6F4sVMO+F2A3QsVy4WY13O+IdvWmI0k8f4+pEjnY53bWvEDOAF9fZRLRssPJHLD6TKFxpPWXfi2haXrmuTV87eDsj799NI+KIJz93Z+IX0GIE2kOOy0uyEx/h40fK3Dz1XON8UW4/4/mmUF6DV5IJcVObAfekub/MBD91qhCyKtgJiiePHfaYvaAPDiSuSbWaR6tacegzA+qfCJ8H6SOpk5XzYp7oQwG6D1qBc18SS/S1A5p5tZvWtNaN2ge7PNwd4LPfb/YONba/b7RQLh4vWi3IULi3WdwMZU3LaxoOwBxgDFzer22P60ocaHjOnNCJOiAw1uSRwq3irGfcbrFxp+5FcX/PFGolKakoerMQHe8iM8aPi1VOucaVZ6e4M9AQ87IdfQLM5EZ+YE5Pi7LNJ2tx8gu7vEZFNXbvmxAgaCNmaYx+E7/JzBRLy3ly3um0xFFGMwuIjLSCUTDAD87hVUef0odXcWJ2N7smZ7olY1LQ9c9x2UggKGas9Pbk7kAER8eDAKRZ6iNAdbk/oDdqAqWyBOluqMikX7bS3zjBHQokhZiAFYC7GwapG078b/q+YRgHjup5soDLPb1SXlCaj0X4R+pT+Ak/fp/h5XBfPfaO+AXopuvJW7PkQENun9FeJWUkCp9oN6vumZrYty65kFFjkmijURKCYlf4+JFm6kpwuhwgrWa9EkbSYljrm5yH4DI00+FT9VTzCnpW48hGoFoFd44uoFdSfL/mecPS8+41EGNqjfYkd2GdHBuaIGd+7AFpN+OI5Ru+GlJalKsHvH3vU0HzyjGwaZ61TogvIxm6VcQF1FkWZkPpQmUoZCvAfwzMZpk8nDA0JrWfIlhMqtTJupxosEFg3RGcWge/X5YJXhcWAKD7NG3Bbqb6FA4tLoS04CtTtkDQIEhUDGeGXvSpXW+39KWW8W7+mC1+YJFSTYjlyzd9Tiu9Ztl8lyNQboAazW4AvPXzPRnw0xXhrqfqhzxfUWjAEE7Y5vCkDh52tLClltF5juAsu9OH5PlyriS4nZlaOSyb5di4JzDPNQjDwl9AMY24Wk3xC7WdG4CLq/v6SHs3gKyFHvqn7FOvcyzFNtK/cbnVw9aosfFK6EtzwY9uVkdOTqYbA11AKWh0kQEc0Cl6m60o+7oSOg37EQAMozPXYRuaCbJkbolreuH9ZTR/QGlqq0LOcpDfiG0fECVdkKrH6ddcJkjrD6apZLUI9GJrLLioFRE+e4HddqoysfJvdGhD725ON0b99XymSByvcaW67IUp9B6cWrw2/tvU/Bjm8cVMEoPJzyib8DSFzVzWFwwd0YXM5vdE4GUXA6u6Y9e9jSSTXJxn25Yj+iNOCMPZLXk6G+C5V+TNu2hz0pEQ1JBImrifzB/ITxvVRFX23InDqKfbZswpnf/BquRM1S1QvzVu/lquQf5FVvkM3Lc9kD+SR1vGxbIvsFn7w92MAfkkwK3gkBwgQHJYJgecDxLK21RVkvLJYKb32E8tejn5AnEBex/RWg8aCrn71ykzZBZyrzBHI07h7qjn2FZATgbpwQZsZAYDSk8kDQxHLhAxP7Yh/hPBE3y6I0rY4d7lw5VpiZeIyKW2fGODdZ7hUiPnUSuKofAz65lb6PpyBhdjG5+85Oz4MECPBHM2UpCtAnQ46cxqZNmuIW+qbTZNBuJbCQ75BXCKFPr2M4aKVPVOqIDLC4OSaASnjX6LvSwdjRPT/oH7xWNy+egD7wjJ7MB52FDiRTswtTn9e4wxmUZBn+suQ/kbUyQithCG5cBKFsMy1uNTClFptcCN0OmzY/LvdKEpggNfQunUK7OsMYGE86X7e0E3lrCZ/55WjpW2r+m3/0DfZxzynRPG/9U3KDwYSzdhdIv7ckk9Br7g2cuzGi6/kdyrQmmkjum+o5neN6EVhQRiQ/iNUDslhsYnGhzTmHJOV0A0Zt7b76LWfQ2dTvJ/EaKgPBFPIoMyJyKiH11IsCysfDyVxDZ4hL2Ug4CHXI8/UanTxrHfqMDOlRrAvTsz5nWysRX33ysYV3VjpYEhmGdOw4aEvwlSF66WabSE27HEC9iOCbF1sT3E6kqmtSNogXzgA69q8aqroitZiE1okakmAwOw51TIQMzo29qaImeHoZqpzhzSae1LQQ6TO9o6hO+rYIO9HDz612RQSQvwF9Gojpf2nLblW0JuPt5nTIvUr56CFcSQQSjoDhhJSdfTWyNe7Gxu4hELAp30aZj9Q59fQiTG9F+0AnJ3T6KI9BrXXUElxRSNf1l9y7yV9cTbKNwiq5W6w0air9ZAJG17gNuRojzhYiuf+5k/LRfzh1hV0gqM/X3nRHs/xYZXqhlHWmYMRjfoCb9/Eqcy/IzlSqZCtk+bNyux61deP3DiS17TXZ1jkTBaJ4y5R1g+XHGi06riKgJqQ69brrDCeyQRIrF3IJkdQlUZtL1HO4Sfk+WI6vbaERsD5dwXJJGSCohbRyWiTNuyj67t8nYoXs/UToF4zUNr2ReJ7xY41XFBo9eCgEpJIeftPb98bu7aUrkY3FvYNW2AeH+ujVWlLv76eQuOzX+x1s67xZbreyDS+9mjSF0EafXTDRzu1MexCqYjCkWbM/jNXDjgECDoR/IkBpe7CsEOI8fYVWebjijwA7mnWL895St2/qtxZMhurkxOfaiI2iRLkNS2Mzsk/NAKOt6O4uNPWC3s2NJw+Fgt6eg1Lxg2+qyNX1bLIlH1+osl/lssOfuW0cJ0P4TxGRspvcJavHAqWSdVIOsfJV4uDhox5RIWmiTayp11dybdK2OapdItjEQ4n9dNVYFcraAcRAv6G08gGYikWLmLeFv47fn821uURo/79GGmzld9uz5AGJlPP2v/yCuYBFjDgq0kIhEzYz9Zko2dKxrUyxtt8HKIgOeQqK3du1sPz5NtuLri9WW8URihgFHz2tKS2rW3LQYvGQkTIaHyRvaCgGqxEcEOO/nymENQaMGUbBHf0br071fTYfor3l2ijWEac+wXIl2JfcGoO+ebvX6UEwPbSsZAnRjTaWYBU/exJ3cT7fUT1nGqIOcxDlYUOHU09GNQ+WSvqppSTtvJ7vQfwhvpImMz13qnEAf2ka6tJbXeIIKiCI1pz9QALe729BYDD54thlXFOHyOhCvlLS7Prr5xzoXys+/OrFQh7Jrh7Lpz4/VADYIhxS65MKEsig0T5z21i0n/G4FjWyC4mge7PPVwiNsZuEg+XYQglv6SBb3KcealLWpN9n2InGLC0xpQmzWVoUljlkNMeR39kTNnS5nCeYFiMG7BHRjZtM9QvfxJvg8kVj3iQMdztcG7xtBPH9IEwQhPFBjwVWIjMro7kwcKlXX6W1pz1ZqmHUrg8vXST1OdUgJVcwgmXjZiUThCXHr2AYz6IQWLtJuMasKBul1hrykC6Wzu8zfsZN7mKYbimtnsJjGSewrKG2f1eefAbMDRPq5Bk1hsVG8YXBxjmeN8TMyMowFKgh8IvKko7TJ3gjAm6XR32fHmTTuSuJK2o2lvHGjWtAZmgDttysqqClCJoQAJdWZON/H9GoIUQhZwgwWcXb1Noflm5sA/jDL/NjrZbK1LpknX1sa+s1JSD3q5Ybf+P7fr2N3Ll4Eagd4Fyplj8QWStwS5fj0V+jPabT1hlQlE7//bI5VH0fV9lbWcKlrjG2P4laio0ZpHolJJU5PzEBQ4qmew482uhijKudEA463hkBrVX3Q4nBZpkIIbryEa7W3U2Hik2EEN7AL7CGJ8f/xlPw2yj/J+UUoJAsQasjU/JJa8Oh/Et4m1YodutAS9ExP+tUpc4AsQbnbI+fFKg9/OSJ3wTVv+ySAWYx5ZatuXjgzCSNtS2TjwBWmFmhZGHSNjYKhpUbJst14YvUylMVF+3aIVXp+UCYDxSezfGC3ta/riDrvc4Vi+ytZiiHUgStshNc3aF3UvjVY0nCWMbSU6JQR/Zhw48L+P2ZPgzJaXHakhe2EKNRf5jMlpSPfWUqJ4Tfy95pnckCSXhxgRRWCJxX5cjBpS7X/3bH8XI+Yv69oBKbTXBsVb+guSGItsnVRXHyAkWEL2yBHvsKifkLXsKppPvRxexT6FgRHqFvmAM1f7eI5m86dKWexWtz/0afnWriJDgi1d2TLdXjkLhaS+xnKIjUmTfA9B2+q8IDLS3Q1G+rRvL4LWJFOJU6Zaqo8cavvc9hfB8tv/4bR4PuyyCegcOx2n8BUqoFNA9AHvUlfwv1R+N0CIeFCtWEbbX/CobKnyp/Q9LkR9R3PAo9Uo2lDEs6YztuzDebHieANlsdA89NzvdqmmbBpG+3RZciyvTle1tmLmCM+4xLnnREMUmPyeJCi9pRN/eTsuhZiJkBTlvHrmMs6ZgPU5LJkEmK6itl6rtE69yLMCx9ddyG+zK/LWww9qKfdVBFDFWZoIdzfk61v6b79772oRC1uqdCM+OqIManoMEYID6BM4gkLuUIE/AFyNxJo4Kfy2JOTn1N1cLUTt+uEzhkobyDR0CDi7i/Ni4UK3jUx6026Ztfqkmdzuwwz7asy1ttz5/RDhDiEJw+pV6OrWRNOU5WZ0cs1jZRp9iYdEzMdbfI+10cgheUj1thTXikCayhGI9RlU53Zw0YRQ0w2midJ+Xk1InIDupMQerqUEBR1RZzB/v1R6lOIm7azClKEsR2OVNAAc6zBEDJQCzdWilSfk19WB1Q1D1v1TQd3RpgSyFrYUdn5XxjeFEQFWascgpqOEoSOZaGJwuKb/MCBFQIXPNGSZTWahbMt3jxd1a3bG6mIKvpbA1zvSmrWZHN+yBERFDjLpUPMQRpXknWTgqE91nDxjFygO42qjR/UvsNbPwjXVOG074ah5AmrOGKUf3YDZAoFe+cs9ugDD4a3Tj66RgGRwoNA8xOtYFEeIVE5/B4++MLG5TBlhhnQOVxwHCrQWDOqUWvgUz2rVen4WbyMhmYqYv2vcWkfh5nXpJwHO5hgE2KoT5ls6GNjDL6tkEvCUPvnqsnhZy/K1nSI1sZtXOIwSFGs8CvHdPwF6/ZZ7EzqzSoW8v1Etf4GyKYl7pHHYeu6d6oK3hFv1zXeRJvcTOgz2dA6/fpsePivD8xHA1WaGIBh+VLa86sErHYbJzAgXcIYEnziovDKrAhcrKBRDCV6il7Zc3OL5GnXRoN7aH0BCOR5uw9QmcZHRv3rIq6gIKBVa+hpo1XnSupcqMpfEP+F/348qNVMtcJ8aJHHtFFUZJebLYq83HeaXTckGF+XfetbYgF1o+h3+GJqmA+FNiSWwnnUsCsMya2sEvAsyUgD3ZYameE9+CN1vt1dwxrhuFLQD3wJxB1q+F163bwIdn3KJkj6SGXXs/t+SwGvzTAvBSi2VIQm6TM7tavTb0strVqkEIbOtakG1FlU8kmel9B5t13kll9gcJiwj57Isfm3B6OZFF/IOB4XspKEG8nGWy5Ds3lXAig3OMc9tQnP4JTZpcmlqNDEpVD+wIw4wvuXScN5W5TR6FVfkqcWCS8MDvf7BBu2mO9i3WdfQX2m95VcWh0SUwX2GJJfau5xGaK3hdKLslHX6MRYd7HFxJgWe8EL5uiyl+3o6MwX4TH72PTw77YAiw8lBbYX3EYkpC1aJ7TDNctGnZLs1HqshJ/UWb/HfDqQeud+pAJqAX0fhNh1hpW8C/wOwS7/Zv/40LZ49FV3b/e8qOqDCspSk6fGIScvJs+5k3U4WuGOD7KwzGCq2LkqAkM95pLmje3du8Dln1ZMWgZLy8RcoAkir4vzUOnMfI8TteYldmZOrMMsVLMJqIP9JeTES3LcTm8qtHjV+Nlet0EPiXwLJay2uu28buVsX94f2YPVHrGMklvFLtGGMplf4ojhlQU7P3DBfU/GlJqkORhMtSIYsGV96jjUv8SvsI8PqVdlItNBzDvQ8FwjpuyUdnBySh2MINH479HnyU4dj2YUZTpxsw6zwSh+67AJzCxx5a2lCrt0h06oFH5ALfHtwnOaKXVsXZCPcTmY0psJv0nnK9Bdu2TlUHYDHY0KESZmqai5TeodEOGqzZKYoYIuNEEqnVtcnXZZzHOLD3CbREOYw/Secx7y6ybrReP4UDGhwNDzuj/TW5eLwsb1yGk164N9ME2tOe/Ji2Jkp9T6DW/cZfZHBOnR5inZC2WJMAQbpN51TUIq1nyYOM54jFNhUOSz9xWwVK+aw8ZuPP4D7Jcqw1qQTrqN6gAG1hulMRwLKAHs+H4GnYJqDoHZ7iP5ULP/sng/uE4t+ZesNrcM5iO11KmBZ95CfT498zS+QkskUCu/yIZYwQT+elXEl7sKraMVvImApcycMT6WXuubSkac74RWxtCcT4njkWO9ZU/AzBje1Oo7Ex/DHy29aiwUao+GlBo75wEOCdzX8rgVFbDJcYsHlhYzYiA2YO4k8XilkBV8bsFyCkDmkoFgdhOGR7kbyBEVn2NOFQ52SF46BMkiN/0tb+Lmy9sLS0CcxWpIYaoW/bsKWt9anc+q3vnfC7coDwJXooKzpCiCuQkXU+MyKPV/oKnKEMnrrjE1TKfSl8Qso0zJGN60Ixa5OXXd1cpv22YlJWNcYFtjDXT36j0JsDTocKdMg3+glVRwylovqpWy9gBQG77q0zcXwfZzcEJfeiYteYWRGecOnwi3eHq37OCu7wAW0HvW9X7ilBk9UQr/JmtYa6rjWFUQsIuEibfqqapkiwy17GWLi90/g49SviM3E5iA6rsPL2KqgUs4zpeQd94kPC77HXSekxwFKfW0Z1VIfRbyywE1ECD3libhKJl7gKXV59k4spC/SC/X8teRv6Dmu/sXcG9R2Uic5MP7vcFNDG1Y43Itx60xRRgrIE3n72EL7rZTGnrEyNhEx1uzKGvOnB1jtLWIgP66lM/nMyc0kflqZ6tAk+jE/+53PdishCtGxkulfhUrEVIcGo88mrn65q+U8o2fbHh52I1vNwd0b+6kdTqJUCbz4g8RL4jSBo/nrbNdzQx+JK1ntBUVI+NGNUERWRM/SCgSX+kjmDzM79KP3x71QdHd7LdB6iTetnUFu1XIx3j6l3mpSaIKUKO40VyC/gr6YPQcKUIIag2+Ij+TjAVb+iN+Qewr0wMzb3jGCNSdwkenIBzk9bL3JeD5W5xw7DJCRK9x7geCcH7Er+pZ22ssCIHWK6zWemXfIGVA/TMVQKtGUjqwizLWf4AqnY5XJGRlXY5n8QnduZlOfEylNQVbmo42Le231zWupVRJ/eBhq3HkX2CMWmb9+WBfl9bvMsKxhMp7zY85tC/+dtcMHdDccpHCyBY3NNyv9gxm/kp2nrzcSMRfZ95/UzeYR/tqXmuBoirhRc4FbOwFmNiL/KXSeF85hdnL2a/dQy3OqNGVyd4ccfx1iBH6ZEgmthJRBsVKdyAVUXNxwiIthVPMmvM2tF841Gh9cwYDTdOeJ3d9ZwErHCnjA6ylskKdjXC+yFCV/URpmlxiYneYaYKRIs4LQsktOR0GKVIajZLIGBMFQZKE1kcKhn1fVVx/LRN8eTRj3WLFzcKZgaaT17nCl4cHMfz+vHCClUKqPSuQ46ehoWgkRHiFdwZTASf9xqIzuG87ivH4JyuuDT3tQ0DHi5CuX5YOrnLRtiFHveDq1w+48Oey5XC4aSLBypcFIl8j4lFJ/2esZtdrAzWgLEI0dqGv5viHupWLv2CfYOlhWRI1lpDZA6BitxTuNSi3koptgUAtrsLcgaZAkCfK8XD0zSNm8fSHnCs7cB4XFQ9DqUATNRZQA5FwRr1tteBcLvrV4NaoFqAUS5hnDjCvwyYo7A7djg5si1+nsf4EQv8KTh3qic0MKauaLLgjzHFJRmC5RIjI4O2FwUDqY4KjcPlkFqqOEXconml9B1D/boEeApC9VcSmacUV16tve7y5Z56THORZ1axKYBDSdTGi/LzK4Q7EwrSxM9Iuzli2gqEJCEWkJE0p7B/3iv7s8ZUf7/Hx/uyHwnQEFmQx5/qwwCCqNXXrxjUU66G5B6tY767C5YSdJ5FkXuTFNI8JIMkRtNmDKLsfS2il+NlzB2gYyKdBqY+enQa97C+f8NR7GhX1LO+AYUBjbS8DvD6IXTesC9XWEWY+TChoDc1nhhQMTd/HqBnZIEkrs/+IMo92j+GjUqAYKdmwnJED+5e1dXl1LFdUnyBNbYhRtUWRt07V5uwCkdH4uxGVJEvM34itzYb9fwTHNsz6y/tap3k2P8AAV7onXtvt+pj1FyTcGgIgz5CKAVRU+HMe9rrE5XKkaAAh6qCs89UF7Ly+hzsZoKVpJdSRynXDRihlBw1p0QYzxF6uR0NFbq6sI59u0oOVbvTBqBCcw+TAVGesVu6Kr2ClyOyYxwynblTTzeKCyUW6AI6yVXMd4wIuTnP28xWWeFVXJln9bpoS3+bw3W2ONDMudFqcMR+gEgpTeSlbhVodJlx3ZM/ctVz58hBvsWcF2n25Ehp1T1h+/mZIWWEaT2c/K1wXXAiiJaJM0w0NZQnIoOmnJB+Lnk5BMnhw+iJZwvu6Uf6fyL+MZMKmDlg5/GOVA6+5fPO9a+xcXgd/eETFJLYFazke3sNzhToht9hz7eWXT42znqiHJFcSgFLHr6op6sE7xWAwIXcv1oi3FdeyqFY8vOpm9NXL6gK+PclgFr0NornPG1/gbRxuHGTYNpO96/DAvNRQ2OKGrRLk2gDIP9aL5QLk4ExiaZxwMcNBUWl0ot1hIcvvm3lsY2Q8OdXNx9/4j9UG5GiIyY/c7TdBmTGesl29IhPD7vFw3H0Z5JKvk4QU0RKtz6jHPu7B8xdRWTc4+y4s3OS04ITeZRHIrwQCkvGkeZgPA+fEWfwKk+eNorQ5toHP9NYVa5Tb1VRwB6lTC9MVwJsekSFcI39wd6DH5pTAw7sMFQnsZUmLhVOHGD00fdVtdEz72QNHOKkYkiZHZYDTLTww/VHs16JYI9KDZhuCJ7cFrfoVKREp8jg7qfM4ke3pLl0co8TVlLBrNeOetIgYz8Qs0sizRK8XKxGrHfDIzLXHkNZQi7Vb42djMQ+FKm5VQyJQEbnRvShLweEpMIXDmvadL17P5GPeUVDr/H/nPJHsirxu04aGwNmTFYonvW7rCRAOOjTQdaX3ry0B4ZvQNMvGkL0jCd3OSOZrZoDV3FLVIwtURN2W5mOmWPvxBIeQrmQXgUj3/L/cppmyBEmeTHt3wKpD/KW2WzTsvjRPOlr5bxnr+Dczoof4qNdkGr6HV6qSHPpe/tNmmTIpWw8QayPpUPnTgT/SgxzI3C+y2djNlpjHU2QHh6/NtTsQYKqXsmV2DKM3szEsxyb4UXzXpFKm4yDbe5Fek0BdVjPKICBZESlAsfOGA0NjesJssOWUuyfY5cOn/d3GTqWfC0/7tNTPbJVVVb3+opbBYDjJ4TlpXkwrmX2obb19jgq2Cigw6M/nv6eodQ3V8VBx6Cx/KRsVevQ/Ab9krfrf3iVysLGob1Ks4v7Sj9wCOmLaV4qQmOyfSESoER7vClTc+xq2WrLQakfG2DhtcWAQORGwUdMXddBvjNjoqOfWOql4Q8ke25gGraRMLoOz+qmLpqq5mn78lYNaV6Zcn6g+gajVpWjv7y0jXrJDfN9hrCS6LErtv1AOdyGLu3kPQk1G4UHbvLLguKPFptXcEB6sfVPcueqr7aWE2rnvD0WWXn5RWArfP71HKvb9PBrUn3nOTdQkHs6Eip4UGDeLD7j9ysH5m4FW5+rwJZZ3/PsC55yWw+XnngIT9uzJDAomnYSrNE/M2obI111IOeVdpXend5MyJGgr4/3dcdDBtkTc/GVELBkqq8wBj9m5dMdarNyIxsZ/4KA3oVW/N7yuUYPzWov0j7jKDRwLVz7X9qzz2a4I15BozEoCdYBv9m9Wm8uWyXqd/BEgYwpVYejoycoEKuX2iuXHuQTTScowU1lTffztwP4al7I0E//L4NNY/nkiEOnjdxuHamNZa3qwKfyPL8xbV6Pd67fJoODXzlBNSQrDJbrbiyP0BdhnzW22GEGrigN3M2ikgc272AP9JkZPdbFIXyejDEExYAeMcEAyLRgeJkUqX7m+NoiTsfqyhvUS+4KniB5HzvgJoYhU6XG3myqa35ZgCaJTA4FQANwp0/e39SdV9OA/VTvgbSAsrhRiGPlkkP7XFdxH1l31WMLXklAMzePSh79uzHuX3pukYUGShvn50dB87SGO1stx/GNMjOBN0sa+g9x2nDCYbm/H5TXQYvuJAKZSJnt1g9jsjdpC9Aw6oYmW4xulNQFZI9UcpJzmKAPDlaCi/EThHxxwtvpptrzBqLrF5fSi/RWVNM5D8iTv/0I1akTNVXt0pFdVJ3yx9opGbAuA/RjZTBbDCgMn29c9xmrGMdm9T46SSVoYOkjPjp82CE1ZzQqs5R3TyfaeWNq1aF8nFkC0P9Akyv5f50YkCyzj8XAijWgSySb7KrsoEjdYobUfl7HuOMN1sPDu3LAa2XmgtkDclT2rKoPCmX2zHm0rZJrscXL9cD3QAfKoHd4UfA9kP7QBwG0YaCyA0zMCKNceKbIK+2wYuNS/LqAhuaNlAd71oPcVlmOsSiUX0+F7146jDAwD5kuSUmi0N8zgm0XTlEFl8KZ7P6FDtq5gAZmJDo51kUl3VSD81KdR9r70JURj/9hTLf6D5q4PmFhU6rcyR+urEl0Ryoi05QPqSM/YldmO6e40tcrut/jmYhLwiz5ZJeik5jYDcMjeBCgebf8mXBz/iizYIL0dzjLuyH50MoGHVXUqkLKGdvN8ZyBQflUNQsB0j2CFifbQlKwEds4c5poQmMSg0jnf8di8749G+5HSXJHcm4QOr1hSp9fxIjbBfbxoZfg5PlY6YK5+7qNK/70HGTYfoJYWjZwY3jhWHJXMLCqZjAVk4p5Y6e3sXRnQcZ+L+IqG8yLflv1azE4j6dmFebsvqrxKjrvX3HxZzR4+F6z2vBfe3YN0WX7M41JeDUAcRtGqC3iSbrKnjs9ZxYDmHHaDlAiiO47wbbiSlVQnR+LawFLvNnmW8yxPzy0oB/XmCtpxCWvf2qi27A+loddAb84ax9oVN+YGg8VKl/ZmtR+JElEmNbUkPoZbo10avuEp101HuFYO4e1QG1Q5t1UwnQXNtC82YIRk/CiQNdRgY8S45eRHMMvfCHvsBJ7M6mrmbuifO00LogY7N0Z43lOJuYIRRvDMi2B5wmAgbvJby67PmdUTdkKGI7OFVpo0uPl9Kv3GKnTAvo/sFIxpTQGdMwWgaMwElNPVFe1PWikecx90j6+SGEYqzA+TEOMjA5E+rDkhawVZvYNWeWl5T3sogfbnRmCncPlJTO369aRAcjCSW5UBsGuUTv5bksMv63NGd/BSw7htXn2BM9DVuvHJJf09MXkHAoFFEEHsM/r7EH5nl7q3i3BIUBXrO4w/DokEhhkfWCU17g5H6mhmWYJ+n034Tc3LfDLuogLfe7hd1kXNGqXH22hQnV6n3Aud11xv9HrpUknCStn+uLiagdZ6tcEV32pRYgKIjETNESNY3zHAIzFmYoqKh+u0DnwQ8LwP4A1W2PxTqWG1/T+ROMGtw1/ohSu0ph+3G9H8gX1iDBLsoYV6UJcWZHB578z9xxQdsUDzEIpwQhXyI/NrGOoZ2W1T4VAIHiiTPi07M7Uh6DRexKi300wp4OET0WhYIgvjqiqVcXuNkl6//jDR823l+5wNcqfojYQ+OsBSMWG5VCLjPtTexZ41KEe03mVcD8Cbjxqi9x2SU95/VOX6KNaEpgBR7PwCRcmEYCe+SU6ZGoxRAtMuGPt9mMWzppSwop1xfB6ghcVgZ06KzM8sS5Q9ayqDPkMGGpaFwD4iehTGsQfqwF0LgFgf6GtVHWAIdeLBMKdBUhu/NqpBsP8zPabQd6ABCREv2BjhI4aMbvCHE3bTvh5NoV458Yc7GTylj/tx0LeGRh9IptYKTsC+pTYlGsKcWFP+9W9bXV5KVH70GYWdLLxFF9/T0tOlzndXZ4ZtAu29MYSuOSzYo+twRsJLlD3foQYk7goppteSfMasQQmvEUpL9ewsRJz5vWtT6h9AM9eINyhzG0tsAh0pPneGYCwBUX5UIyl+rUnSJsK9RIE7X5VO80R3fYnIq6qFYS1MeItavZUDfwsmydhIgTA4Ud3FL3m57v16fsvHIPt0jeqCmi2l9nXybUO3ugZ5b/6xZ0RzHGxMT+IIgeZfmGpAIrO3o7kYzVPSA2Hd4sua9fXDDtXBCp+iHzn2Uz1/eEwuab6WQx/o7xgplyFt/6XBuI4EzHSWzxzv3ug6H8QLg53u9GzCK3Hr/LaL6VQI4BGZu1UhKWYn0GpSrmtDDc55s5gDfkZi1fp0GkO2xvmcB7E4enSg2wI+ccfsKQ1VSFAAgt84vyHrArBsXu4/PgnWACJ9sAJvv3S5FmDyYwOuqa2dzISU4FiUiBeGdTsl+PcDYNRHSDDd5kifLtS3eEJ5VBIfojlerW2HW68hGApa0IDUiYJnyaXmRUU1rcXsmwRuc4MMaPorX1MT/TtgNtLbJDS8Dq5Un46bAM3qaBHRRks95cHFlewpCBtGMBU8mpV0LkwXF0vxdKcSlSbOhnshs1+ac/s9QH45qG8cmg3jVXPjTbkfjsdRn4BlO/umL+kDNg5+6DT3bcKpFaPfpxBciTPEWGloCTR59qOcNlgaq5MKnXzRpgaJOqyAgvwGbT0lhN5DWaOCp6Mx8WUQxBABSg0Hlop7DrnaWKLWkuT/SaqrpoPXa9sqwpauKV2yeB/O7B2Erek0WzSnUqZ7g1ZLrhHDDxMHInzIiizltnHeFSA2REucyK04w5FOrEx8Mi0X6D2j6Kz2E7tsEDWUZnSVLYkRjGA5YlbCqxurJH1s48oJSDB/AVSnoKG6nouvqAKKYlhDUN6Mu5ZqI3JcyGdBKawg11WCY+snQOaw/T/OI4Z6w4tsyGi6dpPTJK8WagTEjz0UBYyTXLQTQO0nmLmMC3kIp13GbBO9CabEj0RfacwDPb8fllH4Zc9g2F3m2r4lhxf4A5SgsV5PSu6R8jNl/RY1eXn81kkEvrADUQxyy1SwWbQhsvHsMuK45EkDRWxydIHjo3FvoNEB+plI74OLk46rSq1Pvx65dCwv86DXO7RjU3nd5vLQih4tXj3VqEdVKlklPfohoF/n1CMsV5AX8QfeEPjBrrLwm5jCqmsmCRWuWs66VLnrwj+4ZjGlPychfZHpqDTlQl1vje6wBlxf7zpYpBMa1k356Ohu3ArZQIrjbiTujUg87u8fif5lysW+0+EQzH1RXSBl199/SiNe2BUYb8joYgdK+Ns7M/5QFiacSfJlOeqczp6nl6d88dv9m9DGb3nsswJ4zSknrp4oE9BMQi84WhgDhJk21G/wr2n1H1nBgkiFgyU7g/Dc5UX1Lx2F8dkQm76GYwbyVrRlkMPehmuoTtMdnAg4NVt9t1fvGrPukM7HvLTay9Ll0EOa4w56EpVbEq7hnvrE8i5mbUP+i3tx4glMgJUoOrmXLq7Gy2OtAtg5zn1ZSC+NNDHTUHBrdydTYOO91jnLgFWBQMRzPRwQw/fUh47gDyFxEG0BliZh2h6KadjbETeEWDI8VsvK3ChKbxndLEsD3XA5EQBYJ4MPlNj++NyCZ+iYpKo8d0f8yCdcb9EOJ6fpk3nBUkv5kwdpAkYgqLfGecLwONd1bVSFyDtzHkusD2124kJK+bBUmaotSnXPO63WqUksTRUHNcxvDjZyhd4yLbpBw1bqYl8LLsyS9Hvl3UGFp5QcGf3bkrI592KQBVlpit+iGB3eHKwkXmLfXDbvqLwpUQK1CTQwVyPtpwosDPmUOlMsTd7K/plcUUTsQvOUOQDqXhDF5sBiCkX+Yjb/Gz8j0FAT/1cFd6xIbFOR0UwXfZn0RG17TGsqMtUGT4AnHXwQjr/sM1PF4IEsAi7NGv9nPiiTtKQN0f24cYiLWGi7TyncjcN+5uSn+5qnZjVJQSoLpjUas5gIePO+Vf+ZqRMWb0prSVyMAEgUYoqlfuG52hCdVsaTRmDnWNa7mFw12MECczEDdCtWVxvdakOh9uhMFHvyv/pFDFJ506f9UDLIZDLdUKLNH8Kvqiq6hqYGcVnRclXxeBS0rJHKfLfFwYCRlCFj2IZ02Bc8myxKY9joV/8dBHDnOyKqjVthXL8x8jatFS+Koq+SMYkp0QHLWbdxY5ZiZ0kxCrIZ2jMubqD87XLPNF0WiqIFcCRb2QU8v5a8yQFylY/I6/k8OU2jnqjCva/SdlBPc+6zdkTRzLKYw14C33bm9V7ufiCevqF9tGVEcfC+jgzegY79zMkTJHGvukWgirR0jfsWVBGNxZKLIvw9GiWITH7XVAhk6MuMELJoEqnW93Zb8VO4f+NwXC1ZkGwqDLiCSlZldoydMipskQNd/ZzEM6IAZ96s03b/DCgzFeciy5JG7xh4RD71U5FxeRqLEpHcDDDU7Ps6BMtWoxkGxgM08Y3vEwDakCNrth2VvrMB3vAT6PTW2K21T8L+q5BOGLdh8uIKfV0F+z18O906XM8NA4haKDLI6E4DzAYVnOQwKX+Ujwvbbm+gZPppABsqtATgS4e7o03G2h8c1JeT8epkv6j531lPXHVuYETT8NOYsdp3ii2jVFwnKqXXFPiLY5ZEJwQniXnOBv25zyznEtFJuWs1bkOQV6+2GV4qe8TKHpu62mvJjm2inddZTpXEJDfArhPkf4HmHphwKbrkW7y1+NrvzJBSP4aW5a1ZNBm+J8/sI6UMJsn6qLVIK12yeZZGagDbIk/4ORYDwkEkAsZL39OBJvatGcVzYC6dbXTqY3Ec+KXVNqFRuU8c6haOA05kqTaoRAbRNnuP/mVqKRIBsx72vMdqtGs4Tl2EfXV8Tq0SwblJNT+WG8H3bkG9KFMktvQLnfA3sS1EgmVU35skf3P/3ph4xFQpw+RnbZ5T+oV/ksgbZzUk5o3Vs4ei1hf+gzJah9fmfxnb7W8QbYFCuMHYkEMsEK/feNtKmpg3d/twTUR+cnpVygCLuhGWpjFHrJOiVXoH5INH/p/iMhzhUsjd8HIwMKudCLHkROXjYh1SMMlWbpBmB1XTcnlM4+Sv1JvSNuR+zZJVK3lJvxKRVnnribeRBc/3B43zoB5BVnjJw1IMeo0e/qd7UVY8J0ilq/RNjRDvSSL1DThwSgQNsrCMFdNLZu5YC60AjDDlMWbT3zPHc49qU0uDXatMNnXahmZOlgZUj77wug3UlcGyPf0pQDbEfvStcqY2T90CElYyMyhAAft97aquoiGB35Zd/jO6Y4QNsS3vyAYaUCrPI6AkYT0llfNAaK+bYMbcGvAZpqAYK9LCZiPGjtKerVHS3h+p18NAKUhurS1BUPznRxMWUKnMb/J9yXwHsIMSUsjzV//2opYxasBNiVMoRvFKBMUYYHVj5wfZ2+iyLx9fiHHdwazm7SiTpShNkCxLff6VCcIJ7/LWkAqi3k+s9zy7YZqgBykxUBeaUMyzpaCMM66MUmzSfl8H3dujvXOgVBOwZrEjOmDX0oGiZnhDF9jO21fX6nNiuqOJLduW6sAWw30/fEfGZoLKu+CHyp7IuCD9adrx6ew995IKKyoZ4Y9+jYNrxG/U2COc9qLbsMEa7fVdplqvAj1oVKv1M6oZOlivqjDHH37tavH4KxvBgxdpfXV5wsb9t/DQJ8mWV0j6Yd1Ffpf52p1CWyYsXffomDHy5ohv5ubKi3pSbV9WZp0lQE9DItDNGCOXo/bKYDLtK5/Ek6+uIr9McX0qOKucr5r3LGp7NHzf59rH9xyI1C5W6epimj3DYrESVYl/vY2wtjWQh0x8P0ISUgBGL/Hceg4CzY8AFczUsWqw5rXb6ueIOBHsH+zVOl+SKnogw44PWBZ3N6i0VJV/Pra3oaRYJq3bRkfjZ4VX/SocbrRqRN97O4zmzKRUOcVYjimx0NLQHBHNSmlTzuE5Js4rqiydsthnFBlOSzclFmSpqP+9/Zt4TitCaJjCAlOZo6NIprnqHaSgUxEQ3RzIqy7Kqq+kRJSSeG5fIy0CpCBRh9hi+4WNTrVbJK1myoRa/SU7WwpLn44pGTTDjww4POKWDD7QfYvPbzMLuTtybtFMCqbuTXfgNaeixu9w1yvTRjjEFASv51l/L+ASt/1a6pT05m5w1OZHwGJxI1UvnwpZEqin+mPjvnJ67JJADt6D8dG3z9sVD8MIcAVnwp6sa11Ow6dxrrnxSdDARsGQmX+7zkUCixF38eoBk25sy0SYL9bwU6Br1bIiYSRdkqNaMxE+7WLUkKK3TsJjKAduj/YIXgZ+vCqUoYOwUW1aBoDIPqX6+EBbYQTn2kruCI+Kmm2oDkm+4q+qMH6aNlZAlxxNIfbMCpzi7ew5VpJ1/GRWc1dCiZUtN3nzt3eAGVGcvlS3ucMPb3yLzQqZxW3nMCmBYnSVzmp2SziGxW1Kvgb8YSsAmmN5kaXSTrhfKaj8gE589az6P5SCgAz4Bg7+jqM6Uu5BAsh0jVA2Q6AkqpXHvdYoeVMsaNt4by+nWRqOJ9gxLcH3x9GPrybNcng2Fa9EYRTDKNh7hB1ns20vOJZUJ9cPTFFlF/OxBESAKDyb1o4YuqkX30hZ6PfZutKygPwYGdUJNlKCCUrgIyt5ei5NbeolG+zaXSuqhPqUUFECpt47yJ7xJaxtOTP693GeIRdSG+vv50/RA1eJ4mDw6KSv74O2YIOZQ9RkhIPCrF/RkOhmucb+2XvcB7jxIuoSxN8gdWEMHfhuyXNSJO1LgmDOABQByuJ2qy1hwt6q4cSxr0VRhMWfD7WCQGG3IbSqjFJ5wLzrGmaAD9IFtwTXMG7hosYS0bFipLmZWEgJl9BbmSeO+3GMbOqhh3XPJv2L2P4Gdn1MaQ/CmIg0gY62nng22jWwh0xATYptGedU+UyE5t1PdF9s1D9EUiguyJKZnKg4pNbfiy2zvBf9G9gQppM9mVciTN6GMPS8ON2+1RJvCc2HG6hVK9Wx1xqlQvStQFcxUrI5HMiQLMAIs/8K4lW5ljlF98fcRS7T0/9PVLLXY9mVtsUmJOQ3wl+5d9H2i9LJPvlS/QM8E/v51WfgCrcKdSVoxqXbI34S+5Bl1eiSgvGexhRS/X1sU+2uqIJ76Osg6rgwlGgSB31gYYaUMImx+fKaZbZjDBv1tLpJwgiH1B9qxuIftU4Rmlkh6LMeFObtlhtYwmaN+q6U13qUPWyE8NopJlb4d/bHGFzJGKzyXOp4dsNe+eojnrdA5jozsfC1xOfdRR0GQHEDzKDM97NEnDJ1aP4do8yuYaC0AB2JGVwLTnWWZDWUtHtyPmKeqYz7hrwy2JnmdKtO9jpWg7/E/O/Ra8weCHGNMeChnNbxb01zUhsY87E55q3petYxV2z6Uc7Eoe3FcyCT83O22Vqq/9ztKqMRobctWf6K1GyLxQNBLjorQSPBCOgI+I5SxXE53ypy9GT2biPK8o6MzExeXo/9iY57U1chrn2sD7152HvCAYzTMu7/0vdL4/2TIbGteVNum7c9fGfbtBvMeBU46XfrOyJSDvJjSFi3eJF90mh9nU2qfMsWvDv0OpaKdSpiPX4mySeeM5lxFYiZGHdFuM579lzsGNLtRvF7BqAItXO2VG8eGVm6RnAWCOWjE99xkntVxp+prP2nQb8r/Eh3hJ5HIFrYrYE+wPBdQMiy/957KrQBxGsFrPRLygNh8e0oPTaY3sMgxhQ7bq3mK+XIBj2SJ/fJ0A63DfhAlkXj2P0DoT3/RRx3dACK1SlIN1KqY5rigds+SMryqaB1jjBsUUPHv/M9BeI+bMfTMqViH55DtuIoqKiFPHHJVPSvQOoe0Ez04D8SfTgCKGklSzBWwjHbN75K+fx+m7qzqZD6XZDdoQoy9GC/esRNKd/HmcXTFPTTmQMA2dcglbfOmjk+oglJCbmNC5BvvsDL1fcCVAv+dzE2RLNz2TYK2/bWpBJswIRijQoA4Wya4nJa66JXMGdoajpDZsjwxdy17Xd47FPWjXvw9rK+0ck6VnRBOApLUUjByYj1OxwEf0hrVXICEhZa3hNIZUomg91yTalhB/LKiHeLNSqf3NctVOQCkXRwI2vXqp/j6KLc4GMHcHrLYJzSKuMZDKqjZT3e5JpiM0wdHYRhNdAD6kvPNLOpGL/agqbXMFhfBGcmKmNihcZN6/261Q+dacKkKgCCCgdRNr68M1fkCveAZ7qhE1pmfeKBNH9yiGEawsZgathZxSqYKey/yMsLHabKewlZFl2zSC91OTldjlygFl+I+4agWxGzQDwu8Trwac3gMqSHS4ufQ/SEvMqabhsG68+thuZvYp7gtX9XKKrtYKrYwc1pcN17FHbS+KtH9rEc7+EPjlFzGpo1wvQB1GSAz82DjtW30YYZChqTK0TlkqCHGcfWi787VsWdEmoFVRCufw29wWK+X4WN34axUI6e+v3fxCCLQe5SQ6UD6DkMnZoIO9jh881QMikc93KF++mwhbz4UIsdMlOP+bRgmXBi2ZFIjmXQX5931dwm65G3dvQfUftL6epuJP2HWeg78Em+lRwjgevhCMhtCOx+oaGR0q31cSBUXZWW1FB6/lfwI7dF20hOJVcJ8tX4YkMSvrdsV02XySgaPn/ktA6Gjm9dmfXn3xPSQ8s00JBZX9/hINSks9fOsz5KV/S3nTsdULJQooUz7DzAAEQ2bhmObViC6EVjWtGZbA2BvTJDc/Q/hGkDiQKJ7IJzJb1A9scjY21HO65JH+S10zZILlBdr4NKIKkEdOLftO4OhnVsVV5//Ecq08BO522SijmYpG5egid/3eDZHaCZ0dx+lAYEkB6DQkgWSD2C5rQ7DgvDX6JuiBap3JACc8Dn5YTLK8jaTOJUmjHA3OGnhjVRILFywCty06BuJC+LZd8weW6V/ix6cPCkEqtCRT4jZId5ZBRyzZpCGsxqpLp8q74Hrfnt/XWqpb82cOddNoMNGtD3DDoW89QZK5kUsHxjBMljgZAK2ejHlFHFJbbWK6DSLCE7jkKBXyDHsGxl9Y3bir2cDPu1H+2rQoQUj4wt5Ltt8wwH+hHG9xDDnX8FGuirNB03nPOHPGasZJmFuEfkvWaRhwMiSzMOVdS82BEhmL87XLcBdLWMEhw2kawstVxh/+qeX/cGQ7Ci4+jKulzXBAArqP8xDa7xZD0zdS92ZRw+Aiofm470NdzN4OCu5znA4TxtT0I6ISyOc7BdIYu+1/JXZcqCTJwlFN3xaXFr7I34Ox+GUYnekVgl+/K6SdcQjCNgmAXQRBPAXNqL45G1rUnrZ8+Zmy5h7mcjNc87eu85l8yurZEOpCUI8sK4QWZfpwsh6trU4bdE4bPoIvlwUltRtY87ljal8Vlq/558ipWTNpcbKQXDCrl3LGfU6FmqQhwr89Y2pDOTuVn5ioocZKvwiOJ2owj0yBc/FGvNKoV0jJBfYOUbAyFYba6PUqoqlbtvU9hQ67ELhLpbNwrtM2PvEhGa5TFaV+/ieXqYjy8bIJTqbYF7js5aftzf3SJhNrVMHZnFgf8PUQAW6Cg48cf+JqZkbKLdLSMjdsdgqDQCj5WTqJvZWpYXvX0Z8Ciua43R4LUgV/dHcudnoEumvSAIf7IU4R+q16ITa95KmiQqYXCmJ/J3H4BhTg9WQ1TBFcEz/zTnqFmMlrK7MGHL2vbooPRaY1l7Ov51AkM12ZcKik1tZMfajzuJszfUCJEtAxu/lsYHdmHUysD9yH4o/F8xZ+8QAsQts1UYY4SMa554ZilcKmh4ne+Y9gcGpCaH8Ndl3HIPbEIW9PvHjVIoQDXc3iahrKbPDet+Gh9CHLm4XVr1nLTCwy2ztm40bYZMFHQ2PSgzNtqiwb3NbPYiGLfL61fTjKgehoHfJ9RYz+SYN77DGf/W0gxTbex6lKdw+laRV/9wxM0GbjyX/aIleh7C4UGD4Lja8abR/8fP08quQ9OcSSevShlC4wkTKbA07ZCKvmGdta0T+5XGcjzm3bvvsp7eADmXF9g27CF4Au2oyg4zAFLrB+x/LNGsy4Lte//KS2J9UUYsWm+rWymvOckkbH/Csx2C+DUPf3e8xNeoXXEc0YbKWQ0kyX2c8nqfU4cxenIQY5RpSP33a40opaOvBzRy2/5wCxjl+OOVW/0PQO44IO61DOSWRt+h3vH91bw2RSwpC8xSFU34Qkm3QAiR2HcrTOzeihd0ClOLcr3r4yEn1GaUhc/HQtyOKi8bvn4SAS6FelgoOvKr+ZRyLBE4bTDt83da6QVVsDVg/ALO7AVeZEn7w0Cve5Y0WxWwYHp2vJoOcu2iCZgjpgL22PQUGcInTphw1/FQIC4nEUleOuspWlBxn1RoLdVU39tzKSrxR4xsV0C9FcSJspPd62g2tWdmpxMRAFI/lF/CkXKXvpQJuxH1Af53LwzQf23Hu+fAj+H4WEKtb738SWs2o5JrAvLXJgRJa5CIoqtgfXmYoH4FXWrCrlgFaKJVHodWD/n5VGIhEyp4pPUgK0nA0O4hkgTaeg+m5Y5dAA5SlfjMqdTjU1yPksbWc3xVp14WL6YPowGEX5IG/I3Wsy/ioyzjrWwwsMLpaFtg0DOiH1HffyCQxaTmuzFR9xi/uxMDxRLKZpbqLDqmzZGc80HK7WMdQ9MGlCLnpCmqPjWqF2tLuuJUJxNxo+DCW+/1vSyT7gRtY66MzNJLf9mdCkOrNtz08NJ6EMKiEjQCjtUaE58AMrpGolpeeMzVbJ6sCZg0CDIaiAb2SiBSjW3FI+BPR5L+9LsWGAG3ik6a8bOM0v8v7gVWk1I6vTgtcTJcPv5rHprMb7hggVLiAArkZcs1cUAXKixH6mKlmj4SDpZe/VdXfLdq++jRnJXDTwi8MqsbrjVxd35/rq4eWZe0T2HJ84h6WD5Th41ViiaqD20mYx5FfDUiUDx5lQeAvZsF41zIUEivjw48OVLYxtlqQ103r+cohncXbSS2aghy2y+W9ezqnwLv1L2sXK8vdSBTkZWLVObamlFh/IjnDBZ1Y3KnOUrYGgzIJJ5ZlB39Re+gY2k/EyR+ERuPXOwVvdkCPd396YvRwxMOAb4qhsA5J25oKGCotWKaKVDeOWX3sOEca0213uuyJPIbdSt2/DSh1SLuieROLJqfn0pGISvZfLHNFhF0Kmizwsp6C+iyL3ILH+Du1Z6spihLHEpZ/prFudnecbPjErDtEL21ZNDTWA/TW2wn46aE1QrIRG8Jesu4CgX477oiM/HyZpPpxvxx0bVPTHJCsJEiXMQ2KYyGZD0au0Z1LsX3L6zw9y1FRXdZSXqd5U/mgKgOqqRecRZGtm8sJeJlXnAyUIB6ZToEZZbGfsHsVgh9RxdwbTojjBUqGVJX6ge8yusJ30k8JSD2gXhJTYaOR7oy5yY6t0jmZ7l33dnkdJqPaq/gtsIE27fwDSPr80/ocZz1ux6NYZkF/4o21kxxkLibO9C5FhvnXm5TP89g8tI41uG9tQXfSbMC6Yv/Xt/FQg4HvjGadmsz67qOteA/JG48xZ2b5/SpAcwybQ9blL6git3/LCZQYAO9e76IU2LPysDRAk7cZ3DanKwJDI1RbeasAud4p/e5opDGyTIQN3YZp6rmpIDWBL21HrKrWT14roEa6K/cMl6HMji/GDNKqm/F3fIVm1LnkqEZnOQzo1vBjGXSswInFpP52ZswxZ07RuJcAtGu4b80556HAD65TZOj7WdAiNMRzIa+CJcVm+UQwkKUw5loG5EH/MMHSMuU4XqWSgDpmiD7FtQK/vVq7fOzhzq+Bjjd2cv4LSY3HOUjHcb/5k8F1LK9Pr8nOf41uPu2KZDQnMhCNmb/PG6e7IlgvHgVZ1cHHmvh3KrY2S+Bxr+YkMWG2fWJgoe581RUy6Jpc4AmnOp43bvi3oL3S/ASOarEiCrA+2AsgMwdwA+achk7Bhr6yeN94jCT7Vf7J7SgUPmAPzvpJyYWT1P7TPYZzI+IBhZ50eQnPwWtpAbIaQc7wrad2MrbodAIlQVJtPog2YeJh1XEkBQ6clew09UZqucUX9qaXwE1QBNJ7Tr0JTmQ3DtQE7v1bPVe5MnPQhyhhgduGFVM0yDvb62TaEtShyRGvmAcRJIqYUYFh5fO83vQ8Mo3N0+XDxiZHaZYfDX3nIKkZjj8YcpZAorWkhgLL4vfJWy1WcwAGCXpWhKlbf5KBy4J2hMfzivYDJosh2wdu07Gz+kyhsBmKjpyyqyPsIifwhuI6YGwMRvTPkl//0Jd5M6tjanGkGOTEN8+aW2Kj7LOLX+DaoI+5pXLcAbzHSCYgDA3AGAh9W7DA/lSvSA3qoXUS0laqQX9hQHbmuklUdpmL4t3roTTgc68EfrxE44IulSaNiaaqdH9b4jiQMRca3ug5sMx5dN/DJyTvpqJ9cABy5//xZEuao4izSQVdtBpDrq6o7HVugafQH3HpbTnY0GOibBcOIYoLKuMLZ5rWD8b4ebKvRbNAo7lDRJL2ce9A6XJKm9z0Ilb5dJhQS4iSzUE5FFARTCQC+A3Rii6E/bZpYMlWx0xNsWRMw7s8+RanXzdHF4mkRJWO61aSSfdyqnoWMocx+Y+MTK8ihwMTyjE5WPqB5FDibl2e+xJhQFW5V9CufCsrjTnDxC1J1M0eMSQZBEBBsvNJUTdoFsyTTN1iIxfz07zZ7SFX+8JfXNM3dwEfLK6lZlKcEAM5bltWSvEq8aUVDH9Y/n4Ta65snKV+cFqfhTj5Hpqm7D1Za5u31d0K6e/cfikaDqhgEuS3ZdBjpe9woT3fFFdT3e+9ir2BtZCObckoHJcMyqWGsXdG0dmFelTCxeRYyPunYIQuQ8vEDJhqsSbl9Gqt8L8I8SmPgRTIcmG2/eZ8ESZfsS0MEjMmiWrdHBqApvVqJ1Z6Phrk9h4SIS4T4YId1PtrdSrRoCJ/2ZP9gW0eOPCI6ij2/D0RoIDJMN8+4Pe6THAWJNpxYSnjCIvytan0kvM16Ftu1uc8ssCf0Ax8dUEqfzonPZ7qogmMEzeWSqYdqurdp2wK+ut0KEcXfyHe31eXLajtnla2UmHIYQperE+x+oF/GyGxCTjkBlRI9rKFf1JR0uyI1d6erKcIOWnQnGHBIl3IRKrCcqVmQiOQut+dFiSR42adTJMl0RXamlDn2dboXRhJKQHjeqeJeyZVaivr5stqaxXD32vGxiHtfB/x3KDWDHQLeL42p/u7cIGB8Vyzmoh4Go3bglYDRsfcfHtgyU9NTxDlSkM6J4kdPwDUkofWAQ6hHpqyXvLRC1MBSeduBDwG/UgXQUSv5yFlwK4TbYCfUvwGS90k8u0NSAX6GX7vuVbcZRrCWtngP4IkZbdc450p60W1HW+TwXVvu6DwfuiZpV9CAuKmFoO2Z6RDJE4BZo6Ydhfra5sPT9KriUeBT+7ky9rPLb3TPeZqVnfd2uWok88z74eTjhrCyd1oYauYWH2UV8PdwdJhFvQKiZRduW5uVJzQt68Tj3Bcu960RXQEld7ty099miOAcenDNOr6TMBgZ/5jdIxg8GXpndVNML3DacmKCGmGiV1iye0e8yT2dtKfhxlL2Ft+MBSrYQkYNyngSReyG/5IsEZ9ECWK6NF0nf672ewg0+tP7UZRmd8oQDBVqZIhUugCOFqXuYnoSYbyYnJNe86QlmmBEeyab23eRkEf+h8stt53WHLi4Nbje+ijPqHmMd8rKHBS0REX9EkNgoIpqybvJ8KpQpDGUHQM+BBr4WgIWChgpVdaqDzHW5MOcFPJYcSZ1pnQgSkc6Y4RPcTsd4ji/2gl1X/BtBe4ohv55pAwa3gsmjQ9ncrvT/7Ew4WR/mG8Q5WolTfq0cYk+oquSlbtlyxg6Pws87suDbfQ6lyoUY1kGnt+fcVSlFs/rjLg8D6KSxMebPtR9VnEQN1Nhc5sdqNuMsM55yj0M409/lnbV7idebBIgQIO9aA0nQBP4Q3pvn8po54aHUXJmS56ZfmOvMx5r299DDRQHSjOIBuB1vG8qQPGlMEPzrG4n6v1N8cfxBjdcZ7NorwDp04mlq4pEP8hwMqLqFyMAiZXEoLmA8sZJ7oSpzaSCot9gdw4S+18/ypZrDyABqP+AtEwv6naKcihDgng5RcIWoFVT8OWao6emIW4TJtZnAX9GhzUZAwnEgrtVnUsPDyFBF4SVqPnZ3MlJfFAjT5tXkhJh4Wd0UkIJkIW0Skjc0O68eZcf/dnGGT3apbJCG5UjFuhCdmYFAjx3Oomuu6/dyZ+iX+o6AfJbCztbKyuok7UMOsOITGrUaiVPW2uIgzha5PH1JDtxWdts90Ci3uBgO2sMsjsjMXr5MjO4jWkh7sGOp5AR5cCYVlItwTgIXtOnafC7ro7Lf1IbQzp3Jxk94fgGd5y0C0Czyz0/kw2asTujgKodGcR2xdE++ITrjDhOBArriRewp9xhZWC0Ejm+0M6sdOixMNQNpnnpbZzP981pMgYYkzLLjkWviSgkVFbrz8jlIagxtIBGCdBkzqGRY21OufzgAFS0hEWJ2iHLDD7cBRrdpcdfHGqJS4JVd5rU5r6k7ynbyRL56Wwvqry50tqCIoc+oRS24pxqk5lil6SxFSpyKeFoKAEUdtwZyywjB5hiO/1r4OQQfci1/rpncqCEDUqniQoKyjU4jkXU1sDPErn1ybmbAYyP7FEU/rpDA48P7TU7iVHFE7T2AMu65IvHbJSDR0c6dW3aM6GO4ZP5gUlBPhxuwuUk94fZdTUfOKuDOzPr/Sz0LvOVS4qxKtbfSraVuC9EEpahxccEPQAdU9Sfje7nEm6kJwyPRxq6fJt35u88G09uosnkkeRksjR+BllT2QYm6sBFDErddq21zjNA+B6sBPmMKxs9ip7rlv7Mwhh+yM1cZ8SfkgxtCrr08Hw02+PTHvPWpNaR4GTd2oC1TbcQeiWVCw5g4KlnlObsrmhfrOQ2w2nF1CczW3yIoa2PzfOxm3TjREWH2RJ5WbTOtSXftxcLJTEBl0OPLh2LOlURHZHy9vwOpCl/ro66CNZBj7BnBQm8lNVdh9N05nN0UIUrnHt0TzOLfwo7olSJRat0WdfSVvHXhuImHq3fW03kgd0VnEhjjIdzax/VC5TtAZiVtQWdc3y3YDxclK/PwdI46kd6sJFiwg1x2lUHNJn6AmkIzNq4/Epq5R0WmnDl/zeXG1JS8f51mgMzlxejTfC0Fd/4/naOvLJ0VRhxx51507ygNnfp6DyrfssV8NNfE2cfd+95bCaLz0LJlLHhGztsOiuz1jBIkIHEdJDym/95eIBSkxlMs52SBiRBWdSNoZQgKUAj7Tw9QkasPuFOPLCHp0QsZZ1YWcmGtjG8ekw2n/2Yj0Cvdfi9PKrzfrMRwpjfMcpRh3MWHgRqsfh92m2my3q2lrLATnS1FhGf3E0pFXDI0jdS7GSvJlEakZrR4wdpYMsbpzS5OWKgz6Aq4Zhe8v47CHbrNoP1w2kXF71pexGKwGJmZXTHuMrmynSLM1GH40VOkVhgnZ4RXKGxRnB+oIzyHQX2EuY2ctD+D5BQuPByWTh4Ln9SNRYWvtK6a9p3UCYIFr1HXQNKORhCFLryDLtdf/QcAiqzzdd/WXmMPZcv2x1tIjW3IBiBZXi42+ngtaX0Od7HWrcDKWjy3N18CJBKruWL/2NYGt17E4+c32kLIZRTi4EILPJ5kHDrgIHTFwHfZD/snc9zl+PgGObDuakdhHRURzMZln2rJO6tHHsycy8MIaJzcMCHDWYC+ZY18FGqYo8QnQPbu2q3l9ahugtLPX02VQ7jKNqKCGkzCB5+tjNQ6pLkkWnFh5gIyrKd6oTMG6leF9y8cGQEgjfBinhoGpq9gSFN5UIOXbIMO1IQ07Fux1/RfTVTAKrZSFYxL9DNMpvpBlQTMThAbL3fL7CK+h1lfS1Y79iHqYuisAZpuOzAGREt6CLXaIGJ48TD8ArYErBo4O3uW0r5hIpjQzFoYZCM6K6p3FD8BHFI6H2/nxXZBtedoujuomjTZBqc993iQDsTcT5Ath7nc/A+dY3tYpuWYF5V7wVUl/EsHDKXF58asDESRttn5N8fi2mqju5fU8zdtA/CkRZnCH0GWlsiYP+pIdjkDxwtLKDTFC3mQ2r6ZAOl9irgrYk4aU7xG9efC9xaDXXiSknhWmGnQj9GaPVOPD+a80MPq7MCplk1ew4G4XPooykN0m7cQr0XXDtn09Btb4LnxMOB7IpCrilU4hW+H1j+GkZMHi5hu6ySmBEhigfkqEixrYc0zHWFjYVpLEtVmxf8EnqIYyNP1cjZ3WqviqmOx99lPbrYA9uUCLg8RSEHnEMdllymME45PaCBogO+JKuOSHnYurLcuqBPAdKYeAcBvWur2lGHwS/lrv4PHyNJF2lEWd0ERtzzSpRtdFM1spwZbgi3O60PYYDKMDKJQYJRocATMyC+MChJYGZ8Ig5q7dxxlmQ2v3ySTj8DP0CiOPBJCYLuI+ZLj4fAEnQ2eqrkFAO3v6ZiXPA0stWINN4PPw6bfgAzJ0gGlQI3nS0FL5KEnPj6zrPjNVg9+E/l1WRK8aAkkzp5/I4Vi+RPRAJm48L9ZcA7Kc5zZTMDA91UTXeS5XcRIVXVt7hB3YmxmMdF0x2xGmIYSIZwOm0el23q4Ok0KWFZV/GoPjTWhuJUJJxNdYe8YlCTYUKKqEwJdMAiJ6YjR4hV1FND6PL/KAAVpDc3xLS6xYWzqx2De08C2wuOzCZvIH+7pd+fuT0L3BGTTht8qWduunsC/h716xPjeeKTa8CzBlaqF+ir6K3DxWVVzd8zMbiVe12snu5d5KTUECSx71GZwMxyaYRaLXS160aW+crF0ldMEq9dK10XakCTFD/0ChEMty35zQcBSIs9mAJcklwpTi66zBIeb1eKDDN8oiB2NYwwg0lQxDdvXRQjojDWNfW/xfrtfJJOy2yH9cT7wQB3CJkVWcfRPCJSrluU/B3MVNc/tjpx6/fXHkQiLbhuVKScpqWu7hn5nf3WiNC6mh++r16OZCNprnfqdfEsMed9hJOPUNqtjq74c+ILIjPc+8gRHGYpTVHt9ADXgvbcouL7w9fGATuB1ZxhBk1NiV+hW4Mu0+G2O5Sm/fLO+3tQ/xhw2qe9lVGKtffSDW2UV4GiRug1vPNEYbuO/bpPoDX+VT65guJBJ/BCIMTvY1ww/kTFo88GxSLksYc0JOLwhnEmVkA0ZsNEeR9cogGFyUXv6kii+lH2PDxh1/7TS4NrXPiphNq4PPNcTB7sy3L7aGwP2M5r06km26nnaH4xM2TYsBAh7qDKLl3Ioa0YXmO2+4QikuCUDs2TthzNlfQsGIVN6ns0FIC3pACbfdDIfY22Rcr+nGzUpTO/wvIst1DiyFKk8hDFQkK4HDpd2FIWc2e8ht7cl/ysDp2mSv1yjAHYP2V6zWhJMOC57U/8v6GVyx7e7jPNkTf7RxK2Ya/8jsUru685P4Yb6lF5I60WoOvbNVv4Ww4Ib5MD5MyCHlToBBda8GBWPsfN2/JEbMQZ71w7Vqta/7KlErlz0f9fuGs6enl7L3EYJkvDuNdFjuyYM+aVOs/o/kD6xLqLRvM+ibBDjbjCKbioSQlSKs924tlVCHKPZMNreuZnmAuCASXZOJQ7FAtxXkujURjN6yVzA7adON/Juov7zMMKCJq2u3dv5BgHF2vbvFEWBwIoru1MRnz2bSsP8JMb1yEYl9L1p7O2zBbh3jpa2XrV7DsaXp8P7OejO4Mru1W0RnklPGX1fp1NsV/Kc49nnluuIY3TpDQU0NGSRviTXY1H+9LcOBaYjgayfG27G9SfLgKSMZSwXgjL0QkrORCUKFrkX4yNkGNde2GY2kq1Z8sWSzv5nIBYL5qf7bb01BdjDsvFNFkPsvUSPDpsdDH8LvvCZZxH/yjg9OaZI+Yqg153vT31IxOOJ8PIODkJsoTP9W43D+MGnw2ffA/1NSjB+H4G0W/rUoke2fjKypGIY4klFvXDjtNWAmqzlWEmEq6JGz77poJUDxN+xhq3JxfpLjjTPPSiW0HQFJnDMCOXKcgy7YKKr6TxRQAZ9HGIAcnos5g8QVBPPJKr8EOvMNRa998lBQBZxdRyXuSs236YRcAb6f5gZ6mckCksHaYD2BdpnrVV7i3Pu43PnZFd73CWjY1AFhCLwHNwHdRlfHUJMZsMxGEpty2nyq9MgnYGP+AlbEGkhEScpkY3qe4wNs8G35pSas8VpUtrK+MppXqOsy0ijbHeEEUQ6x3XDznXG3DCYL45+hyClr30wL8lIC5P4jfaV7TzfhDPWxZaj6hfFcEpEiNiOlvaB9sMLvZqMA/cs3/v3zjF3oaPFOTtPgHNJGU/J9p9+a9XuMOYR22Uod7nkg+YvP5XHnJ/OopsPw8ziYNvxZyCfdUhvzF3bjEx2ddO8OPPdLLa/yR9LxwIt06sLPLlZ00KTy+H01sE5dBQ+s0W9zOba18PR6IL/uD9QRyU8st/55sEaVuGF7iIb0HRHm6rYIn1cSRLNEhP2tK3U4j0L6Q3EgarFzdb4UWJ4SSGwsTqyRU4gzBtQB2OXhKgYNMtCp8UjXcCt/Qt1yp8a8wq3nxmh1O2TEy/m2JaVFJkv4qzA/6ojaCCC2tcNK++uVdWX4/Bt3Pjell8KnARlNwQHjMiAI4tPmwcmiR66Yy9KH0QmpP106b0ySuO6C1xqqSprznCo+m7mMdCoi0tc+74OF0cU/YvKNxj5b2KYRlEln/MZG1Cm5YHLM5CbquYHRYIzG4xmqhGTPgUHQYhGvizExfE9MWET3/qsZMiHboZ3/MBWDAZpsO0lqgwh0dtYbeh4IhuKdnkrWYTGXdgt/rVhJBbl5PlreTzKT9oyhV6EDd9iNE3fDahYfHg/zrZ/Ls2Sw66jBCmi/f954dqx+G9WvFgQ7rfTGBTmehjWBnGsa2LyzpcwtifXwf2eB6IuDz6lTntOmS2G1ma2msVyB0hRwmYWopuLCz3WXwvxuE/FXdA96TvbqPy//rq1B4zStx4za8pgD6vbzKMlUceMSzPk/sFpfwCnZ5bPGLwA3uoYrlUMM7fXViB9X6K+/GVa0xLwiZIyHtK2D/d12gnNB8npurL7RZZLNRZtq39ii62eznqyoxl1Pbchm3VU+KsIpVSQTzhTbVK9hn2712GO/UknIcNPUEEdAAKXenH3RliagFYGOuSqop78JxUgyIE3vmScFbF1OLl+7KlLSXAUKtyLxP7Rj54vILsAT87dSokGSBE+8utyr+lYibhbeGks1Bmfet6EFaH/aL/+ou7LpI4dPUr6fyrp6iVkKIjsAN9QDtmX38bx6ToHXFtHRN1Hr2+d+YL0lLzN86ObTzSOvH7cETyuwyTn4Nk6c4TPYbfz5tLF9UG3YUq09RdEBIB9GBZbnZaOXHl6W6bnPOOpDdi7Onv+t4LgLetZQgTGEceH9qXU1GbeZEU2zhy4hGJtH9F2T25Hbw7YO2gtvXbwtChXO5l2b2DlRnf7HkshttlDmu6EHrJKptFJ4Ly73AtdIFRUZKg5gCXGJndZnJCwfDZ0sVF6H1yEg0sJ77w5pPNzisWv6SkJ/hiNC3hV+z7J8Ks/FSSvXDoyzj0nv0cpnwIlyaGOrtTOztpE4Bln2OmUVQtshTXNGKeUJT86WmTdfCOZwmhh7IMfjl0eqSt2TNJput9LFqTEl8EH/hKHx0hcKiHKCobJYLA2O2RlBO7Ij4zLuiccrJWKYZgKzi/XPVDjz0uhYLy5Sb/mo8nIuVSDuDDb9NVhBNtuF64B6bacmmp/z8aSKnm/32AByG9u0RJMb8E7kC03LadENjfhGJOKQwzRBUeZev7cndU/bIAnG2/5nrsBr1ij+HogEJxQO67qnuf6OpEivOdIh3Ke1aVRPedzSYxAWXWYR8M5DddKFms0oFVYiRPcS8NGXGBgtRL1nYhZmrB6NaRYPoh0hjxGQZ8b+PCU7RoH42ijzSdz+5pROQQ66umyaem4myLBwyZ4YGIA8Gmuojjuj30DYGiE/QyUbbvXQhajawFX9cgRGIegh/Rwoa7OdpwxSzeDxcwx7Tf3k9ZNysVIRTJD2csRDsQW2x5XfeibALFXQSaiMKZxuOknFDqZQMlaMYd8UyeQZqpkm/PFvjiloEq270I6+Nt3N4LKUgNnZjXOqLVpfMZXTUtuN05e+np+XR827S+4iMHVdM4kiUa/jYWMAzLCRq4hpVnWgj388+Jb8Bl3mHj3006akkeHVG4MOGSriWtHL9bgfJg60NSTMZwg0c7Dy4SB+CAXqrlFyZFkkC3lK3Lzyx8jo9k0bSoz4zpNX0N65lYwCoE0OLRZ/fLkHcYiQoZ3WRGbFD4FN+dkLUgIi8LkpToJ1auDG0a2iKK1mIqEy9uqOIO8dQ06D9L++E33n3nK2LAwVk+e6VfAw4HGhtpW+TKs9+LQSsC9rGUs8Sx/X92jd1wJ0Zlv+AG5KlHCzR/8MXw2YAcblYFg+ajK7GphxdDMigbYNEAZlxNQnulqXvbTr8u1pOiSbpVrk0l3KU9cbGg4o7Tj/wdue2y5iWToQVTx8WHxBgMVmuqPq7RzFVIrwfT/T+8IYYStYQWPeckX7lsR2Pur+afB8Wo6l6IT7iobybS3bjCXkEIN+i0oUWylRJBCbcgnEiwR7Q/sP3Hwl9vmQ/8S58h/wqSBRWFJow6POzADwjeLkznkOgSI3LF2sSf7JBsXN4QXN+96iri6c+Ra7eguRURg6wVzCQRRgowEcxfmTf2jTtEB43CwKizDFA6nNeLuQ4BmIaDN5l7RigaLEjcrYF9boKmxyRHFAlizKEvJOZPX11Qo/qi8dWE1xCw7R75h+hSPD4FIsrJqn/gbmiJp+Y63bVh89l7aau/VEe0FoPgb94uq8RLwhOOI8cDJvWmzZ+o6PyxHfMhUgsqj2dK0f8VeMQfyk6yHHdY9KNTwt+BWpotEs6ASIgm9VYttYk/dfLJexiGzUrxxQPKzICPYbJ36FT9uuHiUkONYIjr3RdHa+AGJbBd4LTayq21Bfoc2D6ANeHDu557J9VG7Lve7D74YXwhOrRGreu5zxGmGyGcrSGk45Cm2yWnhZS7yEBR+gRKlnGmaq0LV4IjIy8CAE38bZxtrKStDg3HKsC7JyaMRgWoE5wtcyhfqNwu4knoxhqJjB1ZOBxEua54I=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969765" y="934857"/>
            <a:ext cx="4433081" cy="3273785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tfpLayoutConfig" hidden="1"/>
          <p:cNvSpPr txBox="1"/>
          <p:nvPr>
            <p:custDataLst>
              <p:tags r:id="rId3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overall_0_132388665532037256 columns_3_132388911261039113 8_1_132388911286314554 36_1_132388911342602469 </a:t>
            </a:r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>
            <a:off x="4667223" y="1252228"/>
            <a:ext cx="3040380" cy="1799924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>
            <a:off x="4065243" y="795028"/>
            <a:ext cx="250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Bandwidth/capacity ratio</a:t>
            </a:r>
          </a:p>
        </p:txBody>
      </p:sp>
      <p:sp>
        <p:nvSpPr>
          <p:cNvPr id="45" name="TextBox 44"/>
          <p:cNvSpPr txBox="1"/>
          <p:nvPr>
            <p:custDataLst>
              <p:tags r:id="rId6"/>
            </p:custDataLst>
          </p:nvPr>
        </p:nvSpPr>
        <p:spPr>
          <a:xfrm>
            <a:off x="5017743" y="3903988"/>
            <a:ext cx="250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Manufacturing cost / GB</a:t>
            </a:r>
          </a:p>
        </p:txBody>
      </p:sp>
      <p:sp>
        <p:nvSpPr>
          <p:cNvPr id="46" name="TextBox 45"/>
          <p:cNvSpPr txBox="1"/>
          <p:nvPr>
            <p:custDataLst>
              <p:tags r:id="rId7"/>
            </p:custDataLst>
          </p:nvPr>
        </p:nvSpPr>
        <p:spPr>
          <a:xfrm>
            <a:off x="7547583" y="726448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Capacity</a:t>
            </a:r>
            <a:br>
              <a:rPr lang="en-US" sz="1200" b="1"/>
            </a:br>
            <a:r>
              <a:rPr lang="en-US" sz="1200" b="1"/>
              <a:t>(min-max)</a:t>
            </a:r>
          </a:p>
        </p:txBody>
      </p:sp>
      <p:sp>
        <p:nvSpPr>
          <p:cNvPr id="47" name="TextBox 46"/>
          <p:cNvSpPr txBox="1"/>
          <p:nvPr>
            <p:custDataLst>
              <p:tags r:id="rId8"/>
            </p:custDataLst>
          </p:nvPr>
        </p:nvSpPr>
        <p:spPr>
          <a:xfrm>
            <a:off x="7707603" y="1366528"/>
            <a:ext cx="678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100GB</a:t>
            </a:r>
          </a:p>
        </p:txBody>
      </p:sp>
      <p:sp>
        <p:nvSpPr>
          <p:cNvPr id="20" name="Oval 19"/>
          <p:cNvSpPr/>
          <p:nvPr>
            <p:custDataLst>
              <p:tags r:id="rId9"/>
            </p:custDataLst>
          </p:nvPr>
        </p:nvSpPr>
        <p:spPr>
          <a:xfrm>
            <a:off x="7799043" y="1236988"/>
            <a:ext cx="502920" cy="50292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0"/>
            </p:custDataLst>
          </p:nvPr>
        </p:nvSpPr>
        <p:spPr>
          <a:xfrm>
            <a:off x="7799043" y="2890528"/>
            <a:ext cx="716280" cy="7239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7734300" y="2415029"/>
            <a:ext cx="132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71C5"/>
                </a:solidFill>
              </a:rPr>
              <a:t>Blue:  Intel</a:t>
            </a:r>
            <a:br>
              <a:rPr lang="en-US" sz="1200">
                <a:solidFill>
                  <a:srgbClr val="0071C5"/>
                </a:solidFill>
              </a:rPr>
            </a:br>
            <a:endParaRPr lang="en-US" sz="600">
              <a:solidFill>
                <a:srgbClr val="0071C5"/>
              </a:solidFill>
            </a:endParaRPr>
          </a:p>
          <a:p>
            <a:r>
              <a:rPr lang="en-US" sz="1200">
                <a:solidFill>
                  <a:srgbClr val="507867"/>
                </a:solidFill>
              </a:rPr>
              <a:t>Green:  industry</a:t>
            </a:r>
            <a:br>
              <a:rPr lang="en-US" sz="1200">
                <a:solidFill>
                  <a:srgbClr val="507867"/>
                </a:solidFill>
              </a:rPr>
            </a:br>
            <a:endParaRPr lang="en-US" sz="600">
              <a:solidFill>
                <a:srgbClr val="507867"/>
              </a:solidFill>
            </a:endParaRPr>
          </a:p>
          <a:p>
            <a:r>
              <a:rPr lang="en-US" sz="1200">
                <a:solidFill>
                  <a:srgbClr val="858585"/>
                </a:solidFill>
              </a:rPr>
              <a:t>Gray texts:  </a:t>
            </a:r>
            <a:br>
              <a:rPr lang="en-US" sz="1200">
                <a:solidFill>
                  <a:srgbClr val="858585"/>
                </a:solidFill>
              </a:rPr>
            </a:br>
            <a:r>
              <a:rPr lang="en-US" sz="1200">
                <a:solidFill>
                  <a:srgbClr val="858585"/>
                </a:solidFill>
              </a:rPr>
              <a:t>not in products yet or </a:t>
            </a:r>
            <a:r>
              <a:rPr lang="en-US" sz="1200" err="1">
                <a:solidFill>
                  <a:srgbClr val="858585"/>
                </a:solidFill>
              </a:rPr>
              <a:t>EoL’ed</a:t>
            </a:r>
            <a:endParaRPr lang="en-US" sz="1200">
              <a:solidFill>
                <a:srgbClr val="858585"/>
              </a:solidFill>
            </a:endParaRPr>
          </a:p>
        </p:txBody>
      </p:sp>
      <p:sp>
        <p:nvSpPr>
          <p:cNvPr id="6" name="Slide Number Placeholder 1"/>
          <p:cNvSpPr txBox="1"/>
          <p:nvPr>
            <p:custDataLst>
              <p:tags r:id="rId12"/>
            </p:custDataLst>
          </p:nvPr>
        </p:nvSpPr>
        <p:spPr>
          <a:xfrm>
            <a:off x="7002780" y="490167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41" name="Title 2"/>
          <p:cNvSpPr txBox="1"/>
          <p:nvPr>
            <p:custDataLst>
              <p:tags r:id="rId13"/>
            </p:custDataLst>
          </p:nvPr>
        </p:nvSpPr>
        <p:spPr>
          <a:xfrm>
            <a:off x="79780" y="432437"/>
            <a:ext cx="8984237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DRAM solutions cannot address bandwidth/capacity/cost simultaneously </a:t>
            </a:r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CB3F74D8-8645-4BBD-8E32-A285E439E594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850880" y="1357572"/>
            <a:ext cx="526636" cy="512447"/>
          </a:xfrm>
          <a:custGeom>
            <a:avLst/>
            <a:gdLst>
              <a:gd name="T0" fmla="*/ 151 w 301"/>
              <a:gd name="T1" fmla="*/ 116 h 259"/>
              <a:gd name="T2" fmla="*/ 234 w 301"/>
              <a:gd name="T3" fmla="*/ 259 h 259"/>
              <a:gd name="T4" fmla="*/ 301 w 301"/>
              <a:gd name="T5" fmla="*/ 259 h 259"/>
              <a:gd name="T6" fmla="*/ 151 w 301"/>
              <a:gd name="T7" fmla="*/ 0 h 259"/>
              <a:gd name="T8" fmla="*/ 0 w 301"/>
              <a:gd name="T9" fmla="*/ 259 h 259"/>
              <a:gd name="T10" fmla="*/ 67 w 301"/>
              <a:gd name="T11" fmla="*/ 259 h 259"/>
              <a:gd name="T12" fmla="*/ 151 w 301"/>
              <a:gd name="T13" fmla="*/ 11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" h="259">
                <a:moveTo>
                  <a:pt x="151" y="116"/>
                </a:moveTo>
                <a:lnTo>
                  <a:pt x="234" y="259"/>
                </a:lnTo>
                <a:lnTo>
                  <a:pt x="301" y="259"/>
                </a:lnTo>
                <a:lnTo>
                  <a:pt x="151" y="0"/>
                </a:lnTo>
                <a:lnTo>
                  <a:pt x="0" y="259"/>
                </a:lnTo>
                <a:lnTo>
                  <a:pt x="67" y="259"/>
                </a:lnTo>
                <a:lnTo>
                  <a:pt x="151" y="116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64DB1584-BD8A-43A1-8345-86D9D6F82767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015004" y="3346784"/>
            <a:ext cx="2198389" cy="388878"/>
          </a:xfrm>
          <a:custGeom>
            <a:avLst/>
            <a:gdLst>
              <a:gd name="T0" fmla="*/ 2092 w 2209"/>
              <a:gd name="T1" fmla="*/ 59 h 260"/>
              <a:gd name="T2" fmla="*/ 2058 w 2209"/>
              <a:gd name="T3" fmla="*/ 0 h 260"/>
              <a:gd name="T4" fmla="*/ 1991 w 2209"/>
              <a:gd name="T5" fmla="*/ 0 h 260"/>
              <a:gd name="T6" fmla="*/ 219 w 2209"/>
              <a:gd name="T7" fmla="*/ 0 h 260"/>
              <a:gd name="T8" fmla="*/ 151 w 2209"/>
              <a:gd name="T9" fmla="*/ 0 h 260"/>
              <a:gd name="T10" fmla="*/ 117 w 2209"/>
              <a:gd name="T11" fmla="*/ 59 h 260"/>
              <a:gd name="T12" fmla="*/ 0 w 2209"/>
              <a:gd name="T13" fmla="*/ 260 h 260"/>
              <a:gd name="T14" fmla="*/ 68 w 2209"/>
              <a:gd name="T15" fmla="*/ 260 h 260"/>
              <a:gd name="T16" fmla="*/ 185 w 2209"/>
              <a:gd name="T17" fmla="*/ 59 h 260"/>
              <a:gd name="T18" fmla="*/ 2025 w 2209"/>
              <a:gd name="T19" fmla="*/ 59 h 260"/>
              <a:gd name="T20" fmla="*/ 2141 w 2209"/>
              <a:gd name="T21" fmla="*/ 260 h 260"/>
              <a:gd name="T22" fmla="*/ 2209 w 2209"/>
              <a:gd name="T23" fmla="*/ 260 h 260"/>
              <a:gd name="T24" fmla="*/ 2092 w 2209"/>
              <a:gd name="T25" fmla="*/ 5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09" h="260">
                <a:moveTo>
                  <a:pt x="2092" y="59"/>
                </a:moveTo>
                <a:lnTo>
                  <a:pt x="2058" y="0"/>
                </a:lnTo>
                <a:lnTo>
                  <a:pt x="1991" y="0"/>
                </a:lnTo>
                <a:lnTo>
                  <a:pt x="219" y="0"/>
                </a:lnTo>
                <a:lnTo>
                  <a:pt x="151" y="0"/>
                </a:lnTo>
                <a:lnTo>
                  <a:pt x="117" y="59"/>
                </a:lnTo>
                <a:lnTo>
                  <a:pt x="0" y="260"/>
                </a:lnTo>
                <a:lnTo>
                  <a:pt x="68" y="260"/>
                </a:lnTo>
                <a:lnTo>
                  <a:pt x="185" y="59"/>
                </a:lnTo>
                <a:lnTo>
                  <a:pt x="2025" y="59"/>
                </a:lnTo>
                <a:lnTo>
                  <a:pt x="2141" y="260"/>
                </a:lnTo>
                <a:lnTo>
                  <a:pt x="2209" y="260"/>
                </a:lnTo>
                <a:lnTo>
                  <a:pt x="2092" y="59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vert="horz" wrap="none" lIns="68580" tIns="118872" rIns="6858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/>
              <a:t>NAND</a:t>
            </a:r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D66DC577-7491-40BC-97A3-34307B054E0B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1383849" y="2433338"/>
            <a:ext cx="1460699" cy="375399"/>
          </a:xfrm>
          <a:custGeom>
            <a:avLst/>
            <a:gdLst>
              <a:gd name="T0" fmla="*/ 1329 w 1445"/>
              <a:gd name="T1" fmla="*/ 58 h 259"/>
              <a:gd name="T2" fmla="*/ 1295 w 1445"/>
              <a:gd name="T3" fmla="*/ 0 h 259"/>
              <a:gd name="T4" fmla="*/ 1227 w 1445"/>
              <a:gd name="T5" fmla="*/ 0 h 259"/>
              <a:gd name="T6" fmla="*/ 218 w 1445"/>
              <a:gd name="T7" fmla="*/ 0 h 259"/>
              <a:gd name="T8" fmla="*/ 151 w 1445"/>
              <a:gd name="T9" fmla="*/ 0 h 259"/>
              <a:gd name="T10" fmla="*/ 117 w 1445"/>
              <a:gd name="T11" fmla="*/ 58 h 259"/>
              <a:gd name="T12" fmla="*/ 0 w 1445"/>
              <a:gd name="T13" fmla="*/ 259 h 259"/>
              <a:gd name="T14" fmla="*/ 67 w 1445"/>
              <a:gd name="T15" fmla="*/ 259 h 259"/>
              <a:gd name="T16" fmla="*/ 184 w 1445"/>
              <a:gd name="T17" fmla="*/ 58 h 259"/>
              <a:gd name="T18" fmla="*/ 1261 w 1445"/>
              <a:gd name="T19" fmla="*/ 58 h 259"/>
              <a:gd name="T20" fmla="*/ 1378 w 1445"/>
              <a:gd name="T21" fmla="*/ 259 h 259"/>
              <a:gd name="T22" fmla="*/ 1445 w 1445"/>
              <a:gd name="T23" fmla="*/ 259 h 259"/>
              <a:gd name="T24" fmla="*/ 1329 w 1445"/>
              <a:gd name="T25" fmla="*/ 58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5" h="259">
                <a:moveTo>
                  <a:pt x="1329" y="58"/>
                </a:moveTo>
                <a:lnTo>
                  <a:pt x="1295" y="0"/>
                </a:lnTo>
                <a:lnTo>
                  <a:pt x="1227" y="0"/>
                </a:lnTo>
                <a:lnTo>
                  <a:pt x="218" y="0"/>
                </a:lnTo>
                <a:lnTo>
                  <a:pt x="151" y="0"/>
                </a:lnTo>
                <a:lnTo>
                  <a:pt x="117" y="58"/>
                </a:lnTo>
                <a:lnTo>
                  <a:pt x="0" y="259"/>
                </a:lnTo>
                <a:lnTo>
                  <a:pt x="67" y="259"/>
                </a:lnTo>
                <a:lnTo>
                  <a:pt x="184" y="58"/>
                </a:lnTo>
                <a:lnTo>
                  <a:pt x="1261" y="58"/>
                </a:lnTo>
                <a:lnTo>
                  <a:pt x="1378" y="259"/>
                </a:lnTo>
                <a:lnTo>
                  <a:pt x="1445" y="259"/>
                </a:lnTo>
                <a:lnTo>
                  <a:pt x="1329" y="58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vert="horz" wrap="none" lIns="68580" tIns="162000" rIns="6858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/>
              <a:t>DRAM</a:t>
            </a:r>
          </a:p>
        </p:txBody>
      </p:sp>
      <p:sp>
        <p:nvSpPr>
          <p:cNvPr id="39" name="btfpBulletedList538072">
            <a:extLst>
              <a:ext uri="{FF2B5EF4-FFF2-40B4-BE49-F238E27FC236}">
                <a16:creationId xmlns:a16="http://schemas.microsoft.com/office/drawing/2014/main" id="{DED73F40-C00D-4ADC-83A8-E0C95801B1D6}"/>
              </a:ext>
            </a:extLst>
          </p:cNvPr>
          <p:cNvSpPr txBox="1"/>
          <p:nvPr>
            <p:custDataLst>
              <p:tags r:id="rId17"/>
            </p:custDataLst>
          </p:nvPr>
        </p:nvSpPr>
        <p:spPr bwMode="gray">
          <a:xfrm>
            <a:off x="1860911" y="1599657"/>
            <a:ext cx="506574" cy="239193"/>
          </a:xfrm>
          <a:prstGeom prst="rect">
            <a:avLst/>
          </a:prstGeom>
          <a:noFill/>
        </p:spPr>
        <p:txBody>
          <a:bodyPr vert="horz" wrap="none" lIns="27000" tIns="27000" rIns="27000" bIns="27000" rtlCol="0" anchor="ctr" anchorCtr="0">
            <a:spAutoFit/>
          </a:bodyPr>
          <a:lstStyle/>
          <a:p>
            <a:pPr marL="0" indent="0">
              <a:buNone/>
            </a:pPr>
            <a:r>
              <a:rPr lang="en-US" sz="1200" b="1"/>
              <a:t>SRAM</a:t>
            </a:r>
          </a:p>
        </p:txBody>
      </p:sp>
      <p:sp>
        <p:nvSpPr>
          <p:cNvPr id="40" name="Trapezoid 39">
            <a:extLst>
              <a:ext uri="{FF2B5EF4-FFF2-40B4-BE49-F238E27FC236}">
                <a16:creationId xmlns:a16="http://schemas.microsoft.com/office/drawing/2014/main" id="{B36948D5-01DF-462A-80BE-1132178F05B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15004" y="3760596"/>
            <a:ext cx="2198389" cy="49869"/>
          </a:xfrm>
          <a:prstGeom prst="trapezoid">
            <a:avLst/>
          </a:prstGeom>
          <a:solidFill>
            <a:srgbClr val="D6D6D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B52E0C-A315-4FD8-A7C6-30B88CACA9BB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1196255" y="1876615"/>
            <a:ext cx="1831276" cy="55864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54000">
                <a:schemeClr val="accent5">
                  <a:alpha val="22000"/>
                </a:schemeClr>
              </a:gs>
              <a:gs pos="100000">
                <a:schemeClr val="accent5">
                  <a:alpha val="0"/>
                </a:schemeClr>
              </a:gs>
            </a:gsLst>
            <a:lin ang="10800000" scaled="0"/>
          </a:gradFill>
          <a:ln w="9525" cap="flat" cmpd="sng" algn="ctr">
            <a:gradFill>
              <a:gsLst>
                <a:gs pos="0">
                  <a:schemeClr val="accent5">
                    <a:alpha val="0"/>
                  </a:schemeClr>
                </a:gs>
                <a:gs pos="4700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0" rIns="91372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tel Clear Light" panose="020B0404020203020204" pitchFamily="34" charset="0"/>
                <a:ea typeface="+mn-ea"/>
                <a:cs typeface="+mn-cs"/>
              </a:rPr>
              <a:t>BANDWIDTH GAP</a:t>
            </a:r>
          </a:p>
        </p:txBody>
      </p:sp>
      <p:sp>
        <p:nvSpPr>
          <p:cNvPr id="43" name="Freeform 13">
            <a:extLst>
              <a:ext uri="{FF2B5EF4-FFF2-40B4-BE49-F238E27FC236}">
                <a16:creationId xmlns:a16="http://schemas.microsoft.com/office/drawing/2014/main" id="{AFD0E6A2-8D22-4BE7-AA29-481771238A8A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1196254" y="2882816"/>
            <a:ext cx="1846849" cy="376848"/>
          </a:xfrm>
          <a:custGeom>
            <a:avLst/>
            <a:gdLst>
              <a:gd name="T0" fmla="*/ 1710 w 1827"/>
              <a:gd name="T1" fmla="*/ 59 h 260"/>
              <a:gd name="T2" fmla="*/ 1676 w 1827"/>
              <a:gd name="T3" fmla="*/ 0 h 260"/>
              <a:gd name="T4" fmla="*/ 1609 w 1827"/>
              <a:gd name="T5" fmla="*/ 0 h 260"/>
              <a:gd name="T6" fmla="*/ 218 w 1827"/>
              <a:gd name="T7" fmla="*/ 0 h 260"/>
              <a:gd name="T8" fmla="*/ 151 w 1827"/>
              <a:gd name="T9" fmla="*/ 0 h 260"/>
              <a:gd name="T10" fmla="*/ 117 w 1827"/>
              <a:gd name="T11" fmla="*/ 59 h 260"/>
              <a:gd name="T12" fmla="*/ 0 w 1827"/>
              <a:gd name="T13" fmla="*/ 260 h 260"/>
              <a:gd name="T14" fmla="*/ 68 w 1827"/>
              <a:gd name="T15" fmla="*/ 260 h 260"/>
              <a:gd name="T16" fmla="*/ 184 w 1827"/>
              <a:gd name="T17" fmla="*/ 59 h 260"/>
              <a:gd name="T18" fmla="*/ 1643 w 1827"/>
              <a:gd name="T19" fmla="*/ 59 h 260"/>
              <a:gd name="T20" fmla="*/ 1760 w 1827"/>
              <a:gd name="T21" fmla="*/ 260 h 260"/>
              <a:gd name="T22" fmla="*/ 1827 w 1827"/>
              <a:gd name="T23" fmla="*/ 260 h 260"/>
              <a:gd name="T24" fmla="*/ 1710 w 1827"/>
              <a:gd name="T25" fmla="*/ 5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27" h="260">
                <a:moveTo>
                  <a:pt x="1710" y="59"/>
                </a:moveTo>
                <a:lnTo>
                  <a:pt x="1676" y="0"/>
                </a:lnTo>
                <a:lnTo>
                  <a:pt x="1609" y="0"/>
                </a:lnTo>
                <a:lnTo>
                  <a:pt x="218" y="0"/>
                </a:lnTo>
                <a:lnTo>
                  <a:pt x="151" y="0"/>
                </a:lnTo>
                <a:lnTo>
                  <a:pt x="117" y="59"/>
                </a:lnTo>
                <a:lnTo>
                  <a:pt x="0" y="260"/>
                </a:lnTo>
                <a:lnTo>
                  <a:pt x="68" y="260"/>
                </a:lnTo>
                <a:lnTo>
                  <a:pt x="184" y="59"/>
                </a:lnTo>
                <a:lnTo>
                  <a:pt x="1643" y="59"/>
                </a:lnTo>
                <a:lnTo>
                  <a:pt x="1760" y="260"/>
                </a:lnTo>
                <a:lnTo>
                  <a:pt x="1827" y="260"/>
                </a:lnTo>
                <a:lnTo>
                  <a:pt x="1710" y="59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vert="horz" wrap="none" lIns="68580" tIns="162000" rIns="6858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err="1"/>
              <a:t>Optane</a:t>
            </a:r>
            <a:r>
              <a:rPr lang="en-US" sz="1200" b="1"/>
              <a:t>™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888D4A40-8C20-4BC9-A928-EBAA0A76C25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flipH="1">
            <a:off x="2895336" y="1869826"/>
            <a:ext cx="979866" cy="624478"/>
          </a:xfrm>
          <a:prstGeom prst="rightArrow">
            <a:avLst>
              <a:gd name="adj1" fmla="val 69282"/>
              <a:gd name="adj2" fmla="val 471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66CEA4-6E2C-42E9-98B6-F7280DF2DA2E}"/>
              </a:ext>
            </a:extLst>
          </p:cNvPr>
          <p:cNvCxnSpPr/>
          <p:nvPr/>
        </p:nvCxnSpPr>
        <p:spPr>
          <a:xfrm flipV="1">
            <a:off x="4667223" y="2434993"/>
            <a:ext cx="3040380" cy="116173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49B04CA-42B0-40C3-A3C6-AF61B8BC5FBB}"/>
              </a:ext>
            </a:extLst>
          </p:cNvPr>
          <p:cNvSpPr txBox="1"/>
          <p:nvPr/>
        </p:nvSpPr>
        <p:spPr>
          <a:xfrm>
            <a:off x="158670" y="4382032"/>
            <a:ext cx="882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buClrTx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 is best for several TB/s bandwidth @ 1s of GBs in capacity</a:t>
            </a:r>
          </a:p>
          <a:p>
            <a:pPr lvl="0" algn="ctr" eaLnBrk="0" fontAlgn="base" hangingPunct="0">
              <a:buClrTx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bandwidth DRAM derivatives (HBM) are best for 10s of GB capacity with 100s of GB/s bandwidth</a:t>
            </a:r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36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tfpLayoutConfig" hidden="1"/>
          <p:cNvSpPr txBox="1"/>
          <p:nvPr>
            <p:custDataLst>
              <p:tags r:id="rId1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overall_0_132388665532037256 columns_3_132388911261039113 8_1_132388911286314554 36_1_132388911342602469 </a:t>
            </a:r>
          </a:p>
        </p:txBody>
      </p:sp>
      <p:sp>
        <p:nvSpPr>
          <p:cNvPr id="115" name="btfpBulletedList538072">
            <a:extLst>
              <a:ext uri="{FF2B5EF4-FFF2-40B4-BE49-F238E27FC236}">
                <a16:creationId xmlns:a16="http://schemas.microsoft.com/office/drawing/2014/main" id="{A8B62730-8590-4696-8566-7BB48F0822B7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8314584" y="3814072"/>
            <a:ext cx="978809" cy="177638"/>
          </a:xfrm>
          <a:prstGeom prst="rect">
            <a:avLst/>
          </a:prstGeom>
          <a:noFill/>
        </p:spPr>
        <p:txBody>
          <a:bodyPr vert="horz" wrap="square" lIns="27000" tIns="27000" rIns="27000" bIns="27000" rtlCol="0" anchor="ctr" anchorCtr="0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SSDs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B67277-4C6F-4045-A9F7-325471360CC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4318" y="1221460"/>
            <a:ext cx="3171328" cy="2781357"/>
            <a:chOff x="5890861" y="1184282"/>
            <a:chExt cx="3171328" cy="2781357"/>
          </a:xfrm>
        </p:grpSpPr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65859B90-AD90-4B50-A531-F2A9044649C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auto">
            <a:xfrm>
              <a:off x="7056309" y="1184282"/>
              <a:ext cx="304271" cy="375399"/>
            </a:xfrm>
            <a:custGeom>
              <a:avLst/>
              <a:gdLst>
                <a:gd name="T0" fmla="*/ 151 w 301"/>
                <a:gd name="T1" fmla="*/ 116 h 259"/>
                <a:gd name="T2" fmla="*/ 234 w 301"/>
                <a:gd name="T3" fmla="*/ 259 h 259"/>
                <a:gd name="T4" fmla="*/ 301 w 301"/>
                <a:gd name="T5" fmla="*/ 259 h 259"/>
                <a:gd name="T6" fmla="*/ 151 w 301"/>
                <a:gd name="T7" fmla="*/ 0 h 259"/>
                <a:gd name="T8" fmla="*/ 0 w 301"/>
                <a:gd name="T9" fmla="*/ 259 h 259"/>
                <a:gd name="T10" fmla="*/ 67 w 301"/>
                <a:gd name="T11" fmla="*/ 259 h 259"/>
                <a:gd name="T12" fmla="*/ 151 w 301"/>
                <a:gd name="T13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9">
                  <a:moveTo>
                    <a:pt x="151" y="116"/>
                  </a:moveTo>
                  <a:lnTo>
                    <a:pt x="234" y="259"/>
                  </a:lnTo>
                  <a:lnTo>
                    <a:pt x="301" y="259"/>
                  </a:lnTo>
                  <a:lnTo>
                    <a:pt x="151" y="0"/>
                  </a:lnTo>
                  <a:lnTo>
                    <a:pt x="0" y="259"/>
                  </a:lnTo>
                  <a:lnTo>
                    <a:pt x="67" y="259"/>
                  </a:lnTo>
                  <a:lnTo>
                    <a:pt x="151" y="116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18F5069E-BFE5-4F0B-8B51-48AECFACD92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auto">
            <a:xfrm>
              <a:off x="6285019" y="3088815"/>
              <a:ext cx="1846849" cy="376848"/>
            </a:xfrm>
            <a:custGeom>
              <a:avLst/>
              <a:gdLst>
                <a:gd name="T0" fmla="*/ 1710 w 1827"/>
                <a:gd name="T1" fmla="*/ 59 h 260"/>
                <a:gd name="T2" fmla="*/ 1676 w 1827"/>
                <a:gd name="T3" fmla="*/ 0 h 260"/>
                <a:gd name="T4" fmla="*/ 1609 w 1827"/>
                <a:gd name="T5" fmla="*/ 0 h 260"/>
                <a:gd name="T6" fmla="*/ 218 w 1827"/>
                <a:gd name="T7" fmla="*/ 0 h 260"/>
                <a:gd name="T8" fmla="*/ 151 w 1827"/>
                <a:gd name="T9" fmla="*/ 0 h 260"/>
                <a:gd name="T10" fmla="*/ 117 w 1827"/>
                <a:gd name="T11" fmla="*/ 59 h 260"/>
                <a:gd name="T12" fmla="*/ 0 w 1827"/>
                <a:gd name="T13" fmla="*/ 260 h 260"/>
                <a:gd name="T14" fmla="*/ 68 w 1827"/>
                <a:gd name="T15" fmla="*/ 260 h 260"/>
                <a:gd name="T16" fmla="*/ 184 w 1827"/>
                <a:gd name="T17" fmla="*/ 59 h 260"/>
                <a:gd name="T18" fmla="*/ 1643 w 1827"/>
                <a:gd name="T19" fmla="*/ 59 h 260"/>
                <a:gd name="T20" fmla="*/ 1760 w 1827"/>
                <a:gd name="T21" fmla="*/ 260 h 260"/>
                <a:gd name="T22" fmla="*/ 1827 w 1827"/>
                <a:gd name="T23" fmla="*/ 260 h 260"/>
                <a:gd name="T24" fmla="*/ 1710 w 1827"/>
                <a:gd name="T25" fmla="*/ 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7" h="260">
                  <a:moveTo>
                    <a:pt x="1710" y="59"/>
                  </a:moveTo>
                  <a:lnTo>
                    <a:pt x="1676" y="0"/>
                  </a:lnTo>
                  <a:lnTo>
                    <a:pt x="1609" y="0"/>
                  </a:lnTo>
                  <a:lnTo>
                    <a:pt x="218" y="0"/>
                  </a:lnTo>
                  <a:lnTo>
                    <a:pt x="151" y="0"/>
                  </a:lnTo>
                  <a:lnTo>
                    <a:pt x="117" y="59"/>
                  </a:lnTo>
                  <a:lnTo>
                    <a:pt x="0" y="260"/>
                  </a:lnTo>
                  <a:lnTo>
                    <a:pt x="68" y="260"/>
                  </a:lnTo>
                  <a:lnTo>
                    <a:pt x="184" y="59"/>
                  </a:lnTo>
                  <a:lnTo>
                    <a:pt x="1643" y="59"/>
                  </a:lnTo>
                  <a:lnTo>
                    <a:pt x="1760" y="260"/>
                  </a:lnTo>
                  <a:lnTo>
                    <a:pt x="1827" y="260"/>
                  </a:lnTo>
                  <a:lnTo>
                    <a:pt x="1710" y="59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vert="horz" wrap="none" lIns="68580" tIns="162000" rIns="68580" bIns="0" numCol="1" anchor="ctr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200" b="1" err="1"/>
                <a:t>Optane</a:t>
              </a:r>
              <a:r>
                <a:rPr lang="en-US" sz="1200" b="1"/>
                <a:t>™</a:t>
              </a:r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E2CD2F06-E38D-4838-A130-1E58DA5E7AD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6091945" y="3564224"/>
              <a:ext cx="2232999" cy="376848"/>
            </a:xfrm>
            <a:custGeom>
              <a:avLst/>
              <a:gdLst>
                <a:gd name="T0" fmla="*/ 2092 w 2209"/>
                <a:gd name="T1" fmla="*/ 59 h 260"/>
                <a:gd name="T2" fmla="*/ 2058 w 2209"/>
                <a:gd name="T3" fmla="*/ 0 h 260"/>
                <a:gd name="T4" fmla="*/ 1991 w 2209"/>
                <a:gd name="T5" fmla="*/ 0 h 260"/>
                <a:gd name="T6" fmla="*/ 219 w 2209"/>
                <a:gd name="T7" fmla="*/ 0 h 260"/>
                <a:gd name="T8" fmla="*/ 151 w 2209"/>
                <a:gd name="T9" fmla="*/ 0 h 260"/>
                <a:gd name="T10" fmla="*/ 117 w 2209"/>
                <a:gd name="T11" fmla="*/ 59 h 260"/>
                <a:gd name="T12" fmla="*/ 0 w 2209"/>
                <a:gd name="T13" fmla="*/ 260 h 260"/>
                <a:gd name="T14" fmla="*/ 68 w 2209"/>
                <a:gd name="T15" fmla="*/ 260 h 260"/>
                <a:gd name="T16" fmla="*/ 185 w 2209"/>
                <a:gd name="T17" fmla="*/ 59 h 260"/>
                <a:gd name="T18" fmla="*/ 2025 w 2209"/>
                <a:gd name="T19" fmla="*/ 59 h 260"/>
                <a:gd name="T20" fmla="*/ 2141 w 2209"/>
                <a:gd name="T21" fmla="*/ 260 h 260"/>
                <a:gd name="T22" fmla="*/ 2209 w 2209"/>
                <a:gd name="T23" fmla="*/ 260 h 260"/>
                <a:gd name="T24" fmla="*/ 2092 w 2209"/>
                <a:gd name="T25" fmla="*/ 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9" h="260">
                  <a:moveTo>
                    <a:pt x="2092" y="59"/>
                  </a:moveTo>
                  <a:lnTo>
                    <a:pt x="2058" y="0"/>
                  </a:lnTo>
                  <a:lnTo>
                    <a:pt x="1991" y="0"/>
                  </a:lnTo>
                  <a:lnTo>
                    <a:pt x="219" y="0"/>
                  </a:lnTo>
                  <a:lnTo>
                    <a:pt x="151" y="0"/>
                  </a:lnTo>
                  <a:lnTo>
                    <a:pt x="117" y="59"/>
                  </a:lnTo>
                  <a:lnTo>
                    <a:pt x="0" y="260"/>
                  </a:lnTo>
                  <a:lnTo>
                    <a:pt x="68" y="260"/>
                  </a:lnTo>
                  <a:lnTo>
                    <a:pt x="185" y="59"/>
                  </a:lnTo>
                  <a:lnTo>
                    <a:pt x="2025" y="59"/>
                  </a:lnTo>
                  <a:lnTo>
                    <a:pt x="2141" y="260"/>
                  </a:lnTo>
                  <a:lnTo>
                    <a:pt x="2209" y="260"/>
                  </a:lnTo>
                  <a:lnTo>
                    <a:pt x="2092" y="59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vert="horz" wrap="none" lIns="68580" tIns="118872" rIns="68580" bIns="0" numCol="1" anchor="t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200" b="1"/>
                <a:t>NAND</a:t>
              </a:r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2624D621-0D89-412D-9CFE-8210804BB45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6863234" y="1659691"/>
              <a:ext cx="690420" cy="376848"/>
            </a:xfrm>
            <a:custGeom>
              <a:avLst/>
              <a:gdLst>
                <a:gd name="T0" fmla="*/ 566 w 683"/>
                <a:gd name="T1" fmla="*/ 59 h 260"/>
                <a:gd name="T2" fmla="*/ 532 w 683"/>
                <a:gd name="T3" fmla="*/ 0 h 260"/>
                <a:gd name="T4" fmla="*/ 465 w 683"/>
                <a:gd name="T5" fmla="*/ 0 h 260"/>
                <a:gd name="T6" fmla="*/ 218 w 683"/>
                <a:gd name="T7" fmla="*/ 0 h 260"/>
                <a:gd name="T8" fmla="*/ 151 w 683"/>
                <a:gd name="T9" fmla="*/ 0 h 260"/>
                <a:gd name="T10" fmla="*/ 117 w 683"/>
                <a:gd name="T11" fmla="*/ 59 h 260"/>
                <a:gd name="T12" fmla="*/ 0 w 683"/>
                <a:gd name="T13" fmla="*/ 260 h 260"/>
                <a:gd name="T14" fmla="*/ 68 w 683"/>
                <a:gd name="T15" fmla="*/ 260 h 260"/>
                <a:gd name="T16" fmla="*/ 185 w 683"/>
                <a:gd name="T17" fmla="*/ 59 h 260"/>
                <a:gd name="T18" fmla="*/ 499 w 683"/>
                <a:gd name="T19" fmla="*/ 59 h 260"/>
                <a:gd name="T20" fmla="*/ 616 w 683"/>
                <a:gd name="T21" fmla="*/ 260 h 260"/>
                <a:gd name="T22" fmla="*/ 683 w 683"/>
                <a:gd name="T23" fmla="*/ 260 h 260"/>
                <a:gd name="T24" fmla="*/ 566 w 683"/>
                <a:gd name="T25" fmla="*/ 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3" h="260">
                  <a:moveTo>
                    <a:pt x="566" y="59"/>
                  </a:moveTo>
                  <a:lnTo>
                    <a:pt x="532" y="0"/>
                  </a:lnTo>
                  <a:lnTo>
                    <a:pt x="465" y="0"/>
                  </a:lnTo>
                  <a:lnTo>
                    <a:pt x="218" y="0"/>
                  </a:lnTo>
                  <a:lnTo>
                    <a:pt x="151" y="0"/>
                  </a:lnTo>
                  <a:lnTo>
                    <a:pt x="117" y="59"/>
                  </a:lnTo>
                  <a:lnTo>
                    <a:pt x="0" y="260"/>
                  </a:lnTo>
                  <a:lnTo>
                    <a:pt x="68" y="260"/>
                  </a:lnTo>
                  <a:lnTo>
                    <a:pt x="185" y="59"/>
                  </a:lnTo>
                  <a:lnTo>
                    <a:pt x="499" y="59"/>
                  </a:lnTo>
                  <a:lnTo>
                    <a:pt x="616" y="260"/>
                  </a:lnTo>
                  <a:lnTo>
                    <a:pt x="683" y="260"/>
                  </a:lnTo>
                  <a:lnTo>
                    <a:pt x="566" y="5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none" lIns="68580" tIns="162000" rIns="68580" bIns="0" numCol="1" anchor="ctr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000"/>
                <a:t>Tightly </a:t>
              </a:r>
              <a:br>
                <a:rPr lang="en-US" sz="1000"/>
              </a:br>
              <a:r>
                <a:rPr lang="en-US" sz="1000"/>
                <a:t>coupled</a:t>
              </a:r>
              <a:br>
                <a:rPr lang="en-US" sz="800" i="1"/>
              </a:br>
              <a:r>
                <a:rPr lang="en-US" sz="800" i="1"/>
                <a:t>(SRAM-like)</a:t>
              </a:r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E390B67F-82C5-4E01-9D12-37509CAC54A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auto">
            <a:xfrm>
              <a:off x="6671169" y="2135099"/>
              <a:ext cx="1075560" cy="376848"/>
            </a:xfrm>
            <a:custGeom>
              <a:avLst/>
              <a:gdLst>
                <a:gd name="T0" fmla="*/ 947 w 1064"/>
                <a:gd name="T1" fmla="*/ 59 h 260"/>
                <a:gd name="T2" fmla="*/ 913 w 1064"/>
                <a:gd name="T3" fmla="*/ 0 h 260"/>
                <a:gd name="T4" fmla="*/ 846 w 1064"/>
                <a:gd name="T5" fmla="*/ 0 h 260"/>
                <a:gd name="T6" fmla="*/ 218 w 1064"/>
                <a:gd name="T7" fmla="*/ 0 h 260"/>
                <a:gd name="T8" fmla="*/ 150 w 1064"/>
                <a:gd name="T9" fmla="*/ 0 h 260"/>
                <a:gd name="T10" fmla="*/ 116 w 1064"/>
                <a:gd name="T11" fmla="*/ 59 h 260"/>
                <a:gd name="T12" fmla="*/ 0 w 1064"/>
                <a:gd name="T13" fmla="*/ 260 h 260"/>
                <a:gd name="T14" fmla="*/ 67 w 1064"/>
                <a:gd name="T15" fmla="*/ 260 h 260"/>
                <a:gd name="T16" fmla="*/ 184 w 1064"/>
                <a:gd name="T17" fmla="*/ 59 h 260"/>
                <a:gd name="T18" fmla="*/ 879 w 1064"/>
                <a:gd name="T19" fmla="*/ 59 h 260"/>
                <a:gd name="T20" fmla="*/ 996 w 1064"/>
                <a:gd name="T21" fmla="*/ 260 h 260"/>
                <a:gd name="T22" fmla="*/ 1064 w 1064"/>
                <a:gd name="T23" fmla="*/ 260 h 260"/>
                <a:gd name="T24" fmla="*/ 947 w 1064"/>
                <a:gd name="T25" fmla="*/ 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4" h="260">
                  <a:moveTo>
                    <a:pt x="947" y="59"/>
                  </a:moveTo>
                  <a:lnTo>
                    <a:pt x="913" y="0"/>
                  </a:lnTo>
                  <a:lnTo>
                    <a:pt x="846" y="0"/>
                  </a:lnTo>
                  <a:lnTo>
                    <a:pt x="218" y="0"/>
                  </a:lnTo>
                  <a:lnTo>
                    <a:pt x="150" y="0"/>
                  </a:lnTo>
                  <a:lnTo>
                    <a:pt x="116" y="59"/>
                  </a:lnTo>
                  <a:lnTo>
                    <a:pt x="0" y="260"/>
                  </a:lnTo>
                  <a:lnTo>
                    <a:pt x="67" y="260"/>
                  </a:lnTo>
                  <a:lnTo>
                    <a:pt x="184" y="59"/>
                  </a:lnTo>
                  <a:lnTo>
                    <a:pt x="879" y="59"/>
                  </a:lnTo>
                  <a:lnTo>
                    <a:pt x="996" y="260"/>
                  </a:lnTo>
                  <a:lnTo>
                    <a:pt x="1064" y="260"/>
                  </a:lnTo>
                  <a:lnTo>
                    <a:pt x="947" y="59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txBody>
            <a:bodyPr vert="horz" wrap="none" lIns="68580" tIns="162000" rIns="68580" bIns="0" numCol="1" anchor="ctr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000"/>
                <a:t>In package</a:t>
              </a:r>
              <a:br>
                <a:rPr lang="en-US" sz="1000"/>
              </a:br>
              <a:r>
                <a:rPr lang="en-US" sz="800" i="1"/>
                <a:t>(DRAM-like)</a:t>
              </a:r>
              <a:br>
                <a:rPr lang="en-US" sz="800" i="1"/>
              </a:br>
              <a:endParaRPr lang="en-US" sz="800" i="1"/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121DC62C-7EAA-40E8-8FA9-DDB1D062087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 bwMode="auto">
            <a:xfrm>
              <a:off x="6478095" y="2613406"/>
              <a:ext cx="1460699" cy="375399"/>
            </a:xfrm>
            <a:custGeom>
              <a:avLst/>
              <a:gdLst>
                <a:gd name="T0" fmla="*/ 1329 w 1445"/>
                <a:gd name="T1" fmla="*/ 58 h 259"/>
                <a:gd name="T2" fmla="*/ 1295 w 1445"/>
                <a:gd name="T3" fmla="*/ 0 h 259"/>
                <a:gd name="T4" fmla="*/ 1227 w 1445"/>
                <a:gd name="T5" fmla="*/ 0 h 259"/>
                <a:gd name="T6" fmla="*/ 218 w 1445"/>
                <a:gd name="T7" fmla="*/ 0 h 259"/>
                <a:gd name="T8" fmla="*/ 151 w 1445"/>
                <a:gd name="T9" fmla="*/ 0 h 259"/>
                <a:gd name="T10" fmla="*/ 117 w 1445"/>
                <a:gd name="T11" fmla="*/ 58 h 259"/>
                <a:gd name="T12" fmla="*/ 0 w 1445"/>
                <a:gd name="T13" fmla="*/ 259 h 259"/>
                <a:gd name="T14" fmla="*/ 67 w 1445"/>
                <a:gd name="T15" fmla="*/ 259 h 259"/>
                <a:gd name="T16" fmla="*/ 184 w 1445"/>
                <a:gd name="T17" fmla="*/ 58 h 259"/>
                <a:gd name="T18" fmla="*/ 1261 w 1445"/>
                <a:gd name="T19" fmla="*/ 58 h 259"/>
                <a:gd name="T20" fmla="*/ 1378 w 1445"/>
                <a:gd name="T21" fmla="*/ 259 h 259"/>
                <a:gd name="T22" fmla="*/ 1445 w 1445"/>
                <a:gd name="T23" fmla="*/ 259 h 259"/>
                <a:gd name="T24" fmla="*/ 1329 w 1445"/>
                <a:gd name="T25" fmla="*/ 5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5" h="259">
                  <a:moveTo>
                    <a:pt x="1329" y="58"/>
                  </a:moveTo>
                  <a:lnTo>
                    <a:pt x="1295" y="0"/>
                  </a:lnTo>
                  <a:lnTo>
                    <a:pt x="1227" y="0"/>
                  </a:lnTo>
                  <a:lnTo>
                    <a:pt x="218" y="0"/>
                  </a:lnTo>
                  <a:lnTo>
                    <a:pt x="151" y="0"/>
                  </a:lnTo>
                  <a:lnTo>
                    <a:pt x="117" y="58"/>
                  </a:lnTo>
                  <a:lnTo>
                    <a:pt x="0" y="259"/>
                  </a:lnTo>
                  <a:lnTo>
                    <a:pt x="67" y="259"/>
                  </a:lnTo>
                  <a:lnTo>
                    <a:pt x="184" y="58"/>
                  </a:lnTo>
                  <a:lnTo>
                    <a:pt x="1261" y="58"/>
                  </a:lnTo>
                  <a:lnTo>
                    <a:pt x="1378" y="259"/>
                  </a:lnTo>
                  <a:lnTo>
                    <a:pt x="1445" y="259"/>
                  </a:lnTo>
                  <a:lnTo>
                    <a:pt x="1329" y="58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vert="horz" wrap="none" lIns="68580" tIns="162000" rIns="68580" bIns="0" numCol="1" anchor="ctr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200" b="1"/>
                <a:t>DRAM</a:t>
              </a:r>
            </a:p>
          </p:txBody>
        </p:sp>
        <p:sp>
          <p:nvSpPr>
            <p:cNvPr id="109" name="btfpBulletedList538072">
              <a:extLst>
                <a:ext uri="{FF2B5EF4-FFF2-40B4-BE49-F238E27FC236}">
                  <a16:creationId xmlns:a16="http://schemas.microsoft.com/office/drawing/2014/main" id="{FC25E0FF-BF07-4441-B84C-CFBA05CC8DF5}"/>
                </a:ext>
              </a:extLst>
            </p:cNvPr>
            <p:cNvSpPr txBox="1"/>
            <p:nvPr>
              <p:custDataLst>
                <p:tags r:id="rId52"/>
              </p:custDataLst>
            </p:nvPr>
          </p:nvSpPr>
          <p:spPr bwMode="gray">
            <a:xfrm>
              <a:off x="6976791" y="1287582"/>
              <a:ext cx="506574" cy="239193"/>
            </a:xfrm>
            <a:prstGeom prst="rect">
              <a:avLst/>
            </a:prstGeom>
            <a:noFill/>
          </p:spPr>
          <p:txBody>
            <a:bodyPr vert="horz" wrap="none" lIns="27000" tIns="27000" rIns="27000" bIns="2700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sz="1200" b="1"/>
                <a:t>SRAM</a:t>
              </a:r>
            </a:p>
          </p:txBody>
        </p:sp>
        <p:sp>
          <p:nvSpPr>
            <p:cNvPr id="111" name="btfpBulletedList538072">
              <a:extLst>
                <a:ext uri="{FF2B5EF4-FFF2-40B4-BE49-F238E27FC236}">
                  <a16:creationId xmlns:a16="http://schemas.microsoft.com/office/drawing/2014/main" id="{4CB03A8E-6D9E-420A-9C5B-B28F52C0C94F}"/>
                </a:ext>
              </a:extLst>
            </p:cNvPr>
            <p:cNvSpPr txBox="1"/>
            <p:nvPr>
              <p:custDataLst>
                <p:tags r:id="rId53"/>
              </p:custDataLst>
            </p:nvPr>
          </p:nvSpPr>
          <p:spPr bwMode="gray">
            <a:xfrm>
              <a:off x="7578014" y="1749353"/>
              <a:ext cx="787100" cy="208416"/>
            </a:xfrm>
            <a:prstGeom prst="rect">
              <a:avLst/>
            </a:prstGeom>
            <a:noFill/>
          </p:spPr>
          <p:txBody>
            <a:bodyPr vert="horz" wrap="none" lIns="27000" tIns="27000" rIns="27000" bIns="2700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sz="1000" b="1">
                  <a:solidFill>
                    <a:srgbClr val="990000"/>
                  </a:solidFill>
                </a:rPr>
                <a:t>Adamantine</a:t>
              </a:r>
            </a:p>
          </p:txBody>
        </p:sp>
        <p:sp>
          <p:nvSpPr>
            <p:cNvPr id="112" name="btfpBulletedList538072">
              <a:extLst>
                <a:ext uri="{FF2B5EF4-FFF2-40B4-BE49-F238E27FC236}">
                  <a16:creationId xmlns:a16="http://schemas.microsoft.com/office/drawing/2014/main" id="{85B313E5-7F08-467A-B867-20E321762BB2}"/>
                </a:ext>
              </a:extLst>
            </p:cNvPr>
            <p:cNvSpPr txBox="1"/>
            <p:nvPr>
              <p:custDataLst>
                <p:tags r:id="rId54"/>
              </p:custDataLst>
            </p:nvPr>
          </p:nvSpPr>
          <p:spPr bwMode="gray">
            <a:xfrm>
              <a:off x="7686621" y="2150605"/>
              <a:ext cx="1155791" cy="362304"/>
            </a:xfrm>
            <a:prstGeom prst="rect">
              <a:avLst/>
            </a:prstGeom>
            <a:noFill/>
          </p:spPr>
          <p:txBody>
            <a:bodyPr vert="horz" wrap="none" lIns="27000" tIns="27000" rIns="27000" bIns="2700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sz="1000" b="1">
                  <a:solidFill>
                    <a:srgbClr val="FF7C80"/>
                  </a:solidFill>
                </a:rPr>
                <a:t>DRAM Derivatives</a:t>
              </a:r>
              <a:br>
                <a:rPr lang="en-US" sz="1000" b="1">
                  <a:solidFill>
                    <a:srgbClr val="FF7C80"/>
                  </a:solidFill>
                </a:rPr>
              </a:br>
              <a:r>
                <a:rPr lang="en-US" sz="1000" b="1">
                  <a:solidFill>
                    <a:srgbClr val="FF7C80"/>
                  </a:solidFill>
                </a:rPr>
                <a:t>  (HBM…)</a:t>
              </a:r>
            </a:p>
          </p:txBody>
        </p:sp>
        <p:sp>
          <p:nvSpPr>
            <p:cNvPr id="113" name="btfpBulletedList538072">
              <a:extLst>
                <a:ext uri="{FF2B5EF4-FFF2-40B4-BE49-F238E27FC236}">
                  <a16:creationId xmlns:a16="http://schemas.microsoft.com/office/drawing/2014/main" id="{B2876EAA-9F9F-4F3A-AF88-D8C2BEE276E0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 bwMode="gray">
            <a:xfrm>
              <a:off x="7890305" y="2710209"/>
              <a:ext cx="681302" cy="177638"/>
            </a:xfrm>
            <a:prstGeom prst="rect">
              <a:avLst/>
            </a:prstGeom>
            <a:noFill/>
          </p:spPr>
          <p:txBody>
            <a:bodyPr vert="horz" wrap="none" lIns="27000" tIns="27000" rIns="27000" bIns="2700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sz="800">
                  <a:solidFill>
                    <a:schemeClr val="tx1"/>
                  </a:solidFill>
                </a:rPr>
                <a:t>DDR, LPDDR</a:t>
              </a:r>
            </a:p>
          </p:txBody>
        </p:sp>
        <p:sp>
          <p:nvSpPr>
            <p:cNvPr id="114" name="btfpBulletedList538072">
              <a:extLst>
                <a:ext uri="{FF2B5EF4-FFF2-40B4-BE49-F238E27FC236}">
                  <a16:creationId xmlns:a16="http://schemas.microsoft.com/office/drawing/2014/main" id="{0946BA25-153E-4CB3-A245-EC1F8BE01EEA}"/>
                </a:ext>
              </a:extLst>
            </p:cNvPr>
            <p:cNvSpPr txBox="1"/>
            <p:nvPr>
              <p:custDataLst>
                <p:tags r:id="rId56"/>
              </p:custDataLst>
            </p:nvPr>
          </p:nvSpPr>
          <p:spPr bwMode="gray">
            <a:xfrm>
              <a:off x="8083380" y="3188418"/>
              <a:ext cx="978809" cy="177638"/>
            </a:xfrm>
            <a:prstGeom prst="rect">
              <a:avLst/>
            </a:prstGeom>
            <a:noFill/>
          </p:spPr>
          <p:txBody>
            <a:bodyPr vert="horz" wrap="square" lIns="27000" tIns="27000" rIns="27000" bIns="2700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sz="800">
                  <a:solidFill>
                    <a:schemeClr val="tx1"/>
                  </a:solidFill>
                </a:rPr>
                <a:t>3D XPoint</a:t>
              </a:r>
            </a:p>
          </p:txBody>
        </p:sp>
        <p:sp>
          <p:nvSpPr>
            <p:cNvPr id="117" name="Trapezoid 116">
              <a:extLst>
                <a:ext uri="{FF2B5EF4-FFF2-40B4-BE49-F238E27FC236}">
                  <a16:creationId xmlns:a16="http://schemas.microsoft.com/office/drawing/2014/main" id="{D3407034-515E-491D-A80F-3E383C3CAFF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111517" y="3908489"/>
              <a:ext cx="2155371" cy="57150"/>
            </a:xfrm>
            <a:prstGeom prst="trapezoid">
              <a:avLst/>
            </a:prstGeom>
            <a:solidFill>
              <a:srgbClr val="D6D6D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7CA77A0-D9E4-48BE-969F-D564CAB4181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 bwMode="auto">
            <a:xfrm>
              <a:off x="5890861" y="1667663"/>
              <a:ext cx="1530262" cy="869490"/>
            </a:xfrm>
            <a:prstGeom prst="rect">
              <a:avLst/>
            </a:prstGeom>
            <a:gradFill>
              <a:gsLst>
                <a:gs pos="0">
                  <a:schemeClr val="accent5">
                    <a:alpha val="0"/>
                  </a:schemeClr>
                </a:gs>
                <a:gs pos="54000">
                  <a:schemeClr val="accent5">
                    <a:alpha val="22000"/>
                  </a:schemeClr>
                </a:gs>
                <a:gs pos="100000">
                  <a:schemeClr val="accent5">
                    <a:alpha val="0"/>
                  </a:schemeClr>
                </a:gs>
              </a:gsLst>
              <a:lin ang="10800000" scaled="0"/>
            </a:gradFill>
            <a:ln w="9525" cap="flat" cmpd="sng" algn="ctr">
              <a:gradFill>
                <a:gsLst>
                  <a:gs pos="0">
                    <a:schemeClr val="accent5">
                      <a:alpha val="0"/>
                    </a:schemeClr>
                  </a:gs>
                  <a:gs pos="47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0" rIns="91372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200">
                  <a:solidFill>
                    <a:schemeClr val="tx1"/>
                  </a:solidFill>
                  <a:latin typeface="Intel Clear Light" panose="020B0404020203020204" pitchFamily="34" charset="0"/>
                </a:rPr>
                <a:t>BANDWIDTH</a:t>
              </a:r>
              <a:br>
                <a:rPr lang="en-US" sz="1200">
                  <a:solidFill>
                    <a:schemeClr val="tx1"/>
                  </a:solidFill>
                  <a:latin typeface="Intel Clear Light" panose="020B0404020203020204" pitchFamily="34" charset="0"/>
                </a:rPr>
              </a:br>
              <a:r>
                <a:rPr lang="en-US" sz="1200">
                  <a:solidFill>
                    <a:schemeClr val="tx1"/>
                  </a:solidFill>
                  <a:latin typeface="Intel Clear Light" panose="020B0404020203020204" pitchFamily="34" charset="0"/>
                </a:rPr>
                <a:t>GAP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08E73191-970B-48F5-B6BB-8F3D10EE2AE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50154" y="4497867"/>
            <a:ext cx="12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664AC6-0A9A-4B8A-8BB0-3DC37FE33D9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949094" y="969418"/>
            <a:ext cx="5885529" cy="3490199"/>
            <a:chOff x="66925" y="951075"/>
            <a:chExt cx="5885529" cy="349019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13DCD0-72D9-4638-8095-73BFCF727D9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6925" y="1470338"/>
              <a:ext cx="767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Client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711BCA-AE74-4439-988A-6380FAB3DDAB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6925" y="2502326"/>
              <a:ext cx="767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Server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760F150-4A17-4020-9E54-AB52E56092E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6925" y="3276317"/>
              <a:ext cx="145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Accelerators</a:t>
              </a:r>
            </a:p>
          </p:txBody>
        </p:sp>
        <p:sp>
          <p:nvSpPr>
            <p:cNvPr id="70" name="Speech Bubble: Rectangle 69">
              <a:extLst>
                <a:ext uri="{FF2B5EF4-FFF2-40B4-BE49-F238E27FC236}">
                  <a16:creationId xmlns:a16="http://schemas.microsoft.com/office/drawing/2014/main" id="{3A408EE1-45A5-4806-A696-A7C8E4C1348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56828" y="3142041"/>
              <a:ext cx="1195626" cy="458837"/>
            </a:xfrm>
            <a:prstGeom prst="wedgeRectCallout">
              <a:avLst>
                <a:gd name="adj1" fmla="val -62287"/>
                <a:gd name="adj2" fmla="val 64670"/>
              </a:avLst>
            </a:prstGeom>
            <a:solidFill>
              <a:srgbClr val="FFFFFF"/>
            </a:solidFill>
            <a:ln w="1905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rgbClr val="858585"/>
                  </a:solidFill>
                </a:rPr>
                <a:t>AI Rambo SRAM replacement</a:t>
              </a:r>
            </a:p>
            <a:p>
              <a:pPr algn="ctr"/>
              <a:r>
                <a:rPr lang="en-US" sz="1000">
                  <a:solidFill>
                    <a:srgbClr val="858585"/>
                  </a:solidFill>
                </a:rPr>
                <a:t>For Capacity/Cost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C6E333-BBEB-481E-8700-191E4775AEDE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92109" y="3792307"/>
              <a:ext cx="1281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Graphics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342CB96-B284-46FA-8F86-E96640C0083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3754978" y="3828448"/>
              <a:ext cx="865268" cy="234315"/>
            </a:xfrm>
            <a:prstGeom prst="rect">
              <a:avLst/>
            </a:prstGeom>
            <a:pattFill prst="wdDnDiag">
              <a:fgClr>
                <a:srgbClr val="990000"/>
              </a:fgClr>
              <a:bgClr>
                <a:srgbClr val="FFFFFF"/>
              </a:bgClr>
            </a:pattFill>
            <a:ln w="190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peech Bubble: Rectangle 72">
              <a:extLst>
                <a:ext uri="{FF2B5EF4-FFF2-40B4-BE49-F238E27FC236}">
                  <a16:creationId xmlns:a16="http://schemas.microsoft.com/office/drawing/2014/main" id="{295C10C1-340F-4295-A20F-9F04619C8A2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49602" y="3739577"/>
              <a:ext cx="1202628" cy="342141"/>
            </a:xfrm>
            <a:prstGeom prst="wedgeRectCallout">
              <a:avLst>
                <a:gd name="adj1" fmla="val -72047"/>
                <a:gd name="adj2" fmla="val 17072"/>
              </a:avLst>
            </a:prstGeom>
            <a:solidFill>
              <a:srgbClr val="FFFFFF"/>
            </a:solidFill>
            <a:ln w="1905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rgbClr val="858585"/>
                  </a:solidFill>
                </a:rPr>
                <a:t>Graphics perf. as GDDR successor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FF9A875-444D-4C55-8D85-B6836C4AFC63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92109" y="1986332"/>
              <a:ext cx="1467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Mainstream Client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70CD8E2-DE1D-4D27-9F5D-8B8839A997D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H="1">
              <a:off x="2844681" y="2042396"/>
              <a:ext cx="821059" cy="234315"/>
            </a:xfrm>
            <a:prstGeom prst="rect">
              <a:avLst/>
            </a:prstGeom>
            <a:pattFill prst="wdDnDiag">
              <a:fgClr>
                <a:srgbClr val="990000"/>
              </a:fgClr>
              <a:bgClr>
                <a:srgbClr val="FFFFFF"/>
              </a:bgClr>
            </a:pattFill>
            <a:ln w="190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274205-DCC5-4406-B67B-C35EBBECAA20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92109" y="1728335"/>
              <a:ext cx="1771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Mobility perf/prem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A403E15-EAC2-41AE-9B3D-551576E9A20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H="1">
              <a:off x="3754978" y="1769275"/>
              <a:ext cx="865269" cy="234315"/>
            </a:xfrm>
            <a:prstGeom prst="rect">
              <a:avLst/>
            </a:prstGeom>
            <a:solidFill>
              <a:srgbClr val="990000"/>
            </a:solidFill>
            <a:ln w="190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77BE593-49DD-4B05-B400-AE2E7891C75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H="1">
              <a:off x="2844682" y="1760776"/>
              <a:ext cx="821059" cy="234315"/>
            </a:xfrm>
            <a:prstGeom prst="rect">
              <a:avLst/>
            </a:prstGeom>
            <a:pattFill prst="wdDnDiag">
              <a:fgClr>
                <a:srgbClr val="990000"/>
              </a:fgClr>
              <a:bgClr>
                <a:srgbClr val="FFFFFF"/>
              </a:bgClr>
            </a:pattFill>
            <a:ln w="190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000000"/>
                </a:solidFill>
              </a:endParaRPr>
            </a:p>
          </p:txBody>
        </p:sp>
        <p:sp>
          <p:nvSpPr>
            <p:cNvPr id="79" name="Speech Bubble: Rectangle 78">
              <a:extLst>
                <a:ext uri="{FF2B5EF4-FFF2-40B4-BE49-F238E27FC236}">
                  <a16:creationId xmlns:a16="http://schemas.microsoft.com/office/drawing/2014/main" id="{6833BDBF-32D9-4E25-B9BD-9B3564CD9F1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82593" y="1476254"/>
              <a:ext cx="865540" cy="191409"/>
            </a:xfrm>
            <a:prstGeom prst="wedgeRectCallout">
              <a:avLst>
                <a:gd name="adj1" fmla="val -67138"/>
                <a:gd name="adj2" fmla="val 147501"/>
              </a:avLst>
            </a:prstGeom>
            <a:solidFill>
              <a:srgbClr val="FFFFFF"/>
            </a:solidFill>
            <a:ln w="1905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rgbClr val="858585"/>
                  </a:solidFill>
                </a:rPr>
                <a:t>Graphics Perf</a:t>
              </a:r>
            </a:p>
          </p:txBody>
        </p:sp>
        <p:sp>
          <p:nvSpPr>
            <p:cNvPr id="80" name="Speech Bubble: Rectangle 79">
              <a:extLst>
                <a:ext uri="{FF2B5EF4-FFF2-40B4-BE49-F238E27FC236}">
                  <a16:creationId xmlns:a16="http://schemas.microsoft.com/office/drawing/2014/main" id="{9A689E3A-50D2-4A0F-B55D-D9EFF96C0BB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586740" y="1526279"/>
              <a:ext cx="1178215" cy="640004"/>
            </a:xfrm>
            <a:prstGeom prst="wedgeRectCallout">
              <a:avLst>
                <a:gd name="adj1" fmla="val 53220"/>
                <a:gd name="adj2" fmla="val 31216"/>
              </a:avLst>
            </a:prstGeom>
            <a:solidFill>
              <a:srgbClr val="FFFFFF"/>
            </a:solidFill>
            <a:ln w="1905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rgbClr val="858585"/>
                  </a:solidFill>
                </a:rPr>
                <a:t>Graphics Perf, Battery life, Form Factor. Needs low cost ADM at 4-8G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CFF803E-1481-49D1-91A9-4C882A77584D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192109" y="2244329"/>
              <a:ext cx="1076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Rest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AA844E1-B4BD-4FB0-9B95-F9EA4432FA28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92109" y="3534314"/>
              <a:ext cx="1281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AI 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3F35B9-BACC-4D17-B5A6-A8A46A469FF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H="1">
              <a:off x="3754978" y="3557755"/>
              <a:ext cx="865268" cy="234315"/>
            </a:xfrm>
            <a:prstGeom prst="rect">
              <a:avLst/>
            </a:prstGeom>
            <a:pattFill prst="wdDnDiag">
              <a:fgClr>
                <a:srgbClr val="990000"/>
              </a:fgClr>
              <a:bgClr>
                <a:srgbClr val="FFFFFF"/>
              </a:bgClr>
            </a:pattFill>
            <a:ln w="190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5B8D578-A270-4AD7-BB21-6547CD6F5CF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H="1">
              <a:off x="1638042" y="3587386"/>
              <a:ext cx="943881" cy="234315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E1C30B-CB45-4F2C-8091-A3C7C1AEE42D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192109" y="2760323"/>
              <a:ext cx="1281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Perf-optimized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2C53B0E-57EC-4DF0-BC4D-5D4D3B84A8E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 flipH="1">
              <a:off x="1638042" y="2800695"/>
              <a:ext cx="943881" cy="234315"/>
            </a:xfrm>
            <a:prstGeom prst="rect">
              <a:avLst/>
            </a:prstGeom>
            <a:solidFill>
              <a:srgbClr val="FF7C80"/>
            </a:solidFill>
            <a:ln w="1905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D6804DD-7373-464D-8D7D-5AD8D41EE68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flipH="1">
              <a:off x="3754978" y="2771064"/>
              <a:ext cx="865268" cy="234315"/>
            </a:xfrm>
            <a:prstGeom prst="rect">
              <a:avLst/>
            </a:prstGeom>
            <a:pattFill prst="wdDnDiag">
              <a:fgClr>
                <a:srgbClr val="990000"/>
              </a:fgClr>
              <a:bgClr>
                <a:srgbClr val="FFFFFF"/>
              </a:bgClr>
            </a:pattFill>
            <a:ln w="190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D92F2DF-2CEB-4B68-A3A5-B3E413BBAA39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192109" y="3018320"/>
              <a:ext cx="1281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TCO-optimized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F191416-7B1C-468D-B015-5B7A0D63979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flipH="1">
              <a:off x="3754978" y="3054461"/>
              <a:ext cx="865268" cy="234315"/>
            </a:xfrm>
            <a:prstGeom prst="rect">
              <a:avLst/>
            </a:prstGeom>
            <a:pattFill prst="wdDnDiag">
              <a:fgClr>
                <a:srgbClr val="990000"/>
              </a:fgClr>
              <a:bgClr>
                <a:srgbClr val="FFFFFF"/>
              </a:bgClr>
            </a:pattFill>
            <a:ln w="190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peech Bubble: Rectangle 89">
              <a:extLst>
                <a:ext uri="{FF2B5EF4-FFF2-40B4-BE49-F238E27FC236}">
                  <a16:creationId xmlns:a16="http://schemas.microsoft.com/office/drawing/2014/main" id="{EF2EA0D8-D4AE-457C-A143-8E5DB64555C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817623" y="3063632"/>
              <a:ext cx="867957" cy="521320"/>
            </a:xfrm>
            <a:prstGeom prst="wedgeRectCallout">
              <a:avLst>
                <a:gd name="adj1" fmla="val -60083"/>
                <a:gd name="adj2" fmla="val 2053"/>
              </a:avLst>
            </a:prstGeom>
            <a:solidFill>
              <a:srgbClr val="FFFFFF"/>
            </a:solidFill>
            <a:ln w="1905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rgbClr val="858585"/>
                  </a:solidFill>
                </a:rPr>
                <a:t>AI  workload Performance Bandwidth</a:t>
              </a:r>
            </a:p>
          </p:txBody>
        </p:sp>
        <p:sp>
          <p:nvSpPr>
            <p:cNvPr id="91" name="Left Brace 90">
              <a:extLst>
                <a:ext uri="{FF2B5EF4-FFF2-40B4-BE49-F238E27FC236}">
                  <a16:creationId xmlns:a16="http://schemas.microsoft.com/office/drawing/2014/main" id="{8FFD2011-4FFF-4566-B1AF-12631D5F4C7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755443" y="1768825"/>
              <a:ext cx="164625" cy="526235"/>
            </a:xfrm>
            <a:prstGeom prst="leftBrace">
              <a:avLst>
                <a:gd name="adj1" fmla="val 54155"/>
                <a:gd name="adj2" fmla="val 53986"/>
              </a:avLst>
            </a:prstGeom>
            <a:ln w="1905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BDBDD35-14B9-4CB9-8B47-2F1F450DAC5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340385" y="951075"/>
              <a:ext cx="1878104" cy="384813"/>
            </a:xfrm>
            <a:prstGeom prst="rect">
              <a:avLst/>
            </a:prstGeom>
            <a:solidFill>
              <a:srgbClr val="99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 Tightly-coupled memory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</a:br>
              <a:r>
                <a:rPr kumimoji="0" lang="en-US" sz="11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(SW “invisible” Mem,</a:t>
              </a:r>
              <a:r>
                <a:rPr kumimoji="0" lang="en-US" sz="1100" i="0" u="none" strike="noStrike" kern="120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 </a:t>
              </a:r>
              <a:r>
                <a:rPr kumimoji="0" lang="en-US" sz="11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1s of GB</a:t>
              </a: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60F8431-153A-463A-9C1E-1805F96C06D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373498" y="951075"/>
              <a:ext cx="1878104" cy="384813"/>
            </a:xfrm>
            <a:prstGeom prst="rect">
              <a:avLst/>
            </a:prstGeom>
            <a:solidFill>
              <a:srgbClr val="CC000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In-package memory</a:t>
              </a:r>
              <a:b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</a:br>
              <a:r>
                <a:rPr kumimoji="0" lang="en-US" sz="11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(SW Visible Mem, 10s of GB)</a:t>
              </a:r>
              <a:endPara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4" name="Speech Bubble: Rectangle 93">
              <a:extLst>
                <a:ext uri="{FF2B5EF4-FFF2-40B4-BE49-F238E27FC236}">
                  <a16:creationId xmlns:a16="http://schemas.microsoft.com/office/drawing/2014/main" id="{96DA1998-4411-4BFC-9400-285ECE50CA6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598768" y="2085402"/>
              <a:ext cx="1248890" cy="736090"/>
            </a:xfrm>
            <a:prstGeom prst="wedgeRectCallout">
              <a:avLst>
                <a:gd name="adj1" fmla="val -45071"/>
                <a:gd name="adj2" fmla="val 78424"/>
              </a:avLst>
            </a:prstGeom>
            <a:solidFill>
              <a:srgbClr val="FFFFFF"/>
            </a:solidFill>
            <a:ln w="1905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solidFill>
                    <a:srgbClr val="858585"/>
                  </a:solidFill>
                </a:rPr>
                <a:t>DRAM TCO reduction for IA workloads as L4 to reduce DRAM BW need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4D2DCB5-2847-4EA2-85DD-1DA86407AD1E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1468463" y="4141127"/>
              <a:ext cx="3288365" cy="300147"/>
              <a:chOff x="78127" y="4774423"/>
              <a:chExt cx="3288365" cy="300147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3605151-D481-4B62-B8C0-D55DDD778559}"/>
                  </a:ext>
                </a:extLst>
              </p:cNvPr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1182001" y="4782058"/>
                <a:ext cx="21844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US" sz="11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Under evaluation/exploratory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B23F46C-244B-48AF-94BC-8C9419B78AB2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 flipH="1">
                <a:off x="1036165" y="4866652"/>
                <a:ext cx="161298" cy="116346"/>
              </a:xfrm>
              <a:prstGeom prst="rect">
                <a:avLst/>
              </a:prstGeom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rgbClr val="FFFFFF"/>
                </a:bgClr>
              </a:patt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7EA9673-0D48-43F5-9009-99B08BE4DD81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 flipH="1">
                <a:off x="245630" y="4866652"/>
                <a:ext cx="161298" cy="11634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EA121E-F6C3-4AB7-8169-3BE9EC7FB651}"/>
                  </a:ext>
                </a:extLst>
              </p:cNvPr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391466" y="4782058"/>
                <a:ext cx="683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US" sz="11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POR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B29A1ED-F3FB-4100-B63B-46430B38998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8127" y="4774423"/>
                <a:ext cx="3219256" cy="300147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en-US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976E5F7-B51B-42D0-BC44-BB6ED721EA5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 flipH="1">
              <a:off x="1634402" y="3093726"/>
              <a:ext cx="947520" cy="234315"/>
            </a:xfrm>
            <a:prstGeom prst="rect">
              <a:avLst/>
            </a:prstGeom>
            <a:pattFill prst="wdDnDiag">
              <a:fgClr>
                <a:srgbClr val="FF7C80"/>
              </a:fgClr>
              <a:bgClr>
                <a:srgbClr val="FFFFFF"/>
              </a:bgClr>
            </a:pattFill>
            <a:ln w="1905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rgbClr val="000000"/>
                </a:solidFill>
              </a:endParaRPr>
            </a:p>
          </p:txBody>
        </p:sp>
        <p:sp>
          <p:nvSpPr>
            <p:cNvPr id="119" name="Left Brace 118">
              <a:extLst>
                <a:ext uri="{FF2B5EF4-FFF2-40B4-BE49-F238E27FC236}">
                  <a16:creationId xmlns:a16="http://schemas.microsoft.com/office/drawing/2014/main" id="{FB1C2E56-EE34-4FFA-AC20-FD471FEF3F0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 flipH="1">
              <a:off x="4598767" y="2779325"/>
              <a:ext cx="123426" cy="521937"/>
            </a:xfrm>
            <a:prstGeom prst="leftBrace">
              <a:avLst>
                <a:gd name="adj1" fmla="val 54155"/>
                <a:gd name="adj2" fmla="val 50000"/>
              </a:avLst>
            </a:prstGeom>
            <a:ln w="1905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Left Brace 119">
              <a:extLst>
                <a:ext uri="{FF2B5EF4-FFF2-40B4-BE49-F238E27FC236}">
                  <a16:creationId xmlns:a16="http://schemas.microsoft.com/office/drawing/2014/main" id="{FF69DA14-55E4-49B0-A83B-D9E9C50E6F0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 flipH="1">
              <a:off x="2582223" y="2826749"/>
              <a:ext cx="200764" cy="984563"/>
            </a:xfrm>
            <a:prstGeom prst="leftBrace">
              <a:avLst>
                <a:gd name="adj1" fmla="val 54155"/>
                <a:gd name="adj2" fmla="val 50000"/>
              </a:avLst>
            </a:prstGeom>
            <a:ln w="1905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BE67CF0-56FE-4974-928E-4B96D79492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49094" y="872724"/>
            <a:ext cx="5949932" cy="39021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2"/>
          <p:cNvSpPr txBox="1"/>
          <p:nvPr>
            <p:custDataLst>
              <p:tags r:id="rId7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 Needs Drive Two Technology Choices</a:t>
            </a:r>
          </a:p>
        </p:txBody>
      </p:sp>
      <p:sp>
        <p:nvSpPr>
          <p:cNvPr id="63" name="Slide Number Placeholder 1"/>
          <p:cNvSpPr txBox="1"/>
          <p:nvPr>
            <p:custDataLst>
              <p:tags r:id="rId8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55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>
            <p:custDataLst>
              <p:tags r:id="rId1"/>
            </p:custDataLst>
          </p:nvPr>
        </p:nvSpPr>
        <p:spPr>
          <a:xfrm>
            <a:off x="854891" y="2082164"/>
            <a:ext cx="3657600" cy="2653665"/>
          </a:xfrm>
          <a:prstGeom prst="rect">
            <a:avLst/>
          </a:prstGeom>
          <a:solidFill>
            <a:srgbClr val="DCE5EA">
              <a:alpha val="25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2"/>
            </p:custDataLst>
          </p:nvPr>
        </p:nvSpPr>
        <p:spPr>
          <a:xfrm>
            <a:off x="854891" y="2113376"/>
            <a:ext cx="365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Logic and memory vendors </a:t>
            </a:r>
            <a:r>
              <a:rPr lang="en-US" sz="800">
                <a:solidFill>
                  <a:srgbClr val="333333"/>
                </a:solidFill>
              </a:rPr>
              <a:t>driving </a:t>
            </a:r>
            <a:r>
              <a:rPr lang="en-US" sz="800" b="1">
                <a:solidFill>
                  <a:srgbClr val="333333"/>
                </a:solidFill>
              </a:rPr>
              <a:t>HBM </a:t>
            </a:r>
            <a:r>
              <a:rPr lang="en-US" sz="800">
                <a:solidFill>
                  <a:srgbClr val="333333"/>
                </a:solidFill>
              </a:rPr>
              <a:t>standard to next-gen, in accelerators and CPU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Apple</a:t>
            </a:r>
            <a:r>
              <a:rPr lang="en-US" sz="800" b="1"/>
              <a:t> </a:t>
            </a:r>
            <a:r>
              <a:rPr lang="en-US" sz="800">
                <a:solidFill>
                  <a:srgbClr val="333333"/>
                </a:solidFill>
              </a:rPr>
              <a:t>A13 </a:t>
            </a:r>
            <a:r>
              <a:rPr lang="en-US" sz="800" b="1">
                <a:solidFill>
                  <a:srgbClr val="333333"/>
                </a:solidFill>
              </a:rPr>
              <a:t>LPDDR</a:t>
            </a:r>
            <a:r>
              <a:rPr lang="en-US" sz="800">
                <a:solidFill>
                  <a:srgbClr val="333333"/>
                </a:solidFill>
              </a:rPr>
              <a:t> integrated with logic using </a:t>
            </a:r>
            <a:r>
              <a:rPr lang="en-US" sz="1000" b="1">
                <a:solidFill>
                  <a:srgbClr val="CC0000"/>
                </a:solidFill>
              </a:rPr>
              <a:t>TSMC</a:t>
            </a:r>
            <a:r>
              <a:rPr lang="en-US" sz="800"/>
              <a:t> </a:t>
            </a:r>
            <a:r>
              <a:rPr lang="en-US" sz="800" b="1" err="1">
                <a:solidFill>
                  <a:srgbClr val="333333"/>
                </a:solidFill>
              </a:rPr>
              <a:t>InFo</a:t>
            </a:r>
            <a:r>
              <a:rPr lang="en-US" sz="800" b="1">
                <a:solidFill>
                  <a:srgbClr val="333333"/>
                </a:solidFill>
              </a:rPr>
              <a:t> packaging 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Google</a:t>
            </a:r>
            <a:r>
              <a:rPr lang="en-US" sz="800"/>
              <a:t>, </a:t>
            </a:r>
            <a:r>
              <a:rPr lang="en-US" sz="1000" b="1">
                <a:solidFill>
                  <a:srgbClr val="CC0000"/>
                </a:solidFill>
              </a:rPr>
              <a:t>TSMC, and Samsung or Hynix </a:t>
            </a:r>
            <a:r>
              <a:rPr lang="en-US" sz="800">
                <a:solidFill>
                  <a:srgbClr val="333333"/>
                </a:solidFill>
              </a:rPr>
              <a:t>investigating </a:t>
            </a:r>
            <a:r>
              <a:rPr lang="en-US" sz="800" b="1">
                <a:solidFill>
                  <a:srgbClr val="333333"/>
                </a:solidFill>
              </a:rPr>
              <a:t>HBLL</a:t>
            </a:r>
            <a:r>
              <a:rPr lang="en-US" sz="800">
                <a:solidFill>
                  <a:srgbClr val="333333"/>
                </a:solidFill>
              </a:rPr>
              <a:t> (High Bandwidth Low Latency) memory (1s of GB)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Nvidia</a:t>
            </a:r>
            <a:r>
              <a:rPr lang="en-US" sz="800" b="1"/>
              <a:t> </a:t>
            </a:r>
            <a:r>
              <a:rPr lang="en-US" sz="1000" b="1">
                <a:solidFill>
                  <a:srgbClr val="CC0000"/>
                </a:solidFill>
              </a:rPr>
              <a:t>and Micron </a:t>
            </a:r>
            <a:r>
              <a:rPr lang="en-US" sz="800"/>
              <a:t>working </a:t>
            </a:r>
            <a:r>
              <a:rPr lang="en-US" sz="800">
                <a:solidFill>
                  <a:srgbClr val="333333"/>
                </a:solidFill>
              </a:rPr>
              <a:t>on </a:t>
            </a:r>
            <a:r>
              <a:rPr lang="en-US" sz="800" b="1">
                <a:solidFill>
                  <a:srgbClr val="333333"/>
                </a:solidFill>
              </a:rPr>
              <a:t>unique memory </a:t>
            </a:r>
            <a:r>
              <a:rPr lang="en-US" sz="800">
                <a:solidFill>
                  <a:srgbClr val="333333"/>
                </a:solidFill>
              </a:rPr>
              <a:t>(limited info known) 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TSMC</a:t>
            </a:r>
            <a:r>
              <a:rPr lang="en-US" sz="800"/>
              <a:t> </a:t>
            </a:r>
            <a:r>
              <a:rPr lang="en-US" sz="800">
                <a:solidFill>
                  <a:srgbClr val="333333"/>
                </a:solidFill>
              </a:rPr>
              <a:t>and IP ecosystem investing in </a:t>
            </a:r>
            <a:r>
              <a:rPr lang="en-US" sz="800" b="1">
                <a:solidFill>
                  <a:srgbClr val="333333"/>
                </a:solidFill>
              </a:rPr>
              <a:t>High-Bandwidth Interconnect PHY</a:t>
            </a:r>
            <a:r>
              <a:rPr lang="en-US" sz="800">
                <a:solidFill>
                  <a:srgbClr val="333333"/>
                </a:solidFill>
              </a:rPr>
              <a:t> to increase compute and memory intimacy in </a:t>
            </a:r>
            <a:r>
              <a:rPr lang="en-US" sz="800" err="1">
                <a:solidFill>
                  <a:srgbClr val="333333"/>
                </a:solidFill>
              </a:rPr>
              <a:t>chiplet</a:t>
            </a:r>
            <a:r>
              <a:rPr lang="en-US" sz="800">
                <a:solidFill>
                  <a:srgbClr val="333333"/>
                </a:solidFill>
              </a:rPr>
              <a:t> designs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800">
                <a:solidFill>
                  <a:srgbClr val="333333"/>
                </a:solidFill>
              </a:rPr>
              <a:t>…</a:t>
            </a:r>
          </a:p>
        </p:txBody>
      </p:sp>
      <p:sp>
        <p:nvSpPr>
          <p:cNvPr id="50" name="Rectangle 49"/>
          <p:cNvSpPr/>
          <p:nvPr>
            <p:custDataLst>
              <p:tags r:id="rId3"/>
            </p:custDataLst>
          </p:nvPr>
        </p:nvSpPr>
        <p:spPr>
          <a:xfrm>
            <a:off x="4777122" y="2082164"/>
            <a:ext cx="3657600" cy="2653665"/>
          </a:xfrm>
          <a:prstGeom prst="rect">
            <a:avLst/>
          </a:prstGeom>
          <a:solidFill>
            <a:srgbClr val="DCE5EA">
              <a:alpha val="25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>
            <p:custDataLst>
              <p:tags r:id="rId4"/>
            </p:custDataLst>
          </p:nvPr>
        </p:nvSpPr>
        <p:spPr>
          <a:xfrm>
            <a:off x="4777122" y="2113376"/>
            <a:ext cx="3657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Logic vendors </a:t>
            </a:r>
            <a:r>
              <a:rPr lang="en-US" sz="800">
                <a:solidFill>
                  <a:srgbClr val="333333"/>
                </a:solidFill>
              </a:rPr>
              <a:t>working on </a:t>
            </a:r>
            <a:r>
              <a:rPr lang="en-US" sz="800" b="1">
                <a:solidFill>
                  <a:srgbClr val="333333"/>
                </a:solidFill>
              </a:rPr>
              <a:t>larger/better SRAM cache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AMD</a:t>
            </a:r>
            <a:r>
              <a:rPr lang="en-US" sz="800"/>
              <a:t> </a:t>
            </a:r>
            <a:r>
              <a:rPr lang="en-US" sz="800">
                <a:solidFill>
                  <a:srgbClr val="333333"/>
                </a:solidFill>
              </a:rPr>
              <a:t>working on </a:t>
            </a:r>
            <a:r>
              <a:rPr lang="en-US" sz="800" b="1" err="1">
                <a:solidFill>
                  <a:srgbClr val="333333"/>
                </a:solidFill>
              </a:rPr>
              <a:t>Foveros</a:t>
            </a:r>
            <a:r>
              <a:rPr lang="en-US" sz="800" b="1">
                <a:solidFill>
                  <a:srgbClr val="333333"/>
                </a:solidFill>
              </a:rPr>
              <a:t>-like 3D </a:t>
            </a:r>
            <a:r>
              <a:rPr lang="en-US" sz="800">
                <a:solidFill>
                  <a:srgbClr val="333333"/>
                </a:solidFill>
              </a:rPr>
              <a:t>stacking, likely with </a:t>
            </a:r>
            <a:r>
              <a:rPr lang="en-US" sz="1000" b="1">
                <a:solidFill>
                  <a:srgbClr val="CC0000"/>
                </a:solidFill>
              </a:rPr>
              <a:t>TSMC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Apple TSMC </a:t>
            </a:r>
            <a:r>
              <a:rPr lang="en-US" sz="800">
                <a:solidFill>
                  <a:srgbClr val="333333"/>
                </a:solidFill>
              </a:rPr>
              <a:t>co-innovating on </a:t>
            </a:r>
            <a:r>
              <a:rPr lang="en-US" sz="800" b="1">
                <a:solidFill>
                  <a:srgbClr val="333333"/>
                </a:solidFill>
              </a:rPr>
              <a:t>next-gen 3D stacking </a:t>
            </a:r>
            <a:r>
              <a:rPr lang="en-US" sz="800">
                <a:solidFill>
                  <a:srgbClr val="333333"/>
                </a:solidFill>
              </a:rPr>
              <a:t>patents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TSMC, Samsung, Hynix, </a:t>
            </a:r>
            <a:r>
              <a:rPr lang="en-US" sz="1000" b="1" err="1">
                <a:solidFill>
                  <a:srgbClr val="CC0000"/>
                </a:solidFill>
              </a:rPr>
              <a:t>GloFo</a:t>
            </a:r>
            <a:r>
              <a:rPr lang="en-US" sz="800">
                <a:solidFill>
                  <a:srgbClr val="333333"/>
                </a:solidFill>
              </a:rPr>
              <a:t> etc. investing in </a:t>
            </a:r>
            <a:r>
              <a:rPr lang="en-US" sz="800" b="1">
                <a:solidFill>
                  <a:srgbClr val="333333"/>
                </a:solidFill>
              </a:rPr>
              <a:t>STT-MRAM</a:t>
            </a:r>
            <a:r>
              <a:rPr lang="en-US" sz="800">
                <a:solidFill>
                  <a:srgbClr val="333333"/>
                </a:solidFill>
              </a:rPr>
              <a:t> with embedded NVM, potential to expand to tightly-coupled memory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000" b="1">
                <a:solidFill>
                  <a:srgbClr val="CC0000"/>
                </a:solidFill>
              </a:rPr>
              <a:t>Many </a:t>
            </a:r>
            <a:r>
              <a:rPr lang="en-US" sz="800">
                <a:solidFill>
                  <a:srgbClr val="333333"/>
                </a:solidFill>
              </a:rPr>
              <a:t>investing in </a:t>
            </a:r>
            <a:r>
              <a:rPr lang="en-US" sz="800" b="1">
                <a:solidFill>
                  <a:srgbClr val="333333"/>
                </a:solidFill>
              </a:rPr>
              <a:t>Compute in Memory </a:t>
            </a:r>
            <a:r>
              <a:rPr lang="en-US" sz="800">
                <a:solidFill>
                  <a:srgbClr val="333333"/>
                </a:solidFill>
              </a:rPr>
              <a:t>pathfinding, limited commercialization success (Mythic AI early mover)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800" b="1">
                <a:solidFill>
                  <a:srgbClr val="333333"/>
                </a:solidFill>
              </a:rPr>
              <a:t>…</a:t>
            </a:r>
            <a:endParaRPr lang="en-US" sz="600" b="1">
              <a:solidFill>
                <a:srgbClr val="333333"/>
              </a:solidFill>
            </a:endParaRPr>
          </a:p>
        </p:txBody>
      </p:sp>
      <p:sp>
        <p:nvSpPr>
          <p:cNvPr id="5" name="btfpLayoutConfig" hidden="1"/>
          <p:cNvSpPr txBox="1"/>
          <p:nvPr>
            <p:custDataLst>
              <p:tags r:id="rId5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overall_0_132399173305508968 columns_1_132399086324442949 47_0_132399173310126627 </a:t>
            </a: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>
          <a:xfrm>
            <a:off x="4777122" y="798513"/>
            <a:ext cx="3657600" cy="393700"/>
          </a:xfrm>
          <a:prstGeom prst="rect">
            <a:avLst/>
          </a:prstGeom>
          <a:solidFill>
            <a:srgbClr val="99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Tightly-coupled memory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(SRAM-like,</a:t>
            </a:r>
            <a:r>
              <a:rPr kumimoji="0" lang="en-US" sz="110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1s of GB)</a:t>
            </a:r>
          </a:p>
        </p:txBody>
      </p:sp>
      <p:sp>
        <p:nvSpPr>
          <p:cNvPr id="25" name="Rectangle 24"/>
          <p:cNvSpPr/>
          <p:nvPr>
            <p:custDataLst>
              <p:tags r:id="rId7"/>
            </p:custDataLst>
          </p:nvPr>
        </p:nvSpPr>
        <p:spPr>
          <a:xfrm>
            <a:off x="854891" y="798513"/>
            <a:ext cx="3657600" cy="393700"/>
          </a:xfrm>
          <a:prstGeom prst="rect">
            <a:avLst/>
          </a:prstGeom>
          <a:solidFill>
            <a:srgbClr val="CC000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In-package memory</a:t>
            </a:r>
            <a:b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(DRAM-like, 10s of GB)</a:t>
            </a:r>
          </a:p>
        </p:txBody>
      </p:sp>
      <p:sp>
        <p:nvSpPr>
          <p:cNvPr id="42" name="TextBox 41"/>
          <p:cNvSpPr txBox="1"/>
          <p:nvPr>
            <p:custDataLst>
              <p:tags r:id="rId8"/>
            </p:custDataLst>
          </p:nvPr>
        </p:nvSpPr>
        <p:spPr>
          <a:xfrm>
            <a:off x="854891" y="1233165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algn="ctr">
              <a:defRPr sz="1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100"/>
              <a:t>Competitors and customers are investing in industry-standard IPM, with pathfinding efforts in customization</a:t>
            </a:r>
          </a:p>
        </p:txBody>
      </p:sp>
      <p:sp>
        <p:nvSpPr>
          <p:cNvPr id="43" name="TextBox 42"/>
          <p:cNvSpPr txBox="1"/>
          <p:nvPr>
            <p:custDataLst>
              <p:tags r:id="rId9"/>
            </p:custDataLst>
          </p:nvPr>
        </p:nvSpPr>
        <p:spPr>
          <a:xfrm>
            <a:off x="4777122" y="1233165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defPPr>
            <a:lvl1pPr algn="ctr">
              <a:defRPr sz="10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100"/>
              <a:t>A variety of efforts to further increase memory-compute intimacy. (No direct substitute to Adamantine)</a:t>
            </a:r>
          </a:p>
        </p:txBody>
      </p:sp>
      <p:sp>
        <p:nvSpPr>
          <p:cNvPr id="46" name="Title 2"/>
          <p:cNvSpPr txBox="1"/>
          <p:nvPr>
            <p:custDataLst>
              <p:tags r:id="rId10"/>
            </p:custDataLst>
          </p:nvPr>
        </p:nvSpPr>
        <p:spPr>
          <a:xfrm>
            <a:off x="854891" y="1870758"/>
            <a:ext cx="3657600" cy="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b="1" i="1" u="sng"/>
              <a:t>Examples</a:t>
            </a:r>
          </a:p>
        </p:txBody>
      </p:sp>
      <p:sp>
        <p:nvSpPr>
          <p:cNvPr id="47" name="btfpNotesBox246971"/>
          <p:cNvSpPr txBox="1"/>
          <p:nvPr>
            <p:custDataLst>
              <p:tags r:id="rId11"/>
            </p:custDataLst>
          </p:nvPr>
        </p:nvSpPr>
        <p:spPr>
          <a:xfrm>
            <a:off x="0" y="4897279"/>
            <a:ext cx="78867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>
                <a:latin typeface="Calibri" panose="020F0502020204030204" pitchFamily="34" charset="0"/>
                <a:cs typeface="Calibri" panose="020F0502020204030204" pitchFamily="34" charset="0"/>
              </a:rPr>
              <a:t>Note: Limited information on select projects, e.g. Google HBLL, Nvidia-Micron, AMD Foveros-like 3D stacking. Placement directional. </a:t>
            </a:r>
          </a:p>
          <a:p>
            <a:r>
              <a:rPr lang="en-US" sz="800">
                <a:latin typeface="Calibri" panose="020F0502020204030204" pitchFamily="34" charset="0"/>
                <a:cs typeface="Calibri" panose="020F0502020204030204" pitchFamily="34" charset="0"/>
              </a:rPr>
              <a:t>Source:  Intel, company releases, industry interviews</a:t>
            </a:r>
          </a:p>
        </p:txBody>
      </p:sp>
      <p:sp>
        <p:nvSpPr>
          <p:cNvPr id="16" name="Title 2"/>
          <p:cNvSpPr txBox="1"/>
          <p:nvPr>
            <p:custDataLst>
              <p:tags r:id="rId12"/>
            </p:custDataLst>
          </p:nvPr>
        </p:nvSpPr>
        <p:spPr>
          <a:xfrm>
            <a:off x="4777123" y="1878561"/>
            <a:ext cx="3657600" cy="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b="1" i="1" u="sng"/>
              <a:t>Examples</a:t>
            </a:r>
          </a:p>
        </p:txBody>
      </p:sp>
      <p:sp>
        <p:nvSpPr>
          <p:cNvPr id="17" name="Title 2"/>
          <p:cNvSpPr txBox="1"/>
          <p:nvPr>
            <p:custDataLst>
              <p:tags r:id="rId13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others doing to address memory challenges?</a:t>
            </a:r>
          </a:p>
        </p:txBody>
      </p:sp>
      <p:sp>
        <p:nvSpPr>
          <p:cNvPr id="18" name="Slide Number Placeholder 1"/>
          <p:cNvSpPr txBox="1"/>
          <p:nvPr>
            <p:custDataLst>
              <p:tags r:id="rId14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214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682589-7575-4797-B207-3D3ABBB138D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5803531"/>
              </p:ext>
            </p:extLst>
          </p:nvPr>
        </p:nvGraphicFramePr>
        <p:xfrm>
          <a:off x="514818" y="1815783"/>
          <a:ext cx="8139256" cy="32385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53417">
                  <a:extLst>
                    <a:ext uri="{9D8B030D-6E8A-4147-A177-3AD203B41FA5}">
                      <a16:colId xmlns:a16="http://schemas.microsoft.com/office/drawing/2014/main" val="3613165826"/>
                    </a:ext>
                  </a:extLst>
                </a:gridCol>
                <a:gridCol w="1040834">
                  <a:extLst>
                    <a:ext uri="{9D8B030D-6E8A-4147-A177-3AD203B41FA5}">
                      <a16:colId xmlns:a16="http://schemas.microsoft.com/office/drawing/2014/main" val="2217255829"/>
                    </a:ext>
                  </a:extLst>
                </a:gridCol>
                <a:gridCol w="1092509">
                  <a:extLst>
                    <a:ext uri="{9D8B030D-6E8A-4147-A177-3AD203B41FA5}">
                      <a16:colId xmlns:a16="http://schemas.microsoft.com/office/drawing/2014/main" val="4151547834"/>
                    </a:ext>
                  </a:extLst>
                </a:gridCol>
                <a:gridCol w="989160">
                  <a:extLst>
                    <a:ext uri="{9D8B030D-6E8A-4147-A177-3AD203B41FA5}">
                      <a16:colId xmlns:a16="http://schemas.microsoft.com/office/drawing/2014/main" val="1043800413"/>
                    </a:ext>
                  </a:extLst>
                </a:gridCol>
                <a:gridCol w="1040834">
                  <a:extLst>
                    <a:ext uri="{9D8B030D-6E8A-4147-A177-3AD203B41FA5}">
                      <a16:colId xmlns:a16="http://schemas.microsoft.com/office/drawing/2014/main" val="1464987809"/>
                    </a:ext>
                  </a:extLst>
                </a:gridCol>
                <a:gridCol w="1040834">
                  <a:extLst>
                    <a:ext uri="{9D8B030D-6E8A-4147-A177-3AD203B41FA5}">
                      <a16:colId xmlns:a16="http://schemas.microsoft.com/office/drawing/2014/main" val="3632798047"/>
                    </a:ext>
                  </a:extLst>
                </a:gridCol>
                <a:gridCol w="1040834">
                  <a:extLst>
                    <a:ext uri="{9D8B030D-6E8A-4147-A177-3AD203B41FA5}">
                      <a16:colId xmlns:a16="http://schemas.microsoft.com/office/drawing/2014/main" val="3834967460"/>
                    </a:ext>
                  </a:extLst>
                </a:gridCol>
                <a:gridCol w="1040834">
                  <a:extLst>
                    <a:ext uri="{9D8B030D-6E8A-4147-A177-3AD203B41FA5}">
                      <a16:colId xmlns:a16="http://schemas.microsoft.com/office/drawing/2014/main" val="1580038573"/>
                    </a:ext>
                  </a:extLst>
                </a:gridCol>
              </a:tblGrid>
              <a:tr h="607023">
                <a:tc>
                  <a:txBody>
                    <a:bodyPr/>
                    <a:lstStyle/>
                    <a:p>
                      <a:r>
                        <a:rPr lang="en-US" sz="900"/>
                        <a:t>Examples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Compression</a:t>
                      </a:r>
                    </a:p>
                    <a:p>
                      <a:r>
                        <a:rPr lang="en-US" sz="900"/>
                        <a:t>Monument Creek</a:t>
                      </a:r>
                    </a:p>
                    <a:p>
                      <a:r>
                        <a:rPr lang="en-US" sz="900"/>
                        <a:t>CXL.mem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Pooling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SPR + HBM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PUMA</a:t>
                      </a:r>
                    </a:p>
                    <a:p>
                      <a:r>
                        <a:rPr lang="en-US" sz="900"/>
                        <a:t>MCDRAM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None to 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MTL-P Halo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Compute in/near memory under investigation</a:t>
                      </a:r>
                    </a:p>
                    <a:p>
                      <a:r>
                        <a:rPr lang="en-US" sz="900"/>
                        <a:t>STT-MRAM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864491"/>
                  </a:ext>
                </a:extLst>
              </a:tr>
              <a:tr h="1096785">
                <a:tc rowSpan="2">
                  <a:txBody>
                    <a:bodyPr/>
                    <a:lstStyle/>
                    <a:p>
                      <a:r>
                        <a:rPr lang="en-US" sz="900" b="1"/>
                        <a:t>What you need to believe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Standard approach will be necessary but not sufficient to deliver a competitive product.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Customers will find other partners if we say 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Customers have scale to justify investment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“Must do” as defense to keep up with competition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Must be okay with minimal customization </a:t>
                      </a:r>
                    </a:p>
                    <a:p>
                      <a:endParaRPr lang="en-US" sz="90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Workloads / requirements well understood</a:t>
                      </a:r>
                      <a:endParaRPr lang="en-US" sz="900" b="1" i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We will drive enough volume that memory vendors will work with us.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900"/>
                        <a:t>We have learned from prior attempts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900"/>
                        <a:t>Customer and Intel benefit exist even with IPM implementation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900"/>
                        <a:t>Solution c</a:t>
                      </a:r>
                      <a:r>
                        <a:rPr lang="en-US" sz="900" noProof="0"/>
                        <a:t>an compete in commodity market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Arial"/>
                        </a:rPr>
                        <a:t>Workloads / requirements well understood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endParaRPr lang="en-US" sz="90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Can only tightly couple if we control both CPU and memory design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Memory NOT treated as commodity </a:t>
                      </a: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Wingdings" pitchFamily="2" charset="2"/>
                        </a:rPr>
                        <a:t> </a:t>
                      </a: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acts like SRAM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Workloads / requirements well understood</a:t>
                      </a:r>
                    </a:p>
                    <a:p>
                      <a:endParaRPr lang="en-US" sz="90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Can achieve same or better than competitive alternatives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Arial"/>
                        </a:rPr>
                        <a:t>Workloads / requirements well understood</a:t>
                      </a:r>
                      <a:endParaRPr lang="en-US" sz="900" b="1" i="1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3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900" b="1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We have means to get paid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Arial"/>
                        </a:rPr>
                        <a:t>Proposals push out power/BW “walls”; address TCO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 sz="900" b="1" i="1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29005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/>
                        <a:t>We can stop here if....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900"/>
                        <a:t>We believe these methods can solve our challenges through our roadmap horizon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900"/>
                        <a:t>We believe we’ve balanced competitive risks vs. additional investments required for tightly coupled memory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7134597"/>
                  </a:ext>
                </a:extLst>
              </a:tr>
            </a:tbl>
          </a:graphicData>
        </a:graphic>
      </p:graphicFrame>
      <p:sp>
        <p:nvSpPr>
          <p:cNvPr id="2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overall_1_132397446747626164 columns_1_132397446747626164 </a:t>
            </a:r>
          </a:p>
        </p:txBody>
      </p:sp>
      <p:sp>
        <p:nvSpPr>
          <p:cNvPr id="5" name="Arrow: Right 7">
            <a:extLst>
              <a:ext uri="{FF2B5EF4-FFF2-40B4-BE49-F238E27FC236}">
                <a16:creationId xmlns:a16="http://schemas.microsoft.com/office/drawing/2014/main" id="{592BB512-2BE9-4D60-86D3-2EA2B7B1BC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39090" y="610469"/>
            <a:ext cx="7354853" cy="18248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>
                <a:solidFill>
                  <a:srgbClr val="FFFFFF"/>
                </a:solidFill>
              </a:rPr>
              <a:t>Increasing integration of compute and memory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1343272" y="1184593"/>
            <a:ext cx="1005840" cy="457200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Opportunistically pursue system techniques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388321" y="1184593"/>
            <a:ext cx="1064368" cy="457200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Partner w/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customers to co-optimize 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up-the-stack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6573496" y="834143"/>
            <a:ext cx="2050284" cy="320040"/>
          </a:xfrm>
          <a:prstGeom prst="rect">
            <a:avLst/>
          </a:prstGeom>
          <a:solidFill>
            <a:srgbClr val="99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Tightly-coupled memory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(SRAM-like,</a:t>
            </a:r>
            <a:r>
              <a:rPr kumimoji="0" lang="en-US" sz="110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1s of GB)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1339090" y="834143"/>
            <a:ext cx="2129348" cy="320040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Improve effectiveness with DRAM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3496519" y="834143"/>
            <a:ext cx="3024904" cy="320040"/>
          </a:xfrm>
          <a:prstGeom prst="rect">
            <a:avLst/>
          </a:prstGeom>
          <a:solidFill>
            <a:srgbClr val="CC000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In-package memory</a:t>
            </a:r>
            <a:b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(DRAM-like, 10s of GB)</a:t>
            </a: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6568517" y="1184593"/>
            <a:ext cx="1005840" cy="457200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Lead with Adamantine</a:t>
            </a:r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7613568" y="1184593"/>
            <a:ext cx="1010212" cy="457200"/>
          </a:xfrm>
          <a:prstGeom prst="rect">
            <a:avLst/>
          </a:prstGeom>
          <a:pattFill prst="wdDnDiag">
            <a:fgClr>
              <a:srgbClr val="D6D6D6"/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Other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16" name="btfpNumberBubble412353"/>
          <p:cNvSpPr/>
          <p:nvPr>
            <p:custDataLst>
              <p:tags r:id="rId11"/>
            </p:custDataLst>
          </p:nvPr>
        </p:nvSpPr>
        <p:spPr>
          <a:xfrm>
            <a:off x="1226835" y="114548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A</a:t>
            </a:r>
          </a:p>
        </p:txBody>
      </p:sp>
      <p:sp>
        <p:nvSpPr>
          <p:cNvPr id="17" name="btfpNumberBubble412353"/>
          <p:cNvSpPr/>
          <p:nvPr>
            <p:custDataLst>
              <p:tags r:id="rId12"/>
            </p:custDataLst>
          </p:nvPr>
        </p:nvSpPr>
        <p:spPr>
          <a:xfrm>
            <a:off x="2312324" y="114548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B</a:t>
            </a:r>
          </a:p>
        </p:txBody>
      </p:sp>
      <p:sp>
        <p:nvSpPr>
          <p:cNvPr id="18" name="btfpNumberBubble412353"/>
          <p:cNvSpPr/>
          <p:nvPr>
            <p:custDataLst>
              <p:tags r:id="rId13"/>
            </p:custDataLst>
          </p:nvPr>
        </p:nvSpPr>
        <p:spPr>
          <a:xfrm>
            <a:off x="3436372" y="78653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2</a:t>
            </a:r>
          </a:p>
        </p:txBody>
      </p:sp>
      <p:sp>
        <p:nvSpPr>
          <p:cNvPr id="19" name="btfpNumberBubble412353"/>
          <p:cNvSpPr/>
          <p:nvPr>
            <p:custDataLst>
              <p:tags r:id="rId14"/>
            </p:custDataLst>
          </p:nvPr>
        </p:nvSpPr>
        <p:spPr>
          <a:xfrm>
            <a:off x="1226835" y="78653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1</a:t>
            </a:r>
          </a:p>
        </p:txBody>
      </p:sp>
      <p:sp>
        <p:nvSpPr>
          <p:cNvPr id="20" name="btfpNumberBubble412353"/>
          <p:cNvSpPr/>
          <p:nvPr>
            <p:custDataLst>
              <p:tags r:id="rId15"/>
            </p:custDataLst>
          </p:nvPr>
        </p:nvSpPr>
        <p:spPr>
          <a:xfrm>
            <a:off x="6513803" y="78653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22" name="Rectangle 21"/>
          <p:cNvSpPr/>
          <p:nvPr>
            <p:custDataLst>
              <p:tags r:id="rId16"/>
            </p:custDataLst>
          </p:nvPr>
        </p:nvSpPr>
        <p:spPr>
          <a:xfrm>
            <a:off x="3491900" y="1184593"/>
            <a:ext cx="947310" cy="457200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Use: Industry 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standard </a:t>
            </a:r>
          </a:p>
        </p:txBody>
      </p:sp>
      <p:sp>
        <p:nvSpPr>
          <p:cNvPr id="23" name="Rectangle 22"/>
          <p:cNvSpPr/>
          <p:nvPr>
            <p:custDataLst>
              <p:tags r:id="rId17"/>
            </p:custDataLst>
          </p:nvPr>
        </p:nvSpPr>
        <p:spPr>
          <a:xfrm>
            <a:off x="4478419" y="1184593"/>
            <a:ext cx="1005840" cy="457200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Drive: Custom</a:t>
            </a:r>
          </a:p>
        </p:txBody>
      </p:sp>
      <p:sp>
        <p:nvSpPr>
          <p:cNvPr id="24" name="Rectangle 23"/>
          <p:cNvSpPr/>
          <p:nvPr>
            <p:custDataLst>
              <p:tags r:id="rId18"/>
            </p:custDataLst>
          </p:nvPr>
        </p:nvSpPr>
        <p:spPr>
          <a:xfrm>
            <a:off x="5523468" y="1184593"/>
            <a:ext cx="1005840" cy="457200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Make: Scale Adamantine 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to IPM capacity</a:t>
            </a:r>
          </a:p>
        </p:txBody>
      </p:sp>
      <p:sp>
        <p:nvSpPr>
          <p:cNvPr id="25" name="btfpNumberBubble412353"/>
          <p:cNvSpPr/>
          <p:nvPr>
            <p:custDataLst>
              <p:tags r:id="rId19"/>
            </p:custDataLst>
          </p:nvPr>
        </p:nvSpPr>
        <p:spPr>
          <a:xfrm>
            <a:off x="3436372" y="114548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A</a:t>
            </a:r>
          </a:p>
        </p:txBody>
      </p:sp>
      <p:sp>
        <p:nvSpPr>
          <p:cNvPr id="26" name="btfpNumberBubble412353"/>
          <p:cNvSpPr/>
          <p:nvPr>
            <p:custDataLst>
              <p:tags r:id="rId20"/>
            </p:custDataLst>
          </p:nvPr>
        </p:nvSpPr>
        <p:spPr>
          <a:xfrm>
            <a:off x="4401566" y="114548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B</a:t>
            </a:r>
          </a:p>
        </p:txBody>
      </p:sp>
      <p:sp>
        <p:nvSpPr>
          <p:cNvPr id="27" name="btfpNumberBubble412353"/>
          <p:cNvSpPr/>
          <p:nvPr>
            <p:custDataLst>
              <p:tags r:id="rId21"/>
            </p:custDataLst>
          </p:nvPr>
        </p:nvSpPr>
        <p:spPr>
          <a:xfrm>
            <a:off x="5429453" y="114548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</a:t>
            </a:r>
          </a:p>
        </p:txBody>
      </p:sp>
      <p:sp>
        <p:nvSpPr>
          <p:cNvPr id="28" name="btfpNumberBubble412353"/>
          <p:cNvSpPr/>
          <p:nvPr>
            <p:custDataLst>
              <p:tags r:id="rId22"/>
            </p:custDataLst>
          </p:nvPr>
        </p:nvSpPr>
        <p:spPr>
          <a:xfrm>
            <a:off x="6513803" y="114548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A</a:t>
            </a:r>
          </a:p>
        </p:txBody>
      </p:sp>
      <p:sp>
        <p:nvSpPr>
          <p:cNvPr id="29" name="btfpNumberBubble412353"/>
          <p:cNvSpPr/>
          <p:nvPr>
            <p:custDataLst>
              <p:tags r:id="rId23"/>
            </p:custDataLst>
          </p:nvPr>
        </p:nvSpPr>
        <p:spPr>
          <a:xfrm>
            <a:off x="7508949" y="1145489"/>
            <a:ext cx="182880" cy="18288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BEAE6-C976-4690-BE36-B0978847ED2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915293" y="2129207"/>
            <a:ext cx="972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LPDDR/GDDR</a:t>
            </a:r>
          </a:p>
        </p:txBody>
      </p:sp>
      <p:sp>
        <p:nvSpPr>
          <p:cNvPr id="33" name="Slide Number Placeholder 1"/>
          <p:cNvSpPr txBox="1"/>
          <p:nvPr>
            <p:custDataLst>
              <p:tags r:id="rId25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31" name="Title 2"/>
          <p:cNvSpPr txBox="1"/>
          <p:nvPr>
            <p:custDataLst>
              <p:tags r:id="rId26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silver bullet: Framing the Intel Options</a:t>
            </a:r>
          </a:p>
        </p:txBody>
      </p:sp>
      <p:sp>
        <p:nvSpPr>
          <p:cNvPr id="34" name="Arrow: Left-Right 6">
            <a:extLst>
              <a:ext uri="{FF2B5EF4-FFF2-40B4-BE49-F238E27FC236}">
                <a16:creationId xmlns:a16="http://schemas.microsoft.com/office/drawing/2014/main" id="{4846E81E-DB15-4FF8-BD09-DDB6D3AF9F78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3491900" y="1563422"/>
            <a:ext cx="5162174" cy="306368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ysClr val="windowText" lastClr="000000"/>
                </a:solidFill>
              </a:rPr>
              <a:t>Need strong integration/packaging innovation and roadmap</a:t>
            </a:r>
          </a:p>
        </p:txBody>
      </p:sp>
    </p:spTree>
    <p:extLst>
      <p:ext uri="{BB962C8B-B14F-4D97-AF65-F5344CB8AC3E}">
        <p14:creationId xmlns:p14="http://schemas.microsoft.com/office/powerpoint/2010/main" val="41985735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tfpBulletedList104452">
            <a:extLst>
              <a:ext uri="{FF2B5EF4-FFF2-40B4-BE49-F238E27FC236}">
                <a16:creationId xmlns:a16="http://schemas.microsoft.com/office/drawing/2014/main" id="{72CE341D-0CF0-42FD-BD68-CD9427AA4AE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28650" y="941004"/>
            <a:ext cx="7886700" cy="3263504"/>
          </a:xfrm>
        </p:spPr>
        <p:txBody>
          <a:bodyPr wrap="square"/>
          <a:lstStyle/>
          <a:p>
            <a:pPr marL="177800" indent="-1778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</a:pPr>
            <a:r>
              <a:rPr lang="en-US" sz="2000">
                <a:solidFill>
                  <a:srgbClr val="0070C0"/>
                </a:solidFill>
              </a:rPr>
              <a:t>Tightly Coupled </a:t>
            </a:r>
            <a:r>
              <a:rPr lang="en-US" sz="2000">
                <a:solidFill>
                  <a:srgbClr val="0070C0"/>
                </a:solidFill>
                <a:sym typeface="Wingdings" pitchFamily="2" charset="2"/>
              </a:rPr>
              <a:t> Adamantine</a:t>
            </a:r>
          </a:p>
          <a:p>
            <a:pPr marL="177800" indent="-1778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</a:pPr>
            <a:r>
              <a:rPr lang="en-US" sz="2000">
                <a:sym typeface="Wingdings" pitchFamily="2" charset="2"/>
              </a:rPr>
              <a:t>In Package Memory  high bandwidth DRAM variants</a:t>
            </a:r>
          </a:p>
          <a:p>
            <a:pPr marL="177800" indent="-1778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</a:pPr>
            <a:r>
              <a:rPr lang="en-US" sz="2000">
                <a:sym typeface="Wingdings" pitchFamily="2" charset="2"/>
              </a:rPr>
              <a:t>Systems  Many </a:t>
            </a:r>
          </a:p>
        </p:txBody>
      </p:sp>
      <p:sp>
        <p:nvSpPr>
          <p:cNvPr id="5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overall_1_132401065775007310 columns_1_132401065775007310 </a:t>
            </a:r>
          </a:p>
        </p:txBody>
      </p:sp>
      <p:sp>
        <p:nvSpPr>
          <p:cNvPr id="9" name="Slide Number Placeholder 1"/>
          <p:cNvSpPr txBox="1"/>
          <p:nvPr>
            <p:custDataLst>
              <p:tags r:id="rId3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7" name="Title 2"/>
          <p:cNvSpPr txBox="1"/>
          <p:nvPr>
            <p:custDataLst>
              <p:tags r:id="rId4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Flow</a:t>
            </a:r>
          </a:p>
        </p:txBody>
      </p:sp>
    </p:spTree>
    <p:extLst>
      <p:ext uri="{BB962C8B-B14F-4D97-AF65-F5344CB8AC3E}">
        <p14:creationId xmlns:p14="http://schemas.microsoft.com/office/powerpoint/2010/main" val="22194822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6705600" y="0"/>
            <a:ext cx="243840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tfpBulletedList596879">
            <a:extLst>
              <a:ext uri="{FF2B5EF4-FFF2-40B4-BE49-F238E27FC236}">
                <a16:creationId xmlns:a16="http://schemas.microsoft.com/office/drawing/2014/main" id="{960D1411-8EFB-40C4-8644-1EBB8F6D2052}"/>
              </a:ext>
            </a:extLst>
          </p:cNvPr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337108" y="1046734"/>
            <a:ext cx="4495211" cy="3477851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50" b="1" u="sng"/>
              <a:t>Driving Factors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FontTx/>
            </a:pPr>
            <a:r>
              <a:rPr lang="en-US" sz="1250"/>
              <a:t>Graphics and AI workloads are driving the need for extremely high bandwidths at 1s of GB capacity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FontTx/>
            </a:pPr>
            <a:r>
              <a:rPr lang="en-US" sz="1250"/>
              <a:t>Tightly coupling compute and memory is the only way to meet bandwidth without hitting power/TCO walls.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FontTx/>
            </a:pPr>
            <a:r>
              <a:rPr lang="en-US" sz="1250"/>
              <a:t>Tightly coupled solutions require co-design of compute and memory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FontTx/>
            </a:pPr>
            <a:endParaRPr lang="en-US" sz="125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50" b="1" u="sng"/>
              <a:t>Adamantine Advantage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FontTx/>
            </a:pPr>
            <a:r>
              <a:rPr lang="en-US" sz="1250"/>
              <a:t>Only known solution in desired timeframe (~2yr adv?)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FontTx/>
            </a:pPr>
            <a:r>
              <a:rPr lang="en-US" sz="1250"/>
              <a:t>Best means to address BW, power, capacity challenges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FontTx/>
            </a:pPr>
            <a:r>
              <a:rPr lang="en-US" sz="1250"/>
              <a:t>Intel controls all input to maximize benefit to customer</a:t>
            </a: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FontTx/>
            </a:pPr>
            <a:r>
              <a:rPr lang="en-US" sz="1250"/>
              <a:t>“invisible” to higher level SW (like SRAM)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250"/>
          </a:p>
        </p:txBody>
      </p:sp>
      <p:sp>
        <p:nvSpPr>
          <p:cNvPr id="5" name="btfpLayoutConfig" hidden="1"/>
          <p:cNvSpPr txBox="1"/>
          <p:nvPr>
            <p:custDataLst>
              <p:tags r:id="rId3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overall_0_132391248485209053 columns_1_132391248485209053 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E21A67A4-F961-4CFF-AB9D-F0118D6C7B16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57801119"/>
              </p:ext>
            </p:extLst>
          </p:nvPr>
        </p:nvGraphicFramePr>
        <p:xfrm>
          <a:off x="-155050" y="1287821"/>
          <a:ext cx="4549869" cy="277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EE4FC1-7122-45FB-A38C-E8EA2C337C0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36" y="4543336"/>
            <a:ext cx="65357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u="sng"/>
              <a:t>Not included: </a:t>
            </a:r>
          </a:p>
          <a:p>
            <a:r>
              <a:rPr lang="en-US" sz="1100" i="1"/>
              <a:t>IPM: Traditional solutions over-index on capacity and are power hungry</a:t>
            </a:r>
          </a:p>
          <a:p>
            <a:r>
              <a:rPr lang="en-US" sz="1100" i="1"/>
              <a:t>In-memory, Near-memory compute: Research should continue </a:t>
            </a:r>
            <a:r>
              <a:rPr lang="en-US" sz="1100" i="1">
                <a:sym typeface="Wingdings" pitchFamily="2" charset="2"/>
              </a:rPr>
              <a:t> to date, point solutions are likely</a:t>
            </a:r>
            <a:endParaRPr lang="en-US" sz="1100" i="1"/>
          </a:p>
        </p:txBody>
      </p:sp>
      <p:sp>
        <p:nvSpPr>
          <p:cNvPr id="8" name="Title 2"/>
          <p:cNvSpPr txBox="1"/>
          <p:nvPr>
            <p:custDataLst>
              <p:tags r:id="rId6"/>
            </p:custDataLst>
          </p:nvPr>
        </p:nvSpPr>
        <p:spPr>
          <a:xfrm>
            <a:off x="287172" y="14488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1"/>
          <p:cNvSpPr txBox="1"/>
          <p:nvPr>
            <p:custDataLst>
              <p:tags r:id="rId7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15</a:t>
            </a:fld>
            <a:endParaRPr lang="en-US"/>
          </a:p>
        </p:txBody>
      </p:sp>
      <p:sp>
        <p:nvSpPr>
          <p:cNvPr id="12" name="Title 2"/>
          <p:cNvSpPr txBox="1"/>
          <p:nvPr>
            <p:custDataLst>
              <p:tags r:id="rId8"/>
            </p:custDataLst>
          </p:nvPr>
        </p:nvSpPr>
        <p:spPr>
          <a:xfrm>
            <a:off x="287172" y="323440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Solving for high bandwidth needs in the 1s of GB memory capacity: </a:t>
            </a:r>
            <a:b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Tightly-coupled ADM is a differentiator</a:t>
            </a:r>
          </a:p>
        </p:txBody>
      </p:sp>
      <p:sp>
        <p:nvSpPr>
          <p:cNvPr id="10" name="Google Shape;40;p5">
            <a:extLst>
              <a:ext uri="{FF2B5EF4-FFF2-40B4-BE49-F238E27FC236}">
                <a16:creationId xmlns:a16="http://schemas.microsoft.com/office/drawing/2014/main" id="{EAC1BB51-A9D1-4905-923F-F35E1327B00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096100" y="-29600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 u="sng">
                <a:solidFill>
                  <a:schemeClr val="dk1"/>
                </a:solidFill>
              </a:rPr>
              <a:t>INTEL CONFIDENTIAL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20-07-30 Memory CSD_ELT_v10.PPTX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9096494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3B406F-95B3-4739-A7BE-D3A8BBCD12F8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5775" y="687056"/>
            <a:ext cx="8172450" cy="4074951"/>
          </a:xfrm>
        </p:spPr>
        <p:txBody>
          <a:bodyPr/>
          <a:lstStyle/>
          <a:p>
            <a:pPr marL="0" indent="0">
              <a:spcBef>
                <a:spcPts val="533"/>
              </a:spcBef>
              <a:buNone/>
            </a:pPr>
            <a:r>
              <a:rPr lang="en-US" sz="1400"/>
              <a:t>All available info indicates we have ~2yr head start relative to competition – use it!</a:t>
            </a:r>
          </a:p>
          <a:p>
            <a:pPr marL="0" indent="0">
              <a:spcBef>
                <a:spcPts val="533"/>
              </a:spcBef>
              <a:buNone/>
            </a:pPr>
            <a:r>
              <a:rPr lang="en-US" sz="1400"/>
              <a:t>ADM cost and Platform volume need to commit to scale together (key learning from </a:t>
            </a:r>
            <a:r>
              <a:rPr lang="en-US" sz="1400" err="1"/>
              <a:t>eDRAM</a:t>
            </a:r>
            <a:r>
              <a:rPr lang="en-US" sz="1400"/>
              <a:t>)</a:t>
            </a:r>
          </a:p>
          <a:p>
            <a:pPr marL="380990" indent="-380990">
              <a:spcBef>
                <a:spcPts val="533"/>
              </a:spcBef>
            </a:pPr>
            <a:r>
              <a:rPr lang="en-US" sz="1400"/>
              <a:t>Technology Scaling and Cost: $/GB – TMG commitment</a:t>
            </a:r>
          </a:p>
          <a:p>
            <a:pPr marL="380990" indent="-380990">
              <a:spcBef>
                <a:spcPts val="533"/>
              </a:spcBef>
            </a:pPr>
            <a:r>
              <a:rPr lang="en-US" sz="1400"/>
              <a:t>Product Volume: GB shipped – BU commitment</a:t>
            </a:r>
          </a:p>
          <a:p>
            <a:pPr marL="285750" indent="-285750">
              <a:spcBef>
                <a:spcPts val="400"/>
              </a:spcBef>
            </a:pPr>
            <a:endParaRPr lang="en-US" sz="1400"/>
          </a:p>
          <a:p>
            <a:pPr marL="0" lvl="3" indent="0">
              <a:buNone/>
            </a:pPr>
            <a:endParaRPr lang="en-US" sz="1400"/>
          </a:p>
          <a:p>
            <a:pPr marL="342265" indent="-342265"/>
            <a:endParaRPr lang="en-US" sz="140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466E155-8BF5-480A-BCFD-32440ADA83E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2585749"/>
              </p:ext>
            </p:extLst>
          </p:nvPr>
        </p:nvGraphicFramePr>
        <p:xfrm>
          <a:off x="287172" y="2172112"/>
          <a:ext cx="8511778" cy="2828449"/>
        </p:xfrm>
        <a:graphic>
          <a:graphicData uri="http://schemas.openxmlformats.org/drawingml/2006/table">
            <a:tbl>
              <a:tblPr firstRow="1" bandRow="1"/>
              <a:tblGrid>
                <a:gridCol w="1372193">
                  <a:extLst>
                    <a:ext uri="{9D8B030D-6E8A-4147-A177-3AD203B41FA5}">
                      <a16:colId xmlns:a16="http://schemas.microsoft.com/office/drawing/2014/main" val="1585963511"/>
                    </a:ext>
                  </a:extLst>
                </a:gridCol>
                <a:gridCol w="2187150">
                  <a:extLst>
                    <a:ext uri="{9D8B030D-6E8A-4147-A177-3AD203B41FA5}">
                      <a16:colId xmlns:a16="http://schemas.microsoft.com/office/drawing/2014/main" val="729980308"/>
                    </a:ext>
                  </a:extLst>
                </a:gridCol>
                <a:gridCol w="2824490">
                  <a:extLst>
                    <a:ext uri="{9D8B030D-6E8A-4147-A177-3AD203B41FA5}">
                      <a16:colId xmlns:a16="http://schemas.microsoft.com/office/drawing/2014/main" val="1366341792"/>
                    </a:ext>
                  </a:extLst>
                </a:gridCol>
                <a:gridCol w="2127945">
                  <a:extLst>
                    <a:ext uri="{9D8B030D-6E8A-4147-A177-3AD203B41FA5}">
                      <a16:colId xmlns:a16="http://schemas.microsoft.com/office/drawing/2014/main" val="1664009209"/>
                    </a:ext>
                  </a:extLst>
                </a:gridCol>
              </a:tblGrid>
              <a:tr h="99202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Invest up front in tech roadmap</a:t>
                      </a:r>
                    </a:p>
                    <a:p>
                      <a:r>
                        <a:rPr lang="en-US" sz="1000"/>
                        <a:t>Disrupt in graphics with MTL-P</a:t>
                      </a:r>
                    </a:p>
                    <a:p>
                      <a:r>
                        <a:rPr lang="en-US" sz="1000"/>
                        <a:t>Invest in targeted Xeon use case </a:t>
                      </a:r>
                      <a:r>
                        <a:rPr lang="en-US" sz="1000">
                          <a:sym typeface="Wingdings" pitchFamily="2" charset="2"/>
                        </a:rPr>
                        <a:t></a:t>
                      </a:r>
                      <a:r>
                        <a:rPr lang="en-US" sz="1000"/>
                        <a:t> where we hit the physics wall first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Committed investment to roadmap </a:t>
                      </a:r>
                    </a:p>
                    <a:p>
                      <a:r>
                        <a:rPr lang="en-US" sz="1000"/>
                        <a:t>(100s of $M, 22nm)</a:t>
                      </a:r>
                    </a:p>
                    <a:p>
                      <a:r>
                        <a:rPr lang="en-US" sz="1000"/>
                        <a:t>Targeted, small volume </a:t>
                      </a:r>
                    </a:p>
                    <a:p>
                      <a:r>
                        <a:rPr lang="en-US" sz="1000"/>
                        <a:t>(~10 MU for MTL-P; 1-2 MU for Xeon)</a:t>
                      </a:r>
                    </a:p>
                    <a:p>
                      <a:r>
                        <a:rPr lang="en-US" sz="1000"/>
                        <a:t>Margin compromise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Design wins for MTL-P</a:t>
                      </a:r>
                    </a:p>
                    <a:p>
                      <a:endParaRPr lang="en-US" sz="1000"/>
                    </a:p>
                    <a:p>
                      <a:r>
                        <a:rPr lang="en-US" sz="1000"/>
                        <a:t>Early learning on ADM in DC applications – we figure out to do it right at the system level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32971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Select targeted expansion at corporate level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Continued TD roadmap </a:t>
                      </a:r>
                    </a:p>
                    <a:p>
                      <a:r>
                        <a:rPr lang="en-US" sz="1000"/>
                        <a:t>Committed BU / architecture resources</a:t>
                      </a:r>
                    </a:p>
                    <a:p>
                      <a:r>
                        <a:rPr lang="en-US" sz="1000"/>
                        <a:t>Deep working set /use case knowledge</a:t>
                      </a:r>
                    </a:p>
                    <a:p>
                      <a:r>
                        <a:rPr lang="en-US" sz="1000"/>
                        <a:t>Margin compromise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Maturing technology to drive scale; developing common requirements</a:t>
                      </a:r>
                    </a:p>
                    <a:p>
                      <a:r>
                        <a:rPr lang="en-US" sz="1000"/>
                        <a:t>Design wins in key areas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943401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Utilize ADM across the business as core business opportunity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Continued TD roadmap must hit cost metrics</a:t>
                      </a:r>
                    </a:p>
                    <a:p>
                      <a:r>
                        <a:rPr lang="en-US" sz="1000"/>
                        <a:t>Committed BU / architecture resources</a:t>
                      </a:r>
                    </a:p>
                    <a:p>
                      <a:r>
                        <a:rPr lang="en-US" sz="1000"/>
                        <a:t>Deep working set /use case knowledge</a:t>
                      </a:r>
                    </a:p>
                    <a:p>
                      <a:r>
                        <a:rPr lang="en-US" sz="1000"/>
                        <a:t>Must compete against alternatives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Scale enables standard business model and margins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3001512"/>
                  </a:ext>
                </a:extLst>
              </a:tr>
            </a:tbl>
          </a:graphicData>
        </a:graphic>
      </p:graphicFrame>
      <p:sp>
        <p:nvSpPr>
          <p:cNvPr id="3" name="btfpLayoutConfig" hidden="1"/>
          <p:cNvSpPr txBox="1"/>
          <p:nvPr>
            <p:custDataLst>
              <p:tags r:id="rId3"/>
            </p:custDataLst>
          </p:nvPr>
        </p:nvSpPr>
        <p:spPr>
          <a:xfrm>
            <a:off x="12701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overall_0_132401087393755328 columns_1_132401065788985732 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297889" y="2265841"/>
            <a:ext cx="1291232" cy="822960"/>
          </a:xfrm>
          <a:prstGeom prst="rect">
            <a:avLst/>
          </a:prstGeom>
          <a:solidFill>
            <a:srgbClr val="DCE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rgbClr val="000000"/>
                </a:solidFill>
              </a:rPr>
              <a:t>Disrupt</a:t>
            </a:r>
            <a:r>
              <a:rPr lang="en-US" sz="1050" b="1">
                <a:solidFill>
                  <a:srgbClr val="000000"/>
                </a:solidFill>
              </a:rPr>
              <a:t> and Commit by 2022/2023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97889" y="3222508"/>
            <a:ext cx="1291232" cy="822960"/>
          </a:xfrm>
          <a:prstGeom prst="rect">
            <a:avLst/>
          </a:prstGeom>
          <a:solidFill>
            <a:srgbClr val="78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rgbClr val="FFFFFF"/>
                </a:solidFill>
              </a:rPr>
              <a:t>Innovate</a:t>
            </a:r>
            <a:r>
              <a:rPr lang="en-US" sz="1050" b="1">
                <a:solidFill>
                  <a:srgbClr val="FFFFFF"/>
                </a:solidFill>
              </a:rPr>
              <a:t> and Establish by 2023/2024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297889" y="4179176"/>
            <a:ext cx="1291232" cy="822960"/>
          </a:xfrm>
          <a:prstGeom prst="rect">
            <a:avLst/>
          </a:prstGeom>
          <a:solidFill>
            <a:srgbClr val="2D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rgbClr val="FFFFFF"/>
                </a:solidFill>
              </a:rPr>
              <a:t>Scale</a:t>
            </a:r>
            <a:r>
              <a:rPr lang="en-US" sz="1050" b="1">
                <a:solidFill>
                  <a:srgbClr val="FFFFFF"/>
                </a:solidFill>
              </a:rPr>
              <a:t> by 2024/2025</a:t>
            </a:r>
          </a:p>
        </p:txBody>
      </p:sp>
      <p:grpSp>
        <p:nvGrpSpPr>
          <p:cNvPr id="11" name="btfpColumnHeaderBox440746"/>
          <p:cNvGrpSpPr/>
          <p:nvPr>
            <p:custDataLst>
              <p:tags r:id="rId7"/>
            </p:custDataLst>
          </p:nvPr>
        </p:nvGrpSpPr>
        <p:grpSpPr>
          <a:xfrm>
            <a:off x="297889" y="1952783"/>
            <a:ext cx="1291232" cy="236449"/>
            <a:chOff x="635001" y="6763979"/>
            <a:chExt cx="7886701" cy="315264"/>
          </a:xfrm>
        </p:grpSpPr>
        <p:sp>
          <p:nvSpPr>
            <p:cNvPr id="12" name="btfpColumnHeaderBoxText440746"/>
            <p:cNvSpPr txBox="1"/>
            <p:nvPr>
              <p:custDataLst>
                <p:tags r:id="rId19"/>
              </p:custDataLst>
            </p:nvPr>
          </p:nvSpPr>
          <p:spPr>
            <a:xfrm>
              <a:off x="635001" y="6763979"/>
              <a:ext cx="7886701" cy="309456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r>
                <a:rPr lang="en-US" sz="1050" b="1"/>
                <a:t>Phase</a:t>
              </a:r>
            </a:p>
          </p:txBody>
        </p:sp>
        <p:cxnSp>
          <p:nvCxnSpPr>
            <p:cNvPr id="13" name="btfpColumnHeaderBoxLine440746"/>
            <p:cNvCxnSpPr/>
            <p:nvPr>
              <p:custDataLst>
                <p:tags r:id="rId20"/>
              </p:custDataLst>
            </p:nvPr>
          </p:nvCxnSpPr>
          <p:spPr>
            <a:xfrm>
              <a:off x="635001" y="7079243"/>
              <a:ext cx="7886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btfpColumnHeaderBox440746"/>
          <p:cNvGrpSpPr/>
          <p:nvPr>
            <p:custDataLst>
              <p:tags r:id="rId8"/>
            </p:custDataLst>
          </p:nvPr>
        </p:nvGrpSpPr>
        <p:grpSpPr>
          <a:xfrm>
            <a:off x="1673059" y="1952783"/>
            <a:ext cx="2148483" cy="236449"/>
            <a:chOff x="635001" y="6763979"/>
            <a:chExt cx="7886701" cy="315264"/>
          </a:xfrm>
        </p:grpSpPr>
        <p:sp>
          <p:nvSpPr>
            <p:cNvPr id="15" name="btfpColumnHeaderBoxText440746"/>
            <p:cNvSpPr txBox="1"/>
            <p:nvPr>
              <p:custDataLst>
                <p:tags r:id="rId17"/>
              </p:custDataLst>
            </p:nvPr>
          </p:nvSpPr>
          <p:spPr>
            <a:xfrm>
              <a:off x="635001" y="6763979"/>
              <a:ext cx="7886701" cy="309456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r>
                <a:rPr lang="en-US" sz="1050" b="1"/>
                <a:t>What We Mean</a:t>
              </a:r>
            </a:p>
          </p:txBody>
        </p:sp>
        <p:cxnSp>
          <p:nvCxnSpPr>
            <p:cNvPr id="16" name="btfpColumnHeaderBoxLine440746"/>
            <p:cNvCxnSpPr/>
            <p:nvPr>
              <p:custDataLst>
                <p:tags r:id="rId18"/>
              </p:custDataLst>
            </p:nvPr>
          </p:nvCxnSpPr>
          <p:spPr>
            <a:xfrm>
              <a:off x="635001" y="7079243"/>
              <a:ext cx="7886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btfpColumnHeaderBox440746"/>
          <p:cNvGrpSpPr/>
          <p:nvPr>
            <p:custDataLst>
              <p:tags r:id="rId9"/>
            </p:custDataLst>
          </p:nvPr>
        </p:nvGrpSpPr>
        <p:grpSpPr>
          <a:xfrm>
            <a:off x="3905481" y="1952783"/>
            <a:ext cx="2673548" cy="236449"/>
            <a:chOff x="635001" y="6763979"/>
            <a:chExt cx="7886701" cy="315264"/>
          </a:xfrm>
        </p:grpSpPr>
        <p:sp>
          <p:nvSpPr>
            <p:cNvPr id="18" name="btfpColumnHeaderBoxText440746"/>
            <p:cNvSpPr txBox="1"/>
            <p:nvPr>
              <p:custDataLst>
                <p:tags r:id="rId15"/>
              </p:custDataLst>
            </p:nvPr>
          </p:nvSpPr>
          <p:spPr>
            <a:xfrm>
              <a:off x="635001" y="6763979"/>
              <a:ext cx="7886701" cy="309456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r>
                <a:rPr lang="en-US" sz="1050" b="1"/>
                <a:t>What it Takes</a:t>
              </a:r>
            </a:p>
          </p:txBody>
        </p:sp>
        <p:cxnSp>
          <p:nvCxnSpPr>
            <p:cNvPr id="19" name="btfpColumnHeaderBoxLine440746"/>
            <p:cNvCxnSpPr/>
            <p:nvPr>
              <p:custDataLst>
                <p:tags r:id="rId16"/>
              </p:custDataLst>
            </p:nvPr>
          </p:nvCxnSpPr>
          <p:spPr>
            <a:xfrm>
              <a:off x="635001" y="7079243"/>
              <a:ext cx="7886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btfpColumnHeaderBox440746"/>
          <p:cNvGrpSpPr/>
          <p:nvPr>
            <p:custDataLst>
              <p:tags r:id="rId10"/>
            </p:custDataLst>
          </p:nvPr>
        </p:nvGrpSpPr>
        <p:grpSpPr>
          <a:xfrm>
            <a:off x="6662968" y="1952783"/>
            <a:ext cx="2135983" cy="236449"/>
            <a:chOff x="635001" y="6763979"/>
            <a:chExt cx="7886701" cy="315264"/>
          </a:xfrm>
        </p:grpSpPr>
        <p:sp>
          <p:nvSpPr>
            <p:cNvPr id="21" name="btfpColumnHeaderBoxText440746"/>
            <p:cNvSpPr txBox="1"/>
            <p:nvPr>
              <p:custDataLst>
                <p:tags r:id="rId13"/>
              </p:custDataLst>
            </p:nvPr>
          </p:nvSpPr>
          <p:spPr>
            <a:xfrm>
              <a:off x="635001" y="6763979"/>
              <a:ext cx="7886701" cy="309456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r>
                <a:rPr lang="en-US" sz="1050" b="1"/>
                <a:t>Success</a:t>
              </a:r>
            </a:p>
          </p:txBody>
        </p:sp>
        <p:cxnSp>
          <p:nvCxnSpPr>
            <p:cNvPr id="22" name="btfpColumnHeaderBoxLine440746"/>
            <p:cNvCxnSpPr/>
            <p:nvPr>
              <p:custDataLst>
                <p:tags r:id="rId14"/>
              </p:custDataLst>
            </p:nvPr>
          </p:nvCxnSpPr>
          <p:spPr>
            <a:xfrm>
              <a:off x="635001" y="7079243"/>
              <a:ext cx="7886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"/>
          <p:cNvSpPr txBox="1"/>
          <p:nvPr>
            <p:custDataLst>
              <p:tags r:id="rId11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16</a:t>
            </a:fld>
            <a:endParaRPr lang="en-US"/>
          </a:p>
        </p:txBody>
      </p:sp>
      <p:sp>
        <p:nvSpPr>
          <p:cNvPr id="23" name="Title 2"/>
          <p:cNvSpPr txBox="1"/>
          <p:nvPr>
            <p:custDataLst>
              <p:tags r:id="rId12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Staging ADM to achieve long term XPU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33145551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3320BA2F-0E6C-4732-922E-F579CF5C926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0851133"/>
              </p:ext>
            </p:extLst>
          </p:nvPr>
        </p:nvGraphicFramePr>
        <p:xfrm>
          <a:off x="562572" y="1095908"/>
          <a:ext cx="8400508" cy="3917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360">
                  <a:extLst>
                    <a:ext uri="{9D8B030D-6E8A-4147-A177-3AD203B41FA5}">
                      <a16:colId xmlns:a16="http://schemas.microsoft.com/office/drawing/2014/main" val="1091384455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966734541"/>
                    </a:ext>
                  </a:extLst>
                </a:gridCol>
                <a:gridCol w="1275160">
                  <a:extLst>
                    <a:ext uri="{9D8B030D-6E8A-4147-A177-3AD203B41FA5}">
                      <a16:colId xmlns:a16="http://schemas.microsoft.com/office/drawing/2014/main" val="210990060"/>
                    </a:ext>
                  </a:extLst>
                </a:gridCol>
                <a:gridCol w="1559123">
                  <a:extLst>
                    <a:ext uri="{9D8B030D-6E8A-4147-A177-3AD203B41FA5}">
                      <a16:colId xmlns:a16="http://schemas.microsoft.com/office/drawing/2014/main" val="3380831652"/>
                    </a:ext>
                  </a:extLst>
                </a:gridCol>
                <a:gridCol w="1173361">
                  <a:extLst>
                    <a:ext uri="{9D8B030D-6E8A-4147-A177-3AD203B41FA5}">
                      <a16:colId xmlns:a16="http://schemas.microsoft.com/office/drawing/2014/main" val="1419237065"/>
                    </a:ext>
                  </a:extLst>
                </a:gridCol>
                <a:gridCol w="1933629">
                  <a:extLst>
                    <a:ext uri="{9D8B030D-6E8A-4147-A177-3AD203B41FA5}">
                      <a16:colId xmlns:a16="http://schemas.microsoft.com/office/drawing/2014/main" val="1213664624"/>
                    </a:ext>
                  </a:extLst>
                </a:gridCol>
              </a:tblGrid>
              <a:tr h="289710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CCG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Perf/Prem Mobility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As cache: Disrupt in graphics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POR for MTL-P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Compete and win against entry discrete graphics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8438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DPG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Performance optimized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err="1">
                          <a:solidFill>
                            <a:schemeClr val="tx1"/>
                          </a:solidFill>
                        </a:rPr>
                        <a:t>PoC in BHS or EGS?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Concept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Test value proposition with side attach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035838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Accelerators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AI/Graphics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As cache: RAMBO SRAM replacement for capacity/cost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Under investigation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PVC-next, Elasti-Pro, Elasti-Sound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632561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CCG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Premium mobility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As memory: Enable form factor &amp; compute differentiator over dGx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Concept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Target same perf advantage as an ADM cache but lower system power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597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DPG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TCO optimized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As cache: DRAM TCO reduction for IA workloads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Under investigation for DMR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ADM L4 cache reduces DRAM BW needs, allows higher core 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5267174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DPG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Perf optimized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Performance and TCO reduction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Under investigation for DMR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Initial assessment shows 6% perf boost, equivalent TCO/VM at 50% margins; many assumptions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631653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CCG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Mainstream mobility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As memory: Enable form factor &amp; compute differentiator over dGx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Concept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As above but mainstream cannot tolerate cost premium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72542"/>
                  </a:ext>
                </a:extLst>
              </a:tr>
              <a:tr h="514897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CCG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Prem/Perf mobility; Mainstream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As cache: Cost neutral with longer battery life and higher graphics performance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Under investigation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Need 4-8GB ADM, addresses power/thermal issues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774639"/>
                  </a:ext>
                </a:extLst>
              </a:tr>
              <a:tr h="289710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Accelerators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AI/Graphics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As memory: Performance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Concept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GDDR successor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55247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DPG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NPG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Virus scanning; small capacity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Concept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Need to address ECC, security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821237"/>
                  </a:ext>
                </a:extLst>
              </a:tr>
            </a:tbl>
          </a:graphicData>
        </a:graphic>
      </p:graphicFrame>
      <p:sp>
        <p:nvSpPr>
          <p:cNvPr id="4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9525" y="9525"/>
            <a:ext cx="66675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overall_0_132401070233314888 columns_1_132401047595347504 12_1_132401070140684101 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562062" y="1108647"/>
            <a:ext cx="1103453" cy="563294"/>
          </a:xfrm>
          <a:prstGeom prst="rect">
            <a:avLst/>
          </a:prstGeom>
          <a:solidFill>
            <a:srgbClr val="DCE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000000"/>
                </a:solidFill>
              </a:rPr>
              <a:t>Disrupt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562061" y="1831376"/>
            <a:ext cx="1103453" cy="1037322"/>
          </a:xfrm>
          <a:prstGeom prst="rect">
            <a:avLst/>
          </a:prstGeom>
          <a:solidFill>
            <a:srgbClr val="78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FFFFF"/>
                </a:solidFill>
              </a:rPr>
              <a:t>Innovate</a:t>
            </a: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562060" y="3010181"/>
            <a:ext cx="1103453" cy="1978445"/>
          </a:xfrm>
          <a:prstGeom prst="rect">
            <a:avLst/>
          </a:prstGeom>
          <a:solidFill>
            <a:srgbClr val="2D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FFFFF"/>
                </a:solidFill>
              </a:rPr>
              <a:t>Scale</a:t>
            </a:r>
          </a:p>
        </p:txBody>
      </p:sp>
      <p:grpSp>
        <p:nvGrpSpPr>
          <p:cNvPr id="12" name="btfpColumnHeaderBox440746"/>
          <p:cNvGrpSpPr/>
          <p:nvPr>
            <p:custDataLst>
              <p:tags r:id="rId6"/>
            </p:custDataLst>
          </p:nvPr>
        </p:nvGrpSpPr>
        <p:grpSpPr>
          <a:xfrm>
            <a:off x="562062" y="822701"/>
            <a:ext cx="1103453" cy="216165"/>
            <a:chOff x="635000" y="6791023"/>
            <a:chExt cx="7886700" cy="288220"/>
          </a:xfrm>
        </p:grpSpPr>
        <p:sp>
          <p:nvSpPr>
            <p:cNvPr id="7" name="btfpColumnHeaderBoxText440746"/>
            <p:cNvSpPr txBox="1"/>
            <p:nvPr>
              <p:custDataLst>
                <p:tags r:id="rId24"/>
              </p:custDataLst>
            </p:nvPr>
          </p:nvSpPr>
          <p:spPr>
            <a:xfrm>
              <a:off x="635000" y="6791023"/>
              <a:ext cx="7886700" cy="288220"/>
            </a:xfrm>
            <a:prstGeom prst="rect">
              <a:avLst/>
            </a:prstGeom>
            <a:noFill/>
          </p:spPr>
          <p:txBody>
            <a:bodyPr vert="horz" wrap="square" lIns="27027" tIns="27027" rIns="27027" bIns="27027" rtlCol="0" anchor="b">
              <a:spAutoFit/>
            </a:bodyPr>
            <a:lstStyle/>
            <a:p>
              <a:r>
                <a:rPr lang="en-US" sz="1050" b="1"/>
                <a:t>Proposed stage</a:t>
              </a:r>
            </a:p>
          </p:txBody>
        </p:sp>
        <p:cxnSp>
          <p:nvCxnSpPr>
            <p:cNvPr id="11" name="btfpColumnHeaderBoxLine440746"/>
            <p:cNvCxnSpPr/>
            <p:nvPr>
              <p:custDataLst>
                <p:tags r:id="rId25"/>
              </p:custDataLst>
            </p:nvPr>
          </p:nvCxnSpPr>
          <p:spPr>
            <a:xfrm>
              <a:off x="635000" y="7079243"/>
              <a:ext cx="7886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btfpColumnHeaderBox440746"/>
          <p:cNvGrpSpPr/>
          <p:nvPr>
            <p:custDataLst>
              <p:tags r:id="rId7"/>
            </p:custDataLst>
          </p:nvPr>
        </p:nvGrpSpPr>
        <p:grpSpPr>
          <a:xfrm>
            <a:off x="1748254" y="822701"/>
            <a:ext cx="1189265" cy="216165"/>
            <a:chOff x="635000" y="6791023"/>
            <a:chExt cx="7886700" cy="288220"/>
          </a:xfrm>
        </p:grpSpPr>
        <p:sp>
          <p:nvSpPr>
            <p:cNvPr id="14" name="btfpColumnHeaderBoxText440746"/>
            <p:cNvSpPr txBox="1"/>
            <p:nvPr>
              <p:custDataLst>
                <p:tags r:id="rId22"/>
              </p:custDataLst>
            </p:nvPr>
          </p:nvSpPr>
          <p:spPr>
            <a:xfrm>
              <a:off x="635000" y="6791023"/>
              <a:ext cx="7886700" cy="288220"/>
            </a:xfrm>
            <a:prstGeom prst="rect">
              <a:avLst/>
            </a:prstGeom>
            <a:noFill/>
          </p:spPr>
          <p:txBody>
            <a:bodyPr vert="horz" wrap="square" lIns="27027" tIns="27027" rIns="27027" bIns="27027" rtlCol="0" anchor="b">
              <a:spAutoFit/>
            </a:bodyPr>
            <a:lstStyle/>
            <a:p>
              <a:r>
                <a:rPr lang="en-US" sz="1050" b="1"/>
                <a:t>BU</a:t>
              </a:r>
            </a:p>
          </p:txBody>
        </p:sp>
        <p:cxnSp>
          <p:nvCxnSpPr>
            <p:cNvPr id="15" name="btfpColumnHeaderBoxLine440746"/>
            <p:cNvCxnSpPr/>
            <p:nvPr>
              <p:custDataLst>
                <p:tags r:id="rId23"/>
              </p:custDataLst>
            </p:nvPr>
          </p:nvCxnSpPr>
          <p:spPr>
            <a:xfrm>
              <a:off x="635000" y="7079243"/>
              <a:ext cx="78867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HeaderBox440746"/>
          <p:cNvGrpSpPr/>
          <p:nvPr>
            <p:custDataLst>
              <p:tags r:id="rId8"/>
            </p:custDataLst>
          </p:nvPr>
        </p:nvGrpSpPr>
        <p:grpSpPr>
          <a:xfrm>
            <a:off x="3020259" y="822701"/>
            <a:ext cx="1189265" cy="216165"/>
            <a:chOff x="635000" y="6791023"/>
            <a:chExt cx="7886700" cy="288220"/>
          </a:xfrm>
        </p:grpSpPr>
        <p:sp>
          <p:nvSpPr>
            <p:cNvPr id="17" name="btfpColumnHeaderBoxText440746"/>
            <p:cNvSpPr txBox="1"/>
            <p:nvPr>
              <p:custDataLst>
                <p:tags r:id="rId20"/>
              </p:custDataLst>
            </p:nvPr>
          </p:nvSpPr>
          <p:spPr>
            <a:xfrm>
              <a:off x="635000" y="6791023"/>
              <a:ext cx="7886700" cy="288220"/>
            </a:xfrm>
            <a:prstGeom prst="rect">
              <a:avLst/>
            </a:prstGeom>
            <a:noFill/>
          </p:spPr>
          <p:txBody>
            <a:bodyPr vert="horz" wrap="square" lIns="27027" tIns="27027" rIns="27027" bIns="27027" rtlCol="0" anchor="b">
              <a:spAutoFit/>
            </a:bodyPr>
            <a:lstStyle/>
            <a:p>
              <a:r>
                <a:rPr lang="en-US" sz="1050" b="1"/>
                <a:t>Area</a:t>
              </a:r>
            </a:p>
          </p:txBody>
        </p:sp>
        <p:cxnSp>
          <p:nvCxnSpPr>
            <p:cNvPr id="18" name="btfpColumnHeaderBoxLine440746"/>
            <p:cNvCxnSpPr/>
            <p:nvPr>
              <p:custDataLst>
                <p:tags r:id="rId21"/>
              </p:custDataLst>
            </p:nvPr>
          </p:nvCxnSpPr>
          <p:spPr>
            <a:xfrm>
              <a:off x="635000" y="7079243"/>
              <a:ext cx="78867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btfpColumnHeaderBox440746"/>
          <p:cNvGrpSpPr/>
          <p:nvPr>
            <p:custDataLst>
              <p:tags r:id="rId9"/>
            </p:custDataLst>
          </p:nvPr>
        </p:nvGrpSpPr>
        <p:grpSpPr>
          <a:xfrm>
            <a:off x="4292263" y="822701"/>
            <a:ext cx="1493741" cy="216165"/>
            <a:chOff x="635000" y="6791023"/>
            <a:chExt cx="7886700" cy="288220"/>
          </a:xfrm>
        </p:grpSpPr>
        <p:sp>
          <p:nvSpPr>
            <p:cNvPr id="20" name="btfpColumnHeaderBoxText440746"/>
            <p:cNvSpPr txBox="1"/>
            <p:nvPr>
              <p:custDataLst>
                <p:tags r:id="rId18"/>
              </p:custDataLst>
            </p:nvPr>
          </p:nvSpPr>
          <p:spPr>
            <a:xfrm>
              <a:off x="635000" y="6791023"/>
              <a:ext cx="7886700" cy="288220"/>
            </a:xfrm>
            <a:prstGeom prst="rect">
              <a:avLst/>
            </a:prstGeom>
            <a:noFill/>
          </p:spPr>
          <p:txBody>
            <a:bodyPr vert="horz" wrap="square" lIns="27027" tIns="27027" rIns="27027" bIns="27027" rtlCol="0" anchor="b">
              <a:spAutoFit/>
            </a:bodyPr>
            <a:lstStyle/>
            <a:p>
              <a:r>
                <a:rPr lang="en-US" sz="1050" b="1"/>
                <a:t>Motivation</a:t>
              </a:r>
            </a:p>
          </p:txBody>
        </p:sp>
        <p:cxnSp>
          <p:nvCxnSpPr>
            <p:cNvPr id="21" name="btfpColumnHeaderBoxLine440746"/>
            <p:cNvCxnSpPr/>
            <p:nvPr>
              <p:custDataLst>
                <p:tags r:id="rId19"/>
              </p:custDataLst>
            </p:nvPr>
          </p:nvCxnSpPr>
          <p:spPr>
            <a:xfrm>
              <a:off x="635000" y="7079243"/>
              <a:ext cx="78867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btfpColumnHeaderBox440746"/>
          <p:cNvGrpSpPr/>
          <p:nvPr>
            <p:custDataLst>
              <p:tags r:id="rId10"/>
            </p:custDataLst>
          </p:nvPr>
        </p:nvGrpSpPr>
        <p:grpSpPr>
          <a:xfrm>
            <a:off x="5868744" y="822701"/>
            <a:ext cx="1118694" cy="216165"/>
            <a:chOff x="635000" y="6791023"/>
            <a:chExt cx="7886700" cy="288220"/>
          </a:xfrm>
        </p:grpSpPr>
        <p:sp>
          <p:nvSpPr>
            <p:cNvPr id="24" name="btfpColumnHeaderBoxText440746"/>
            <p:cNvSpPr txBox="1"/>
            <p:nvPr>
              <p:custDataLst>
                <p:tags r:id="rId16"/>
              </p:custDataLst>
            </p:nvPr>
          </p:nvSpPr>
          <p:spPr>
            <a:xfrm>
              <a:off x="635000" y="6791023"/>
              <a:ext cx="7886700" cy="288220"/>
            </a:xfrm>
            <a:prstGeom prst="rect">
              <a:avLst/>
            </a:prstGeom>
            <a:noFill/>
          </p:spPr>
          <p:txBody>
            <a:bodyPr vert="horz" wrap="square" lIns="27027" tIns="27027" rIns="27027" bIns="27027" rtlCol="0" anchor="b">
              <a:spAutoFit/>
            </a:bodyPr>
            <a:lstStyle/>
            <a:p>
              <a:r>
                <a:rPr lang="en-US" sz="1050" b="1"/>
                <a:t>Maturity</a:t>
              </a:r>
            </a:p>
          </p:txBody>
        </p:sp>
        <p:cxnSp>
          <p:nvCxnSpPr>
            <p:cNvPr id="25" name="btfpColumnHeaderBoxLine440746"/>
            <p:cNvCxnSpPr/>
            <p:nvPr>
              <p:custDataLst>
                <p:tags r:id="rId17"/>
              </p:custDataLst>
            </p:nvPr>
          </p:nvCxnSpPr>
          <p:spPr>
            <a:xfrm>
              <a:off x="635000" y="7079243"/>
              <a:ext cx="78867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btfpColumnHeaderBox440746"/>
          <p:cNvGrpSpPr/>
          <p:nvPr>
            <p:custDataLst>
              <p:tags r:id="rId11"/>
            </p:custDataLst>
          </p:nvPr>
        </p:nvGrpSpPr>
        <p:grpSpPr>
          <a:xfrm>
            <a:off x="7070178" y="822701"/>
            <a:ext cx="1892900" cy="216165"/>
            <a:chOff x="635000" y="6791023"/>
            <a:chExt cx="7886700" cy="288220"/>
          </a:xfrm>
        </p:grpSpPr>
        <p:sp>
          <p:nvSpPr>
            <p:cNvPr id="27" name="btfpColumnHeaderBoxText440746"/>
            <p:cNvSpPr txBox="1"/>
            <p:nvPr>
              <p:custDataLst>
                <p:tags r:id="rId14"/>
              </p:custDataLst>
            </p:nvPr>
          </p:nvSpPr>
          <p:spPr>
            <a:xfrm>
              <a:off x="635000" y="6791023"/>
              <a:ext cx="7886700" cy="288220"/>
            </a:xfrm>
            <a:prstGeom prst="rect">
              <a:avLst/>
            </a:prstGeom>
            <a:noFill/>
          </p:spPr>
          <p:txBody>
            <a:bodyPr vert="horz" wrap="square" lIns="27027" tIns="27027" rIns="27027" bIns="27027" rtlCol="0" anchor="b">
              <a:spAutoFit/>
            </a:bodyPr>
            <a:lstStyle/>
            <a:p>
              <a:r>
                <a:rPr lang="en-US" sz="1050" b="1"/>
                <a:t>Comments</a:t>
              </a:r>
            </a:p>
          </p:txBody>
        </p:sp>
        <p:cxnSp>
          <p:nvCxnSpPr>
            <p:cNvPr id="28" name="btfpColumnHeaderBoxLine440746"/>
            <p:cNvCxnSpPr/>
            <p:nvPr>
              <p:custDataLst>
                <p:tags r:id="rId15"/>
              </p:custDataLst>
            </p:nvPr>
          </p:nvCxnSpPr>
          <p:spPr>
            <a:xfrm>
              <a:off x="635000" y="7079243"/>
              <a:ext cx="7886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"/>
          <p:cNvSpPr txBox="1"/>
          <p:nvPr>
            <p:custDataLst>
              <p:tags r:id="rId12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17</a:t>
            </a:fld>
            <a:endParaRPr lang="en-US"/>
          </a:p>
        </p:txBody>
      </p:sp>
      <p:sp>
        <p:nvSpPr>
          <p:cNvPr id="22" name="Title 2"/>
          <p:cNvSpPr txBox="1"/>
          <p:nvPr>
            <p:custDataLst>
              <p:tags r:id="rId13"/>
            </p:custDataLst>
          </p:nvPr>
        </p:nvSpPr>
        <p:spPr>
          <a:xfrm>
            <a:off x="312488" y="278323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 to scale are many, need resolution on each with aligned strategy</a:t>
            </a:r>
          </a:p>
        </p:txBody>
      </p:sp>
    </p:spTree>
    <p:extLst>
      <p:ext uri="{BB962C8B-B14F-4D97-AF65-F5344CB8AC3E}">
        <p14:creationId xmlns:p14="http://schemas.microsoft.com/office/powerpoint/2010/main" val="26397872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/>
          <p:nvPr>
            <p:custDataLst>
              <p:tags r:id="rId1"/>
            </p:custDataLst>
          </p:nvPr>
        </p:nvSpPr>
        <p:spPr>
          <a:xfrm>
            <a:off x="6132404" y="0"/>
            <a:ext cx="3011596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Y5g8u7nIGl55STWpBhHKfeLMPjzS4fE+Fq9AjI0XhMz58NXjGQPWGGZOe4LNc5kvVkzc+DqaQIcmbxFh8Iib/FNV4m4EAPBx0+KKxUF9lI+1WILP/1NFGOUVsFCXGwYi4+/lLpu++lSXpNc+eLWJhqGjFnqe1qdG46GzcrRofdjSYHU26YGTiHt9/69xTmrmZaucTXNhRybJJRtgYF7Lwed/GxbuKeoxlfiHL7qDrLC2U9ZQ6YHwdj+ektnPFVQVVBgSkmm+zH88GQGYC+jYA6xuQinYdQxO7EBvich/cTDjtCED3hE+Cn2sBgR4eR/f4rkduv0iddJE4XYgVjODrBk1g5Csy5H/I7FvcnSmbtXXQ56j1VYJam59pY2VMRAJXfw5ASxpXu+BaWlY/5RZ9tg5fqxjbqWyJBGaSIRMkrbtHz/B7r7W+CIyCGNHPdkfxwmgp6cuXQG97VkUhaOwqsx3l+UfeEzLre4dujkawMDsIRNVlBaLnLZRpv/aq+h/IvwmeXil8ao7eszqFnv3lcT1Hp4gmtFybJ3ntSdzNIexV3MjF8wsg9ZIm8yIyrZbV3QrtJGlyQnWBM5PKaOqXiUib8eGZahT4+8hBxdivT59Jk57OBe/vwgAJ51TeHFDU5+wGp1He4p6NKiZB4ugso+O3iwzq5Y6MrZwTEBuIsQ8A90BA/URqL9CAtN1yYMS19+csyPc7AvlR1n/IWidtQiNS13d+gX3PtDtA20PztzKWX87eUru6C0rhhUs0cEBl75KxetSZtPeYNMYgoQ7D9Ji049T8jK3SOLKfP0R6deeL1lfyOMAgzbEJgxt80R2CaK5ju+mbgUZGy8y7XH0zHySycX5ArShRWrJXtDMuLqERLSfV6YSsEF6Jz1p3SwNNiD5+CmV7eouMGuLtZZMFNeg6mzkSGdw6Ys0kuL29is4KN/h5ZaqAs2PbJ0zn9grFSgCgTwRTGO3qKUqsecpBQ6PobtLH3zHK+pA2WiiNTgW1IzxZmehsClRLBnzDFl6Wf1fvkkJpO88rspQpFNdloHriXEX2uFdXqb+kSUuou+KFhwDONL8E9xw+7uG4ElLCRrHgiHBFiEpEmZifAEI+tMBy1XB8hh2uHjVjzvdKixoVVIs+ju6+ezghXoEmQG5k+diLdkpLNwRdyRc/Q57sTbbTgJjZaiuljQOJG//cbr84Zw2EcngzMNBRe4MzNqXyzuRmWM9VEUEKIT2q6N/elGoi4xP6RvF1gloiYVg6x8iWTU016MR3h74IABRvYgx6zrxWjlNFulXz4e+qGPp9CwWFsnBii6anJoVvBFSU142t0uOnp7l7XNwTpb1WCtJpnTzYSmlmZGCccRSpzoiSZdqGq5QzOqx/iKBFD0Hmbpgi44fv1bxLGjIZdasetZaW28HLqHD7GA/X7KW/fICJo7U01VEJwW9PimIUFfQwq+3MIaOlGEO/V1Y984GuY+yizYM6m9H+vR1dltu70i72b55eUJ+AzHlUbifvgWyLNrlTKqUEzfeT1bJVX/N02Sef3nRulp2EAB6YtTaRSw7qDSqZJrJp2YUVhxYWTBxm7i3oRTfb76BO5+J193dhCDVAlrhQUtViXE3c2HhV8P8gSOktmatu7/rCEspaZ5Bt60EjxL96lj8aRbqWxhohHCekJ4zNAgitz2Eh3vlEFfsADmAubsebxryKsfJRPm9Of/Fstr66C6WhtT+BbRfXWoYc6RUmeaA/vUfFAZIR7BU4q3jGJKt7F0Ls85SRfZjZz1HXeJX5C+bwVv0BoovEpq+0zpB8eRswklKLD8BQRt2FwRX/Uwyku4Jc3LlA1FjuOwK1j+o/DVthSu56lcNPREdVDO3xO7O6EeHHhUVXDEUrrOYjrfV79Nx+FF5JvPQKybZxceauN9gALWlp5xw60YbwOV+KhuFaDjy8BxHSaznkeLCJWvaOYbsauuDQ1K+hcRxka1P4srDGTRmpTnBtd75+bssMtH0EBhZedJ1TDNI98hHqVOByutKFVMEaRh5rXe0yg7EnMNnjjfURCy79IauO7X0sw51clo3TTpW/DUBi/ofgfYwCF+fCXOKp/cU2aIdgNCEngScNCkxMDF5F+wNaU/UuRtQu5RFK8f4jDHYI7gqHhOpvC0yU0/UgD5oQY4v4H5EWIF3/1r7fJpBE/G14ggfd3l/6GSL+uJqtXMyT2pMl/1if3XkeH5MT7r4tMvCGDi6S2VbAG7lFhsGKnLme9DSKOitAcGcBNmXar8YjeZR8N1o+mQTmjTTPH5yN6ml/6FPzciiMrNnENhKnQWHw8m7KxxlIps5Jh/eTLtQxYIGDe3gEumx8dsC8Q2Bg8T3bfdUkVUTgo9rGUiMKFjgf1XO7ytl9cQ9wxGz1xUaf5+HXlqS4qGFrZeZlAF91mPBBQq6yKzTaHrTXDBCNk/WfdlZdsIz7i+aeue4fT+9H6scGbg+yxwi5Apl+Pd6lwritfZ1T9NlxoIwPnpnVNF8PHnE7nx+q0DiKCtfdLhnNjAJeaKDjRNF3QjYTFepmSsYy11Wd4pdHS//qDGpJFhiyn+P2XhAk42ELHSE2rTsCeEDNvoTYrKO6uHc1Em5lumvseurn8o8t2ZYJMJGvwzm8S8sfPV6Yl68Qj/O5sit4aNAWh0gM86GTOpE6Ts0tPPq2hRPwOZr6ED9zvLNeycghiHnmSTfirPDrlQjlLdVbcHmFlaVdNXPv4yAr6Re0SVRzRCztx2eEo6ofxhDfUB3AmUt2cglYRwtCCzAdmaNiPb5gliyjANaiaoyPmUAx/JAtBwDdfxQxb246Jc4CttfM8JhV8WDWWIi+oilBcgUZ+lKtiClecYQEriuxY1J1tTWeBQrZdF6GwnqPbPch48iNbzRWSARg1qtW90YjMi7W+zSZ/cZHkplt5Tf5kN/UvoAL2EUO7wcaJskxqOXqr2eweo17K2eOhdGQcX4sKAvaNgxHBar3xHwDARYGGh/3MOh7OfTlOUHonpjyZ6E2zigFuqUUDr/iDNpbCPhQY2IYCqVHJC9R51c4guEMGn+OtFA3DImu/rRJTthdaXx+lyE2tuPy/scox+4WrSxbmQq39CFasrB+P9Zy+LFL91Juv+n+0V7VPtf45Zr8xuxFWLZUauEyN1GAIK+2oaBAa12A/ZVCVE8Ro8UPubw7RHmvGRxe3F4ts9zPoXJQnuuynOHvmzEhBnI8WbQ1QDesZFayMk/DWjwEJkxoIdS+B9EXdJjbAiWCzkEfFX8i2Wl8pB5qIaF8SeD2vZJWGfAg9B40oOCHp9Dfbx7kaKpg5dShPgkn90PbxA/EpTYoRbCH+7Gr9TjyN4XhytsQcLKmqnDduj8VDrtOvDyprZVvuexsaKxacWkzbsK60tVDMW6kOFYxQegtGG7aL1EETlE0SMWOhaHNQPSREv6hMvZB/V0rNIFsFCMnu4V1oeDlFBMoESN2kGd93IFbtZaJPdQK2KreMgqO9b/dgTc4FpP65vwAiR0pKW1YXWNuL2STyoATWf3usoTiVTIEjjhI/hIR4ytNviS/OFKr+iCB28kY0zCZVm8uKminYHIQSYfHkVVQeYONNQNzxblAsqgMsse99bt3mYAGsL6r93V2e1eTDfaaivfrh26ZV+ezYr4pgcegJ8GbJSfC/fN8YgvGzwrhZZsHds1LZxkVATYkoXJVR1WRFKG+7EgrDEVftJptjmhl0WhHB1eU8fBLD+JsD28DFm/8IPEAhvjJ4uD+GLD56qp+MbBwpsunhevE2hLLjxaANGPS5OyboyQtqghyQHaxstsi91+sf+j1ObQqwMdo+IlLag/2cd8Son3ImZXW6h64l8kjKzJ1lTg9ZRIUoB7GUYyXrypbvlmlcGkwE/1mu+qihUP9Hwzal9pDiweApo9q2lOYYeOSYrlD4Bjsikp9YzaH59ZQxtYavtnCPMKkNyktKsiS90MhibvJ/P561txiN1xX7qtb3Ax6HvHDVrTUyHxL+U082rQIewTFbJRNc2Soq7SJCz0WN8qfkZJLsrJLR8rUpzVJO9k05BFWq1b1Pef9eJSVDmM9BYuEIUJwb5N3NsFPQb9rrpd+Kx0dImr63Yhem+fAeNzUAtWWD4LCLTxLSudxvp9kFD/91t7wtgS4Mc5//NFuSUdBiTbXNs7oqFEC+s0anqyY1pBMt/dip9IlLEl5N6cd74U8/oOH5q2RHpMdnuI6Kw+2IINdC/i2Mrp1C/3I2cjstPSXk3MfEYPW4ahz8cP/G3xAojUDv5BkznyyAO95yZqAvKSYEecVHtNKf37KlisI8VdfANvnpZXQpHVliysUFgUfEc341s9BEgTE60xgCkIXwNQRl9OcDq6G6iMRwAB+ORwXb80v4TzXKd9Z8Zim0+OufHlkWrINON4kOU4swfdJVJSGwAsCwt5dSlfyoOy0V0a9NWij/4Ol0PcyqcwkzUtgw+6vgQhyC14JViKCT+mlyc34q1pxlxUbvlVS1f6rJBc8hQUjU1d9TYcsV14zHWjbuT/ZzW7xlkJQpXN7YHCbozFCUVo6LCLysbUSS5h2cQ+/EE82Rc+T89JRIaUhO9Bz97cZrsYxSlf/YB8xFEcSfZYQLxM5rDR0bIi1Rvti+r5PgXBwuBoJdVTaILBnQpKU4v3s3oqaveFJ78Yg5eTQ677avhuUOEc/9qmNVVJeD5uPrRAJPilF5qsMgagZJ6oL0WeVjG/u5TaT43UsnqxZM2sIJHZopAv+CSTuoGtrZ+q9CQ6Za8Eadky7HadQRPsMpzG1gTiLlinLeZgu8TQubp3ORg01q0ct10oZSxmpgsnLc1D0SLgJn8OuJWRZra/zb3ckd2RLCYBc6mKgSdcbdgW7Cyu39ajtcP2ZLnUG0bri7TkszCANdVv3IydMu5e5ZKVDQXL/4KzHKqMgR1O/fMEr1cGwwilGccxwWcA0s4KyUoWdmXPxSViM5Q7TtTEZAITPXp/d3eS6JBc2fhZHFoTw38kbUGgV4B1u+JbLGeNugha9A4ennZLTelIAm8fVfo8OVZ09Zmt12i3xpMN56ON1LpZXPa5Pzux2STO7KgVTpPvLxIyfzDHh+CEYt1EfhVO1z6JVwWavU7y/386IDdE4uwaDLDoLUmwQfIqRJ8Frkk0m0xDt7DfgwwlPCHA/Gm6cMXjYzj4/WwdFSmW5lZoAPbdgel9T089OE95uhd408WK8hOkDZTLkC2huvSnX/hbg7D5hYvWuFJipO/aOt5Z11IL+Z2Hcu6lF489iBXCKRio+3aO76QAWF19sq9tzaCs4N7Yt6onpeCErJfmKYrUtZcYC4pSo4FiBnyem+Yz3EDJ8nVVzL9dOEOoMZ4T+NW1eiUIpyQ4k2D02P06Ua1IhhTfForgPX/qmRendeTtoeMdNK7LGc61tAHsKhGuax62/Pgb46f1pfDxzmgX8iyspM5NbM85L/e771mbWouVCaXSzMCGQMehAVECuAIeu2fGDdFD9HCu1sbfd68E7BazoO4IWMMpmdbBF6LKWsKL2ThU+iqjFOZEvW2tVQPCEvg5nsvVNhy/Cc2bfSFPRw4Nla5Cq0dT72y1MJLN0gBvvRk/PAJTu4ATtOxYIDxOBa0hoTAX2UfwuiuiHBfbt+x9hvHOxuh5vvoAx5G3TK4sta7hQsXN2Xrvq5WsR1jkaA48cEKee4Ck9PHJOsvAB8asc9OlbENlxFHStiMe5XH6zsSpWGhjVJ12pB+TVegsv7BoFP4xgvGoZGsLzwqpOQQNSyy/wORJB4167RQS4Y4aQyi/MbJ15wQW3ZKq1H6Ht3L7ISOCxBdRjB/VOzEqyhURrbcuZKbYjnzMvlXgQoYF69UNKSCFAhwsgXRiqyRQZWVswhndDN1VqC9ILBaRnvr8hzuGo8UZ19YKNBJ0SG9T5lVO107ySL2Met3k1enN2WSF3UXwD5Yf5vpagtk7YhyTE/uphrq8iAa+DgFQEYc9NfkY/7ypVz5lVz56BHVECMp9pKfct0kQ4qTTWrKFnYYR0HMZaWru4Hoykbithyz+6jfvixvjCGOzNntkK7SAwdfigk0ZC5W9+RBCH79HbNG70LtZReBaPXq9AU1seQtjIogGioczmqVBwnLlv4ma3y6+LaC6S3hzTG5X6Xv8eapYq8xVvfgKYh3RCUCt9WO0xDlJFTRiijLad6Vst6vwVrxiTUbQMu8nE3J29eQp7JJtCUBZBcDU5zB+mSRV1tn4fZKDEUbj6LC+ivtUA27WA9mhSY/N7JgL07FHlIgqDf/I9uojjVKdve+EKYuO2Lkn9wLf6FjsU3xfBX11RTlxylyHKdzrUR1+1ry0bCGFCHIYXR65ShWGZFuLnObrF3RoLBsbbkXjo0dZglbCJnb8WiYkeUuiXD5bLF634T4PIi+lguuB1xgmc5dRJq970FUkmFXHGZ+7GZNaISmgM09FWSa1sX7yWyiQC+8/83VC0zfH4Qd5MG3bmJ1NjCr+tf1x+WJ9KNPPCCaqmeH/Waf+tUQWqEpG2NT8/qRF2jDQVJ0kBO8S5lU7wBnQRrFbmCdrcYuF6/KXN1MHR+zYThIHocvWbUIzKHYvyi3JRyNAFwa+DRLqT/DXt5zQCH7GIHgFSQzRj15LwxsXPWwHosBMjLge3iOBZjXkPd1AbMmeOHEBg35T14f1CazheGIGv2ORvml6QbN9ccnKlQh87vPPD6xopFO2WnSVGX5gH7KU6IZvZs/WD7iAMghhRZOtk4XN/RvowCFZeiG2K6redaAkh+xZU22do5uvH4oK+lM/xeTxogQhicRQ+FS1F5u6tHwb0Z8X+7GB7Mn430kCOwxTkvm50URVt/SxeaVrsa4VEPbo94zPqL8p3hOYJ8RTtT/SD9tB0PFX7kjDvJZCC0RCq1SDRGQFud8NRF54T0IwXQ4v0LfFY77x7FNAczKXr8W5NAa95fcbvl282JcQ789GdPGuOrGWHpHZuvwPDlUXtPy+LL+cfg1TBR2+yYM/iMfgycDcLI+Ho8/qvYb350ifApf7oatimaomg6CrbLboCyOJboLQ6XMpmAihwQfepDlkown3qfaW/wLBcZMM9x3o9jFUyXP5bFdcPnw1g/edb1ED+OPlEmOh2YIpcWYpCpF1vzH7N203q9mPSkXEOQzuZuXv2pSqk1lYjsvyYFujz4ENG4h75Ekv8uD7sgsc6/rz4ZKxYKaYLc3U4hB2WXWuJQOXW2zyS/7BLoIdM1zwGARkuV7JHceYeM7IBrhaj6eIF97+3ye4/j4kH5WhJk2YR7r6uDzIZ37NqIMmTnkAbnW34dUxiVcfhrBztoDB0gJrqNFqPGRtnrL+FBYhtjI6+4PEo83+2K0bpF6BYWsBjw7WbR4TFn+AZEU0RaXbpSB7mcTzUjIha1/sZG8qbzfL7rKnuNP03oh6HjL95TaFCqx7RFkiwzsGT8ITwvmSGJwPtboWLrdajYWzQKs8wNxmnIGwH0+trv/OsGacg/8Yoz5J/GbJxpSj1c1L3OtwsDJF9yGif4Pxm82vsLuxRzMP2XWQ4m3KQ15N+ZvYzBOVnj0OOeDGDaAcbOhJ6ROx/zo+qTMoxJK1wN6VQv21wypmAMnIPkAeU7usoDB39FKbUk5QEH7LmVUMB5NBcwWf700AciPcCPdMjoZQxSxY74dFkvGJbMTWEfqoxROQsHugaWadGwL0C379syholLKr0hGavsLzTjvhc8+Rdm3pkf2n2d6mnH8Tdgv+UDvkyBSJg67rF9czKm5D+C1hTkjNSLRv4kA3Bed9taVoFETR9NBnYED3PJ/zZMkC0MP5TrhEyG6wjjJBWflgCCeNBX11jirAdYrGHzU84jQUiu50dHSZQUUjIyIbwVm71MUL2qWLbyOpl8Yg3kzun2TOwwebbZxCDxsIGmk6yzjFeBTrQG0vkiJPMd2d91MvrbPNT/ZWsDIGppJ4imMtgq4RkNLgX4NPR/I8tafloMKFfpLLapV1W08Jg2GGrCFm3Jpwa7HKodm68Fmfqurt8e9xx6QWgILbIjn8i3s1UsxAigHMe9aiyLkR415nAFiIZCQW0z1bFS+S+MDoJ1khbEY3FNvDPgXDC3GMBNIorf9Ac3tMelPdvX05HcPDOzdfym5VjBExHoDKdabl3V33pFM9A1bYt4fLabR0SEPwnpryIeLImu7sKy77TwsILzIuNFJ3eylUZY0TPlmNjDQ1LldIctYW8n9b37i2Cj/CuLJb1MTXby9YUm5JSP5nNfzyjXkr82WuJiLDYSa5Q4koQkSjP7Uff7T6W2rbLEcbcsmeO/pT6nWyPxRPJffDGi9gBIQby1wnLEG998KTLNsk1b6rIdbSUqOTvYqxEnJ7rP0oBEbgXfA8nKCRi7coDHuQR3uN/6eM42aHHiLupH1+QuzuJu0mGvcDCxE0sw9P6u6s9NgTbq93yKDE9Bor7mC0aBE8kcw0hRYh4DJ+GJi90Y7t2JNkiPLsmPKav+PlRGhm52HSFLZkVvGpX7HIo5znjFAC88X+idMzpScg8N+A2F8cJ6+7VvVQwFYu+FAuY5rIEpb9aoT+9SE2XewtyasbHamFJEtGAnZkV2l8U3hwgAEakkd9Gr+izf7DCVrPMR3ZWfJcBmFD9qYJ0HHx6PVDd52GqK3u4Vbr2crj6ZYvI6AKQyGQdtuWhu1+/IGkAhWlGRBFkapf2HSYVJnaubk7+egcnpsKx8Eb+wM+AAIW8V1+REJOVtMrQU3RToRGMcdixqWDMFXXT2lPmC+/w5D+HSDLoKNB8Xpn0j30VtE/+th25AGjvjcoC/B4IYsr5mfUWJl34VS3odI2eEHl3RZTukazlmSL6qfvXhYYUb4Gf8R4Svh+mVumeFb1AZ03J2nyArCTZ5Lavl2Pm7QSDox7K7vq1hB/U7tLi+8sD78xvPerWNBDz+fzqEe90eoDqULaZMfAxiLrYsymrQigfLTnsQzixZY8i7dvlG4SfH6zvwpz7mCsu4fYSenfWbp1o5p7xT8NBY6Ys388LrTHhvJBBmFRrvonHUe5jgUA6Jv01ChApqmte+Kw/ldYwcUde3gGWxvKFr0YnPrOmquKVUH0IbrRtLFrkXsXTySO9gRkG+qNACbmQEDQJBUwQL8xetU20MJtDFpr6wYwjrnSReD8UG8Nnco8eNFDIvMNEoNhO2+b4vv8BXgr4hJu2dTKRYy0OcSbUBUxtOpO/4SrYVdfMJttctuknnjPtvoxnsCvw0lbINzNmhSXVkcbpLclSeXkFnaQ9S7WTYeMVU2Vdm2xXBKwUGrOY6G+RQqbW5kL/DY02dCVwYvx382GZCPx2MJx3JF+xP4JYsZ3YQ/cvESx+adYXhPJ/JS/hloqTmAocBVcj7RwoCj9rGe96ciiA5CMvKDcKqWOUb0BHP7Nr64tSWb/UKJ6MQYw8tIUvFMHp7W5Zlv14gZ9dVDto9WWPjduQT4SVtdex+poU0mckumjrKbbEi9Q6qHP4U4CFOXOvzxWA6BZ3U9pL5CWN2frenCPtS5H6M0lRaOleuWFGEbIYm94h4d4Ss2bFmb5tC4cx0LtVeRR0kl4K1Kk1CxOd4aQcnEF/TCrxizSHZICnu+zSpcOQxz1cuaK+5X60hdlj2MtEUg8Z29twSubwwzeWBuXdZQ/UhLZmCydxyAfAp/jy1FcbOYd8hkdCt1vYXIVZs+wbLTr6/fMW1+ZOodKzpGV5qhQGcwU2lLFDah9/zxbepcUyCp/3P3fUDTBZDR26bh3fcSbZlGfE7wpuk+6WZ89MwiwGR7QmesE6lyV1cmcPMq9uAOwCxPulJ2ZoEq2g984KiWobT0/kakoSVI+MBUSsOnJM2prAnHVVk8EORhOmATkylTjCzwsy/xar8oYnVbgyX6Bv7SlEpc0ShrFM5uo518IJWQACc62ONBFhl7xWyh7V97dFeLNG++HDRR3WV/4fe+bLX3FpZRHlFtAwuYhkU+yR8P0FZxtQV9IiovpOgWZIzg0HmxwGslWgTx+Vu4IAe15eJYX0kpJ10llKhPEALhD295kDf0+hycXVoreYyMmKDQk6epSro8cUbkMvXGJTkGBhg6TdpgnuHjWyOKfI+CQAgzhXbyJ0KNc1nFx1Pxz0OlnNypw7duI5XNuQzUG8C0i9hUvhh/Tp8x39UXWYsmv3MAQMkQbzZQc8HDYL6yim6aUq+XcgprXBbktKZUWbVgJAKpAAERhwTU/uJagmSbCgrAkyeYUivb59y1mAGju9TrABuTiKK4miWkD1VEkEbUsQpPK5s9fD+oXEJanNAumVDlTux5IMvxUAPwD+K6T1ZY1B3bgmqZl8yItPgQZl7qwc2+shXjM2vUWray3Ol+kG1eJd3SSGsJwkWSHs7K6wBGD54+lk7UPAJeA+K3Pmbl9YAmToNytH/Rmc/SmUKGQSSJDYk5Xvyqp3rCtZpJGl+M5g/X7TDUwXpd14V1mdsoOYd5NOVyGa2Ah23bdl5td6HGb65y3X2W8AjpCHKzRGrtT8ySbgG9U3tSd3pY2js/5fPUkeO9pbhVmiP8d7BqMJ2wInxWRZrvRUeVpALFLvtfFizSX7/out63m+rN5TD2+i92vLhicgsovd2A+ymQV60C5MRtOrkcG6oaJAsdysb+d/9NOAvL5APtCU73qO70jb7YyQB9OUUiFRJkKTwQcLH6vWRiTAjFgJLAwRZSC4tn1lNjy+ImIwfkFmMZjdxzTQZLGzFTPsGGuNQlwd8C6LXODhthi4MRrZJfWBRc51jhSUgS+0FFXQNgIzGoL6dHiw3XvLykeX9jX7ZceEyx3UgJWNN4YTXKwJ/ADTOSSLSN3JwZxdDIsBhAsuxDhCkheOk3+LJ14pEBRm12947hF8kau16h7Tna65sqvue/O7EyPBrHzUBYlhzPrNLRCuzxJWmjnLP5j6IgmAw+4mngDvxjCu5dhuP1B4IkOihK9eDUC3ufEBGF+Fz1IyMltHrC6UVfviEsg4pZSwVBOhp7YnpXBWQYStX+zHLe3EBkvSjX3qacspj+YF/iQI127aItgfEBsXh6cWv3JNlLzijYPyS5f1BHylgBn78/PeE1867oEI3EHbzT4aUJzpL/5S5CL0FpfMreKGnrJhvVie1yRI8EwA4BtzuT6RqvwlN1ByJXKemWInNH/5/D1kG3FmNNfB1nBHHocy0f2NEOg5Z2sLCSHzS2XVMrSHnklVcp6FdmAQxbkNSAekMYWacHRj3l+tCmrfUK6Y9669gCyRP/HQe09LIjrMiq7JvHlwBs3bCX7reV7TYWhwT7jNTZVe8f9bu/XbDfHynmOyEbTIba3YFZo9FvB1polyZkZPfeeW5cZjcYTQW1fbV3XMzc4f8afz25Ea2FGchBklwWThsppupQ5B8i5NsWPA/RahWKiJOWwndhid3RZIeisHx6nTjO6llIBgZTqTF01aHaIx1uNy3astczsLId2Qnic5uMoPwkDhXQ8OawWP8HkdoZz5HT6LgYgr4GzcUX4wdLOM5hZM7OB6COITzqQbtope9e051gjxLcH1e8Z7DgRN7nJ20CIe3kcqBJ6t2V7GWh/rQGC3bLi+HHXmKYdA5cUPBuie8oAn3iWQeYlz7z6gb4w8lWYzQaHA7UcaWiPcj2TDMPPA36jDhunvhHrqO5bqS9JA2PA1rm7cUgN7pwkuOdzsEwsyRHaF9xAn7T+krTRCTBx7MzLc6cAXl9vPJRcaKv3Q7QGzYlvHw+JNYHdseyTSjeqb/ryC/k5zETD9MCUsSsghaSoLUJ+6LKGF8cuuNkHHEs7k2FKP67he/AkIsA3eYSQD1ZQyXJwW9784Xo694XHdUulRGbjtcclPpf3n4DFGf92+L7mGTJHYwps+KKJMauxCRqLa7trxsd4FEHn21bRE3vc8UU21XFV4OmHfu7o9e/Lo2TpUagZTmHU7FqV1eyJ0ED3OTkwYQDdS/NW9FtuJ7c8yzidMZpNSEa/MTzUosAwnpkpFDDSZv4sBe5osvTFuzxe1ZYLdWAkV09TIqfMGYP4zrEbQaVr70oLSOISmZvbNlvzFC1aQ7P2fTHblCCUZA3FutducNwf3kPpgmuq1SDTGlm/WnhtoFqPLUdIS0NDCmyRdg9Iagf/WvB6yxrUT/XtQNauI4NWUmiy/vqDw6aOhrBDLzyXtlfWvI9Rv+vd1o3iFwdY6UyE4Dlxp/DhxCjQIjNutQBlSrhfJuz/NMx0cTGzDm3fCqlPuoU6ZO0uv6VN257LfQfqKPJDidailsyNN7UuD3bKM27sYzEkmFQ3ME346CEQMghsLZ6p7hGZ6Ysyu/LVvNjdCzUFlO8ThZ17TTtOtMLsg3TdWPMMYDOBnF0CHkXmRq0QELwY78uuFxWc7Pzwnm/b3e/U/0N60TBzkTMEQVGH1uqOYnCGnkA89BXOVPl4RLgXW6QWkl/eYOmyDVYJ9fguWjvoV8fNJQM0mgJS704vM69+JXsQDVpyCCX34S+4VHUhwprHSum6MqgHcNMIDjahdsugJo3Q+6+jB7OfHdB6rr+8pcoFCkAhNZWcTTbEp51WwTK9v6y/M6/jtzo2WURovygNuptaJ8G5V3yIk3AVSNEcmllqnsftu4fXCMflep9n6K6Ljuf0xnq+NL26d127IaCJgnTkdqdnc4+0m6Dnnntk8KI+0TmS4ZXF28PtE7gcg8fkaeJqqa/8xj5zdXZNAh7ZdVUdXHcyaOcmkP0EK4gdUDEdWHM7QNUI8mkOWEP+8U0g+kFxYMeRi/M/6iXl2lq4yTL0O1tkk+CHbtk+i6pPuXNLZOlLyslZz6WhtPAoKaq9UbwCPl3yEeiljWGPxlCXgnEK8q9eQ3GQWN6QwlFVp6t+zxxC5uaIVF7sUnQ8eP1ja40Mmo9U6ydpnCbTOzeh8Ue8ShtwL3rk3lmmeQb+dZ7aQ6I0TnDEhX/r0g64lU7F76fkl7y8esP3hpyDTn3yJe8QG8XYl5lhmUh/KgojNiAmuSkpt8hxG/leuk8VDxdxgRH6ZCmrroUzqo5JY7s4M+E5nqvri9bNsfTIpi2OqU/q3Uyikli2L6UfAmMk8+vubJ4B9dpCLkf/1aTT48vXJyBzR9S6tCU+Dt5msN2RSUsGg3HdS7FVCEklHDa4oWprTziMLrjCHURtolxIcs0uBDs7T/5dcM6jRKNa2s20uPIbFW6bVqeL45OqfkghSLLYkBxOxQRcHuB8Na9UCJuPFViCHgVjqX1lNyki4Ld/oc+0gZKJmeDZ/iHhYt2brzQoOMIDVBeeKggWs/Geef8YoYwzd2wxPfuuxczpoICHQv6wn4RVnTr47rEV5QTUsQzbCwpirM23puscDcpbsyrfnp9YS8WckKsaP+Oogu2ajI2zyq1XD2QTB9Oy+AuDsMu8dT8htu6EjaB6I08LF1yAE3vfGf/i7G+F9teTM/BBbjKYXQ/x8925+VYu0ozn37pW2Ix6zHOqAxn0P6/apRwfuehNS8EHc5t7NsoM7Qu6n99+MOGzaLjwzBEXMtwwm1J3fy6457QmKbUDVOlGgD1li0GfRY/cPJtRDc0hE78MhlR1EO9TrrbhJ5ztklNum6LIb31ZlAEYCyO+kqwAg1hy6qviSyEtyBqo1W84BQDAoQonZGtB5JFPF89R++ONqxhWvMdcyFH9/qucOU4e9AwHiaSWjSd4zI8A+O/YOO3If2JTKEYkgvBt/XjY5O8MUQDScMf0o63mdFJGaJksaQg0lVl0jQaJy6TMiITWyphjPajIYS72uEMPF66K7dCGOcGFpwINFjpM5KSINZgpci62d2k6dpnURz/oH2T75WfRuiDpO2OAwRtBOSqG7E0qF/Y7WUD4rCovCBz9gUgaW8BKrx1VhtvOWvz4yWbv1lzQ5ZDvB5PjzA3XxBBOqmiq03bGgDj3jgEZmYH7f7CzXwfWggyYL6jX1j58rUjg+SUtHon87Cd6YmLdEO2uR0T4J5uXbDeVAYz7tNXMAz2+EwUrXoJy2lzgZ+K+jN/QJvjXia2EYKoPAoO8xA2yf8rnVwLS1GgULfXRSfmjWXrCo9gs59vPvSx/2bYbIK0TD/KGWv0joMA23g3fcx3Z9o4w55lvpGNkByRLFO70scJkq02r1yEs6zxDG6S6EqWxiFfAAB6Q28//QxKwy0GVkIReBRH59prMPNDumMlkZ8ecTKpPRvR9JKz64IB0wPVMMXxWKKsofQVJzuFogsB7Pv++WfMHkGE6pUpSrAe20W1+40leVc115eI9YWLc3GC1bG/gL6UjK4zA4tHANCAcbWNnKK3eR78JUQ4DG1dTlkXpJciyPNyGMqmpraTYBLPfmYsQcDXH4JzfyRzBypTeeuo4fbX9uoe8Ubo4VOUtNK4ZQxquEitO630fIXULGxlPq5ZH0sMi+LF4Udc4QKNGUuuxqarWuNya7LAZTIajdpksOuygRwqSeIlj3BjY3HrBZcq2Xed8PRet41VXFAnxD6Tsxdu2clh5l4iumKC2aufQZshObIi9nt/Vr4oz3H81qVNLQpP0MqiNUv/+aArbIDTxjAICYJKyQpy77B1vNsbusxWOsGRaGPRAfjQnZ5RKgmFHJkYHikUIdbF7Yk6GgQyGOaP2itz75ESI5hLICiHdbH2ZaxTl/F/DFYrWoOJdvQbM3OhkM6luDICF9JWbXvjUm18qH2s+pStqmSyANP4aCJmhR2fSkdZiwb4M2w92YBxpg/M3YPee7Fg1W7PKQiseWwJp9gVe/wL0R11+Rf0NS/+QjYKR0s3abl5OIlV0FjzLzUT2EFfmkdSsR+TMTDPF8xV4QwEBlIhwrFxBc0tNn+MgG6NCKSOboQkNGq9HBELqUH+YwVxzsKBXqMc9Xv/tOrr7bCyO2dqthEgkN8cbVV+aMr0nrSkFuWP8mm13ZZg6IAamCKLLBudnR7rmiIrc5A1cv/r3eIntHRZjswahBY9UR/zIEJXdcbjXNgHwlrkOGCDF9jEJZe9jmKt8MaEuLkkYfjVwM/3kuZU1MtLt6I3BHDB519Lm2bTldlWtRQuknzH68zrCvX/cYFYIVlAsVBj+lSyhtES0/+dClB7VHMmX0Jb6QC+3yXyCujiERJXL9JlIEjQYohK9Eq0gs1Fv6J5KxSd1Lojskcfcls9ji6onnMAQ9OqiFJdA8rh+kD+29JJDV7rMp0RSm1CGT7w5K4bB8TgjMYmwHKI3OwNiGtRBLVmCsFmTXAT1ooVWZBOnr+Z9fnRXsz4y5BYieGBF2R89qglyj+KG7D1koqLHLRNPJoh8qO1GeZ+IFZJxf6zR6zeS2uBbDSgTZr947jCKdsDV6Qj7cRVsbNNBlzOGO4B78UUR5/qORy9nBzIkg4w4NtZDT72q53IbMzBdYAy5YqHf3EjgAtmGoJvF4+riYCBFaVZyCbS1F7+x2c9JmMkVYyzBpnWuvLqXqwI6W8qW1yYDBiQmWaQnJkwtXmTEdN3aAF6kN5QdLdrbmQfaGQETu7d+QR+gEkCgGRHYlahjUkmUme7PgsA1O8jPH5+faeHEu39azMfoqsf7WTGoUtCP6rWADTMsgiT2Ow3PLtV8rTsJrBMTZmPHDc/Gj+3q/odY6cyOA0qrDeK/V0XKy2JPgbyycmzguDgB6AlqX6YTJdO7m86IxgML7oicyOcH5SYvt2U1bLSN7e7J29LisM9CvtAdwYfpjYigoYSlUqLy1ACGrp8wW8ay3EGYiYjkRJcpic1qivi96O4wLR3s47QwLIfmf0+HT3M3mCHfiXuQtHjJ/dhMQzWzbKmgzQCqUdYAg1SLSmQtthxiu3+irckBV/c+WLPqO8BRdHUE07T672LmGRN8p/UaH2oc2A/GE1PD9p7X45YF0xcIYVP639OeAIqz3GLLVfmFERGh3tN/q+Ed20egpSVkcCAoP5jGHgL/Js8ZM4oxIW0hm78tyqMieNUHj8OflssYr1vKXXgeWPGUpg7jMysns08+Iq/rUy4TwPF4+1/yN+UaQIrGEzI/4cQB4IpGkRHukrtcBYFNHR2PwmpdIJUXGkNGaMOr6rYyXexYrycNFIneaHqsY1dji/vFEYDI0YxfVQAgTc+cM1kkdLIYL/qhdwksu177+CPuSg007tiTZARtEFY4W15eIM/+ouR1l2G0g1inf4YGTFmNe0nG9NjdzruHfhAx/QSSfdWAkee/Qw7+kDEo+/I1mtmxEHbPaLmJmo6Tu0qrpbLW/ZkgeyI89pW9Nrg/opsXZdpkOy1dmUlqK6gzdXseAtxjzz8Kcyw5c783OibY3vVljQzSNwpkinot5K//jfbCW6vPmlphTGHQIVh8K88KnP+jALNkkRtC8tCtNQAHO5O4KO6oYN8V9bDAPEs3FzonhaCN5WVBYXrqydjHxCpcWcH8lnxByi0Uy2WbjQCO+pyJg9Ckjv6ASGQ3OwrPX//3K6dct2nIM+0sh0p9AqtbRCETlb8SAHtBi41Dc2i1hQ86DUinoEPNC3BSYsylyezSHav0oljsTU+gE2hjoIyGzAUaO0JFbbG2dzYN+PczgN2PUOfBL56zJDb2xy0pPDZctzS4ot+wCibKOZabl16vppEHC61s/I++dId9wKz6Nh8fkgj3lxG1TQGl1liiXN+8Sy2G4BqgrDdjMLazOMGMSZaGzKfTTP9dy7JcvrlsJzgpeUFUsGremVe8Q0N2ilBLtz4bVLYVQS5ZM00Lbz3z9cEqe8pPAMX2fwWkw1d3nr7wV9DDw/4ayfrK+bgw4OAVsl6Yj8gv5C5YWN6HqkVXUT/6Wu+aqr9O6uoV9oGI4SRrBNbDBrh8tqvIc0sDJfKRrfojGrdIloHKm7iQIzpazjDb7Jb3t1di7SM556HZImwsP4uv2B5ky5EqJH9trFGzBotfoGmHTA8jgWz3A8Aa9MCXjqjFTmMJFIp6AX9goAsYqTFHv+l53gLlePIQL0sLni6cTVoM07yrXDUY9vQcIsiSvuUp8G339ov6S/95Q6skYmfqeC9Z+BtqZn4liaQsoNxUogMG3VA9TEAd9IiAaI8mYCgGMqXBfAoPdD5zyugcM3GzBAl0A6WiOB5qJcSOGgT48aYnk+R/dVJNAtDvbAh/BbcywaKe/W+H4z4OJq6AHHqLs7Bu/mc0QXM7H0bt8CR76NO8htgu5bUlLXpRmaooJDehyJIC+FL3lSzXCOnkUZ7CK4aDdS4XIVJLzIyMF2/Ihzdgfs6obPDcsiBq4Z4KgBC07SridwBQuqZYEcfvsVwMEQDyektWABMfaMDqXpJqTDMt2Z8O63sWgF0eshrYmPVPxlsumvq2adG4BSRxo9gYihmxDBRzO8WodvxMgAGWL58mPE+Moj+WnpsQ6bXUePgQRDw2YwyEuiTIS1bv58xVvVa9Ktx7FadW8qcZZertunVj5XhD5r87Zbk6GPvMeOObOLaMJjcCHTm+1xPOqSX2d9IYBvIubUVU7W8HtuYcMUOeLCz10UIbrTb6GRGmhpFXF/bIgmGviISK2yvvIX4MGbfMFngTb+p+OhV4wTESUKsJOO32W0/Hd5dqvFGG7ZcL6eDS6ZnZ6iCE1Ysr5LaZDRbV5qSkgBhzySg5pE2QUzwl2yY7kvUSGrwvgdsdwXHQI2d4/hFn87X4atfWkUD8CxtCW1tC0F6f3g8+RbjdnvfQ0UrAexRzMgtc46lm+78r/mECn1LYy/vq4W7jNq0JekCCUymuW2jbQ+1bl5w+91Hw/yOp7VmeHz/NULGdNW/bPqACHyo3XKUG/poAq2kgL/lk+mt4In91Ajgcd94XuctyqwGGfRdV95e1olKdlFYCvddsI4aZ7lq/zHywzk6adgNQUzZV/oIIGyxkr9kcJ7GpAliCG8hnpTFRhOVwrZiv7RVDQ7UKnAHgroFRRsTZNwge94q5pNPEU1GNRcFtwAfzx1Xgp/ogmpda5MsLOgBWtjDlzJNJfkqhbcS4rydzNDP4Va55DzmOOnlYlJzBjF4BN8vimrkHMQiJP+jvegDxGem0fpDiJ/PrBInwoiqa+7t2oAuKqwL+pdF+QyJvUhEpRvTvDq1raUdndJmlo8Bgcv2IDOxFi8ePJDo3Vw64wVOLIKTfz58PBfIOL0C2rI2C8WTBALqWSbd1JUc8ryiPsN8hPjhW6W6tAGQhIwgZ1QCNxJ7ZgHKcX+piZAplsDWBgiMQqFN/BbtLpQdCOJqYFmPnoP7x8oulwc3nUJwVPz5tvOhyzsqkxr/NbFa0CtIuHSlT32uYsJ76xXzR6/KX8FsKiZMLCsDW6Z148fh99mrt4yeJDSAgqQWOtR+aYuUCtu+Z2BcWSbq5pLozvbTW1FKeGpzzACCOTByA+1o24bX2PuGWg/6qGtkPT6jkaGiSXtXuXtAnoBj0T5R6AtR3VuLFGvQ5THJYmrgUPULhZj1mQTavk2MRAlLE9JVjqQ9VMHm3ige0yuCPtuF6E7BCJ0fvMIznfD+2fs7IqBPy+rdsBALDJ7vrSOOmVrYCWeWh6U2txUClAAZkuo8SXhyj0v4GkR8hcRr7sMQcHuTSKcLmJ/q8cXl6XSUND9xqcDZJ0hyXyffNoi2nyFLlcoji37dUTkKphtfSEBevo8zhEYaen+MKmDT0c+eLBadwnmiSxlsU9JktzgAQbeWc1bxUuISGqKqqSw5yrj4oPwWz1I+1sur5NAWHcae/SyT79fiVLEy6J4JKRArjFXpBzmnfIfM9D6p1PocZHcZ3+s6gGEjyP6ICbx9tTCtnr9gW6ieXY9UQ4U3O2UNiMCkSVav6b0NpL3kWYrvEKLRX5ks3CRXgQQuA7I6TeqpmUSJF1vjM7U8wrAKqs4fN0EbCB8k++/jen0wimHbHZAo99shTdWfSyosAY0xLnWvhWCP8CnV0Bp2S7deEyCZRNT1OUJpsnxAHopwDcbV5T9PHG5XAp1VvsAtx2DpK1drAZfEmYP+Fg80fAzyVCpECSO2zYjHHsIN3hTUqlq1tcs1Z9BYRxleJEPQrqHqPvC3s3SHAFZYYHnvOYG2rtttoAm5GADrmqwXrgNwVlKr/6x1V6H6XhO3HL3hlmSgPTIaNIDCdEnhYxwG20Itob+uctMQaHgcq6/asEeIB1qNaIu8nRRop4bZaqiOgEx1SdxksXG3iYQ0nejoKbJKcc4OJZ+Iox13V8AfE1uGqsGWm0pMpuL/2LaXOtoPjjytn5w29f9JhI/NLy7oQ2LBco8NsyBOz40VTVEZsOve0KtK5KYMUWYBzF6GZJZQSDKKVDbk/vz5xw9BJdYWypIaB6APLTXRDwCvYvc9h0TB245pEjsVIUST2ZC0w0xKvcLPOjrY0RWXNYYMKraYJh3SUWIjWeZUe+BgXTdNFIMrD6l/lG2vaxeGV+1LmQ2VDWWBenvBLQXgEo4HIb4ztk8qJZWM98yrbXjCbbwJd1eLqAhTzyL1bdo3PY4vWch8yYlUOCV8JSCMJbWCxl/TlX18TAauG684+Euklyv4+FlJWNpBKGmfclilnV8RRmSIJF95VIf5uUs8FqKGpXOv1gy7Iy9khlFMtnMkqX6p03KKw0v6SkMyVXECA1iQi0b4ubzXhMXAQJkjWPzIgofA5z/gEre5VMe8gfvcO0gdI+1h4bWKLeHqEuaPNdrPgMx0EsLFU8i8OFE9yhwUJMOuFVrjZ+/+gRjK5xzJjI5unUFm8CvWHP0QCRRMKETaT6elL+STOEY81sXyYYMqg9ZgX3pb5/ttw/zruKCutqEDpHtu5kjkGItio7HDyuxQVQdZI4EnzAFawiB85pT/tniLvC/oKs8qvzJ9s77X3GrKBazvFd4xyFKt9E4sZy3N30ds1NzZQaouG+qO99BiQAvl2vWzd7hHHsak1OcROy2X/r73jx8dEeVdWzC8vk3GYHVkrA4rEO+7K0Z4M4dpV7OU+cmVCK+2JJcpi6Sc7mJfZ99WnE/H+Z7E6RhyXS3d4pq8iWWI21eqeGFpxom+8WlqcEup6GUvNPFDca2lxMPOU/9tYIqKnpex3oW9t3FAcWnT9d+wQThl+iOv8cpw8VHsKeHU6goFujkXW5rVp9+xdBEcs/r0YGW72mFi9eH7kFa9a76eVZgD3uCr9mRrHp3GXr/RQFK3dw40hP7gNfg2ga955jg5wWtLyEGtmZhFTtejKXZNL0ghllM3S7YMB3JoqZ95KZOT6uGXCZauQoquPZz9AnZp79EbEGCMnoxVMs1lHlRiLcDkRgMC9fjlDZZxdUvxokDTPeSYgerQuhmN1wpieECFuH+EbSVVdO6wx7JcsYS+WiiAoC5HqaWHeyCRY+V8Q5VjUuSZC3Q6n7L7ij+U0Yh77swNDBTlzs3TUOqj24iIMenwCApnbdNe0uI1O8oj5xHovBuraKq5eaWezzuNt+WovMpf1zcfH+comc8vDpuLHW+zTRp2X3UN2UGDXZY+qbvyAW3hlnuNZR1Sz72mHZMrBEMiNpF3NxG33hR40rAdIXWeGb4vHTGNvCz/EF8uwvT1Z2lrCHDxDdBURAhxrTPcTE3cOEIhW64wRiXcd29TQo3lyhsWlyOS3t3jJCAUA2iY7JKfynbeQPOTdjAvmdAUgeUfD7VbYYptG8GL+ahgro7cqI/s3pyqu+eymDZRxWQrk56iYSEX6IG4e7vXI9fV1ERHX8lz3kxcQgTTWBhSAozBP5LvcGplBLH64ZcXCTd8P/c3NQ5CoWVfQWDeWR+FWMqA3CfOqs4/xUb8jqqEn7FZSgoBtFjCzBNUtmexkaj2plBKpXTrp7SJDAwILB/sXJyjpE617k0xVg9MW10X+/Au2n441+3QOztAOHxyqZSF7oa0nafwbovDx6N3d7VprK3ykeJMVqZ4BXITR6XJrcMAo2pTk3y9XlJn3suKh13LpHnJEp/pa3Yy7g2LeAJh3WDnQQanvAvIPeRcqUxu+6Aauj1HbOmTFnBArAQvGz4+0PTLykEsljyKVcC+ZXBpDLcOpOVglv04eRnzmhGGUBe+2QqZdBF9fGH7ggAucUIfj61SfKEqBdXZICMGl6fffqOV3edZq720CECjo1bnLZY0+tSha/r4TRAw6XzGzDX7JGRwvX6SbkItss2z+p+fmMUL0sc3Tc8sB5sj7H7hArzi3QzCBzvYaygxEwvR/f6PsNmp65KlFYEwSw1S1Uyk7OUdcx1O8mrbEUGuOnGsH58sp42z6gZ54OvWc1MXZ2KyxdqljExrM6QE+76Wfcd+thq9+gYZypOtCKjJrJMhhl5vF4tApUBPXE9cBir8jQ8Hd/OzyucP2oNmWSn8c7SpqMrDOMvMm0BFNOvugU5j87G9XEiSj1WQiMvU21Q4Un4W5rzIGOEHZr9Z6C6r2Bx3XfeaPoGD9V8iIhWTor5njXHN3DQTRqMJxI2kfTGA7z1ifNTjruiZZtG7iNdmAS0CyR1Nk5HeFxU2QSaa7voNP+BiDbWojqegCa4+iXREYjU6amMLS9OzromZmd9h1AtvwAkhPdy0+mzPfatZPDzKRnuAbEjth3gMNz+YDG0i0++8BVzk58JcYFrxFPExAgryLLBtRRClXrGQHW6L9wBhFyW1oE9WSyahE9YVGKc89sW6iIYvzY5MiTKqloDg5KI5SoABvaLOcaWO7kr8nOntmUc8iib23Tbu8d83TEYpoG2/Z/LF9EYIEzfdA9yBXBoVMkGXi/PX0UYBbd+bAMA4wTmoH/xv7zCQ8sMAcmdNhF39n5exOadfgfoaRfHNmCDSgN+vwBWZT4VGL1W7HTRQOza1yf06N+0VZCHQqzxesQCTmrNsqpq3BIry+8OTU0UO/PZhLft5G6N+9/8vx5WVmFWmbDV69BbQSzdqoLliUwgy0loH46ASPwbwq2FnrmCZ6qo5YfGhqt3mJuFoDaFHlQVm0tiUg+RcH4XRB8WexlrjP7XCn4W6VCIR4UMxykOR6mPwJJC4/70uX82oIk3JDaQwFrPIuYQ9nfd8JgZOBaBYz377k74kNONs4HWJFXygQqIBXdq6vhoq3w3okYy3rNrWLwa5AvPRf7KsMYvXXcob8PkFv3uAfrfY6H1e1FT1Fjr7AI5LQXI+NKpN5JwPbfUqI8FqdnNTOFYyxaiA+FKiKF4/sx283Ks3K8Nk6noSrLYul8P8OBZQk7Z2BgpgqKSx4aag74i5odN72E4Y2mxeEvl1BLMhEYaYdFJgsmOV0BBn1Lif85Zq6iPxfWC+mUgBQQIfSzJ+5pj8GQEY59QqLjBbAmvV8O1j1APeEmO93Atu5hQj8Almg6froAxCdaZCECmI13+22MMx4eDZ5zrVFg/usCIhnRikOU9HoEhvAOi8OArYMFFfex873f4VqUu4EzdtaC8JaaGUpnSsEjU4jGeDm5F5Zv7NHj+XkfdlcegFHa6FAs/mM+7ggYUgtFZCc/pNFMx05AIuIg3xyz/PWCp+idRHVuAye4sSUEDWIAYkhpA1KwCaWv4zJY8oz7STxfTmKj5nIOGwbEx8sxNtYQkSV3UBWgAYbDLT5E0lxpCBw3K2DicWw/apxqXFeye8nlHLal29xL38/RSxknsa07oisKVcVXFWf+6lb/BIlCqXh1cp+3WCvuyykJKLDv1fvr4T6prweqmacmE9M6/bABlqkHsAkMDolt9EmgJF+8U8dkQ0KMEhDGvdUYuCrxau5Y0ODCcDPUp8X66FX1dTq5vDaDdTlpp3tPrcoYxQG4mDRh730gXVVyvwCWN/iQisFzCmkbimplvAAz/KTLK4s4YiQIFEa3Opv0nNTAkhv+DCZDXSmHja/3VnLrmoaYrVjymtUyi50p19jAoRgvwlJtrdnE4gxHX7c+nVu5TL6uZsXYrNOmD8hI1vejDMl4pHM8GcXv77KqSS5E5cwWi+skCL13f3OMgwwrOjE/70dw+2pyGUrupFnchAkHLQNLHUd05/YMJKozJqXfFAsm0s7NxrF6ekeI8sG5JzJHDYYCrn9FRYTsjRwvaVbjd2d+ti+cu8CggKq0j6JyRjzvTv+7X5z91VufZ9xIueVfuOtfmlaN3jDGOKq0cE2AppZC3gJOE8U6MC334ZWcGbxLXOmH2a2KqvdzXoMDwcUn6y3Rux2hXOLSn+dWuT9kOui5SWx188StDSpuVztU9180AFRatXueQwbxVBannHbYLA2UJErf2z84KsoDwdW9xcJcEZVygFQHS54PMK/0fYIbEl5ppX08ihrizq3wRI2nJZJIoE5O0bbQH7Hwu6pXiG0WT9WqBzpoDi/Aitf/DZM8ni7Esb7rmmirQMZ280RKl1F9FstBCZ+7UchM94pkzDVEHrGaxUZFnlu224A9rMDUaku9YIoDzqA3GFFOQmmE7UBB4oYs8Q12NV4jXF3eOOj3jSrfupDjT/NsF4Rx9RKHuxmHErCc/wCx57ANEJhxHCa24AkcZbOYQvnkuPEi5+e615HAggnlK0YIKaTnEtjFOG7V0wR7G7Lkyy2Rw2hJUzjviMT7P/cMFpmvfgWVsmyQaeg0MIpvf0sTuNB6rYZW7fraVc3B3yVFzd9gKrV6+JZSw3uN/zzUw0t4YhFaUwWuFufXrs7psaK6Dc1dRjFblaT0kKc8PRY/FkqUsySarT5K9sobtCFHiJkO/xwYZ68X2P7oZiM1yltNegwt1unjVPOWEwczlT+s5cEuJkBeNMhoHLTTg5xecTfZkMCKCUEZit7pRmcYkxfnX40xog1iXJiwEGeHZRE9aK4fF4gQUcWLO/Hkz+d61VfGs1lwdFYBpInRMq4dUWK7bfY5xK8XFdDmE7WG+DN2zd1emXzEWKZNyHmBmxRLiIWSJszQBrB6gZ/UkeJQ8XnFXAQEr+GQxdzlBAMOT162aslOZTCru6nGywvKfEy59hER3d9vP+Zvl/Cu6CeFoc+97fFs1hkKk7eBV7liEUL74c7XvxqCZTCPFGIoy1sncf9muhQ7RIsT/CIp5xH2x5Qyaf7q2hEdJWrL1mXKjJhUkWaTkhT8YLKVgJhhB09RAwu8Gli0BwUOix0jalwntMGVujQ8smyaL5id/mcWHM9p6KeOcW4NZJp/5+PYNwPsPZSJUZaKX+OYI2zVXa9qgVzYOM90OYl/PA3WWwmHQP+ZtW+DajIQULxBqbGhxGRTJcrQwnzgS1JEnutDZMVt3Nc4NtKBtkztTF9r0/CnAEorkX8+GhshqMzerctyW20q8umwosscTDmASQ1lNdr8dST/w+Tm0Wi8PAMu0OMQKPUoRdBQGvrmJByvX8a4JUdiZn++zMufYvazk83Y5RvMUMrTTUwh7VIt8PRwxMjWL8ytnzfP7HukVCWHbQ1d7ohx6V1v7utQq6whGqy3NMsalA3CKOV4+yRRtsnPnTeKbDbm7NXmo9cvNjQdHMSot1EXsDEfpBcRIAC2qLJXTjra/vPmr8MQ4zMR2jj2RA6kq1isPE7H4WNeK5K7itSuDLBB/aeMyFvRVjQ65OZ60KoEPwWFRDCpPsOQqVbdRs1JCeKFpbIAQD7y8Smki/9pKQ57yOzCsQ+v8n6wHDIKaONUbY2KCMBa2n7ESCxte9MrBK5obqSSDJrfbhnY1/JyXAsDgaipN95m0VnjyNafOa3BNb2R+ToNLxrDDXaFMcqXaHmwY68yGaSSqG4q9lzSP8igp5dqChgyt2kVH39cZGJ+rvRcjcCT2IVledN2res693LNId+0mjpAPx8Py2Yyx9jKeb/CE6AlrKTefl3vjcOM5fjxoWRaczase6UU++SPOt/5WwQydswM7dfgLFw88VqLUl5mBTZZ+Z9hL9bD7rxFKvrjnnuyVHvyU3lG3ytHucpIJSGZ3BLFYy4O9m80GLiXWNCw5zqcF+HaG8uGbvwRFTF7/YV9l3Cn3u6XFB76eNR6Cq0adTzcQR9NGn/bg2mcuDDgy8yTdDTeiFJLlm36nGdksmZ6bT3hF7AqnQeazclPjZSaUJC1+0Fw7kpbO6yBEHntzmMq4EQWfmlS2eYm9lQw9rj6rPMTGKXJTRprz2CtSdvctCYTOYrdym184AmM3mFTlZLdm6KRVEehWdOSjttu4NpCJv5qJu1WbRpJnS25d6FiCguWHIXeytQoUUka2hDb2S6gIBdkCClhIJBEsb99h5ko6+El6dDyh319yuxRtTmXvSDr6Q9HE30pn2o6uk+JmU4WEuMAdQy/1HUb44KyxKJZ3yngXmUPjlRs/5Bsff6ucx01eKIBNnc+yr9dFis9JbU+Jm5k96ii86/QupYImw01WBAd/0vtbR65eg2PUEF8utCIv7R91CqX8lZV7huzVe3Y2g6L2kzmO5e0Qh7c8MG4NoAMfJxlCMvUFT8PMhLWocz6tXqOJE0g1+3cn7h22VRhb3xvgHdw2wsD3631GErCG2NNSpmWL5+RPstJ3Gv51t4x9oNUnLLm613GzvYBJTrAAuuZimfc0zCX2z2THLX0WESY/67mzBfjRfvD8KdQ52P/68QLo+iObMwY7antHcjXmc0F/FuDI6uJFLRVkbHm6/S1mW2lC62W2PelCIiWlsFczLX+mqv+NZAImhUW4pueUHRFKPFexf+a05ZZuSZk6g+kJ3JMxdQiwYdqVVWt4BCgZAu2DFVK4LJesu+ZWkIZGZEnixa+JUg69N8eEMSRlfQ9wn9cgodeCmWMZAo37g0GKUKsmjD7F0DN1EQq8fjWyHmKnrC4ur7uWTh8uG3EyJ8uWf9xGxjp9znf5ykV88kN3OAAUo1ObnpS5UrbzUPuQNkRPgLSLFCx/qeB0F0UZJL6OQ4ITIg8HWhgtbCDrnmyivNbn7FsQ9FVIqm8W6Y5Lc9of8imaj3WwUmVVMs4f3S/OqOUeO2Lzn4f22uLdjQNcArXd+0ArjCkiCWXxQoIkLsUQ6d7EJpwdldA2WDunWxQ80XnH0gtW/QNY0NvbKcBZu5NpXlCe/2AAlPbccuasotrtThtwIlgIRtPBqtEm6iZXfMR5jMD4HmntO87nmq6sXSLAmcqyzH2ZDZ03732b/ztCKuvp586iLf+g/7YzXZcVMbNcYFVJlnJyoGx//pkD20/7lt5f2D1leUSn0DC7n8GLvDwo6QoLqdrlxut/Dp2o+xQEXaJTGmtkn8wCGBR0FVk90sGnbEV64T7ihCVdgCUqYX1Op7p5maotkY7UmE2YJ05sdKcbeSgLD+4pz+PXFOrF6Q+Pw8snrSNFaJPXCfv23otN0XEug/puWFW4xznfjkJqe+LcbV49nTq6Qhu9B3Aaun2WWHeHD7PFg4sfnaLwtRwo/xKa9dpuM7+iuPn8eFawbIR+79Q1CZlXmtbWSRs3mBPXdE9qwemSjY+H3IGcTa8kkPt2e8964C8wWzZZhBmx3qYG2YXE8Bll276UaOQPB4ejMpsSSDwhx8iKftwNss8tJWN5gFSBn5p0V8JA3FlPjCotG2IdLxsK714ETPje8wQ/2xi+XiX0cnJCFZqptWmBwUjIlgoQAvCqwr9fzDPvqnZ6NUyGgyT0A7a6115ZvhTB+fJ0KGK3hr4NbUUVZketRB/iv+cz5RDL7y0wG8vqWof3YiW5QlvsBItYqMIf1k55EkvQVtXqCX+OJuZaOJwoCJtoI/MfgfvvB0dQgnD1xVJSm3Vg29qu1FFWCyNlRt4V3WxIESd0rxNF+VflEZbqxE1Ar7AxgW1QvrLEbxdLGbwF0pA1Cf4BDGJ9D2zujw7y7H7qNP0B6XUBn8BmpWksTL1rr+Sq3aL4GzwOkM8zBRSA5VjgjAc/XZ4oeIfDgivZdIz+spZGRD8L8xVL3FsfFsN+qYTWAd6xE0VHPaOJ49EoAwyg74JiBiqL/ztta3qP6pb01aw50XhZux1Wv4qR7zQK01sjuzSKEWcbJE2UCX8EqqlHsn8j+pq4uuYcVvglmy/CzxLv3D4Fs5SQOBiS8OUk5cXiELID3DpMN4vLXTi39EjGKQc7CmW+CIu2/rT3F/h7pHnSq2rvzwoj62NsBXCOHxBigfOyfxKDq0gYxqnbUbnrBb9ngF6GQ3M9T0Xi7XDULZvNCAN2dKbHBaOBrAaCElky9MxF4fIPH+UAVd7xIj2IY33ShCox/CnrfnkLr1V4BEqSyokB9izL/aySRvYTxJFi4mNXUKaoE+KHRfS1OtpdZwuQZoA25Ewp/ASBdTY+Gv0KTU/66DcY5oEZ5CtLSEDakmIjKf7ssTnAKelGwY7FZsKgSp5pURN+eL+EWZR9UyYVrw1baIiosSPjSETjXt09zS4uBGmxQDdkBS6Fnrn5cImpOxfd7kRQW/Rx3ekCcUr1ycRcz+Zv1aitanevEsNGU6eKAMspMoq8huT6xwd7fGKU07c0O+K6i8Aat5Ll61PYSYgI39uSeGxLn665o7/zyol/6LzAkOFY7MmF9WGLLj9PklaWH7j5XEGDAXe9fzJuAWrRe+6g39e5bx4gZA+dKk2cjfJ4dhtMfc6T5URo1E2WOFF3bltrVMHlxKJybWqn9UveEcPqDok1l4CJPw6jeaGfcR73HyD8XBsDAnxKvluirKhUeUtAfe8Er1uQuPa5fk3seQwCmYdI1pBZge+CnnYz9LjKqmhyakNx4vFo+03cgoR+TwiIbeqe1IeCQIR+2eqtvu6bLh65+VwEA9NkD7cpK1+mSiUVgOf3L5On5VqctacTJjqdqS9UKQbH0b9A8EIJeqJ3+gnQnlqUCZYCqO6Kgyry+I1PI7GwmLAfZO3dDoZYwJx/4yNtaXKioNAwbWAPMaBJUiQrweThjYNxi7axu//CXkyXnsIa7Z2mulIFeIKSIX1XJhmhRnd2Vr1/nT0xZNsCvriG0/l5Uf/tjVB/oRMyzG0Qd6y34ScVT8hEa9pNHtqJrZMy7hcjbPkc1FldIJjhrbJ7p+6wiXDM7BEbvi36gBClCiBPqCb6N0i7Nx3jCCALiLu10aXss2etsEOTR2CCgXpl430kcUp1wng0X5SrugNlq5KoO4Nu+jUDcJzaSFaoV1VgTtBkSsIfx65gNpXs70uqgKUDCyLfsjOetEaAN9W2/tP0RwUku9gxJ8m487/0TrHaPs5KAyQHoxfrREWVPra3k/v7wRAh7stO3h46J9t3YhZXnUHPdXO5lAh7GHY47B/6Cc445jJYcvrMzaK34uryfLFsNenVNuZ2BFEN8akwizkhiqRTfKPhCJdzUAzw3u1wxrOk76tyhXQGvBuaUpC8Q/iNpOTL1BFnFNXXgh2qIBwCZajF6OYPvRaAxhdfX8UMEbSF1bKyHf89V0jL2DM0TRNkxpNz2bmjc099m7eeN4MDYAioso9g6YpcPH2v4PW9ywYNsHIauCa+BcMDS5kvviTmjffnAx4g4oSl5SvIaG68kSSlT3WQKK7c4ARmuCx7JNLPyUraGuqNLPWmQRaHnblQY8TA1d2QuNbqWsYjU+f0xDA1RtXbJvMXwjOyMddGksqdHsOswbHhLLRcFtbh0UzpJctr5LezTRerIvr6SQf01zw6ge9A+FMKBX1+DGY44TT4queDKezuEGcvIXFTftekDuQ+h9INpMb8GVEuX4GJ1hapEDZVLY7DVedoz6vInNOUupKLGpyIMMCc36MCQHkq5CYmp95i4hMf6xqR+MSQ5uCRa2XXSGOW6n+QohatuMjyDkamGiP5UInkspWMw3mBbKCPsYO+HFflYmKJBE88bYUult4NLFtZtAh1Z/6PiCc8r2vkMIystt6zNiDt0tphnvil50ZKoWIhLEtJ1RZ9XJjPGcfZ2r5iodtHZA4a5FOGSKSko3oWm76Mr0x2m4R8AyRLwdua2fJrpPHAsXLq1U86YynwjGy/42BXh7MJ7dWhKjOpIoSJ47Tv9XGuchsjYQrdpQXATb8xZPnpuPP6+3kniqmrKTT0wIW67GIx4OrmBjiPhao6xBZo8ol46OX9MNxYip/Dg3wWScUk//QXzWBmSeNwtmcu91Lw6PEi+y4PsEOqArLkaOq+BufSQGefaNDrzO2kMu+6pA/4sX5MzTPSHeljoG2vX9ezRpGD+FPIuFMHNnfoh7Ihf9iOH0TeCAsoGVGdt5vXTaDD+EREbyQ3YFHFaB+I0QH//xF2Z+N1Zg+os6EclLCQtH110X0yr+9kWB4QEpcqfnu7qbORYzvTjncBkkp9nNn4V/GQoTU9Z+9kVNgapj+n40+SpYk4z++2eBz3r49VVv9fYK5tOQmcUW49PnhBMTSaT21zFtAJ0+cqLMrAfJBZ4qHw5T3JoTwNZm6M9DEUtdSMTD5nSXKZdAOvrABUB+H9OyaLaztiKAEEC8eOnojt75380SOajcOg0OMggpF1RydiCy+fOLPB6D8ch6ieREBT9TFWlUspQfb3RJb5VsgngEkBkEdcHLMo8Y2ORcr6P09l459RYjaXT3qT/pEDMMVe1epOvY9BtpOImjYtrAw1cJIIwbqWEDvq1CAQ/OotRDVnJ69OWYyO2Fxhwh9vCyHNaw0yO/jEN6lbu2b2WpDkmYCatqzzRngnimbRnRQBirGWQ5NtX9ip85iX4J8O0wQ/jjCGfNdLXOuxQ9rEvR4h8I4D3hMaZcI6owcZ50m+1DHd9ySpXE8/7rEzftsEmxKt+cmeK+2F0O6b2gzFh5li9bC1Vy+LHxx8t+xXWy6gUDhSBJnHAHZdATlAeW6dsZrPyKQIvJ/gzG5+Mdl5o0WTe2smyJQ2QVcDKuJZBZmbGuc4DjwLHtKxuXOOHtOg8WCQ223/2Tv4eW+21h8A4GTNI2kJYilpVM+gr17m6r2RaqZtJLYbsZwZFo7majlFkFo8IOECW9Dla9CqeWnyDnByxePREpwVMXAVZeZCXGbygp+f/SFnpLP6FS8IkCAOAliypPtcbMEXE8zy057trFQzF+c+mofKO1YyEy8aYBio8DgAlZUW1VdEL34WR8GyDwRAAMkuxppwbRtJpkqxszFmA5JLekwwJTmcNOLVkBotlTrszSDTbVid7CIkDP9rIdFXQ7W3WNTZkLtb0QILh/iQUemQRUcnc93zR+CyoxWylsdxlpe1AufKghoT7TxeIHHAPoPxP0+hLmBclPdspC/CccDHwXa4ZNRSbQFz+962IhYv/IwEqWQOzD4chY48ElLuHhidDUpsTLbrV4OEwhtgy/SJ2dEbNBYfGLU5uClR+8QTOY0S+NwkYXRk2HXYTv3aT/fJgIEQrE1a27WHPzDd8ysXMWQMSTztpnm81qTGJEiERhrvPoV/GMpn77ZC44LctQE0zpgTGM/IxedKAxf086q8G+8ab3CTsvQkoT3PiC3nT4M12URjUZfpcCG47qORyGtDWzc054oIC5DwhZANeXF64nSt4bWlDR0tguV0DOleeR97Qp9c5WsQ0lKozFoeFPOIpekTNpDbvSdcP569zufIybTI9XGtG2st/BFEPyOvrJIiU9UUdV8MxlhTqHgEpTHWwCHCMaqzvze9t41KCZfny2rHNUFjITQCnP0XfKhaJbHMUpFeMhmCVArxAdgSeaqMRSvHbAaKNhJ2fNajrf7JwB7I0CIQ0VO1jLJsBoPAommRpDnO9dWR8Vge6DfazJNlJvigMafynau5S70/CZ7VXOP85X2/mAkCG5/+K4j1OS78GidrAZkd+IxqI+pQrP4jEwcEzc7RMunpOMyzll5nDRvVE10Qw5Hk+Vvp7mxHIMDC9T1wyMdtVh4yKGiqdwYSp4bAWK9IXr1mXCLewCrOKz4MfJV+uCwV1EAv/bZVjN4Ruc5IKZ+2T8fpwI2LQ5sZ8HwgLqGlzHVtZLwb9PqZmlyjN8OmsG0AKCgfwzahBwUdYs8BQdAgU95TZDlvr9dP2iuK9XjVzlGy6l9wzNB4IPh5pJGw+oCrbdsdbiWeYXM2ef6PPALXGpXwLPaKGfFdQ35d5nZxBu3LLWg3QgQ779g2FAScR2Tl/CrjaMjFNcP70eA7GQ3LtL+24ZKe9Hvu6AnKdB+3vrjdgrV7OMfupXwBKv2W5Dxb2COy1uGm4HgKG2jaA2P5IzyMETmkC8oUMWNrK0naWHsZ8RIz7plniFRBHs5qt1rIcI28YSgiIhlcAnPBHB1RH6sYpcCaNrEXtI+rC16fzle52akpo3k95KrhfXS59Ws/p70Kr29UNYDvJNcGZzTaWNbgi58JPtxIEOcZmXDxqTCh8+1ldBOEdUj+d9jVV9UlE+bAwQJF0mru2/JwV4MAwKzeW4HFq8tCxjyfE51VvZEXV2C+VqbpfVFSYDLN6ImcGvXPYyQWOMO1fbbhY/Rz9suSXEs7xRE+FjEMBfbby3TZXv8IveFQlBS5YCSF/B63LrFxVApEkfviouF4x+ZmR88WoOR7y7dDPJKdFBzvS+/2W84T6tiVqHhICdR0vEr6eiIkxs04HWsq2Y/PIwyp0wjOVWnbS7MTGBi6etpfKbyZTrx/LapDurWwQwsO0Tjeiqt3omGi4X3CnUgL/AZTzz1NxMaVHOg++gwwqZ36NMdr/L1r1S6Ki83BAmR3JTeZ2vrJg5DYocfr9wmBJNVrYJSlXJYOWqnduo+YvH2LdXhIhNnx1VQzkev1qEKAoir6/fSbkhxeVLzuIHAJ14I+QfHqSm+VfdD9n7l2GGJC77qQdXFgYv3KqaQ/wUJVBQQadeE8bx9q8GDJBIQDEKCCNssJf8r5DSN6aQj6MFig4+M1oMYb+7saSioZkLOflNGTr3VYOYynpFT8UbnZzft6rbslsDRkN+WIspKpqSOm663kkdhR9Q63RfRwc7NyioCVoU4GFh7hV/nhxSAVarRCYl/WNEpTavqR3nZaf1DAO7vQksKYVwTLKZKu4YTCQJZqB/FlLhkociwYzpDr5/9j3ziG6Guo/ck3CcjlHOtubs6ruhfrKA5XsaJ+dW+ALZg4P7MMRFP1HEVe+FSQCBZPSEWHlOcelDiNwhLcqPd0Ietkt/F2CFs2lWx+N6c3m+BLtECRkDUb4UWbau1wb1gmqwSgsc6NXCSNi1hREGm1VUzZbcNeCYANI2LdrIIWscJ1giyLy3UEILdd+/F7nMezxP0U1iHmFgxDZl1zZr0l82tenCJQgMSiTTAFJl8/D4fUyEaWuiPDMeU5yVnxOSmOgFQFLovHwhS8jc/gokE2t/9JRgx6LD1V8Gfo+1PMpOaFlNGvQr/sRrPogy8Soj628OyYx9R2HG3+f4R9jRc2T/+ikPxIPu+0GFA5p3zoL7LtYqlEisiCDFLAVrv0S794UqaPNrM7XGS/OXw8tENDWJImvTIe6FqHO0tjgro7zGZTcFQikR/OSb/H2NtzF9ZatKOMfmB9N7KWCCE3p0DfxlUz4dinzRZXjpFEveSPB2mMQX6td/2ZB/x7BfFqSJIHwz1lQHD+qtdqlf15FtkuviqNLoP1Q4Sl3bWliT/nW9kWKfzJwkwVTo/Qx2prnQVLIFu5q0BmHVhdCXCeZtux//ZCnOMZg8mW7kNlIu8uClJPYGLZUBAlOiHF2ZOGW6Js9h7QBli2tNv3ColKeqsn7e2SdqHmFcL7VN2IMWDRUmaWCJayF3NZm+BjQS1g4DdmxMRNtwNqVwjpyGqtOb2VOmc+TLvhwD/DiyJt02MPC7U0qqO3f376ZqSLxUMv/pIkEM/1Q82pDzCms2T1ZMMdjQk2RLFmNCrp3qNQbf4Smy+dlBWHwuMUiLaKem2DkHrcayP+XHtyqqTQKfOn5IMQNk562PQN4xxMmoodi9Kmtmy8jo+bMDlad8g2pWX3HEqvDwBDSYdp2uHI4M0kUU67//7m0Bl0qkz2WkrKqv2AHKPUSLrD5jy/m4+Sbjjw5XFeuHrFCkGXl60VXJpLa1DFzItdziBN7O//CDqOJn5jg/XcEydHYtVWZ0je7GNa6Ew+4VN43tKyM0pQ1Iw96Bwu/7I02eXRdTEOS0OoGc8EQVuu7jEWVVoZwLvh29OTdD344h2uvOW46xaQscW0YZ+KGO832h1WyYmDcDqWCOtoZr5mX978zrhibd+zq7IgTKXVCQGyuYXoNHRsQOIvGnHqCSISoOagIdJOK8eUE/f5L0a1JxTD5a2xtcyfuMmTrePIg5qjVL0Nj7QKz7yZOzyov0sjVotCZslx+9uT8FImsYM8ke8m/UuhYGSakKKrvIvVsixGVss/Ii4m7UqtN3B/tibkyYiBlokDhwrF5JiRbhA9CGAdTbD8a+h1iZq7EolSRCcTlSHrXk+r655Fjtg7m5otZuiowd/sPaUHnvGI7J2+KtgcHv7i1WE57hjFABKGZGCpiaeo7rX6z1Sa00pXQwWkyC2DlD6gTkaNkq9IosEaV4quIkGZAQghl7qGI9yDvkTggwTWIKxqZLyzKNAT8AxRO6UAEWx3RZvvaIYTc2juoDvNdyTU3GV/cUocrDN+vqQyFiM/NM16kwSSsyz9wJQlK11E7bODeGLAj48TpDe88NPtN+Ln8aDg04/o1ukwPdtUNDp6vU/0iLrDiwwanVCC/3qXcVbms159CueMFdL0f6+3Vc+cCNCAfguOR/wbkBkoZtOCWtTJprUTp1oF/Ijq4Z8rlR2DTVpz0LOM+Z1JkxqZFC6SfYg5y/BsxLTiYKiwlLl9YjER6vk0khMJ6ZpT05gH2Lb9MscgYh42HQxDPexgpXe7b9LlaSOVcXGhAMm3WqO9/RR6hFBhrMqYxli+DnNCl0pc7OqL5zuqN9npIw86dLAj4FgvH7tAoMDwRwuDnL+PKWcYXb+1ZzGOZs7yHJYqtBiPpjgZ79PRui7pg464btGF1vQPJ9MXX1PAdJvsrhtmbYFbeMzZ475Snb+kCDatiqAqW9jj4QN4s0IYWgee0NoffeaOp4r+WFsUX8qqiC07RLQY3GhBON7UyX4zWkP0H57gpPpC124+71FvE+VstAKclqNNEHfGH404Xd2aqQCnw05q+gy0r+RcTWwgyv+zIgJiPkdmm+xL8+/HKCDUCF5u7SA5/wAj+p6HQJ/5RccFcr6t9VSJ++purHcT1SPAKuTOtegAIhe+r6t6gdOJ9hAYobzFWrTKPWiW+6n+/g8mPyO54jkGzDBT83jmx/iztUgDxWEBvjep8OmArN0BDxffiowFVHeuZoJrh3VfvZ8mcgZ5/Oe5FgdhwXa++v9q2Y9ioI9+vj/rripaNkcuNUlZ2UtuhQs99p0aNT6l8v1alMg4fS3zRjucvCsmbbeLc/m5Lzg5DOQPzW2ZWRSsaQNVLGuzQQ9iWG03G0JHSM2cHoRST75H8Z6DMBNzFsiI+NAQHBasZARDK5sOKDGIGIi4WRl9L3q5rTX3wP0r3yuYpt5tQxFRoi1I1tAEbEvHv+J3NMhor1tjstW6dJyUBbcXlI2eSQ2mdsAMcyPYS1dyIaq/TSfgTbTwfAsQ1BNh4i/SF3Jpt3X23QHGHzZkR5d+ppCXQyYSM5zqNZaqeXxGJJr2x+K7g0gfiIeez+Rh8Q1kvhY9B3Wd7wt4i0nBiPZ+veEL2ITSl4p7RLV1G4FGzwGRBAEb+G2bCtrUh6O/O4+EkrGijZxYHVcSFDs24NyT+5U7MgIQcFdnbsQx4RTUujmiqtGEbdcQHiDaS16ieMkjtvW6XbBzNWQq49HEoRUaKOesIL51oo0XnFzrCek5+enkN+HR55ZG0fHPPEycj4Th68tx3BlskOH0dipSzsd+eQ2LYl4pVuAVJzDKic8fXfxDwq6g7qAhKFDZRZogx6mIAupEOpNEUljethASsuukXYseHT9j62z0FB+fD0jWcdAdNzuJE/k1b/MlRRaUdamsTrMMJmgCtO2ISaRvSVoN6On3vrALfQ949qkhTxVKUtl7R3kzLQDTgRZW//Ayovnb1XDs6hUaekNOi+FAUlcmQBCcEDn5KXmtnKJ4kYNmqnIg8jDVficerQQV/1PRg6LgQNYNDDApTSfapzIq+GRL0Ni6NwhBRI5ofPaSUknYkVkAOB56ujtCrT0zN1gMF/RdlF77jSPY9zfee1K9RLllxDNHBc0zgJ+DFwFiNZufdDDp9MuSFjysbo1vBQbErUP9frNghJm0ewHk2ye7bqgQuxKArFxyzEZ8Z8sHcy7q41HnRIXY0XW1Czd4KiobyZvcVu/wf0dhmokhNxwV2Jel1jAqAZM+OevP2amFQH6chcI+Sg590pQy4qFJ22SUIorg7JFVeRs4f1Zp+/r8ioTHnj9tcsNwnXJsphacE22w8IviY/agVdzIZQnTD+LOZgeAK8q7RmSsrLiUbx4HiQNVIC90+8+fYw/Xmt+ZQ30UsvutOfqmzyCBsdFu9TUJf43i4MRuTszwmQ91caWR0Rm4UGfS336PyFY0J/py5oBkaY2fHJPDKtyOkYBFVZw7l1A6FCyc3neaYOXiX1vMlYgOLwl9UKy2Z52FAk+GlVUQzPSsItlZJ0k9t4eonvDtCJZdaF7hleXVMWHIJ4BYgHB4utOt99/ZhXI0wNUwpqNIajmsVKQGO9WTLEXgk72t1PoVKik1hxNlQwh9OJlDahXy98lIRmUdNmZ9q5R8cl0091QKrOseCinVW6UfjQo7xm/ly0QVqtwVLvRzx5wbOSfbZpnbGplHSH0KwXgzBHINkS1IPR00ZVJaefy9L8d5Hi314/cygebiU5mgcjTIH3/N3SrRKz8eM137+htZY3TBWRCc8Xtf8oe1eXE/tNlazCDAcIc26d6Ih5YZbqJO/E7717KosEYg1SPQhjrDGh+9jEw9l/hUs8NGErDMOCYEkp6PyX3GIQbAd1eV5WZjGiiAJHGLMytNh+48eSSM0APPlpr2BeJhshwp95NsNTEIPJY0ljuSg0cbLFNF0RceH94OuNFVWX5hDycOdKMbrxd8Baue5uoxzj4JhM0stonlprANlhjjK20r5QClpjZjs2pOu3wTYgpj5wNytWFDo81W93byHlAx1bQsqfPPtLnod1bWTrjLk+2KCzCJyaBHAJpHoLcgVRJfN5+sdWhliYz4wxR7JDG4HE0JJdNtoUR3xZBQm87b++gFnpFZJtJW10oWqbWd10LcKu7IsHCoW3KBKT4zfuyVhDKms2lbCsFz4CFcG+hxPqQ0vZMxlyEIxOSCejXDXvzGw9IT+JGrBsCQZDHSCQQpBzziFfbQ0IMzCafJufeFwbLGQCMX2fJqqPTskw0vE87NDULitHhhXXlfuq7Nqt/O+cRfqIzCwpnvSqTKXdCUyG0+njCMzUk0tTnGkWnRHe0KRIE98PyazUHCNiW5oQn6xPS766tGjblhv751exeOZlq9PWagK2SwNQNJkNsQbb+5/zU8u8OOLs3+6szRZtyKvM0TQsq2Qv4PJFm1Q8cb5WsZu/QA4Oi1thfvhW3TGqoQPdDTy1Q2/b+z09kBCWgMHILsRxRQnebaSkbuna0znZ8/Bx4pMD7Vpot4y0RqJYNb5jyHCZ6PNg3B9h8iCwf5pq6xW22zhC1E8XoFHnV7ZNw8Go+rsF932X/UCw7RSoKLDJnvK/qgdvPU9Os9w14Q4k6dT2ZGeeH9wtO3psGcOJ1WqvT3gghvDqbeS/AagxnZcIw8RrcokRr60nkqUHTHRyRJNUsST3A+TKS7nJlfVclDGDeTkbAOxiwLcGqTJyaYXQ9+xY3Uy95lvJ8l0QS9J8GW2yMklSLFAZjn0Doc6UjM559SWmKo3Kru2pPlyAo+rn8dOhfrmlie5VWK5jRVC1WroKBJgUfIac9A3QSK2kzRlzw2JqkNSjBLC7WTgJ2TpjCOiIWFRrDn7xsaplPsT9Bc65a9imOmF1vCwRzWwzS//pcyb01RpCXQAuYY5yUX6CeBRn+YBjZd3ZpVjzNkzyruDtXFTlEgjTrGB78zeHc1+5W2PAFHNanm0d+mivSI4NChXHHKTpb4FpsakQsuwqVclw5VzRR6aKLGSsfMz4ye3i52yf/cyXNkPgIRkM+i02OMBto203QO4Aqd8fA6uQ7Eu99tnJOv1JitmzGxVewSf8k0rDM6AU/ZNKGnGXHYAjabDBhZip1gu3AsCS6WKgbor4G19Ffadb6P+wJTGuWIQg3OhpLx3iquO2fujCMFjecpQfipBVgTDk+oUkPwTXdHMOQZOFClq1Uhy3x9LOS/FlNdN4zfPFhPYOCWRHq/B2MmE2ud8oyTpsTQbjkeLzF7N+Rz/hZtK/fPZf94oOkQEH7KQXjH4GzhiEi3Jil0IYfiwXtNDK9xxsZ6zAeZxa2U+i6ZMTOupLDTWG3MM1tYBoXwHH7GEjuWXS/Wv5pX5deKR32DsG9wthrp8946ShysctKN1H9OzShQ/dM6X+3SWDK3anT4mggiEoZd1fBCqruqDB3ZBjP17nwCH+1DB6f27HvVgZOb6NaBukdUw47Vilml6xNDD2K2lCe0ZeqdXsM0AGW0pA0NBr0r3qqmh3Brds9GAKb4KUIGjoVRys4mozY6Xsg0pmW/Im6WnyZOG6hpFHBr5/TiPdG3uvYMSjF9RSC6c3tGuZMIXNFOq8mvrRMt9ZieXLWCLpziG739VXHxTlcuAf/EsUSr8F4BHgANbJsNKY40/UZ6+hheMJq2g25YuqOYL97nTcsB1TiOCoqBzFLuayNqR9l0Aexzp+owvccPpo2LXN0Hd4GUl+ho4GyehVVh0yfE6iwc+q6Mz9oh2u8QJzLSD6VxEIwr5Y+aKbMjymnYCBsg626zOYP6szc+jww+085xMHbRmEuUV8eN6RVQvC2RHgZdAqXUAWaDxJyM0ZvL0oVEnn5YmWjDwvoHRDK9mmwneTtht4TqjNvMftvFZbFomazS0PRyem8GjzGLEzTTcmiMv7HaoKbZ72W0UIk3hNGWLmNOK4zMrQUqgKmTpNlMM/m3tLTr3bU4SudeYfRcMgrJqE7w1QZ5PiYhJ8clebY7f/NsF4Esrc2m99gbw4UY6MrAEEsAUT3xCjib9CwpWjNLNHQUIkv8cky76WIV4peWIc0CUasMTZXdGmzV8IUwkEWXn61SkkmCQZDux4J6SQ8KfBgGFjbWHUi+lN2vpKVEqFjOaHnDoMVnnkpj9rEOJxMZI+VVsY0YCE4z5ESyhNSxKlLcfDVrydNLv9ihwaMkiSFLrOYABl8qABWEIr5do++itJtQMWU17KssUSUxKXXMi1gezwsQ+MVpD8cs+s9nOmKbJuvZGMokcbl4qzt+j14KVVboncGd+WXjGwnbWxJpF+W+JADUE4DGwDyP2c7KcD4fGgRgaRWf0/FfNxCYW9HvYR/YDBRDXMIbT4s3n+9usahNKMEykC1Ufu5rgOslHeBVJ+90NsEgB7U80Uoi4+Ir/BIdbnbBDwibltQsRfSMx/ZmAZ72TNNyxt5wgp9EdaNxNBO7XVRNvQmC1bW5mvF+91wzpUq8Nk9Kk1cFA4QJlwGvi6yPvDJXl7xnLm2YIS4r5kiXjG+XkycqLTdb9P4rLlg+qzB+w3EkAjwNYbTaLBqVrVM48CQ+W5GhWy3ZGUwbHtBxEfDsRmYbR3URIKclOPhYxYHP4tG72tKIdrTeYS0jRyNc06g6rg62OcNccPw8kf4vP452n1uR+995VDv9xE8KkdCBSVc9JG9RUO+G+R9YUNAI2CLBERuLOADRTFa6uu+0e+4FvCFxZUEmjz0g6w4526vrK9X6UcTEEY3VBCfGl9/NcuSZNjMOZnUcSUjw6ZYuCkJqZsqHsFu8P8KbX0Om7rDSI0Zn6hQZA34HPPJZ/sta0O5LCr96l/hPVASeUT4LnTTIkEpUYYOxudWmmkXQNFX1dovcBC3wDME69eQS/ufNIzb+sYfBxK+1ntR1PAjEXMnMnfcRLmOZ67zaUSkRf+gqaWJE2UIPwNDCe2TS7ZLWOtI/QB7OIUT2PP3V4WdscWgbOIIJ8/9MhlVgPjIlAJukGaeOzLYA2EgrijdFCRA/TBYWkEJSQgWV7yB5onH2OmIosKfZcZ4NUS6LrENlOkqrdXshb/srbt/i76qSNFVFNg4oyN6AAiPxFM7cXaS0wuvhAw4Vt6CIVlisulS3I/WEkkSYrtKpXS5Ojui/CSUX2C22ir3nhJ2nz9ulOyVqv5v8AezVCzkhh2OJ15KwHtYeTZ3ZPPJG8edczIQutYC4QDzRocobCB4P2mCUTQsHB2hENVylA7TgQY8HphpDrYgp2EY75bir57S9Hq33uuRrVnmqWdv7f3pf2mBFARPmxPHE+fnWu/KEzhpPBHY2hLf1QX2/n5OyJtVaoPaWG27NZD+9bJ2L+3RANkYMpF203FxlKlXdPu8lD0TEXdgeeTWr/5f0/+ZHsC8Ml3FmyhbBJlwLMg0JRAnWSnkwHj0/Pwqf682cwbqZ/a7mk2dGI9inKe8hCMEwktaeUQwhWPYBVDl7YXzoU0nY7GBb6OrpeW19uosavsK7B4vuz+HvZR6N97zTPEP6xzI/T7I2OHOsqv9ogdhPakZ/6GdHp10j3L09W9RemfQh8EZstVVhCqNg47fItStAXKIrRIcOgKVI85/JdLwHhmsiOF4RoUGKpg5s+rLRQ0Ud8PSZqNbpYcsfEEaBLC/D1BKVDvDJkb0kzDi2NfkoVZCAjG+tQh8RVpL+93Eq8JMTqtphAlqAEKkHWTS2CjCLkxY2mVno6oErGJDxdx4rjVSDkuqy3qHUd1zcs60md7e6vbaJK/5NUaEs0hpGs51zhIkXl20gvOvA9hdQnWs3ATG4G8OY3TrPcXcjmiN7DwDpktu74GQq7F6w3RzQVMaN1DaZEzKqthL6OMfv5EcGs6ckseGzIFGYLaVOmruDGtDFrcdMg4wpMWRM9q4D6jPl4kQ5TavxwDfh60UU1vRjbHBvQ/WYG9bVWG0xnHfQh6T5FXgHxp2Y6VmJ6dwgAlgapnCdskb6GuhijO3wRZAGladPnUz4iRGgrWfcUbpAav05BGrXBqeVDPI4bGfyV+sLwh/3rpQb7JvDSsX/Io2icVZlozosdzng+NL8egHcxrvjkWw/YbYOZgelXIS6D+pSpTkc/Ta0cFmJJVq00f0crngG6t52s4GZ0FpdEovtmaQvO3DSv5YFlVA84TREqq3IE4a5KZx3kC4XKTQehiIbk7hFGyLxu51w05NkGuajdy1rZF0jEEWKEuYnFf0yuW21GCpqgYgKrRQv5LDrqdE890cNntCc2VVsnsfkdk/IViHRifOPKwuyPAOxIfCBFIZGCzYV3h+8mKiUEJmU/PhKroXE3GlalIf13sSSJamrBD4h03lbuvxHWWA+GSoqcPEjwOnKgVFmC6ZZ/rg9eWJnLoPvbCILoLIQE56SXa8H7mbMsZ08R/nHlMF4LZfe+w/Wt4DOxq6TMRssOH72xG1XXPwbki9gbcppOEV/YDC3u24KdXYN50qR+3s8Lh2tdfTy4V9pLF7Vnp2oOrZy7dij5dfZHZlAYRjSctEMsY5sEMDiUUP6wDQaKWwwtwaz92d50DM+IZ9LaPsayDd6zQemBrks1SR4pQWeUG2tDy1Xx1jWcKKa8nlnJSbILdzSjMhOJztD1Drnq95L8gYx9bK2NHo78NEWtaeR9ZKSkBvTjcS/pdO5MksFCzm1rC9qo1ctTqoKLanKC2GX6Kl1O6UdG5iSPBBPZx4DEv/ewzdLrofZ1l5evIRdYbRuflhnDffPgTNC22vJ3VytcF4tpcd8PCLivKE7xAS27LQpjQuridVkiBXb6iX/UBUWEJoLSNHSfXeriGzyTgkrQaw0qnHIGhrgq6oxQyc3atTE4pasUTkESjt+VxlmfevvGKFRuDgtIifO3aywhwiAp12MjMO849s8LCH2E3fFkOhLGvANShxGxtcxGUHJw4S4E092WX1FFguCqyl0XCzrvx3qMvGJSOWoWwalnwkTS2bBChbFt7CZEIkXlhkcZ9X+xrB4ZWW1eRawXHvT0CeE8RMoa7cSDi/DBt5v6YmoDJEwdesK9X51ajo0Ou6/TcRIqIj8Zt+BuPtwcxzXjz/hSOTsIhGoV6C0jNKm1vSrpjkK2RO2tmw+yJD7aYZ0hzin5QjivM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18530" y="1228927"/>
            <a:ext cx="2977160" cy="2253437"/>
          </a:xfrm>
          <a:prstGeom prst="rect">
            <a:avLst/>
          </a:prstGeom>
          <a:blipFill>
            <a:blip r:embed="rId8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>
            <p:custDataLst>
              <p:tags r:id="rId3"/>
            </p:custDataLst>
          </p:nvPr>
        </p:nvSpPr>
        <p:spPr>
          <a:xfrm>
            <a:off x="517704" y="1283280"/>
            <a:ext cx="2792641" cy="1269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457189">
              <a:buClrTx/>
              <a:defRPr/>
            </a:pPr>
            <a:r>
              <a:rPr lang="en-US" sz="825" b="1" kern="1200"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2024 Server and Client CPU and accelerator TAM ($B)</a:t>
            </a:r>
            <a:endParaRPr lang="en-US" sz="825" b="1" kern="1200">
              <a:solidFill>
                <a:srgbClr val="FF0000"/>
              </a:solidFill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4"/>
            </p:custDataLst>
          </p:nvPr>
        </p:nvSpPr>
        <p:spPr>
          <a:xfrm>
            <a:off x="2570921" y="1615485"/>
            <a:ext cx="553451" cy="2308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75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 bounded</a:t>
            </a:r>
          </a:p>
        </p:txBody>
      </p:sp>
      <p:cxnSp>
        <p:nvCxnSpPr>
          <p:cNvPr id="83" name="Straight Connector 82"/>
          <p:cNvCxnSpPr/>
          <p:nvPr>
            <p:custDataLst>
              <p:tags r:id="rId5"/>
            </p:custDataLst>
          </p:nvPr>
        </p:nvCxnSpPr>
        <p:spPr>
          <a:xfrm flipH="1">
            <a:off x="786560" y="1601026"/>
            <a:ext cx="0" cy="1279973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>
            <p:custDataLst>
              <p:tags r:id="rId6"/>
            </p:custDataLst>
          </p:nvPr>
        </p:nvCxnSpPr>
        <p:spPr>
          <a:xfrm flipH="1">
            <a:off x="1413368" y="1584885"/>
            <a:ext cx="0" cy="1108036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7"/>
            </p:custDataLst>
          </p:nvPr>
        </p:nvCxnSpPr>
        <p:spPr>
          <a:xfrm flipH="1">
            <a:off x="2581990" y="2637690"/>
            <a:ext cx="0" cy="541282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>
            <p:custDataLst>
              <p:tags r:id="rId8"/>
            </p:custDataLst>
          </p:nvPr>
        </p:nvCxnSpPr>
        <p:spPr>
          <a:xfrm flipH="1">
            <a:off x="2867006" y="2863464"/>
            <a:ext cx="0" cy="318401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>
            <p:custDataLst>
              <p:tags r:id="rId9"/>
            </p:custDataLst>
          </p:nvPr>
        </p:nvCxnSpPr>
        <p:spPr>
          <a:xfrm flipH="1">
            <a:off x="2568725" y="3188828"/>
            <a:ext cx="312033" cy="0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0"/>
            </p:custDataLst>
          </p:nvPr>
        </p:nvCxnSpPr>
        <p:spPr>
          <a:xfrm flipH="1">
            <a:off x="2568726" y="2637690"/>
            <a:ext cx="318401" cy="0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1"/>
            </p:custDataLst>
          </p:nvPr>
        </p:nvCxnSpPr>
        <p:spPr>
          <a:xfrm flipH="1">
            <a:off x="2887127" y="1899969"/>
            <a:ext cx="0" cy="751427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12"/>
            </p:custDataLst>
          </p:nvPr>
        </p:nvCxnSpPr>
        <p:spPr>
          <a:xfrm flipH="1">
            <a:off x="2871295" y="2876731"/>
            <a:ext cx="241985" cy="0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13"/>
            </p:custDataLst>
          </p:nvPr>
        </p:nvCxnSpPr>
        <p:spPr>
          <a:xfrm flipH="1">
            <a:off x="2874613" y="1899057"/>
            <a:ext cx="241985" cy="0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14"/>
            </p:custDataLst>
          </p:nvPr>
        </p:nvCxnSpPr>
        <p:spPr>
          <a:xfrm flipH="1">
            <a:off x="1193110" y="2679147"/>
            <a:ext cx="221696" cy="0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15"/>
            </p:custDataLst>
          </p:nvPr>
        </p:nvCxnSpPr>
        <p:spPr>
          <a:xfrm flipH="1">
            <a:off x="773294" y="2869655"/>
            <a:ext cx="419236" cy="0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>
            <p:custDataLst>
              <p:tags r:id="rId16"/>
            </p:custDataLst>
          </p:nvPr>
        </p:nvCxnSpPr>
        <p:spPr>
          <a:xfrm flipH="1">
            <a:off x="1192529" y="2665015"/>
            <a:ext cx="0" cy="216513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>
            <p:custDataLst>
              <p:tags r:id="rId17"/>
            </p:custDataLst>
          </p:nvPr>
        </p:nvCxnSpPr>
        <p:spPr>
          <a:xfrm flipH="1">
            <a:off x="773293" y="1598151"/>
            <a:ext cx="643170" cy="0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>
            <p:custDataLst>
              <p:tags r:id="rId18"/>
            </p:custDataLst>
          </p:nvPr>
        </p:nvCxnSpPr>
        <p:spPr>
          <a:xfrm flipH="1">
            <a:off x="1421154" y="1789598"/>
            <a:ext cx="1133508" cy="0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>
            <p:custDataLst>
              <p:tags r:id="rId19"/>
            </p:custDataLst>
          </p:nvPr>
        </p:nvCxnSpPr>
        <p:spPr>
          <a:xfrm flipH="1">
            <a:off x="2554579" y="1661920"/>
            <a:ext cx="0" cy="140096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>
            <p:custDataLst>
              <p:tags r:id="rId20"/>
            </p:custDataLst>
          </p:nvPr>
        </p:nvCxnSpPr>
        <p:spPr>
          <a:xfrm flipH="1">
            <a:off x="1194200" y="2664750"/>
            <a:ext cx="0" cy="216513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1"/>
            </p:custDataLst>
          </p:nvPr>
        </p:nvCxnSpPr>
        <p:spPr>
          <a:xfrm flipH="1">
            <a:off x="1421154" y="1675185"/>
            <a:ext cx="1133508" cy="0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>
            <p:custDataLst>
              <p:tags r:id="rId22"/>
            </p:custDataLst>
          </p:nvPr>
        </p:nvCxnSpPr>
        <p:spPr>
          <a:xfrm flipH="1">
            <a:off x="1421154" y="1599368"/>
            <a:ext cx="1133508" cy="0"/>
          </a:xfrm>
          <a:prstGeom prst="line">
            <a:avLst/>
          </a:prstGeom>
          <a:ln w="38100">
            <a:solidFill>
              <a:srgbClr val="0071C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23"/>
            </p:custDataLst>
          </p:nvPr>
        </p:nvCxnSpPr>
        <p:spPr>
          <a:xfrm flipH="1">
            <a:off x="2554579" y="1586543"/>
            <a:ext cx="0" cy="76416"/>
          </a:xfrm>
          <a:prstGeom prst="line">
            <a:avLst/>
          </a:prstGeom>
          <a:ln w="38100">
            <a:solidFill>
              <a:srgbClr val="0071C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>
            <p:custDataLst>
              <p:tags r:id="rId24"/>
            </p:custDataLst>
          </p:nvPr>
        </p:nvCxnSpPr>
        <p:spPr>
          <a:xfrm flipH="1">
            <a:off x="1421154" y="1649344"/>
            <a:ext cx="1133508" cy="0"/>
          </a:xfrm>
          <a:prstGeom prst="line">
            <a:avLst/>
          </a:prstGeom>
          <a:ln w="38100">
            <a:solidFill>
              <a:srgbClr val="0071C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>
            <p:custDataLst>
              <p:tags r:id="rId25"/>
            </p:custDataLst>
          </p:nvPr>
        </p:nvCxnSpPr>
        <p:spPr>
          <a:xfrm flipH="1">
            <a:off x="1435200" y="1586543"/>
            <a:ext cx="0" cy="76416"/>
          </a:xfrm>
          <a:prstGeom prst="line">
            <a:avLst/>
          </a:prstGeom>
          <a:ln w="38100">
            <a:solidFill>
              <a:srgbClr val="0071C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>
            <p:custDataLst>
              <p:tags r:id="rId26"/>
            </p:custDataLst>
          </p:nvPr>
        </p:nvSpPr>
        <p:spPr>
          <a:xfrm>
            <a:off x="792332" y="2166053"/>
            <a:ext cx="390236" cy="2308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75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 bounded</a:t>
            </a:r>
          </a:p>
        </p:txBody>
      </p:sp>
      <p:sp>
        <p:nvSpPr>
          <p:cNvPr id="70" name="TextBox 69"/>
          <p:cNvSpPr txBox="1"/>
          <p:nvPr>
            <p:custDataLst>
              <p:tags r:id="rId27"/>
            </p:custDataLst>
          </p:nvPr>
        </p:nvSpPr>
        <p:spPr>
          <a:xfrm>
            <a:off x="1674567" y="2318621"/>
            <a:ext cx="622404" cy="2308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342900">
              <a:buClrTx/>
              <a:defRPr/>
            </a:pPr>
            <a:r>
              <a:rPr lang="en-US" sz="75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memory bounded</a:t>
            </a:r>
          </a:p>
        </p:txBody>
      </p:sp>
      <p:cxnSp>
        <p:nvCxnSpPr>
          <p:cNvPr id="81" name="Straight Connector 80"/>
          <p:cNvCxnSpPr/>
          <p:nvPr>
            <p:custDataLst>
              <p:tags r:id="rId28"/>
            </p:custDataLst>
          </p:nvPr>
        </p:nvCxnSpPr>
        <p:spPr>
          <a:xfrm flipH="1">
            <a:off x="3112661" y="1895547"/>
            <a:ext cx="0" cy="987044"/>
          </a:xfrm>
          <a:prstGeom prst="line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>
            <p:custDataLst>
              <p:tags r:id="rId29"/>
            </p:custDataLst>
          </p:nvPr>
        </p:nvCxnSpPr>
        <p:spPr>
          <a:xfrm flipH="1">
            <a:off x="2580332" y="1586544"/>
            <a:ext cx="0" cy="1037987"/>
          </a:xfrm>
          <a:prstGeom prst="line">
            <a:avLst/>
          </a:prstGeom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>
            <p:custDataLst>
              <p:tags r:id="rId30"/>
            </p:custDataLst>
          </p:nvPr>
        </p:nvCxnSpPr>
        <p:spPr>
          <a:xfrm flipH="1">
            <a:off x="2860590" y="1860167"/>
            <a:ext cx="0" cy="764163"/>
          </a:xfrm>
          <a:prstGeom prst="line">
            <a:avLst/>
          </a:prstGeom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>
            <p:custDataLst>
              <p:tags r:id="rId31"/>
            </p:custDataLst>
          </p:nvPr>
        </p:nvCxnSpPr>
        <p:spPr>
          <a:xfrm>
            <a:off x="2572041" y="1599368"/>
            <a:ext cx="541282" cy="0"/>
          </a:xfrm>
          <a:prstGeom prst="line">
            <a:avLst/>
          </a:prstGeom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>
            <p:custDataLst>
              <p:tags r:id="rId32"/>
            </p:custDataLst>
          </p:nvPr>
        </p:nvCxnSpPr>
        <p:spPr>
          <a:xfrm>
            <a:off x="2585307" y="2610399"/>
            <a:ext cx="286561" cy="0"/>
          </a:xfrm>
          <a:prstGeom prst="line">
            <a:avLst/>
          </a:prstGeom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>
            <p:custDataLst>
              <p:tags r:id="rId33"/>
            </p:custDataLst>
          </p:nvPr>
        </p:nvCxnSpPr>
        <p:spPr>
          <a:xfrm>
            <a:off x="2865564" y="1873284"/>
            <a:ext cx="248353" cy="0"/>
          </a:xfrm>
          <a:prstGeom prst="line">
            <a:avLst/>
          </a:prstGeom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>
            <p:custDataLst>
              <p:tags r:id="rId34"/>
            </p:custDataLst>
          </p:nvPr>
        </p:nvCxnSpPr>
        <p:spPr>
          <a:xfrm flipH="1">
            <a:off x="3112661" y="1586543"/>
            <a:ext cx="0" cy="292929"/>
          </a:xfrm>
          <a:prstGeom prst="line">
            <a:avLst/>
          </a:prstGeom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C61E7-185F-4BAA-B64D-17B6B7ECBFF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>
          <a:xfrm>
            <a:off x="6815138" y="4831560"/>
            <a:ext cx="2057400" cy="273844"/>
          </a:xfrm>
        </p:spPr>
        <p:txBody>
          <a:bodyPr/>
          <a:lstStyle/>
          <a:p>
            <a:pPr defTabSz="457189">
              <a:buClrTx/>
              <a:defRPr/>
            </a:pPr>
            <a:fld id="{EE2556C5-CE8C-6547-B838-EA80C61A4AF7}" type="slidenum">
              <a:rPr lang="en-US" sz="800" kern="1200">
                <a:solidFill>
                  <a:prstClr val="white"/>
                </a:solidFill>
                <a:ea typeface="+mn-ea"/>
                <a:cs typeface="Arial" panose="020B0604020202020204" pitchFamily="34" charset="0"/>
                <a:sym typeface="Calibri"/>
              </a:rPr>
              <a:pPr defTabSz="457189">
                <a:buClrTx/>
                <a:defRPr/>
              </a:pPr>
              <a:t>18</a:t>
            </a:fld>
            <a:endParaRPr lang="en-US" sz="800" kern="1200">
              <a:solidFill>
                <a:prstClr val="white"/>
              </a:solidFill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btfpLayoutConfig" hidden="1"/>
          <p:cNvSpPr txBox="1"/>
          <p:nvPr>
            <p:custDataLst>
              <p:tags r:id="rId36"/>
            </p:custDataLst>
          </p:nvPr>
        </p:nvSpPr>
        <p:spPr>
          <a:xfrm>
            <a:off x="12701" y="12701"/>
            <a:ext cx="8890000" cy="153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457189">
              <a:buClrTx/>
              <a:defRPr/>
            </a:pPr>
            <a:r>
              <a:rPr lang="en-US" sz="100" kern="1200">
                <a:solidFill>
                  <a:srgbClr val="FFFFFF">
                    <a:alpha val="0"/>
                  </a:srgbClr>
                </a:solidFill>
              </a:rPr>
              <a:t>overall_0_132336803954484413 columns_2_132356797223791196 9_0_132336803960765045 4_1_132342923606233529 3_1_132399280596386638 12_1_132399996240918032 16_0_132400032978643754 </a:t>
            </a:r>
          </a:p>
        </p:txBody>
      </p:sp>
      <p:sp>
        <p:nvSpPr>
          <p:cNvPr id="37" name="btfpNotesBox429231"/>
          <p:cNvSpPr txBox="1"/>
          <p:nvPr>
            <p:custDataLst>
              <p:tags r:id="rId37"/>
            </p:custDataLst>
          </p:nvPr>
        </p:nvSpPr>
        <p:spPr>
          <a:xfrm>
            <a:off x="0" y="4897280"/>
            <a:ext cx="8917146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defTabSz="457189">
              <a:buClrTx/>
              <a:defRPr/>
            </a:pPr>
            <a:r>
              <a:rPr lang="en-US" sz="800" kern="1200">
                <a:latin typeface="Calibri" panose="020F0502020204030204" pitchFamily="34" charset="0"/>
                <a:cs typeface="Calibri" panose="020F0502020204030204" pitchFamily="34" charset="0"/>
              </a:rPr>
              <a:t>Note: *Assuming Adamantine server dGPU intercept in 2023, Client following year. Could be uplift or derisking of current Graphics POR. </a:t>
            </a:r>
            <a:br>
              <a:rPr lang="en-US" sz="800" kern="1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kern="1200">
                <a:latin typeface="Calibri" panose="020F0502020204030204" pitchFamily="34" charset="0"/>
                <a:cs typeface="Calibri" panose="020F0502020204030204" pitchFamily="34" charset="0"/>
              </a:rPr>
              <a:t>Market cap valuation based on net income discounted to 2021. WACC = 9%, Terminal Growth Rate = 4%, Tax Rate = 20%</a:t>
            </a:r>
            <a:endParaRPr lang="en-US" sz="800" kern="1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38"/>
            </p:custDataLst>
          </p:nvPr>
        </p:nvSpPr>
        <p:spPr>
          <a:xfrm>
            <a:off x="4820719" y="1280485"/>
            <a:ext cx="3640190" cy="1269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457189">
              <a:buClrTx/>
              <a:defRPr/>
            </a:pPr>
            <a:r>
              <a:rPr lang="en-US" sz="825" b="1" kern="1200"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Potential Intel dGPU revenue uplift from Adamantine ($B)</a:t>
            </a:r>
            <a:endParaRPr lang="en-US" sz="825" b="1" kern="1200">
              <a:solidFill>
                <a:srgbClr val="FF0000"/>
              </a:solidFill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39"/>
            </p:custDataLst>
          </p:nvPr>
        </p:nvSpPr>
        <p:spPr>
          <a:xfrm>
            <a:off x="3821313" y="4273657"/>
            <a:ext cx="10763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600" kern="1200"/>
              <a:t>Development cost</a:t>
            </a:r>
          </a:p>
        </p:txBody>
      </p:sp>
      <p:cxnSp>
        <p:nvCxnSpPr>
          <p:cNvPr id="19" name="Straight Connector 18"/>
          <p:cNvCxnSpPr/>
          <p:nvPr>
            <p:custDataLst>
              <p:tags r:id="rId40"/>
            </p:custDataLst>
          </p:nvPr>
        </p:nvCxnSpPr>
        <p:spPr>
          <a:xfrm>
            <a:off x="519286" y="1173258"/>
            <a:ext cx="3021805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>
            <p:custDataLst>
              <p:tags r:id="rId41"/>
            </p:custDataLst>
          </p:nvPr>
        </p:nvSpPr>
        <p:spPr>
          <a:xfrm>
            <a:off x="565744" y="3737472"/>
            <a:ext cx="205740" cy="137160"/>
          </a:xfrm>
          <a:prstGeom prst="rect">
            <a:avLst/>
          </a:prstGeom>
          <a:noFill/>
          <a:ln w="38100">
            <a:solidFill>
              <a:srgbClr val="007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solidFill>
                  <a:srgbClr val="0071C5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6" name="Rectangle 65"/>
          <p:cNvSpPr/>
          <p:nvPr>
            <p:custDataLst>
              <p:tags r:id="rId42"/>
            </p:custDataLst>
          </p:nvPr>
        </p:nvSpPr>
        <p:spPr>
          <a:xfrm>
            <a:off x="565744" y="4019391"/>
            <a:ext cx="205740" cy="137160"/>
          </a:xfrm>
          <a:prstGeom prst="rect">
            <a:avLst/>
          </a:prstGeom>
          <a:ln w="381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2" name="Rectangle 81"/>
          <p:cNvSpPr/>
          <p:nvPr>
            <p:custDataLst>
              <p:tags r:id="rId43"/>
            </p:custDataLst>
          </p:nvPr>
        </p:nvSpPr>
        <p:spPr>
          <a:xfrm>
            <a:off x="565744" y="4301311"/>
            <a:ext cx="205740" cy="137160"/>
          </a:xfrm>
          <a:prstGeom prst="rect">
            <a:avLst/>
          </a:prstGeom>
          <a:ln w="38100" cap="flat" cmpd="sng" algn="ctr">
            <a:solidFill>
              <a:srgbClr val="E9CD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solidFill>
                  <a:srgbClr val="E9CD4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10" name="TextBox 109"/>
          <p:cNvSpPr txBox="1"/>
          <p:nvPr>
            <p:custDataLst>
              <p:tags r:id="rId44"/>
            </p:custDataLst>
          </p:nvPr>
        </p:nvSpPr>
        <p:spPr>
          <a:xfrm>
            <a:off x="3842195" y="1000716"/>
            <a:ext cx="4964567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457189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050" b="1" kern="1200"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Potential dGPU value creation from ADM</a:t>
            </a:r>
          </a:p>
        </p:txBody>
      </p:sp>
      <p:cxnSp>
        <p:nvCxnSpPr>
          <p:cNvPr id="115" name="Straight Connector 114"/>
          <p:cNvCxnSpPr/>
          <p:nvPr>
            <p:custDataLst>
              <p:tags r:id="rId45"/>
            </p:custDataLst>
          </p:nvPr>
        </p:nvCxnSpPr>
        <p:spPr>
          <a:xfrm>
            <a:off x="3821313" y="1173258"/>
            <a:ext cx="4932027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46"/>
            </p:custDataLst>
          </p:nvPr>
        </p:nvSpPr>
        <p:spPr>
          <a:xfrm>
            <a:off x="4817367" y="1487291"/>
            <a:ext cx="2099301" cy="2936087"/>
          </a:xfrm>
          <a:prstGeom prst="rect">
            <a:avLst/>
          </a:prstGeom>
          <a:solidFill>
            <a:srgbClr val="DCE5EA"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Rectangle 107"/>
          <p:cNvSpPr/>
          <p:nvPr>
            <p:custDataLst>
              <p:tags r:id="rId47"/>
            </p:custDataLst>
          </p:nvPr>
        </p:nvSpPr>
        <p:spPr>
          <a:xfrm>
            <a:off x="6960102" y="1487291"/>
            <a:ext cx="1798135" cy="2936087"/>
          </a:xfrm>
          <a:prstGeom prst="rect">
            <a:avLst/>
          </a:prstGeom>
          <a:solidFill>
            <a:srgbClr val="DCE5EA"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Rectangle 78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+94qADneSMEUyuwvmLNOZdt/Z9wFvzqjDxlzERH1DfYmjw1Up/1RPp6oqPSOGPYKT76aR0bnyv+ZRggm4V+8TOzONGuHohc4iJHmn1VIZykusF6XAKimjgjUjGogWdH+iZ0zxZvKepzAWL7ssHUC2hSlrl8s0P6AlpdxpF3I55ySITjtxo6Am9DkUr/xYTvHEWpLJilBBrDtFK87S1DVPyQzwyYdUEfoUM6uzKX0YeQfhQ61rU0xKqIDxBIErIItbd80+OVZPF95SMze8m93OdMtouczsvA5JvZ9CkZMO4j3LyM4nmQbtGe1WOeM+jiHAGKPXB5ythQyXu29R2zv+ezaGeeWPQbwXQEysQ69usr4zzd2sW1IkqL8TiMC4KTJupazIbhpI5P7baIxWcwaXF42oG7/Hlj4JTaC+iIBrczn9bmJMP+D0KNguPXV44SW+oN9n14NvMibllg7S8c3j18rYqXyBvZ/mWICqM+L/10gHeZfawHrwSos0QxWh/3RbxygkS05D1V7go1MJ2bmF4gugNF8Em7cojLMoay9s0xd0sIpPV09d5h2g8mO4P3rMlFFpFXvahql/CCqCfNlLbIUplFKRtouU8z1enLuiWinh9U/gnARqYTXN9zAXncUrAfiRhCWUVr8MZOpuoeEnagp9N6iS70+XggcNKlUoYKWZTRoYbznZ3dZKBRDKckJuOpm32SQs86aFjgGL7cyUxMPQ36/J5j1DGMjSkr/XMkSz36ElVB6W2H3BB5z0GpTFdeve52EGCfwfTArNhhItczWqa3EVQpKcNtp3pIcB8NVO0gWPzboO00eif0V1qY+Ch8seqiWuHp5Y9tG3rMgJynblxYedzK6qXIs/2nDyeK+QYBY3cFXvZ57wxBFiogQejq55BooTg58Hrs2DLgYgJcK2buawnAqaWDJ/dlhaM3ClcGan/oIDK5s4+YM7owUNz3K27ElKgb6RiQnheH2y/Q77TVX8gaF7S32CcI/xU4Np+CmIZ/j2xQuKCeefZ3kUNWVT6/KF6G6J0IPm0Un219KKfk9q0ODJyvjXUb/lM2YvHZr/rDRSSG/8CWELAyH2A7ryXpdfug0LO1gjjq08ONxwIYBYRPikAOkT/IBgT1vFPJf3SAuTL6zAjdCeO66u4AU0i8z8GS9omXC3J7fPVsx1lHzW5Q6vGfreLb2yRW5GWBb1Dt5XwCHoS/LrKXUFDtKKHXR873lZTxdelfHHOSebPSwj6NJdDaBFls5RsktYDE6qtC9re4YTyoOvOnD6uT/UHfOUp3JHgLfcB1ZLY9mlXflhXw2N8X9iv/FC8sI9wQjWnfwyTC+CgqVBYeW99Pay9EvKlBJUnV5TuK/TARQiFDotiMxV270gNVneIWWpU2MCEFTaqzER+w8grr8ZG3lsnfsoXoipRF/alrqQYQ0I6EHoux7P2YV24UXyJKwxhUKnTp36Pl6psU1tVI1TGP0X1vkn549lev+Fx4C5dJkBR6OUD+WAK6LW5L5YPWnIFr+U5Ejp4rlsPyAtacQ1HIH08122G8AxlARfcpzkx4g2z9PsAfwWl1Vj6Fc9t1icueeNZSPJJ4xi+LRvLiSyDpUlcUe3JXKr7l5AiH3jJRyB7Fh1kKhd1WilJsdGzlLkNqsbEWQM6EM3OfcXdAHxXYpR8g/z/GDJcIo3Pk/P6RzcX/LVq5O6pOXbeuNoarmzC+tRL30z7iXJk18Fwe/OYat0u+Kbplfyc+kGqi2dI4r2egYccznKcekfzqmm6yGxQG+coC+xp/fVAGlMugP6kJr89Cqg2vcUUkZoWRFfXcxWWNNWk8QWZEMaLM8s4C9eaoMhdrkmag4BNmlvNII0SnUt6yDUyOWl6Mg5zNrFlhi82QOgHJSVH9p+WfVAgpkskuxWPZQFSx8rfgzRUEkf3KtPojo/FBKXV1hTnQar/OMGV/859jXVGSnAakxp3NWn4Tvd/zCTtIrwjEOPz4zWBYic85J4C5bqkHG3QuRJFoipd/v9FHz1rYEQ2GyeD8rEWb/G96WRgJ0UEVvfOvpSBmbWzz+fQaUQTgee6COXYQvdtK/EbvboJnCgMag6Hwz1L4V0vafThN7bbrQSJ3+jXPsd3PlwHK8Rp5K4TVStdtmBqAn7tSG05GTc3IoBYZjXUhZftcxbNm/4EItRVYTkXQQ+EFUnXEKQz0Re6zybJbcEjQPQw+VFdhU5fAlwKLrwr16O5WvAUYplETddFRZM584EUbgNNLyCLtMiV3pmtEW3Jsw3iZqNu8RK60i/Iiz+WmFPPflBMPbdicUZE6Fh25yM7+fegsSW6z8DYJyeGbHheSZZKhmk2zlYWZscVcaG8M5VrI8iUxAz5aaZt8wWfu9hqO5blNjb4oTRm9EfevIq0Ch9zSz+D/GvXO4DqRNexC+9Dk6+ruTt4uSA4rSY5mD4ZmhjYNk3FhQtSsz8Sh30NZii3am8xg5LqcJWqU/b3upxqAtmtKpVzOMX3tYrH6QqRvp2cpzaW1vr/voYyoXNPBmIQKWV51VyfVraIheUWKV4l7TrzPTy+gHpT5LjY2pl1vEvPqnl1P0iJ8J7k1zw4ti/B5Dd0CzfbckXj3SOIRhENy0Amy3a8UA+azH4LgEpnmc4iwHTzVb6AU0ms4rWvX+fYIeSKgOEXbXRwJuVl/pa56+g9nEyHIM6DLuEtGVant61K2EzGU0Y1Wke5mdoPy4AH7i3rxZf4oYfZbTuPiLIVZvJPF+XAdkQofJlQfFk7nhUouNlL6EuPLbnMIjqp4c/GA7w6DKmJKzLBHthEGJoR6NpOLd7nOQR/0w75baqMRyL0onOeJ2m6bbr6WObnLm8pLNLActzcNNTnhu7ERbQXucKR6qeS8chLOBGDxgl1wQNijwmsT1z6U0Ob05jIN/zUp2gA4sy1/GWSfZB73iRhIoNLawISkxgIHwKX396iJASEWdAMg5HMjQWfeiyyKPcZi8cGxeCvWV+MiBSQpVlePId+KAvSx54MUZMxP/UkVHlZJC84vlBgLxguTcBpByjnKiomgc2ZKztMC77yEvVgEsqmoPyzsdOgkb2g2hwJndEJjZjhlC3qI8SkxwSd79JE7j+qvHJMXMUlnrp18r9ISUSGM547dsF/aJkT7v74bbAQCWvsQ3WFecs3yqBHDx4bH3PooVp52JqTdhhVruzQwOr5orQqV71jQhNf2Jv0tdcC9mvXIahQb3gvHPN+yh9VBX9tGh2BT3MXVXJxp8fRD9yUau+tbnZRiNApOe78gNnO9+cKpybUjP15LHNO3r41ib4IIsSW56ZGEiKDr/GW/8JMtDDAHt2AXNqsBaK0HLkKDgmJtEHTc/F7DBiZQ0TiJsf/+D5WTDn/3djkfyh4sLvWkdPPTsPu1mVfZB2LNE8M4t6Q4Q4RGkuBUAciqpZKt5rMTetm58JCNjUcIhZPjKHbEdeDBtWpba5//RWGbObPjEq9JoUR5WYYHQctk0MpDj7fKEdts/I9CxRTBDjWEaN2RFpyE9P362nHFqfb9ufnkZw4m8qnWZ3tQX/xl9PA4SypF+D9/O35KRxAGSBMcwrYb1XsxifvKogrGz+K0vufPJZRGV1eRY0BGdDtjxQhhvL57Zr7XfjXq/bKb7+U3HAcgt5bvtFJ8j9zEaJhzQbqp+UG7lyY3RAe6qj84bqNMqPos4Gu3soX1ZOS31y1xGWaaqYoqBVloW/dQ1/p2NbhYj5Nh/DNxe0XnhSn4jdmNYZwJb+vIgJmbhjcTqZNtt7aUSORKU7dBSLSiTVCH7J2AWXnMy0ooe37vYDYTCedOvubmkbIGVlTntLdXqb87hgFGnlEI2GxR1IMmdGvX0LWHKXnOXxnS0LejhDnEgqNM7DvfnCLILVjP2Sn2/NUXlsp8El/e9+G4m7zQm3HfKNQUP4gct0MDWIRdptTiGhGeEoNVFMZ0n4vcICK6zF9xOwP/L9VIMNqQ45kXF1VwThIlaFMgx597eFMYbDTSWSV9X68JP0jcY6SBOpMKjmE5OMWSLHsEPm8aTIUVQKYYoj4SlBC/tWWEe/XxJq860u1+yu/JHlphDNsRfKTgN0JjTM47FeBXf3ABb/bIYUKva2WAqq8uSAIwEHNgxKCAt0sUbqJmCkxTlINYCw3gQK6aK62fdSp3NnWNYlLtQplUSb/u0u4YtYAGYc2YFyxw3ByZG8U0rGLMm3at7diFARKldmUOgVfyKjYkymA3KFyUh8JoN22RV+F3JbT3BZ4R4DFBcxRtmuAQbHPn5f+65P1zPsdx9VoVBeOtXxXMJcBVZ1axKvu1vSQ0mgGYgMGl+FGR+vnARlY3s+5qFSWOPWfy0u05oOe7qgqxTKncr1/u5S2ggo/r7LGsokrcVmkmvZIc1V0gT9T5b6++S0qAc0IzkE6jprRymqrGsJgBhSg41XrluIENbdKAlx+/pAFPa1l6TPYAsY6FMCmDSI2XLC3g1JWFl+4/4qBQCPCU2Oy0csFKH9o8uxTr/Q25lKjx1LeO8c3nzz2ipzcmvBOW173bRD9q4mdPA0YnM1pzRTWZcXRWYy4cvoYXD2TZWlPchPJolHG548hurIiKoCHx0Y7oJsrkQHA5BlmaP2ZkLH8tS6xiD9jrENcpNQM2gHKytS4fAJInQCasdU44zWAjEog1X6h3Sq+vKz9EAxyWUz8FtAhBdrP0Uje7pNQozM9tQxFLHfiwS3goudKzRX3Rhyo+IPkG0ApTRcUaV1QGeK500P3l8bpnhwZoypdF2vY6LBRtKHjHRB5K5GOX2ghnapVl2al5mRmopPUVnq8o0kGcwJsZZ0JxR60A0SX5haf2+gylzQsMh+/6H9i0GpF07+4c9lh+EaB0LcgmQRFnJpf4hINa/rnKQaHTRotftLBD+tEYqpRl1yL2X+zCt0YTQ+uTThrZ4I0Gy9YVH58CrPCX+UXD56XLf1qWpZt9ryzmX5oY+zzYdg+YDzJqKnaSA7aflH/iWjBNmtxOg+v+32T8TsJ9UAxpIXULJ7O6iPHLgo0desVdjwwIVNR2ourCFDrCfEs1qzeM5W12ryM8sEEKwbZcmSrfkpkeu14IoaZn9zxl0PJ9CwPnQJNGooONkrYnEOGBPLcGccyPmnIOlfKQZh16D4l/wUQ2WZOkeQfVCYTmVjGG9iOSUmL4Qn/4rbwbnpe+aGRH5nPQCFuvCHqxPYqFmXNfc9L98o37cnfK5PleRz7zgwnh++o+gan6+T5q4KB0vjaeZ2DXPX1b98NjF2nmCvekxmLCOWxnFvN4tQdG4X1zk70GzsF+earGGc4wLo3GLTjcIDftaY4/y+8PXKos9QISYN9Xy/CmUpJ5Tm9xRqn7V3q8UG4RddmO8yfNt2KtOXACarYwYFyQMrLwDuMlKvkX1C4wjxKbDNzgPK2u6id8sKxq/YiQKgT9HA0Tvi+mDWN+1G8S74kh3+u6vwfxUzX6DZhLMFiAhv0AHQHIJeNo6iqqZh8mbwhGyfCbJOo0vmhPAIFz5vuSxeQPiojS6R2gQKvsYd82yW/WAJXBsyEI8uygLAT9LOASzzSuS8tdxf8Y4ej+MVRoe4qxLiINP67BNff8+bDZN+dMTQVa3q4LDFNbFNlwxdzcK55Y2OE/pubf1e6FdBnaIa2ShC4mtl0yvQr1oODnIYxOrERDWwKu6zSo54gdArD4BLASOGtwD7T2mUVFD6fkbfii/DUD9n8jXqpW7NJYZP3x15RRfF4/EhrOcPfw9PhQgXyzdMyqREy3uQz60cEsm3/AXfUiueFhu0q5ZQUvfOb54Lihsck3ed17ORPu5knKBk0CumWwesYb5858Ru6+/N9ZX66mE0C4EctOl+rnO0MNdbqmlLD1P7fkQsloMOEjO82X8dAR9x7PdE3CCMUOGckgSvypkb0+F5KRO9Kbfm90jQ1Mzpx14r2vV6KjsCt7g/S0mEfUTcQZfm9HibFQjfS3aBUeU4FPdrDOPGF8+XAeVtmWZE7wKNd6zglBMXmjOjiOnI0RglLnQvsyyez5L6pLPLrqRm2tgqFF2cOS+AQB+30Z2CHtd+rurvyHQjL6ISnwlL8em7rei7KGjiQm6XodY9jDeu29mKIZZENtC3e46yBbEb1/6TvqHUSb507gRnHbviK2VYN2fNqZe54oPDtmcd4CYL2dmrX1tzZISOnMbmIUcrkXbpzhYIYn18b7s4N/R92T6hM/pvwOWpcWSeQ9QPrAxVFhtxcWfuJ7IKuSK6kDu+buyK1P2ddpwAu/DRy4h1rFhCRAteGZ0HV4ioxPyCqnrOxEoiT5ZeC2o131LaWTBEgqw1agHypeRC+AfOlY4U+kbtYiw6IGDmmxvTGTKQpaRRSNWv83fT19xKEAbReT6wnlaEYlqXWpQKkr4KCKmhDfM2iGI840BfI/QUznHsvJyN3hBIIegPxRZp55K+S1uL1+EUJHUMSTCa1l0jsiozJnmTHdM2jLsW7IK/5apJa3QP9tbk+/dpJ3A+TWVZ+MJ3PtjfkKNtz8rijnSg7Nl62RE1P5JG1X8P657LZbnSgijaYAjCcaqiiOqQCR0lQsVsJ+s9kJnAxRX9qEDa6uBtcVhDNR1o6BoW8cYq7J88b/aCApHfndScQhizLD9OdYjYIHYh/tkYNB2mqGO8PfXlo/lpD1q3bZDnf863xPZ7iWy4rvdzm+c6/dXSBCEJWiOOCVAeSuOf4avZsnxt3Q6i0bftlu6C2R/ZcpwK3/jSI1bivlMIo7L0pnNxBBGVbNV8pX9uFbCYDJX/1JDAu/hGrJWHcbVPW3Rx2dIAXEJO8Mi6htBWp5e6bHJ3tD1Ajh+0r98V+Vj2XQHQ1YaUgKxdIrSTUtQ1k8hhIQ7j9eV4+4DkNqJqN7ooQOvtzSceEW1coTWr345KGKi6mZXj3ibKrBLi8is7FWyABE7PL0LhFHAZFIHB6fhuPVvl36RcSyKrKFQvHRvuRnL/25/68t7cNz3GijHPdslJd4xKSDmT1rWb584StE1bBbyakSK1Y1X85At1hrq1U8BignedIYUX6I426U8FmcevrqF+TZKwBoa927ql07wgGsO8+TbIASZUphJXcH7jZMtLCkIAArjyxdw5dV8yz+Fyt/U/rqjUbMBSkFaawTm0ispmnVbzkdFXzGICiS6jw7STnNM1B7ok0lHiXGtdI66tvXy5pz1j9wovZQBd2js942+917ZwC2lD2WnleUVIksVwf36rEr9gZL95VKcHntRoZYcpbGZYphW4OW0NXeNkffpO/jrOh1Inpwo1pOVzTyNeltHEZkeEMSQTKKooQZmQ+9QGtMuCvyICqmtDWI5q4OGYsAMQqbJtFaUBNQ6VFGH4BZUma70kPE3fmfQNgZYTuii5tmV4Z2NJk5dZgdnlR6MXGSsGXrFAQWFKVMuy/6yXxzwD6MNtBr/tSI/L3o7n10RSEHvPONzYH+lQRof634TnoFbQhxgTMz7s65BqMljLrhJKjb07Bo6FswgAKsy5F7IXfDMpWzGF6hfLl+RnS8z+S0xEM4vGEAu6uDJ567/s0V7U7x14GApFAZZYsHayCO1Tp2hQNMaWpKHHEKZpEnwHa//SH420opAJCHUlXcBV5TXSbTYvq9Qu8ZYDupsExbC/8f8eqMb49sU8O1C26QWN1XA29EKefzjriVFzvuJhX0DuCx8d2J4wNDCRPt9LeIEmTfcQ342eY5hIqoKdgV3VMFX/DTNoiAH5SshmM+4+xTbj2StmzwVjqnfOI5XOxgZfZUwsE1+DtjfuiV806BpesjYIR4w29XgatNpIdQ6SNdLkYf/tTya2P7tIwT0nDw038IMx89C1aZO5uP/BQiCPtdvsGQUEUnP2xamcE4aJhOKe58ZCZZH/HYhDGij+WhOsIphnSWRq/S64jlU44nf17WcnPO5X66WN/bxzboNpduMfl08G3mjfJpAyFecKn1cT5fRjxIo0ZA+OYc/691I3sJWAMpe559fQEJUPrdtC2YdarpSVzyDznjUZs0MHnp4Ncw7CmotoySqNK5/nfTWdO2hS5GbaMiOvTAnoeGRkMl2P5zNhZxr2DgABw2P3ta9f8mj8J58MVuLMK2bsK5aZXSCLDLERlLV+5QFhypcjdGFmNXuOO8Wu9TSGKDIEcvnxWDScZc/FvdPvn+4almJkELH2QL4yPfaJ+jPAc5Z24gsL1dQYZUw5Bq32jvAeoW0hgMqAHg1Flpj8daLR3Q7lcseJ4ytiXzKqqeKdvpG0vKcskJVvCygM11BRpNDmTw3jMSW1QtgzDEiDN3z5cDdoJjMnXQn3uxEcKh+Ue+q/YlAzt0FaRfW68HNMOEfIWyPlNzDrX8N1MBjWBjTZfafZMLRe6IM3gi2orXosJz3e43rFLGwtrU0xwM25CL4x4LFttHUuQwm4XF9BuenrG134MiqJIxWEbhOu1fcvtCnVAWAhcN5pFcX8UjbP4utmMwwongWSgEKHtvUoAPv7zBxq3ku8eFwmN3zmLqxrLKh3tYJIzgkryESOQh/tRDwcWZof6r9CsnwDhxCbnK0eRQwgeK8ysudF+rWzcb+RzWJ9NV/pwiHh8DebAlIsyXZCrdXKaRW3ROegnR89uzaR+0npHDFPuWLtdPPcBWFHyguq3r6nZWpgLoWs1h4D59rO9M7d7b8vlx85L35Mq69qoVWO2y398nepCrtabvTq76ji254ExWT919lZ2tx9lyKmdF3d4y05BRwYGKPV954I+JI5LphgCEU4oIYNdq8qNMBDPpazzHt8bfU5Pff+a+oz/bvXTN7kkN/n9eO7zFrfirZ9O/PnLpxGZRhqLeNMMG0ey0VASB4MUh3LwtnvovQG9ZLjBJE0pT0S0oT5zSeXT31GM5elRwHuiwjxgY4Kie384+wYsbeYfKqm9gi8HlJcdJTZCD1ogfgr5wMhHA63vBZs7Wc4lYZdf+jInBY2cjZBN08AoFivPrSpekju92X49K5V5ZjxjjAGRO0AFYtvOVEGs06k6CkraIiURPZQTGFwh8ifm60yrJLCcrdEjcYMaYYYO4sK6hT9VOp8FK+C/OW8T9D2yz8UcSAzbhCPWaICo405ufYcRDGBUaF+xaLKUpmLgsd9hKT2dUxS1jy3eSvNGqNnhU4bh4RsYGcHy05emWGEODKu8rKSmlNfHKMK+w5SRpQK94aUYxOwhzkjBbDgMk6Q5GKoop4p5fR2hTA/bxdFYoF75hFu/RXx7x3hyEfcE0DO0vPFyJ1Dg4YfuPtfGKr3wJhRPOh0UEEMkWRqCkyA1uGhr+7H4Ol0Vp2l1x1YMb6oYtRH2fjN3MQ6hCppapwP325qPYElZDuqgKESqyH6wSQT9LYCL7QzHQdexn+ZhhhLKimnX2UI/A8ejYQ9qCBLoWLvSOm65eem4121ZZ++cdhRpyM4ZkSHJ88dXNhSAVcKcvmOpg+2ENJYwUi4R3YYFMmplK7ty+FD1U5m2Um8U2EFggzb2BiUL5jqsKDRJ0QrHOdGVpIam68I/yXw/Nkva8bG/o9c1RE7Eb0svub2hBUIcPaQbu1pvRuEjoM4ghtic6WqcJgXm0pF2IpaBiIVshY7VHTjDO9T+yU7FzwG+wMfPQym+MPOfJFNy9oMRzIt92XSOIkxXlFwl+Qr3XyGFclXJUK9irxBExViaOe9RP5At5o7NQgTLVHrsjce+P6xh99rckC7fEl9ryuKa20ogSGp65duwwChLvHb14Ij+Klm9L80PkdlW7wKuOUUGsedBxbKCyHPKJQ3TKuCE9Jz97Vp/CvaKuylzqU1a1yGk6GtlSebb0TuAwDNvlJYIW+gLrJX3KzqiaXgwBPnjS5MkyncX6ZqahKqj9pLOOsoD9zL5ZWDoBrl+DCi0ylmQndJKi8w0IF3LsmJwJ/dhyNBg5G47YI/R5WZ73VmXefKxvJOhZwkWOx9UGUPxSMyRjKZGc2kb/q3WRd/VTtbPq0CIfCedgtnSxyU9+u4k4WVXoldNqZoPAPokpBePZ9tf+mxHORBB8Tc9GIAmpvpaZT5YcXfQGwhzi+yMBpcVtWIDKrS6AQCp1rdRUiydWDyT3Kqm6VGLvO/7+7GxhXN7sARvBmuAnhjz+sIX2ReCJhpeffNpLt7pYssyVu7E9oVMSfp0aDXEzeyOf20Pun14KZk7k8cuZf6m4k4Jxn6AT481oMXCZxNO5SrfOLyfIKaGDn67JCkb+uL2aQWsVDLstvucmYoEutEJeHUlV2lkLyUSkNeBTapYP0LHKnAY3D7xorrXJQg1hYSM+wNzkEsaLh6x53lVhp0j2JXc2Sd6NJs7lYa6ullzG4ZwUiNqnB7p6WOUV1InmLA4+aTRIkEKYVFQ3sOAh7A0iGqe+zliTTDOzT3o8nDm1xR56uDV89axMtF4MJto4dG2oHzxshiou5PC6CVtm0EGwN1y0TKAJC+r0P4Wip/U25HyBvh5jySM4vkAXOizf4N0PEI7o6ULEMJhkccKWYyBx3qAQDKvinsk5BAFsD4m+6efZUyRPMRxYfVTrgf09eVTkkhEtMwPtdUjAndCTBAkIUTitZ+CW296hHk9BBIsTcQCnGbKr6WWqbBa+J4NV3NDXN61LX1fBYk+cZJuWzooh7al2Rg5ubQrnEge3HQ+RD1i1KLS+u8Cd9C1rubLOt1aoByO0rESCYiUD6PbI5ukhySxszDAErmUHiuunwXd05YXpvFwEk/8JI+/JGTXL5QUUmhmzwTD5BYlbkssCq4+3sEsjbh07niQ3dcaXTqFP0Izs36EurFvfHPBW5jqPa5uqPpGiQxbH2hbrMuGfccrZl4ldQOAAIao6eiv8XeYk3sUdBfmTUEsyoYf6YJUWCA2reDVnuA0LjUZ0Y6qbdYZZrN+YPYeTKu5ZaK9sQxIC9iRkVHdfciyG11X9F2Hm85PGEbjjzhuHI+IW5FjRNBVHAoi1TVyvRHMhQoXNdIOv/rhHUC1WxnSZViK+IdZVMcf32dVBQDhR4Qlu1pWSZ9q1jxuTqMlWTg7EEysO/LPEXndWyItwYYw1nuYweDCi+NDjoM1lT/7v9EUNxD5udhR/15WXqjsF0ShhgYYhiRbHNA3wr2I6FvNVjh8eaDApkdDok0PATZIoee35EA05HBufnD0CHjZu9bBrGgh2iLPxjd15l+HQoHJzgGWFFGP4eIJ4HEzLAihhkoBOnV64glWmrcfrjWMDbL50gQKNytryszsVOtcxSy6FmlD6KX6DScE/R6G8C2zfM9KM2hmVYIHkyAJzssWV/A3Vpfzd6w1PNOGpfZ588rgbvKm5ZqrxBjtSdL2NZsHiE5RzQDKA8VC7SCyR39WgwgWijHuQhl0GweJHeGtvclZkgDIpJ57YWyxfTjIZW4RtUpjXJiTPtPUnVdFrHv4ou57vac/zuvbSZftaFU+/IvXjkucMQ+Rsz3SyAzbic4O3apgyGZik4++CsVtfyWsBNUtXzNAFwPSiGohmfiSyMt80Vlute/DYOWsLfptJsNdV+SdwwqNSjqqaLeTrhYp04QvIFvmFZ0gMsM8+KSAecBnX8/zG7gxyii163B45AtH8gbsefhLRaTXa5S5exhbfBZEz1Og+jxyKEPqlocYRWqQjvyuWpypMqZ6UJ15BLHi+k3F/XCeqnH94OGeZZ0eNFG70LnQJTMBvVY2TJ5nt+pBBkTzJuwjNlTLW18nyOxN1ulDnLxs5EwIpwWAXlsMMwYXitnmWzd9y0mRdOKLewmieV5pCbsUK+Id0qdmp9PGRmKSvwPPeSIHSo9dQOQZv/uu6ehPOBgjRU1lgonwcIEn4MV79ufWk/LNbcs05M1/RA2oWu80YYi6WW1XyGcikL5AkRy8BL8Ri6+ASSBFyuAn3gG+t9PhVBCbWchsNan8yMzafw8t8YtP366pdEiOZiT4gl+0aO1AcqiPQ9Ijr457PF1erzZVChWaYHuZ//GZ3NGoaaAiZ40rsMoMH6oUfsvqGY8VVMItlNfS7Rxe4w87uauACg4lhgYWiZ5FrtIq/ctRE+ri8OTQ6QczbMgKYiiaoyKSQIb8xRXPu1LWEpPpMgBvI0ArXDKCcfsBTKEQlgVp+HV9Tod3+JWVS4znq0kf2e3E/Ik7uqvpJJ+PbocP0APGtIBhNgdc8qzrhl8mprks0GE8qnV9yYrkAdcE1fnLbov8qrq8i1WFfSgs1UXyyy4gnRWkO5G+w0VEyD1JmKnvE1QG+YpsFEF8ZkFdldLpHH9D6OhaCu6gZJEc4O4ZXGKkLAac9Aj4SYYcEZrcmmNHuQEI+ioglkhmByP6sYKQ0S4pDpVkR1OJ5gzKHAb8q5hTRfk1NO6aZlO4hzDJb+bBvndSlcSJtdFpRR19dVf0KUzCk772JAzRZYWpX4ybVie+9cR1xTf9T2EF8OqjwygC0/FDp1yk4PsnC7ZBfr3exHf09KyKN6KS70CGcgXMvSOdStrn/htFV2dng7TaogLGS4jP9/s6XPAzvDaRflWz3Y8ZQ4bbOKadKrY4O6weqoujj+mVC1e7zIV/TBlYv0qo5kshBRn3y3ID3ETkmRvwlN1T5vhJ7GJ21RI/hpJ/37x+3nWgiJ/FXpXQrly9SSJiG58eSJLInf4azx0Geh7evudQKo5pU4yEuTwQwV6be+EbAlmS2jvMTGELPm8Qxj+tYXuK8LBWyLsHJszrzkR5C2KXtQUUepMa851O/p4SWjRLblE5X5cXWfLtb8mF/ElHLcKR1vMv7cZGgMDditYgziPV4QKLBrwbYix4opunvsWABq4AvBJxUwgtK7YePMwWfOKHm8dqrwUN6nifQAFdMw3M2p+ZPQg6yCD5MsD+sMIjyp/WaNgci46CW4Ec86WHW3ie05TX50xwfHP55cxvpBhyUs15c4OAjUah7wtWxaR4rZSUbmqIjVoJUv6Lh4p60M1kBcq0D2lUXxPBFI/DGPXxcv6TZW2h4/AzoCJV7mR8X0dlr6P3W9WIsWpJol+a1SVIV8/j0gmuGeImpvKyLEdR5sElI1NN+xjtpzQsKrcuxMjFBJCxdRqjNidNlXNTPWtjuLTJngTBfNT2NcKSqRW+co+WLSA7WW4HynpMaCPXNXsogNGt+wZQfsqMpIWyCs4DERVn2aoylZmh1qpAHD6O3zYxD0SDT6JEclkPpuQ6bFPG4uDtaH811iv4uTfyZBNvY4pebUl5dFa0DFiRxCEc6k2qHCm0hxtZmLJecPyVoYjk7KqHiKIwycTvc5Hxl0H3gEhM0ZZfVDpZGmYkLFaNJU0NwgtQk+ztsEs+s/bePmIJTkVqkdUFxTlJ2TImFJTChlsxVZ+7SKtA4dlJYvEgmKnnvVN4ZVEm2segAIPKUiDSTQK5OgGMfW4e3v3byXwdnu7BA0uSX797G45fUAruu0xLHaG9Smzn0q8YI785+MS73LNdRmuDXnytcc0a3rQRuMlwRnBZ7VIikpO8FNAwvp8a4c4CHShTlmpILcKaQfJhfucLsOSXF/9XRsEfds3yhjqaBNWF0fpLN31iG3PHUwlkFjoZThT2mQ6f5VBRdefb2SKmZ13Y5ci9hSmeGwkW+viX50lOIpR8WAmU6Ju6hFrEzxG+j9a5QmjpCkXTxXNYirzem0Ih0K/Ec5qBKrBihtRBKw1Iqi7h/+ppqhgiKUaF9YvxO6UHpxeedxxDtk/srnZtS3qGwWepL0KfXaYXjfEz/UwuvPPNFl4az2EYpksPZx0NZ+qhMGOziEFiXVgAkWrGgjcjrI8sj8DX5CRqngKmc47TwRQxh8MVavZnb2DJBctQO04fP3hnORGb/+juKSrp6hCzVSwv/+q8+mhZbiOmu3FdpuOMUKbj3ZwhwIJ82ZqLfx7UeWo0r5cbtBE7gZzqSNv3ODnj9cnBW3Dub7hUpOOGw93VUDOG7TK35Oe2j1/foqFAoUsnaJWhVVTrhAfb91c9H+fdnpySdu/vw39awCiwgaczEjzNRjw8OycJ7GbpM9DF997NZ7BCCXtS/WOerlJAIjTP1v1WKcn0QuDf57XjL+Ru0QI6X1kusgsPPrfJnendjtBa4ZmfTH8O7o1UrS0jDfkCadnVKkxwh+Y3IiOY8kvxPlzaEphlfp5+M1QJX+4aoVXeKvNkU1biSM3pZ12R5RpsRMXV++jPiMU+G03J3fb8ILatQn9dwTgPjiTkL4Q78YlVzARQnMiE2uM/yPLTmIuhIk5y+pC3WDpGP7pTXm+HS4LT6iRE2HJLcyJTam5BwPWtOCpcHSK2/dOOhiMvw3KvsBoemzAAqEj7ksIOwwlJJfB+ripgyS6p2YVpek28gcIatYpIlO1niQsd88/o3QiU8CC8RDcWwRaJpKirrOWfCnUVvkK/c1dT9cqIbdiHVAGnlEvZcY+RlhP8oDcAgK5YQdbRxuvvjF/7JI/B78GJ1ccwCjKBKCsI9dCvvvLTimWeuIVARVK6pddUrzNHBGzqy7aTC8mbjBVZ4hS9G6qsOSx1BYA0VKEq/bXHwYisq9Rq0fr4bWt3RLNNX00T5LpQIZyEBW7UkXj5T6AveHEkXL4beWRSCBI/on3BLkixVR/mFDgwSBuxOnhr+DcRRba9SfMmC/30fgcaKgtg0pf3xRTb4yFe8G9XN3OvV8HHHYHzcKtFZ828LTLyyM6EkJPvbKJ85go4DralZ5ocwQaNeNCxKan9dHHastTcabJRt8ZAmvM/mj4JTDzMmOIyf9maehBn3GDyNkVoyRg8JnMgFkdLPXx/UPTlwNRDcFihSV0W7ZJdK3PXJMDnGbpBNppTBmk/ixbq63j9bXbDiXhKAx89l622PRRz6zLPkSHywSIK2GVeWWRZruGGjmwf69P/96MDpnQvE+EbsP0F/WWUW8L9VfAE4ScwDh/faXXCwrRaUmO4JaGFcLmHG6bU/eMqU+a5AJiVDgfHN8ViIVHvVgco6qZNUC31fdp184+SQX7H9J4C3EDV6Q329zs26iAxUz9HbxAPMdrDt+BOCwB+Pe3ndi1ThM5CxF1by2OfWQd10MAlWWEzZNVAyeBKGdqycVYj9dq1T3myLPAcFHP8Q/j5mOE1dmIWTLxIAkUFtBdMKexNyIGWus20k5+iLe7UQV5YgZUfQ85zDXXztG4UdqbwzWo4Vrvxvh8JwY4Y/KqQ+xhMm9i+l9DCLm0w9FArEYmU2Wyq3SSrlVHURkahHedaN+h7G1kWtFK/VnqKUaKAdJSIMnNIIRnqfBhU7zbFhdWC1b2A9q5EXK39RFmdVVfm5C3Y7XHK3O2uVE1oxNYHrvcMSbO8nyfoM/Rb9AoMlx0k1lIgeq4Ub/y+wx7xuIW1+CwD+Lbi7M2edqhcCHSv2kY3EA+Ccd/x0UCxtOoFuYJEqoEsOvkmFnHmwC71PHHBkiOEOw9EJfN+F3i5F45UjGcj5E/kdQ0g25BWoLHd/U6eotQjz8upbmQF5XFSKSmcIXKkRCXjlBixTTKmIzJiNuMe6wazLJqY90YeQIwzv2bP+tilVHW9SWJ3azHDthTUwXLsMFLf0GE4xlMMH2s+4q62TftHv8FnpBs7m+Nll9VzONS2TuM385G5mhXDApha1MTxlbHlNTh/b9yBiskrRWuHBOF43hGDDmhfot3YttzlantMYJiLxTE584gJ5W7GvKDZfsibahIhxr2p1tIef3nXVbc8Uz/Kxnk9xPl9ONGirIeNchvsYsBoespkUXxkYPqUrvcxRhDxMA27IEouCxneMf6ajLjwCt+Ej3mtLoxf4jafUbY+V09W2q1NO7s7xNFt1eNt6sBTjaLgLxqv46CgLuHjz3WAnuZnQ7xZ9BmlRft19shEm7Ji3+xVUet3t2irgKPeA/dxHBZ2ggP0N2JZU0QkfDChwUNgLlICphW+/ZukJL3humkjj5bB2QNGcUXuFgs5tD+g0YpwrpDKKytJkN581MXy+sYqpMl1JnsKPmlCJSTIZ7OajBUbYU2hCe/Enz5VW60TZgOEQcvPhG/prc3A0AVEr5qGm1+M/lwb7YPCocfSm0ywaKqZXfe0pQ4wg0X0uhZ8ONzS6DX2tZYo/5d/Cw74AVjtpsoyxmJ3lejsi5lny+ms4AcNRlyeDt+0nX1ifUsYI+sxkl8Suj2mSD42AiLaxIv+YCdLcqjUAeEUJzrmEYkEv0TBY/XtNY/hlshHCdceyJltEro32PlgDggZ08nsU/0I/6oKyY6K/S0RJF0E1KGaKc8GawaULW1NiGd1/r28eR8GMnaphkpP3D381qjf3vLt0rG15cV+TNPlPW7ECJam1j2xo8uINzsMBvr0v7wI/uB3i7hBy8xNGsuW8iT5pVK+L/o4MvFtoBmdDBExLcIK4NFJWLMdT0czGrcDWvPqZUkTGMGFujbzZRQ1arcTwcLbiyXBKYxeDcFUdoH9f6PUJoXRNVL03Qk9k3sYXD1CXrbC3DPK1jbUm5ex3nJ0hV01dbbBW96peNre4AAT91Dn4pJVhExNikfNYQNo+3Bo6d8pPEhTHoHGqYKo5W5Glu84qdZC1luFbFQYxDuDdKIr6p4k4LQOSc587OP84eCSbXr7XkjKKNmW8cdF0pseMo7ksfpZU9WAFUi7JBzhFkBCSnMTdU18YSyb+KmsM8MX94rBTa1PbadhuC6WQ0KObbDEp5HqjeQRueO0J3c/dss1qn6TYB81NJtrNBwhblCLIxRxVkC9+/DEIjhi3OSf2UoJQVhUM3Sz1MExlkiz+KyViexNK7GPEXcFtfHWf7Ue3mrUxT9/rAJsUDgjvgYo5ZX+rW09X8I4Y5pT51FeOqJmiyGSG4tYvZparMxdrsOlZnVCpH6mwwAlXAtMfkoIiOEOgrsmnGzrmpg6r1HPA124VXnS9JrvlTqkWFlOwyx2Gbq1k3GDOilJf9FdrdtmVNtGXCGNRKuoR332Y52Xzvw6a0rJ8jN3r5PQiLDCHpJb7KMZ8KlTIE4/2C38NI+jYLxKDgejPo5VBwoE9jvjDx/jO/+n+kVEuRnc4c56gF+GgDUTJlGLTdm5YmFCbGmekJP30qV+bE0YCHd8bBRlLQBB7lbngCjzMPbGNUkaOQc3ee9jRVqW+AdFkRkQSxfkktOK1nhrWF79qLak93qokqXRF6w+nBqIZlL58o5rp6Wo7J1XTCwGC6qNq0dF+3wX/Qnr6s8XIMuxD64zNIrY7KZ66yMKDc/znJ+nxFx30wS6yk6/8DryaMjUaLDO3uTKICnu6+/GVyUAybME0+hehnjlfFKnNBOTWCPqnMFj3ipoqqkWjKrRTVwVqjMs+jtrNUDciHQ8FmYZcdR15ghu1frkaOEy+5JIXmGK+As00YEsrhQ2u3rwYHItFrNlRUvGZkQey7nhapFQqxImFJA107oFRvWm5EobUVt5SJeERBk2s7ib1GtUih2st09c4bdMq6EF1S8cBY8nuAEpjIkpQe2hbUutRbxYxiwn/ZOxqiM8R6nQy4o7dsNeOg+PMQarK2/I7Iv2R3UwlnwEhmKwUFww8tmwxcjPOVM07MbMFxjYqXh7OkfXTkBDPvWLp2ruhNFe2NW7+DOpIH8NMFiF25VH1dgMT0eOSa7rWPL/aQ2Fd3e1eYYE56etEZKYfQvTNZqKZokSHV8GOoBjHO/XGj7H1smoVHa3Zut710OVxul7cCzP9MBUf5YEf1kie04F5y/QiDOeGfbXFrcD3mtkhyckEVYdFHMyoLoeWO5ARW3wh8zQvuK6oJf7qK4mMuRVWX6VxlnmnyQkT7g0TVfvhBmBv4LQiBCTEFo7q63zQEzDBgFgVLqlegekrk3L0hqpmfTRQZENP+VrVwjvJ2CsZ2q9UA0ZNnwqjR5RJCgG2bX2pQUiQkBIgk/W2gRA+tlvzCmm+UHF9nJU9C1A4gCM5i6TqZp/XXYeO93p3gbKe6jDAYR9V5XXsA62me1DEf06V0fBDcyIGVh6PNO6FsO3XmVqGKQizGkcqyaq2PmbLNQSMWbLegBrf6/S4n+JPOoZJdAiXElNPFF0d8Hv7DqlkTLowLGh27DYO4QnEJwCiiOLe5gWDyu31QRY/g/VhATVDYuUZs11O2su1KHvQJpuDVzu5PWfqeuSRuUet7o54DgzTHgUKPXiORm2WcLnhlAtw+/aXC6UxS7cNy22iVZ78Ab9gL3kqoinSMQkuiCJRPVNXuLbOq7iSP/q7YpW0TGYHfnnSskDsm3nPnD1Sp2yhDAQcOGZbD7TGiIgJKMoE2Ft2PvM0FugH0W80ilJ7rQn43Zm4rLTJcmHSGS/QxrRfUP5tiqfp3ehVH7zx5MVdWYZtXfZN6zrwWpXQFOlr/x/38kUNYHCE6e77djEury7Kr4OotZNW82SwcNsEqN868/Zc0Mp4y28yB0zS8eN1GA6yj0hj8ik4Y7D82A7NsHSBlXMIqmufJVm5xeKfYD+x3JPhHa8ztQ7v7n4/n/u0WZB6vzP4V0wGpeN3wJMOAAcN3lcVgzjVoXAhxsLDAVbM3Hofb5orOQyFuTWVKiRDjAHzZWygMzHW+NUIWpmq50vLg3Wjv2210kLce9F4S9t48s4WZZ1rZEHpBlpl/IE9ACjv83D3CfRbhyGZY8HZt/ZCUtWLUzdCvtBOtmJF22daUYhyqM8H3PHfz84lvR+A2tZocW0t5D++GTFgpkXVb3bhhibpH1j1iqTZKlxw8drSJ2nR+ja/wv9PZCt24/wewK9DCdD4slMhy6B60wY0XcJPTETzBI9c96JJRyr4vmtK4BCRgUrGwt2iIO6Ohl0YhD6qiJm2OQSP3r/oV6uHT1A35a9xUw4hNvExgeEYCeCe1xUZYjBtLL6uaLw72c9W45SJYfAknwHJBtAJagFOL5IU1M7hf2xBoI2+cYxXUN9UrKoszewxYfRT4jFAmk58udKuHmRED1HpYNmM/PkUl32WEUm9xL0ITMODz3T6uHYLOUixRkzrGUZM8nxyhNhD/4zqFxoJDWSV1II87Ssigam3erUnN4Lj7wk/dxEu42uSPLQVbqpTiN825r7x2D/l6DEjKGg/3QAEEttKBTlJij3WhGCUOwvywOH8RJmyn19qGuyUP0OvMNnhALIn2rxnw+2CNXgojMGOAYshUyo0EM8AbyFsQeO/tFt0Vi6vZJSn6WQUJ9Qg9qKLtqMrxlRr6rmrWfPuOP48UiqeS8OaOQiuDkr3gUfB0CMbxCvFycgrSMvbywfmLMgLJBsUp3uAOOZALbavvbBht3cXDmaBwHFuF2DbjXvMgUQP8LLh4KR+T70MFelzZPIXPY1sGHB6+SIUGxa/6U7DhFoJqAkKItwl1LSJmHHJjCughUy3j8RIBx0o9lptIrEPRUR0v7OpvKNZIE14JrSxIJhd98eqUQrRufIV74G0xJZi1OI4T19vvm1DfUeLT+1rNL9OkjXUgorKTevFbVlI+fBO+7zCeXQt8Xzm2WLebmVrw9Ejfgd/Jux8CO4N8K7g/gmOjON4YGyWiA3u9m+oY+6Q9oVJJYSfJIL1Dn19SsipD1P4LuGBAnGA4NUbDDqPJGiUfw7ANkNjD7XjO0v2OAPU4RkTAvwW9BKqyylt9WgiySvsxKjUxX5L+ArhXGCy5ZPmNbFD719n5xrGM3RBVtcskj8LSYhkY1gYJr5on6TochqsvhTMwk5MUarV/6V9QxDUlrsmRpW2/YjsgOWf9CQYHRruIMP7rS4nrJMae3S7UmFLW1g1k1XcQlLY7DcCUoTL3NYfp6ImwQ2zPpypyVGlOeNV2uCeDu5q84puxc5YVPGfdeSCvoXdjkr/OD3Pzj1y3JgRRMjSlZkyx72aZIK3ge2qwPN2az7t9Fu1w0QV51ug9wql27mYWGiDBJFiDDApsR0t7R6ltVRLZBEKH8uYQl5Zpt2wdOjwTA6Lh1fwDtBYbM4/lPITxzjt6Znl3/nnuJTO96H/TFSXaxRJ0ECNBfbB+OQjLoB8gdSv/2O3Kf70zx4MXJwDHZOPkBGOLn1vJHdAvIbuRKmPg3I5gbPHRNVcUw4wSK3TxSyKXy28XiLLP3b/6UCsceWIj7lBSSQeSzYLRKx++Ex7MHbjolVQPHmfKCh8ntq1yWlykaQkqATBNhBt+4G7QMku7ucGCpeYhmqSX74kP2Y/3vQcWlPfUAW6wlRxBOxRY51FfBenKJi4971zgGdeLZhiG0JETbCc1jSswClOzfB5+fv/k17KIFw4BFtrC4RVRkRsAEpY/jp+qpMN4GkscyUEeJWTADtEe0QqkCsHvye/lTvgltC8DxO5g92ePxQMqqC77FpHeE2uKIq9N9tUReB2xKGwcfk+Q0RHGsah0ZYTGuLeVxx1iPUgSj1VrMxNT4183Tg07cxu7jRXDi63YvPN36ItbtZoGHG1yEj814l3zj6y4LPmlVdUGD5k5CjNzCpJPZQrVetkBjMB52v9d1/fF7efzyI2/zfELM7NjtRHkQFqJ+MXV3QxHXUKeOMsfqQWM5CZfv04M59KOMAkWvFYFDmUPqYr+Tn3Z8tCcBaS/mLD87yRKmylx+oFJmf/5HP6xaxahD2GHXeqs36jsW8QvzPAzZiKGeesNdkUSHkw6J1bf1GjKz3UDtJvOnfsD9279p6bmc3mDfPf4irI0bHU5otS9N0fgv0aStXM6Szboy40suvE3BzwlwqgzbcCe6kfBg8yT70rymbKlbRXoqqtjCiMWEVfIrOmI3Agh+PaRlXLaQJa81Cdl1UFPK1SuvqEuyo/shNug/Qb+7kLZK18eXBttaFOYTTBxFnAYKYNLI3vgxebcm3tr07sxfMf8vUPFngrYSj821siVlgy7jfU20V8WXrMKl2tdV1dgoPW7YWJu7RFpIR4bxjinhly+BdbjTR+stG4zhkdGkRsK/P5XhW5RAmfxyQfRGaP/xiY95I6FsvVlfRE+bGFPZB4y1eHY1G+8LqQXl0+G1JYlkxFlple2Iz+S1t4fwR2s3O6oM6qUknpJvh7Pw7Tq6Gt15AEI2wZuL9+U+XckKkEZNRzhxEUQEr4VIMlgUVAoEhka/a+GYAzHUS8Nra+YOEp2e+V+CpXQIkpyFPO9JTCvb0dL6gJYZYU5YHkBQe2nMFfz17ovhiPPmLmm7AkQqU8iQwobTHb7SmdPIWaPGZxlkuqi78TzPRIH+2dJkL7yhmKylAMcWPdG6fFTdIDX29KKJBvt0X1vgyWM31DcoEWik5EqazLbwRoZOGdFMHjNEH5osZbryAeY6nnInhzacmuzDW2W3AU1sXUwfx5xO+D5O/vqbUZ9ja+oVKu3LK+m5TcsXja6ZzetUCFfBm95o9RO0wlVdFqz0/6q1H278BRRmVzozrmnTYVU/7pTB8mJmm9XblPMbaE4HlJQCwfv4Y7EC0dyg3HPI7KMOastHTLKeMaO2qEUpzqcCgtsOkCZ9zwX28nSc4F1o1257UWUXG5e7kyD1uqikbo05HumY067nB4T570Mgr0BdlOEikAvZsLTscNpGWg03HZ/pAiyRIokYNmZKWkkY8V8Z+/DSUI5ym8Ah0DH29vCFahnX8cF1l2oKZSPoBC2Chu2k+c7fhUFWody1r/PiTnDvBFQLmCjivgVRbi/0FqJ+Nq13G421zEnf/IViwW+UJGK+Ovi9M+3bFPWahOZ7r62avSPfS9yn9e0NxDCPZjlkdGqiHGqF/+5z9dpxgNGGqRp5kDA7ALKLUP5YfYrXRPm7rh6Ju6NhWVkT76IecOhIqCC6KuXoc+tvAdEyrV7l9WaFTtqG442GRjH0uzF3bgu7JTMqiJMvfDwMVS8L595JFkcxskghb77VKEUqynmOU4OPZltZnfyqi6xzEoMPPuXp7Bqr3p/o44UtzDqAKP3iX0CJCF2bT0Mht7GPhzhyqPfHspvuZZ0oSr3k0SEfFjB2mhO3bxCsHzBPm2HSwfhhTzfDZFaN0QUh/NxVyvtj8k/Eyb4y5ORLVRF2EkloruKG4CdTxl5MQJ2nVGXiJy4gmvQ4Eis3iD6tFBIobOS6H24LDQtMkCbWoz0/ay3yYqTkUSMYXg8gtkT32BHY8CVc/PK1QznditBlFBnPS5R6ZxekQihpv6JaXilkJdjAF/XzxzIJ5rCW8cHethk/ZFV/044BMgVp1jONEkNmhcQ4Z/58qKld5sjhBsmKrTAY+vB4u+halmNfXoOhBiauIuYLTaBuTqSIGeTn6qtJpCDQTMwks8kdb1kBuXbmabvW2EDdBV+emOrqvqGWXoOQH98NYdYNNNtv8ESo9CG8W9XQnQxi08qXe1WeEGNE8G2A6cHqgFvLJ0XCtJqOBHYhjE29DkpKP9i2d6SIqse+igTxk9TEdEknXDmiW9D2V3J+BtNImRuUMrLBD2ziE9v8ttHOpvJrJejR5c5A7PeOJT2eGazkWb6ycwIxRR6QuED4h8x2qhiTD4zZCTSoXpZ2/zO0uIjfjRlw0uBtqcTROYVK+gRlRP7Y6b+PuevosgYB8k/lx59LfFlKf//dkFzAg+WLcMR0Gtlr1//L1fNZAztu1pDav841UdrIhkHlYJ0ww9ocwO9SY5YLkapP6DHRvd+rVBhG5E209yk0tmNmIwXnHFQZGjKVuOlWTbQuE6jY8yafh4MdOtV7ldqjk58EUyo7bWrkSJOa2zCfewA59nuvW6V4/TBfI/fLt9va7acibGJ9tCsgaVhkzKI8OqgozhzqGMSI5i/SGjAnNjRalw24/7Fzgginckascdg0ovc0vlddGlZuOa8iHUzLRkdF82epfP0g/2Y6Uw4K7aCTcMPVWbdLrcWwfa+ZHjZW1uV7Qtkif4Bw/gJSVhK46832zf+BVvX6RB1MTIecC/GRQplIMwn6OwqxLdP1NjdatI+i9v07MBqzp1hPoSR0XSdT0HNHXTABIUM6bvy0pNqkfjIQW+sWPu2v3ZtTtF81XAVnERzKHS6GySEyZAQvvzpTkii9TCTwMKMS9z9ZIuRkR+6Wv14cBNGJnPhTpl58sJ2pk3wbZaygRwJm2mJUlpJ8VRkDu6xax+h8oelnP36YeYUj2U5XXQRjRQ8/iMx3REpsWfiNwgx8G2TkbAba3aAqece8C0P6zG1D99km2uKSq+AqCPuzO/Iyu4rX0Bx4EgPb9b9XdJxmfUr9SQAOJLMm+YYWnKXCVGXvqBXVwTPufeNWLRTyFKlDLIm9tTEtcWKPun/yKdo5Z460SmENC1DHbQTiQTGfSXiEGBK7xL+4Nq9uqdyA+snEP8DribZNlcoNSvLv8lneCdWSVjHhIWgbah7cEb8UOcm9+6VuH5TPwbjCVEmIciH1NXSkk0z1VxW5UtAt/oevnhaWlbSq5Rcmz3ozy/J5Z2H5hqpFf46nsOLwby3tlJJo39bfrstK6fFvCXOsPTo1K7Kzj1hq1SJStiaD2O9959iSZq4/I0wq4nqX1DgBvaS/K6unee6Um/g7QrGQaH+kTnRGoapKtINHFuhQ0m2ZtIUK3n8yQGY+G7nmvKWfXACYzzpjF7H1epRuU/jJG0dMXzuEwUHqGCWWTkwl7OGDDTRqz6zBqfN3kQOFUGKYYD7Ox8XpBtzQqk9SVj4AiDEKXoUGLHgikhHoD38WS1pPd+sfyYzdyGeIVRnJMPu4KhIh91ZhhKfvfJUSGWpCx2B9UbnixF89VU1lFDyh6Z3WXc47BD3n/MkjKjB+3zXJRYPeLr5/0Ciay8HjXCPaaKNjHRhFoIp4fNmDXcHD0ctYth+IGjBUeMalRBOkPXl42b2XMvViIxAwkyT/5n9zth0rPfUN3FYGfaEsIM/I1wSkmW8SbCuwtAETMv29FOGxBGyydo0vDr4zh/40Pp6/Yf6YddH93J46Kc6tbKm1KbFSILBiYUNoO7cPy9FY0G2Kq8kRmD196Ae7PGPflYH5Mbbp4khYeiDgOM51txrc7t6pOSknZWVT5sfxITX4oJUy6/DNUpPfFL86fdwBOoOPV6g9KDfi3UCENutpaqSbf6MAn2YMfsB7RMb1ZB9jCG7HQ+QssbZD8bwwrjV9wVTUf5Sc9rocfc8P+UV1+NIDlPkVPXD6WvdM/arFaaRSkYPYZaS7p6Pp0bsYR2qhrUtmQ+IQGxDMKE5oY4npJRRdaKsmn5AQweZyXlWvF55kQnasuoiRW25XyGR6Ote/XYBO7IBZT/oLfd6yx0B95zWtQzHZ260DkGmbkxQRBljuhbt5oUKwq0LxOr7b70ZSDEI+6ixLG2+4Jmz8UfXxJZOSZtpdVqX+wdWOoWlumVbG7ZosXBCFYCEg4IyNBKDEGm6tJu1HN9X6AlessZcbDQHRfbtyM5Uuwmn/1vyVQ40lFh668gUfqImiegO3+oBWl08kUshCsOJFjz/0vxTjZ+C/pqMiMcqJLwAqkQZgPGI+b7XJYaGCn0v8YgWAqI/jLoeh/G7q8qzMc4xYdmWjlN02ltpsvKP2vEAx0gzYPuVoPWWldP3Elfjm154v0OqKa7y0wDmJvzn228tvGJqR2LB8eXOQCEElriTb6N/TYeFDrAzcSeLI8jnC1YesAKNyXLp9w0uch7j4GbhU+VI0fZL9K2KxaABlTCGWFfALav5/7mLme8KBkqISVHkjLBNFxABl022orkyquKjNXF1v7MEZ5K4l1t9tVaRXA8k29+6ZM+37sXaqhp/MPOpPxXxRLNlgnR+NbTwSkqUOICyGF+1iexkaSMnQjIHGFxKVB2HuCRAADpKhUHrDCl2qPnu/aUcGfcotiwDkej4AT7tIa/3JEtLg+4syazS5kztRkbDpWEnY3OlSLqz1VCBPwGeWzeLvrvz0i5oAgL3OCCcsE54ITFuVJRq1t+9Pgy9mBzafKFzdn8AIHwyOyXVTVbybfDVcOFhuaZ2FMP5GZ0ZEasQWzNhV65tayts8LpzKqXBMb8MTrN4tWclw79un2QukOizxAFT9r3VAQ7Yk5/9HJ/3/A/p1U2PbTpgr0aXjmGttng4kTBnqsz2PKhMAaVYCLrbDVxShNj9ezgqWHPanWOov4BGjmciYUcNPaBNBJsqR0xdZLS33ruq/ArlQTErtnj4gvZV73SeKeV1iDdw73rEJMZu1y722dXcsjrAzLFbvDo30oMDci9dvxKMymbcStocgV7wljM9jtjeGCEBz+AoHO7y0q2uyZOAxK2LeZD+Qpcl/rFkdN2f7yimTNrVk4ivSk3AvZJ4JqjspY2PxkyhgAPmqcAjM+6kUzjGx219bNr09fqR0CQ2MWWA+AZCd6VTtzdM9RVJxp1JkaeBymyZWkIla0rD4mPfhcQu/ittp0fZrmUgYKNcEeFS7nWQDG8UYjgqsnjCusWguk3U6gUsTMCqYPSHWv67ZONrfzQbVD/URh2wFelaZTmpkXQUrwCPrJW+6ynIiYFtEOk9tIvUTFgOJ8dM1pig+HwLQ6tR3unsEyWLwNhnhO/bI8SE+4VsI+aOOaexCzyPI/PLJssyPRk7iwl4QkYBiZS+nlM0NQs8n/qnodj0YDR1Za5uTidGOabEVD9+MKXhokjkTT2M5btxj7me48g7BHJk/vcOWzZbbLeB4Hb5iD4GXyjwXFHCkQoTlmUQ+r9hqNLl1Kj4LUvH7HFPNd+fNI2wmaHv0ZsuAvDnpq1vPPZg869Lru8jW9EK5k59vPnbuVPtjBL/GqVwGnY4mmKWrofk6SWI5dz3TgZRGvw+GWtSdVQmqe3jxzJlt3vKySqxQk9fuiosKy576afXdvLp8AxL7priPI/YlMuCNuczy85TAn0aNMLGojGKQ0hSc+ST2DZC9O8nSOzsYccTi88wqIy0TSX+lKZb2Xc2jgyxdJxzJDLQOq7YkISOeXL3wJZDpQRlakiFF/VgNxaTAmp8cX8ofKpoVM/qUVHw+J5N3KWEsON/YS1Q8vEgbnT7CRlknb86LvbMQGu44bcRnL0hFAlP5sFEIwSbSdtbnOEqnjw+qKTg+Shvbi/usfV4Yfvm6UjFs12YHS+OqorFXnESX9LDIcIZ+SJt8QZSsJRt66zFUT3qjm12eKAo4+E0ZJki+7EP+y1FneW+YJCy2ZkZLQ/oyZwLv95XP3j9+ZNBNY/CpV+6Zs8USQOmzjeadzEjymWxiuE8qRjcVAqWsP1OV4jAikrsiMW0pBAh/6Je2eYMSy8f8WExEv02FVq/fYaHQE4+NropY2WrRwYFsuYM7wlnIqTTS4Rh4P2RGEPRaTHWr/vqyuROaeek/iXhEv0ITZqkAy9DYwEYZxsTPD8wIbQmmciFnhWtJSQRVTwvJp+nZpd9su+HeMWnFCO71spWlUhiL/aKSGwfosw0x0fyk4fJ2hRRvs8Wn8nHH+pDj3idFjd0r6nf/ki3RESSO8T/spYsmYpjq4tS7GakXYshogFnyvZdUIfd3W8EZTcqA3r71PZ7bgENLteYYoy1t2pJQeZvZ48v8SA+tqQ2ApBxkE/HKVl0+4P9ddIHdxTrxzES6ALCEJveP0sqKICIJA5Hpjg5r40kc8Q4DMQnk+79Mf/cdokEYINUYG8f9IcE+gpw5B+Npzyjn7NaX+TXo4CiFMoe+utaJz1qnz8pYXYJKLXqHQ6gFxZU5l4a9hcR+cyGrJduNAkNPaeLa10rdFwlnZ9otVfGXPuXE/1lhWhFK1/Vsqw1abEL1YcLGTCEUPIFbF1ygssZwkdKTeYR5y/DUl+2qxFtkOripecvBN3uNZ19F/ZUmsdH0tyxiPR6OjGpuF1haS8iOMyPtzAXm+S6loZm/wkG8BctWeGE7jDFWodggqpWP35Cf0T23PJqp9+7ezQgokmEHAw9mqP0h0NkSQvq24avP/CMb8h5Kb/ZhmW97lzjC1OgbqvW9a8vMtsSj7WxFICcUn4Z5Q8MIFvb7gEnp6rKOUO2tP3QkyE/vglwHNnyWMZpXVOMJnOnQ76LaP+tvnWpJAs9ce/H128Eqsv8TQKGAYWaEUAjwo4sBkX4/ZxP6Vka8O6XhPahPrnZvhaucI+Xcw5m20W74E5yJzHOBhtzwuqCh5pMCALYt3mpjB2rzwnQ0DzqberUR3cmAmGj8bnCafFQcSF69+c8uLWfsrsfr9BMUOm8rKeHj6fTZC27/kYt5xcH7JZV9ifTNRyDk1BPEGXXAQg6gAo6sJR9tQyj6HLDRvr1Yv0uCurAoYJig6SJpU7014xSViIMsN5UmLUrcjyp6UJLSQr2Kz7QbcVco4R2poZMyKmmSiR6QvRFLcaCDhJB4Sbg0LcWPvLP/iNZAhBsr2yFpNZlIorqamBzoBKXDpDYYtscuENWZbiUIOcaYyKyLyY0L9Xsh08U7xVC/ViWMwAn9D1x2rPTUjFqShmSZISjDB5Qocc8eUWu2oWYlAJKM7xIiK6A1zTbNJ/vuUoEpa670V6vDI68Gd0NWA8DghiMmmwUV1hPcbuifygl4I1DBJcQ7LAzN0KTSF4iQJd91WBZf658ekTsQjBJAAmjouhffAffD28oEtOsr5h74JaX0cmiGaiVk6RkywN348Kozx8Y51XITM7F0o9r7ZXhdOa6oEQUBxlV+uR5xmaYI7ZbsG/l5zcFWXA/SoaYoRzWiTZUqwCh/YGn4Qui48+VhSDwE6Zy67aXqxtReX6ziVgt7moYfYWBSJ7Iuf+imX7cP7hVR1xP4btlYhHCxshUBKQGCP0wUU3bNet4eoWToYYhQ5jFb2tzjmlNsha3XgqBKAgBvzVvpuFK0fiGIfp+N1dDs5l465UlNAMefM6YJFKP9t2kaon1qf/B/r/XT7UEVIfZ+FYO9Ekkne7Hg62t/1K43T9lAhXEvqdzGhB3UpP3XZlz50wbxgM3g+68aTYFwkCzS06tq4WUXesXzM0nLDwgxdYRBfEnaDXaKRul6wrwYONejBXClnQYafKx/9d6jB378fvZnYhz3M6C77+JBh4srGyot9KcW789XNL5Tmuf9qDo64H+jLkaFW03uot5L6Agmp1k7ItD+xGUF0iftimc6iSfMU23A3PmGOjb2VN5DpXSVyl0XCOIzifQSjEd5oBY/WCUEiYDd0Uu6h8EJUOK4An/qPe5bWZjSDq6ZtLw1a8i41fpH00KvetGYdvga0pQ1iJMo0tQ4Q8pRjuNZ+aSMAxt0KQUkloFyeO4FRkjj2JG9n0neMkxAukd5HBgPFMC2jjU/r6bYBSQl0DjWm8Abb4fh2CsyQ+OeywOWg5cMR5cr6ggpVtFlg04zZaZbUXjeawx5bMr9DaeybZQTSNbL9eQWaIVoXoa3pp7amRYuJtT76to9Y14pziCIKlDnms88Ee1Hpvg+NA1TzDWPKOY8s6dCFNGO9GB9g4q8CDA3eCdumDwXcr+ZV0BBv0mZrCIQ/RXx4t7PYyyI8sk61vX2uauZ6jbpTeITUjRfjNADmzaZ5WbGKs/3cq7UZOeBwn2/2rX2M2zMLhpC+3L76uYxIKAeh+qwpiX94olBsvmHJwxecC8kNSh8SkwOqrc8RHReszfOia8+rFjDj3+zHojXam0+4eryK6ykyylmF8XKl8ZJ6ZU8rCnF8Cu75QH0NqeQ3B6S0LnM9/mZvlJcPwPhfJTev69XspxuS3m8Ap1o3pD2Z4IrLL+cBx3RdtAuARn1HXAO1wDox7cARfjXc1mvAIXAunclGtC1B6F4cPkVYs2KFoh73hv9ZEk8N0gWFf24lF3HajBltACpf9WJP3kX5PWiGtZ7zLzrlhSATdQY5qHCMWcn1IcvF5noVKg3C/henEwgE88dAuMRevb8Hn/o8grZ/8Sgw6Cct2jhvfsED+Ni/XtUDTvV4HsVW8SAS+tim4gE8eawV3F2f5arHQf3QGerD/8kdaJSQYn8r53Ufju9t6MwcUacgwWRsSy6a/5hzvVaY0fK447ayiUORf+Wjdc9cz1K17ebLxth442nBP6/ARqRnfnactzWTKQ496PV9tDvRPOPViQt5bBAMZxPSM3pWdUT+6AGvgXxRbmWEB2F5EJX3nqzeX8UIOW1qJujhulxMlKpAp7DXpmfOHQwkyf//aOK4nxnmrQyQgi15nVtqXJGvgai8QpIR00tcLucgC+uYmS0dKgDrdQUdr01c15vUvnJUIra9sH13ktB41vVgKitk7SlnOjhYTaK1EoP+t6F+h7yoYovtvy2Ex2JDtsldAehjh90l0q8b98XjJ7Fk3gH+BprDa3RS7Twe5UyvgrU8P2CShium/98Mf0wavw2tX5mN2cxd7QBhHjuyTN4vbv1jWEsV50vAI2ySX9emPBkDIF8VuLOoGc3QQyBax5CsTic0GFOHGdFBwgZX3Zp0mQoxDEsWSHVrr93KqjjFTzSB/g97taukjqfOvPk6HoVELmlTO057gkZervu6+/YL9SMOBs/IEzhIHFRDRMX65lTsfB2A0Ifaf+F04qPd/04eLExQmMf/Jp9tfi7C+Sc/BVkdQxf/V4rdguhVVGQhP8a+BpbdyMJ9WzphRi3mvlSn54M+5sZNZrKTvRAUfNxh/wO66e5fmOXwoSlZTOWF9aU/d29c4IDgtcYiq89EF9ivAK2pYbpgeD0mN5vxPe/rb9KRwSa1z3jUFNJxXkGqnDHIC8yJow50LSs06s4FiKdcKWY8b5UWehVjTZlq+ietQDiMs6WLTnSJUelg/NkhiJ8I0qhvI0UXvC8yqQYbsZR4rSE0GIDadfu80GQcbdQ6MpGZXYWaoXKu8qGsM2sLDtK1+mFBHRRcmhQd/M7gRUdSrr2eICiHUBJq9A13ahVQ3jXI/2sWZPKv6w66EP0SH9eG6vHfOE6UJ7O9B+8Sy6Y/zZZMDA5ChHyYLNVVugbb9fkJ21+TLa9FQboq/kNPHjNeXCQHSFzmuzK8+yQ6pm4S1fMyR+Y7iEg6zMTlH+zB9g2WJIX0oJF9fZoyz7QQefntCB4oCboviIh3RtGeFKp6F5ColI4I4XYzFxA74rhE7dfzukR9HUab8YDu2W4iiAlJzr7O1QyokMpkbiIg8gJBmbQqYw44IL+iCcCGANDlBTJkGP7pyxtitWeKkdrXmlTub2ec81+g5/pojFCqDovrt+D/UDkIJmBjUMSyqzTGyGoXz0J+X+nsvRN+EeTQOMtYUCyJWLQkPBEPK6NYeasQA2XLo7/lzxroLGkHqkyJ20R6vWMdWTsJM9KNwuF7FlBINJ0LZREpbwPfwFSGYl/JFXZWIM7ZCLZ1DV7Wi4IxgurBDsQf/xNrM7janyFAR/L5QwFnYvYoHHvV+Y1EPThdKgMqR7ptXP9u4reKEYftZi0+3FSd5rjO8whSiL0ysnbTeAY6VeDNqYuI2G/zQvc1CwTy8YygYytv2sUWyKbgOQ6AeqKT37T80jIR1Wt4fGtvbbQtJQUowBydo9CW8nfR8nxDF1/A2IbtZV1eT5WV864QnejGCQqhdNQANstr2d/4Pkos9ILTOx1BUkFkBGWLrnKxK4Yjzyeg0XAfMPxFz7pTg7AhJEjz0+ezFeMkrTiXfTaNm5ELZkk5pNyxj8Zsyj7qGjkW8oYXlF/y9ts1OEv3oBLdmUf4hEIh+UDo6B2Gz15vVGDlywq9wqt3A9JYuGTPBmDp/dyOERA2amd50dlJAmhSVUumW2x0BTyRt5r/K1WgCEkO4LMCpy4eP/8ynnUeZri/cI9/EYnG/f0jFu+GwICLa0ubr869Lxw8VlHzc7HljI5tDL297IyegnzwfCzVH21obbw6jlwmzUbEqmaIwmJSe4xQJDYC+AD6lHLCiGoPqYCOl65jqtZPzex5udxvKLvQgZ0XHM9MK1rheNdqNZ0oLmr3HdCWrNcFIPOalBfk/ddaguZrS0EVxY6gXja9uZW7Zrsg5SlcTs3MIHyWlPb7PYbdt3ZWf8YXnl0P0fiHqozs0w1DRcKFVMUdtH8itdtSXLP3apNKZa5K+MHetsqQpbHI2gv5urQ2nWUMVjHlofdoJ9eAeJa18fuL8E6yfkNZR8uxcGXG2od4NsNZdZAmJ9hMKE5yjWjuErFCK1xTPdsMfIrJcLy4sNP154lYijNoOb+8gzo+znJ0i8HgFXiLoVx6S273uhmFxo8+W4JcY4oka267jS0/Heof6qPmtZ+boSvfw3i8J3W2p69CfGTEQonCPH/3yxS6Hw6hTUKeer85xgcdl53DIUqtHkg4+cRz7hQFQiD11hKQZ4Kw5QEQkphDB9MDmBfCoJzAu29wlW1EGrkcSPKWuYSov07B55VQlUEfaXuw2PwtoNxk1Ms3Kz8djRLsUQcsWUe5X9gkkqdij0sqWBqo3enwTNi/aGC4oukpCwHKoVewz5LXUcmqE5JToWbfXQ91XtnGXaETf19yw7/jRSUP953MPK6iE3lulFbahBlxUHbQGB8bbbxc6N7vtsvqprSGt5lD1b05Swo3zHwSC1HPIWZ0folL1Z76TuJh3V5ryF6MHsThoPELgZhhNNTHbdedongpWhH3E7VTsSL/OX/XCjApJNXL9XHzwFbCg9zyU2p8iqYRd8eCRlx5ZUrWO0NnL7mE01Viu7DrCKkE6kbLOfv+YsLzSJJQ+DXNpXWER02bQX5zcL0tgbhp8DAKhnGqGamFZE2oZfuXvnl2+ji9f8wlwJB6nQaonUJF83rR3O3i0Qrb58WtfDZ24CUWp+hLKJnV0UvwCA9wMARgDEnCdy5rM2VJWHoWP4+cppXRhoZWsQbsRRyiFOx1P3fdJDN+EUgsa+iQz5Ar90BSfVTxbwltFvwdCWrYnWDelGmGF6ckSCqLa794PMxnDG6znVSz/jA9sCX09sKU17ZC8A4GuvaB2aVIytEOwGpV+a7TeK8wwrqrv4hpgpOnY8U7Yf7uJtpI69A55mNEpN2UxjFg1PDIXG3zwApLdeik8lO3xIN9eaV75Uu1+PmaTXjXbAoZ4E51GgQYnadmKZaXP+StGKSnwChCku/naC0xu1Rh9sJplOdaeihCG0su2YlW7hue1raoZ3nIwr5mNDoNe2DsRAm3dmwCiGoGqyfLX9UkVpaXOfTGJ/iIYoKuVxqiVeW9ubok2vytNjsbbM7QPFczbpo4Ldv+PpFUsj0ztc21uONp0OYgoLM637SJYdtmSAU4vzkMDcfhQqA3xn4GbghchyGQmSRJcFXkZosBWqt75EEh4K9lCOahHo3ZA9GjkvtRcn1trOI7VlJHtLUigIjQDm+0kSTFHJrTdxVykmKk3IRiTG3qpJtX8ylKEfkChAAsqKt19PyRMUw0CIIMkdA1XAKiDHQLrbs72/GvaV0tQUtSHgaF6tusEMi1c4fI+3UzPQ3GcXMHXOujXIgXr5JhM5KlUVRIujkdeeBpco/tUHjVt7OBDc+11BDIx0Nqasu05LqlZCV5k0NZdA+aWiCWz5t8jMTm5TglaDLpZc2ca5ScDmcUC+3RBaodG7YLY7Xk+6q0PZz1eklEcL9EWYs+mUpA0l2G/6R1SbhuNRa9+3LShOmeFTYbV1qIpw1F7FhWe3dVjgSYxxPcM6ZiSd44egKWygQIXeacKCk4zOsWa6kV2/mndMxNguEK3gwPbfubNzljjRoEPR9PKTKUfjV9PUZmreBn+Pz2a7AnGWu7QXwzhjNo6e7exp5Qd301ld3/ApKuGq7+cMaaB5UfOw9pn5b5VvrQIzqfTZRiP9x5vMOs20zFDgSjygk2D+c82b+VxoZH1s2ZTs7N8yQRH80jcQASqy5nP98lumUf0FDkvIBhrE0lpgMTCnFS1Fo7GQbxt301C7qA/snt6146LCBP5dU8/iyNYwDXNAGx2/Dl8bSOtAPKWnCUUSbwU9P07hhBmB3f85YkL4DhM5gisNlGWXsOSXghhCpvp8/4z5fPE4uXOZngSUffweTe++Hzzq7DifbihkwHOKzs1dH71c5t0EJs0RuGfmor5mTG+2/lKQidshAoq9Nxkt9v2XfDZzrVOqapKL/dMvc6PmtYdw7c5IQUOo/DgbFnzk5D7MmYjgfP0anBs5m3u4N9rTkknQU7Pqxe+IEReX4Zbvr2VYK4WqUIFMeh914cKrnFpCisC67X0nIXRo+PI2rrUW28cr+9ks44Vg23OYeWivBKdzj51xvTvJN+t0QNzE6dFz+ajUjH0sAdwxIPndc4mGLjciY8sLSiDG1HQ6rvQorYWsOeagu8B5+4GXv5hcd7ruXuZ/KFzcom2pglo2t6I31vpa4I4wY3iX4d6A66yGUFsFJZlaQmjaZTIgeJtioiyqq2EkxbNnXr7fKRJ0n12c+QIHISdybP/VkoCHmBnlgnRy55CgmuVmThpkLEK+DcMLuig7ILCxnXy3z6+RpHQTzMZWctYKzrngxtNzDrXsJxKx5RMPD9jzYua1YPfIHZPpnFvCzlOk7oAo+sSLQtaWNkmmI9BffWpuDn+zrflpWO7lwq4RfR0hH7amDhjxv2w80RLEppYIlALTZdYiQnxJ4f9AvhsLNnoCBZmOGsBneLckhivOaP9d9uplxmZRSHRX6E+el7ywdhh5g/Oc1XuzRUox8isgPGuZlCKM99HfhJyQiAdDPOLTqOcXP3lvzGI0ZBsvmknw+1PbzsKhsOMk9RaqPRgq1vbxsyW4ZLyIv9pycZXHjQ1RjslkYjW3Eqc/XtC8FEN6RoIEnXKqQDFjjX0jhle+rQLFA92ruTb+MNEDLP8TAO4v+26WdWdj6Y7+KY1luah9Xluo20NeiCXuPvBQGP36pjhn8BCEXbE1ANuJh6c36wjHyvFAx6o/twYqRrqeOorIo0Js5BKzAJxJCSJv1jln5IVscqlEdYchf1LJUsGOUztLTfgzQILyr/6JKMOIG6Td1KfP8TYaRn0IzqGWNu+G+3hT+8KPCQw/px/K+keaFlLSCSYiuyJbedNzikBqLWDEIguw2Llhs6tD4btuxNOsmqEi9gy2XHV/38XI+iptLCNPULAwsZlXqeyhpiS3r/nWVQA2U9K/i48qV84lH+f2XgtZpBKpYSFfiQu9wdA++2aWdzq1vnvevjDW/TTUuzVdPiLyxLDgTtOPszIS4zdmeK1BvhZYAYiCqmSGWvjeWlQdelpW83IqnWcITHpppFYhi+Kz7VV6jDyyj7sS945OdIL7N/HhTZsiypjOq4aMKqcB2Py0aaR3NooGe6TWkJGSY/o4742/M44iqvYi8pdMTWOZQuBSfEhkqgJI2KGGrlavDuqaWuDA0/EVDv8g+9IiKEkJ3aN+QfA+iivuwjO9LHZeRU3V+6g3d55IRzwbQqhNAOFUf8FOMv3en87nSRmvHvB66Vua5HrirFfHnANbbkp6OzRNZqVHConeQzZQgrcY/rUjHkuGFQlrtTapXmfb8s5+4ksuwNElE+jQojqbiyn6Vr8iItvubtSoI290OgYffDKhVBVx3baUz8PrZDhSKF/6mJJakQsznQu8THVDSovGMHJ+A400NWvaBqFbGqquIbpTLOtSnKaVLauFeszs7uyOC0HNY0P/3Agjd5mKkSphwYg6KTzQmZcfx23FthommAJeCby+uz7Y6SMOEZQzQD73Xl9hb7mNg6556ukHuqGM/ifwFUcqILvW8cWGrywcCiHWFjfid0nCFumogtTROqjvzARdjJIxe7Yk1rCPyuqPUBf7V2NffEeFb7Z3VsHzsWUbUfoWoDk5kkvgVGQejXVCuzbsaUF7gAlWfr1jwJq9DPvwdRLH7qZD4qmA6izTJTUE3iwhclZYOLJ/v5WYb6nO2Bct3QFoi7HLp1NKlC8OZwC3fZePoopzoUiB9Mko2t7W0naaTYp/rips0ybtJlID5AjEWbaDvudDt8dNLDRPpan5sxYTiJvXTRh69MBrABK+u2FD1p6iPPFtKxFmqPhgGLHvtW8b+oMzjH3sOZ2LlrBJm8Lo/pOWd12AVocZj2axgk7dWsQOh6noOJnB+on3mRtIjFKNIxWfhWLdIgXiTPNfhmakzjPXgKXOFi6Ig28egFCCqZUbx6vvIGVLukAIlZp06M1Sls/fIi//cnrtqUAjkqImWMosr7/E7xX8pM0x1gNlvdSx1TEo7eqImRMX5qdiQUM6/G+AcTGRd9GE9b41cxbMM9GeGSQaxTNqZel0r1jmOocaMc0aY4zyDz8XdLLtlyEXIEsuTV6UFG2R+R7+5Q2Uv+0EwKfLicJ2B0jeCdzwlBTENGtMS+3EEK/T7sHz1IQtptUG6xmlY+wENOTsBgrYb23wVe4FJqvnb4xKR0NmHFrHI5cTLoqD9taBZb+TqyksMwGhJFr4rFLlOJZyLVhtsa/pVgvaZpA7N8WehTRutRCDy5QVm0NJo/TDAQ5XC30+16qsH5crt7nfcPAGSRWWLl3VWJVGgwUerL3OsNQbfUoNLz/9WuIpT7g6CV2dJjW+1QODlXW34NjFdjgN9q8Q/1/byzcE1zQA7i7+iEpVy/svV7e+z4QbcGZcP/+u+DZAYvMLy87B9NS0jw60tdi6S4rKEtDq8QLO3oLo2x5klU3IrQImBOcbLcgfp4M1RqepnKPDIl3p/7Qv+j5kFXNvVMSspvSpCgqxK/Is+feOvdRVkip+el0swXg7XQnoJOEc04AzUB4+7ibw6m6blbdoQqxjVrt0QB3OZDOM6JGf5RVNWw7wjQ126pCPTVNN02KxFQ+SIIrdVnc6jOchla4t4xlHHX/DA/hf5VU8ncqaZ3VdzzsTq6c5rRAGqgW4cabVp1cnkiQGKoWSgUE+pR+aZGnOacaeVXo/OjePUDVkZelikMeK3TzBFEprMs7lF5kzZ82UaY5d6vpSt5YtGj7qb77HJ74CWIhJtDwrecLZRn+xyx5OQ6PwYogcPF8LmwEf6NLjxNr/Au0+hj5ePPjkvSKCsB5jiOM8V5Eu6Z9MazaJOw1PRkC9iw4lgRgxdBVBe4FxqiJlGPoM6u8Uhkm3zBeaVRi8Bsc7yeGvroZG3mwYQ8cUr7YxHYZoo1c0noD7PbD8HMaDicaZ+J0AFsoGFBNO+jiow7tFTP+VTAhe3qLHI78+6CfFMTHGIQ/OF8RfU4B+T5jkOcrrLjyA/6OLhhNDu69sdj1CKjc7ngWgFi60UaN6xyKCg5yyfzah8pOz4XEqm9iWTagnv83ulMChad5aqaalgFsUsbwgU4SY5fwA4Nm9M+e0Gbay4zmuJ3RsOGy8CzgN2r1FFVBKGbi9ktUQpX76jAp2blyJVS7hGaYZv0rZTqyTRJInEIecLEQnSnJax3YuAz1g11F0w3M3hR8yI0nABPaZB8wqS9q/kKY3C+Qafhq7clFZCJYS0BKXctuvo3dvJPca/R+f0rjfXKWulf/fGXV69odmNWvRR/Ncj/IHHUSg7p82sVoU2XGdXNcywMJzC4LIe/aPLIwfdebOZjE6aogyojZ/PxLt6bwCvrtwTk6SL/jrFESMur/VU0+OOBknmPo+1FOLo2pFDx/4UjxUY1o3r8a024cBjME+mPbm4djPCB3ByV5jcshxtSIBSMHL5u2v7jujpLyuuonWbe2wbiEbkL9aMtm2fVC+lesv19tEJrEY468smBco2sdAv81l0a6APYryDiErLeLak6w/spX5k7N6sx7qy20VgLbHe1QA0HFpR74tGoEtI6tAIAhN1ImL8lThgbPpgCHm/oa3iEzKbvJapiNDImN9mLf3cny8+x2xXeMxTBPUcq6/gTZrgiMhSXFSTJXiiDuxCRCFXT5exP7OCNQ044RLKyLN+5hzqiFbfCjbVVFWJF80uQ2CmrcvwMWwxTSyAwaTz8fQU6+vYM+MA+uJ7GJKggf0Q0whfZMs7BEZYrOlJpjUhbxDEYl3+o8l8TboKCmaP5c5Y3jCueBK1CnOOC7AngbvlC68aGVE6VbXH3kXxSACqn3uYUS8cUWaVLn0zfBoGBrroZ5MY53u8OLv79THds6PywayJF9ldLj5ySBnUbBNbZrg8hkKMRSZM10vg8ohCKrzt6MBYNhWPWb7PAuAto8WX84wLClPTIFcQkFgImtFJzDxz4sZjmu7mOrixT/9V8VgimZQglUxi351lPhSTUXhlMOL7T/huuzbm9p+z0Vm/ZJwp4H4UQ7nrpHVaLDCjlBlCxTYicAEC5bjb+aDWugant3k6W9HKcKceF0E/Wax4q6iRBpOCT1mw3ZxCC1vacJxMNICyuyZT0zLI0hNUbvhpK0qAJaSvvJtfLKFY6ZjJo4/MHAj4hStD/hF81FKL97+J+lB4RUv+wTi9lP6UjHN6tB4AwG83HG6v0C2z/w33sipWaO01TtjnjgQECBSk21MVk9Q+NRj9zGHr2oZzccv9x5XfSJe8zKt8diPpMBnA04W2Wt+3QjxKzDU8BrVjGlTwRB52mVhT1aUTXAXq0Nnz/PpdIq3oPYIBFHDRLa/CvBg7m/oJJeK/zMJt8LZxhD9XfWT5jnlzg3F2obe2S2no5uyZ7u6sEZ5Cj0U8g81Qzlgm0tbAk8EzEHYew3pZP4dECGakSzJZDzgrvxIdCZquYDRBJtKOpBI+cckJEijiJBaIe65MCABeecJvG32IpOO6H197UYGd5C5mZShUicFmW+gWpW5akx4pOw5mlF3ucWhpld51QKkh8UNnqyHOxygarNHSCe6c29tLoxxFh7mjEneRQtJj4C2bPmueZ2dv64t19rhBOiLb2Y7q8HzkRus3QAcriv3XHN53/ujNqye3+eRvCxSWn7zS2+in5IAHL2Y0/cwkaCvREA7qKcAg++l8GX8jk+zFTC9FisCyabQRFGYpEbleQESkcmbjrEeoQ6KC/YYMZRcLRX/bXoQ0wQs/oZjCXSE191vpsUuvGPLNHttJRCZ0eizZsu1O2GB08hG3+56gGDxAo72uvEorduIQtDU3+19g5xEWoRmufedg7xwUIK47eELEqCzj/WEF8tkgCP9JPmUwSdr3hnk+9IrBTS67mnH8HVYXSA/uhFCfeRPqsxEE9g3VsvBoNN5YO6amwUJ0/uf0xdIdcESbWOY9TnRJL1JNFuh0H/5dLOPTSJ6+OPIpiOxbqvyrX+oBEy1/uy6KGYRTq/gMMZYIwzdV4Jfq0nyWtqwdQLNLe9fm2el/yfOFAinVk8qgtV0JUpA4QpaEu8JL4GEjMb3FHBr6zqc9t4BWh6g0lhKWhf7vNj1OA2BoO+b6jvh6S2PN/wEAVvhHgUcuXI9ysZAWVNXadRPAb9/sMc0LMdfApXEWA0xN41PRnhWMMMmrlLyMZQAWbJZE+Ht1TlXqFhJOAAdP0feg6SqpP9oh7ED7VZMdJHqNz70VVoFup19T2McXqWF2XhkIqe14+8FnWWWD45XlOMG9WdA6yrPrwHcib9cXrFltnuMwUdyR2wVjWa5YkjS+5JPnbKS8E6FgdgSMGERThP4fbSxx49jOpEFLj4qTERvXRVmzx0TE+NBcjNkRPTLHDs8FnrRmeOsM2gRiyNEb6aYIIr0GeyWLT5u90/jojOaFvDtM5LnPDjLm64ZXYM3noXbr3N4C/GF4wOv+1QMKSlvBGGyjXGdWYMKkd3FNhfMdspPQo97zgxkBtbmb2/kwlrlb/rXdXAiAwtEh9WJ4YJLq7eVIUUQaf6lKvwUVBd5cMfZZydYP9CPbqH2i6Uh2msPxP5Y3AK15Xag9YY91NISgIzfw9n6wxvWVYOX3k+Jjchv0wYxWzMXtHpMETPjvTvzeve5ePsD2YaCsi90xjw+mA4ywNEb9IrefYegcDQIUKLuR4XqFIMRXLoJrBh175nA3epbcR6pFIWXh7r1PzX85MOcxjgVeaGXfW5mpZFPJobosYVdz+2I9jlSyQgAF+Eu8XhBBoXR1069ie44o0UvO9K67Cg7c78AqItB+ip9JzkD/vBHVej2sn26MStXIHqj1vyRrpX1ziwUUp1VxYb3bEF79xYH2BRbW4TuqDEO0tPwn7ZZ+uIZd4f5UioLl1XbNWZ100vDBRD5XiJ+ACl4VH4e2oLt7IzvZZWZEdI1sj5SQauZipbThlSUBajTDz+Vheiv5XDx7TrXkJqYQQm364ArgsAsoYzqbZa4hXQMSU1nvKxmGFSe5UevaBPFqJrfiD0519oYJZAXbUiG6vz725Agk53POuNuLzBmV1uhZW8FT4C/d9x3+HGdk9xEHvdxcd/l0TqQzkohh2tkJq0JXpeTVaSdZpSrJs3UHcOnAZFVe5MuWw90ZIcVbBXhMWYsw7Ov+C9dhQEESBm2QGde1HERE+pG+4hcDqBbmYRze+KS+TVMBsw6Ad+DTDii2YVzDy4ZQgl6ZghAp6hfzh54sOiICN5062jlVdu7U32tdHKQyiQsgLPNu73bBrB+ztfwrttwcLYLTWvPqQdAkxgg+gHfYdXgL8zT+gOtYvZY9kv0DI6KKuqnWp9QK7bZbMyuJMVdHlklGBvrUUKdCh2r2JIp0l8jgXwKbfVxyoaPGRBGJ7nTrsSDQgMKfpxm1Jmzroaakkgd6StKxy3N8NmteP1VmUjtv2ZbOfLfaw82/YkeCAPHebk7omojLbj/pJCBKxnq7h7euwlPB2bnSwQQRVcTtwFwok/KS+/psP+VvhXqUbt21ab0YocVkBDmIxVyiU4o4tqkPN18Hs30T5wzoWbMDJc5NQ+J0h5JBapE09qNhIYDwaDtqZJfl5WZPLaPQx4C2dTTSeKeGg5vi53pDST7eysmOJUyXRKCtvh9GjcY/IskFxYWHptwKPB+1SjjiRId7M9FvTByWKjGjgRjXjcB/DlH/5f1K6kmIV3yNWXMkO+1DXtyaFlHZgGZ09nRYBp0lssJV2IRnFe41G3zpLLLGmR3tRHExicdNPfJIWz28d1LHBDJ1yDCo/XxqiNEae9plR4tGqLemDgJzJo9pThmlvIV4S674JBX4PiSvmumI47YIdF5bhITBTiW2Zvq0FEKbWG5eVhV1CwbClTtDpzl7rNTQ1LLPsSF8I9KHgjrnYYKTaege5vfpGJ/pAdOwRuHYnpv7SckfJql0WyTU1PaXn9u6yQtW/Gfuy7V25AQAW/WIgU0RRQYtFvn2A4W0qVDSHpkO0tnEsuQA9BAGY+fkTqlntqdVnh3yFlH+IqFVjJjSrj0p7xy+U36d5WkcSYK/s3OMdJQ+15XfzFRBBlxtr7I99HvohQQ2wPWUuG6MvyuxNR79ufdjtbq3t2VASa2FNlRtAsNN1oBeXUeVvm6n8WsBvi2ZTlsYj4ApmCaySS2sJo7JWiOfQ5+/ASsnHMbLGEI+jDn/Cp5iBzeS5rUkBTj9BRaj4LbHFa+m7YHuw3u4cDiUPsWuSEssCfRObuiWS+r/emuz4iBsGafzZCW6Bg9/oMh4xYgWcXYYtI1gFkPnKhjLzew0l7KY8w5F/MU2vJeoxiw+teODHp2632wxk4fetc3+Vx3ZOqVbC4HMdkGpAODrHy9Ffm6WNzZtp9HyfoY2WvEgoNTNrp9WQNmQH/p024J1wgR9xsOCYjfBxE4rWJLB3AGK7YLbCaxOLQMC8Js0iB0IQA6fN5sTiRUT2ihwaPNlJwu6BnfwsdsfRUF4abeeYA56hT86XiaHsyzydPIeWo2r87QKaT3zaDirE+oM/SZe40+o8fGIgF3q51ikNGmlOfAELPQeatwdUCmWDe3Tjxzd4E5jWPDLslPOtMyqO87Xv7gTFSj1pLkov2tAsiziO/f0FSmEyVX9QNCYBx3kImTj/Ag4VJ7+UT54c7z+shdwxVf8D9XzdZsJbF/Cttbd51UTl47Zpr6aS7GvUbMC+Z2JXN+X5qCVM7X53ne/W89w5nPrzV6hSlZsvO0sKQnghcdPTVp5UVzXo5qKPFvmdr3FRHRVuLXEY7pCCN/RufJJHzsipVyXGI6GfYTNdgaks39pSWSXkygujbX/XBNasHzxOubSCg0YlK4stoxtN8u/MOdeK/c46e9U2PhZdrwdR4WAtVTNZf8pyaHW7ttF8nNxWO1ZbZzsp1jxSsVy8ExfkHvtCdFi0tu1dxeR1oPuiDst9fl9ZCtGRy4O6yoSsP1PwP7cR1/iFgbiUDO+xUrfLJhHWFqYZ5fiw9owhx7IRIHCeZlV/DpTifzioPfcFMnkbiCTDDtXmzzvBt4NBcbeo/uV8F3ozVHx6fMhffaraf/e3m9FAtaMwSRUvWafcRmCyIWvTRLH2aG/LapN70Cq+0DMLr9gRWdTsOjwA/QgUmtSCNhdt9XaSXn29UX9dyleMFnbsejWDjOC7ksyrAqhYkVk9NGjjEXezSqA2lxwqyZdXP+3s63P6RvqTyyqGv1eI8AQ2R58xMGBQ+hcX//tMykMVsPr/VPRgPX2JenEWk+S4V0HEYdB750S0YuU0SWOTjLApPSiflWjmT5bqwovEk80fUZz9BwL9kWImpPJLIEvyxOQs/jS9IzGB6HPw4mpoDpcz7x1Rv3KawnF05kkCVAvaXzitcbzRiQQs2lAguhb66cn6TRDnFphcnZcgsW5eOvwFeHGT/sb2sI80BSrmXePP6BG7A67VlALS7KlBrlE/Ai3H4c+wRZUquGfMGSmYlpJHbHeB8hzrgmJcVvAUxKrdBAqsNOUzlfXAa5CYyphOtyV9+5XycIUcTCAjV+yWx+srfOst8Lw2tobbq4v0IAlUxjOhptTD9aXACTNZspzYySdGYCUzPP0CZIYAU06R2JvtQP0llWFJcnAOmPJ0ke1T28eF+QRhxLVTn5HuWHJHPwA6QohKLoYnT2OjtSUBdW4ktbPiT59seYGM0ENF65ffADq9Oyk2BkAGRcjelQohaNU038f4H9139uiwxT2zODodnYjTLQB2SAnoaBtOiYGsXtLU7JLrSqcQtE2MttmbguELhXAluBbuRcOOZvYg+lWEsr19lgC7KrIlA3jQwr6et3guW+IOWCR8jR2Z9RSmWmu40DEOVPc6OW3O1/jcXn+VUHSb4tqgAv610dvbOiJuSsf7yb+mOmUhyawGipMly0mxMuZfdp2u+C480lwjJZDxqcVjX61yMZSFo48/Ism6FfmMk+OClSJPgpnHGdFwY3zCDV1N5BJLeBVnWwJvcVxHgWMNyx0ry8YXP3ofkSozw/kWC4kX5VYWijPWLDBSbDC8ueo392UPd2AVajuemdTMb0b7PD6zX/vg/HhMiqQdR+zMwTLRlrBbflr0nHpFjmjYI05iLj7lXxFPH+xnzxn8rGRFvSt1jRfCEpVILoc9fnve/5e+Ey9uSNA8Ri4GVNH90O7asSy5+VpOlfxSrReHBmfc5VbEZlffiLp4CVPFgmMLGMJsRxjWaYPW/c8tD+wa52p8cUEp0NPGIYW2jaXy5euXO3aVRIvUImwkIfXW4hXAXRzrr42FBYcRS2RfoEFHb11480hHL1VlQ5mCypwKSx/L8WRHrgFnv37oKSEDZG2wmk06yjLp/T0QkRYLzVwNjJcGUAU64TOyfQ2wrmG+Y+JyZ6EIvflSxaRNG+0LBjmR6BUUuVSFbE/7L6lVNMFsn0zMXAGfipcVFIzWQKJylNkOSwUkADzpEnSEvj2W8hKD9FwyKT7rQ4B8kyJN+fxcr+OwAwux9iYMNQ/us5ucw9Z5Bgb+nmpZWV1a4AOhX8rGKjag5dNsYWWAkpFVpiMjyf+8UKD+bwHSoqElPjBTByo7ns+BXV8Lbh36UOoNg7KbO3a57H2nJKGRSJK7ND76ebcapcrNSZgNtzdnqCjpvMC57AbH6dpkJF+sZ5rED2+rPLLZkuRZuG3GVrEVLsOusnhBh3trmNjB4PlqS5k5BMtjv8Dx64FLJX2FiEngHsGnEmff2sT6RwMHgL0iKDlTCZN7ZYaJzFXQ+8fO4yUgCRcLfuX1jkxW76rSo7s2Zc1jG9pHgVx7Jz+omxyocjcLCrR/T9/G730VOBPh7Nr6/kqRWkVBfISz70y0PbX5A1+swYTQuhGpBelQIJSeZUnX7LI9u0axejHl1Sdf0B2id8Oe2fq/udGPkvy0ndxCo7Ix3QN7kMdDyLrtsGMy0mze/tl6P+AU8tsr4mXZXp9xsfwkO5xmlx/zyT0sYpXEyWXtLQRCQU0adR5GBDtaVF/bTbsdPBP+dGbkRzGvOFkJch/678hz1LV16Ks34ZzkerTDZNNqFj56lw5/Imrkt1LFn317WHdprjIJvo0Pb0zAIC2ZvodLsXeeVx5TJndGEbTcTtakf5HfstnyS1PauRctlAexaKSXq8fA2R+F0fbWv0937OOXAp60oeKGlJgewd9XCYFowNI6zUZGULLXtiVA16ZcmOOOs9+iVABgJ6OSwqHfgKFwmzXvWCo0d/PnOEDY2C4/F85mxoGo/J0xDVGWS3FEDphYZzwtNb4owFuZkKaoycA8ca7UXeaXWTdUj8lZeiaC7nxjCQeJ2ffC4FEKne2vWQN9GPTJtc8b4syjFwnHG5EA4QBuddqNAlmWy5gSWMQ189efP+EorzrN8/2R0+IQWHUZAXkr6JT6XCmLe/YMKhQ4ht7ENGiUkOgtcFDSn/JdcpZbsyFYc/Bov7QJdqWh6DjzbdilVjO3YQijOHF4o+rFOPFERPXwHhWbn1zyz2kokHV09z7OolDkogwb1aPsW19XBMtpZOVt2RmUjrS7AJHH/oaL6jhKET4VdjM8ejDY0owwoM0FbT62rLUm84JVrRlMyS3pNDD/bIKqdoLUOYg0SqAHg8g0I4jaj8SRSpZD5zzI6H6/mUIp56f914ssox+MxhikepAJSeel23d90pPv5T/RSo7gDK2NL0AVAOhsYlnemPxX4rgJx2T9bf4hp8rbDiCGhcaqmznpowYCPga3Og5DbHMVKfNBsfWoz8kM6kJmFyHN45vHURyJ1a0bE4qnBNoawEdlD3yXfI7UoOzi2xgsl6c+p0lQtvuepy5IQSyYxjGiPy9HoZ13QO9LrnMHAUDwWCMwijfdOzgk1gZl7CRzTRnPFIoMry1jJy5dnoKtgHcYJJ7SkImSK5of13ViDzL1dVNvJQT3Y1G/CWNcEh4PstI17d4DtW9x6ZGFsskscks1S8jMYCN7APZyAAvp70NwydnxM8L3PW60r1QMzGQ2OPXA0UHQBUfw5vTgnaI2/CW2IkeKT7jXcsMtxIltobnWp5/a2FfHId+0vN5d+aoRGccW4EthoQ0cKgu/NNdS7FX+jvHVstdAxpE1ZGKS6okVag/bXbGQzaECDk+PEWgZHSKxJMT5Vj8VUqOm7NytMQ6puUsQdddwvI1aodCfr1RwygykfaaNVwUCd4jn3Mh9bRsHImRbyrNAAC1AcWnGCUkoMoyHGO+HIfD3HF5douL6kmj1C2dXwAO8jQELmg3z4x88/5zHjYEG+Og3xnrQPoHCdAWYH8Etf7uNLzgEqBuhMwBA6VIAK0KPCKcmLBnRJLMzVo+IoXv6QfV7zTIR98037HBPyvYMc5XmbEnDNITn5KOmYMQaktlgFYn4YFFetajyVIiNoxJ+0NLLLEFqtNUYeS6PVVLz/VslkMp9+OrEGRfB7a2WXMKzCY6EbzrjTIwATEBuv5tlEtLNIZvVxYCs5NbY5Yhizvn7pSDC3t5rMXVuhUAJglQtmtdEufuG/Bv8Hzf3kyHAA9m7vGX7VpMGNd9AImnVZOzK02eVWFF5BAkZmaf8yBzgec1U6drZhoadiCNJPdF0o13sErCGQYbu9nyVK/sfKTAJyWecCSw4LKBwVlipjfm6NE+czPB3Thcs+/VCh9cetbC318jpm4HQfcgq4eQL2nDncNIvtFsUeg8bMODxqVYeP/2nYUCuRKo2brB70G1zvbRi3p5ZP0qNWabCTNeUVkuyxTUSfNgoHQrb5X3og1Sgc9hut48bFYRyp5NIdM3LGX8xe5yw3dQytceeSLhnNkaxDcqB+csImcdewac5jWrzrHXP0IJeqLWLEXslKP7IuTdhLviVyAGxCJ6SAzkZAgpGB5fVznj8aw9Yu6wdYzRjugp2rpH2tMCv2l4K3vcOYOpmsk/k11CeFUhM3TLB0YVYAA78PsD+j04n6+olYuf67WLbZDoE9tl7tuIiX+iNugqAjUYKv/nYsyBC+WSynRdkCh8Ci465nooJGh+RyZ0xQnNsYJGtamrPFF26R4Mf+lerbKCt5pzmUruMHPCH/YzjWxcrWdMiGAOBqXFls3XbTK4d1DFAE3LM5oOG98+RqrWLaaYltTRqzdpx2wfTPsYmYI6n/Iu8eFniIxb4LTrcQTWk08M7agVrTitP6OwHrkBHv1NOcRGoLmm+pBypvVAiFpSLdFWYWpJuvJMt/DbnsOaaWffJpKB3y8jr1PS6njsjEEIk6Gs6R1JsNmc/6h0QP/ntaZG7K0R0bXcQB+wXXTpQBt/a1N+DzYMn+FhgB32srpaxD8HZTnNp3sR/tmEeUL/2MpFYSnfZCYat3gjgDglcI43xQZvtsdcTOWn4HUUn7wYrc+6iZRfv4WCqxJoB/bcvMQMHw6gTz1aaML/km5fk7z+4fLf82azpyRsgNgEr75rmm4D3GYOMP14zs3h80yjlRs7A8gvHHfMGbY9McnpFiu8UPQt0oWD6MCETU+dodSTBDqwATxutZzlZEFUMZh8fBgecz2E/0lHZCYiVmZl0k57AD8VemAUjeNGXQ/Sd20K4E65Byf5l2B5YVtO2LLsQYBPw5RnZvPOeYgNHTJjzQDx8k8+VpACi3bB7bWkD+B9oFrxIsOPqe4ghx0HIjNokUw80NxSIJ+/YBaul8/YzJjM6UZnnbvG/PojxybqKaJE0AAI+M/LSG+7hylt53XICUXEgKmikl7Y3DQpoF2SY7M+ha58+01kWj/LQGemGzWeSp6BNa+0gNPu0TWf2GQJTtV/lHcimAFPzOEI2oKwzjZj0JlpTEB95E9f5uHsTsc7FBYAUHRIRrzlqeNLyduJ/L8c3xHziBvkvIfsD5Oy057MBbUvI9WsxxCBdIFAowA8a/2ZDQ0nTV3gudC4PauMcxs5gl6EldsgLpQWe9tduhuScXarjq2NT0drHf086yGVCPBaE2bnX2yf1Xb5/MhJzLBXQ+FpNBisdAVDCuyj/cKL84VxjC+1mV2gsYFS+Gw51CH9L+u6JfUXoVPmIJoADHIn5o2GeWdVe8XikrK5rztXtC5ZLJRRk4hzKMJzKnPWWibVLuxFYPWGKOhiELHbbpBKFpgsJb0z5IEp8ruWD5Rzsy9AYhiCOlLQ7fCGq+m2QKGGMlaA+wuDvE2bx38963maLWvFpBa9Dr4enLPT23M8ByftgUpHNg0iobA9biLLW05MQ4wDa9Yahx4GXkl7sMANNsD6XsZOBP76NfJ4plFJF3ULTlF3ZFSpIUewUmZ1qyltzH7gb8NDJfMnaTHoLQu6qzUOPHwqqryBkgwcBrjcBtvsTj598rJkFmUA9WFdF42I05CfLFNHTBbJEoPGEHJAvQ+IzIDZG1HUQOhLqGiluSrWaMjHnKhUvbWLLRoG17xZyPTNGWRmRxICe4yfK9RGtW5EldPeNI+kKuwSxYH2H3R+RZNDT26lyi6BC/elafqguhr688QLLuvmJJ2cpSikOdpwwUgO8sL1He54UEq7wHtpivY0vsKTN+5HnITu5wlYLLEzFjlFY68HSU5gB5UUE91A/fc6KX6J+Ke5nE+50679cWWlhaL6aDHiy1kuOBBBskTikK2t4G7eB2YqjnP5/cHufN+52uEGZgJBe0kjcZwl01LALp/6wTLYDROjPLR57uj8/znBuiliAW+vg9QYFztCven/qGy5i5fSXqafIG/9JHxjt8sW7P+zfdihezdS+84ZMPxFbt7pgCdhS3+lYUCE9BXKNmuN6pZYml9C3ecPJZQ9x0eSdX5Tu60/vBswnveQ9B8lmB7qfTvOsVU2F6+50Af2sBQbQJE5kZekzranm74SA3gVcmouEb1r1KjI0IHjsI0sP0yL0CqGwLQmTvRCG63CLJMYJdMl1ateyD0E0iJwrlAYnqcFxUci9jVdYAs5d+rEw7AR+n7eGpg4pPm3NylfHTjJpoWPPri9ZpJH567zlfzPbFhD16yUBvuYZ7gWBn9pBJMu85Vn5d3MqI+2XIjg5ds6ymXElxoPSmgyLjyTBJQFEPjg+iC/BkqZ0WfZGhdIt9IloFbNReBdZ8xnRqJr6zhikMgfAkkycjCpgLiBXfas44INJvRSHxTCJgqb0uvAMoVLPAntVSeTQzcM2kcUOwC+/SznVjfb4drtuawiLYik1m/CGzjWBrhYaARr45VY5Tof/z2arWQGqqN9TZaxOC0nrvHZ/P5BI0pi2f9RzYMZdAmmuvk54OkRuBVF/G8N3PXPmw5X6ja5nlFhnYtPgPqC8CV9XucYa3jXt3oP3wEsNqqQvNMNNxpoRgRcGtx9WOjEuy7eqcw0TXIwTyYLncd/wkeTIix1dxn2ZlTBadFYam8uMoC2m7SkNfWfyTu53OcsF4sWbUXr/Rpw4nT3CCmrZkJu9ggmT0c0dSAcrsV1+JljJF5dF99yX0F9I6cF6gIOdBVueTtM0JeVKQD+pXiHU9utpZorlsfTYGj0fIsiE8xFL53aeu9gE93o+OPbenHlMvhWUJL0phvT460TV5TJCGca1iEk5qWWbnyQt3/LR6FTyHs+7AKfUyQZy9wV78+A3DMjWUfZToUilrXzd7Ib0QS18C59f2vBVb4+YM3e9QRm51+AfIq9lnYS3CWFwaybrtNqUd9yZK51sj6kQfkEBqQv1T5DwRFXu2y2+WOORKTSnKyrL/0Q7CBsIMebQA9GBqwjef3os0y1FqBUpa5YQlBDPHLh/58zNeDE7RM8WUssf5c5xzNuMpANKgtbd6di3wYj7Ulri2Y0oYRFxfemw3R2bBQvTiy8EJ/D8nPvhyuQVHAYdLnqm9ToB1mP9QwGsNYOmkZ10/IUgHvpOkKwGZBf7gGdlHKAD2xZ/SO3SzNAp2+Wab5cE8oieuXwSz9o92XCOTF8h2vxv+MGB/yZJHSscmMX23TdGnHzp6omeg4cJzdyIvvwLlU0McncQ1Am6UfXwYlCYwRHkDAIEiNXRhr4sFZQYoiaCHCdwJLzM8bMFf9g5+DfJxn/mW8Mu7JvCYPy9oJkjChfBR1lsU96aL0RSTkX1OvyWnUzabotF1DsxfQlYH3gaDj5/3u94/yHmuMk7mSuP47qOjnO4lM243QyJYkyrVsTlNkeFWq6hE/G0c8q9NejZljAnRu8mJMq7ZUGZ2Tg5epppdrJQPRcTcCAPr1844TBS3SOb8wX7G7gTcdvQf2i2PCRIsR0IxpGq7+NqHD+/q6HlxawQ0LyHfiIDkvma6HyVKMNwXfX2qtEXTPYcbh5hN9ShOD5/0IlN92yTGLnmwibH30xa1D8ZHMle1W50F42xAuVdHjGJrBQ6dVDHp0AVw6l4OdSETVSl4GESUymkbJ5dZnWRz1c9+T245XXrp9bMbg2ZXKDLLzpojG1LUQvjNOkBeP3gl4KbLgvJg9zAHiZrJzUl7TPiL+85or3QD8foaVdMToney2bmwEcE1Nf0RIiXXfokeIhKHqp5USLfS39cMNFwXMyBotCnp+Fag3J1JFZW4KxSRry4ZKvr9D5ymuYb6YvFnhujpvx3ba/xUuIEVxe+SoZ+YnMgHwQNggsxThWzIN3qbdVbC9pG2uLp1F7DXC5eUDvs5nNyOmgTD2vHyOf5reiXEfo0HAtHWpN8HN5LZqMN15qcnIvHmGCN0kVX8orm+I916KmHqcVSib2ZdrwTmorqOQNUiLwvNANXzRKH8AlRVZWL3RbaZ3h1grZegQhl8TQPub5zIxtP2hh/hTFTLbChkSqd+ctJYbqtEk1FElZNr8dnIgVHn2c0BQk5Cw50fLfVEmKXjBKCzTw35lE1R4oeZbqyt2E2lqlbKYpajerDX9Z2pVrcjl3wPnoixHI85yh6Szc4y+8FpM1vEbd7R3bVXZQH1qo1BHOM0vo90965sOXSi3UfrhO0WzNn4yibdFV1c4wsVQ2Er/dbs84ltj/oZNgma39HvkZaKXKkwMEmmAzH6H2rQxjK5P5hjuWQUy6KQBBbuvcEMuDmU3cWiRWM01SweL5tteEMOlpP8v9M5fk06YKO2pFd341jLEJjK14ivzK0QNM6ASN5pThGxdjOEm14bbNbvFum3sGtYNVC0cv5125iTXFRSmDoTIo7CC2TWCcfSP+wF8dVftYQpfZcKPO2IbqKFfXA4SSHBSDERIXcsndITgz33unrjWVcHsbTH24bGntLlS3EaU9La9GVww6y+dKk0T0qu0Kzby4qZsx1xhUb0gd5zTSKZV5oHuOpd6Lglp5F2AsadtBD4e6puAaXIF7kM7Fz4uMQVV3WBnBhaIlfNctuWxVaUO9beUzBpgtCJpp7iogeu/GQadBRbfc+xWqSpdlJhg0ov59Y23RwHJPKIEAXs1lA4YUfzW9wL36lz5tUKN+KHThwfGdfTYnKFTBf3RCwEKAf9hH754WrNjtYnl9opbFZ21Cu8Bq/xmHeErY5DQ9GD4WTgV0eRRa/paJf2cuDa/AOYf+nzUvhLyT/pRJWyu1pXosGPGTTukpGVwEgTIw0siNTWJCmu2D4gGI81kCYoYoPCnz8PhczUgUiU6sgb4nqP2PeOxOEjNOMND4RZwBg4uyS7K+ByMqXS/CiYj3eIOHh4Z7Ouho2N7fr2CO7pd6gIAGSep7qa1/lkLYn/81htkhrfXa0zOdWUB7pEVm7KOtrhLuDQXtQbYBIHd2H/3CkQPVVxYNK4nxdXIU6J27v0BNeR6pSqadLsrk1zSmbvpz4R/nQ66rniSsP0pq6eK38l0qlvZCWff/UGTRPnSr2BSLzb4pxG4H2IooaSEg+ut5SeBojK1cZH0hoIhql+og9LrdOu+FioHQyBO9PmiSTiUi4s6D38utHmDblnGW8oVnV1cqWFLGNQLyBT5buiup+PZlZiVhWDU6ErVBPv22CpOo2Pdy2OEbbQmMyD9ydb2OXIDrgEWqbUok3XIjA+yN10h3gT3yezTZJfY07FO7jh6ko0SOpnYUUtLxOXtezG5J+xe/qE5yNyZi+ELD9mcnYLgZa1NmDwS7KihboE9o4dH3HKj6HKUYOrIp6b8V/9om7FBr+4TJxPr0TinQHI1Aic0mOzLp6qW11PrlEG2IHhCcKccL9Td+rLspn5C5UrmLaApCN7qyWpB5tyjaAePKuONKnp4y2ZUsCyRaTn/VhPgvQUsqb5MSRb65JKCqrN2rUxh4bfArt1VVfIyH65xo01xwyEX61ygSwkXDwBjufq52eYkb2brX4faFowviQTt0rRAojrn1P27wLoWDGEyQyF1tuCcbvYjmUbn5TOO8CXH+xeNn7u6Rt8uYK5qmjS3H8J+kkj5M6if3PxtDbriZg3u/kZOko/kWGkL+0fMikLiFlDxduiE/oYBYNUu4AHmwl1iFRSII5H4iVJ+9r/H/ZWlZFqbjcMz9qIJxqJyfqVIIDof3OwOrEGJv/1qfeNz7JGzswMb+cSc81njIrGY+QmTiRFBbxEQohqQInEtuyvZ8W92aQQfzBzcvTuT2x4eT1Y28Pxq7VtwCgIw3uPhpwmIJXbQSLpsHeFiRjOgOof1JWDwauYxyUFwsI7Il8eR+7Ujz9H8mjhhNxjYPMU1TsA5kTC+nveDr9LhNh4A8F+cqKjue7T5zfgyxOn6tf1zYHdJ/E2rtjhS7CQbSXiz0sFwWc59OGlmd1Ehl4/3lHSLMP0fJt9zIw9ymQnD+X2XrbAZJzhBJHtGSOop9yDTdcVuZJERrQRRgSYz9cr7w+OJiF2r4Qf4S0+DhCdLL5hUJZ5B/YbyqfOkjkia/gPX0ujR5uxtqgFTlozX1QvFgtu1lU6Zv7EDoABLvuL57iV28dJGNyVtvcecnJwyd8jVh/l8zZbY5tORg4jNPh7mUwhsik6IXzs7JeRBr5SE5uoso9dnuTdedQaV7sYfxg6SEFBk7JZH1lCsTIrWEItonIBPbPPE3v4a0PKbEXLF/4vsuMEUu/fywl4zJTqP9MeqaWlGy6QoekHoqKb0qvcc3sWSC2ndsLOnWCRuMinmW0PPFnHiy96m11z0//+xsr6M76sHaeEZ99IfFu7qjNRQG1NtjqTWhG9ITyyfwQQ3PMwhbcbaCSnoHS+Nu99oxBHbqxctTcy8Mr0IG+5hG4hA1KROuryNx6NjPNg0nnyul/trCNVhpWFeDsbtxIegkrVVi6Ucb+7c0PL1iKKr4w+EC6FhTdfujllpI8JArMOjT5Vm2sR944bDpUAYLveFvnPwYpYLiXwYe8empuerTv+2CTZp37HAB1OA9zw0y4L4d20GXTCVwRvYdJSxDWBtD2fbq1bkeCiyOY61Kxxx7eGm5xcIG6r2JEvppniS3LB2sIvlb6LOSlvuE+ELpFQYxoVAA2hReDXtLB16qNkLhZ5iGya8fkzSL9O3fg0Jjwz2lfiUtn9IHPCnusficCX0D6fjUQ5z0NMnflwlSXiag1uzimPnKExMGepvbFL0AZCOHT41j3SXfYJIbHZkRDiGyKbCWUL1TLkCfPWfarx9MT237eJ+dNmJDpGSEwEzBjvhRDmdiu1xPmKsxwHTH74G6GDGHzTMlG7bDA8Ng3xXr4EH8SvvLZcoCB7CWyXAI1ehC1pi5HM5rjAvuGHYqGiQpVsx4bm12DU5IO2hRMfcjlhLASiatoTa+bwzfnodv0164Oti+L5ielc/V7M+QMK9WZSK60Gj9WJ9a0M2kNmQj9rb00BUOjmulixn2Zk4FaQAvtF73KqI6Oq/vOUKkB6AfaIVnpQ5qiagIV87svZePo2rJfUA7tLgIT29eF83ZxLmxmi4TqazO1m4nT4iovV1LmWoMvID+3WxlY1oY5M1gfXbEdcFsjngN6yePgStYpVo5T+p+KHyame5xuI+nPY89Xy07dDpYF4FZrs4PM7GRIzrWFIQiBUOd0H+IwIZrEDFzZE8iORL8nt1YFupfQYN65v+Nc45JYBAlcwec8TQ3TM/ZwXbGXZ9XQsu2oPN/d21ZGhBG2MpTod+JdggasGq8Z3/zvYrscpGuDHs/wEUtb42D9+WryXP3nwLZ/c+UDClR0AofwVSq7S7arUO+1BrZ1zK0fwXrEiLOR8VnLM3uVAKc9271Jr0KMIx8nRrd1x3jCEBWsGdD4+a/Yqc2WEIxiJTth9BYFQ36bT8IceR+PPZ3n0NLw4ay8vk/kvqw1zBWLAMMtRqhdhSc8HV/fezhA6gdJKN4l/fxIGFDZmsRQZnshN2VEWsgSKM+sZtcMwUNKuxRdYE3+ozHY+4uHzM+UzNohXjdJWCV0QIoC9z41MzgaymHPz944ZlocfvwJVf87EWAHQ18FTmd+A+BfBoIRCjEYYFGGKUNCMPPxjzOZLZo/+LwoPAf4r3nFmxBzzunAkNu7/AVQmK5gZAh75hhvjZ+1Ow2CV9hRWH5dA3ZGhXA4JPvZMiPHn5kCqp+2DE/cRytdbpkFkItb4gapKssDGylPUq79XdSU7aXgktZspaorAjs6zkd4j/sg6eGp/AvgLk5H78Fkf0MEg8P9BUK8yL+np2N2WCvLAYiC9vSi+t6ysW9TeJ17KtHzgBoXk8mFp0jYmKGzzTFuxPatTETeanxT6n41J5Dhks6DKshslskdYhPnPZhdDswPrEK471FLfS1qIYXjqqGatNLki8zsb+HYfiti0lFdHvADR32UOg2iEsCqdWunf8L7jzY8aNJvzu/CYu7CBx2RVFtOYRSz3LIjCgPeTrOZgL878vw1HdHeWUusdeg4h0PapcyuT98hbMBAOH6xcsjp1wWmJ/r6m0sqf5mT+AUzUYX5uEYaW9kwIhjwu45WTkm7/z+MwHgkAh+mIdB719/8IWD+MgsiJqJESBirlLLXmlqxM+FBLMKfU+0Fx2NExf6sVJalG3WjNhu8FBfTlpC/Zr/3b/8h0S5iSRGZPUDOjTD6icnQAbnu/OFVgACMyiw8dCQWGxp0si/t1jrDTIFKoeHtn+9wJbqUfbn6msmYhUsHJhFhGnxJzF1yJ2p1DgOTPJiuXS7MeOllB+wHtQTzq0jdKGSolBErEINEcctAahp6NnBjQAluRPFpZBFBu68TVbeQ6JazHefqAwYKIMVywfRovbG/XHmbJl9p3/Ngf4c/1WJ8kEaIWqsyaT4PJdUGh6E1Yfvu0ghgVI0GDgS1DhVYWsNNoPcO0Rya6ZEVOHANQM40mD1ZHZWk05i2pZrsviRNh0PN3Xj4e4ooLgOlnS4CC10dZeYfsjeplFcRNrEzx5kwYOreiTraaOEQX6KZxPuZnX43uoGh2OwXFX8Ld+IU+HqMqvbLp81FBZDyhDH/fmzjis5U30eQVNEcU3yKYSi621TTYoxZ+Hr7FvkBouL1H+/0gNUs6h5Z0aXToXijSTUkXjV+fSYSjJzrXPSB2ni/N+Bmdzpguls2T21veW7oZeS+RzTm7bQRDADayJB+kPA40NFdLNH4DxwYmdOdUiR3vlZ/i+/GhnpeTros58ampzetKUELy0O34FVY19LQEt2AOyvJoDqE2z+E7Er8lBYvlsGIGDBjEXcHYSnTFenof0/SEGDkZxPoHoaSL8tpL7SAvT9xY2Vlx7rsUihcQE2i6/h3l1j4e7+qhcMWHt1Jmo6XJa20n8Vgmm+zupX6wLOiNCgF5j+FgwmhVvRNra8B2bwMQHXp8FnGtUmr1uLyoDJeTUKiArFsnQXTXyR1s3lUDZMdV+uHsgxeZgHNKAyZjwllYSU6g3IOJAbQAuxBDJV6ckLfncohvkHK2IOD1oCyC2wCJtUgbwuaGyKG1YQ7g0axrdR8XZNGcKDmW2lpsqLt0+39RHT0X05Qz2xrNhS2Q3uDMgUg1ZoY1bHlpJcTvAJjX22vYDGxy2brcXihY08tb8fbUIBwd07AyFHEkFj3TfKv4F7XQqHHg61OqwBBxC6czfdDGjE4w479iywxN7eP4U8oJM6kUBBY00VIwNpIg/YA17kZsRe2HDTk4sd4abA/QjMQi5shwO0XHWJqfmhICoy8eGo2DwYp/27A0XcuxxV/+lleK64+yJjGI1bqNoQMqwZ+S6eU94zYGWzi914vr5vIgZPVsCopPsZS6iNo8tlF9uCIH/xEWjJWfWLm1m7ZNb097YoSg4O8vr/KobB+56JHAR9aXlMAYqNAG3WZK3mxiqISAOC5IAkltNq3DG5FwxQzJZ3Q8CFvS/R/FBgvF2MhdI/lpgliOoGV+RSec7jrtM8NMoYocdmL3/WXKNZfM3Girqgos1b8Yd10HuqxP4jPryjIrn74pqmm16OlQLNPyzExrHYL1qWt8um4PvZCtt0exopwbMfN7Vbs1oM2fyU29Qfok7fvtOI+w4IOFufP14MWJ0cf04LCqQncXl1+1H2uEzzqODhoDa9D7ngAeP8jcpYbkExBYjIw/+S3XCdLbD5aJJ2OIPBR+Dh+OUD4xWMQfgIgp5+qL6DVGNC/BmtOMj46SdosJveeYGNXgmkXNJT+ZQ3oLjPGeXD2wDOfR2iCkrjLwIjSuqEGs+gIJCFioMx6ColQXrRv6qgeL71Lsgb4YaElJHdLg4Q9M/c+uMaKwjnJaF96BjqbBMrDDsN70ZkOZ+uWvO9E/BV0vJadTA04NOalx9v8gAo9WCiIpmS2cIxnWgyC6ihcFslYycev4X2sWtNno9kZ9vV28Nj6IWW9zNedrFpbY68pyQqpIyt+aVv0XpaJkOu7sYYjr2VuZkY/yooiAOxXzN4w4ZRO3xmGV4/b72jNuFD2ytunFbR3b3l6VCbtarHiHEh20OqkrGubVPz7sSxfeeqRQy83dMzV2CA67qcy3iJpczIdrQFXcicBGh9r72TTRqYgUdph1cTM1fG47dJopJYugor3vk9CUhRDyAKSaMGd1yfNr/ygaMcj22Y8cyNUI7ifZfDL8R01aJqsHv6vaI/xgdAP5lyFDdVWEz28S/3tfgTkC01JdCr6ZOPvsN8YFpj8M1J9ANHa/Jie5Hbeg3HUf5iFoRmCHd9lRmVnpkSFJC3aG816RHdlYNk9JKqewOBmDu1moTZ6ZPq+s4coAEa0I3XGPUc9bpv3hrbG0/aTrJ/9JYIX04983r+0el8uq/8C+ITNi8/DI55ViP497bGwEdApCncNLr2QtrhUUKxuRBed/iEsGcUxi3vL3ha+CjQVYpOa3EkUk0CPkKJ+kkw/7NFgRuHtt84X4y/xb0N5rrqYmT/rJExdaITsUTdbexcreVeXr1VtLblCqHucfU9xUcyLPVMuqnCc/KAHI7MCzRsitF7y9WMS72LDGTGSCNkkJ8dyi9S5ztRdGN9P06GjuNHPmiRJibpNTdbKk9A13BTL0tqosqhBxxHJvmDA9dshhNaWKEsrK2F5gczgRCK4Isthb1LOTTC+2tdLghj2Gl2qZtQMRi0Q6YGnmBbgasP7G0mnEtKPT/X+VXo/MDJ2d2XvDskiEDHvkUyW1FkxqwPU+vBAtJiu6JkuGUPeHk5mrUdUtIu+c5tRhQpf/fLeVsdAKi7/fgXROaQT9i0inkMcYL1qDtgoet9mzUPqqZXRHwTEByFIsp7olBeIeobWK6+FvFOwUvUI1oE669+frD5amq9sbzBxRuaNGvPZpyekAa4YR6zPFJ85JXwAdlHFoWfxcfks0Bxr5OSlXin9o7Mi9R/JOy1YRcpDRAU0yTEIqZ4HXwIGxsI1P9WXULQPC4ryYctGf/YgHonlGsa66R4qivagkBlJDkzvRzxiUEDgVZu0g/bOyCSj6Bh0rH7G13jhACxW0ZBM1tsB1bmpSSkGcB1lL/2DSWF4jRF6RffSaO0wPN48TkpJHvUR1SpPtpFy7udS8uSlCrghhaMC3mb6IllZEK0CBE9MYc2OUXhfQAxebB6JTPszDo6gq2M5qa/cw8Ir29eInq/B8hwJRB7dbDLtM100/gpfSp3s+J9hQcT1rOtfUUm9+V3VAVCveU6wJdxuM2AzE5eXqZ1BjvQBAL2S59d0TLRlb3dnYS3DlwnmdPt43Q8t/dTaghz19C3nbBGXspRYGQYwmzH603VDGC60RKL//gbWSDJtLnGPNdb8oJz4sa3sdHk2tyM9GS9hRHEW67xzADddpoNJ1U3gnH2G652cyUb1B+wYbwWsypjDDLMbOldLmJK7oAzCh60UNCtuzWvILhPFzV8bZN6tfcXogHfeZeJbKUQ0SV1cOp4sEMu34J/Fidkib1GT1IVal7MzCDXhBi17CZOiPc9oyLHYQwgB0vpmhn5h1sRRT8KaPPjTJNJNLdS00+vo8tIWdl7dszgxm/YUFCg6sW8dr8AiOe5v/MfbO6dZAn//z5a+h3WcTnqjhD8FMrLNBTJFB7ON7IC1pWqWvXAK5whbxIoX53yQUnGqWkQDkqNUc1wQwU02xrikel+ZM31uA7e17NSLGI+9NqauXmLtnAIWsv+DSJ8pozLnEO2oHtHfUP/fCCUwkT8NTb1kZvWPGtBmb8tjVvaT/9g8+O2pT05b/PNACWgsJABGcAoUQ4X8eMLpdN73uSz6rXfHACYL9/HH65V7x7fyKpiff+O9nD/DU9tig1mlAHzmawKpg9DH29vZvvHdYAHX1eQBSavpioTsGut3LCy9lfhUd4oXIa04nw7jeSLiQTXGFn3t2DHkHeIYOaMjvUyD/CjSGWw+RF6wGweahAea4ktqYPc1XLh1rK1ItKWqM4BZdR1SRB5mEWz5/GaVjXqgvZFGVOHP52L430uiowm+fLizOoHAtI8NbT28G6y6JCFtjbR/U2hjjWiOaCE+p3IqJtwkjBpTBH6Crmp34TDnE+c6D44R2xYqJA/f/n2nAxciXIeiakyQDltUgCQCnzmCcRMoJHdzgj7gU5dwi3GvexTaBHQE9I++eotAfBZZu7Y/Dpj3Lhne1PFmFdVJFDXFwenrJTBqcTDquxARpXVYLZlUw0gy+l6/BkhtkFlEc8TZD7Vh4yONvCsRWSM+eEhJaNLULb0e+IvFNQ6NShk3Wco2e4qz4a/Exbvf++Oq5XJxMZVA4VvdNK3o7xYZliJ+guIGzUXrkYKxH4N0LJ+dc6bFa3wQaqO5IhyrtMQ9GOOrH+arXdxKW9eMiGB4PXANiOutzVQ/rSojvTptF9Yb1wOp3Om6+LrPYL7uXVBpbh8jp7+XXWU+uJ+JRQqAyxVboOD6yY5de/G6Z7s6FwUDsVhNj+Bh2xWf5GjSgTS31Jl1jsUvYCIYIFnk4z0sC8EgWghxTqje3cq4IFy/WVStbieJjIgTxgoq9YxZfljYxlYGcLddPZqTl0tOejlWcrb5Ze3qN0DMfJZWHK2AtNMl9yqtB5GDepbe8k7+Oshb75yArJGawbRdhLuWtP2xr4gkepqFUfo8WgLjdo91bHDbz8m/q41a7fJQWXjQb6fN+rig2eC50kwDyYTXZkCcXM9soaezCR5KZaDYUyrU2FptYpzUgqG0CMHEFMYWBQmdbnrPP7ExWk0RcQDoWtiB+kQ3CuqkFVWt6dHQWzRvc0cPXEa/Y+4Y/aAb94PEHGwT34tZ5VsKa4mNkMWkO3nYXnVjq/IEzJlYWnnWS1ffOSqff0oheUBeGrmr+SYxDwpWA6f/ww+vq6kzkRHLl56cgWUouqbvPGz3aNWAwpJF/ryiwGLS3USCqxOIsu2niwAcPDxSzGcOjis2LJQ6z/s3rjeJrwTVR2wOHydqA89DVAph2nLAeQ+KtIa1fj1TCrs9rIFt56djTNYB8qxvdJ2ZX+3rrhHrourA0FK/oFMJGwIde+EfScVs4KW5X/GkHUz64aZsUkbRuVXWk0Bws1imnMN0CFKd2Te0Cvg2/T4sE+ZjJXgTb1VOrp6ZM/5s+uw84DoIxTb3Vkt18B3P2r8TMGyfoTFGph2bN37pq1DUnnnwLDTRqfpmQz1QPtn5wz8n0nZ+tuBZB0Y6xG4joDfvZeeUp0Ii1zde8EL+KQosE6bPZLGOAdjnCRJZ+mfUzt0bwaFIjeG8SASAMOQxUrBQAYNtPIlYPBsb26W1c4/JTyZQ107FxrAEdD41h7FaVEsDv/s4+ZfhJIjAnNxgV+iaDqa6x4qIC5pRq34zcyug245KBzt99S3rrxU1c6GDjRTrIjH90OplC7BVrcIn5JiAr+lLWu5e9R6o9pdyRC6SGiANJpxj8VTp/PbGoFA4hVAfCgojX1fU4QHnourv6A6ERguNFuHiimHvaZkAnp1JkJcbbWuCJY4bfywXPqOqEzH9bFbO7JJSjmNGK7hy9sHvlG443JGBrJSrPiuomWTrFEiuoPxNRgi/xbbGfsQ8MyU5R4Slkojc+MXH60dJFF7c0IbzGzLlIEYfvvhpKm6pe/izhNnAk0zQmbHeIyWe8wtxWGnwY1wUBtsoviJ1QxB2BrMaXc6iwm/PDFx1ACUmADQCjcYoJaCRKYGlC68RJ0UQbwCBGKnBdOsOrnHOOOA9sY/bMIUnLB4S+qXuT07MLSwG6VGEw9+qa/m/qurbJ3cR8avrXOik6HwQ4qhFhrnyKjMWnVMgDvI8em0m6oCJojvMuFKzRjmqG8ZzKxcMCbwzZcuujqM4561qwgKjKSEnz0RJrgt9SpK1ddJ//9az2hzGGvz3fUJJisRl+SbNqG+eibNQlWVK/N2LphqrQf1WK2vF6xSOXj8cNzgsq1fp0Kpl7GitTjAMdu7vIcH69wBAAmyU1En73Y0UNmgjiyHP3ZhC/QkJK0UfqRvN/ZsmepsRONnujolwcW1OejdRm42O23yAdp6YNIQ+3B6yD5yLKTJlyL5gIzBAOBVY7DeOTOZXZ+njpzpOC7nyaYX7h9eamdLzbmUoJ0ziX6ViNngCmK2BhD075mGSH6aStTgu9J1SFBmY+5JA7eEQxOtvb0YiY4yUuGnxDSRqvBm7MdTxrQEGn8FYEsW9RW4OuKZRPZ/+MIBIUC8j7ZCtlwN9wSCqrDS/PHXypANnXHeIvh/MAp8B2/K4FG7TkMDNogTFyVa+lXZL4FnLUqi7ZfFiC9rHEESLfjPdKumauGE/M3IxRo6lrJHummZI81A5tY8dTKZ/v7l49Xp6MS6K8qQ9M87ryLlgWrshPXDtz1EzuFZ7hlgrH+K6a5bjMdlQ6Cb5earT6c7BkNy9ir1uylQ4nhAcpdof5VjTy1a8slAuDhHhvjYCyw0jQyGDKDAoVvlprBEXw58qEQsfDiRekRen1OrAvRhd0fTZo+WnkmuEsB5D1ni4iz+uIBLLBuOGmbbQOzue6nshlQEEuBOfy2Ywe9cDa8SkhZVaiyemtKD007VE73W67xk02HLoGbGjOqyHIlMY+LVwgFeCeaGrVv1M4LLe6P0vTsX2J4BGzEEf+USbUlkLZnrYCDbBU2r5JOU/10y3uA56OWsja7wNrha4sMqNFqWcE2l1xn7n7WkMwbqUmUZM3LSFcYv5Ii/BHlUmLPjHFI1Dc1/P0AOFyfYfrP5Ig76tw/o1zcr6Xfppo46vbAzpVRXDCwL+/qRxb97J9aTpXPfv5PpcY3u+fahAGFfUQhzcneKeZ9YEjwwBYgdS7w6jlgdOStz8hcmAF8EJIN3pLcAiCFTI3NX2SdNLgx2XoJhcUsv/DdnQmc+q8uIP3ONqJoFIs1l+Ryj0iHKH2cUYZtnzwYmTPkf/Lsa0Wl1oH1aqyngFiy+GaF8v3/ORx7T0CX67gtgMPpEt7EkPhT1Nqafr2LAZo7qTnvTQVimZZngvg51txO2xaTguaoATCxL7+VLYm+O7f/WcfpmgJnzXDrfOoXBOLnH6TsPWN4cn9gnPhYEtWt9SCK5MoXosPHFCaaiZ7KODjlt9O+3pzFsm3jwpbCNGDLb/3uyjdd7rQZl83/Yn4Fhwc/6ojINWLItsKSeuSsQPQKwFCSrN5hMau35ZR3n8pjlu8SdTozqCep/bXKpJ6nb60+8xxZkmg9dcmYEIiQv+NDWhAIaxsMLX++tn8R2pg1m4Q/7K3Q7UdXPuDG22+Lkn4ipv4CAGt/jEB9AM2vysZYN2gTCuvzUJ4w4Yr4rBNygIB40fUJtZc6oNxXMpSwbWVGfPeeTOJo8f74EW1/f03wx4lfTgBsLwWaISNxWAsaPLLpf0biCwhAdxDmgBvG3gl8hRKsHGvKX431FqzFki/IMPz0TqKJNo8+Cjrj4ovPCKqMBJQXSWl1VBMsr1Nzu8QgEIMfd8Q0Es73F3+FCfqms4FO5cD+njhd5sWQQmO1eCnfoLZ8Sk7g/187xnU3rGub5SzOYCKshJTg84zpUncFBNSxwOlkFhFTD+3K4fTta1Y4MioAXs4dpGvKcElRxE4oL9P1lxSfUOpm48DH8S6nnN0qOl7UwMei/FGybUaO0g/uPemxLPmdBcNGplwVeQa656weaW8kUU+CUYjYNre4trD+ypgCDfA9R1XP8XkB1IVWak+9D4LRty6cd5cGZrdGF0JhF6wKFMPnad2YVHt/1fxktFTAuDednjpfJIxBl7XThFLs1gcn92KDWCNwzg3sX4Ghb5WE1RnoMYA70IvxYcRMg8YzV7+H+qGzkXe+iX1f3xzTEJDydElA3D6eABlAwhp58hxlxyXoaoV8u9IttKYpZv+8vUh58neDV9D5h71oEG5QhRSBZcYfjbpsLsgqcoPzdgoK3dYlxZE1h1dwtWTffLzWGhlyyqhiXQ5LJgZA+vujBf1O6geDlunt37pVPlCfkLYyJ3mSooy27ZfrsXzW+iHZyejsQYLJturVXgsZ/e0Y/J/Y17tAx4rINuIdKvvkLaTssvhS2uJRsZgAoO7unlM7j+bXtElI70J+31mCo+CwUGBdZ5XlOp2QNaaC4viyOkKiU/0VCeUEc23MNBF/6nzxUuaK53kkKvAFk7ddZ+Bkrw11rGQkcAq646qXwJWN88kxhQpkvwnpwehJTAjIpYzv22xjQvk5xmO5QZI9UdYBX8EQNufx0xgUhCUEbNcyMOB+kLww9rFWQA2m192/4ASKOV98M+nhEnICPEMfjtZm5xT/UA8ukC5n2qL2GrRrnEUzDwzi11OVjSbzb/2aX/MPlJSX7tuwNQI4wxNXKm2mjYIUN5LwBhYhypwOQsxL6zfWTBYUZPINClm3BIcWaqxWhBb4oRUXUDr8oUA0/SdoX+mY2TS/CS2ZBmO4tJwJh24utL0KOvFkkq75yCi9il1AF1msG5GOCRwQC9Hv7x2Tkw1mXf7DobLNzIOLXr1CJbkQAGrz43tX8uIMJCV27pQ7Ynf+caIDyrcnVTNTRGjW3xWe7IdQ+rEQ/R86KAW3o6rTXzS+1jkie7BjWBHs2SGPhsefHFq35yn6oLpJvWH1dG7v1gWIEu/55z7FcWmPxK99ajky2T+uZFlnzdMpfM3iTPRMXNWzUqyhjX9K6kBAkiC6V0BEAXubE5kpcPw2ZReNDMbNM1yxJ+wPf6WF4xIBy97Vg3kIquku8rUPukCvAHLaLQ5YnCwGlbn11W49miaVKr9L5h6op3nKVi0rHg6nLcDL/lz7pefuHwtgxbQ0rK0VGE4TVoISk2XP0b9D1JcXgPngOxkvGrXXx3nBseIX7wYKje5aiKiNleaT2n6fG0xScMKvJyC2FXp9zxjZgp3CxrxvMzb/2JbioAT5DE/J7fQ4xgbfpTC88Rjy9aKVDdzAuR4YTGHwmCe+wf3tzbPvMG+kdCrvsW1AtvVOBb9a0rRXaH+HqAEJShgGlKHveXRdt8MF76tDv4eGWNWVEGS2LLQPkjysDrIJBZrOOTaH+tOJ0QdmVUihkdT8cHIrWOhufSU6eeuKREuedLmLKMi7bznpbQH0tNllAtaJ9LHyXyoNND2MVOnAjUKs4irNZy14y3AaiCIl802itSpo7jJJ6cZWOMFut5pxeDttEHbNMIwTJf6SayP3N8oiQCrVSxcZFRiP5HczMKrorEOTngsJ1xFWdK5+Zcqf3urTyi4/6FmHNpOtNYQWDkHY0WDYTSIHrYdPs7ZsnLUY6WnOTdQLrka3L27e6xGlCw+cFkVHcHmYaNO2SN7E9HgvzNBMJEDP7e/y5krb/KoZTXz6bXtU+9/vHHbpBQL42sw7J72YZvDOAlzZEctts+W/0fN57PNr1L5jLFTkWzAC" title="Mekko Graphics Chart"/>
          <p:cNvSpPr>
            <a:spLocks noChangeAspect="1"/>
          </p:cNvSpPr>
          <p:nvPr>
            <p:custDataLst>
              <p:tags r:id="rId48"/>
            </p:custDataLst>
          </p:nvPr>
        </p:nvSpPr>
        <p:spPr>
          <a:xfrm>
            <a:off x="4613382" y="1617266"/>
            <a:ext cx="3987266" cy="2872262"/>
          </a:xfrm>
          <a:prstGeom prst="rect">
            <a:avLst/>
          </a:prstGeom>
          <a:blipFill>
            <a:blip r:embed="rId8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49"/>
            </p:custDataLst>
          </p:nvPr>
        </p:nvSpPr>
        <p:spPr>
          <a:xfrm>
            <a:off x="3821314" y="3335329"/>
            <a:ext cx="9167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600" kern="1200"/>
              <a:t>MSS uplift*</a:t>
            </a:r>
          </a:p>
        </p:txBody>
      </p:sp>
      <p:sp>
        <p:nvSpPr>
          <p:cNvPr id="86" name="TextBox 85"/>
          <p:cNvSpPr txBox="1"/>
          <p:nvPr>
            <p:custDataLst>
              <p:tags r:id="rId50"/>
            </p:custDataLst>
          </p:nvPr>
        </p:nvSpPr>
        <p:spPr>
          <a:xfrm>
            <a:off x="3821313" y="3522906"/>
            <a:ext cx="11749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600" kern="1200"/>
              <a:t>Gross margin [placeholder] </a:t>
            </a:r>
          </a:p>
        </p:txBody>
      </p:sp>
      <p:sp>
        <p:nvSpPr>
          <p:cNvPr id="87" name="TextBox 86"/>
          <p:cNvSpPr txBox="1"/>
          <p:nvPr>
            <p:custDataLst>
              <p:tags r:id="rId51"/>
            </p:custDataLst>
          </p:nvPr>
        </p:nvSpPr>
        <p:spPr>
          <a:xfrm>
            <a:off x="3821313" y="3721418"/>
            <a:ext cx="1217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600" kern="1200"/>
              <a:t>EBIT impact - high ($B)</a:t>
            </a:r>
          </a:p>
        </p:txBody>
      </p:sp>
      <p:sp>
        <p:nvSpPr>
          <p:cNvPr id="88" name="TextBox 87"/>
          <p:cNvSpPr txBox="1"/>
          <p:nvPr>
            <p:custDataLst>
              <p:tags r:id="rId52"/>
            </p:custDataLst>
          </p:nvPr>
        </p:nvSpPr>
        <p:spPr>
          <a:xfrm>
            <a:off x="3821313" y="4100737"/>
            <a:ext cx="10763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600" kern="1200" err="1"/>
              <a:t>CapEx</a:t>
            </a:r>
            <a:endParaRPr lang="en-US" sz="600" kern="1200"/>
          </a:p>
        </p:txBody>
      </p:sp>
      <p:sp>
        <p:nvSpPr>
          <p:cNvPr id="89" name="TextBox 88"/>
          <p:cNvSpPr txBox="1"/>
          <p:nvPr>
            <p:custDataLst>
              <p:tags r:id="rId53"/>
            </p:custDataLst>
          </p:nvPr>
        </p:nvSpPr>
        <p:spPr>
          <a:xfrm>
            <a:off x="8196157" y="2465740"/>
            <a:ext cx="264752" cy="276999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algn="ctr" defTabSz="914378">
              <a:defRPr/>
            </a:pPr>
            <a:r>
              <a:rPr lang="en-US" sz="600" b="1">
                <a:solidFill>
                  <a:srgbClr val="FFFFFF"/>
                </a:solidFill>
              </a:rPr>
              <a:t>Server dGPU</a:t>
            </a:r>
          </a:p>
        </p:txBody>
      </p:sp>
      <p:sp>
        <p:nvSpPr>
          <p:cNvPr id="90" name="TextBox 89"/>
          <p:cNvSpPr txBox="1"/>
          <p:nvPr>
            <p:custDataLst>
              <p:tags r:id="rId54"/>
            </p:custDataLst>
          </p:nvPr>
        </p:nvSpPr>
        <p:spPr>
          <a:xfrm>
            <a:off x="8200471" y="2815698"/>
            <a:ext cx="264752" cy="276999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algn="ctr" defTabSz="914378">
              <a:defRPr/>
            </a:pPr>
            <a:r>
              <a:rPr lang="en-US" sz="600" b="1">
                <a:solidFill>
                  <a:srgbClr val="FFFFFF"/>
                </a:solidFill>
              </a:rPr>
              <a:t>Client dGPU</a:t>
            </a:r>
          </a:p>
        </p:txBody>
      </p:sp>
      <p:sp>
        <p:nvSpPr>
          <p:cNvPr id="91" name="TextBox 90"/>
          <p:cNvSpPr txBox="1"/>
          <p:nvPr>
            <p:custDataLst>
              <p:tags r:id="rId55"/>
            </p:custDataLst>
          </p:nvPr>
        </p:nvSpPr>
        <p:spPr>
          <a:xfrm>
            <a:off x="8443962" y="2523549"/>
            <a:ext cx="400479" cy="369332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algn="ctr" defTabSz="914378">
              <a:defRPr/>
            </a:pPr>
            <a:r>
              <a:rPr lang="en-US" sz="600" i="1"/>
              <a:t>EBIT impact (low)</a:t>
            </a:r>
          </a:p>
        </p:txBody>
      </p:sp>
      <p:sp>
        <p:nvSpPr>
          <p:cNvPr id="10" name="TextBox 9"/>
          <p:cNvSpPr txBox="1"/>
          <p:nvPr>
            <p:custDataLst>
              <p:tags r:id="rId56"/>
            </p:custDataLst>
          </p:nvPr>
        </p:nvSpPr>
        <p:spPr>
          <a:xfrm>
            <a:off x="4991909" y="1506338"/>
            <a:ext cx="17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800" b="1" i="1" u="sng" kern="1200">
                <a:solidFill>
                  <a:srgbClr val="46647B"/>
                </a:solidFill>
              </a:rPr>
              <a:t>Special business condition:  </a:t>
            </a:r>
            <a:r>
              <a:rPr lang="en-US" sz="800" b="1" i="1" kern="1200">
                <a:solidFill>
                  <a:srgbClr val="46647B"/>
                </a:solidFill>
              </a:rPr>
              <a:t>Offering ADM at cost to break into NVIDIA stronghold</a:t>
            </a:r>
          </a:p>
        </p:txBody>
      </p:sp>
      <p:sp>
        <p:nvSpPr>
          <p:cNvPr id="109" name="TextBox 108"/>
          <p:cNvSpPr txBox="1"/>
          <p:nvPr>
            <p:custDataLst>
              <p:tags r:id="rId57"/>
            </p:custDataLst>
          </p:nvPr>
        </p:nvSpPr>
        <p:spPr>
          <a:xfrm>
            <a:off x="6966318" y="1506338"/>
            <a:ext cx="163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800" b="1" i="1" u="sng" kern="1200">
                <a:solidFill>
                  <a:srgbClr val="46647B"/>
                </a:solidFill>
              </a:rPr>
              <a:t>Standard business condition:  </a:t>
            </a:r>
            <a:r>
              <a:rPr lang="en-US" sz="800" b="1" i="1" kern="1200">
                <a:solidFill>
                  <a:srgbClr val="46647B"/>
                </a:solidFill>
              </a:rPr>
              <a:t>EPS driver for Intel</a:t>
            </a:r>
          </a:p>
        </p:txBody>
      </p:sp>
      <p:sp>
        <p:nvSpPr>
          <p:cNvPr id="78" name="TextBox 77"/>
          <p:cNvSpPr txBox="1"/>
          <p:nvPr>
            <p:custDataLst>
              <p:tags r:id="rId58"/>
            </p:custDataLst>
          </p:nvPr>
        </p:nvSpPr>
        <p:spPr>
          <a:xfrm>
            <a:off x="3821313" y="3914722"/>
            <a:ext cx="1217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600" kern="1200"/>
              <a:t>EBIT impact - low ($B)</a:t>
            </a:r>
          </a:p>
        </p:txBody>
      </p:sp>
      <p:sp>
        <p:nvSpPr>
          <p:cNvPr id="85" name="TextBox 84"/>
          <p:cNvSpPr txBox="1"/>
          <p:nvPr>
            <p:custDataLst>
              <p:tags r:id="rId59"/>
            </p:custDataLst>
          </p:nvPr>
        </p:nvSpPr>
        <p:spPr>
          <a:xfrm>
            <a:off x="8438779" y="2144290"/>
            <a:ext cx="400479" cy="369332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algn="ctr" defTabSz="914378">
              <a:defRPr/>
            </a:pPr>
            <a:r>
              <a:rPr lang="en-US" sz="600" i="1"/>
              <a:t>EBIT impact (high)</a:t>
            </a:r>
          </a:p>
        </p:txBody>
      </p:sp>
      <p:sp>
        <p:nvSpPr>
          <p:cNvPr id="121" name="TextBox 120"/>
          <p:cNvSpPr txBox="1"/>
          <p:nvPr>
            <p:custDataLst>
              <p:tags r:id="rId60"/>
            </p:custDataLst>
          </p:nvPr>
        </p:nvSpPr>
        <p:spPr>
          <a:xfrm>
            <a:off x="8196157" y="1951406"/>
            <a:ext cx="264752" cy="276999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algn="ctr" defTabSz="914378">
              <a:defRPr/>
            </a:pPr>
            <a:r>
              <a:rPr lang="en-US" sz="600" i="1"/>
              <a:t>High</a:t>
            </a:r>
            <a:br>
              <a:rPr lang="en-US" sz="600" i="1"/>
            </a:br>
            <a:r>
              <a:rPr lang="en-US" sz="600" i="1"/>
              <a:t>case</a:t>
            </a:r>
          </a:p>
        </p:txBody>
      </p:sp>
      <p:sp>
        <p:nvSpPr>
          <p:cNvPr id="18" name="TextBox 17"/>
          <p:cNvSpPr txBox="1"/>
          <p:nvPr>
            <p:custDataLst>
              <p:tags r:id="rId61"/>
            </p:custDataLst>
          </p:nvPr>
        </p:nvSpPr>
        <p:spPr>
          <a:xfrm>
            <a:off x="8099932" y="2339608"/>
            <a:ext cx="4686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990000"/>
                </a:solidFill>
              </a:rPr>
              <a:t>$1.3B</a:t>
            </a:r>
          </a:p>
        </p:txBody>
      </p:sp>
      <p:sp>
        <p:nvSpPr>
          <p:cNvPr id="127" name="TextBox 126"/>
          <p:cNvSpPr txBox="1"/>
          <p:nvPr>
            <p:custDataLst>
              <p:tags r:id="rId62"/>
            </p:custDataLst>
          </p:nvPr>
        </p:nvSpPr>
        <p:spPr>
          <a:xfrm>
            <a:off x="7702171" y="2368814"/>
            <a:ext cx="4686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990000"/>
                </a:solidFill>
              </a:rPr>
              <a:t>$1.2B</a:t>
            </a:r>
          </a:p>
        </p:txBody>
      </p:sp>
      <p:sp>
        <p:nvSpPr>
          <p:cNvPr id="128" name="TextBox 127"/>
          <p:cNvSpPr txBox="1"/>
          <p:nvPr>
            <p:custDataLst>
              <p:tags r:id="rId63"/>
            </p:custDataLst>
          </p:nvPr>
        </p:nvSpPr>
        <p:spPr>
          <a:xfrm>
            <a:off x="7302175" y="2427860"/>
            <a:ext cx="4686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990000"/>
                </a:solidFill>
              </a:rPr>
              <a:t>$1.1B</a:t>
            </a:r>
          </a:p>
        </p:txBody>
      </p:sp>
      <p:sp>
        <p:nvSpPr>
          <p:cNvPr id="129" name="TextBox 128"/>
          <p:cNvSpPr txBox="1"/>
          <p:nvPr>
            <p:custDataLst>
              <p:tags r:id="rId64"/>
            </p:custDataLst>
          </p:nvPr>
        </p:nvSpPr>
        <p:spPr>
          <a:xfrm>
            <a:off x="6899840" y="2520820"/>
            <a:ext cx="4686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990000"/>
                </a:solidFill>
              </a:rPr>
              <a:t>$0.9B</a:t>
            </a:r>
          </a:p>
        </p:txBody>
      </p:sp>
      <p:sp>
        <p:nvSpPr>
          <p:cNvPr id="130" name="TextBox 129"/>
          <p:cNvSpPr txBox="1"/>
          <p:nvPr>
            <p:custDataLst>
              <p:tags r:id="rId65"/>
            </p:custDataLst>
          </p:nvPr>
        </p:nvSpPr>
        <p:spPr>
          <a:xfrm>
            <a:off x="6501865" y="2667547"/>
            <a:ext cx="4686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990000"/>
                </a:solidFill>
              </a:rPr>
              <a:t>$0.5B</a:t>
            </a:r>
          </a:p>
        </p:txBody>
      </p:sp>
      <p:sp>
        <p:nvSpPr>
          <p:cNvPr id="131" name="TextBox 130"/>
          <p:cNvSpPr txBox="1"/>
          <p:nvPr>
            <p:custDataLst>
              <p:tags r:id="rId66"/>
            </p:custDataLst>
          </p:nvPr>
        </p:nvSpPr>
        <p:spPr>
          <a:xfrm>
            <a:off x="6103889" y="2798359"/>
            <a:ext cx="4686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990000"/>
                </a:solidFill>
              </a:rPr>
              <a:t>$0.3B</a:t>
            </a:r>
          </a:p>
        </p:txBody>
      </p:sp>
      <p:sp>
        <p:nvSpPr>
          <p:cNvPr id="132" name="TextBox 131"/>
          <p:cNvSpPr txBox="1"/>
          <p:nvPr>
            <p:custDataLst>
              <p:tags r:id="rId67"/>
            </p:custDataLst>
          </p:nvPr>
        </p:nvSpPr>
        <p:spPr>
          <a:xfrm>
            <a:off x="5700029" y="2906165"/>
            <a:ext cx="46863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5" b="1">
                <a:solidFill>
                  <a:srgbClr val="990000"/>
                </a:solidFill>
              </a:rPr>
              <a:t>$0.1B</a:t>
            </a:r>
          </a:p>
        </p:txBody>
      </p:sp>
      <p:sp>
        <p:nvSpPr>
          <p:cNvPr id="112" name="TextBox 111"/>
          <p:cNvSpPr txBox="1"/>
          <p:nvPr>
            <p:custDataLst>
              <p:tags r:id="rId68"/>
            </p:custDataLst>
          </p:nvPr>
        </p:nvSpPr>
        <p:spPr>
          <a:xfrm>
            <a:off x="4800484" y="4452728"/>
            <a:ext cx="381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b="1" kern="1200">
                <a:solidFill>
                  <a:srgbClr val="CC0000"/>
                </a:solidFill>
              </a:rPr>
              <a:t>~$1.3-2.6B revenue uplift and ~$1-2B EBIT contribution in 2029, leading to ~$10-20B valuation increase (at a multiple of ~10x)</a:t>
            </a:r>
            <a:endParaRPr lang="en-US" sz="900" b="1" i="1" kern="120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69"/>
            </p:custDataLst>
          </p:nvPr>
        </p:nvSpPr>
        <p:spPr>
          <a:xfrm>
            <a:off x="6132404" y="4259035"/>
            <a:ext cx="1454728" cy="184666"/>
          </a:xfrm>
          <a:prstGeom prst="rect">
            <a:avLst/>
          </a:prstGeom>
          <a:solidFill>
            <a:srgbClr val="E5EC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Up to ~$100M per year (directional)</a:t>
            </a:r>
          </a:p>
        </p:txBody>
      </p:sp>
      <p:sp>
        <p:nvSpPr>
          <p:cNvPr id="133" name="TextBox 132"/>
          <p:cNvSpPr txBox="1"/>
          <p:nvPr>
            <p:custDataLst>
              <p:tags r:id="rId70"/>
            </p:custDataLst>
          </p:nvPr>
        </p:nvSpPr>
        <p:spPr>
          <a:xfrm>
            <a:off x="5488309" y="4104328"/>
            <a:ext cx="2742916" cy="184666"/>
          </a:xfrm>
          <a:prstGeom prst="rect">
            <a:avLst/>
          </a:prstGeom>
          <a:solidFill>
            <a:srgbClr val="E5EC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1</a:t>
            </a:r>
            <a:r>
              <a:rPr lang="en-US" sz="600" baseline="30000"/>
              <a:t>st</a:t>
            </a:r>
            <a:r>
              <a:rPr lang="en-US" sz="600"/>
              <a:t> 500 WSPW = ~$80-240M; Incremental 500 WSPW = ~$35M-$55M each</a:t>
            </a:r>
          </a:p>
        </p:txBody>
      </p:sp>
      <p:sp>
        <p:nvSpPr>
          <p:cNvPr id="4" name="Rectangle 3"/>
          <p:cNvSpPr/>
          <p:nvPr>
            <p:custDataLst>
              <p:tags r:id="rId71"/>
            </p:custDataLst>
          </p:nvPr>
        </p:nvSpPr>
        <p:spPr>
          <a:xfrm>
            <a:off x="6183535" y="4994198"/>
            <a:ext cx="2960465" cy="141695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i="1">
                <a:solidFill>
                  <a:srgbClr val="000000"/>
                </a:solidFill>
              </a:rPr>
              <a:t>Illustrative – No BUs have attested to this upside and cost structure</a:t>
            </a:r>
          </a:p>
        </p:txBody>
      </p:sp>
      <p:sp>
        <p:nvSpPr>
          <p:cNvPr id="80" name="TextBox 79"/>
          <p:cNvSpPr txBox="1"/>
          <p:nvPr>
            <p:custDataLst>
              <p:tags r:id="rId72"/>
            </p:custDataLst>
          </p:nvPr>
        </p:nvSpPr>
        <p:spPr>
          <a:xfrm>
            <a:off x="532080" y="839133"/>
            <a:ext cx="2974182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457189">
              <a:buClrTx/>
              <a:defRPr/>
            </a:pPr>
            <a:r>
              <a:rPr lang="en-US" sz="1050" b="1" kern="1200"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~$10B accelerator TAM bounded by memory bandwidth, beachhead for Adamantine</a:t>
            </a:r>
            <a:endParaRPr lang="en-US" sz="1050" b="1" kern="1200">
              <a:solidFill>
                <a:srgbClr val="FF0000"/>
              </a:solidFill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Left Brace 133">
            <a:extLst>
              <a:ext uri="{FF2B5EF4-FFF2-40B4-BE49-F238E27FC236}">
                <a16:creationId xmlns:a16="http://schemas.microsoft.com/office/drawing/2014/main" id="{1CCE289E-FE4F-4172-9E3F-2829B4E6B239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3570168" y="1384624"/>
            <a:ext cx="273170" cy="3115958"/>
          </a:xfrm>
          <a:prstGeom prst="leftBrace">
            <a:avLst>
              <a:gd name="adj1" fmla="val 8333"/>
              <a:gd name="adj2" fmla="val 874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TextBox 7"/>
          <p:cNvSpPr txBox="1"/>
          <p:nvPr>
            <p:custDataLst>
              <p:tags r:id="rId74"/>
            </p:custDataLst>
          </p:nvPr>
        </p:nvSpPr>
        <p:spPr>
          <a:xfrm>
            <a:off x="3965248" y="1969850"/>
            <a:ext cx="14287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858585"/>
                </a:solidFill>
              </a:rPr>
              <a:t>Illustrative scenario </a:t>
            </a:r>
            <a:r>
              <a:rPr lang="en-US" sz="1050">
                <a:solidFill>
                  <a:srgbClr val="858585"/>
                </a:solidFill>
              </a:rPr>
              <a:t>(resolution in Q4)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A07C553-31CD-4789-B828-F64693E491B6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2891812" y="3107926"/>
            <a:ext cx="225533" cy="80902"/>
          </a:xfrm>
          <a:prstGeom prst="rect">
            <a:avLst/>
          </a:prstGeom>
          <a:noFill/>
          <a:ln w="38100">
            <a:solidFill>
              <a:srgbClr val="007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5" name="TextBox 134"/>
          <p:cNvSpPr txBox="1"/>
          <p:nvPr>
            <p:custDataLst>
              <p:tags r:id="rId76"/>
            </p:custDataLst>
          </p:nvPr>
        </p:nvSpPr>
        <p:spPr>
          <a:xfrm>
            <a:off x="793011" y="3974256"/>
            <a:ext cx="2639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40">
              <a:defRPr sz="1400"/>
            </a:lvl1pPr>
          </a:lstStyle>
          <a:p>
            <a:pPr defTabSz="914355">
              <a:buClrTx/>
              <a:defRPr/>
            </a:pPr>
            <a:r>
              <a:rPr lang="en-US" sz="900" kern="1200"/>
              <a:t>Innovate in dGPU beachhead (~$10B)</a:t>
            </a:r>
          </a:p>
        </p:txBody>
      </p:sp>
      <p:sp>
        <p:nvSpPr>
          <p:cNvPr id="136" name="TextBox 135"/>
          <p:cNvSpPr txBox="1"/>
          <p:nvPr>
            <p:custDataLst>
              <p:tags r:id="rId77"/>
            </p:custDataLst>
          </p:nvPr>
        </p:nvSpPr>
        <p:spPr>
          <a:xfrm>
            <a:off x="795111" y="4172115"/>
            <a:ext cx="273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900" kern="1200"/>
              <a:t>Scale to follow-on landing zones </a:t>
            </a:r>
            <a:br>
              <a:rPr lang="en-US" sz="900" kern="1200"/>
            </a:br>
            <a:r>
              <a:rPr lang="en-US" sz="900" kern="1200"/>
              <a:t>over time (~$30B)</a:t>
            </a:r>
            <a:endParaRPr lang="en-US" sz="700" kern="1200"/>
          </a:p>
        </p:txBody>
      </p:sp>
      <p:sp>
        <p:nvSpPr>
          <p:cNvPr id="137" name="TextBox 136"/>
          <p:cNvSpPr txBox="1"/>
          <p:nvPr>
            <p:custDataLst>
              <p:tags r:id="rId78"/>
            </p:custDataLst>
          </p:nvPr>
        </p:nvSpPr>
        <p:spPr>
          <a:xfrm>
            <a:off x="793011" y="3617889"/>
            <a:ext cx="268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buClrTx/>
              <a:defRPr/>
            </a:pPr>
            <a:r>
              <a:rPr lang="en-US" sz="900" kern="1200"/>
              <a:t>Disrupt entry </a:t>
            </a:r>
            <a:r>
              <a:rPr lang="en-US" sz="900" kern="1200" err="1"/>
              <a:t>dGPU </a:t>
            </a:r>
            <a:r>
              <a:rPr lang="en-US" sz="900" kern="1200"/>
              <a:t>(~$0.4</a:t>
            </a:r>
            <a:r>
              <a:rPr lang="en-US" sz="900"/>
              <a:t>B) </a:t>
            </a:r>
            <a:r>
              <a:rPr lang="en-US" sz="900" kern="1200"/>
              <a:t>from premium/perf Client segment (~$2B)</a:t>
            </a:r>
          </a:p>
        </p:txBody>
      </p:sp>
      <p:sp>
        <p:nvSpPr>
          <p:cNvPr id="138" name="Slide Number Placeholder 1"/>
          <p:cNvSpPr txBox="1"/>
          <p:nvPr>
            <p:custDataLst>
              <p:tags r:id="rId79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18</a:t>
            </a:fld>
            <a:endParaRPr lang="en-US"/>
          </a:p>
        </p:txBody>
      </p:sp>
      <p:sp>
        <p:nvSpPr>
          <p:cNvPr id="6" name="Title 2"/>
          <p:cNvSpPr txBox="1"/>
          <p:nvPr>
            <p:custDataLst>
              <p:tags r:id="rId80"/>
            </p:custDataLst>
          </p:nvPr>
        </p:nvSpPr>
        <p:spPr>
          <a:xfrm>
            <a:off x="287738" y="317761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ADM could increase </a:t>
            </a:r>
            <a:r>
              <a:rPr lang="en-US" sz="18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dGPU</a:t>
            </a:r>
            <a:r>
              <a:rPr lang="en-U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MSS by ~1.5x-2x, it could contribute ~$10-20B valuation</a:t>
            </a:r>
            <a:br>
              <a:rPr lang="en-US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$[100]M development cost per year, and ~$80-240M incremental </a:t>
            </a:r>
            <a:r>
              <a:rPr lang="en-US" sz="1100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CapEx</a:t>
            </a:r>
            <a:r>
              <a:rPr lang="en-US" sz="11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initial ramp (500 WSPW)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A5238-5E35-4158-8C14-B44BF706854D}"/>
              </a:ext>
            </a:extLst>
          </p:cNvPr>
          <p:cNvSpPr txBox="1"/>
          <p:nvPr/>
        </p:nvSpPr>
        <p:spPr>
          <a:xfrm>
            <a:off x="5394047" y="1998224"/>
            <a:ext cx="2724181" cy="1815882"/>
          </a:xfrm>
          <a:prstGeom prst="rect">
            <a:avLst/>
          </a:prstGeom>
          <a:solidFill>
            <a:srgbClr val="F8F8F8">
              <a:alpha val="90000"/>
            </a:srgbClr>
          </a:solidFill>
        </p:spPr>
        <p:txBody>
          <a:bodyPr wrap="square" rtlCol="0" anchor="t">
            <a:spAutoFit/>
          </a:bodyPr>
          <a:lstStyle/>
          <a:p>
            <a:r>
              <a:rPr lang="en-US"/>
              <a:t>Need to innovate to win share in these segments</a:t>
            </a:r>
          </a:p>
          <a:p>
            <a:r>
              <a:rPr lang="en-US"/>
              <a:t>If.....ADM can help drive to #2 market position with traditional margins at scale</a:t>
            </a:r>
          </a:p>
          <a:p>
            <a:r>
              <a:rPr lang="en-US"/>
              <a:t>Then....it could be worth $10-20B in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39" name="Google Shape;40;p5">
            <a:extLst>
              <a:ext uri="{FF2B5EF4-FFF2-40B4-BE49-F238E27FC236}">
                <a16:creationId xmlns:a16="http://schemas.microsoft.com/office/drawing/2014/main" id="{0FEF99F5-49CE-4669-AAF2-26B17F2AE9B7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7096100" y="-29600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 u="sng">
                <a:solidFill>
                  <a:schemeClr val="dk1"/>
                </a:solidFill>
              </a:rPr>
              <a:t>INTEL CONFIDENTIAL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20-07-30 Memory CSD_ELT_v10.PPTX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3974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tfpBulletedList588443">
            <a:extLst>
              <a:ext uri="{FF2B5EF4-FFF2-40B4-BE49-F238E27FC236}">
                <a16:creationId xmlns:a16="http://schemas.microsoft.com/office/drawing/2014/main" id="{A4C05EDF-5362-432D-BC3C-B3E63E6AB347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10632" y="602084"/>
            <a:ext cx="8104718" cy="352544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177800" indent="-177800">
              <a:lnSpc>
                <a:spcPct val="100000"/>
              </a:lnSpc>
              <a:spcBef>
                <a:spcPts val="1200"/>
              </a:spcBef>
              <a:buFontTx/>
            </a:pPr>
            <a:r>
              <a:rPr lang="en-US" sz="2000"/>
              <a:t>Despite a very critical look ADM </a:t>
            </a:r>
            <a:r>
              <a:rPr lang="en-US" sz="2000">
                <a:sym typeface="Wingdings" pitchFamily="2" charset="2"/>
              </a:rPr>
              <a:t> team became convinced ADM will best strengthen XPU product leadership by establishing a differentiated cache strategy</a:t>
            </a:r>
          </a:p>
          <a:p>
            <a:pPr marL="177800" indent="-177800">
              <a:lnSpc>
                <a:spcPct val="100000"/>
              </a:lnSpc>
              <a:spcBef>
                <a:spcPts val="1200"/>
              </a:spcBef>
              <a:buFontTx/>
            </a:pPr>
            <a:r>
              <a:rPr lang="en-US" sz="2000">
                <a:sym typeface="Wingdings" pitchFamily="2" charset="2"/>
              </a:rPr>
              <a:t>This IS the POR plan to disrupt Graphics with MTL-P</a:t>
            </a:r>
            <a:endParaRPr lang="en-US" sz="2000" b="1" i="1"/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600"/>
          </a:p>
        </p:txBody>
      </p:sp>
      <p:sp>
        <p:nvSpPr>
          <p:cNvPr id="4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overall_1_132401065810487695 columns_1_132401065810487695 </a:t>
            </a:r>
          </a:p>
        </p:txBody>
      </p:sp>
      <p:sp>
        <p:nvSpPr>
          <p:cNvPr id="5" name="Slide Number Placeholder 1"/>
          <p:cNvSpPr txBox="1"/>
          <p:nvPr>
            <p:custDataLst>
              <p:tags r:id="rId3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19</a:t>
            </a:fld>
            <a:endParaRPr lang="en-US"/>
          </a:p>
        </p:txBody>
      </p:sp>
      <p:sp>
        <p:nvSpPr>
          <p:cNvPr id="6" name="Title 2"/>
          <p:cNvSpPr txBox="1"/>
          <p:nvPr>
            <p:custDataLst>
              <p:tags r:id="rId4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Decision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43B193-57FB-48D2-8E49-324401D6F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56" y="2818993"/>
            <a:ext cx="3822921" cy="2153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39785-0D4C-465F-9C71-48243ED3970D}"/>
              </a:ext>
            </a:extLst>
          </p:cNvPr>
          <p:cNvSpPr txBox="1"/>
          <p:nvPr/>
        </p:nvSpPr>
        <p:spPr>
          <a:xfrm>
            <a:off x="5198675" y="2851745"/>
            <a:ext cx="3151575" cy="1461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55600" lvl="1" indent="-177800">
              <a:spcBef>
                <a:spcPts val="600"/>
              </a:spcBef>
              <a:buFontTx/>
              <a:buChar char="–"/>
            </a:pPr>
            <a:r>
              <a:rPr lang="en-US" strike="sngStrike">
                <a:sym typeface="Wingdings" pitchFamily="2" charset="2"/>
              </a:rPr>
              <a:t>Require ADM “attach” volume necessary to hit expected core business ROI and margins out of the gate</a:t>
            </a:r>
          </a:p>
          <a:p>
            <a:pPr marL="355600" lvl="1" indent="-177800">
              <a:spcBef>
                <a:spcPts val="600"/>
              </a:spcBef>
              <a:buFontTx/>
              <a:buChar char="–"/>
            </a:pPr>
            <a:r>
              <a:rPr lang="en-US">
                <a:sym typeface="Wingdings" pitchFamily="2" charset="2"/>
              </a:rPr>
              <a:t>Decommit client; suffer competitive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99F52-95F3-422E-B602-187CD90972DD}"/>
              </a:ext>
            </a:extLst>
          </p:cNvPr>
          <p:cNvSpPr txBox="1"/>
          <p:nvPr/>
        </p:nvSpPr>
        <p:spPr>
          <a:xfrm>
            <a:off x="4728029" y="3426206"/>
            <a:ext cx="36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283796-F0FB-4A82-B73D-67096C831BE2}"/>
              </a:ext>
            </a:extLst>
          </p:cNvPr>
          <p:cNvSpPr/>
          <p:nvPr/>
        </p:nvSpPr>
        <p:spPr>
          <a:xfrm>
            <a:off x="3543300" y="2072418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/>
              <a:t>Strategic Decision</a:t>
            </a:r>
          </a:p>
          <a:p>
            <a:r>
              <a:rPr lang="en-US" sz="1600" b="1" i="1"/>
              <a:t>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0F417F-7ED2-4D71-8100-69EACB1D2C21}"/>
              </a:ext>
            </a:extLst>
          </p:cNvPr>
          <p:cNvSpPr txBox="1"/>
          <p:nvPr/>
        </p:nvSpPr>
        <p:spPr>
          <a:xfrm>
            <a:off x="863600" y="2511216"/>
            <a:ext cx="305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Go: Phased Implementation of ADM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8D72E-AFB7-474A-B0AE-3CAD121B152D}"/>
              </a:ext>
            </a:extLst>
          </p:cNvPr>
          <p:cNvSpPr txBox="1"/>
          <p:nvPr/>
        </p:nvSpPr>
        <p:spPr>
          <a:xfrm>
            <a:off x="6201615" y="2503304"/>
            <a:ext cx="139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Go on ADM</a:t>
            </a:r>
          </a:p>
        </p:txBody>
      </p:sp>
    </p:spTree>
    <p:extLst>
      <p:ext uri="{BB962C8B-B14F-4D97-AF65-F5344CB8AC3E}">
        <p14:creationId xmlns:p14="http://schemas.microsoft.com/office/powerpoint/2010/main" val="42391168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tfpLayoutConfig" hidden="1"/>
          <p:cNvSpPr txBox="1"/>
          <p:nvPr>
            <p:custDataLst>
              <p:tags r:id="rId1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overall_1_132401064422993502 columns_1_132401064422993502 </a:t>
            </a:r>
          </a:p>
        </p:txBody>
      </p:sp>
      <p:sp>
        <p:nvSpPr>
          <p:cNvPr id="5" name="Title 2"/>
          <p:cNvSpPr txBox="1"/>
          <p:nvPr>
            <p:custDataLst>
              <p:tags r:id="rId2"/>
            </p:custDataLst>
          </p:nvPr>
        </p:nvSpPr>
        <p:spPr>
          <a:xfrm>
            <a:off x="312488" y="357933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to the MANY who helped make this CSD Happen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Engagement / Inclusive / Corporate-Wide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1"/>
          <p:cNvSpPr txBox="1"/>
          <p:nvPr>
            <p:custDataLst>
              <p:tags r:id="rId3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EEA5C-2ED5-43B5-9B32-9F011FFCFAB7}"/>
              </a:ext>
            </a:extLst>
          </p:cNvPr>
          <p:cNvSpPr txBox="1"/>
          <p:nvPr/>
        </p:nvSpPr>
        <p:spPr>
          <a:xfrm>
            <a:off x="548640" y="1150745"/>
            <a:ext cx="299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Leads: Carolyn Duran / Frank Hady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5B82B-1CF5-4648-B00B-B391F8BFA00C}"/>
              </a:ext>
            </a:extLst>
          </p:cNvPr>
          <p:cNvSpPr txBox="1"/>
          <p:nvPr/>
        </p:nvSpPr>
        <p:spPr>
          <a:xfrm>
            <a:off x="7021402" y="1150745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CSO: Mark Pontarelli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AE0F8-7A7D-4661-B496-BCD7C6334FD7}"/>
              </a:ext>
            </a:extLst>
          </p:cNvPr>
          <p:cNvSpPr txBox="1"/>
          <p:nvPr/>
        </p:nvSpPr>
        <p:spPr>
          <a:xfrm>
            <a:off x="548640" y="4600066"/>
            <a:ext cx="608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Sponsors: Rob Crooke, Raja Koduri, Murthy Renduchintala, Navin Shenoy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1DAA1F-273E-4A37-AACF-D749344C2BB5}"/>
              </a:ext>
            </a:extLst>
          </p:cNvPr>
          <p:cNvSpPr/>
          <p:nvPr/>
        </p:nvSpPr>
        <p:spPr>
          <a:xfrm>
            <a:off x="598290" y="1578556"/>
            <a:ext cx="2082473" cy="274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>
                <a:solidFill>
                  <a:schemeClr val="accent5">
                    <a:lumMod val="75000"/>
                  </a:schemeClr>
                </a:solidFill>
              </a:rPr>
              <a:t>Corporate Effort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3421A9-53BD-405C-9617-B7515E2C2639}"/>
              </a:ext>
            </a:extLst>
          </p:cNvPr>
          <p:cNvSpPr txBox="1"/>
          <p:nvPr/>
        </p:nvSpPr>
        <p:spPr>
          <a:xfrm>
            <a:off x="778220" y="2014002"/>
            <a:ext cx="17226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DPG*	    CCG</a:t>
            </a:r>
          </a:p>
          <a:p>
            <a:r>
              <a:rPr lang="en-US"/>
              <a:t>IAGS	    TMG</a:t>
            </a:r>
          </a:p>
          <a:p>
            <a:r>
              <a:rPr lang="en-US"/>
              <a:t>NSG	    CSO</a:t>
            </a:r>
          </a:p>
          <a:p>
            <a:r>
              <a:rPr lang="en-US"/>
              <a:t>SMG	    CEG</a:t>
            </a:r>
          </a:p>
          <a:p>
            <a:r>
              <a:rPr lang="en-US"/>
              <a:t>ICAP 	    XPG</a:t>
            </a:r>
          </a:p>
          <a:p>
            <a:pPr algn="ctr"/>
            <a:r>
              <a:rPr lang="en-US"/>
              <a:t>Finance</a:t>
            </a:r>
          </a:p>
          <a:p>
            <a:pPr algn="ctr"/>
            <a:r>
              <a:rPr lang="en-US"/>
              <a:t>Supply Chain</a:t>
            </a:r>
          </a:p>
          <a:p>
            <a:pPr algn="ctr"/>
            <a:r>
              <a:rPr lang="en-US"/>
              <a:t>Intel Labs</a:t>
            </a:r>
          </a:p>
          <a:p>
            <a:pPr algn="ctr"/>
            <a:r>
              <a:rPr lang="en-US"/>
              <a:t>IP Engineering</a:t>
            </a:r>
          </a:p>
          <a:p>
            <a:pPr algn="ctr"/>
            <a:r>
              <a:rPr lang="en-US"/>
              <a:t>Bain</a:t>
            </a:r>
          </a:p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92ADC-CF01-4B65-9F20-91785121DCFB}"/>
              </a:ext>
            </a:extLst>
          </p:cNvPr>
          <p:cNvSpPr txBox="1"/>
          <p:nvPr/>
        </p:nvSpPr>
        <p:spPr>
          <a:xfrm>
            <a:off x="717972" y="4151242"/>
            <a:ext cx="17828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/>
              <a:t>*CESG, DPEA, IOTG, MIO, NPG, SBDO, XMG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D482E6-C4AF-41E3-BF12-56EA07D24BCF}"/>
              </a:ext>
            </a:extLst>
          </p:cNvPr>
          <p:cNvGrpSpPr/>
          <p:nvPr/>
        </p:nvGrpSpPr>
        <p:grpSpPr>
          <a:xfrm>
            <a:off x="2860692" y="1578556"/>
            <a:ext cx="6091645" cy="2743200"/>
            <a:chOff x="2860692" y="1578556"/>
            <a:chExt cx="6091645" cy="27432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9BE03FE-4002-40F6-A04A-11E81E526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0692" y="2134036"/>
              <a:ext cx="6091645" cy="1632240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BF6965C-C77E-469F-9B4F-020AAF1C55E2}"/>
                </a:ext>
              </a:extLst>
            </p:cNvPr>
            <p:cNvSpPr/>
            <p:nvPr/>
          </p:nvSpPr>
          <p:spPr>
            <a:xfrm>
              <a:off x="2923807" y="1578556"/>
              <a:ext cx="5965414" cy="2743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i="1">
                  <a:solidFill>
                    <a:schemeClr val="accent5">
                      <a:lumMod val="75000"/>
                    </a:schemeClr>
                  </a:solidFill>
                </a:rPr>
                <a:t>Team of Experts and Advisors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8625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tfpBulletedList104452">
            <a:extLst>
              <a:ext uri="{FF2B5EF4-FFF2-40B4-BE49-F238E27FC236}">
                <a16:creationId xmlns:a16="http://schemas.microsoft.com/office/drawing/2014/main" id="{72CE341D-0CF0-42FD-BD68-CD9427AA4AE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37804" y="939998"/>
            <a:ext cx="3730973" cy="3263504"/>
          </a:xfrm>
        </p:spPr>
        <p:txBody>
          <a:bodyPr wrap="square"/>
          <a:lstStyle/>
          <a:p>
            <a:pPr marL="177800" indent="-1778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</a:pPr>
            <a:r>
              <a:rPr lang="en-US" sz="2000"/>
              <a:t>Tightly Coupled </a:t>
            </a:r>
            <a:r>
              <a:rPr lang="en-US" sz="2000">
                <a:sym typeface="Wingdings" pitchFamily="2" charset="2"/>
              </a:rPr>
              <a:t> Adamantine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endParaRPr lang="en-US" sz="2000">
              <a:sym typeface="Wingdings" pitchFamily="2" charset="2"/>
            </a:endParaRPr>
          </a:p>
          <a:p>
            <a:pPr marL="177800" indent="-1778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</a:pPr>
            <a:r>
              <a:rPr lang="en-US" sz="2000">
                <a:solidFill>
                  <a:srgbClr val="0070C0"/>
                </a:solidFill>
                <a:sym typeface="Wingdings" pitchFamily="2" charset="2"/>
              </a:rPr>
              <a:t>In Package Memory  high bandwidth DRAM variants</a:t>
            </a:r>
          </a:p>
          <a:p>
            <a:pPr marL="177800" indent="-1778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</a:pPr>
            <a:r>
              <a:rPr lang="en-US" sz="2000">
                <a:solidFill>
                  <a:srgbClr val="0070C0"/>
                </a:solidFill>
                <a:sym typeface="Wingdings" pitchFamily="2" charset="2"/>
              </a:rPr>
              <a:t>Systems  Many </a:t>
            </a:r>
          </a:p>
        </p:txBody>
      </p:sp>
      <p:sp>
        <p:nvSpPr>
          <p:cNvPr id="5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overall_1_132401065775007310 columns_1_132401065775007310 </a:t>
            </a:r>
          </a:p>
        </p:txBody>
      </p:sp>
      <p:sp>
        <p:nvSpPr>
          <p:cNvPr id="9" name="Slide Number Placeholder 1"/>
          <p:cNvSpPr txBox="1"/>
          <p:nvPr>
            <p:custDataLst>
              <p:tags r:id="rId3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20</a:t>
            </a:fld>
            <a:endParaRPr lang="en-US"/>
          </a:p>
        </p:txBody>
      </p:sp>
      <p:sp>
        <p:nvSpPr>
          <p:cNvPr id="7" name="Title 2"/>
          <p:cNvSpPr txBox="1"/>
          <p:nvPr>
            <p:custDataLst>
              <p:tags r:id="rId4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Flow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1DBB07-657C-4D3B-852A-83B6138E5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800" y="1209501"/>
            <a:ext cx="4572396" cy="25757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0B70E4-A5E4-4C64-89FE-B89DE4B6203F}"/>
              </a:ext>
            </a:extLst>
          </p:cNvPr>
          <p:cNvSpPr/>
          <p:nvPr/>
        </p:nvSpPr>
        <p:spPr>
          <a:xfrm>
            <a:off x="4418148" y="1462343"/>
            <a:ext cx="3155950" cy="23812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010B157-2C18-45D3-B9E6-B0654AAC44D6}"/>
              </a:ext>
            </a:extLst>
          </p:cNvPr>
          <p:cNvSpPr/>
          <p:nvPr/>
        </p:nvSpPr>
        <p:spPr>
          <a:xfrm>
            <a:off x="3604506" y="1462343"/>
            <a:ext cx="713822" cy="232294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73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>
            <p:custDataLst>
              <p:tags r:id="rId1"/>
            </p:custDataLst>
          </p:nvPr>
        </p:nvSpPr>
        <p:spPr>
          <a:xfrm>
            <a:off x="1919141" y="4136513"/>
            <a:ext cx="2190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Industry Influencing</a:t>
            </a:r>
          </a:p>
        </p:txBody>
      </p:sp>
      <p:sp>
        <p:nvSpPr>
          <p:cNvPr id="34" name="TextBox 33"/>
          <p:cNvSpPr txBox="1"/>
          <p:nvPr>
            <p:custDataLst>
              <p:tags r:id="rId2"/>
            </p:custDataLst>
          </p:nvPr>
        </p:nvSpPr>
        <p:spPr>
          <a:xfrm>
            <a:off x="3992141" y="4136513"/>
            <a:ext cx="232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Compute/memory Optimization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Industry Influencing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Packaging Innovation</a:t>
            </a:r>
          </a:p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>
            <p:custDataLst>
              <p:tags r:id="rId3"/>
            </p:custDataLst>
          </p:nvPr>
        </p:nvSpPr>
        <p:spPr>
          <a:xfrm>
            <a:off x="6117368" y="4136513"/>
            <a:ext cx="234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ADM process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Compute/Memory Optimization 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Packaging innovation</a:t>
            </a:r>
          </a:p>
        </p:txBody>
      </p:sp>
      <p:sp>
        <p:nvSpPr>
          <p:cNvPr id="5" name="btfpLayoutConfig" hidden="1"/>
          <p:cNvSpPr txBox="1"/>
          <p:nvPr>
            <p:custDataLst>
              <p:tags r:id="rId4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overall_0_132391248485209053 columns_1_132391248485209053 </a:t>
            </a:r>
          </a:p>
        </p:txBody>
      </p: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50800" y="3276504"/>
            <a:ext cx="1875888" cy="739653"/>
            <a:chOff x="50800" y="3347874"/>
            <a:chExt cx="1875888" cy="739653"/>
          </a:xfrm>
        </p:grpSpPr>
        <p:sp>
          <p:nvSpPr>
            <p:cNvPr id="40" name="Rectangle 39"/>
            <p:cNvSpPr/>
            <p:nvPr>
              <p:custDataLst>
                <p:tags r:id="rId34"/>
              </p:custDataLst>
            </p:nvPr>
          </p:nvSpPr>
          <p:spPr>
            <a:xfrm>
              <a:off x="1800992" y="3347874"/>
              <a:ext cx="125696" cy="732509"/>
            </a:xfrm>
            <a:prstGeom prst="rect">
              <a:avLst/>
            </a:prstGeom>
            <a:solidFill>
              <a:srgbClr val="D6D6D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TextBox 49"/>
            <p:cNvSpPr txBox="1"/>
            <p:nvPr>
              <p:custDataLst>
                <p:tags r:id="rId35"/>
              </p:custDataLst>
            </p:nvPr>
          </p:nvSpPr>
          <p:spPr>
            <a:xfrm>
              <a:off x="50800" y="3348863"/>
              <a:ext cx="1750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Investment required to get to a memory to use</a:t>
              </a:r>
            </a:p>
          </p:txBody>
        </p:sp>
      </p:grpSp>
      <p:sp>
        <p:nvSpPr>
          <p:cNvPr id="32" name="TextBox 31"/>
          <p:cNvSpPr txBox="1"/>
          <p:nvPr>
            <p:custDataLst>
              <p:tags r:id="rId6"/>
            </p:custDataLst>
          </p:nvPr>
        </p:nvSpPr>
        <p:spPr>
          <a:xfrm>
            <a:off x="4386908" y="3489365"/>
            <a:ext cx="158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10’s $M</a:t>
            </a:r>
          </a:p>
        </p:txBody>
      </p:sp>
      <p:grpSp>
        <p:nvGrpSpPr>
          <p:cNvPr id="6" name="Group 5"/>
          <p:cNvGrpSpPr/>
          <p:nvPr>
            <p:custDataLst>
              <p:tags r:id="rId7"/>
            </p:custDataLst>
          </p:nvPr>
        </p:nvGrpSpPr>
        <p:grpSpPr>
          <a:xfrm>
            <a:off x="673006" y="1576856"/>
            <a:ext cx="1253681" cy="741055"/>
            <a:chOff x="673006" y="1675916"/>
            <a:chExt cx="1253681" cy="741055"/>
          </a:xfrm>
        </p:grpSpPr>
        <p:sp>
          <p:nvSpPr>
            <p:cNvPr id="35" name="Rectangle 34"/>
            <p:cNvSpPr/>
            <p:nvPr>
              <p:custDataLst>
                <p:tags r:id="rId32"/>
              </p:custDataLst>
            </p:nvPr>
          </p:nvSpPr>
          <p:spPr>
            <a:xfrm>
              <a:off x="1822474" y="1685451"/>
              <a:ext cx="104213" cy="731520"/>
            </a:xfrm>
            <a:prstGeom prst="rect">
              <a:avLst/>
            </a:prstGeom>
            <a:solidFill>
              <a:srgbClr val="D6D6D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>
              <p:custDataLst>
                <p:tags r:id="rId33"/>
              </p:custDataLst>
            </p:nvPr>
          </p:nvSpPr>
          <p:spPr>
            <a:xfrm>
              <a:off x="673006" y="1675916"/>
              <a:ext cx="1094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Pros</a:t>
              </a:r>
              <a:br>
                <a:rPr lang="en-US" b="1"/>
              </a:br>
              <a:endParaRPr lang="en-US" b="1"/>
            </a:p>
          </p:txBody>
        </p:sp>
      </p:grpSp>
      <p:grpSp>
        <p:nvGrpSpPr>
          <p:cNvPr id="7" name="Group 6"/>
          <p:cNvGrpSpPr/>
          <p:nvPr>
            <p:custDataLst>
              <p:tags r:id="rId8"/>
            </p:custDataLst>
          </p:nvPr>
        </p:nvGrpSpPr>
        <p:grpSpPr>
          <a:xfrm>
            <a:off x="673006" y="2431942"/>
            <a:ext cx="1253681" cy="731520"/>
            <a:chOff x="673006" y="2479354"/>
            <a:chExt cx="1253681" cy="731520"/>
          </a:xfrm>
        </p:grpSpPr>
        <p:sp>
          <p:nvSpPr>
            <p:cNvPr id="37" name="Rectangle 36"/>
            <p:cNvSpPr/>
            <p:nvPr>
              <p:custDataLst>
                <p:tags r:id="rId30"/>
              </p:custDataLst>
            </p:nvPr>
          </p:nvSpPr>
          <p:spPr>
            <a:xfrm>
              <a:off x="1822474" y="2479354"/>
              <a:ext cx="104213" cy="731520"/>
            </a:xfrm>
            <a:prstGeom prst="rect">
              <a:avLst/>
            </a:prstGeom>
            <a:solidFill>
              <a:srgbClr val="D6D6D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TextBox 37"/>
            <p:cNvSpPr txBox="1"/>
            <p:nvPr>
              <p:custDataLst>
                <p:tags r:id="rId31"/>
              </p:custDataLst>
            </p:nvPr>
          </p:nvSpPr>
          <p:spPr>
            <a:xfrm>
              <a:off x="673006" y="2479354"/>
              <a:ext cx="1094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Cons</a:t>
              </a:r>
              <a:br>
                <a:rPr lang="en-US" b="1"/>
              </a:br>
              <a:endParaRPr lang="en-US" b="1"/>
            </a:p>
          </p:txBody>
        </p:sp>
      </p:grpSp>
      <p:sp>
        <p:nvSpPr>
          <p:cNvPr id="58" name="TextBox 57"/>
          <p:cNvSpPr txBox="1"/>
          <p:nvPr>
            <p:custDataLst>
              <p:tags r:id="rId9"/>
            </p:custDataLst>
          </p:nvPr>
        </p:nvSpPr>
        <p:spPr>
          <a:xfrm>
            <a:off x="2138841" y="3489365"/>
            <a:ext cx="175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1’s of $M</a:t>
            </a:r>
          </a:p>
        </p:txBody>
      </p:sp>
      <p:sp>
        <p:nvSpPr>
          <p:cNvPr id="60" name="TextBox 59"/>
          <p:cNvSpPr txBox="1"/>
          <p:nvPr>
            <p:custDataLst>
              <p:tags r:id="rId10"/>
            </p:custDataLst>
          </p:nvPr>
        </p:nvSpPr>
        <p:spPr>
          <a:xfrm>
            <a:off x="6455093" y="3489365"/>
            <a:ext cx="1670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$100’s of $M </a:t>
            </a:r>
          </a:p>
        </p:txBody>
      </p: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2016277" y="813929"/>
            <a:ext cx="6273393" cy="274320"/>
          </a:xfrm>
          <a:prstGeom prst="rect">
            <a:avLst/>
          </a:prstGeom>
          <a:solidFill>
            <a:srgbClr val="CC000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In-package memory</a:t>
            </a:r>
            <a:r>
              <a:rPr kumimoji="0" lang="en-US" sz="14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(10s of GB)</a:t>
            </a:r>
          </a:p>
        </p:txBody>
      </p:sp>
      <p:sp>
        <p:nvSpPr>
          <p:cNvPr id="24" name="Rectangle 23"/>
          <p:cNvSpPr/>
          <p:nvPr>
            <p:custDataLst>
              <p:tags r:id="rId12"/>
            </p:custDataLst>
          </p:nvPr>
        </p:nvSpPr>
        <p:spPr>
          <a:xfrm>
            <a:off x="2016277" y="1131671"/>
            <a:ext cx="2025598" cy="411185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Off-the-shelf (i.e. HBM)</a:t>
            </a:r>
          </a:p>
        </p:txBody>
      </p:sp>
      <p:sp>
        <p:nvSpPr>
          <p:cNvPr id="25" name="Rectangle 24"/>
          <p:cNvSpPr/>
          <p:nvPr>
            <p:custDataLst>
              <p:tags r:id="rId13"/>
            </p:custDataLst>
          </p:nvPr>
        </p:nvSpPr>
        <p:spPr>
          <a:xfrm>
            <a:off x="4140175" y="1131671"/>
            <a:ext cx="2025598" cy="411185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Custom</a:t>
            </a:r>
          </a:p>
        </p:txBody>
      </p:sp>
      <p:sp>
        <p:nvSpPr>
          <p:cNvPr id="28" name="Rectangle 27"/>
          <p:cNvSpPr/>
          <p:nvPr>
            <p:custDataLst>
              <p:tags r:id="rId14"/>
            </p:custDataLst>
          </p:nvPr>
        </p:nvSpPr>
        <p:spPr>
          <a:xfrm>
            <a:off x="6264072" y="1131671"/>
            <a:ext cx="2025598" cy="411185"/>
          </a:xfrm>
          <a:prstGeom prst="rect">
            <a:avLst/>
          </a:prstGeom>
          <a:solidFill>
            <a:srgbClr val="D6D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Scale Adamantine to IPM capacity</a:t>
            </a:r>
          </a:p>
        </p:txBody>
      </p:sp>
      <p:grpSp>
        <p:nvGrpSpPr>
          <p:cNvPr id="9" name="Group 8"/>
          <p:cNvGrpSpPr/>
          <p:nvPr>
            <p:custDataLst>
              <p:tags r:id="rId15"/>
            </p:custDataLst>
          </p:nvPr>
        </p:nvGrpSpPr>
        <p:grpSpPr>
          <a:xfrm>
            <a:off x="274318" y="4123044"/>
            <a:ext cx="1652361" cy="731520"/>
            <a:chOff x="510624" y="4222104"/>
            <a:chExt cx="1416063" cy="731520"/>
          </a:xfrm>
        </p:grpSpPr>
        <p:sp>
          <p:nvSpPr>
            <p:cNvPr id="29" name="Rectangle 28"/>
            <p:cNvSpPr/>
            <p:nvPr>
              <p:custDataLst>
                <p:tags r:id="rId28"/>
              </p:custDataLst>
            </p:nvPr>
          </p:nvSpPr>
          <p:spPr>
            <a:xfrm>
              <a:off x="1822474" y="4222104"/>
              <a:ext cx="104213" cy="731520"/>
            </a:xfrm>
            <a:prstGeom prst="rect">
              <a:avLst/>
            </a:prstGeom>
            <a:solidFill>
              <a:srgbClr val="D6D6D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29"/>
              </p:custDataLst>
            </p:nvPr>
          </p:nvSpPr>
          <p:spPr>
            <a:xfrm>
              <a:off x="510624" y="4222104"/>
              <a:ext cx="1290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Intel key contributions </a:t>
              </a:r>
            </a:p>
          </p:txBody>
        </p:sp>
      </p:grpSp>
      <p:sp>
        <p:nvSpPr>
          <p:cNvPr id="41" name="TextBox 40"/>
          <p:cNvSpPr txBox="1"/>
          <p:nvPr>
            <p:custDataLst>
              <p:tags r:id="rId16"/>
            </p:custDataLst>
          </p:nvPr>
        </p:nvSpPr>
        <p:spPr>
          <a:xfrm>
            <a:off x="4109350" y="2404327"/>
            <a:ext cx="2125953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Custom solution may limit scale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Absorb memory “price”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Multi-party alignment req’d</a:t>
            </a:r>
          </a:p>
        </p:txBody>
      </p:sp>
      <p:sp>
        <p:nvSpPr>
          <p:cNvPr id="44" name="TextBox 43"/>
          <p:cNvSpPr txBox="1"/>
          <p:nvPr>
            <p:custDataLst>
              <p:tags r:id="rId17"/>
            </p:custDataLst>
          </p:nvPr>
        </p:nvSpPr>
        <p:spPr>
          <a:xfrm>
            <a:off x="1800991" y="2412889"/>
            <a:ext cx="241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Might not solve the problem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We need to adapt to adopt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We start from behind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Absorb memory “price”</a:t>
            </a:r>
          </a:p>
        </p:txBody>
      </p:sp>
      <p:sp>
        <p:nvSpPr>
          <p:cNvPr id="45" name="TextBox 44"/>
          <p:cNvSpPr txBox="1"/>
          <p:nvPr>
            <p:custDataLst>
              <p:tags r:id="rId18"/>
            </p:custDataLst>
          </p:nvPr>
        </p:nvSpPr>
        <p:spPr>
          <a:xfrm>
            <a:off x="6227474" y="2372853"/>
            <a:ext cx="21259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Might not solve the problem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ADM benefits degraded as IPM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Single/sole source to customer</a:t>
            </a:r>
          </a:p>
        </p:txBody>
      </p:sp>
      <p:sp>
        <p:nvSpPr>
          <p:cNvPr id="46" name="TextBox 45"/>
          <p:cNvSpPr txBox="1"/>
          <p:nvPr>
            <p:custDataLst>
              <p:tags r:id="rId19"/>
            </p:custDataLst>
          </p:nvPr>
        </p:nvSpPr>
        <p:spPr>
          <a:xfrm>
            <a:off x="3997566" y="1499765"/>
            <a:ext cx="229648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Clear customer need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Workload intelligence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System optimization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Can provide differentiation </a:t>
            </a:r>
          </a:p>
          <a:p>
            <a:pPr algn="ctr"/>
            <a:r>
              <a:rPr lang="en-US" sz="1050" b="1" err="1">
                <a:solidFill>
                  <a:schemeClr val="tx1"/>
                </a:solidFill>
              </a:rPr>
              <a:t>Opp</a:t>
            </a:r>
            <a:r>
              <a:rPr lang="en-US" sz="1050" b="1">
                <a:solidFill>
                  <a:schemeClr val="tx1"/>
                </a:solidFill>
              </a:rPr>
              <a:t> for new business models</a:t>
            </a:r>
          </a:p>
        </p:txBody>
      </p:sp>
      <p:sp>
        <p:nvSpPr>
          <p:cNvPr id="47" name="TextBox 46"/>
          <p:cNvSpPr txBox="1"/>
          <p:nvPr>
            <p:custDataLst>
              <p:tags r:id="rId20"/>
            </p:custDataLst>
          </p:nvPr>
        </p:nvSpPr>
        <p:spPr>
          <a:xfrm>
            <a:off x="2138841" y="1774865"/>
            <a:ext cx="1750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Minimal investment</a:t>
            </a:r>
          </a:p>
        </p:txBody>
      </p:sp>
      <p:sp>
        <p:nvSpPr>
          <p:cNvPr id="48" name="TextBox 47"/>
          <p:cNvSpPr txBox="1"/>
          <p:nvPr>
            <p:custDataLst>
              <p:tags r:id="rId21"/>
            </p:custDataLst>
          </p:nvPr>
        </p:nvSpPr>
        <p:spPr>
          <a:xfrm>
            <a:off x="6242443" y="1609129"/>
            <a:ext cx="2096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Reduces reliance on DRAM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Drives value to Intel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System optimization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Can provide differentiation</a:t>
            </a:r>
          </a:p>
        </p:txBody>
      </p:sp>
      <p:cxnSp>
        <p:nvCxnSpPr>
          <p:cNvPr id="42" name="Straight Connector 41"/>
          <p:cNvCxnSpPr/>
          <p:nvPr>
            <p:custDataLst>
              <p:tags r:id="rId22"/>
            </p:custDataLst>
          </p:nvPr>
        </p:nvCxnSpPr>
        <p:spPr>
          <a:xfrm>
            <a:off x="202275" y="2378570"/>
            <a:ext cx="8138160" cy="0"/>
          </a:xfrm>
          <a:prstGeom prst="line">
            <a:avLst/>
          </a:prstGeom>
          <a:ln w="12700" cap="flat" cmpd="sng" algn="ctr">
            <a:solidFill>
              <a:srgbClr val="5C5C5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23"/>
            </p:custDataLst>
          </p:nvPr>
        </p:nvCxnSpPr>
        <p:spPr>
          <a:xfrm>
            <a:off x="202275" y="3218436"/>
            <a:ext cx="8138160" cy="0"/>
          </a:xfrm>
          <a:prstGeom prst="line">
            <a:avLst/>
          </a:prstGeom>
          <a:ln w="12700" cap="flat" cmpd="sng" algn="ctr">
            <a:solidFill>
              <a:srgbClr val="5C5C5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24"/>
            </p:custDataLst>
          </p:nvPr>
        </p:nvCxnSpPr>
        <p:spPr>
          <a:xfrm>
            <a:off x="202275" y="4064976"/>
            <a:ext cx="8138160" cy="0"/>
          </a:xfrm>
          <a:prstGeom prst="line">
            <a:avLst/>
          </a:prstGeom>
          <a:ln w="12700" cap="flat" cmpd="sng" algn="ctr">
            <a:solidFill>
              <a:srgbClr val="5C5C5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6DC0F80-3860-4773-A48A-EAD5720157F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056320" y="1101390"/>
            <a:ext cx="2178983" cy="3866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1"/>
          <p:cNvSpPr txBox="1"/>
          <p:nvPr>
            <p:custDataLst>
              <p:tags r:id="rId26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21</a:t>
            </a:fld>
            <a:endParaRPr lang="en-US"/>
          </a:p>
        </p:txBody>
      </p:sp>
      <p:sp>
        <p:nvSpPr>
          <p:cNvPr id="10" name="Title 2"/>
          <p:cNvSpPr txBox="1"/>
          <p:nvPr>
            <p:custDataLst>
              <p:tags r:id="rId27"/>
            </p:custDataLst>
          </p:nvPr>
        </p:nvSpPr>
        <p:spPr>
          <a:xfrm>
            <a:off x="287172" y="235432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Options to address 10s of GB needs</a:t>
            </a:r>
          </a:p>
        </p:txBody>
      </p:sp>
    </p:spTree>
    <p:extLst>
      <p:ext uri="{BB962C8B-B14F-4D97-AF65-F5344CB8AC3E}">
        <p14:creationId xmlns:p14="http://schemas.microsoft.com/office/powerpoint/2010/main" val="31916924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tfpBulletedList262177">
            <a:extLst>
              <a:ext uri="{FF2B5EF4-FFF2-40B4-BE49-F238E27FC236}">
                <a16:creationId xmlns:a16="http://schemas.microsoft.com/office/drawing/2014/main" id="{E182276C-EFB9-4C7F-A93E-AA0644F67825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5613" y="529262"/>
            <a:ext cx="5725862" cy="3982409"/>
          </a:xfrm>
        </p:spPr>
        <p:txBody>
          <a:bodyPr wrap="square"/>
          <a:lstStyle/>
          <a:p>
            <a:pPr marL="177800" indent="-1778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</a:pPr>
            <a:r>
              <a:rPr lang="en-US" sz="1600" b="1"/>
              <a:t>Guiding beliefs (a.k.a. lessons learned)</a:t>
            </a:r>
          </a:p>
          <a:p>
            <a:pPr marL="355600" lvl="1" indent="-1778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sz="1200">
                <a:solidFill>
                  <a:schemeClr val="tx1"/>
                </a:solidFill>
              </a:rPr>
              <a:t>We have to focus on solving the customer problem first </a:t>
            </a:r>
            <a:r>
              <a:rPr lang="en-US" sz="1200">
                <a:solidFill>
                  <a:schemeClr val="tx1"/>
                </a:solidFill>
                <a:sym typeface="Wingdings" pitchFamily="2" charset="2"/>
              </a:rPr>
              <a:t> need deep understanding of workloads, their use of memory and their future trajectory. </a:t>
            </a:r>
          </a:p>
          <a:p>
            <a:pPr marL="355600" lvl="1" indent="-1778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sz="1200">
                <a:solidFill>
                  <a:schemeClr val="tx1"/>
                </a:solidFill>
                <a:sym typeface="Wingdings" pitchFamily="2" charset="2"/>
              </a:rPr>
              <a:t>Any IPM implementation requires optimization of the software stack.</a:t>
            </a:r>
          </a:p>
          <a:p>
            <a:pPr marL="355600" lvl="1" indent="-1778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sz="1200">
                <a:solidFill>
                  <a:schemeClr val="tx1"/>
                </a:solidFill>
              </a:rPr>
              <a:t>New innovations must be judged against realistic internal and memory ecosystem business models and affordability assumptions.</a:t>
            </a:r>
          </a:p>
          <a:p>
            <a:pPr marL="355600" lvl="1" indent="-1778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sz="1200">
                <a:solidFill>
                  <a:schemeClr val="tx1"/>
                </a:solidFill>
              </a:rPr>
              <a:t>10s of GB capacities need to start from a DRAM process; we have had decades of success guiding the industry and can continue to push </a:t>
            </a:r>
            <a:r>
              <a:rPr lang="en-US" sz="1200">
                <a:solidFill>
                  <a:schemeClr val="tx1"/>
                </a:solidFill>
                <a:sym typeface="Wingdings" pitchFamily="2" charset="2"/>
              </a:rPr>
              <a:t>capabilities  </a:t>
            </a:r>
          </a:p>
          <a:p>
            <a:pPr marL="355600" lvl="1" indent="-1778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sz="1200">
                <a:solidFill>
                  <a:schemeClr val="tx1"/>
                </a:solidFill>
                <a:sym typeface="Wingdings" pitchFamily="2" charset="2"/>
              </a:rPr>
              <a:t>AI workloads drive high bandwidth memory needs</a:t>
            </a:r>
          </a:p>
          <a:p>
            <a:pPr marL="177800" indent="-1778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</a:pPr>
            <a:r>
              <a:rPr lang="en-US" sz="1600" b="1">
                <a:sym typeface="Wingdings" pitchFamily="2" charset="2"/>
              </a:rPr>
              <a:t>Plan</a:t>
            </a:r>
          </a:p>
          <a:p>
            <a:pPr marL="355600" lvl="1" indent="-1778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sz="1200">
                <a:solidFill>
                  <a:schemeClr val="tx1"/>
                </a:solidFill>
                <a:sym typeface="Wingdings" pitchFamily="2" charset="2"/>
              </a:rPr>
              <a:t>Continue to drive next gen memory with industry, deepening collaboration to even more strongly influence new-to-Intel memories (i.e. HBM, GDDR)  </a:t>
            </a:r>
          </a:p>
          <a:p>
            <a:pPr marL="355600" lvl="1" indent="-1778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sz="1200">
                <a:solidFill>
                  <a:schemeClr val="tx1"/>
                </a:solidFill>
                <a:sym typeface="Wingdings" pitchFamily="2" charset="2"/>
              </a:rPr>
              <a:t>Determine opportunity to create a strategic partnership with a definitional customer to develop a differentiated solution.</a:t>
            </a:r>
            <a:endParaRPr lang="en-US" sz="1200">
              <a:solidFill>
                <a:schemeClr val="tx1"/>
              </a:solidFill>
            </a:endParaRPr>
          </a:p>
          <a:p>
            <a:pPr marL="177800" indent="-1778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</a:pPr>
            <a:r>
              <a:rPr lang="en-US" sz="1600" b="1"/>
              <a:t>Alternative</a:t>
            </a:r>
          </a:p>
          <a:p>
            <a:pPr marL="355600" lvl="1" indent="-1778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sz="1200">
                <a:solidFill>
                  <a:schemeClr val="tx1"/>
                </a:solidFill>
              </a:rPr>
              <a:t>Adapt to adopt external IPM offerings as they become available</a:t>
            </a:r>
          </a:p>
        </p:txBody>
      </p:sp>
      <p:sp>
        <p:nvSpPr>
          <p:cNvPr id="5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overall_1_132401065883237560 columns_1_132401065883237560 </a:t>
            </a:r>
          </a:p>
        </p:txBody>
      </p:sp>
      <p:sp>
        <p:nvSpPr>
          <p:cNvPr id="7" name="Slide Number Placeholder 1"/>
          <p:cNvSpPr txBox="1"/>
          <p:nvPr>
            <p:custDataLst>
              <p:tags r:id="rId3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22</a:t>
            </a:fld>
            <a:endParaRPr lang="en-US"/>
          </a:p>
        </p:txBody>
      </p:sp>
      <p:sp>
        <p:nvSpPr>
          <p:cNvPr id="8" name="Title 2"/>
          <p:cNvSpPr txBox="1"/>
          <p:nvPr>
            <p:custDataLst>
              <p:tags r:id="rId4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IPM key messages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97D121-0373-435F-B38A-AB013BF53C71}"/>
              </a:ext>
            </a:extLst>
          </p:cNvPr>
          <p:cNvGrpSpPr/>
          <p:nvPr/>
        </p:nvGrpSpPr>
        <p:grpSpPr>
          <a:xfrm>
            <a:off x="5718376" y="950513"/>
            <a:ext cx="3550919" cy="3440460"/>
            <a:chOff x="459114" y="942599"/>
            <a:chExt cx="3550919" cy="3440460"/>
          </a:xfrm>
        </p:grpSpPr>
        <p:sp>
          <p:nvSpPr>
            <p:cNvPr id="11" name="Rectangle 10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3ScLfQTvveA/j0bn2fyJT/1XWBTdM9AhF+ExlJ/xLQzBZfiIiuQBaQzIGWXVDFoem/VVWHtmDjiHMMB8tiU/YHpdqmnNEykU7mJuBs+9wR3imPn3PpwsYhsjByJgCNCvDEh2ZixgSaK6HMxKvpAJeXaaJE2NKUuixBn2rg/54rmbXzN+bHhWLIeVsVR5rFJ6cMHOaVWIdl2iKozk+0CQCJBjCdvu2lpwSWIi/s+1zzKLLko4Tvfhz1I/srVb6F7WiGHydhNHIZdeVJaKMWJp6ICacwFEKDIPaVUBdBekB3dGzID6tJfsODHLFzt7HbRnXeOc7ZOqMV402NGSMc1Lcv76M8VPXswgzfWc3qhzwNACnnCVwPwG6ykYMLj1t3O/znD17AX+Nx3WKwjzhZEq2A+vMWtlqycB0cVLiw8Bp9e83cNsCy3JsQ0/ii2oUjOM6w+R5LSlWUl/uBSd/vF5+K9CtpKBoU1rIZCWA+Gf65ppp26s1VRu1pjzOUyL63qfFI0TSvpGsw6sw1xGyb8vkX1ggufe3ws/Lhwm9IqacIUTX2nY0rWhtBbs5AprNyGoOu3p4gAgyyPW/DBxf/J9o9SQxCRwyidt6xROk6Jx4iimWmecOFrd1919iulxQYK7us27jul8JLOVJz1ZtrMryZlRdQmwb7Irv+jiTLu4FB59CF4s68Lf72D/1gy5dXy44Iin+qNAdaPzmLI7vb+uU8q0IdA01mJm6kqEt+zy9ALsjBIO6lolzCe8E8ToMyGqbv4lEElaZ7qPOxswdgrvzQyR3KWKPPSa+tig7f9LJr53cA/WPgCS+zOE9HsI15HyjXFAK+iajf4LN1APzY8F2pw32gnzahnBoYKI4FrSwAyGTFAJrqrUZ3KEqVGt9R9e6g0o5BVSZqeC5JZ+vzdvQBdfWZa0WJ+0BQTSjbqVWWGUZ4tnyewyFCQDMWbt/kcI92asSOziEKfdhaMy59DCh8iDDkImZnuH//coVwQHVA48n92K9STkPPN7CZ+0xUATWvsp0u0AqR34evMHSuwZHiUuUFpBffIhL1F7gcMW4r2QqiB0l5Rb0HEl24avjzQWSh+vGB+ggmUKLeW8jtyHe22/QjMjGN8xjjrEBaWAwjkOBji2aZL1YRwxOHrG3i1lmtU/HOk1MEhwKwz3VArC9vbHWSxMg+8T08Sp2mLvut+JR/yLDX7NT9AIiB8DdDzpQEFtHCcHv7VQiY99d+WUrstuG2FWi+QeFmflXBKsvuAk9mVOAhWGHs+7nLco3PBOTNJb+UUWIBfNAcWr+ZBnM7OlfFXYFzUeqGwiwze48w6EIya+qJ5BEtRIN6SxKpn+AO4eRrps6BrDNXWQcwfQX5i/Hb6rOf+YRckEuH3mF95x7DCgqpZGGkn2Ey0Yk2NEDHuTGsTjzYjq8npOoBNj3Eg5F3TiT5OE7UB6dv8UZt6F3fra+vvMPCUpTx/oSi75I3E8TYYWloAe15QHqgEBmCqUCPGPhGQItszvJmYegMJzUBPfqUBMek+WzzxX3GAFHxStPxLhY88FfYBGMCOoZ0o4rWG/T7M+yUtR4kaB2/6DYEo4KQkQglkQ+XF86U5GmpUF0JwZp+3YUheBtfAkEoOiDYTb8TEhZ6tYJBcKfiTvGRd14lbZBNSAF82Kb1GOjmAyn9J5ijC48tMGQ4OTte/FDMNysbRNQkxdMLlGCY0B/VLW5OEN6Z+u+TuMqq0HIJkszw90Ww4HF01WOCgsQMGexl7cbo2JR3w3nPLIdlr7hVqJc2wGr6/t4H3HppqzoH2DnLByY0z5XopkqgIVObVQMiwwTSF+cqIPu1RDDERBlF0IBxFnb2rv2jTCUwO+8CRhkxRqnUZszJAvbe+cug8KwHjomH6C34Abn29O+rXeNsR8+UwhkMmYqZVzEUVjuwka8OT7DnWog6qV8sQb5S4JkClArOBWNCowmr+cc0nOIJzAgz+8wI3COMc3Ya1fnE/nfp2byjR5j2aigvGvBG7xqDcMQfzR/9MFEWzrE/EG/T8Kh43r0O1K4Nb0DFnK6VThrRI9p/KC0mxtE7Xt6zYYcUHS+ejvR/tyc4OWx3fFa9a3keoUwNjRyvULTTlvvtvk+xD+3GsNvfzjXvWlq+kZ0yOdHDqlMhemCfn9TG5X7BOofCoiaLHp0pqYtqfEfYGfP8O/9cIFSmzYRQTt8C4LCym4zABXTTUuSHq2ZqSSJBAhYJriYEQ6uwH1B6M+gkdsJY8tescLDVPvDQ4rG55fqENHAo5oybzDmpM2IXIXpMuonrHaweyDIo4N68fqr4Vpy1B6gQok1qzAi5TYSVDG3tiwiKM5jM4ZSYmpx5zgdMgV2Z3XyqKIvUM4d+2EZaikZIBr5XkiGODE4g7K3gMG0kYS6fBOSTzVn/WrQZ/y08LXJJUbwitNhjsiOoeiiAbt4rdB5VtAFSrKqZKWMP+t81KFWIhuNuelvcqegK+EiTAeunhI+ShXjR/TgOM/tCaQyNxzXyp4cqEYGydh5H83U6UoYNS1jII2ZReyjWQylr8HO2OFHR8z0zQXYZOGsWr+i2yKJbMXSB/op6zMIuPl4U3ipAFl8HngqwCIyop4xNTwk5725CIfZcyB4OTa2od8xNb7Q55NB1JRt/zHSz8xVlk3zbhTEt6BQCQ8fSkhKjGhTp3Lpum32MnAEo0mkIBcGYYG0tVymR63eQIKfNPSBaFCsXNb/rw/CPlZuQgz+DhgRS8NzCELXIAJxmRCL1yKrLNvWUclWrZWtXfRLFUmhnOh9Y6mBYHhN6MMWVWje4LgagGZCRb6FSSuuVedkb6qZggwGCdyh0nupqtxI64fj+qwN6F+K3G1AGSGgARSkthmpd/4g08rxhHRWqdIjPeAZodXcwVHFujrFoAPWPH5Jasakog5NZq1cY3KHAqbc99YkKRfmvLQIqGU2bLCN9Lvlay2hXRliSAWLFr4iThIcmAKukQAny1BQTr9lYqMD4f3xhiammJdSnJptxli36FHWIvFns4WClHOFVW6IuBDpn92wZjJJ557v7OxMpdo5+Fy9gDiMGhSj1KYvo8xj0ePeCqGW2B12HPDl3Svz1fg5bwC5NASU/9fcurOwM7PHqmtFT6NQOX4Pzelf2lBBqyZZdIpaKE1FWs3ccCcylwgWpQHbunAgu4cZPC/IKNoDb7IxxCjpUBJjvJRgdmaDTtj4j/nphtK059jeJHUSr5ZLIgjVOGgpuAibZamw4zGtEOdVp5SiiKG7UQwtXwwjjdrHyUsWkCQyh7opfw2xMoNRynuiI503g5dUZJkT4G5hsh0639smH8yBE8dgQD044Ph8mnlBq96vMbX94nHeHxG75rk5vZV1E3IBPgP9s8c4CJHfXSL3AmpPz7vzSQFEUVAoGikuIRyBIQzw2NalmvUwfWgK/avBQF1UsXS8rq67HqYKHTNDRpxkskdKqK6beMbGq9b8xz0PfCx0YARQQm2fbPSTx5bOoIIDhCbLbE8lpS/SC9MZHO7eVeG8br63Q6HGIgEBl72o17ns6fHB21k2TVlp5VExEetivW/4zNkTR317ACpP+8tBwGmpFzXWXY2ihjaxjL3AcxrvYYhBDL41uiOJaGrr4KRSDitgdCQuaXuKIP6Swxr+fFRMpRrUb6zoG2Cah80gnqBRvTbpk+1HX5hZryfZFQ2pCQH9o2uX79Z2MQGrr9B1wEXHWt5/ULArmkLug60GffbrN2/QgCfRnQ0ez/ymtWNicgS1xzMIrbHowVW2+Y8nvTQW9mZxopWTwlnyj+reGw+lBNDpE95naoikkgDZPjtIECy6FDvpJHd9NFn2SXWgfARwgg5yRf+JkpPMlQ0cm88DE3ibYfASMClSaKAtefqZqZYvihhTLFGIEYJWjep2Lm2brQGfaDi7EWWUmg2oMce8TJjeE1wURr5v/+ov8KeDlrGdw48xLN4UmCa1h3HYMvWoABefaKle0sR4EiLDwvmO3DHvmSojaiK4ifOZ3epa/yCS78GLFWSxB7ZZxPHP0HqW9MELFyHcdk3zklqSf6kiKf28NosYWHqx8sYlRp3tvzTgYRUeKmqFzWHAZhaTaw1aovVkGCF6is2hKIzNbI0D0kKNjwvw8F8TRPYnboiw8hAS1Fbmp1CpyNPV6akldnypcGhNBtmweHJ3KTXo0/2MgXNeV11on0Kw8bVfBLnmTF/bUB0ij5kmT1nuDijpQCn3JD667sXtq2QfigPkGB3rCZHYoO1nZeSaEtFqnveBriqD353TmW09YOZg+aO7gXPfefhXhkA8MPX0Af6sHYWAqWQmLOlUhsxW/Hwf0ToNXtyGtOIiXvXPa5L9n8qlQ25P0S2HGPnuRWr5WUCLfP64NPb0m0VIQctpmXMEDtERjMtDHGYg7FFacn5O6LbKKlVL9mNxRVT8Fvh4PwcF1qncQZjV8ZTZGfz7NrzYQfGVXPOLne6IKul8NhXYbl+jXPAZFdKcvhsvmAxBx/KL2DGMdzKSn+eHgLldaJvnkeWQAW/HkPWjFicIJf5WDsdZ0dgS2+jBdOiETK1NJlspElW1z4fnQytxbO485HGA0tVWngVbSsasKoq06MLFKcGbY7f9yXrtR0DY5bkOl/5Jp7va87z0dMrZBUKq9CECZ5p6u/cUgIN1tJWVOPX52H379RdOtlkL7Q+tOSTpLbzbQyQBcExnLo3a65qbj2pgqx+mPtHj1kJ/XKKi4yzURnqxrsNA8is7haL36wAcdzqqrT9JOCDiio+/8GmkDCiRMxQACTyHupHNMkk0+9uAR3/YVlLXtxEhEfE9ETAnqwv1+AIT1sp3rj9V1tcBNH+q/Cm2U4dzBvBm5Hj0mVaYb948/gaR4LQilf5a2shucNUmmnFkm8l8FbexjPI0pnBWFrDgin9ZjCqAn1kX1qyNXo42T6g1XeXcbCP/NAdepFKVkZunAWn9KuznndZq/KzrPGgmj6GRcPU7pMq8DwPccuPSTF85SvjjOwL5+USsz+PtRuxKUFLaoWSnURTZdW37dpNSLf2ro9/+JMQQEolHuYRwsNqih47Ozsaik5S/1+CKm42NWgmymsXWeIu77HLdwB6faJgtneLU5kJifbYnos6IZdSsSijQO5cTTGehmEX43efI3Yd1yZ+jf3eKD1BwL+pjBPUYniylazyfvKnK41kckMaAfstKPBrkD30Dysv3KvJv907ZYQ66nNQol8ms9saAFpSuroHX6NKtBc30Ae5+Gj4RgAI6LG89jWEHa8+68taXM0g3PtdgqeV1P5mw9wmqavUaf9s2ou/JmgWP3A0aWOizTL1tawCvRbZ4HKmraviW4+nTuKx6vYuAiheftOhblKFR3UtyK0qCr9P+XTFGBXJP/UWYXIeUjIAI1WTHUzyVDLbrlqw60dl81xmV3kzmzMp+MK17mvreL+a0Hx9FmKrfeNmDFV7Fe7KP2Aygz8Ct+zwJj+6vBxcWNNKPVHlsa9b6Kd/IzLQtlZbV29L/2qh5/lpca6wk57CxsxjN4txwGSf93bD4pZHXWIXli6bBfMzQ37HCrvUqBBArp+adclwzaB5DyJWgWpV6qL8imzQzPo9zP39Hd01d8WeGC0ukLP3XH1AQcNDs2LPkw2/epwTWd1dnMtidhucezO4V8z4zQXYEbrk/D583DLqfr+szkNlmVDXsDImDkDTdmK67QsFnFM35xBkZnt/VE0T8twAo6tYA+2rOzD1s8eXlgI0adf62TwgAq9nK5Z2pbPZ6MTCBFfva5HglQtl427PfcfoaGj8R6KP0aItUDDFWAB/iA6bj5g7EY0SmDboCxIDVr+MZ4iBpxUQkefxbfoIansrfSokWpHaky3FXa4F4HnoWKtc8Ni7tRkOj4I/BsMHEmbpZ/a87ozr7wo57h/b8mbz8N5Qj1NtbmuwiN9klVvUXYdld7CJIGhqdqDdjD8UTJzOv+6e/3o+6Ej5VXbW+nf+AAZ5qdjmTq7j7xiJd64fqhCDMv94/+v7jy/OnkTK02JYtalZSsj4rl0JjyU7FPmUnV4C9TqcK+pX4EYKN8rLtObldEc31K0Lu9t2gZN5wk+h/aPjAgMoDhRsr8yzcAXlGssP76beWbCYcM8FSv+L8+evWjkIVAm0Bl0u1eigyOojM9K/dqTTvjaQ9d4RXwPo4RpcPqIBYvAtvEF2tbhsUKBBV5og0qHhxjnEaAgOLwCtsdj+JXy1TJgmGPUSln3P1ZeB2m5xPuNH/i84eQ3mxKZiM6fHrIuKZYmdT3nk5p3MOfNtw2JAeqoce6p86xF8MGhB8Hb7P2A5r02XVqx7ReqWWRHzPPrvc26Q78a3g6TjsqAU4iuyyQHuchzFTL/eflJpCf3xqc/0A1n0F1zXsBm+1sUcbtbkbapefgOu42TJYqCHDAy7eF3vg8jbnVoHvWC0M6keedbwmVgBYZgY2YTI4Gfd4D3iJNIE2KqXCM9iNXZ4o2u/CLFZHrNdiPQkrYkhNXRYr3op3b0SXuZK5on6ac13tJHIEbPYaWFWux4CRB3p7GCvPE/rXFzlYVhf5CuPX2BtnCqP0ex4k0PdEvONdu2IfKG0YaEGh4wZ7Racgsl61voKfnDbLZ4PjExNKDSFVo0LfLcDYbVWK7lT26n6MZndX19LDOZIkxkPLlopeLp3fYxeAu+9pHrTM8UHaTz48hbPyffrUy+wsSuu0GGVS/YbwJ0M/Vx+QOHegHwb0ZAdSKeZUQXDcjm5o/96DCQmqLiRZXBxmrT2OndGVJ16nu3UYdjudElbif//dcfN+C2eMzmt65W1+62V9thYpQ9bOjqNWbxCvUEcheEUlSbXf0U/UPmyvcU7FGumOEwWVnhHiaDiN4b5eiZu5BkSMUK7WuMoFdrIfm9lBTBY2DLR2plBcWLsEvQe2UTQo7/j8fGUd3r31t1oSUACxrXFKxvCD+IbqeUSvccBzTRPR15GPVHEYzuiuVZrCkDCLQL0dNSsg5WekhHaZ7G5MILlUtQaBMXADGN96lgXCBWRDWSK46MH0ven39LedBETqM6kZPYLkM/wU5VBpqH7sIw/oGbBA+wtn9LksGbi4GCkhTfuG+aUHebMkHFIEMyCc7QzC6v4UeDKeIXJ4bHB3TJ6xG3AiN02Sdx3U3v0jFUYSla3A0zUKyUFHnHWV0i4l/ydl6XYVaeMLtjaKifn59qNKuVEP4TmmVeUu3BcB7Gfi7ZJng58OkfTJRN8eCB8wOpjewLdUkKtzNaXkHriIQePqaH36hp3D9K2HjQbLAkJN31X9i9b3ZytGnrBzAdTYM/L+HIjQFsVO+YTPlkW+rDNee7falx6LFo+dBi3Mx9jyh543iFJ+iMYK+xSf6hecFBCo9/UwKTpouX9a3bWvTQLZH03sU2WGU05TiXKwNGli5ZsWWyUOyu24Y5GSPctlM2EH9J4m8WLla09Wu0PVI0tXx8Avg9OEYEaRwP4e1OBlwDL4vMhFXz1Epy4TMy+oSwPtq028Q1IIxtkE1MLLYpWkqH7eUPrBB6KMnztyrFGeMPdHbf/oFquK7w7OSGTCP9qg5zpcmtvxgqhab5ywMB7NzK0reV678k9K57rhLg0MlvsXeO0QgGSRUszZZeDRgOJUeoQbB9aYsmeki5TdzE2masmrWYxx9BuAb0Foj23BX5g8SmyQEvL/hO3IZlSyQd0E4z/tsjohbvG9Ao+zKC9xQmlerEoO5mPVQmii1zNvUWdxuI15LbrmM2+nnMyv2LyRF7eV0FkWrx/58s1mCL8+ciGpaheuY1DeU4QRKqeZxCNJq/ApLKO7zIJ5S3lG9cYKUg+qD+zaqb0FiRID5VeRm30SCRy3wsMMNMSa1mtkEEt9B+N1zazws/MwQG4KGWaC/OmAC7RLFgNqy8Azhm/73u34TJvQRPJIKsMTOE6bHTLAentjuDNuQrHf/fU8S773x5YaWmsqJKvb1O5WogNVWg8sIflsInnGkSL3MfDHKTWWZ7F0mTW6md70wwR6Gr31HgEDRPDMMEyIT+JatDtRHKNmj534066IEbqlBiImqj2J/paspkglbB7eYS/vvBzRPGSsO3EMlhGlF11N1Q0AWXpEOhcfz3huF9U4NLIMYtlbBOxoPhoWTQkYUMWXOmFNFYfJz98BXmYDjPj+OlpQ/5zbvlzXRwZ6Y46WKr2/RbJ/ZeuMfsI0bNkB3F26K+wacGuxlWof4uJzZ3JeNqCni2d4H75avYGziy9/TuNoy/WRhVS/xvxe6FVMrk58XHDMaQ2V5wbIHKDx9OJ9RdpCIfd+JfNymDWKv+4SqaxyIlF/1qt5QEPEvMuAKnxO0+7LDiqbKugbjR63nABrHDQcnRUtzOOWAsZX4F0tvURYDlEk3P2gz4F6LDH2sE0HarY3kg/cHAZ9sT7rM723rtfbYsanv9SDVkuC2vQE2AkltYPH/ploUO4zL2QTT9bBMQ+elPt6UOOedbKrWeziGw0PUVIQhgsUw6Kq2Lu8DJc22F58MIk0LeegKpz15ZhOqQuN5bjJQi7DrxSsN0xfxP7Y3XkCnaN/dudywIOQ89cYgwxxEEaMoSyr6mG9Am+CXL+GWFKCG5S2ssin315pto+WQPVYkp8RfKxS76w4K9ngcpB3BkmD2HA9ak3bcLSScBevoZQgIXzR2u4utdHstf7v0sS7GkPIlKk+3wDntldziNW1Wx4+BjZqJtmAnMWOI+kzT/FtLklr2MH9Qi89+kYtvLapE0YVJ6bBmONKhMJJ4f55pWATZ5Bgaumf9G+kDRkOALGr7fb15Ce8F/GhOFPrt0jNOerH/sr59Ph1iYf8c2Lmm4mj+ZfRGYYyCPYzuEM2jvleoVK8E6Pxnv8ccrcHMUDlWnbbBYnuNN+66ofOuFKvplXUMcYwRw3wDydRSA1tpeBDqPxXDXNZ5veGYzGFlPgxk+AT45HCZ3qFYqlVa0vCVDK3XaOeXc3djHQXB0KaR7Gm4pC1DST1oQj/VHFrb+ol4WDMLovq2TwdchNgXNn/T9QCLqP+0cfHXAOkSHgXZu69mW+iqHJ50Z4tYVTmr0m3GZo0rUMdIsgps8hz9f/6MHCSHvWRv8z4z7g2V5dLOTCh7A5B2Iy8UPYnUFl9zhm6fa4lA633aAyS/z0bDiXcCxgKX2EQ2Nafqj0I4k2RupebEH646bBByT9z+dM7DAV10uA9RUVvtQWWohmeiNDZfqSOQmZhkG3lRh0pErMP7PiL4BzyOEdOmTV5BCjvrX/UzOKbd4HDjKV/7E3w1VIrp3tMtJpqYE7RXKRsf1WyLdPPb269OQnlhqODvPeP9dvMM6LF0xoCwg9eNPqReFAD1EDKgAa+RcddeySxh+LoniXUmCIb624PZVoSggXGrAxM8VT/TYaORk/JhklXrSZMucc0abvHI57OATb4RzZh5gvRgsA0QVHbqlazF0zUNkb324HUChFp6vTX3at36pGzUZILHBwGS3Z8QHZyv8aTRD3FgHYKnILzlmmUGt50RELrC1LaFGaS7kwjrh4a9jE4E/7t/Fj8HH8bpACndH/7SGJCJOP5sjyn7vcYS+tOhiSPzwz7bKKlj6DdDGYqGcRZvSNa4uEBGGTMNA0WxvYBro2A89VYwDVCNIKaM2rkXj21B9BrVxVey/mePwemBfiDD2+cG0O2+XciyWqxm5EXmJPZq80wNvJmc6m20GpZwMNLB1rwAbaqDYF0NW9hJC5PNPf50by9rmt5hVSev57Di01OlDD+B1SG+tAz6Pxo/z7gsN/ijArU2/wA4MjoKT0kgh5fbqSAoqz4FvaTX0yn7zKVMpxR72C2fzXM4jHoyNq6HH2dlYiwnrVcoKfLXBMu3Nl2v0wMzF3mde4fVtPCNuyMrtr9DO2nQSkblc61wPRNmG65JBuooVktGSS2bGt57ic8fvI1/9vJUuIzyle5jSyFuwOM1wERDxzO9WBpWuDoxiuf6fncqhmXTA4GLN38UcpfQgiI5FxBwCdWZKNiZWlf41M5botWCHlDxq4qPJUzFpBgVdHWvhyVdyFZg8+HkGpy1yplD2tp6vKehKgM1MZqVLmuD54HNA1swyWCNwLAxckFLMXXCWGdLbxz3wb9m39q5LbMr11Xp9Q7m8qchQR8ilFUWLQ2jKMLrSgOM8kaPfRJVZqYwdZQNC6Jd1nZOUC/AooicULYU+qmjVdK3ZJsZn1s5VKlAbBxjBOcLVeSozJUAu7NoDlGeIoEbXjZ1DORm0+7XRVsBLzVLJbyHZBiItNLTDfBj/hGwtydIBH/uDtEVvMQAfn08lFr3Fg8lmU8UEKwyVIa4xpt2/ClO1RFOS89QM9e3/b+G5ORYWya6K0hqt4eOrpnc2ZU7/+Qsc+VX3LUCYujzRZUOgYnl5o1ynrC7qVgeAPjOeuCXdjjGD4187crl5laKIJiojzDfJyZ1e68aNvmmpyq/9LABJ/qJwC/u2wlbG8wBIj+2GOl1Dhm++JvPAgWtZ6ly4yK2yXlOQIHR5nhycH81VUwFrJSM/C6BlQMc0haciwaqOnkaMkwj8eDvkB7KxnUIzH/cgFMVqV5MSX+WFKL0kxGMMr/ROCmIp+8O8MKX7opOZY9plz7b+2fMaM2HNjYvwyrMdWDTGAJsO6H/3TEjlnFZ2j5OTrE8yQblzEcEFzUa4QQZjdoZp8yLOANok68rd2v27XnotG7T/akp8fVKDzEynjXCetrjj5b6klgvpBZrNBjozMzgK2gI3H4RzfvdQm0nyFBLZV3DY1qBT2eOO4R6u6safLepWnPbTT0iFuQDtY5ATJJhjBLTqvmFAgQ/UYSuasxxNbF7tTp0prvCL2hwUShraJC7lda8Rcas3sCU681fE4+TUCDUfH7WKelXA3yRv4RU7E2pWHox3c1qlSY6xphAX+Bil1EDfQocpCvrYUqC0ebfyhMtqF5UKGGrziauZ5VaSrXln2W9fWwrKqU6lxthGlDjSVtRycE0gVV1T6i6TotHGMaZ2TMm41aQN8U9nADYP6KfPHbHVJe1Z7mMfnoBUIVu7SACuGgXGceCCMYXm9dxX4TqYq6KhknO+gbIQWFfL3BpbL6+SsGYMBqc7cwAT9xO7rPzMqlCcP1Fq0XMKCzrkiDwCG9HVRYLMLZIdkTH+8Bo9ZhGvTpl0EYEL9k6aq+pi2KG56XPOY/1ZcrQ04Uc9ZD0I4CF+iO6wJxU/Qykrk4oL2mQVFNslbxVFKM4wxXq5ZElxpYp19lj47Fn/ffj/b1AangVdZBGi4PjWEwCRH4nFsjSEPSxt61+IoM7Yug811FvXAnE7Ew0kGLh0W+7rJew0vQU+NKT5I/mO94mytMviFBp2D10pvS8oKFQb37bK3dn7eBTssYJNBEjHg+0UljdbOr7rlR7koZ5eHbpvPv+nWmCQwJsd9uRnk4f3wP828q5FEyxPXjCWVHJff6O+nEY1SWKuj9EC8SFIMFB/LAiwXvVMhzKCak5ovF5L2G+AUKv0dX9ZrWTcYpuTVVY8U1B7AGxpBE6OJG0bBQbAib1WgzH76xonBPv+vqdtPH+7wvL/VAjkwoWQcI267LqRetsXO1pIJBPBv/VLs70cWAWbPr6YvVPzS55fZcwG4CetlgzChBdlakA2uD7tAEnk370zNsL/Gtarz7zFyKiIYdM1nCue4KY2MJmdWFNZerc6e++iDd4Hhx8AQYgBI7CrutO8K8COOBt2AMXkft/3S8YTp9yoqdDCzIx7ZHUUWQR1GRTqanbuhAvq3xcnyP7YdQTT+kZUvVCHT9IRRV8B5/6PqyJBDTc2+t6NuVmOnZpthn8c/MFqbZDJQLkUbmzuc/W+Cdgffr0dTrYikg4qy+bbpRNsSBRvvkhEcXi/oxvmStko3CuCcvSaTCLUsBPmGbLlm7sr+s2FyvNqZMxbdhRTRhnaDv5Q6x9slfridaq0xqC/rZjFgr+YFZfJtjZ2uXgcpXrXIGOk2j4OooMI0Vha7iv+f0PyZv0X925ME+KjkcnbXkhUcXWBpqoerRCJVrXl89ZY+B0VSvXhobBu4mdvSwzvMmBDl6TCasvxPfaDXAjHazf2PrFytgrEg52uNDJx2faScfpGZJiqH3iagYCEqLLwhcheyYsuoFNLqP6IYlaXxBbVP/IwmBOelwr3dxyvpfHNHGWj4CrF9p9qlfD0Kkro/Jpes7ZpuE/Y9BeyH0hUSYk6HBEGeOkVFT6ao00I41EbT9KYyUVLdb7vhylRL9QU0NH+qpXifo4K/tOq27JRdkqabFJYMwS7n7hTjyfYjMBpYbFqhuQ2Gu+YWxnO73pojB3mtI/H9w0HAjM2vkoEGXTydDeIyDYwMx+3EDlL+bY9HJWqX5gGxyR7QCei2JlQ5lj5IqRczGbEnEo7Fpq4vy84EK9PRELn0C+L4GNfKEXeS80V4EeMM4dSFPWqcffw8eV3zDi/op4kbc+qhKjDoksF60y3bdnTGv3DG1dlq+7F7RoX4vh5uRZ+kI1TSUvK1c5YRIfhOTsrcrGeG+9WlY6E5ZL03179b/ukz6zq3u+ZTotWSSRDyYns06Qg/G3IiXWL/KGos7cq1Xg5LJAtgdJz2wrh7DoNMbGnSe7ef99qWO44AS2uXQl6doJrfbBVKnuUjAdJi89V5hggVnQZ18+yLUBBYrd6akZ+yjCMqH3eepHq7i9VhB3Mw96H5jipj5ADAg085fcVZKcwi7j5gc+lFg47oU5i165AUID64Y4CtvaUrsqMkyxhGM7cqFhcBG8GlkkZsnNP/dRwQkBkFyUGD6lkTTL43lMaaYeJdVDvcMtUkr0Rs43Sg8Qk0zdeIEwlH+iQ/0hb91J1mITdWJ5BaWoeK2RoOidIffQTY5nHXTx9+O9lVYLaRpE+ZLOIoAKinUo06hqbcKuHfIHqiFaugtyDyl9inbqI5x9+Wrjdmv8z7Ysq/eakvx+6yhyVQfU9DHCzkoFniQzM8H+5A2T21DCRezKOKoz8ZxzA6isGonW0WkZLIcXfZpN+M76VIoHPzmsJH0/sDnoOK17ertu1IASJkcXpaPdItmm3L6pjJZD6fVJED3G1aKymDEZQ8Lq7dGZddpK94QnTzE7pHNb6+DUMK0eadptI88Gdtl+QInra3AN2Ja6+d5echsV8gxN/qUYo6M/ZqoWixmuWZNX7nVYd2EVnK/fG1sM0O/bV+h/f+r+QrgfRj9lztykFvBOZqrhbAbJEg7kt2sbh7O1jC4Xi1EExDmEXHfZKv5drEzcMmI/EKRnjSzfz9W9dD9rxVTfu2hGeg2JrzUlonT2Y1PekZ+n9UcCg7ggj/MkTJlXLv96OJNTcL/aI5CHmynoINLLGm3xfdwIpP4giPLaAYjBA06aZ6Re5IoRY+aiOb0P8EAeKnTqwVhDVai/vQkT/WjrbIhEBPRRBNUO5e8R6W2j1kbZSy2wUdYf6Ix6RehxrjtC1zmFS6kbM+82DvHu23eD12PqAT+iO6SD1EM2tm8MDSLzpf8BFlYu0ZJoEeRWAofTdqzGFJ39zMewSrNiGmQf7IryqDdA4UfbNN3VNTqyMEUhZQD28/YugHk1tyxErx4t/6o+ygPb4+l8cZtMQs/Bkm8hbfCiq19boIZppGztWDgl+swM4j9n1y/8O0WrmznnaqzwUcmNxO8VNIFZYQG2Xe9DFY0v6sU8J2yGVywecnsZY0ol7/27/StP7MN3MGAi1xxYIpstnXQuc1l1dTlAtxB5OIuxXkLTVuVbn3d6Oo5WtmA2PFgCYNhcgDSOxQjlp4VDWDMx6O+ifdybJRzSlwT+baNGVK+NGr/rhW1r2gQtDDdggXJmJg+Ktkq2mo0X4mygnTZewA8di8lFNWUKqPFCQT7wPsCSU+jGQdz8YM+gE7sVeOGvaLL+aeQcVUVgL23DECRGWavQWkrX3LgYBXHphQP5Mjh6HRuZIZx6R3YGoK0IP7nEbz78/PZcX9M+6hRoMFj0bYGvaYDhfHOyFMC779343pav/Yu3/Oor0ZWUKuJ2UX2qrb9O1dmQCzJgwN5EElnNQKBcLKN/Z6dpeHT+/NxNYxz/HyNznEbp1/vFBAoDwucpfGxhp8lpIkTO8FIkxCGB+i7PYoFhnhTGAo81lyRbx3p1T2fOjxuT8g41a/dR/+oH82sME15E6U3wSGfKhCjYT9UiToB07sCp82edaNrB4KxwsVS8eABdYwiIfI9Ektk/XrblD6/OegQSqtZD1PYKWHRoWZtxEo83/aRCkv7vtVRVMnl70GO1R1uKHpUnVkLjJ1pMkIIeqXOq1XSJ9bYz3PNZ+w2t6I5DpliXEuH6VIH1j8rW2JXFkY8wgrgaHA8HpiOuxlaL0JQy46/OFbMvHSIPCYuAASQW9ErWriR/LBVxcF1DDO1HYQCJ+ADRIunH1bYEBp5r7CZcQsHFX5zSVEtNBuSGeJgnCNKBzFD3S/og2Fe+9j000GbIQAE5B5Hke4LWKYWxxxyouuGrv2AYcAmy28/HuwJjrh71kst4Guv4Js15Ga5CbjSHy8nlkPaN17d+FVDKcwUqUUVDKP8nMfbNAfZQfcq5O/Eqwxp3PlrfF8Db23OANlL4Pr+kTAhKywIfpJlUy89kN3EKAY9JFVsVl0we9tlNzOJMOqf0oBHRumgQIqP5at7RlFuPVrz1pLYDElVm8BkP2gZy9/AjGso4efPheoBlT++DYlS5HkO5ykq1pMY0gEj892OJk4DAMRA/SGWQA1HG9hoE0JEw6xs56OqdOoYd/SVrQ7scRlDuIxI4/pWu2dZDy7+8x+a5PluSNqEnWhE+eT8E7TOpVoM8Yyy7PROVzw3SLH2OkLi/CMkgD5+/iwzX/F+8A+e14E6PDBbUaqX59jEQP4D6aUltuMWc+Z7YxkkYwue5IyP73naFxjvl5LTgvyOGxyHS3q+/ASihIgZCqTw5KSskRo/LXzPg/JXrlLp29QP3gMi18lML2RfT4u36qNMsbhvmafCpYZDu/cYwEt9NyfQvqRUbbuO3cSeL6lg5X3STho8rC2KSK9ii9Dj3WCYVQoosGT2L0nBQXHJmVuHpKInHzlgt3wjz3lVtrwEzguIY8sWS3YeBxrcmgPrgM3gqlm8paCFY2v3ccw0HELrKWPA8e+5Vt+HUGZmM1RsFTRineB3i5cz9Fl381YLifG5AxQ5IjMADa+3N1qL9ZAi8uVa/5NyBu5214EN27+CM+j4+JRl68rMFA4AWe5upbsfWrFRCWxbOZ2WtX1LLauGoHq31IwUyZr7M4O+LczXXlZj22NQdf89WbB7CDh0fuewZa80qIJ3NpdpJXM9d00RvPANk4g1AHX7VdqaExEWORcb9mAt57ZnwfO8Bw2J9o2Q9MP+eryCGcpdxIvA1F68e16C8OksS6LzOiZINBcN/aoHOxT9pWWNuNkQs1lhuKi+UHgbH6a+sQ0/QeeciCHbkYCfev8Q9SmmhQWWNmUIB7T4GQk0ufPRj9+dlq+nuBoG+eTu7YRcm/K1ddHlI90URc41LC6e/29LvQrcOlYO3QeN/O4AAwJCn/OnqKKlL0aQM5ugLVIIwyOWzFVtodiqaeH/XkKqnGuguh1wq07kNysOlaPVbhvdvirehpWGolIsr+u+WlvDwHdnZRGnUZGyap8l7QnTynj2nzRwZOmDkR1RBjbEBLmi0suvAAujAOs2Gwq6Y4M4wI2boyFTws/nUHQq9EQ+LfVc4vLKUi9d5HTkvsfckS5svuqsx4n6V9tVlWT5JPbO0dzU2ktxcTlACm7cENReJZ4m6RLkJbD37C7hRoxBpQWzUwS0NIl7II/2o2yZc10QOKAW//mSVb1yYFlMVdHlC9F3nXzEFH2gbopCuaa9R6uKelJ6jFq2NYIeoptfB7SpB8oxEGYMheGRstGFXIWOquHUNP6HSQGs/uMNwu0SiNc9Sa6Iw+VM+swWaBoA3Jyb/pvc3B8tFBQPwRh4BEkO+SgmPQpH7FP2jXdCIsTQS54LU2O6j2DXX7GSW0O0HG1Ol11HFVb1pk/e1nozik2McFhZUGA1Td+6opSSgAn3OXeARbZmjyyYwfkcR+NQW+d3iLuxapoR5+D81UDeK0zVyvcO1FNJvAI6dCUbGIp0aqRLigejmsH98EGOgar9uLOoRQ+0m6JXhyaX/uammoe3YEFEtTegwSQs7IMpCB2LIu1OJsBWXO19nXx/1goOfp2hTjGaO5DgTCmAG87tPT1qOfcYJ4AhxBOizAOmfqEymF3E5XAI5qyfv6Hdmw8/bQM4BGFn2/0G1sqCxqIYrTFhuoHi18lbItX9+7RMxFgHcSOR3U4+Fe9LihWELU0qp+BBjbWkR6qczpRmUKHpyz5x7JrMp6gMS8lJBTFGNElMGg7w25+BQWajD5olHz69Yd3vP2/ql3tkmGn+WmQA26AnBCuHUIGjS+8yXRII6LguNy7+oXE8RiHQOxya+mCC20DyWSsaFJy1rpSMRD/UfHAWCk670nqTVTlkNiMuUvE8zGUO+jSuPIoRJlCzEd3REXEWpUoXBphhalpT91n5nybog7rc4MNDQ+B1bQaQjM0Gi19AxiYfWSaTBlXIsIxKhkQ0Mrf506slgvI0AoZEFZBmRciCw9T0JRHhgaP+TXBx3rVMRrmZLPmujC2ztp1Sy05eWWPsiAjDxExC+USurYSMz9cSBqF3+D82SNlYaNxu75mfGuPCjNU+iKCRN24pm6mmnm7RsTDLc7bBsgpUGm13dNi+FOezSRVUtMDD8ViTMMvJWnUrmJPtRExvxFcgpJqKCNQhG6JnwzcBLkizpKo2dHbe2XTUXpOVQH9BWfAZBBA8aE0C+IBPLrM6bTwxS5voa/EwxeVca3C2r28ZrpjJx3ae1yqGISlc1zmuwf+Tq53VBYdsAL3+qD7+JPaLv54IoFOV5GELkaBhXNvB8gLZ8aC3ipWxYTSZdGVTjRACZ6F9c7tE5eNe5JUy6fJxXBhWTNw2LH8bhQ7VfZ1Q7xaQNFKM0nMIxO6D5f+bJMd3rS5Ynk6r/EqMJUzJtvm1tkylN+hSaFv6wZWv+k5VdGSegkL5Sd+PhQhp/gENvSmYTJ1HflZsYTUH2EowC6h6pEWsMqDPjMRNOma6fVb8HZUWhgNKaGtPjDnC27gie6WXGEsivHlSDCwYJDfwGCq2K2uGCppehGrLpNNiyjAa/9+d7a9RuFazHj2TSrWZZfU40h8ayljz++yJKzM0CCjpss8vY3YrVi0bFItqnPg2KexJCBZrKPsTS2aniv5mXeg6Q8iKC44M8AVjiJbDv2UFYjb2ZnkdIwcYpQmP8hCOx46s2NJ2dikbbU2vCywv4u5N0Fw8o9yj5iU1eI10qncV9MKpIWUwEgpHw34b9zsefIOXSK6yldWLH6qFe4GTqjczLGNeNeT+4+z0ex9WX2ve13sWkLMhNefiNo7/yESv+U7zUanRMfqdyHBTB1qLwRSe9dMf4jr/cJe5+rLlYXIlKsp8SCH+fyKhou8Zz3iw/tEGdCiqfoZsfh+cYKg798dxY3qq3v18sqIbt9WluI+qFEqnkq/tXmR57Vd5aVdYf68kgsaCilM8jeid621oGrEyQAmj2crc24aaOJ9hhatRGjgz76eSzyJeGEffvrCULwNPPvUrJxGkx2ZvgmyYY5nGbCLeMmr9Ywwa2dwnB+HWZDQz8Q3WIeVQ8R4gnisuoDiFvSmRfc3j3844A1W/lt/rC3wYHc5hIH+pOZO2+fSvZUPbBCVwGrFmZXCQn0VsowqBJWf+gWSLJFhB3iILvKkb7IBbMmdaRwGGMBj41krJlTnOOZp95H6+MRoSJb/Z0Gag3zn7xW3CUuXw+EGsZ8zrCrnXRzVLgcOm9z+u8KaswPJszQDRt7tvPuwtNRlWZGYOQ8Jxzluavo0LxrVxxerGiLGvEC+1AxmI7+j7iG0lgkwT3AamblfptYriNyTnc9lqRTuNuSt4Ch0lszeo2cra65uWlvPVHkKwaXxWICVx6bfN4ddnqpdy7o9nakEZxsp9fnn2Z3ELVsqC+UIL1LzdsTmSX1NHJxRzddxnea//R5u0rkm0gkWigsRumA4FABO0NSe22edy6p+MmGeki7LbP5YPte4L8sQKB8lp0cjA4Nx+j3uqMx+jHAFoeTkS2z2ZNL65qaLYVUEi4itL2quScuL6xSG4WJi/C5KLMeXQU6xKwl+NjuhZdIPLmdsmpSYSzwYx00ZtOr7LVFqt0Wh0lzKDu+ODOqdbBZcSV0LXsYc8OGRqzTHlH4JDtTf2K6bzuUC/NKdXNonhPD4dW659U5WwPD+z+vvcCO+a1s4bxf4hyMvvSiQeIN59uVbebVI5g73mka4++CaqGJ3+lW0D2MjJrNcCz20yP1Wrq6mkkBehH8U9GapZ36vaQqYMDWNmgN+598ZcKGO1EJ97F+H5shysA5WtIMSsTavURGOXASCyub0H/AcBZc+P/1B5uQHKyo+41/H5kDxL3XDqzEd1WPqOu3jv0iB1ppBiUpfYtNgxtbnl9VvLju2mA0UEMGrhuBIZfotaJxgSr87G6knvtfqhWhsIQrJ5CZgtvdcPxj2TTSF6bErQ2VGfkXib0NTzL27BsfRn8UoKlLPMWEuRuNbsNp1hqia8DUT8hxZFe2chrNeOa/Ha2MjpupaqAf0Fdym7aK86x1nBSNsWlu9UD5Yo1IciUAd/Bs6AzxsVEvBejD4BnbnSw+TOIXyV9YQu+hMKAiPyDsDcGHAP84t5O7kH/5Lq7Yq4MWxP1rZFuPqJxffYZyVn+Fv5//Ecax6VxaRwQoTMd+dlZhLtLOmbbVO7xudmDiBeEXg6kNB43WtTjQUohfwWG4Fyhuuv8kigzwMGtjESD4iUbqj1L3kjMjtxlqfmHq+cZklNoewwwAXjdr+iweSfA8Z7iM8359F78CX157cCpzYXDyaNY8R0Q1jYKhA+wAnTSlj9IQzQjkkiyZtqkXsaLGP5D7dU9vlsYiXjW49OCVpvd4iYaYYY72z49/2SaSU0BBIt+7hPQyeFmcPrJyyigCaeiT8IVENETBUZDm2w9e/2h0kYkELWgSa2tTsg1cfDxZIdZ+iQ/sd6SNOZYbT7e267O4NbQN12pIEC3wbj8qDW177AamrMiFl9V6kY1gfNRBZ4Kq0UMWud3jyHDyV8PwBmfyX+nr9op7jCgGVIjMbkWBjYu97dISgkdn8SggJ4u4eE9jPG0g1j22ZM/UOujm/m/ZDHPJlQc2m2HObhpZ27h+lx4okGhxWoVP+ZjGS7jQqS4QQIBlRMiBWyqeondYl3gDnrPo5vD1w/uxVRDrlXJtJVWkER5i8aB6SXRP/FykJR1AA64Yj1eSaH+Kcdt8he1t/Fa34jWRPXZTk7MILy8KK7lnaA+2bNXRDbwoJp8G4GvvMfSLr0KNRMGtr0TkGw2K625N6SLdl6lsPjPK6w4vSvVUBOOx8RCoqDUhHGquVBwkI/mKbqJ/kBtflTZaDbPSd+gZAk5dWD25Qs3nwrlW1zlwOk46q82z5S74WQQcm6kgCdqlW31dUIKIobeO/GM86u7SOE+T8MGVJDNcBvNmhfyIs5xkIJZRwLXEBf2/TRjhXJ4g75wHU0qySAFy+ZEo3GMmlAW+PJn2e+snXlMgVczoxvvntfEe7sUGy81HqwIv6OkWMUrwO1kqQt68sAtFe8dtXK8GXLO7frgWaPM+pMfcR51Rp3X3Bx5xc6uGmciksofwEeFYEwbWr2/+JcxjVhjmaJpAHiIvGVJmATjCR0+WqO3ZwtfSF599+55xVuY0QUwdYoOg7mEquzMo3gRIDS06V2rBFnO1vnnqtpZZ09Hb8Ns8ueSGxTEGdDle5pyRyjrVPKmIb0STEWxkePfMjyTD3USaRZkQbx46VB8MaSOiChtPRJ5+9p+9R6IaGSStSujNVfFBjAJJbvhAb3w4edXjT1fv1f8LhyywPY4Z29LwfFQfOgDLA/HZm1TalqyFFAll3YJyRFIQTncaYjVvrCdHkRSBLl9xQhdLBWOsRIR+MFnFxExsVJZPbb4rGdQ93udx1HagqcUc4kfpqL6HDFGejJEziQuOh2ZOYfDiLtoea74S8NI/zC80iZ/bbY+fIZFb2iPdfGS5XNgHIqx6vjhtX++CJ9jOWy+w/sZIFcgajGBxmTF7QBM6a0jCvO5heKYlprhpbG005r7UhAqJrS9ZgELGjunoWvWFQ42Ly+Zh2aGXnINHAK1giCLwr5ZsfGswV3MKVELpLtNg/pOqe2BZqoKKITFyj4XdxS6U2fqvsBoNCYoDr/bRn5/zeh6RJHLWsqb7Fi+Xh321PrxwxPXhJUVnBDC47pJqI/w4Ib12WATpqFZbIHCss2cloUojXzar4co5VnKBk4UErcIUIHzr1THE8A1OUPdBVLk0KShPG7zboIP8LZvIUF9UECAQL3Lqao0Tp7Xhyz7K+m4WNnpqLiNFi4I9B+lo357dbQM6FYouzHFtCQz+RiimYTY2CQNf5REyygpuS4Yb0JijHn911o8u5kqiiGFxrzz0iUSG7O2oRGeTAY5PQaucU88RnEXUFtLpKrrHzerAHsj9eFZRMI2rOOBA0UtqI1qYqGGvRF7y3MTiTnUdOvFC/Q+5Y8JzqBzvQOZUaV8YaPq5Hd/wXuDAoaoTSr9m6fv4RL/2tZ0+uVcaxSIpBT/y7Vbq07+/onAqfd0ym5osCBojwKXvVhMSkiHG8NHzpILGw1D2sue8LMTuKiliuoL0qz3x63vm+n7GXOqE4lMgvczWdICk+xagrSAE9QcDJChMkhdK+KWL+wxF86hpMQVo+4aTNJqs29nr46jtWyyG3BYIHE+nJOtxKWJA3Sfcd6NcIa54YISPNe1yXhcGVWm9Rr8e3U3gVm6OUmoHR1tw/mRWmCZ7Go2nvRkVoM4Kyt1QK8OqAROW2YPB1S81GmQio87UohO756XcsHusJIu45Hjo1tfaCMIsP+j0LOUjJ4SS9Ub2LP7GUz/4AxF0C/pqB8efxZLOZfCxZu02jPSCx51p/47O/Q/5Gmb1HTI0cRwCFD3QqBReZzyvwzXMTlXHXHU0s6rqJkYMBbPr6ERz2AuAUxYUroaJtjvdTiS906bJr54lRc3RIvPFYdg5To+t7KS3a/jhlcF1E6s2+mjLP7JqvuG0iYhNmlAd2RGQw2EBs1iGxjA4U8Td4Xgs6yzi+XTulgtO/gXhnktwMmp/uMauuuTcnrcnrk0LWjGYgCKXFHaKZnyzEqnU0mtRjNZtaTNDHFEZjq/GKhBCYsSzpwMWnXN9FM9gyleVRImnB8TmpGRLegRvBWFO0nSJtRJ+HR0w2zX5OGNKKYBuQavWIHeiz3n6JWJbAuUcW7YCsWD0yMyI+MFyorCTL8HUa5QV1brzNMrrtohDthBBb4Xbc+j3RiI4ecZ/mZpxp0AMUCOJYZPRnjJC8/iwSDtkJEJLgkfgL3U8htbsnml1Stg8cevE1gNXoBHUxQMZBmNPa71VPHlaS//8aG9yWrGWlRbCQli0IEXHfDTV+8bLuY40eLH6FziPkLdkLBuoWsAiln/RY8gayde0xWmYR8mWcfkwHLU8Reb3N3fBE3M2RJhHbxsPCRDMpK9khUWXEbR840QBRBos+TLt8AYdhEoz8q8Z/ssTNrpw3ERD3DtCt5Fm0vnUKyQNBPSqKmH+pTrzLXoyADY6fr/2W8ZFh9uf0Xd9MySdptMubAeRXXD3JySbr5mv/Dutl0SowXsPp2B6uzgYfmRY0T2okN34r+wZHJM00vGIbQ7rdwNxv2GQWhLlvywpkfTtEM6dj7Qh/o+/gYGhb9LGsErR9M64DgQ4VKYcPkSKT8bYE+vye5yJYr8ioRR/MMTxvuSp71xdaf5yRdiToH+5S1tKxJlrh49BeLTXdXRhOLIml/hoNUWEJy+NGw6dJlGzBAiKkP63deiSrLklyZqfdceVYvOzBzBTAzwEUOU7AAmq8J0IBhL8hsUy4is1lOByPI61TNq93liTNUXdHDNqh5Nsyz/+fN40k1BC6wOjcb3//Vb7Hk9DrUAm5G7edHCR3WBttxwDhew2X/bU5vn28hbm7uvgaOrZ9OsOtFJPRiY6PCmEA5BEXUGQmdMJyTU4OjE/NTzwQkTakr5eQwpKATY7cvPD+YX2jGkHjproQhi3Q1taxc+kAgR1sVjn4Dq2SqsUBb85s9fSiWJ4J6uIUHZF3CnU4ydIM7RS2Wm55Wa4Mq+HSfFx1oXr4iZ5JspuCAk9sGzdKL5kwun6/JHUNIgYVWjc6lq376g48bke2IKaV0fnOGGMnH1ST7onXcugoxDxjW50AgNIyaUgAqiwiW0zANPaKUOxZIKl/DOxDLMxahL0QsLxjjs7C+Bs3y1Cb7+3HAGmVT9Cwi0xiIEcYPnO6AATENh6P8PCCrJG4p1bNAXYPEV0drueXyhxYk1SM988omXPvZutXTB97Pg+Zgdgw9MVACDGeP3f7D8kFsYuAs3s68kfivHAzGY6L4PH9YhjQB/MynhLc8pSPMx5YHMYqqpZfLzn+pSeUK4SZekBuBWq/JnL+HxYDFE+H4m+9BrO4F0taq/lEdciJtB/7fpXSrpQMMn1AoYe9PczoIQ5Q0cQeWxCt2mmg+mgfC1hL+Rv5s/XtlFr34FZ53I/SPUDFJ9ZLMx3mCNGzGsI5OTUogyK3bKZqwcuPxZBehcWL6j05lVCpVDWl/FgTBOF1kNh8q1YUeiVx9YwQGdDz0GwIvNC15DKyc9qeTnEfUHd2P+t7o7HJMFaSAVbyzvcPJPl0pcnKLsulWEtb5dLsPm/Ev9oyo9wJ5Wwv1tRnMBZQEvel3lgQZUfyJFZLmwrh+O+ZKhmuAYk8MSe7aBSUBAz/xc1QASCqF6ZVtwVR82f/qR7axO5gmS4Ob2cSsz2b3qp1tZDpA/4NRI/qW/enef4HE6/Gd6Ei+p5nlm2xyA09VCnzcaI7vWgqtI2i1rL7Gxy0/2ZyZgHchsbY2Jqd446MilzGvltcumwCHFVJbrDpzkR9gAsjkg0MRUfURPRXeC2od0nXkpvsNlv8izLZSwX28nrhWW4idCBbn9CWjrSf2slJS3MhJJG1tN9d4c+zybVE8c+J2xpH/I1YvcRSpOrNqmAzNDw2SqbtujFLKhp8KdSoF3xbMkL4c9/LMZI49SyQ1XMRzDNsB+a6VkwalribpduVIKnpGdoIqQmhEPyb2DO+zD40xy9OReER8T6USrhsHH//yfHdwpftBTctABItE/2cbxp7nAl+hpZ5fP5rtmKMnJsfjCKvKWT72JGNeofC0UQFaHc6EBda6FK5R0/paXAcxjKKnPuk/Ii+1WPQTc2kHDCwMdcm5TUmgN1BCFBmlXLEXz2PdlTZtNQBKYipjxVw1/1YZVh9b+bNp2A3w/gBZ2A28bD7UIWppvNj1Acc4HhVbnND/+t237XsgtF8oXuEhwlN5F5pvY8uGNaO0Z5TzTUM2Q/AL3pH2aqNHsP8Qp1k+UGJtmp4SkQLI2BUqtRgw/QmmEWjCaz2ePL6y/wRBmM1eBySeyr1Z9CSC+lYrQgJTJJVEJLXKK+ByMP2oGe2DjRfrE+ALcUfeJ3KSEpjycaqkPPiiFPgns5/LWzaGErFCthMkclyUgqcb3Jbx2KtwVZdaY9f8xKBukKj9i4OEl9nOMS3fqFHMh57fKwgVUke6i3J7cTt9Z4R4o6+P1SVdsfNkOpQ2vUp2v+Us4xnOqxTyi9Ezcqpb/XvEj86foOQw+skW79c97Rb8UCLWYLUoEcByQ53yI+S8v+kyOqv1aOQOFt5huvn9wYv3lqn4XmolpYpJLAsEW/1EJQfZ71NWlK4ZTF5f9cl6eIHY66ZL6k100ycVzaTRg5JO5uawWZ0vwPXf+hWyLyjGIa1CAyqX4TS7pmj2+l0bcQzr+vYrLvI3qwF498PeAWZ8tWLZOM46H8ishZHkNljIvyWqUN3bXkNoKJcPs84tJkm8ZYwadXK3b9MYA+KijiaLcagAs3hP734JHL/ICSbGk0iWnD/QiVc6yRHuDs9f6Jfyov33YQ415aFYXRK5TQWyWdphjSga9gHxUfXaSoe3BF9bvrDi4sp0OalmJVJ3odEAkAIMeOAf0Z8ZnsKU1/bdgZv9IHhPt9eDPnNRCYbEjOcqpyeAUZTwIg9qqUJ0+cASyEbVYW3TfQqYajgF/Mz8gMzEpO4EliW4cnsVrxir246VOAN/PXSfKcfRGZUEZUGC9KO2lUNvT8ER1xB9hkBptkIKnhoICd5zdWE+eslyOD+RbZ2ADcsFtSSiox5AaWf29/2K2iiqHwQpzQjrpkW/rr/GE0nsX4nBqZTZ5x9P/qyzXjvq/3c3iNcWmDeGsVDZSYg5ZopPbM+Xi8C0lYPNbXy92FPi9IrIO8G2DPpC0dFFhIPhW7wb9l4iBNltI12Kk+5EQm46Ekojc0w5rArHcC75VkkuVlO1a0AvPKlfEGABjkCbvulAMnSX4sq0lq8FVvex3RGdv00cvyvbMf28uTrUOldgJrpoUARtaBspVfE/uKmpt5b/N8N+uHx3V/Me84UICdLszomoR6yWGwu857hKiR0wdLdvj3OCAavXwPlMtGL2aAlHWvONUmLiJLHMouuXrpEKA2aiSZuy9/hAHDCVBD7dsgkT/WZmvkN2zQfN/ltCOuJFwHrDJJmLLDBJt1RRAAWMj+m5UNK0brobJAYxhm+VuHNLt2LSFSwn26W9a+Wt2HWFETmumAUvdtJ+3IETKvLghe0En/YsoYJx7TnrSD10gZncdPOES63IViuvthzEY+PKBuOFE5XDzoboB8pDGB25oPVPZShJ2XgkrnaKGfe9/m1AFNnrJ2ifKig/VpLksE/Ob4V1YDeL7mRUDtslcLxMXaooi2Xg7byK34qvMUU9sPfcsDyfJlDIOKvPXB9IB6UUHs5z3jMlsLoHGG/vvn0BZyQt8jVouxXOUIyP/hOIHZo0FtmyJlmdeAzlE/KlI1WQFxVR8jQ8QoSb8ZNzq4L7eb0/T4YVQNoVwMd5oDFjIWeAf77dAII0Y/FmnIs4SMSLJq1ZanyQTztt3GPSfVlFv+vDTFEr4DamJnwARe+zJAoUUtLtELeQ4sthA6+ozrrUCdnFWhxPkzh1tA45y1xwfFvNBD1ItrnSDSjwvwDJ7ow0Bn089y/wPz3UmQjhvva+7pgATZxvvwbeFNXdXanZ947GSofcXOv3mLxmgzmVdpDuaWGU5jFUSdiOe17eg4OsbBTk6HQn8MMdb2FiWbKkltC2vARNd6ph8tR7xUJmHAqF6cOCQz+6Dd1/tsjHA9DXKIhoMNzzLlPm13ULWnrfDfby7RdNyikx1X1XX259Yw8ogx/O1a1nzdBDOoABtBO3id/69oXWdE5JvYNfVM37MWfuXY+yLRyNRoLMOQDCiMkSCZIhsnUO4/D2bqwWcAJNxYLU4wsXS0dr3biGFx2uYROwEO5N9f5TQlWQGdNaEXDLhVObjy/XaQdlX1ex0C/uHjjjdRdjjgSPlQ3ymIbi7EULZ9k9HBknva1K1JekrAoG8l3KoJE65IOlrp9J36iKOQa8B35fuaWVj4VaprK05QgjSFuKiLv+TCWqOKNjtrEsMULfwdr0tuq8X6Gbz3s/RwEkhg7rRMrvYg0/8BnqL2LBLWC88KKG9qfx1qWf2F5xkt2U5fAIWwJk9cn2NM6QTqd+VMJFmIsqXYXtUZ0BVg4xh9FhJ/5Ttuen2RfJzmWw1TnP2uHbn26qIHdS9uVFv01lcYEzr7ozrrw8ZgWgGWF4SFBnoRb388eqxWyEkFSHgljDZn39z+KHj3hJk8fSrhnwrX382BO9ghv1SwxROkUsC27rdemNcTHpuXRz/SLE3blCBWzcU6nxYqXrIa9eVL9trUqBlMNrIA8q3kqH7d2xySWaeFys0+3Msm4VB90C7bsFI4g7AgHfOIRzkJbH2GXcNn+cIgfYqYyOl+pK0iYWEQLMvFT1zB21d4u5f/4hm7aKXuOhrt0B2zvaGViTuLkgJkML2HCiJyMzOFCETr33hsr6JK3FtMkGck+6ImpyzkEDTeotomQgAMFlK1nkg5Pvd0Iv/P+QhTijXsFZI7NbThu/vdDDLeIE208stBEWrEfcpoxX2tf215CU9Wx49uiZzK+5HD8dN1EWaUyJ0PvaQcB8xvl6hAXeSEdJz2gDGGAXeq6ATgaUqriCmecD3TKAm18o+cJXde6UljyWOj7BVdFHCApw3827oKdmza6veCtmQg/5qENtu1WOrSpj42kO9FkCmwrboqWMqgMzU1c0tljA/1ZKgdBndiUuSL3OLVMpMrL4tnyar64R5Sh3yRCmxx8zj2WWTZmxBbzI/2EWbBjIuHrMlTnNHxSN3TfiyilFQMyeROmRZyaTULE4b4/aWP1I3bGWSikkQ0qSdvCMNwrHcsIwlSc7u7/Z3J8/IzrYf7fuqAvXfcyNzZE5wAkhU59EWX2B9J/9j0kTjnS82rukVQCZ4bwIHJqSkYPkPIw5jK6THcLATCth/ZUV/I5fPZgE63WHhh66lUQqjXTfwFkysgweXtmcf+EAuyrhdv+rfzZXyappLmlt/t/FsZYl0s94lM5PwcOhQUjk1LE+2Rw7h6dPunBnD4n9G2bcFmvu57Nc8ChkAmKs4wjQ7M2rZh1nfSjswt0EFDKYDfSgxaLXaoMEKveio7KGVSrKvzAmUaQhGgWs6YghpdCZTNah9drZMg67haDNgud1TEZ72ezgJIuSovrlyXGjjMSKvTkjMhPlz24MEGCxTK+63LjRVFCFjhKvu68I/ElFJe75TUCYnty3f87y+N4MiVba9BqwOLdjDUBiuSf9RwQ2NAOyXj6DDSIl10r8WpkxQoNEoWI5AS7xVqT/g6WY2+UmG8QLTQvyE5D17BU7ndkQsgYvCm2xyEOIqEBMIk6i7uZ0eQP+w3iUfyErRG5b9ci5FlrXA3UrBKEMoHEfflmVsU/kqRXHGZCAcVexT3s0/2dbsFnGpoPEl/6+2IQgrK3Fiu4GQ0zrfp+gfiCH49HPFOVyIPldQBTxKRafpPHdFOWQeBsvZyR/NhRxrR91kWNz+piBMwKVCQKWYQ6grqOHCqzIfQDmpw2Umwyz7kSjMJGGF6FGwab/d2zKJT2x8DapuEkPG8StjTG6zRp8h0YdP6zBhxrQE2WHSOi1fgULCZxnPTAhU6oxb+OPkJfkWWVLUs488/bPhyDzjSi2HdDypScCX+EAUwMONfv+B8sOFiLvwG4qqW2vrSKCZ1FeUX8a+TW/yLILRCM5aE09lFJS6iX54zWKs4CkGTcDLM3q907q8USPIKcbNvN0IBqOCEtPU14ocToJ+p6hfKvA+O0ZSYJ9aaJar8gf1+NRay823fFS5htPbf13jOVviQAQR03zTBDbr228x8mgxQ8w8r7oQ0wDLOkiMHjCny/Omr73J1232OEr/p0QlT9EohD1+0im0Nw2mM6U/c7+gfXQyK41h50V/rb0woGAseDYlKxEpAmyOCSkdaQcX2wZ9CNvD7WtDrs5nzFmYjq+g54gg4PcJamtR0zZ8FoPG2wKhi2HrLCpYJ2sl01WC5zd9RUV7TkgrS7hlZy/hfMyg/QnBH5e02RQe0i+Q+tRBXXcSxRU9V0rJwIp87lcD5aXfe2pxhaD2nvZ7d3CQn8w1IPMulM8kgKUsNVsfjFy8CeBRK5K28Kvb3nmPmuV3/1tldYPrrpgTO4T2xcopK4mRauo5rXA+bpqQXABFvehhZcW+0/DyqVisZHhRYnYBbpSn1jbAoa6PPQ8ygkBOGybwKJV2RmbKUgUp3F+gwfkoM0fYWS0EaMQOZT/CFvtWQrLu4zI3EdgwSHvpOoJymIHS3Ud5cPo4zxz6vTT486EX2wwfkj2OMSyR2CmNKWhQBRB2NvO90vMEyK25h4ZOfUwFXEcMmWSyyj7BTZnwz8UkEiUbuoa4VM2swseNNU7gi4MxWG12Rgu3StCxRw3YIbATvVchQoAXy2D5QS0yZ4+Dpss0tsba93uILfQh4ndsLyZHRRzUvkxPfK40KyRsN6WLIYHMDy2e/ez7SlSVw4qzO/TeXEwiWUuCT9Suib+f4PjhuMj+eNx0Y5Qxj8kQIbWS8K+T3vhsZeHSwfvMxhAyA/5So+61poKEDXekTlfhW5L2GER0wx7QgmXv7mdcm68XIDPq6a141k2EcqjwxAhZGHeWs36uBWH1jjJ9e+iYltki5b3oN0nmM/f46cNFKQ4X1qJ8f2dSpd7itbxvr8iJs7PynHJAIEDz4gnoeSHNiJHEaoPa1/Hc/hLTvxzYOEL1qSu4JD6rdnaTKNEhjhTItaAvjSErqTecXW3A2qlXN2Y/62EJvY1oH/Yyw3iEhGK6Jbkbo6Os4M+v6WzIqlgIJjkHZVN3yixefPUK9mp2/v6fBk2KpHsraRLL86gHiroudT9ORH/eygu5e1rsC/uUqrQ4YgPrF6wIqBKhGAl3VPwcnUNsgp83LTsDszAKvVLryD8K1HaLegdIL570Skp2ola3rVHqordOb3C/mPAz9SN5FoM0Xizls6TsF93SlXPt1M5+bFbCkezzNRMFBo0gd/ajBMA0MRQjWcAlOT95bhEHzwR5h8+A0XW4U9CImSoWU3oRd1JK/QpFWowh4tEePkxMAQZxaJCCG1uy424Gn4ocRvZ7jqptTWVXGU81sb135bthPlhCepm4xV4EOrUangszhJTZquTJMXxtpbn8DX7pTmevM7mkD+Wor6t7XjHPY/VteUyJnsUeXl/yDXvtYq5A3tr2UygFpAWrNU4lE3xwAq0fR62HE1DKefAwVqLOFyCZCQww5EkXt/Ir4RW/mb1UVYZwCnqPQ1Eu7gZKqPz0HUiaaGtQqdz/dtav8xXtOOA/SkEyMOdzHjdJOIm8fe5huftNZvnZNFisTF/z7Cgl6mpODlHvT0DTWFdEQ93ur4XfiUiS4AbXDTTImPd9clup2wAt8s+ez8OHGTtIWl8TQBnC5kqY6jTSSZjfcQfm9FfK8bwe4UxsHuUVwJ3H4Whv8xpGO7yv67voTaRzjq9u/6nnQAGY9HHHjnMCRCeM2uP3lsS4MnvKYbFrvDqBCcpj0yC+zp3WfsYYtfUYDeOM+jTeAU4RVLVn5qQSy9t3b0csrk9iDFxojqsvpdrPfrHu3gNO81g5p4GIHss4eyfUm+U4qJLF9tv5GGvM1qOZn9YMUCfou/pdoJS+OoCEalXXPeitdOSI7g1qQpA6/N+AcU2tMolcjsBrk9NKEeGKlgv3jt3rNzmXk7Toknh1314BW51JpBhMFwVE4djX4MCkc7DsJhpupQ3Ssw/7fFYkxQ1FKroB+bcN0OGU3wA8XHMuyRcwK8wwj6MpjOQfhNMKUqT2057mbZjC2KEopEws5lSoVDAcxntegnZgUcS0eJmO8I267XrY4jLvPti+eiY8gfcKY7P4oRIBsrmyjpRQeoakR3K6ei328xviznjyGWIcjTyAYFA+uoJ3YgNBCFyjGK9UfLQPoQpCMJpdzHD8puARxEk6AWPQZvk2QYxBUbPVJ6Olc6QttIfP+dYP5H0yhudeKoSApPYLzl+d0Y8u11dqZWPg5mDSOTtMtr9nQo23EcVmqxrwRIGoEHojCAgABHYFu2rqPkj3cKkXbGaQ3z+ikWjFCd4IZFmDmt/AQ7uzHHKq62IHXwvhiZWcOPJBo1gr/bloXV2cvN4aqebtHCKEg4gFHBtFjpy/dGb8Xvub80XQmgnRpr0PF29M7GveYaTf3qGzKqiEcvqFfKTeGR1c5gSQSJC47Afpt5kJGmxt9TZmtCWnER7QMDLdgPf0qo6kXx91Ii07wbfPZM+TQO4dmrAegGCEpJh++N3V/NLPXXv2KHoOlZlC55c0UaRDvG08ebBDtvx4QbPILtWeXQbFGzt/5SYd0uyakh11V3vzbzlp3O6hkivOqENNxE8HuH8St/JVuwZvs+IZcvn2iw362I8PDNgKWV2tZawvElPGOGNOFw9X66JYRl8q+uB0QxtfrIXSPC5tdNfFS7Bkmg+ji6F5A9t1bq5R7BVNqJO2L4BficdsXRYM6wn5E6Sg+P8Ln8nYVEikgGexiVd+h57AOxuIKmwPR8HwSd6Eba1ZY4YlncyV8LKYWAvtSvtSnEXyp6akm53xG2+4Yga1Fp/LwqDRx/xHTKei4jbsX5/yZaD0b8oF/Wx7JJoeQeGQZox/5ixwIsccFmvV6Y5ycZwqcr2zXbQWyQs9F1DtpKyw2m45TUi7l5uig4CPb7JD0izZ/JI9GC8EuPUYkvlNAySlZaXJ8I+np0CZZY94cop2Z0/R67uLZXMLx4McVd25N6P7gKU1fpcRg0ud0YYiTDBpYuWzm4ZBJOEGnc6zql5oSJotWuDkBTGbb3Dj7ltZ9Hxq50lWFlixLYdWCnee4lLLvQcThNYBbAycEtxzoSVm+WtpaUDoYQ+nHRBDVXc40KClA5jiHIxDQJ4KTBDspkRgWzIFdocRaDCIFyO+LoNeSUOFa4NGfp1BCQp9FFKmNxZwL07EhZDjL9fQY8h9u9/bQB9p0ixUuQNFltVgLPOMMCuqnn4FwGctzY4UMZ7kJUWtkJkPX0cw3tIvqf+ROaAizAqwZA3uuEG14ivwJHfj30MRD0U9G9t/rGjcqkwL5g+ILuUIAFbC34JRIYx6H4R9gZTKDTxxOJFj2lZSOWfvvTZFe2VLSUh9DSz8S5+d/MFXgfHyV7GYcWMUQ+P4+3K1dJH+RIWWoEdklYKwmPX6PdyqCGl7Zh2PR11JmV/O0YPNt5GrphgXXp2C5b94FNutCUYnEQs7arEGhnKHgpHY+Xnjicc4c6mDIFihl+lsc4YeL4vOznmFF4hc0Pu5fpUArb8t0PBcQvLvME7H6de7smXLxqt3rAVQ38erWhtx1khImfgPeQxQiV1xwFvLxp4sG9TkmVhDslU/wMv8oGtbeXJ1/UWlROMmB00Rb0/LhMHTVusDCcNIrSVfGTE1mm2BGG/MvNTpKJ4bVYW9FPWAvzTGMMBbgUWXhFoejiqR65lEznfF/3Zh+oBkAYGB5bQMIZDFNQSLE5ShqtYdvtvkYOqbQFOOpFSQ31r7ARzqrE2fuL6GLoPdGZToH/ZklMF3cxoDDUdbUhUFLux0LeJY9XHkHxSzllzoPE2dv0olu145J99LyqK3vMsL8i26Aa1WRd70U2/lOboNFXLwKFCmputgkrU+x1thW0M+23L4GKnu190uA5yUMZAxYqT4PBtmVKOYDiY0xSS7JNcbSaY6dMPjI3Ato5VhHr84ZcCVhrhLChbol3X+6Ilfyr2kyF1EfZwGHlOxET6/zku7kTQO1+MuGnXLM28dlau5Z95ZA+ZT5gK47nInURLvIj3b2PHSyB/cP6WErzFUoX6357SWgEC6aU55SQW6UTf4xQkZJOPzw1JpC6Hd4ZrJxz5veNKiy/aclLHKSxFkegFtLYEjSb24BLxLSJ+y7iSWMmMUPjlg/0r6k6BY5NbIo0iv/f1m4IZlHK+2mXLWBPyAHpID8eCDtSRirDbcDaLTun807oYlS6F0t3MUrBHDt3WeiQis6U1a1ssQT/CNsqGfZJ/qCclGHgHikFNgxs9ylulrRFv4jZwPEtxVHWDSLZ6EnQ4eKR9dSUrS4QiqSercgi+T7n+/PXMbVGjTfpM/oU8rec5X8QVS6N5faoKVB/Rvc+5OxtGCwlNk7WUtb7KnrZk2ssaEQGw30bysXYwW//yEHsfAthEj0cWWUGSfh/lvF64vafNi68pILWji8Zz84TWtmL40uMmXMPWvrgcz6zthqnd5fOfLjezh+Kud/bKmiPaROJE0em+suQ/w4X3DLGYeY6QKCsDDONhgDmZhnpfDEZMU3GiK3jcTkazBOT6d4ZFR13pnUi3CM1gD4ajTZTcb2OEr26jZ4ycTHiV35edsqzkEIjOPQAmwWufxzbx4+ccZJvJek4yHf/hrQgmwwf+IlTbLsh6He+GGTpPutMbA8askmti/DAg6pV+ebPkAy5p9HKmWbV9ykIF778vaTHaqtqgoYRT2Uqy3b2l0PsDa/pfUSMlEnYyDV1VzbA0AvaQ4hGiGMLSxD6lSy+IQqPJBOfUvlauoVIHlaDV2t1Gd5J/jKw9ZU1fWgDSQMr8y2aTHrPH7f+HKR1py9ATuZTtL3ySEc4DqVTn9WvFzLm7pGTxxUDKTOzno3WZeu9UbsDnLvrGCZQOX/+7DBfu5wwSdwj8v9u04I+trR+p+loCVs0gd9P4+80Tnw1UADu+IoZY0yoBC2aA1R05b85ndEcnx8ruFQIx4L9d+MoZcf7BGdnDN7gLiK9BlouIQc/sHJZW6IIP57PGOmkzsDKyI4HqQuPQpc/PHmWGZMb25b+Pum5GEpMfCxiA6khjMhBgvj7E5h2qjjUEtXx1tuEaRwUPUP23GuAw0wWkFu4F/lCk24eeNxQ9bypKYDxZpGU6skKfRwqUNlo+18ki6pnQlOjOfb/v5k4bsxoEB8tvvXXRFWrFgwIYJHQpc57BHwRHfhZ5nsnnVDbU3d6VLYZ3Z4LU8M89tSaTXJLpyBxlIoCmoY7rXdAb+JMWexBATImQ4FJsOdcY+aLJ8dMQ8phis5Tp7Vv9RJTTvoP6Xz/XSv1jOfU9bQVjotYJaP+5TT1vc8Apo3y+MtP44usQNYmt5wOTSIq1DUdFgctCcigkF7NKcL/w52vx2NwJuncW+aQzey78870eSuywI/u3DMfZRvqdwXoCk0qczfKWfvSBmjQkNrCWssLWdEidIhdbVZfnvfcvaePIF6ygmS6r5qmBlsDiSN5wOYR3iY6MvCJjs20y26IgTqNKygGqytbSCcpYHydTj3Poc9B1a68scqhvhW70+0CYL+FvhemaHRqMQLoPkOZ2IN/uDBTj4I7lffJ0gMWTYt0jAIiqsNIxGf/AtCDOYyUeT3wF2Kq25WEhSlE7RGUidE0zq1zPuLscVFQGw8r8HCq0+MES+YCL49cUJ6RCcZpkgrqU4X5/r7SS2Mm4ICqDXABloayC7DwQqra5QR+ZelSin3vqAW969YO4L8hZTGIpvzdqZ9pmr+M4GOtE9evv3zjyFTue5PtToQl+mSNfgCZbSXwX/K8Jp00vnNZm3KOKDWjy66jphbntkelCY11VwLRFyb+NgnLSYQUUKiR7Gywu9eL+1WH72YSSd6H8sQy+T3zPp6TDTUOYkKK4PWtDP3MrqdoIRbvUxAerdGIabU91QWi81efwzZCyZwy0cBjXxzsH63BYXGMkPPMvyxx1bGttFgYL3hg/xsvY9RDhPmnotHSSe968Zn3URvsXZ5MMGn0XDjDCxojFByre3OHYhDE/6MHsMLz+84yiH9cElAljm0ZT6FLzMhOyJzxCWkOoDW+Y6yPRvj0KRlgBA36pk6CjSbXkCITip9E9sgrOLGNJ1wo4DaXhlONJQWPjcoQLzou73lQA13YzDZg+MSbiZZowiWs+u8uCqSIOi4IQQT0JqiROo5ZRF0md3rKnfMZkCpSPBacrJMFo9By38rPJUvN83ZmozUE/r0JAQ9VCALyoAVTwCzE2kSi3e2Tnq1jClVZchTXERWbrYx7MQT3cAFkxrDQ39Kuj8p541LorO1g+7JrE8pnlzZR22e7G2AT7697A8X+iCoaM6AfIcDufQqkYaeW5bUgENqepTsLmxSPPB3Na4xlk3WIqeFP+NXTTcwUVoJcsbk1f7QDeq7dIeKfdH8yaMeSBnEzCeQ/XpXR6TQScXgNsse8Z1fY4xUuyYVdv+BZ2+pdPetlmU/buLr45T/3Droiq0opZ5bnysT2OKJtyEkizCqi/hW57h8OD+RWiczwCsLEoOKrza7mEKLvxJfXc29mynr8h08jnEa+AGxuqiu4oFg2RXXnfY2KMBzbjDlz0n6tSdW4+ERYyJFZs1oYJVVxVKYzgklUM4g7PZ9jRwXMxGqH/jGUoNxMnLd1eDFaIhmRJBS+QNreMXkZXrV7NqPLO/dDPqmxF8qQUzivZBjbGYkUtwyWWgpCIah6+JoyeKE0mFKY4sWVVKhVW5ttUzNivWGLz4rSv1YxmNN1gfu6vyFECNASR1cWxX2koTVCQ+4iM8+t28nKBhLkvOVVxGw9D+9k1QkEca1IxvHA5wtCAxLojDJBVQI9zxWINnOD9O6y3htovBFAPjXZjNbD5mH9CGzDnTErkKTzugPrJYCtK34Xwt5Am0SzGXkEi3ZA6rP/uuRoqOGrtS9Ytfmkf6Z0zeELp/XXPpaqNv96JBL8rGJBhG2FJqbhpWazJRkBndaElpuIv4MFwRlWLsINyVymdAPVJCub5AdYL8qh5NwlAKyQixA5l2GkUS9okW20xmV1+H2nUvKvaMUacWvgsIpSzP2fIwqmJEiId64DM1gyqa/tSkglI+CtDOUOzT/ExoA2ttlWy6FqnY27vI9Iua3Z7H1SC+6w0DL5QZAruldYA3I7vZkGiiQ/7yXcysq2H3PrvEhyyuYFgYhbC4LTj8BIXI6x7fynfhIXNkLxfw+wvW1IdyDF66otEkrW+GdzcVeHpP6URyDkzQ6r/L5T/BwIDfAcu12P4O2BlEPIT2Ouj7PEuuDMx6SXTyoh8ZFOjn0F1s90A8sczuRLrkaib5Uc1a1vI3Ov1QibzHs0CidYnxRd0saFwovZsunnW+fHcn9z5pLif8513xqfseESzpEpSQiUgdP3kA/H7LbbaTWKf8BwUDtTe2nX+r5ucT6n7CynYRF8rLL9kfU0ONoaDOa/0/99ioawQVW9famBLkukHlChi+iWBd/OglBh4Kda3+X6EQIH02EDLSyzy9xpzVdh5sM87bRUf6wi54E024OO90Q36LKKLBBr7hP4zlC/9HUe6YI4zJmoE9TmmIqFa/qNvhS7777n2QkrwuRywiyRM96aJ+zQhp9sy+ethU3OwX5ny7xOWVX/xWkr/PzcVKPtdoy2fki/UEBztUE75GcH6/gejqOnsYu4rcCgyLfNwOhmsYc6bH5EAPksaSW5vNFkqfSrlptzXS/WS2PxKqtDIEcWArljlYjtOPGu1og7znosKFjSjI2rbn29N0r4QyWrATKaT2nc0A26atyQvyF/ii5RnsKg3MOEFeJnDjIt0RzxyCo7T2/0VteLoqxq2PRwzfMWYsqTeyy43lr5SCKrZjTPmNhXRL2GyjQ5kNlfEjWCay4XKkQfyLCCr/EiEMG/hzVoqbu0cUXaow7bzUVOtKDXlyOb9yHDoDvw4rMNf+CYaVP9PpJqMTAeWAjum+C+VIMyfSVtdcmBqdOkJjuSddwoq7frlikilLKq84s3aFDjRlanwq+nlG045qb8UdxPuxvr4usiQst6yjB9pOT7XE4Wg1dwrsblUYLqWTo4CRpMPYypzXnj2xi0c+gNZ9xpwFdxxxTSFJ4DE2R3vsEao6KohbaNUnkzp9KDrOd4JBmeSpBfNbXGR3v/whYADmsKMq4XzUoAL5MgYNNMhhxCUnQr1+AMHWsjETZ/AHVCYyqio+0UYRIc6mFHiyroXxKJ44sc5THLmZF7xN5b/iBvSuSkCPcuPT9OG5KUSpUZouLIcvR578scxFri+JwhrdnhlwlOgAxMKqYyvk+X6PHwleshWG45/+0ki+NABYgjcN70KfpKhTHkU+1h0Vn2DmV+omvBoT9B1KyWX+0/GTDzg0bEDSUSUOkiRAEk2BdhLcunpYHde0cIaSneYd3se8Pa1WdtLI5o4pJ+H6pj2+4aIj30xyjR9jkBpdAPlAVuX8kTU5VMcsU22I/EocupM9nOGyZ7opYWuQB0LQIvJh28MWSGG0E0eo10LT/Ab2KMAJqhNxXx2RM0E2T/DpmJreaGDcB6VcHhbJgyf+oxMToks4IqRHWW/0Rm4d22yCQr0qOZUYTEF3gq6MJncW2yeIS5+BT67PVAhUhg0THr+QFKI4aI8eJ+Dym8x+32HaE/oeKKvuqY+UH71iSx9wV1TxmZjR+cawKHaZ1Yh9Q5kpPNsb+n8fscP47REKY0PH4tJ6fMlhm8bJZJ52z/jxJKK0bTSqQqxaD+dAcA6oGQvQBYvgEq0lK+ddMFThPWzL0UI0SWAxqHFMtSnd4m0hgS2k0D5UL75RZ38+lEsLJW5LN1ZwQrPoEh98jdggsCNINUu/f1F1IKZAdyJZqgIuaxWDHeJqRLMs1cwpJCtzMTVBYRQjvfbxqnjcUpjGo0s8riws1JLhsayFGYhOUQ6mQS0nEOY6Fu7jpJ/orvI2J04FOAKvUsWNJbo3gmgrEfWaE2DeEZAwx6hJblUWVFedP7xRn9bT55HnNCZYZMgeUHCiWKeARlLOfs/l3B9gWTYqnlEucB5zxwwHKdQ0un/DzKInc2bE/yRwVeoIl3WR1YGV4AkhjNLsVZHWrijnqu7JFvhUlknS5ns0oC3iUq0m23wDmjbz9paf/j+MvbdWlZcyug7i4J+fap4DN1X6b+PMW/U7/Ps5X42t9kCqZhlPIZGGL8p/rckWL+T+WRbIdzbwTddx3Rr0u3ckyTpIOB0FNWMNDBmAxm+WxhwIpwOEmSmmcpxr1A01WH3aj9UEx7okjJmjKr8DdJEtqoCsc4Fro1CLW3Arad/vRJHbjwHUFNwMDVk+PF8elXDFPDzG5ujRnYpA9U0z0z9vepGwT6xKrf8UFyYfcpYv5BHpaPgae97YuJJH42GtZoUy/h6XOGEDG9G3x+12wo9fE4RTJYpVFiaZKee2WxmksKTymG5wEafYnOILY6HtAWvkAcz8MjM1RPAcBQ5EnPyt6fJsGPDCgKYexGR5TWG2gzpO2irJOr9w2uZ2hTHPuFr/MD0/TbBGfx9SvhE5YQIIrKo+pWHtCPNuNubANh5UsWVjfSzq5sxhTOn971wMRT+s5AYZIC5ay6lhQHal2yY/N1MEa6ztU0lKuiCpvuN+2a9N37S6qEdXjgsNn5/2bCA22gTrvUwJCoOwANutZj8zXtYrzmVZb0hjgNRYPfn2UteJiJzs5YJ/HjLdlShR5mRruPvn9CTd6h3nFFMNvIey7YxKUCtczSBn8bIvcsHLSapTCxeM6fTj4q0kq2BLpbElT6MHl7iyW8M+LWdWZ+jrWqZCWzXG88rvAh/ypZEGgp5mOK2z5cts7T8wzTpMrZ/H1lenEnwa5cDVV9f9HMoUmFOH40/wmq1fB+eRwBvkfNwgMN3eV/VZ+ajbc5KOiz5qsO/kGv/dvsZqvNZ3I2VQ0IicnQcN0d90Q4KV6ATSPAa2UTtkXNMj88yvv5b6QRo/xLK54/jURod4hMAh4cb2qr+zfErQOIqDfFqGzCZUyHg2SlcrgVZJ6FGk7hudXO14ZzuYfoUPtsRIAj51dwGDt9bQAJzmeQC52pHSnJ0WQYtNmWYzdM6VS/8W6vVtyXJ/UyRUn5ITAxwDPSys/g8UFHYA5XTvKWeTQUtybPxJZyJhQbUXOy1jcbHzqk6+Ldu5P5Y4a6fJeF/GcqO25g5RAxtnJtbygbZi6ApBVlb0ic1CV6wMC01qVieqEG6nsYiAPnqyeBO8oAc3x+99StySlx+3xw1L0x+KocrQAoMmIhPz+DVuIyKqNxfYx7re6ccCr6jGuS3KWVYawPb6GcPZJqbbAhHNoCNTKjxNIMWjpDdK83rfidCyg+Qcef4QRVGSwTOzxrLjBg/fR99Cm8nDMk08MvZN69SrV9AJcsl/ad1AfM2VEsqy2ZInnLfoyfhFwgmQD/scnIfwBAjLnFWfgVwl8KxHn3CZRdbYUTESk8mZp/05jTNb8egi+h+kJK8N+Ara9heis+JrW8NP0HpuMkoM7/ZKwrz8kdR45WBy+YhTt22lqW+0VmPhFqMQOO9qS6icryyugO9T3Z0gwE5+qCRg1lNRq6QxlwHHjjMNYF+YnTZLWdWtEBdjbBaovEzQqPz2j1PDHGhr83p3n2UEB82qofJS6NkseW/B1pdyRCgcjMcdEmc/oXoJF41pahwEcvtN4I/NPIbmetRn0ler551YwG5Pt2ZvavzKxDwEoEA+q+40kQ6V2SsPI8HW/3/ih8p0svufSVgxKDBMJrqwwlyvoRudO7WQHQOd1zcYQfAyu40mT3DNQdYwxWFx+uzXPEVbSEudeHIDc3E2kHqPUayjZx5PmZi2qOz6/GzlF4Oac59BVyR5MnV/ApuugMOQJ2R8ELpuJeGYhDu5V77hRXMgKpFBYrlClNcYfp8jiN7GkuOxjmwx9so1xYfAq6TnYiKhT+jSNg+tHztfazLvxW4NGizAJhf7N0+KROzNR6UnrUY3F+12HSwrcyn1wug2sYnV3SO4rTPL2j2GaZ41NGaCRmFpW+yJyJlKtRXCwg/x/zew9BB4zjpvkNkxeP0B6FpsVSnwhhWX5SZfqsIqxnKCMyoEBKQsUBnXCoXF5lW+gWWZGl4Mv4T+w/zoNMEu7BHsqWCxNbyAKyWyN4PcyTmlFJR77UEAQo8IDMVBDJcrmjXjU7KDpTnO/mmZwnNf4H4hKhJ5DUfD44u8zL93bqo6VESPBd2FIaT9yFjwKKakJFXADqLqlyA6Odryq+RxQx7vti2VDF2H/kleTb8uLt5cPRROKvCIydK7g7F/9RAVzE+yFsLU0cYVuR4M9MjtPRW8pOvD2UjXIwo9654eCb9jbmWMeB9D8yMS4FjDGJF2HLzJHw3kSpqkXuUqTl00/hrCEhsP1th4+sYTjpyiY38mdwI0pfydKZ93yvgOCw/ht/JyKlkH2x9l9OZYG4xn1ruVy1o/WGgjJ78QJ1dz+8MM++rsMURBpfqPWLDhnXnzkXhLo2KcjXNI9APaoUinI2wjr/myvhbl4UtTSHOPM2tIey3f5UzEyds/QzHQFCSosrj15upu5dk0KhnJ32Si0aTl1WaNzSWNLoVoZIqveJ/qaCJzfM5PAdVms5+nz1AEVOxpAEH4oq+jreNUbC4BOznk1LYnq/3qQhFQOez0sCRcVT4BFuFrB6rD65tyfEb8aLdnmXErAZfyqNvjlncWWYAwRoyaoqwxGla4UqyQkteJSb91GcCQB/pdEFSueVg6VhwNYo8k8dUFajBWVgF5Oc9eaEwXnjxnty4/wasr95GXSxVGD+w26Rw6M/6+iDJwcxxMB8iMjUgxvVipm0d0YaoKDpXzC40iVK4m67svJM15MCmXeF6XIbAXtpJ7MqcPWokjmUNKrwHP/L5Ozw3AQyHrGpuIQ4Umxt9DQNHPh3zb7JvNMQXp032YygYDB5Zp8gQH80g04nn/vP2ZXiBH9/IKy7rfx2a6qi5Gt785iIsVq5jq4Lf9nuIo3tBMpLCNx0KfqrPxUp6PMcif5iFkcLEW5qRr2IA8Q8EF3gznZeYxAoOm2qLYnLAawEV79GUzEcKRIxGS7489xAIuyhfdYuoiO8jK/wokUhE9jGa/l7WxI0lP+nb/iVxwh1PPFw04TTwepOp7ncTV4J8iWc/jti4gtbo6sDggKFKkV4bCwA2UDE9u5ky1q+1tJqT4RhH+Za7DAaGbC7HQ28Ux5MBw5WRH1+0bRv/qXKBzbS5rxzu1aBuG1BSvFu5+YO527v8dAj/m3S3X764pvCdlvlwpPhZ4B5EatAl5DQsCtBFgKzl6RELJeAXOrDGNFpyVFKshCIATiEa9NBQKgXeru64CM+eRzhhXSv95qUj8wPzLLL9nkwDjvzxB+9mZEC09VIx5YHqEbZI/V58koth3lcNn1zErT8N/od/Jyc9buUsSqx7RE40Ra58W8qe71rIMkNr5Ee5/y18YJGtnNhDSVwuhGxmFGhZGEgcAlW1nAQAzxp7I/zvyywhyT0E96f5IPA+PKcLY9yp+pgJqO4k/wYeua6uGXRJGiXYIOQkWMHXv+L0yYUNTAPg5b0kCnvYtUqMKM4EvulnOVesCAeL2Tl1XVBgrUbWQmWINMIu7sQRrsqXL6EEqjodJ411Wt+DKuEiR9EFhuBx13h9Mj8KxhQJrrTaQ/Y8fCMuYX4Pxhaz28Ixy7vmNS1amYvcUQaqqTEjm2d3zfIDxqhHe9wofvZV9J/eCpUf+cN38UaclzEeliH9m+L0GVNxcSUxEhrSBjYgRmj9UuYHe69fQBxfjoLw8/HJFxoyfUnrnQCVwif/uGDvKj+2KFOzmF/nbnTzjlLquJeMvlogX6Yy4Ha6rogWzLSunKW7FvZbNxGh1eJQfU6z+CrK1wklyoxswszEFwf4fHGvVr/Wq1umcBubVRn4K4LMjAcfGzG8R1hHAzIuocm5Ha3HbJCWMfI5XVO4W2f/Jg/B0OWDtiQvy++S2w6NqGBdcfo5aCZuCozVYmk3tWmFmIRpkSj7EXWUA2nwL/CpNPCcm6haqyY+YfzbZ1k14YbrYydakz9gJpgb3OJQRCTwc6oYk4FJ9kgTSQtiKT0Dnf2Fprxg1WhpzAR0K0ut/Lnw2q1K31k4HA2uL8xkUzSxVQ/T9/chz5Tgc08eoZKDk6MA4ZUlPK25eyoQl7lCdxSTcZMOmXEpj8f9TrNNEcn622Zv3zQNKXb0dnwqlVNOudEzW7gbpuQYooBq2rNTcOIYiwa1tNx+IaVRtNOZYo1722wuHmtvQyXzR3mMasvfpewDRBwoM0tmr3ntGSUGD79PQHyDqo4DQF1r8ssdaXrhOxV2Ag3kxdWLMCHH6Xiptlbi2jtmcEZ77YdT+dZCGh1bHXONtKpuUbtY5vjOqOf3FRFQNx2yuBUpXmMXH7U5jqiTlGcT/PQMq9cxdoVjDgtZfdv2Ta/ckeKfMXsSkM63LWxMnx9RhyfSUtL5Gb0CImxqvDpobCc6EEdbYIokGdSFC6OIVAGfkjSeFMdxIcVeT68Eh2g6pWn71rVyzJ6W+0WslTQlrgdmgrXu4cxMkcd8CaU/60NXxMmmPPOtxWCU9ANsoe0CJx6LNKe/FIFP0mqbs6IYYEzHFRVp0iMgShspil9qIVZVRmwivek/WKlbOPfa/s+lupzUCOrxeY7G50xM5P3BE+rUqdhvEzV42l7I65buXAafRu4tBSOeeu1zLPgWDqai7/cJhyfMtQvg89v/MDju+u0wUgdlEJgKv7cLaMQdvZcScIcxsShB4rWPVVcWGvyjHlCmNwCz5qC0eNFUGaPg29EoIQD65CcjFHFFOrg1KFmA70ZL/9FRWHGN2dcHZuiO+dArIPVTZrHp22YGlm/YjTySnGGks8WoUWyMZy28yFCpZ2DCCcZUwY0fcIQmwTfne2mB5vx4bdBPKn2FBLxt9CkgjloiYa6RttMlS4fx8IVXRGyNcSvREXtn9gfwyGeJ/cXQq+NGMvwjYnh4Fcgi7u7rbuf7WByQ+3CTdNSOH4ElcWUpLoBRQefAXmbxigmqeOaj47jImzO2WGKY8gMmpFEmITM0U7FTEDJRvFxD+6uVxoEkoH4BYR/nUtvjnNLz9Z8dq/SG0byQ1u+TYGamWPyoRcJniMeT6AWvmeRMgTBqq67YcxuSWHC6JncQwiKL0pEhszL6mjxAf/hf+05KkywaMCE1kD42re97zTrhtGT2klW28S/97ZV/1Qxz67rFkdG/5pWBdjYQch78dYe+TehDEkzquKP9iFOJwmpCmo4r6UMD09jKuZ/SIffQ5RTv1jfmdky25fDfCH5SGjYeV0201ry9Os98OZtdKfwXEuI4omjoy32kTHg+HT5KY31U4d+HgxwXBu+YJfr2ehQMciEU0FJa1JJ6qvXxePT2rkoFhq1GTJTHFKyFYeuSH4HaZ+8FvoP3Z60p4yOJewveZzO8OEHqowJOZO0xV+zy+XP/ToEvOONz+4JRTaUbPZpWnHdOZ4dKLGeS39jdwDqxVhFARzFKu0rMieCulAhZsDAj576WWBsaI1h13wj/rPSNNtTTU2dRBd4BlC+B+KOzw+lIMrW1QTNdjwL2HNtY9oYp3iCWYHQuSi3aiuCHXdYzr01IQrXLeFOY1ohHmQFNtQl+U+5unxTfHbmgLd8SLbLKuL/WLWqw5VUnTVGp5+kF3xUmg4ESlt3jXZ8MYYIPiQN0pKXD6MSR2H6LZTQE2V9BUgw1ksOihs5fhbMWQ3SvyFXabDJF2B9AtPMk9whXO9xhUbV398vtWObGRnbwUcO4DT8xgHGA89pKynnjMHYGkdUY3uxQpEUR0bD2X4OdIPBg5Ly51JoF5lqZywkL3QzjNhB/qYtFObidnNve23g6U5avhdsP1Uzu6HmOrb63RgZWoErlkKonuezhpL1K3BdpK9SmNggDZh2bESg68epief+EMm6ZPURrrQFW5VJORZo2UpBMoqnRcoaZ8IdcfAc7Xb+rgP6I88vWq9mfinQ3DwEP+C8f0qNLAiADEYTuVoNFAdKFNwCqLO5nnZo/PGuqydL+AWEahQ7vj+mxjfplYJ3f75qi2pgXqK5YCvhLKf9QN5JQjOwCHfLkaINywSJSUJRAvb12RUshI3rYHHDT8TA9tfhQnHCnIhvR4FuWu+OCLivymogBTW8FOPPdj/Lf+1TnFofQ4+XbupOAZ8n824yB7XbA2IbniiwszqcLwzIucdwl+WcM3KnijtBWRwi1n7+tVafdLrS8pi/br2+h0eMqU+jrKOiSvW4YJEJiLvNu2ludLzukVpRehFC6QkSbdMQemr+IdURlAxLieqrSnwBnhYzRWNFAigtJXzMR2uQVCOpiNUi40py5yoIm/ytKs+Pr/7H63cMQ29ipJnnNJYY8rWjWD8/ZB2kIEgSYS9I486eI72w+Men1UiSIOVPKISnBY5fKlNf1eYlHWpZIJYtxSOVa34uCZatVWFzRn4dqws++yb+fH69+GKv/3Fzh0x7HsA5uyuFDAxQPdEt/fg4sZ4h/1kIrdT9ZXo0czfOXJkoCfAcu6qveKKHJAlQ67YB9uvjhy+G4pZ7ELP5ldR9mA5yJJG8mbiHVfnbaeA8No/hjULsD2EqxyOXP+gzPmhXZX1gZOT4GIwJwtRTzcv6WFxNpfvE6jy5P5TMUJ6YiBe8sEi8+++V4suqrUbe+5yUgMct1dlJVp6C0NJIdrs4m1qTVFyj6aIUVdioH/htQ4HBxc1hntWh1tdCTtSIW83oM/NcUvrMkUYZ3VgFxHTHSwVJEGkOnZgpsC0+OFXdbWdT22iqd64bmT+5KoscsyozknAxBWKDv099H/C/dt/iNzRpt4YscBGqdT3RGu4SOf99euRYbTaoBCijfH78utrDkhopAa+t0gfY+of68ciJGa/dWRhWNjHML3DSpKey0/xRpDlGR3uAy6USMdqNFdyfmafn0x4oVZZUFZSkVxWhu0YEcdktEBCsu7me0fTYUFpGKk8OZgaAQLBwnQeMIDUKivt1D2GxXD12IrrTnahKnv4ajKTH46g/eZ40Ucp09gJjnaqNda3oH0GLwd/Eg9blsdrBC/FD643E89P9dJhsJB4NPBPJuXQ6EjSjXj2wDYu3In2i7h84BQGBTWlR8EAq+4Z+KF92PLww0la4lDYQ/u+ioV2Y5PrxcK0fMH5zxgaSxoEoFUFGk+Lxjr/4lIjW/xi1REIHsCBCsjItezR5D+XdtLn+WiAFU+tP6bdZTYJVCkhkYDfPvG2sBwvHiTqsZnT+RJpRstSWGkhRnOnYkvSqoEKqOYJOefbqwtfwu+ej4K7YrJyOnB1IrZGAl+hfXZ+b3CRxqti1+BWCTnApumUoz4oqUWGoKWi1Awe9xzrch47TtL5dyXoPe8betcgQQbsUTo00xmsONK/Yb4NN7MuEKfTIEg8/wMaYvWepJFAKe4BRk+s87I4acGcY/H5/aJRG3Fh0bKj+p9yd9v4k+zGliazJN8Gs1TH74WC/6RUFbWD3xSitpscPgOrFM5o8xrx7uYd0L0AQHSFiktRnPoAU8BSZWPM4x4h4i3s9ZA/vyjvV8T/jhrf1EWgPFlKsNag3q9CrptFMfSv+VznU3ZTzLthxCCauUbrpkKfo9UZa8QD57ldFd/uekVsCVejTj8rT5e1QVw4Y95Xods1LagWjWsIl9T3AChcgfglPKhFZCAOhEKr14AS9t/ZUIczBJD9h89VIVn41q1MvwV4vEPFO3OcK8lVeBwlwf0jaHscyW5g4yt8b8L/uCdsBXo4EkG7gUdZ6WiNIGNrz0C3ZOzlD5GFjtzqwKliv89Yv+QAZ1nZtzU2TEPu2RIXvmF8GOaYjwotvHSOy9Z0MRxbDD3oqhxrWD7fFJNGr4CyAu0AHcRfa9dvrk6TGF+qk4FQ+2Tbl81hQAX0lgMy9X847BTN4tHF/3dlt8NLTkC5qJyYUfijaziw1sbw4EAmBnOp56kYGMAPmlaNTyEE11WmTFKcDrwrTGxP1ArcBlQJF82lyAPNjeZdHMXtwNTAC5fWqVLg11Gdv+OuBaqkHY6TbE8WHS/dLTMCs4Ot/llPo7unFYpph3BQwAjiaAVxLeebSKKhJH6ZG1zf6Kobt6jz8QF6xZuET7QVAOPOQMWVFqOs0FXaQxc6Ea5OMcNp3MeBgRAbJArMLfLkI/dwEaj49lX0F2ZgC6pGIpZDUqFckgIEFm8qT2o2N0iOdldEI1G9jrh5DgiCcm2JEg7ndzwWwePbK9hMIEXU3/CQ5cPT775lamULVBHcNdDsSPLlvtAw2LEnBjT80KFaF/Wxh6Pub0txJnXz92FHWlh+5bNm+Mp3qsGo7HW2mIMRg8mcQE1nN0ZtkRYXXDC9XqDY5kwmM46HRzOA9h/xLyhTsZRzw905cQPb3CvyWQsAVanu8HiG0x0Q1Sq1uqw6wYGQpAVZewTk5AxsDlsfbBHmd9pSYf4dm7mbAC9x+GTOh39i7ACBlCgMFeHJ+GbgEa/a/IPCBgh0zBjat/OauYeIpCHTrOuYDyK8pJlwBHu67mKiRJ6fLM+gwn+xwBLXfUKa4y0srH9Asy2NWyCaOHYLsTR00Qg8LpPnht37dEqU+hx/flv1b02BhIvMHAW8Do0zjXNCFsPLFLc6bn8t9P+MBpZr5kN1H0PA3e6TBO4jZKSxtZbCGP0zwb+s5i0sAUa70KvcyCkCwdCwYPEFy4vSSzaed9WC/VZsrMsgU7S1P1xYbLhTwcXvVsJIfFC59XxhpzfOY/HCcLNENTNExRBMphInFcZuCLaifAEKV97g+EjPPGTHgsARpiBEVSG7OQGZXriJoLyA1lCyWYxzfgzXxE1ncMyHLr3Aa0dDojZB2s76x+CxK5T0aFQtPcsxxng3lyMC+RnwHAWQ53peug0Acmpkv0Qa+O35E38cTB7+QPMTR5Z1VpuIJd3NdWt/iPLOPIWFtOXX4d4oX8Q9qzvoDMOW8uEzmd3AvpRGiVW06z5wbMVycbYUT8DRZasnu3z+DDyRorhVfAc9Ag3ITW4K1eLFBK3bJ80ep3mFz4hMpboFfcMHCyY3bJP9Yr+p8HxEKZ/Qi/1rTpcrOBStD0+xV/sWclSFkJ7y70YCUt2ze6kwPo/8fAmiBWLOvEPNmtLa5AdI9K/SptoHdK5LCaA9fphC45E2osjIfxkpfo0Djn/SxiEcWhtFCHtlEQO9tg0sFhhBzaEZJQSUh6AFJShte7tahqrHU0RGRl1rMY+KAJQxxG2DFfuseBQPy4lqmScRPqM4u82qtlgV2NLpwFh+1oiftY0mWjvTGwQZ3l2F8HliCwMSvpKWZLgVM4u7EgZeLjYDPVKf3WCn2qZHnnfc7ykD29lczkpX9bb74mw20ZM6T/da4lFaf2ZifCt9EOx4JM3nnrkBqVp3V03DNMwldrtwGjn4HaCbNpDR6XM57CcXfXQ8Bh97qBoGeXWfXkdP0ZZkRCUk1TRUyT+nDBVybUs4052Y3aXPli4Weqi9Wo/g3aIOQy6T6vJUaYUTNQV223vLoRM6dHT9TsAAF8JCLJoVKaL9Lm+PKCOnbRNwblEsuXhIR+K8E65GsC1RqeHBMJrQZR6B1cUxDwuCmwPIRqRfGoZZ8ofqsLXXV4Y8xUQx/ik9Z5tkl7pdf5+WduvY2qBYSHSM3i2K851TCXahwlf7LyUECNiaTs3eKdUCaNzjpywpsY36Cy0KXi13NR5Vg8GhMkuvxtmyPaKl20zUG4IHX8zq2A/afDt3iyv2VLJlywTYcUA4wrSlyEsFD6N3eCIWbPWouFoScg2uk0NmdlNpGjaumayPPrMjxr/rJOi6N9sylINraxINLFQYUtOZHyzLIuvoRN1GE0LQhmvRYgJVQ5UzupHbHz/4HErL8zOq6GZIRtMuunCODuUqoEy1j2Cyjx6k3bf9uRNiHpxi3izz3q6Z2bJcjRcddiuUsmRqgTwaUxSug647hZrDLvmJIjJZLQQh8/vIi1zS6KB/JWNlm68U+JCpDE0RAw9y5mUXVbf3SxIKDLXggtAslgmsWzBtSQpqDwetudoCMJm8AyQx0dvsPkMUXzMNr6i63kEyiifSynPxJ3ghtRIlw5Kd1xlNC2O0BcJ+q2yn3kthjknuL1ftYvGhm8cs9TPQddirURYrDbio2BWtqd5yYWvDyK6TiyKd9a0gSakIeVODAoGMnvmRKuRYCsuMv7ih95+ls6I8GEMJ/tum0bR00wK4GCsUw/sHtrBe7tEMe89HhXqdIjIAG/sglaE+INVVN5Xope0f2/PtBho0bqx+gMhFAhOfYhtMGMiIKwKYLLyXvj3iH8mguk9dlrQB+FkDDeZKtBIgicr8FNUHDZdZLwnBAltLlhH6J1bgsF7fDLeABiMUReC/9gkGJISxlJ/gwlC/s0lkYD4DH2hO9U5aKi2CB0g4jw019LIHBe86yxDaeDD6D9ZsaulhceUl2sYg2Obfj6MdAiv/qkJuPEzV0efrgmkByHNBRbhpG0SlJrjo6EDrXWGQFUj8v41XV43yVwyPxFYPnSbbysZw11LogYLm3jCrO8G9i6ZX3lhJcWdNXu+nE/WCsOSM0euDs5jQljxtF/P6lAf8XlAX7JDM+fnWlAojFnBQ+WzCpKSgnPHtRw+v1eBV1lbSfLP7rsZ8jDeIMtHH/o1IZD/jD7ruIJVoqpPEUgB5olSYC862IPEMMDmX2dlY4regKLCvArA4bT3XZr3JAW1lTMKucryrKqiFPNKE0lrewRZmACkHb1hr95NhXJpdaesQJgkZYNEbkyF8G+maDbhh3IqtnL+MDDgVF6tBzUvTeUFi2TbBxMinOIvGziBLhhrnCCeeRcQeTgCaLps63HNk7EVQXVCRXNDXRvahmzmjltPmStGgqh+W6UZ0VOi9nDkUEscClZChzIShNtESRwZjyGzpL6DryYOKY5CL1HsvPip6rEzoa4JK7WlIBALZlELJnaY8P+77po5E1j0ciofPIQycUuOvM5mSxoRzo6fezFhOdW9mrvt5AtlnMDICADqlX2y9Lgq+QvBSFz83xuvXrtRlClSptqZlt3kF/v5O10ZjxmUW7drh+mJoYvCUkLZb/YYdrn9XTP4kFrHK34bwqCYxcN9yRe642YT6i6KhT3hSQY9q4xP8LPlNwpD/BKX5yiqhn5oTsh3I+oPdjx8AX8UH29+Bv7P4bCmEe4Mj3wj3Ib6lcGvMxLmLsLsR/R11uIZ3k3mUbxtk00RvmZYArOMVTKqPGLyc0xa1wobNS2LD3NuXgn95hOo1dMYAlZuXmqwt03t7d5mT1aognNZ1aUGxl6zpYmLx6tjcfQrU8xOL6QOnBq/c7w8Dn2keDHO0S1dq+96aaD0NG0GOAWLmQPqVRHCLkUWImZw77To5r6S6A9oFKzIsksz/1/+HLfUENRCH/FG/Q1pwjEpDI+ANNK0IKHgxa3Qq57KGuQfywnFzAnSV13VL/S1gq0RbS/u+4P1tNzkU8X2DQ/bjqowwTKFnlV4mLR3GM/BkJ9I4OkHgXEISsZvRGpJlRmS8968w5F6OBQ2/ma51ndiXNv3DYcmm9cs97jViBGSAE8+hyrlpVFsKn8/KlAvH1Vp+drK2i5vXAN8/oQgNwFinfl7HNx99iuEoY/QpZOuu+mTWb4gipSH/K/2ELjLb0BmwWRfbU+x4YoQoKlWSruYhvKvNA9EET0EFjCLwJdz59FCltpODjL/8KorNSCPJkfSl3pw4rEAVwkdmQ402HPKJKLU0oS5BsNMiZSV49WXcsvBu8oKWV8wdoroSUsY4NCJBM7jpNEeGPlJ7x8GvCZLEIA41YZOapwQQRyYXAD6OsLRwywOVXQtCm4gvTbcTXy8YMC1ijVUsdSC0ND316NifqkGV8TN+oTcPtdm+67EAFTrmNfb8KsUgKIUpc+5u64eCnlToO6KAdapTtAoBWIvRMsej1erNiiscKKwj2dUkkSoGy1tMQQj1RLYeV+WBdPpA1o3x8m1kLw9bi8cqV37jsezl0HgtAo8NYD90gU7zNtKdR2zCVwwpa5NIIEfACALAVmZt3i9keZd5PPqIafeahXzKBVms/wYWzqxoN+sdOopAQNgNNxgia5Pi5DdmnZehbNvT0Fs5gz2DFmkIojnoyqCP6nAXazldFYi9L7K6+rSRqXuk3mO07MwellEsekU01M3oOTGjGpTCCGuE0blH604jyltzPnktNZlBJ2QE/BemzOmkQ0fSgs9A6ZM6pyZL8HpF7zBRMUjLMwlpdWDtVmndruHY1b3OWn5LWWbLYpMDwzOzTLd16r9lHpZUqfEiZwHhowktJrL2CdN8lGh2LYZhJeWr5joTk1vwJC4T/XpABvLwVcYjQKLdm24wTLFnxBiUbY+igRNPXbK2D5hFoeWI85Biu0U4Tj6JlvLtVEZPfjeB0jA6PYVBi7Jihkg2xkXbQF/FJDfbzHEcrGNbCKWxilWXjzNqcAZyO0snUt6bZGodmSgUSaTzz4mjMKM3zkHrdYetFO3LXWVIx5X6BkQMIkYEoYsJJETL+HRduCPtnuaSrrdDTm9QoRkMegtT4GkicWmAf32V9kl3ZmGpVpoFr4oMMSmAdoe8SYtkWkV5SwWRlNRpDndvdJEkCnBkKseSclSKJqOyNXx2G8noW0dX4LC6tpPJBgmKz7/UhXthR+/mb5UrSuFic7jgM5Q8L4BnNkACOi7erkUIUc1+oTTHwM2l3q8AbEuh+YhvIjwtzYlh2d/8/ZkrU3bBL/wN/RYo6xGiTYJrLyj/o8IgTrhvJmAF2qrtnFL7PhM87Q2aA9zfLgtAPNH5pyl7t+6Jq0WK78I2jQLM6SWCmJt7OpvkVkSWibq37kvkXfR846jbSOXk096k2zb5mg8go1NV1V+8MG7xPzRSlx4BpqEVFNZzOx9Uei+lrMs1jE9DZr0EBXZWKaqdFSg32STza+tqFwPCplTW28fi64pO+yGcA9rRBcM8k1gXCjCMpKoX9DM3AAA7RdeffQy/5qxgU9DAzeXz8zJsDuwUREC15KXcICnJh+gdipKK6WIRPb3lFHo7jsbKxDk1KSYElO8m5WbCQTMhAgRyymtiWIohWvQUSASV9a+2FBpo0P0CKHIx8p+NbIFjzh3oB+f9gOxpJcRIE5MnVMhaC1iJ8egwyPn4otNvncqD0eI33IwVN7xgElm5dzRTfxP4yTKH3Vk+Nkk0iuEHTSQfsP+hNWiO1stZi6b/iulDmQHptsD34lZPMkxCGaEH3qsU612eEbikvsCBeh/e1ETTHv698yiX1DQ+5pQFhygzljHO/QFP5Ah4SoiWZQae+5tO6bm5eag+MciNKMAOPi9/7IYIluFyYW8Tb0iQPnqHdG55WDhRehcZS+NsvI0czR6LJAYENuR4xeLcpG1OMla0xur+WbluRuhZw5n2NgKwvrxw4Mhk0p5ZChhBUOvqzAsAw/5aAl04dFpvf1Ve2oFcFTl7IQaskoPOulGITn/6ufAdbXrQK+fSiu8vef/8h3CIpLplPQWSrdL8BqvSL9RKjff0ubhyAOE1C7M02gk1U6lD5qM4Q8s8oAUX9+LD1E3GdAu+5ZuM27xjDqZqCcdcFMQeXd4dzHK0vOiHP8Tx7KRP8WT4xoqcXERUo27HNPLHyY7vHlCwNAq5kcfS156uYwtsOFZRFzet+FSP8x8mTE5k6ILNLgg/N7Oam2GsOu9RX5o86BUP71PDEYIpo6YvINESCOBfPXywff57DD94fHlGMltj6+AvqCFk5TyOoDrsLUAQCU+zZDKIC2uSeDyI4FzUO5kElcVmRpYzMJ74K2tWA9smHuhGouB3X9fQEq+lWIBY4QqXDAXq2n477alHjkSUuNM//wlsYouuyPE1W8PzDlsbWFslBAccSF9z+kgJav136lyzqoEkNFhwxVM9qbyhuc/oKVmvCkndytfq468LohCluP0nADdJZeCqcSoSsmbmvYTFuJdCLlR4jg3CmSx2q//vO1jtD8auayHnyDRPxRiMo7wGLUFY63ekIbR1eqf5gFr3S1Gw07ECs1LU5WQS16QiY5IozFI7K2idEo24DO9x8yDftJ+9ROIRuFXl8Lob/yeSK6BPdlYNvquqI/gEUJK7UrgVbeXsn96uHbxXlRp/FtDu5evzSmwmo460atO+aieq5+UX85Or8HPZ3RS2889xOnDb20OeSJHP0lMkskqnU35NCb+WH/0RCBIPrm8irLJwqStGqZYoghRAr7h0OLs2BMU5RdCHpJT6nL1tgApkqG1/w3pU5DyCRuBYFxgQbHSVtnXbaDvSXlcFUtmLc/FnyYL8z57wnVHCk5O86OSiVVDHfpLK8Uc+WFy7NDaPCwSIrwlaP8ZDXNPXdR88hu6zTVS6lAa8uY0oWFrGOSwtysasyX4Ee+VTa8HGugOAaMSMn7ZRb+jMwCc71/aDUjI0gujVj+QpKrSWB1me6sjh65R1fbDNpQi+tukFI2eKFJTdJ5pN4Mt8g8qftuNz7WpFd1dRlxISkU8CRKOJUfZUMvTOHV4QAEdDnMjTt0r5Uh6D7Y/uI00UDLP9s1FupOwmKDtvmUrcjzZiJ8YjrBJ8N5MTe0rVY+QeWo+Wdp/UZ3O+d4JflLRyeN4gDZxkwW8qv15/DLjgXL0PaMoM85fpWI5lrS2lLdUgv46HzSQKAbQOVjqVKlbNg9kTTAfdFK/ORsyLXcdiqTkndK8scdodeMoWuCaE04s6b90LHn26uSXHejOI0QlPJXrk2E8iaKMd1kCI7dNzvGYUpYi6dXgrUQgRZfdyM/AgK4K7Humh6bdWevGfKG7oEEycjfTyyOBC6EYyaw6b5NSc23iplS7SUSAAt/CC3b0iP29Qm8yWAFtILWH+iuKKGQWQ+k/F8S/pSaVpgLeWCQe8F3sepegc1Ve1tVqbF05XfeHTWr2yTPlHtFTo8t0zrQDbvJ7cOQMHfTx5N7mtoFP+OrgJrFkcwX831OqpVpXhHScNvh4FM7CknYqCC7HSnwe7NDRy5LEUWswbbJ7A4+frUonzqV0nRplqhljNvSagfDHt/ouF3if4SLTtoc8zeNbmdRPW64m7NsBUstVRYOhfOAbSRO2ZJmzSQJr3WPcs26zrf2KKzfEqqO206BitFeFtVI0LY9ecUHQ02NgbxHuI5QJ3Vvs+GSwCeyypOLmuH9vJ7RJrkft/qEyhYn571dggQaufF1/6HkklqXy1TmMIQwv1pfx0Kh8DiWWiC5JNd+Is2y5dFX+VHOOXfMs74xTdPqwX2G5/oLLp0H70k0Ylu6KTPuP5orVVc+yjFHROGZ67SwFY122lChrpdMTRwkZpl8MQKFm6pnFfr3bZJdFD7QR9a5HpE7i7ydbtW2Hzi/9Um8sigaB252PyX3ykVj7KXT9Skk2kPxfRsI2DxFv5eIcHIJlUFgmkyoRDav5Y7AiQuY9ab2jzOMUTLVSxae3meJWxLYhlnbt9zKasgIs/Lz5BE6KErwxb9ztRq/7Z98O1MCnkceXwvTRt/kJLJT8gUXtXsDQY0pgRGNfXo1BAK6gsppqgcvRfM/FNz/cCbkY0skUBMFh2cQWtBTyWHpzX+NommRA9ZqZ+2wDvMr8bABYVH1mtO4T0TRglaBUdS7WTyH5kaFUdWeukJ9Fwm72FBWP7wJjj8rcTwn6L/aCrpYP2zCyG5JqKEnkD1F31jyBDwLNVr90zpeUS8Krq8e9fMOLqYZJFObx98CyNjrVSfYLwwZSpasohkkj3MFS+KKmfkycPmCPs66vpR1QHU0mZvU6tqshUbo1fUDNJ+4X4U9RW5jYJJf7psexCDZOD8BNJeFcnXbPWojoqpLu2mOdHog7HrtgoQfvL5e6HeyluvXXauZ4K984M9F+0j1cD707QjTUCpaNSg0VF76zwHaqbwQ68AWADZNv0C7dyYLPMp+scIMrrIDKP2vFBMhDQN8EhppSArzkNgIi+4yFsoUidMAEzyX3StDNgWUpp8BBXdsu4bxjjrGlSierzRcbzbpjRIPuZ1ikzZqKb+mQDZw3rqq10yVeUnkqdevVrFIW+oOmrQYMH884uahgfdQ3i113EyFKVxk7tZ6Epc/B0FalU+7eht4kviqLgN167E6bGsXyoB5fktauEE+kAzfB2AG8mEwinDwtJxDLXCNjEsX+v2qAZvzToKa1lnIvdpO4RmtYL7A2vqELUtOET0jRu9l4LWWprQI4kNB+c5qBOeAmWUqFLOlpeliBF9WYNxosAKMLQIv7PeYGWZLOCXnldPd6ZXzOLflaQ6VQMtDXqEPThix5RXCu3QaxZ814TeENy2bapkg47uWRwGzr5ZguQpbe5o2jU0GFmbXdMfsn6wBWbVdO9CVfLI3AO6Vgb8j2NuPUG065IzYSNcHtTpsEpWEzvK3Vlq9bzZhjygcvg2nrOrswu80+LjrN74vtz9j9Vm26BVGpTEbRrZLimQTvoACa3PepMNTzO6DZC+bS+luIwyS19Ms24NhxjcrTPvZzSOzOBcK+Sue4NXjAsQeoeh04Ac4xllszALuSGsAzWV52Brxz5DFbUQhRFzjyVfKP5pxV/auMNX7qV8nqdH1md79ZFBbfJ1EU0BFmrxYAk8LcasAK8oaTimK3h36kFjzGKAJn/763l3LIxRcm7xe3wC6B5OOd+cr7weNvGBpqKOYc0nwHniZiaKHfNlgRIxT3qLihy5BqM33i2xblInmkvlEg1J/C1PM8hNt+h77CokeumEZ+mxpesJu7e41hiWknL2ptiBh4uGsYi7qk0e+/nYny2TBd9BFaiJDmlRj2d2v6MwPr7jyW28AisHkQOjrwg/oOjEqMa9Kxqw8jsNCsqOWbVgdI/3PcSvBBEv3TWD/w1xnE1KpuEpYGuvnUCsdpQIIkFXgbfxJxHr/3wVtiLLn8C3mDB2wpv8FvticxrmNpNf3IEymPRzvwT1oyzx3gjKerk5i8rkUhX1Zo02G0fRtzkDv1gdLLd3ZiOvxbLqDYumHhQZAltpqcq+mjHp0gjxdG7jw9qcP2ddAxeHO9AcdTkmB0/3hN51IGXMb+6aeqQYZ5Swb+kfqkAd8ocH/wbUMexadLVf3rl+Hzvs2zzmCD4ubIKApq321J71DH4gwasO5k2zOeQIZA6T+J83RLlBWsA4n/wqQaN2q+kNS4+zEwbXjO/NZI6Ebh3pRetgfQGlzBTX33KPNQn3cGfc/Q22Kz3bIGC+3IkSW0KHj/GjP1DLJAUY1ggQXXlrOS+qkE22w2qrSiUSVkydnc0m1bipC4tf5xwLredr97B8+TE58XxapxGg5JFVqt4wYWXpHPAFh0Ca9t/zkYFv3s1q7OwzlhNjoNrXulS7njmyxpjzEH7hHJhw59Qs7fOqDw3uLe9fFUNnY13ktb4R7FIQNWtZROwITbZWOJo7N0cTZwoIN55jl6XmaGgLHY4aQx8xxldYIEDuVovsXOtbfuHRDBUmTi//7hlB68jNIA8GH95tFtZGRnRn7m7K8Kh0zGvjXdXBN/ZtEjHQ6Mcu+FX9yi5IZX+kUb6ympP2tkBfwkDYMyNT9Imr4ztEHZvKeERiaYK/XQ4RMig1fFidVIwOTSoRqr34umqZgR93FzDF1rj8LlT13rAvMYNORw5e3miGm+LUgeGVXNZkaaj1Mc6HZq6+wBZxVAzNvyoBjxvkD01THXFOSkJEbkMc9u/7huDv4MoIy4XppNz0/j89cMSPz+7qyMl/w1qrXgPaj19B9n01ImOMhr+dzyJVQhIEwtb2aH0+CvhCJfWQKyQoacjvGHBYbEF7zN/Dyne6aaFeQ6ogVyoAk4FYIHU5k+YdkqIfkrEElS4maRUYy6+T1wOb8acFE+4HZVwkbvGnTcGrpm3jwH/tf7ZWvOXfeF6oyer+lkPXtiWs9ow1wkL4keEOP1U6Ysuk1eMtQf+/+bGBJ79RCw/f6PxeHF9A3et+KyasZYwXgjHsdnuz1LeOQvJr+TvGeQZ/newChq/9ppwSI+hVWtVjBVYqvU5R/LvnzXNa71FSE2jvpjAILf/GFqufVy/xrgcs2dXOJ2A/HacQE8HbOIF4+SE5TXIhq9ONzTNqvOKs08VGYyDaNHOpQPldPn0UYzS9ZfBzeJHg0qsJit4q1uejMlUpXvMwDR1KV24oL6MhNQDFyHDXI9hP/44X50/qkZtPX+T+fx6vEbu1i14HMibzhbN1f6anGqgLEK8iDdJYr6e2AfCO8+J8hPnEck6O6GnFT2CUzMZa/E6KFMrg2s+FNepniGReqVjJ1aUOsahAErZIf3hhmh9q+9anz72sYGZD2y+l4+gl4iidCBNA11Uozb3EkViVpTimkNLW+wVCB9XHP4SC3+uq2wYpTKcnnuDKW7HaTsUQPnFBGG71tdbtJxOTo+XpaRRA0ABll5hZcfBKSxjHJHzqc97uc/bjV+9MR/SWPQkDfBoylS1k+5OB5Oo8npekuzD8tZR5ZLqRiwYHpldt9wT1Dtkx4IPD0s6E6apFOwvUDDP+OpT5wrAwYNAmI2atUEFsGfooSpYy9AZOh1cezLl4G1Gb+pgHad2FajGEjBR+ZfpT94qHFUnMXqblKsBuEtDd2FJ5PkVEw2aSD6iz8tNPwF059xCim2cZh+WVFZG5K829uz2VeSZOSkTjX4lCHteZCYVnRveSN/FchSn7QdtvscH4PeQMN7+OD0OgAYQD0BN5ZIYT6WiqJz2eLCBYfm8yMxo+HdLaqfaSavWISoD1UQ7MTgjvdKeIjdg/h1Boj2uzUjdX0BTHA5lolSw5YEU3Zp1b75puGPOlGqiZYwUY4sivwhfM1OzNdA3e8jrX0cDqJawGIFdVav78erIhZOTvZ5DYyI+N1jWTVoZs+otNkj3gN1ieHZZyMM61MpZHDAakoJKn3bnWnxLlP4OWK2pt2L7o8VXA3WmGDFGQtJFQqbD1UQBefJgaDMHQId6hHOEY61W7idjYCR9x5rMqcgPpGCHm2R8+nPJjs6Yj3w8r03tCBUHrlFj3+07aoyN9hhQB7Uy5DqbJffLz6IG2wyt4Henmt8bn2MaGjEMO/WjIJDSFYWlu2OcMBBi56xkz7Lc0Mur/aFQc3f/UPGZeUPeiBQ7Ib9FI5vcXpLGouznykOFaOeDr0k9QepOeIblXOyaMTD4b9NlOgsznpSPYJHaQghopPVlryZF3L2QL+4lhxtW3jYXSu7uyepE966JCInl9lzstC8yE0ZPgyeVjXgRgqHtRRiM1+IL9HaYOM2KRRaTcP/5Ret/2AMz/8j2htYutyRSHePD2Bnt0LtVk8IJQB2vLMo/s2qZkdk3pZ678qioRswRPrhqb1T58DRLturE2eWx8CpleoGD24q+CrPQI5jcUPirMbAzonfm7YqxVhpFuQXf9rougUJjrBC617r+oVjNhCSxZTQABv2af6cJWuAnl061se9cmjDjKO9rQnCV9+oYAzbnNxnZsCcGUlPrzArsfyRptBmC7cBsAZtTc9bwr0ziY7B+P0KkYOHniAK5SNqOHu/i6nm29vXwtxGThaaek/dbygfaqzoNsM1A2HmVv+2srIZclvjSEv64+L/aV84VOuySrHILxKexvwt0dgmEr1ThOf0OnZTJK9Jok1QlmaZ5O/dpM8Mz6Qj4qLrfeEViaFq6UvcCYKEU3eaILJxguUhHskH3RcBzbgDtQDBqVIqZudNvOtxTXdC83LiJW/oHvNuJDXp/bedHK2Rgl7PraJ6WNxaRUueKFAidCdXWgHESO29snUsXcQ+ECWHNJ9xNyE2a8/Fw64QxhpKNjP0qq5AfvfH7qMosQ+8lX6LIcYKeIXmDv/YLeliGkHJq0aub1tSbuLOMJkda1Zz/LVR9TgbT2jj9clx8MvfsNI0v/3Ht7j+h5qsSoBU8dTHuDvJdChJdTWcrM4mp++2gSFJ80ddHTV6jD+ZxA+daGWSA0SGoYHsJOTQvmDq+S83VaYdifdGTi0jEUGC9aOamrCT7M+Ui8WOcxbmYOyHJHQ0andHvFZ8922S93zs4d3LQ3NZUgbNQu+Y8r/9YHzXSuRt2ToZlVB2VuK6HsmNeI+GXIxUBokSX44p/nq2m7JqQdOLY29uNKva/V1zTdrjE+HJ9fOcdA8Xvrewiw8oLyQcud53XWXKybwZGkZ9uR5/VWxi7Lo2r4CvtNPReGeJsxq2S6M9T7Ym5FSI3IBbFJYMAqLzX69bhR33Ov3RRRwF50lqxS5kGhFhevby/4owZ95BcArO4pePmXqag/uTSdX4VgVA1t1yAwx5yISL7r0yOep42R7r/Delvuw8qFBawkH7XVXdT+6ICbRFXtIAzBPcUos6FyE5//YRe5X6+To9FN2nRxQ8SFCf1Rc22WwdV4CDZdwIxVGGRqj5BfOR5kZsKv6IzLhH5TNabEM+WskxZxfau21KTiJANCROO1ir0Lo2iCvmbVBeODvHIHjD50yEgQ4cayIN3kty9MvagzSrkQlNQ88H0Wiqd+gND/7btyEOSxdwOnEZURCBkobGgcL+oQ8Qvmv83djLg+DP51BDDoBGMuvzhjd2JvsiSZxF1KpRHOlDu8wqLH/wzEldJJHfphxVnyjkCnoOaYpcUTlX0LagWPlM+tuFZk8rX2OpF4koRq1zVwR/+QMX8FpGU96iGLu3V4AOaoY5jHx7l6t/rgMKD9dF8cnXlfsxgtTSkf5sxSwRyd1YVcxKEMbVIBBspY7aMZarm9ZUQqlGwovuNeEIchJyt17EkYBGSf/XYMkDAfHK4GNUcjXdkGmvrdaSRHGFoIrPOcBL4/Bcf8wFuWc3qSGiV3TbfDNdNTN/snCBUJ2955XT9gZ5nBSW0Nfyk2WtsJXnrNKKVbUeNuQNmyZMX4/XmU9lKaVy1CnJMMResJW2kFK3JX0erhXwqGsh7NqsskGdMIsaZxmzfIJyfkaAlM/qWeSt+eYulHPFANG8GXvKvpIP3DGEur18CJ6ZZU+c+9BP7kS9+fPb+UrhAAgrLlGL0E+AkZO37knYZKQ7MyaR6x54Nmp/kLBbEqFMv/wt0o3OS6os2imA549sRgm8kzy8A54PepggtXJeGTtscNkM5/zVyXclFiDD7MY5yFSrtzb9EVzWJ08Kx3ltwLiySwapCd5HTMyZUMJnv10HXp4+aBT/yqaJz2GMv9eB71fNmeWis6YADrIIxiSk1oI1zJWHPmVNp/1rNhlv/3LhGbKfHEpab5bxXCFNYby689uYd+bEECftBtwLHoL4qnFpb2XKtMSDi1+/xIKbMmKu//U7phdWy51wuir2Jfy2a0mAAwiuQ+2qi6yWWARk9BusElPqpOTyP8uAfjU1Er1MbkA/9n4wugoo6wG+a8PmxX2x3iWOTQpT7kLyH04c/V8IIpguYUPqeJQgXA/jpz45SSeWvnLABR6wkb/V6fQQLwT4Lj0UvyjNu/oFCoH49wRR/u/IxAWlfD+1rR++EH14wBV6DS8hH8RAGIZDdmgHy0D/j4EoM/TLTrPXLzc3Fa2IxfWHC92+zbXc2jr1UM2LnnqNLOv1H8+5fNK7kJ2xEyjj0qjw+AEq3A52xVOoruNcdscOa4z7HPxIy/dQ3Rs3YP4WBFJUGjTjyyRwlarKHzCOpbbZOHnum7qwPSrKDgURwPWcoA0oUoSWgmx9NXbiO6Nki2gbfa3zWq4HKTjzKmQvL9sp4YtuK6halLq/EiS5Y+ViwOpcqg0+SU3Qa/3BG8MsZ6nZtz+3TQXYNcGRVNppKKHSyCOzi2ygRKHaJnT7ND+06vjoxjoQ0zpoQrZUSmj7LlpzgfTfP3Tkoryu/jf7RcWVuU+OH8IlrH0NRI/5X/X+pdJzDy8bHAhNngeYEGjJrfkiu3S56JEio6FPg60D+YCwopfbNEjYT7yh7aSt431CuHzk+eBfm4F7Vye/7GurqLVtqEuXUpeX6UnHaDvU0TZT749QL9oSVohhXQBm65L0m6/8Foal+HhVYwnNe724C4p3XJY2hyVjpHsEkYdlhNwb1y+lyHPvrcPeM5QfohmcWF6TzCBHt9CzIgtXg+nW52ww8BnnjZVYiHKSqetgO39phXoivECw+GnU7LwNLHURiHsqLx+Fua4d/IUsSohJ86zSmUp2kFP8H+WqIkiQCPAnh9cG/Zq5N7IsmiZ7ux2C5UoXoF/uzBymdQblp/y6g5CgcW587PDqOfBBizPdUDiIhhplDeBZPPNn2trDNm3P2QeuNEraIEwxeVKHYCOonJWdiyUkzE6b752HAooOYpviWvFAY1hbo0/psgyfTmci/dUBktbCqk9Gq2iIUSUkLlXfNnxQidR/nbcp2/OFPd4zKCsOLJjPbMFVfdHt1xeXe/N1RpqDT2qCsMzb68RuncrC1AUSA28/+TGfRgoy0LzAcx0ISNb9s7iOFoyjbDooIFeAqNEV4Tf2oO2jUa9M71gldIegGDKZLgaN9qmQabCg/+J/6anACZCfr8wHnhLe0e7DZVB7M8O9ofYiRkD0KS71jDS0HssYF/L/oLAIS/ihQLq29jC5OkyXvKq6l3WJBXU9Ce/NWqGUgYWrXc6zsD1+WF0LFSXz6NPL1RRw0b8lCVxodoOka9i9R6NrrvMFmaJ0iRIbeyW2zzuLfe5hpmxXP3RLiyWpMdz2bg8CWFO9pfh3+2vfGVkkDY/zzFl3R4KGyUEx+N682YokRGPcLeB0kypQlSrqPp+bryA1KhRzpdEwvjllpqwF3C+AWpRf5UqsqEerUJkYCMZ6d4oRouOExio07vun5s4STtPe8yhlrhjZWV5K8DhmeyDj6Ylg0uYfNh0pb9ca7XZYpOjMwt1UUFUsfJSarzLcyvwM9h81rUrFDzh6Kx2fXYN0XRTHWgoNSdidlwuthQEe2c2j351lYxW7t+xU8J1W6oUo+0ej0KchfLlEIE6BJ6rf7qiKwL+J1E3eBp/NLR6oSbT4nRl5dzzuCdO7MRz9tICa6q9VeZu+Kp6+gRSPPNk/L08Yix3HxAesJRtdHaX4iXIG82HNi75/W1/B0JgAzF9p0ygjFfSSsgHAQIHF4UiWwb6huOdhSNOEUlEaylNoZen/a7SnN3LddWJQFPaJNY7rNx2R3zk9GKAvMLE1aeZQ1Fcsu0rSEiTyQsiIL/EXJZOxxv6w9Qdeq1QoxLaPi0F1JhOpkzkW6Jm46NK95c87o/tTZsixH+CeI01VStUPuwCbdhSSODfx+njl7bGMdym5KxNxjh0n9wPOVFQz/XC9J7BhZaHyCmPwCvWg/ouEfNsZx/JKQmzncuihGMbFTQThAbMg+cCSow6Yu17JW3B+fEB8Uq6amPOWVvE7zFyxn7WzbkeFWjyZZ1s2sjDsepqXuAkqemtWrH3HXiilrAWtxhZM4DM6X86iF90xzarhvx/BSyeeQ/iN5cYqY7Uf29WV5iwVg7CYebz3u5twi+ejk5TJNN2RYXYJzqhaxg5ewd+hk4wqhwvhFWn0NIljfTQ6ZIBlL19HgySlPvGI76EA6xtK2aohYuvt+DxwkPCcMEgQO88EPS/t+XG6Ix1pQrEeR70ayuzPdYX4RnQ5oNOSaa85RZuaS5d+97GcpX7+Ac9J0t5M6b90C9lRxLZW3k7T+NSiTwJ7SPpN4zLrax00wmwjlYUPiydHIbb4awKuLOBL8OG5GAbz37JNPruXcI9SH8bD6aCfFUM9hM8Wdpf7oCU4RnzVd7qm6ooZS5um35AiZisH76YSzuAt1o+vUtxNqJLwo2f1ruAWFvaLwNAD82sPfNdb5yPCvyx0Q4tQDTgF97RlEl3iqxS/GyvcZtv9jql6VJ+HYu5kkh/DzJ/DGMDlbegI4q5wgy5XO2JZSDTXAMN3wACre+Lu+QHdtI6vr8O20vLEG/h1BTmzBkxnIENxXJOzU+JaxVbmXWQE15JQ3fDuO5hRI0TY2bPVdfLQJcJf9QftXIvOYQH7klRx5pnYJ2T4uFol1J33VRmWi+8XmS4wNtOqNhjAGLo0yKuQfpBGteTDnqYqL9KpD4zlJp7SdynTgEzGfRIEB6QhRHyP4Om7sTKFbxyOI7+ZjHo9LBoyZxkErwA7wgqW7HNWEsIk4ZqfQKAsL1nQuY7yqveV/hf0qi6hvVYdgUinixcP8VB7S6WPjbyOvCRb+1U+jARoS+VN8tqlUf8bWQJzAtntzEvTxC77J29wNfe8c3PAdyj1+puvbdRGVmSWNoM3W2C3gMdBgFsGStkHbWbRjEMoF2zObl2WeRqlDgBF1sjEM890DR/gywQFrmheYrmjyV9qX4kgK6z8oEePtPWugqrHVWp6bxY/cesAzQM6V3ZwwEk89hDuFsx89pYNjY1q0rnlWHSCD7lOjSUUffCxExgiSdqC7gszglHx5mKhRzjlke89iS8DDrgSf2zLQ/Z39lkck3QxbQncK/q3DS7fEzBdkV3lTqG7Qy9ko30ssrGc0do11TByUjkGOV9XFcAIA5zXgPTuK/10FJ4VFVkf9Q827vhcPdz8xcoP9DYRRBoP8ETtlqZmDApOOnlNPDY7+5jEe5+4BgQBmM7TdMoAwW6QWu+6rXOxhrs/PBY8hfQBr7aZ67ghAzRrUX0Eu9uVg7MTzC7YiBmaFo16Mlfu5V6k/Ab2VX9n6IYcdPpnrXwBdNadUBZVxhLilR/osqpfAb9r9HfZ4R39V/fNPycjVKte9pudaEaRbAIYdL/1697vVu38l6aslNNgozv5xZ/zS+uuftEHJInfZfkiWSSkOBsuLueYk/ok81Ts5HCNV5npED5vzV9FPWShZwlsm2K9eup6RM2U2sBtkwtf6A5pD/Az33DPUFaon3iRWSwPaPqMlwAyJUItHj4OEKJ29xfAYzO9DG2DuL8qR3fTciydpdjJB1OiJxyNHknxE6wfj9bCCLYd11ZfhiEzZa2HUGlbgjJ2BcFoQCrDP6a0GSOQp6+6ixUIch/BdzmF5Yu+2jeeMJ6j79rYOf1c2dgYqV1aYPr3mve9WWllyiJv+1oqTfo25hM8Lh+LpQsK8YlxMzr/+4omKG6LxkK7YorvSwGldpx+DpMyhMeCgQRNWBXu5o/dhp1RF3GHvOfDDv/+1E9zAitcGY+7QiIXlYw12gnNIOlUy5+aEvPoqveqRphRLN0yHAb/I/GxDovA1BoXQ1UAOtyJAy58uPKH2VLN9V50Db2qNj5FtELtm/l4apabOTLYFBeARSWZZi2XX781tdWKEJTFC+MJgO9Bw6zOXOO7EsAeTq2lhO5mwucfa7g2kpavjdUiFEcyBR/+rFC1+iKrgbnd6BPHICeR1XMBR5B3S58vFnI+5qHQg9tR9SK12Z0oQnRyQulr0Oek2CSjVERcaD0nPs5ph2LrlTnXSs1Srq+ze2KXQn6RyAajoe9bYS98X6lP9OJwlz7PFrsck+Uli3XLaKPm8tpCoX9vu7rn1K76poX+/cHWDWvY7fOX9cB0krqsLW+IGPw7f5xcWZZM/0FsFRvLYB/jusm27G8gzGP8ZpsMzN2KOT4JLxt/YLTsb3lRLMqPDnNZOho+iUGjTxXZtjfobbrEkUjaxG66WU5nZalcW5bLnMMvBKNGo/P0fQzCSEGFvw81O8XmpIybPij2/K//BgK8WrNovynyRl8aWS13JV0gW/IklFJC1RCh9GbMOvVHM2NvbsktcQMZCHfNMB5q+1pVnbAYxvV57afiaNUz+JLVf7BSvTNtKFfZkDg+7L0TM1YKQBuYQ1SBfl2ZZwTabTv0+FSaIn+AieQt5YwX3iFfctANysSxNDxBvfsbmZclYvOu4BtMXc3bZgjls=" title="Mekko Graphics Chart">
              <a:extLst>
                <a:ext uri="{FF2B5EF4-FFF2-40B4-BE49-F238E27FC236}">
                  <a16:creationId xmlns:a16="http://schemas.microsoft.com/office/drawing/2014/main" id="{3E765068-CDCE-4B9F-890C-D951806A13ED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459114" y="1529029"/>
              <a:ext cx="2628900" cy="2854030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777107AD-765D-4283-BCCA-22606AA7EEA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65445" y="1621450"/>
              <a:ext cx="143445" cy="236747"/>
            </a:xfrm>
            <a:prstGeom prst="righ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8739A5FE-F484-4206-86D8-BAE807FC8FC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67328" y="1886727"/>
              <a:ext cx="143445" cy="384993"/>
            </a:xfrm>
            <a:prstGeom prst="righ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74D4E354-A7E1-418D-B23F-525E40D281A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167328" y="2300250"/>
              <a:ext cx="143445" cy="1188720"/>
            </a:xfrm>
            <a:prstGeom prst="righ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C0A4A746-15F3-4797-9F48-88FDA2EE6AC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67328" y="3517499"/>
              <a:ext cx="143445" cy="777240"/>
            </a:xfrm>
            <a:prstGeom prst="righ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6B9B93-FC66-4034-ABB0-4814151B1DA5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348427" y="1616713"/>
              <a:ext cx="13034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  <a:t>Work in progress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8A2B1E-5E65-4CBC-9E7A-8445F916026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348427" y="1882976"/>
              <a:ext cx="13034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  <a:t>Commercialized </a:t>
              </a:r>
              <a:b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  <a:t>(incl. end of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  <a:t>lifed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92D1-ADE8-4369-8A59-B77720A2495E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348427" y="2617611"/>
              <a:ext cx="166160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  <a:t>Canceled at late development/validation/ contract stage</a:t>
              </a:r>
              <a:br>
                <a:rPr kumimoji="0" lang="en-US" sz="80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</a:br>
              <a:r>
                <a:rPr kumimoji="0" lang="en-US" sz="80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  <a:t>(incorrect assumption, underestimating what it takes)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E91329-43D9-4AEB-BBC4-E742EF2E4204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2348427" y="3705434"/>
              <a:ext cx="13034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o Sans Intel"/>
                  <a:cs typeface="Neo Sans Intel"/>
                </a:rPr>
                <a:t>Terminated in pathfinding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3FFE3E-1D4D-4801-BEC5-E69DB4251D5F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167773" y="1435697"/>
              <a:ext cx="746760" cy="16158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N = ~20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CB02F8-0AC3-4A62-A588-D1CA3A278B51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870087" y="942599"/>
              <a:ext cx="2318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o Sans Intel"/>
                  <a:cs typeface="Neo Sans Intel"/>
                </a:rPr>
                <a:t>In-package memory technologies attempted &amp; products landing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1618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DB272-77A0-4C19-9334-15E2EF3AAF6D}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/>
        <p:txBody>
          <a:bodyPr/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85E96F-401E-4BC5-9FCC-2DA71CA165F6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4842971"/>
              </p:ext>
            </p:extLst>
          </p:nvPr>
        </p:nvGraphicFramePr>
        <p:xfrm>
          <a:off x="4642792" y="1279240"/>
          <a:ext cx="4246857" cy="217435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879189">
                  <a:extLst>
                    <a:ext uri="{9D8B030D-6E8A-4147-A177-3AD203B41FA5}">
                      <a16:colId xmlns:a16="http://schemas.microsoft.com/office/drawing/2014/main" val="2191751711"/>
                    </a:ext>
                  </a:extLst>
                </a:gridCol>
                <a:gridCol w="788865">
                  <a:extLst>
                    <a:ext uri="{9D8B030D-6E8A-4147-A177-3AD203B41FA5}">
                      <a16:colId xmlns:a16="http://schemas.microsoft.com/office/drawing/2014/main" val="3014805544"/>
                    </a:ext>
                  </a:extLst>
                </a:gridCol>
                <a:gridCol w="514768">
                  <a:extLst>
                    <a:ext uri="{9D8B030D-6E8A-4147-A177-3AD203B41FA5}">
                      <a16:colId xmlns:a16="http://schemas.microsoft.com/office/drawing/2014/main" val="1336884450"/>
                    </a:ext>
                  </a:extLst>
                </a:gridCol>
                <a:gridCol w="340941">
                  <a:extLst>
                    <a:ext uri="{9D8B030D-6E8A-4147-A177-3AD203B41FA5}">
                      <a16:colId xmlns:a16="http://schemas.microsoft.com/office/drawing/2014/main" val="2800108406"/>
                    </a:ext>
                  </a:extLst>
                </a:gridCol>
                <a:gridCol w="364926">
                  <a:extLst>
                    <a:ext uri="{9D8B030D-6E8A-4147-A177-3AD203B41FA5}">
                      <a16:colId xmlns:a16="http://schemas.microsoft.com/office/drawing/2014/main" val="3532597151"/>
                    </a:ext>
                  </a:extLst>
                </a:gridCol>
                <a:gridCol w="358168">
                  <a:extLst>
                    <a:ext uri="{9D8B030D-6E8A-4147-A177-3AD203B41FA5}">
                      <a16:colId xmlns:a16="http://schemas.microsoft.com/office/drawing/2014/main" val="1558410692"/>
                    </a:ext>
                  </a:extLst>
                </a:gridCol>
              </a:tblGrid>
              <a:tr h="17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Innovation</a:t>
                      </a: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Intercept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BW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Cap.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Pwr</a:t>
                      </a:r>
                      <a:endParaRPr lang="en-US" sz="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99419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Memory Side Cache –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mpd="sng">
                      <a:solidFill>
                        <a:schemeClr val="dk1"/>
                      </a:solidFill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GNR or DMR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DC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87078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Monument Creek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GNR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DC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58799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Cache compression/DeDup</a:t>
                      </a: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DC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55424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Increase IP Memory Efficiency</a:t>
                      </a: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2022, MTL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Client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75207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Memory Compression</a:t>
                      </a: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Now-2023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019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Additional Channels</a:t>
                      </a: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Ongoing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02681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 level Memory compression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DC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49459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Optane</a:t>
                      </a:r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™ Memory Mode/App Direct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now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DC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88515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CXL capacity expansion (2LM)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GNR for CXL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82498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Flat2LM</a:t>
                      </a:r>
                      <a:endParaRPr lang="en-US" sz="9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GNR (2023)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DC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87321"/>
                  </a:ext>
                </a:extLst>
              </a:tr>
              <a:tr h="18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Memory pooling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b">
                    <a:lnL w="9525" cmpd="sng">
                      <a:solidFill>
                        <a:schemeClr val="dk1"/>
                      </a:solidFill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GNR (2023)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DC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8" marR="6468" marT="6468" marB="3104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900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9ABF28-BD39-460F-B64C-72787387244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3463" y="4500103"/>
            <a:ext cx="8687155" cy="461665"/>
          </a:xfrm>
          <a:prstGeom prst="rect">
            <a:avLst/>
          </a:prstGeom>
          <a:solidFill>
            <a:srgbClr val="D6D6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Recommendation: </a:t>
            </a:r>
            <a:r>
              <a:rPr lang="en-US" sz="1200"/>
              <a:t>BU’s keep portfolio of programs to mitigate customer pain points, use Memory Initiative,  </a:t>
            </a:r>
            <a:br>
              <a:rPr lang="en-US" sz="1200"/>
            </a:br>
            <a:r>
              <a:rPr lang="en-US" sz="1200"/>
              <a:t>solution should meet standard business model expectations (margin, etc.)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08EF62D-043A-431F-BA64-A42F09CEDFEC}"/>
              </a:ext>
            </a:extLst>
          </p:cNvPr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-19297" y="3834475"/>
            <a:ext cx="4337808" cy="637735"/>
          </a:xfrm>
        </p:spPr>
        <p:txBody>
          <a:bodyPr anchor="ctr"/>
          <a:lstStyle/>
          <a:p>
            <a:pPr marL="95250" indent="0" algn="ctr">
              <a:spcBef>
                <a:spcPct val="0"/>
              </a:spcBef>
              <a:buNone/>
            </a:pPr>
            <a:r>
              <a:rPr lang="en-US" sz="1200" b="1" u="sng">
                <a:latin typeface="+mn-lt"/>
              </a:rPr>
              <a:t>This CSD: </a:t>
            </a:r>
          </a:p>
          <a:p>
            <a:pPr marL="95250" indent="0" algn="ctr">
              <a:spcBef>
                <a:spcPct val="0"/>
              </a:spcBef>
              <a:buNone/>
            </a:pPr>
            <a:r>
              <a:rPr lang="en-US" sz="1200">
                <a:latin typeface="+mn-lt"/>
              </a:rPr>
              <a:t>A new memory/level is necessary for 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multigenerational bandwidth improvements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ADA60F-73CA-4825-9BAB-E67AF236493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8180" y="632689"/>
            <a:ext cx="2929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/>
              <a:t>Memory Tech Bounds the Experience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52DA73-5704-4265-9C72-BA7CCB7692D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40179" y="632688"/>
            <a:ext cx="337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/>
              <a:t>Systems Innovations Optimize Memory Use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33A359E8-E742-4FF6-A242-CE75D54980F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691741" y="3834475"/>
            <a:ext cx="4278878" cy="63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 algn="ctr">
              <a:spcBef>
                <a:spcPct val="0"/>
              </a:spcBef>
              <a:buNone/>
            </a:pPr>
            <a:r>
              <a:rPr lang="en-US" sz="1200" b="1" u="sng">
                <a:latin typeface="+mn-lt"/>
              </a:rPr>
              <a:t>Per BU: </a:t>
            </a:r>
          </a:p>
          <a:p>
            <a:pPr marL="95250" indent="0" algn="ctr">
              <a:spcBef>
                <a:spcPct val="0"/>
              </a:spcBef>
              <a:buNone/>
            </a:pPr>
            <a:r>
              <a:rPr lang="en-US" sz="1200">
                <a:latin typeface="+mn-lt"/>
              </a:rPr>
              <a:t>Systems Innovations for </a:t>
            </a:r>
            <a:r>
              <a:rPr lang="en-US" sz="1200" u="sng">
                <a:latin typeface="+mn-lt"/>
              </a:rPr>
              <a:t>one-time</a:t>
            </a:r>
            <a:r>
              <a:rPr lang="en-US" sz="1200">
                <a:latin typeface="+mn-lt"/>
              </a:rPr>
              <a:t> 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Memory bandwidth advantages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40077D28-E3C4-46D1-A667-D9916B750BA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76073" y="1963586"/>
            <a:ext cx="574413" cy="571839"/>
          </a:xfrm>
          <a:prstGeom prst="plus">
            <a:avLst>
              <a:gd name="adj" fmla="val 34406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btfpLayoutConfig" hidden="1"/>
          <p:cNvSpPr txBox="1"/>
          <p:nvPr>
            <p:custDataLst>
              <p:tags r:id="rId9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overall_1_132401065864471489 columns_1_132401065864471489 98_0_132401065864471489 </a:t>
            </a:r>
          </a:p>
        </p:txBody>
      </p:sp>
      <p:sp>
        <p:nvSpPr>
          <p:cNvPr id="22" name="Slide Number Placeholder 1"/>
          <p:cNvSpPr txBox="1"/>
          <p:nvPr>
            <p:custDataLst>
              <p:tags r:id="rId10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23</a:t>
            </a:fld>
            <a:endParaRPr lang="en-US"/>
          </a:p>
        </p:txBody>
      </p:sp>
      <p:sp>
        <p:nvSpPr>
          <p:cNvPr id="10" name="Title 2"/>
          <p:cNvSpPr txBox="1"/>
          <p:nvPr>
            <p:custDataLst>
              <p:tags r:id="rId11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innovations remain crucial to mitigate DRAM’s limitations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EE5256-C3EF-4C0E-B341-3648A42500AD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987402" y="973246"/>
            <a:ext cx="2232999" cy="2781357"/>
            <a:chOff x="6091945" y="1184282"/>
            <a:chExt cx="2232999" cy="2781357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17E6BBB-B397-4BD9-AAA4-0C969771903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7056309" y="1184282"/>
              <a:ext cx="304271" cy="375399"/>
            </a:xfrm>
            <a:custGeom>
              <a:avLst/>
              <a:gdLst>
                <a:gd name="T0" fmla="*/ 151 w 301"/>
                <a:gd name="T1" fmla="*/ 116 h 259"/>
                <a:gd name="T2" fmla="*/ 234 w 301"/>
                <a:gd name="T3" fmla="*/ 259 h 259"/>
                <a:gd name="T4" fmla="*/ 301 w 301"/>
                <a:gd name="T5" fmla="*/ 259 h 259"/>
                <a:gd name="T6" fmla="*/ 151 w 301"/>
                <a:gd name="T7" fmla="*/ 0 h 259"/>
                <a:gd name="T8" fmla="*/ 0 w 301"/>
                <a:gd name="T9" fmla="*/ 259 h 259"/>
                <a:gd name="T10" fmla="*/ 67 w 301"/>
                <a:gd name="T11" fmla="*/ 259 h 259"/>
                <a:gd name="T12" fmla="*/ 151 w 301"/>
                <a:gd name="T13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59">
                  <a:moveTo>
                    <a:pt x="151" y="116"/>
                  </a:moveTo>
                  <a:lnTo>
                    <a:pt x="234" y="259"/>
                  </a:lnTo>
                  <a:lnTo>
                    <a:pt x="301" y="259"/>
                  </a:lnTo>
                  <a:lnTo>
                    <a:pt x="151" y="0"/>
                  </a:lnTo>
                  <a:lnTo>
                    <a:pt x="0" y="259"/>
                  </a:lnTo>
                  <a:lnTo>
                    <a:pt x="67" y="259"/>
                  </a:lnTo>
                  <a:lnTo>
                    <a:pt x="151" y="116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vert="horz" wrap="non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59B54E1E-3871-4994-B678-8FD51DD71AC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6285019" y="3088815"/>
              <a:ext cx="1846849" cy="376848"/>
            </a:xfrm>
            <a:custGeom>
              <a:avLst/>
              <a:gdLst>
                <a:gd name="T0" fmla="*/ 1710 w 1827"/>
                <a:gd name="T1" fmla="*/ 59 h 260"/>
                <a:gd name="T2" fmla="*/ 1676 w 1827"/>
                <a:gd name="T3" fmla="*/ 0 h 260"/>
                <a:gd name="T4" fmla="*/ 1609 w 1827"/>
                <a:gd name="T5" fmla="*/ 0 h 260"/>
                <a:gd name="T6" fmla="*/ 218 w 1827"/>
                <a:gd name="T7" fmla="*/ 0 h 260"/>
                <a:gd name="T8" fmla="*/ 151 w 1827"/>
                <a:gd name="T9" fmla="*/ 0 h 260"/>
                <a:gd name="T10" fmla="*/ 117 w 1827"/>
                <a:gd name="T11" fmla="*/ 59 h 260"/>
                <a:gd name="T12" fmla="*/ 0 w 1827"/>
                <a:gd name="T13" fmla="*/ 260 h 260"/>
                <a:gd name="T14" fmla="*/ 68 w 1827"/>
                <a:gd name="T15" fmla="*/ 260 h 260"/>
                <a:gd name="T16" fmla="*/ 184 w 1827"/>
                <a:gd name="T17" fmla="*/ 59 h 260"/>
                <a:gd name="T18" fmla="*/ 1643 w 1827"/>
                <a:gd name="T19" fmla="*/ 59 h 260"/>
                <a:gd name="T20" fmla="*/ 1760 w 1827"/>
                <a:gd name="T21" fmla="*/ 260 h 260"/>
                <a:gd name="T22" fmla="*/ 1827 w 1827"/>
                <a:gd name="T23" fmla="*/ 260 h 260"/>
                <a:gd name="T24" fmla="*/ 1710 w 1827"/>
                <a:gd name="T25" fmla="*/ 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7" h="260">
                  <a:moveTo>
                    <a:pt x="1710" y="59"/>
                  </a:moveTo>
                  <a:lnTo>
                    <a:pt x="1676" y="0"/>
                  </a:lnTo>
                  <a:lnTo>
                    <a:pt x="1609" y="0"/>
                  </a:lnTo>
                  <a:lnTo>
                    <a:pt x="218" y="0"/>
                  </a:lnTo>
                  <a:lnTo>
                    <a:pt x="151" y="0"/>
                  </a:lnTo>
                  <a:lnTo>
                    <a:pt x="117" y="59"/>
                  </a:lnTo>
                  <a:lnTo>
                    <a:pt x="0" y="260"/>
                  </a:lnTo>
                  <a:lnTo>
                    <a:pt x="68" y="260"/>
                  </a:lnTo>
                  <a:lnTo>
                    <a:pt x="184" y="59"/>
                  </a:lnTo>
                  <a:lnTo>
                    <a:pt x="1643" y="59"/>
                  </a:lnTo>
                  <a:lnTo>
                    <a:pt x="1760" y="260"/>
                  </a:lnTo>
                  <a:lnTo>
                    <a:pt x="1827" y="260"/>
                  </a:lnTo>
                  <a:lnTo>
                    <a:pt x="1710" y="59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vert="horz" wrap="none" lIns="68580" tIns="162000" rIns="68580" bIns="0" numCol="1" anchor="ctr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200" b="1" err="1"/>
                <a:t>Optane</a:t>
              </a:r>
              <a:r>
                <a:rPr lang="en-US" sz="1200" b="1"/>
                <a:t>™</a:t>
              </a: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CDAB8EB7-027E-4BBB-8486-C8879B9830B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6091945" y="3564224"/>
              <a:ext cx="2232999" cy="376848"/>
            </a:xfrm>
            <a:custGeom>
              <a:avLst/>
              <a:gdLst>
                <a:gd name="T0" fmla="*/ 2092 w 2209"/>
                <a:gd name="T1" fmla="*/ 59 h 260"/>
                <a:gd name="T2" fmla="*/ 2058 w 2209"/>
                <a:gd name="T3" fmla="*/ 0 h 260"/>
                <a:gd name="T4" fmla="*/ 1991 w 2209"/>
                <a:gd name="T5" fmla="*/ 0 h 260"/>
                <a:gd name="T6" fmla="*/ 219 w 2209"/>
                <a:gd name="T7" fmla="*/ 0 h 260"/>
                <a:gd name="T8" fmla="*/ 151 w 2209"/>
                <a:gd name="T9" fmla="*/ 0 h 260"/>
                <a:gd name="T10" fmla="*/ 117 w 2209"/>
                <a:gd name="T11" fmla="*/ 59 h 260"/>
                <a:gd name="T12" fmla="*/ 0 w 2209"/>
                <a:gd name="T13" fmla="*/ 260 h 260"/>
                <a:gd name="T14" fmla="*/ 68 w 2209"/>
                <a:gd name="T15" fmla="*/ 260 h 260"/>
                <a:gd name="T16" fmla="*/ 185 w 2209"/>
                <a:gd name="T17" fmla="*/ 59 h 260"/>
                <a:gd name="T18" fmla="*/ 2025 w 2209"/>
                <a:gd name="T19" fmla="*/ 59 h 260"/>
                <a:gd name="T20" fmla="*/ 2141 w 2209"/>
                <a:gd name="T21" fmla="*/ 260 h 260"/>
                <a:gd name="T22" fmla="*/ 2209 w 2209"/>
                <a:gd name="T23" fmla="*/ 260 h 260"/>
                <a:gd name="T24" fmla="*/ 2092 w 2209"/>
                <a:gd name="T25" fmla="*/ 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9" h="260">
                  <a:moveTo>
                    <a:pt x="2092" y="59"/>
                  </a:moveTo>
                  <a:lnTo>
                    <a:pt x="2058" y="0"/>
                  </a:lnTo>
                  <a:lnTo>
                    <a:pt x="1991" y="0"/>
                  </a:lnTo>
                  <a:lnTo>
                    <a:pt x="219" y="0"/>
                  </a:lnTo>
                  <a:lnTo>
                    <a:pt x="151" y="0"/>
                  </a:lnTo>
                  <a:lnTo>
                    <a:pt x="117" y="59"/>
                  </a:lnTo>
                  <a:lnTo>
                    <a:pt x="0" y="260"/>
                  </a:lnTo>
                  <a:lnTo>
                    <a:pt x="68" y="260"/>
                  </a:lnTo>
                  <a:lnTo>
                    <a:pt x="185" y="59"/>
                  </a:lnTo>
                  <a:lnTo>
                    <a:pt x="2025" y="59"/>
                  </a:lnTo>
                  <a:lnTo>
                    <a:pt x="2141" y="260"/>
                  </a:lnTo>
                  <a:lnTo>
                    <a:pt x="2209" y="260"/>
                  </a:lnTo>
                  <a:lnTo>
                    <a:pt x="2092" y="59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vert="horz" wrap="none" lIns="68580" tIns="118872" rIns="68580" bIns="0" numCol="1" anchor="t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200" b="1"/>
                <a:t>NAND</a:t>
              </a: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E37F0F54-C734-4F69-BA94-9862E17928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6863234" y="1659691"/>
              <a:ext cx="690420" cy="376848"/>
            </a:xfrm>
            <a:custGeom>
              <a:avLst/>
              <a:gdLst>
                <a:gd name="T0" fmla="*/ 566 w 683"/>
                <a:gd name="T1" fmla="*/ 59 h 260"/>
                <a:gd name="T2" fmla="*/ 532 w 683"/>
                <a:gd name="T3" fmla="*/ 0 h 260"/>
                <a:gd name="T4" fmla="*/ 465 w 683"/>
                <a:gd name="T5" fmla="*/ 0 h 260"/>
                <a:gd name="T6" fmla="*/ 218 w 683"/>
                <a:gd name="T7" fmla="*/ 0 h 260"/>
                <a:gd name="T8" fmla="*/ 151 w 683"/>
                <a:gd name="T9" fmla="*/ 0 h 260"/>
                <a:gd name="T10" fmla="*/ 117 w 683"/>
                <a:gd name="T11" fmla="*/ 59 h 260"/>
                <a:gd name="T12" fmla="*/ 0 w 683"/>
                <a:gd name="T13" fmla="*/ 260 h 260"/>
                <a:gd name="T14" fmla="*/ 68 w 683"/>
                <a:gd name="T15" fmla="*/ 260 h 260"/>
                <a:gd name="T16" fmla="*/ 185 w 683"/>
                <a:gd name="T17" fmla="*/ 59 h 260"/>
                <a:gd name="T18" fmla="*/ 499 w 683"/>
                <a:gd name="T19" fmla="*/ 59 h 260"/>
                <a:gd name="T20" fmla="*/ 616 w 683"/>
                <a:gd name="T21" fmla="*/ 260 h 260"/>
                <a:gd name="T22" fmla="*/ 683 w 683"/>
                <a:gd name="T23" fmla="*/ 260 h 260"/>
                <a:gd name="T24" fmla="*/ 566 w 683"/>
                <a:gd name="T25" fmla="*/ 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3" h="260">
                  <a:moveTo>
                    <a:pt x="566" y="59"/>
                  </a:moveTo>
                  <a:lnTo>
                    <a:pt x="532" y="0"/>
                  </a:lnTo>
                  <a:lnTo>
                    <a:pt x="465" y="0"/>
                  </a:lnTo>
                  <a:lnTo>
                    <a:pt x="218" y="0"/>
                  </a:lnTo>
                  <a:lnTo>
                    <a:pt x="151" y="0"/>
                  </a:lnTo>
                  <a:lnTo>
                    <a:pt x="117" y="59"/>
                  </a:lnTo>
                  <a:lnTo>
                    <a:pt x="0" y="260"/>
                  </a:lnTo>
                  <a:lnTo>
                    <a:pt x="68" y="260"/>
                  </a:lnTo>
                  <a:lnTo>
                    <a:pt x="185" y="59"/>
                  </a:lnTo>
                  <a:lnTo>
                    <a:pt x="499" y="59"/>
                  </a:lnTo>
                  <a:lnTo>
                    <a:pt x="616" y="260"/>
                  </a:lnTo>
                  <a:lnTo>
                    <a:pt x="683" y="260"/>
                  </a:lnTo>
                  <a:lnTo>
                    <a:pt x="566" y="5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none" lIns="68580" tIns="162000" rIns="68580" bIns="0" numCol="1" anchor="ctr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000"/>
                <a:t>Tightly </a:t>
              </a:r>
              <a:br>
                <a:rPr lang="en-US" sz="1000"/>
              </a:br>
              <a:r>
                <a:rPr lang="en-US" sz="1000"/>
                <a:t>coupled</a:t>
              </a:r>
              <a:br>
                <a:rPr lang="en-US" sz="800" i="1"/>
              </a:br>
              <a:r>
                <a:rPr lang="en-US" sz="800" i="1"/>
                <a:t>(SRAM-like)</a:t>
              </a: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10813F0C-A3D2-43EF-A814-315279E9EB3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6671169" y="2135099"/>
              <a:ext cx="1075560" cy="376848"/>
            </a:xfrm>
            <a:custGeom>
              <a:avLst/>
              <a:gdLst>
                <a:gd name="T0" fmla="*/ 947 w 1064"/>
                <a:gd name="T1" fmla="*/ 59 h 260"/>
                <a:gd name="T2" fmla="*/ 913 w 1064"/>
                <a:gd name="T3" fmla="*/ 0 h 260"/>
                <a:gd name="T4" fmla="*/ 846 w 1064"/>
                <a:gd name="T5" fmla="*/ 0 h 260"/>
                <a:gd name="T6" fmla="*/ 218 w 1064"/>
                <a:gd name="T7" fmla="*/ 0 h 260"/>
                <a:gd name="T8" fmla="*/ 150 w 1064"/>
                <a:gd name="T9" fmla="*/ 0 h 260"/>
                <a:gd name="T10" fmla="*/ 116 w 1064"/>
                <a:gd name="T11" fmla="*/ 59 h 260"/>
                <a:gd name="T12" fmla="*/ 0 w 1064"/>
                <a:gd name="T13" fmla="*/ 260 h 260"/>
                <a:gd name="T14" fmla="*/ 67 w 1064"/>
                <a:gd name="T15" fmla="*/ 260 h 260"/>
                <a:gd name="T16" fmla="*/ 184 w 1064"/>
                <a:gd name="T17" fmla="*/ 59 h 260"/>
                <a:gd name="T18" fmla="*/ 879 w 1064"/>
                <a:gd name="T19" fmla="*/ 59 h 260"/>
                <a:gd name="T20" fmla="*/ 996 w 1064"/>
                <a:gd name="T21" fmla="*/ 260 h 260"/>
                <a:gd name="T22" fmla="*/ 1064 w 1064"/>
                <a:gd name="T23" fmla="*/ 260 h 260"/>
                <a:gd name="T24" fmla="*/ 947 w 1064"/>
                <a:gd name="T25" fmla="*/ 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4" h="260">
                  <a:moveTo>
                    <a:pt x="947" y="59"/>
                  </a:moveTo>
                  <a:lnTo>
                    <a:pt x="913" y="0"/>
                  </a:lnTo>
                  <a:lnTo>
                    <a:pt x="846" y="0"/>
                  </a:lnTo>
                  <a:lnTo>
                    <a:pt x="218" y="0"/>
                  </a:lnTo>
                  <a:lnTo>
                    <a:pt x="150" y="0"/>
                  </a:lnTo>
                  <a:lnTo>
                    <a:pt x="116" y="59"/>
                  </a:lnTo>
                  <a:lnTo>
                    <a:pt x="0" y="260"/>
                  </a:lnTo>
                  <a:lnTo>
                    <a:pt x="67" y="260"/>
                  </a:lnTo>
                  <a:lnTo>
                    <a:pt x="184" y="59"/>
                  </a:lnTo>
                  <a:lnTo>
                    <a:pt x="879" y="59"/>
                  </a:lnTo>
                  <a:lnTo>
                    <a:pt x="996" y="260"/>
                  </a:lnTo>
                  <a:lnTo>
                    <a:pt x="1064" y="260"/>
                  </a:lnTo>
                  <a:lnTo>
                    <a:pt x="947" y="59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txBody>
            <a:bodyPr vert="horz" wrap="none" lIns="68580" tIns="162000" rIns="68580" bIns="0" numCol="1" anchor="ctr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000"/>
                <a:t>In package</a:t>
              </a:r>
              <a:br>
                <a:rPr lang="en-US" sz="1000"/>
              </a:br>
              <a:r>
                <a:rPr lang="en-US" sz="800" i="1"/>
                <a:t>(DRAM-like)</a:t>
              </a:r>
              <a:br>
                <a:rPr lang="en-US" sz="800" i="1"/>
              </a:br>
              <a:endParaRPr lang="en-US" sz="800" i="1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0FC27AC4-A1C7-4513-AA8E-A8DCE29AE08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6478095" y="2613406"/>
              <a:ext cx="1460699" cy="375399"/>
            </a:xfrm>
            <a:custGeom>
              <a:avLst/>
              <a:gdLst>
                <a:gd name="T0" fmla="*/ 1329 w 1445"/>
                <a:gd name="T1" fmla="*/ 58 h 259"/>
                <a:gd name="T2" fmla="*/ 1295 w 1445"/>
                <a:gd name="T3" fmla="*/ 0 h 259"/>
                <a:gd name="T4" fmla="*/ 1227 w 1445"/>
                <a:gd name="T5" fmla="*/ 0 h 259"/>
                <a:gd name="T6" fmla="*/ 218 w 1445"/>
                <a:gd name="T7" fmla="*/ 0 h 259"/>
                <a:gd name="T8" fmla="*/ 151 w 1445"/>
                <a:gd name="T9" fmla="*/ 0 h 259"/>
                <a:gd name="T10" fmla="*/ 117 w 1445"/>
                <a:gd name="T11" fmla="*/ 58 h 259"/>
                <a:gd name="T12" fmla="*/ 0 w 1445"/>
                <a:gd name="T13" fmla="*/ 259 h 259"/>
                <a:gd name="T14" fmla="*/ 67 w 1445"/>
                <a:gd name="T15" fmla="*/ 259 h 259"/>
                <a:gd name="T16" fmla="*/ 184 w 1445"/>
                <a:gd name="T17" fmla="*/ 58 h 259"/>
                <a:gd name="T18" fmla="*/ 1261 w 1445"/>
                <a:gd name="T19" fmla="*/ 58 h 259"/>
                <a:gd name="T20" fmla="*/ 1378 w 1445"/>
                <a:gd name="T21" fmla="*/ 259 h 259"/>
                <a:gd name="T22" fmla="*/ 1445 w 1445"/>
                <a:gd name="T23" fmla="*/ 259 h 259"/>
                <a:gd name="T24" fmla="*/ 1329 w 1445"/>
                <a:gd name="T25" fmla="*/ 5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5" h="259">
                  <a:moveTo>
                    <a:pt x="1329" y="58"/>
                  </a:moveTo>
                  <a:lnTo>
                    <a:pt x="1295" y="0"/>
                  </a:lnTo>
                  <a:lnTo>
                    <a:pt x="1227" y="0"/>
                  </a:lnTo>
                  <a:lnTo>
                    <a:pt x="218" y="0"/>
                  </a:lnTo>
                  <a:lnTo>
                    <a:pt x="151" y="0"/>
                  </a:lnTo>
                  <a:lnTo>
                    <a:pt x="117" y="58"/>
                  </a:lnTo>
                  <a:lnTo>
                    <a:pt x="0" y="259"/>
                  </a:lnTo>
                  <a:lnTo>
                    <a:pt x="67" y="259"/>
                  </a:lnTo>
                  <a:lnTo>
                    <a:pt x="184" y="58"/>
                  </a:lnTo>
                  <a:lnTo>
                    <a:pt x="1261" y="58"/>
                  </a:lnTo>
                  <a:lnTo>
                    <a:pt x="1378" y="259"/>
                  </a:lnTo>
                  <a:lnTo>
                    <a:pt x="1445" y="259"/>
                  </a:lnTo>
                  <a:lnTo>
                    <a:pt x="1329" y="58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vert="horz" wrap="none" lIns="68580" tIns="162000" rIns="68580" bIns="0" numCol="1" anchor="ctr" anchorCtr="0" compatLnSpc="1">
              <a:prstTxWarp prst="textNoShape">
                <a:avLst/>
              </a:prstTxWarp>
            </a:bodyPr>
            <a:lstStyle/>
            <a:p>
              <a:pPr marL="0" indent="0" algn="ctr">
                <a:buNone/>
              </a:pPr>
              <a:r>
                <a:rPr lang="en-US" sz="1200" b="1"/>
                <a:t>DRAM</a:t>
              </a:r>
            </a:p>
          </p:txBody>
        </p:sp>
        <p:sp>
          <p:nvSpPr>
            <p:cNvPr id="30" name="btfpBulletedList538072">
              <a:extLst>
                <a:ext uri="{FF2B5EF4-FFF2-40B4-BE49-F238E27FC236}">
                  <a16:creationId xmlns:a16="http://schemas.microsoft.com/office/drawing/2014/main" id="{3FB1BD4E-E1B8-4837-B18B-E6768140605C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6976791" y="1287582"/>
              <a:ext cx="506574" cy="239193"/>
            </a:xfrm>
            <a:prstGeom prst="rect">
              <a:avLst/>
            </a:prstGeom>
            <a:noFill/>
          </p:spPr>
          <p:txBody>
            <a:bodyPr vert="horz" wrap="none" lIns="27000" tIns="27000" rIns="27000" bIns="2700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sz="1200" b="1"/>
                <a:t>SRAM</a:t>
              </a:r>
            </a:p>
          </p:txBody>
        </p:sp>
        <p:sp>
          <p:nvSpPr>
            <p:cNvPr id="35" name="Trapezoid 34">
              <a:extLst>
                <a:ext uri="{FF2B5EF4-FFF2-40B4-BE49-F238E27FC236}">
                  <a16:creationId xmlns:a16="http://schemas.microsoft.com/office/drawing/2014/main" id="{041190A5-4E24-4420-940A-7B7CE5E3663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11517" y="3908489"/>
              <a:ext cx="2155371" cy="57150"/>
            </a:xfrm>
            <a:prstGeom prst="trapezoid">
              <a:avLst/>
            </a:prstGeom>
            <a:solidFill>
              <a:srgbClr val="D6D6D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384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3A76CA0-7E7E-4244-8F0E-B2D65DA7B6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77395" y="1404806"/>
            <a:ext cx="2708516" cy="28440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Disciplined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Innovation</a:t>
            </a:r>
            <a:br>
              <a:rPr lang="en-US" sz="1200">
                <a:solidFill>
                  <a:schemeClr val="tx1"/>
                </a:solidFill>
              </a:rPr>
            </a:br>
            <a:br>
              <a:rPr lang="en-US" sz="600">
                <a:solidFill>
                  <a:schemeClr val="tx1"/>
                </a:solidFill>
              </a:rPr>
            </a:br>
            <a:br>
              <a:rPr lang="en-US" sz="3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Formal Technology Readiness</a:t>
            </a:r>
            <a:br>
              <a:rPr lang="en-US" sz="1200">
                <a:solidFill>
                  <a:schemeClr val="tx1"/>
                </a:solidFill>
              </a:rPr>
            </a:br>
            <a:endParaRPr lang="en-US" sz="600">
              <a:solidFill>
                <a:schemeClr val="tx1"/>
              </a:solidFill>
            </a:endParaRPr>
          </a:p>
          <a:p>
            <a:pPr algn="ctr"/>
            <a:endParaRPr lang="en-US" sz="300">
              <a:solidFill>
                <a:schemeClr val="tx1"/>
              </a:solidFill>
            </a:endParaRPr>
          </a:p>
          <a:p>
            <a:pPr algn="ctr"/>
            <a:r>
              <a:rPr lang="en-US" sz="1200">
                <a:solidFill>
                  <a:schemeClr val="tx1"/>
                </a:solidFill>
              </a:rPr>
              <a:t>Diligent Business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Intercepts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F06795-CB5E-4D90-B7E3-2EF40CD293BB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3778866"/>
              </p:ext>
            </p:extLst>
          </p:nvPr>
        </p:nvGraphicFramePr>
        <p:xfrm>
          <a:off x="3964041" y="1016175"/>
          <a:ext cx="5037477" cy="334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btfpBulletedList667776">
            <a:extLst>
              <a:ext uri="{FF2B5EF4-FFF2-40B4-BE49-F238E27FC236}">
                <a16:creationId xmlns:a16="http://schemas.microsoft.com/office/drawing/2014/main" id="{E1EA31AA-6121-4D25-9E29-09D887E2FD2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28650" y="798513"/>
            <a:ext cx="3085706" cy="39472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1200" b="1" u="sng"/>
              <a:t>Expected Impact:</a:t>
            </a:r>
            <a:endParaRPr kumimoji="0" lang="en-US" sz="1200" b="1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Robust technology portfolio</a:t>
            </a: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/>
              <a:t>Anticipate/shape industry transitions</a:t>
            </a: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/>
              <a:t>Reduce late stage roadmap changes</a:t>
            </a: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Reduce roadmap TTM</a:t>
            </a: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Improve solution stacks/SW @ launch</a:t>
            </a: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>
              <a:spcBef>
                <a:spcPts val="900"/>
              </a:spcBef>
              <a:spcAft>
                <a:spcPct val="0"/>
              </a:spcAft>
              <a:defRPr/>
            </a:pPr>
            <a:r>
              <a:rPr kumimoji="0" lang="en-US" sz="1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Next Steps:</a:t>
            </a: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Identify Initiative lead &amp; ELT sponsor</a:t>
            </a: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200">
                <a:solidFill>
                  <a:schemeClr val="tx1"/>
                </a:solidFill>
              </a:rPr>
              <a:t>Appoint ADM roadmap integration lead 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Initiative lead and PM to align Initiative, DTO, MIO, and technical communities</a:t>
            </a:r>
          </a:p>
          <a:p>
            <a:pPr marL="177800" indent="-177800">
              <a:spcBef>
                <a:spcPts val="9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Work with BUs to create tech roadmap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&lt;&gt; product roadmap interfaces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3" name="btfpLayoutConfig" hidden="1"/>
          <p:cNvSpPr txBox="1"/>
          <p:nvPr>
            <p:custDataLst>
              <p:tags r:id="rId4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overall_0_132401113902799281 columns_1_132401065905247479 </a:t>
            </a:r>
          </a:p>
        </p:txBody>
      </p:sp>
      <p:sp>
        <p:nvSpPr>
          <p:cNvPr id="8" name="Slide Number Placeholder 1"/>
          <p:cNvSpPr txBox="1"/>
          <p:nvPr>
            <p:custDataLst>
              <p:tags r:id="rId5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24</a:t>
            </a:fld>
            <a:endParaRPr lang="en-US"/>
          </a:p>
        </p:txBody>
      </p:sp>
      <p:sp>
        <p:nvSpPr>
          <p:cNvPr id="9" name="Title 2"/>
          <p:cNvSpPr txBox="1"/>
          <p:nvPr>
            <p:custDataLst>
              <p:tags r:id="rId6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Plan: Proceed with creation of an Intel Memory Initiative</a:t>
            </a:r>
          </a:p>
        </p:txBody>
      </p:sp>
    </p:spTree>
    <p:extLst>
      <p:ext uri="{BB962C8B-B14F-4D97-AF65-F5344CB8AC3E}">
        <p14:creationId xmlns:p14="http://schemas.microsoft.com/office/powerpoint/2010/main" val="9897366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tfpBulletedList397816">
            <a:extLst>
              <a:ext uri="{FF2B5EF4-FFF2-40B4-BE49-F238E27FC236}">
                <a16:creationId xmlns:a16="http://schemas.microsoft.com/office/drawing/2014/main" id="{242D300C-0A5F-43B8-A0E7-CAC713D6872B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9014" y="659610"/>
            <a:ext cx="8389455" cy="3263504"/>
          </a:xfrm>
        </p:spPr>
        <p:txBody>
          <a:bodyPr wrap="square">
            <a:noAutofit/>
          </a:bodyPr>
          <a:lstStyle/>
          <a:p>
            <a:pPr marL="177800" indent="-177800">
              <a:lnSpc>
                <a:spcPct val="100000"/>
              </a:lnSpc>
              <a:spcBef>
                <a:spcPts val="900"/>
              </a:spcBef>
              <a:buFontTx/>
            </a:pPr>
            <a:r>
              <a:rPr lang="en-US" sz="1600" b="1"/>
              <a:t>Align: We *must* do something to address the fundamental physics limitations of high bandwidth data movement in order to scale compute.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400"/>
              <a:t>We are NOT suggesting Intel get into the DRAM business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None/>
            </a:pPr>
            <a:r>
              <a:rPr lang="en-US" sz="1600" i="1">
                <a:solidFill>
                  <a:srgbClr val="0071C5"/>
                </a:solidFill>
                <a:sym typeface="Wingdings" panose="05000000000000000000" pitchFamily="2" charset="2"/>
              </a:rPr>
              <a:t> </a:t>
            </a:r>
            <a:r>
              <a:rPr lang="en-US" sz="1600" i="1">
                <a:solidFill>
                  <a:srgbClr val="0071C5"/>
                </a:solidFill>
              </a:rPr>
              <a:t>Agreed?</a:t>
            </a:r>
          </a:p>
          <a:p>
            <a:pPr marL="177800" indent="-177800">
              <a:lnSpc>
                <a:spcPct val="100000"/>
              </a:lnSpc>
              <a:spcBef>
                <a:spcPts val="900"/>
              </a:spcBef>
              <a:buFontTx/>
            </a:pPr>
            <a:r>
              <a:rPr lang="en-US" sz="1600" b="1"/>
              <a:t>Discuss/Decide: Strengthen XPU product leadership by establishing a differentiated cache strategy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buFontTx/>
              <a:buChar char="–"/>
            </a:pPr>
            <a:r>
              <a:rPr lang="en-US" sz="1400"/>
              <a:t>Invest and deliver Adamantine technology roadmap for a differentiating 1s of Gigabytes cache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buFontTx/>
              <a:buChar char="–"/>
            </a:pPr>
            <a:r>
              <a:rPr lang="en-US" sz="1400"/>
              <a:t>Commit to employing that solution for AI/Graphics/Xeon products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i="1">
                <a:solidFill>
                  <a:srgbClr val="0071C5"/>
                </a:solidFill>
                <a:sym typeface="Wingdings" panose="05000000000000000000" pitchFamily="2" charset="2"/>
              </a:rPr>
              <a:t> Path forward?</a:t>
            </a:r>
            <a:endParaRPr lang="en-US" sz="1600" i="1">
              <a:solidFill>
                <a:srgbClr val="0071C5"/>
              </a:solidFill>
            </a:endParaRPr>
          </a:p>
          <a:p>
            <a:pPr marL="177800" indent="-17780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Tx/>
            </a:pPr>
            <a:r>
              <a:rPr lang="en-US" sz="1600" b="1"/>
              <a:t>Act: As a result of this CSD we will also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buFontTx/>
              <a:buChar char="–"/>
            </a:pPr>
            <a:r>
              <a:rPr lang="en-US" sz="1400"/>
              <a:t>Work with the DRAM industry and key customers to ensure Intel is competitive for 10s of Gigabyte high bandwidth working sets 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400"/>
              <a:t>Initiate a an *ELT empowered* Memory Initiative to ensure cross BU alignment in memory requirements and systems innovations</a:t>
            </a:r>
          </a:p>
          <a:p>
            <a:pPr marL="0" indent="-27940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i="1">
                <a:solidFill>
                  <a:srgbClr val="0071C5"/>
                </a:solidFill>
                <a:sym typeface="Wingdings" panose="05000000000000000000" pitchFamily="2" charset="2"/>
              </a:rPr>
              <a:t> </a:t>
            </a:r>
            <a:r>
              <a:rPr lang="en-US" sz="1600" i="1">
                <a:solidFill>
                  <a:srgbClr val="0071C5"/>
                </a:solidFill>
              </a:rPr>
              <a:t>Agreed?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endParaRPr lang="en-US" sz="1400"/>
          </a:p>
          <a:p>
            <a:pPr marL="685800" lvl="2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/>
          </a:p>
        </p:txBody>
      </p:sp>
      <p:sp>
        <p:nvSpPr>
          <p:cNvPr id="2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overall_1_132401064676556521 columns_1_132401064676556521 </a:t>
            </a:r>
          </a:p>
        </p:txBody>
      </p:sp>
      <p:sp>
        <p:nvSpPr>
          <p:cNvPr id="8" name="Title 2"/>
          <p:cNvSpPr txBox="1"/>
          <p:nvPr>
            <p:custDataLst>
              <p:tags r:id="rId3"/>
            </p:custDataLst>
          </p:nvPr>
        </p:nvSpPr>
        <p:spPr>
          <a:xfrm>
            <a:off x="268762" y="234845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Outcome / Next Steps</a:t>
            </a:r>
          </a:p>
        </p:txBody>
      </p:sp>
      <p:sp>
        <p:nvSpPr>
          <p:cNvPr id="3" name="Slide Number Placeholder 1"/>
          <p:cNvSpPr txBox="1"/>
          <p:nvPr>
            <p:custDataLst>
              <p:tags r:id="rId4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60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tfpBulletedList397816">
            <a:extLst>
              <a:ext uri="{FF2B5EF4-FFF2-40B4-BE49-F238E27FC236}">
                <a16:creationId xmlns:a16="http://schemas.microsoft.com/office/drawing/2014/main" id="{242D300C-0A5F-43B8-A0E7-CAC713D6872B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57215" y="829816"/>
            <a:ext cx="8389455" cy="4103945"/>
          </a:xfrm>
        </p:spPr>
        <p:txBody>
          <a:bodyPr wrap="square">
            <a:noAutofit/>
          </a:bodyPr>
          <a:lstStyle/>
          <a:p>
            <a:pPr marL="177800" indent="-177800">
              <a:lnSpc>
                <a:spcPct val="100000"/>
              </a:lnSpc>
              <a:spcBef>
                <a:spcPts val="900"/>
              </a:spcBef>
              <a:buFontTx/>
            </a:pPr>
            <a:r>
              <a:rPr lang="en-US" sz="1600" b="1"/>
              <a:t>Align: We *must* do something to address the fundamental physics limitations of high bandwidth data movement in order to scale compute.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400"/>
              <a:t>We are NOT suggesting Intel get into the DRAM business</a:t>
            </a:r>
          </a:p>
          <a:p>
            <a:pPr marL="177800" indent="-17780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Tx/>
            </a:pPr>
            <a:endParaRPr lang="en-US" sz="1600"/>
          </a:p>
          <a:p>
            <a:pPr marL="177800" indent="-17780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Tx/>
            </a:pPr>
            <a:r>
              <a:rPr lang="en-US" sz="1600" b="1"/>
              <a:t>Discuss/Decide: Strengthen XPU product leadership by establishing a differentiated cache strategy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400"/>
              <a:t>Invest and deliver Adamantine technology roadmap for a differentiating 1s of Gigabytes cache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400"/>
              <a:t>Commit to employing that solution for AI/Graphics/Xeon products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endParaRPr lang="en-US" sz="1400"/>
          </a:p>
          <a:p>
            <a:pPr marL="177800" indent="-17780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Tx/>
            </a:pPr>
            <a:r>
              <a:rPr lang="en-US" sz="1600" b="1"/>
              <a:t>Act: As a result of this CSD we will also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buFontTx/>
              <a:buChar char="–"/>
            </a:pPr>
            <a:r>
              <a:rPr lang="en-US" sz="1400"/>
              <a:t>Work with the DRAM industry and key customers to ensure Intel is competitive for 10s of Gigabyte high bandwidth working sets 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400"/>
              <a:t>Initiate an *ELT empowered* Memory Initiative to ensure cross BU alignment in memory requirements and systems innovations</a:t>
            </a:r>
          </a:p>
          <a:p>
            <a:pPr marL="685800" lvl="2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/>
          </a:p>
        </p:txBody>
      </p:sp>
      <p:sp>
        <p:nvSpPr>
          <p:cNvPr id="2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overall_1_132401064676556521 columns_1_132401064676556521 </a:t>
            </a:r>
          </a:p>
        </p:txBody>
      </p:sp>
      <p:sp>
        <p:nvSpPr>
          <p:cNvPr id="8" name="Title 2"/>
          <p:cNvSpPr txBox="1"/>
          <p:nvPr>
            <p:custDataLst>
              <p:tags r:id="rId3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Outcome</a:t>
            </a:r>
          </a:p>
        </p:txBody>
      </p:sp>
      <p:sp>
        <p:nvSpPr>
          <p:cNvPr id="3" name="Slide Number Placeholder 1"/>
          <p:cNvSpPr txBox="1"/>
          <p:nvPr>
            <p:custDataLst>
              <p:tags r:id="rId4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22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2">
            <a:extLst>
              <a:ext uri="{FF2B5EF4-FFF2-40B4-BE49-F238E27FC236}">
                <a16:creationId xmlns:a16="http://schemas.microsoft.com/office/drawing/2014/main" id="{A1B22BD7-A926-49B8-B4AB-FDD583AD0E6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5798913" y="3301739"/>
            <a:ext cx="2955236" cy="1715727"/>
          </a:xfrm>
          <a:prstGeom prst="rect">
            <a:avLst/>
          </a:prstGeom>
          <a:solidFill>
            <a:schemeClr val="tx1"/>
          </a:solidFill>
          <a:ln w="6350">
            <a:gradFill>
              <a:gsLst>
                <a:gs pos="5000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  <a:gs pos="0">
                  <a:schemeClr val="bg2">
                    <a:lumMod val="60000"/>
                    <a:lumOff val="40000"/>
                  </a:schemeClr>
                </a:gs>
              </a:gsLst>
              <a:lin ang="10800000" scaled="0"/>
            </a:gradFill>
            <a:miter lim="400000"/>
          </a:ln>
          <a:effectLst>
            <a:outerShdw blurRad="774700" dist="304800" dir="8400000" algn="t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 Light" panose="020B0404020203020204" pitchFamily="34" charset="0"/>
              <a:ea typeface="+mn-ea"/>
              <a:cs typeface="+mn-cs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384F4101-433D-4AE9-AD5B-A17DB0806C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5746862" y="3333903"/>
            <a:ext cx="3036690" cy="176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D8DE1E8-D750-46B8-B92D-F06325CEAF6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84779" y="2802630"/>
            <a:ext cx="1842963" cy="520889"/>
            <a:chOff x="1439542" y="4147388"/>
            <a:chExt cx="1842963" cy="520889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9091597-B02B-40D0-8EE9-3DD22B71CCA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1451229" y="4415323"/>
              <a:ext cx="1831276" cy="252954"/>
            </a:xfrm>
            <a:prstGeom prst="rect">
              <a:avLst/>
            </a:prstGeom>
            <a:gradFill>
              <a:gsLst>
                <a:gs pos="0">
                  <a:schemeClr val="accent5">
                    <a:alpha val="0"/>
                  </a:schemeClr>
                </a:gs>
                <a:gs pos="54000">
                  <a:schemeClr val="accent5">
                    <a:alpha val="22000"/>
                  </a:schemeClr>
                </a:gs>
                <a:gs pos="100000">
                  <a:schemeClr val="accent5">
                    <a:alpha val="0"/>
                  </a:schemeClr>
                </a:gs>
              </a:gsLst>
              <a:lin ang="10800000" scaled="0"/>
            </a:gradFill>
            <a:ln w="9525" cap="flat" cmpd="sng" algn="ctr">
              <a:gradFill>
                <a:gsLst>
                  <a:gs pos="0">
                    <a:schemeClr val="accent5">
                      <a:alpha val="0"/>
                    </a:schemeClr>
                  </a:gs>
                  <a:gs pos="47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0" rIns="91372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tel Clear Light" panose="020B0404020203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3589C6-DC65-4233-AB34-4A990F70F01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1439542" y="4147388"/>
              <a:ext cx="1831277" cy="264345"/>
            </a:xfrm>
            <a:prstGeom prst="rect">
              <a:avLst/>
            </a:prstGeom>
            <a:gradFill>
              <a:gsLst>
                <a:gs pos="0">
                  <a:schemeClr val="accent5">
                    <a:alpha val="0"/>
                  </a:schemeClr>
                </a:gs>
                <a:gs pos="54000">
                  <a:schemeClr val="accent5">
                    <a:alpha val="22000"/>
                  </a:schemeClr>
                </a:gs>
                <a:gs pos="100000">
                  <a:schemeClr val="accent5">
                    <a:alpha val="0"/>
                  </a:schemeClr>
                </a:gs>
              </a:gsLst>
              <a:lin ang="10800000" scaled="0"/>
            </a:gradFill>
            <a:ln w="9525" cap="flat" cmpd="sng" algn="ctr">
              <a:gradFill>
                <a:gsLst>
                  <a:gs pos="0">
                    <a:schemeClr val="accent5">
                      <a:alpha val="0"/>
                    </a:schemeClr>
                  </a:gs>
                  <a:gs pos="47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0" rIns="91372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tel Clear Light" panose="020B04040202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CB19046-3370-41F9-9045-C7086016BB2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18803" y="3335037"/>
            <a:ext cx="1583704" cy="216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</a:rPr>
              <a:t>DRAM Capacity per Die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5D8C9CE-60B6-4BED-9AC2-8577C5D7D16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79775" y="2873067"/>
            <a:ext cx="3370865" cy="481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500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DRAM is Falling Behind in Capacity: </a:t>
            </a:r>
            <a:br>
              <a:rPr lang="en-US" sz="1500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1500" b="1" kern="120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Optane</a:t>
            </a:r>
            <a:r>
              <a:rPr lang="en-US" sz="1500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™ Strategy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8E0C247-C3FB-409C-A278-9021507496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98473" y="2206460"/>
            <a:ext cx="4533468" cy="481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500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DRAM is Falling Behind in Performance:</a:t>
            </a:r>
            <a:br>
              <a:rPr lang="en-US" sz="1500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1500" b="1" u="sng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CSD</a:t>
            </a:r>
          </a:p>
        </p:txBody>
      </p:sp>
      <p:sp>
        <p:nvSpPr>
          <p:cNvPr id="125" name="Freeform 12">
            <a:extLst>
              <a:ext uri="{FF2B5EF4-FFF2-40B4-BE49-F238E27FC236}">
                <a16:creationId xmlns:a16="http://schemas.microsoft.com/office/drawing/2014/main" id="{C9A199CE-893E-41FF-BA50-C7E52CA6CBCB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980251" y="1336978"/>
            <a:ext cx="526636" cy="512447"/>
          </a:xfrm>
          <a:custGeom>
            <a:avLst/>
            <a:gdLst>
              <a:gd name="T0" fmla="*/ 151 w 301"/>
              <a:gd name="T1" fmla="*/ 116 h 259"/>
              <a:gd name="T2" fmla="*/ 234 w 301"/>
              <a:gd name="T3" fmla="*/ 259 h 259"/>
              <a:gd name="T4" fmla="*/ 301 w 301"/>
              <a:gd name="T5" fmla="*/ 259 h 259"/>
              <a:gd name="T6" fmla="*/ 151 w 301"/>
              <a:gd name="T7" fmla="*/ 0 h 259"/>
              <a:gd name="T8" fmla="*/ 0 w 301"/>
              <a:gd name="T9" fmla="*/ 259 h 259"/>
              <a:gd name="T10" fmla="*/ 67 w 301"/>
              <a:gd name="T11" fmla="*/ 259 h 259"/>
              <a:gd name="T12" fmla="*/ 151 w 301"/>
              <a:gd name="T13" fmla="*/ 11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" h="259">
                <a:moveTo>
                  <a:pt x="151" y="116"/>
                </a:moveTo>
                <a:lnTo>
                  <a:pt x="234" y="259"/>
                </a:lnTo>
                <a:lnTo>
                  <a:pt x="301" y="259"/>
                </a:lnTo>
                <a:lnTo>
                  <a:pt x="151" y="0"/>
                </a:lnTo>
                <a:lnTo>
                  <a:pt x="0" y="259"/>
                </a:lnTo>
                <a:lnTo>
                  <a:pt x="67" y="259"/>
                </a:lnTo>
                <a:lnTo>
                  <a:pt x="151" y="116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126" name="Freeform 14">
            <a:extLst>
              <a:ext uri="{FF2B5EF4-FFF2-40B4-BE49-F238E27FC236}">
                <a16:creationId xmlns:a16="http://schemas.microsoft.com/office/drawing/2014/main" id="{0FC2E2E5-387D-418E-ADE5-44C0036BB55F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144375" y="3326190"/>
            <a:ext cx="2198389" cy="388878"/>
          </a:xfrm>
          <a:custGeom>
            <a:avLst/>
            <a:gdLst>
              <a:gd name="T0" fmla="*/ 2092 w 2209"/>
              <a:gd name="T1" fmla="*/ 59 h 260"/>
              <a:gd name="T2" fmla="*/ 2058 w 2209"/>
              <a:gd name="T3" fmla="*/ 0 h 260"/>
              <a:gd name="T4" fmla="*/ 1991 w 2209"/>
              <a:gd name="T5" fmla="*/ 0 h 260"/>
              <a:gd name="T6" fmla="*/ 219 w 2209"/>
              <a:gd name="T7" fmla="*/ 0 h 260"/>
              <a:gd name="T8" fmla="*/ 151 w 2209"/>
              <a:gd name="T9" fmla="*/ 0 h 260"/>
              <a:gd name="T10" fmla="*/ 117 w 2209"/>
              <a:gd name="T11" fmla="*/ 59 h 260"/>
              <a:gd name="T12" fmla="*/ 0 w 2209"/>
              <a:gd name="T13" fmla="*/ 260 h 260"/>
              <a:gd name="T14" fmla="*/ 68 w 2209"/>
              <a:gd name="T15" fmla="*/ 260 h 260"/>
              <a:gd name="T16" fmla="*/ 185 w 2209"/>
              <a:gd name="T17" fmla="*/ 59 h 260"/>
              <a:gd name="T18" fmla="*/ 2025 w 2209"/>
              <a:gd name="T19" fmla="*/ 59 h 260"/>
              <a:gd name="T20" fmla="*/ 2141 w 2209"/>
              <a:gd name="T21" fmla="*/ 260 h 260"/>
              <a:gd name="T22" fmla="*/ 2209 w 2209"/>
              <a:gd name="T23" fmla="*/ 260 h 260"/>
              <a:gd name="T24" fmla="*/ 2092 w 2209"/>
              <a:gd name="T25" fmla="*/ 5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09" h="260">
                <a:moveTo>
                  <a:pt x="2092" y="59"/>
                </a:moveTo>
                <a:lnTo>
                  <a:pt x="2058" y="0"/>
                </a:lnTo>
                <a:lnTo>
                  <a:pt x="1991" y="0"/>
                </a:lnTo>
                <a:lnTo>
                  <a:pt x="219" y="0"/>
                </a:lnTo>
                <a:lnTo>
                  <a:pt x="151" y="0"/>
                </a:lnTo>
                <a:lnTo>
                  <a:pt x="117" y="59"/>
                </a:lnTo>
                <a:lnTo>
                  <a:pt x="0" y="260"/>
                </a:lnTo>
                <a:lnTo>
                  <a:pt x="68" y="260"/>
                </a:lnTo>
                <a:lnTo>
                  <a:pt x="185" y="59"/>
                </a:lnTo>
                <a:lnTo>
                  <a:pt x="2025" y="59"/>
                </a:lnTo>
                <a:lnTo>
                  <a:pt x="2141" y="260"/>
                </a:lnTo>
                <a:lnTo>
                  <a:pt x="2209" y="260"/>
                </a:lnTo>
                <a:lnTo>
                  <a:pt x="2092" y="59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vert="horz" wrap="none" lIns="68580" tIns="118872" rIns="6858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/>
              <a:t>NAND</a:t>
            </a:r>
          </a:p>
        </p:txBody>
      </p:sp>
      <p:sp>
        <p:nvSpPr>
          <p:cNvPr id="127" name="Freeform 17">
            <a:extLst>
              <a:ext uri="{FF2B5EF4-FFF2-40B4-BE49-F238E27FC236}">
                <a16:creationId xmlns:a16="http://schemas.microsoft.com/office/drawing/2014/main" id="{5AB5A809-5143-4682-8F1F-993FF8F0E71B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513220" y="2412744"/>
            <a:ext cx="1460699" cy="375399"/>
          </a:xfrm>
          <a:custGeom>
            <a:avLst/>
            <a:gdLst>
              <a:gd name="T0" fmla="*/ 1329 w 1445"/>
              <a:gd name="T1" fmla="*/ 58 h 259"/>
              <a:gd name="T2" fmla="*/ 1295 w 1445"/>
              <a:gd name="T3" fmla="*/ 0 h 259"/>
              <a:gd name="T4" fmla="*/ 1227 w 1445"/>
              <a:gd name="T5" fmla="*/ 0 h 259"/>
              <a:gd name="T6" fmla="*/ 218 w 1445"/>
              <a:gd name="T7" fmla="*/ 0 h 259"/>
              <a:gd name="T8" fmla="*/ 151 w 1445"/>
              <a:gd name="T9" fmla="*/ 0 h 259"/>
              <a:gd name="T10" fmla="*/ 117 w 1445"/>
              <a:gd name="T11" fmla="*/ 58 h 259"/>
              <a:gd name="T12" fmla="*/ 0 w 1445"/>
              <a:gd name="T13" fmla="*/ 259 h 259"/>
              <a:gd name="T14" fmla="*/ 67 w 1445"/>
              <a:gd name="T15" fmla="*/ 259 h 259"/>
              <a:gd name="T16" fmla="*/ 184 w 1445"/>
              <a:gd name="T17" fmla="*/ 58 h 259"/>
              <a:gd name="T18" fmla="*/ 1261 w 1445"/>
              <a:gd name="T19" fmla="*/ 58 h 259"/>
              <a:gd name="T20" fmla="*/ 1378 w 1445"/>
              <a:gd name="T21" fmla="*/ 259 h 259"/>
              <a:gd name="T22" fmla="*/ 1445 w 1445"/>
              <a:gd name="T23" fmla="*/ 259 h 259"/>
              <a:gd name="T24" fmla="*/ 1329 w 1445"/>
              <a:gd name="T25" fmla="*/ 58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5" h="259">
                <a:moveTo>
                  <a:pt x="1329" y="58"/>
                </a:moveTo>
                <a:lnTo>
                  <a:pt x="1295" y="0"/>
                </a:lnTo>
                <a:lnTo>
                  <a:pt x="1227" y="0"/>
                </a:lnTo>
                <a:lnTo>
                  <a:pt x="218" y="0"/>
                </a:lnTo>
                <a:lnTo>
                  <a:pt x="151" y="0"/>
                </a:lnTo>
                <a:lnTo>
                  <a:pt x="117" y="58"/>
                </a:lnTo>
                <a:lnTo>
                  <a:pt x="0" y="259"/>
                </a:lnTo>
                <a:lnTo>
                  <a:pt x="67" y="259"/>
                </a:lnTo>
                <a:lnTo>
                  <a:pt x="184" y="58"/>
                </a:lnTo>
                <a:lnTo>
                  <a:pt x="1261" y="58"/>
                </a:lnTo>
                <a:lnTo>
                  <a:pt x="1378" y="259"/>
                </a:lnTo>
                <a:lnTo>
                  <a:pt x="1445" y="259"/>
                </a:lnTo>
                <a:lnTo>
                  <a:pt x="1329" y="58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vert="horz" wrap="none" lIns="68580" tIns="162000" rIns="6858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/>
              <a:t>DRAM</a:t>
            </a:r>
          </a:p>
        </p:txBody>
      </p:sp>
      <p:sp>
        <p:nvSpPr>
          <p:cNvPr id="130" name="btfpBulletedList538072">
            <a:extLst>
              <a:ext uri="{FF2B5EF4-FFF2-40B4-BE49-F238E27FC236}">
                <a16:creationId xmlns:a16="http://schemas.microsoft.com/office/drawing/2014/main" id="{15186595-64E5-4E82-BD7A-DC85769C6805}"/>
              </a:ext>
            </a:extLst>
          </p:cNvPr>
          <p:cNvSpPr txBox="1"/>
          <p:nvPr>
            <p:custDataLst>
              <p:tags r:id="rId10"/>
            </p:custDataLst>
          </p:nvPr>
        </p:nvSpPr>
        <p:spPr bwMode="gray">
          <a:xfrm>
            <a:off x="1990282" y="1579063"/>
            <a:ext cx="506574" cy="239193"/>
          </a:xfrm>
          <a:prstGeom prst="rect">
            <a:avLst/>
          </a:prstGeom>
          <a:noFill/>
        </p:spPr>
        <p:txBody>
          <a:bodyPr vert="horz" wrap="none" lIns="27000" tIns="27000" rIns="27000" bIns="27000" rtlCol="0" anchor="ctr" anchorCtr="0">
            <a:spAutoFit/>
          </a:bodyPr>
          <a:lstStyle/>
          <a:p>
            <a:pPr marL="0" indent="0">
              <a:buNone/>
            </a:pPr>
            <a:r>
              <a:rPr lang="en-US" sz="1200" b="1"/>
              <a:t>SRAM</a:t>
            </a:r>
          </a:p>
        </p:txBody>
      </p:sp>
      <p:sp>
        <p:nvSpPr>
          <p:cNvPr id="131" name="Trapezoid 130">
            <a:extLst>
              <a:ext uri="{FF2B5EF4-FFF2-40B4-BE49-F238E27FC236}">
                <a16:creationId xmlns:a16="http://schemas.microsoft.com/office/drawing/2014/main" id="{1D510078-1014-48C9-BE68-E8C60648CD5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44375" y="3740002"/>
            <a:ext cx="2198389" cy="49869"/>
          </a:xfrm>
          <a:prstGeom prst="trapezoid">
            <a:avLst/>
          </a:prstGeom>
          <a:solidFill>
            <a:srgbClr val="D6D6D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961A997-13C3-418E-95CF-2D444353BCD4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325626" y="1856021"/>
            <a:ext cx="1831276" cy="55864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54000">
                <a:schemeClr val="accent5">
                  <a:alpha val="22000"/>
                </a:schemeClr>
              </a:gs>
              <a:gs pos="100000">
                <a:schemeClr val="accent5">
                  <a:alpha val="0"/>
                </a:schemeClr>
              </a:gs>
            </a:gsLst>
            <a:lin ang="10800000" scaled="0"/>
          </a:gradFill>
          <a:ln w="9525" cap="flat" cmpd="sng" algn="ctr">
            <a:gradFill>
              <a:gsLst>
                <a:gs pos="0">
                  <a:schemeClr val="accent5">
                    <a:alpha val="0"/>
                  </a:schemeClr>
                </a:gs>
                <a:gs pos="4700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0" rIns="91372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tel Clear Light" panose="020B0404020203020204" pitchFamily="34" charset="0"/>
                <a:ea typeface="+mn-ea"/>
                <a:cs typeface="+mn-cs"/>
              </a:rPr>
              <a:t>BANDWIDTH GAP</a:t>
            </a:r>
          </a:p>
        </p:txBody>
      </p:sp>
      <p:sp>
        <p:nvSpPr>
          <p:cNvPr id="134" name="Freeform 13">
            <a:extLst>
              <a:ext uri="{FF2B5EF4-FFF2-40B4-BE49-F238E27FC236}">
                <a16:creationId xmlns:a16="http://schemas.microsoft.com/office/drawing/2014/main" id="{E04CB4AD-8192-4F07-8218-7C81AC40E508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325625" y="2862222"/>
            <a:ext cx="1846849" cy="376848"/>
          </a:xfrm>
          <a:custGeom>
            <a:avLst/>
            <a:gdLst>
              <a:gd name="T0" fmla="*/ 1710 w 1827"/>
              <a:gd name="T1" fmla="*/ 59 h 260"/>
              <a:gd name="T2" fmla="*/ 1676 w 1827"/>
              <a:gd name="T3" fmla="*/ 0 h 260"/>
              <a:gd name="T4" fmla="*/ 1609 w 1827"/>
              <a:gd name="T5" fmla="*/ 0 h 260"/>
              <a:gd name="T6" fmla="*/ 218 w 1827"/>
              <a:gd name="T7" fmla="*/ 0 h 260"/>
              <a:gd name="T8" fmla="*/ 151 w 1827"/>
              <a:gd name="T9" fmla="*/ 0 h 260"/>
              <a:gd name="T10" fmla="*/ 117 w 1827"/>
              <a:gd name="T11" fmla="*/ 59 h 260"/>
              <a:gd name="T12" fmla="*/ 0 w 1827"/>
              <a:gd name="T13" fmla="*/ 260 h 260"/>
              <a:gd name="T14" fmla="*/ 68 w 1827"/>
              <a:gd name="T15" fmla="*/ 260 h 260"/>
              <a:gd name="T16" fmla="*/ 184 w 1827"/>
              <a:gd name="T17" fmla="*/ 59 h 260"/>
              <a:gd name="T18" fmla="*/ 1643 w 1827"/>
              <a:gd name="T19" fmla="*/ 59 h 260"/>
              <a:gd name="T20" fmla="*/ 1760 w 1827"/>
              <a:gd name="T21" fmla="*/ 260 h 260"/>
              <a:gd name="T22" fmla="*/ 1827 w 1827"/>
              <a:gd name="T23" fmla="*/ 260 h 260"/>
              <a:gd name="T24" fmla="*/ 1710 w 1827"/>
              <a:gd name="T25" fmla="*/ 5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27" h="260">
                <a:moveTo>
                  <a:pt x="1710" y="59"/>
                </a:moveTo>
                <a:lnTo>
                  <a:pt x="1676" y="0"/>
                </a:lnTo>
                <a:lnTo>
                  <a:pt x="1609" y="0"/>
                </a:lnTo>
                <a:lnTo>
                  <a:pt x="218" y="0"/>
                </a:lnTo>
                <a:lnTo>
                  <a:pt x="151" y="0"/>
                </a:lnTo>
                <a:lnTo>
                  <a:pt x="117" y="59"/>
                </a:lnTo>
                <a:lnTo>
                  <a:pt x="0" y="260"/>
                </a:lnTo>
                <a:lnTo>
                  <a:pt x="68" y="260"/>
                </a:lnTo>
                <a:lnTo>
                  <a:pt x="184" y="59"/>
                </a:lnTo>
                <a:lnTo>
                  <a:pt x="1643" y="59"/>
                </a:lnTo>
                <a:lnTo>
                  <a:pt x="1760" y="260"/>
                </a:lnTo>
                <a:lnTo>
                  <a:pt x="1827" y="260"/>
                </a:lnTo>
                <a:lnTo>
                  <a:pt x="1710" y="59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vert="horz" wrap="none" lIns="68580" tIns="162000" rIns="6858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200" b="1" err="1"/>
              <a:t>Optane</a:t>
            </a:r>
            <a:r>
              <a:rPr lang="en-US" sz="1200" b="1"/>
              <a:t>™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C1B2192-518C-4613-A3E4-3EE86075BD9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475516" y="3414862"/>
            <a:ext cx="751077" cy="646331"/>
          </a:xfrm>
          <a:prstGeom prst="rect">
            <a:avLst/>
          </a:prstGeom>
          <a:solidFill>
            <a:srgbClr val="333333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2006 NAND MFG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87CA709-1738-4C7B-8224-54FB864E2D5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475397" y="2687888"/>
            <a:ext cx="751077" cy="646331"/>
          </a:xfrm>
          <a:prstGeom prst="rect">
            <a:avLst/>
          </a:prstGeom>
          <a:solidFill>
            <a:srgbClr val="333333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2010</a:t>
            </a:r>
          </a:p>
          <a:p>
            <a:pPr algn="ctr"/>
            <a:r>
              <a:rPr lang="en-US" sz="1200" b="1">
                <a:solidFill>
                  <a:srgbClr val="FFFFFF"/>
                </a:solidFill>
              </a:rPr>
              <a:t>Memory</a:t>
            </a:r>
          </a:p>
          <a:p>
            <a:pPr algn="ctr"/>
            <a:r>
              <a:rPr lang="en-US" sz="1200" b="1">
                <a:solidFill>
                  <a:srgbClr val="FFFFFF"/>
                </a:solidFill>
              </a:rPr>
              <a:t>CSD</a:t>
            </a:r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327A8F80-77D7-4ABC-92E7-F84A2DF5F80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H="1">
            <a:off x="2983705" y="1819772"/>
            <a:ext cx="1479779" cy="624478"/>
          </a:xfrm>
          <a:prstGeom prst="rightArrow">
            <a:avLst>
              <a:gd name="adj1" fmla="val 69282"/>
              <a:gd name="adj2" fmla="val 471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4F48D98-6FDD-4AD9-BDA9-F8EF0D12872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475397" y="1808846"/>
            <a:ext cx="751077" cy="646331"/>
          </a:xfrm>
          <a:prstGeom prst="rect">
            <a:avLst/>
          </a:prstGeom>
          <a:solidFill>
            <a:srgbClr val="333333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2020</a:t>
            </a:r>
          </a:p>
          <a:p>
            <a:pPr algn="ctr"/>
            <a:r>
              <a:rPr lang="en-US" sz="1200" b="1">
                <a:solidFill>
                  <a:srgbClr val="FFFFFF"/>
                </a:solidFill>
              </a:rPr>
              <a:t>Memory</a:t>
            </a:r>
          </a:p>
          <a:p>
            <a:pPr algn="ctr"/>
            <a:r>
              <a:rPr lang="en-US" sz="1200" b="1">
                <a:solidFill>
                  <a:srgbClr val="FFFFFF"/>
                </a:solidFill>
              </a:rPr>
              <a:t>CSD</a:t>
            </a:r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8458727E-C609-46CC-A2EB-598BB255044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090891" y="1303215"/>
            <a:ext cx="264113" cy="1417588"/>
          </a:xfrm>
          <a:prstGeom prst="downArrow">
            <a:avLst/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125931C-14D6-46DD-A709-456ED998D59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50537" y="1185707"/>
            <a:ext cx="11997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Usages 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Demand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Faster 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Access 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More 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4F7DCC2-323A-4E32-9F02-F893F087E1A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50537" y="2979099"/>
            <a:ext cx="969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growing 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faster </a:t>
            </a:r>
          </a:p>
          <a:p>
            <a:pPr defTabSz="457189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(2x/3yr) </a:t>
            </a:r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E5AAF1ED-BBE9-488B-89C1-542B43F6BEC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flipV="1">
            <a:off x="1089216" y="2735411"/>
            <a:ext cx="267463" cy="1439951"/>
          </a:xfrm>
          <a:prstGeom prst="downArrow">
            <a:avLst>
              <a:gd name="adj1" fmla="val 48137"/>
              <a:gd name="adj2" fmla="val 50000"/>
            </a:avLst>
          </a:prstGeom>
          <a:solidFill>
            <a:srgbClr val="3F3F3F"/>
          </a:solidFill>
          <a:ln w="12700" cap="flat" cmpd="sng" algn="ctr">
            <a:solidFill>
              <a:srgbClr val="3F3F3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526AE-A454-4D71-9A4C-4E6FB46EB6CA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5746862" y="368798"/>
            <a:ext cx="3036690" cy="1809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btfpLayoutConfig" hidden="1"/>
          <p:cNvSpPr txBox="1"/>
          <p:nvPr>
            <p:custDataLst>
              <p:tags r:id="rId23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overall_0_132401078426434625 columns_1_132401065557642411 130_0_132401065557642411 </a:t>
            </a:r>
          </a:p>
        </p:txBody>
      </p:sp>
      <p:sp>
        <p:nvSpPr>
          <p:cNvPr id="35" name="Arrow: Right 139">
            <a:extLst>
              <a:ext uri="{FF2B5EF4-FFF2-40B4-BE49-F238E27FC236}">
                <a16:creationId xmlns:a16="http://schemas.microsoft.com/office/drawing/2014/main" id="{327A8F80-77D7-4ABC-92E7-F84A2DF5F80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flipH="1">
            <a:off x="2983705" y="2698814"/>
            <a:ext cx="1479779" cy="624478"/>
          </a:xfrm>
          <a:prstGeom prst="rightArrow">
            <a:avLst>
              <a:gd name="adj1" fmla="val 69282"/>
              <a:gd name="adj2" fmla="val 471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Right 139">
            <a:extLst>
              <a:ext uri="{FF2B5EF4-FFF2-40B4-BE49-F238E27FC236}">
                <a16:creationId xmlns:a16="http://schemas.microsoft.com/office/drawing/2014/main" id="{327A8F80-77D7-4ABC-92E7-F84A2DF5F80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 flipH="1">
            <a:off x="2983705" y="3346154"/>
            <a:ext cx="1479779" cy="624478"/>
          </a:xfrm>
          <a:prstGeom prst="rightArrow">
            <a:avLst>
              <a:gd name="adj1" fmla="val 69282"/>
              <a:gd name="adj2" fmla="val 471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26"/>
            </p:custDataLst>
          </p:nvPr>
        </p:nvSpPr>
        <p:spPr>
          <a:xfrm>
            <a:off x="3083169" y="2790384"/>
            <a:ext cx="1433146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Optane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Memory &amp; SSDs</a:t>
            </a:r>
          </a:p>
        </p:txBody>
      </p:sp>
      <p:sp>
        <p:nvSpPr>
          <p:cNvPr id="39" name="TextBox 38"/>
          <p:cNvSpPr txBox="1"/>
          <p:nvPr>
            <p:custDataLst>
              <p:tags r:id="rId27"/>
            </p:custDataLst>
          </p:nvPr>
        </p:nvSpPr>
        <p:spPr>
          <a:xfrm>
            <a:off x="3083169" y="3546230"/>
            <a:ext cx="1433146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NAND SSDs</a:t>
            </a:r>
          </a:p>
        </p:txBody>
      </p:sp>
      <p:sp>
        <p:nvSpPr>
          <p:cNvPr id="41" name="Arrow: Right 139">
            <a:extLst>
              <a:ext uri="{FF2B5EF4-FFF2-40B4-BE49-F238E27FC236}">
                <a16:creationId xmlns:a16="http://schemas.microsoft.com/office/drawing/2014/main" id="{327A8F80-77D7-4ABC-92E7-F84A2DF5F803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5237467" y="1819772"/>
            <a:ext cx="301688" cy="624478"/>
          </a:xfrm>
          <a:prstGeom prst="rightArrow">
            <a:avLst>
              <a:gd name="adj1" fmla="val 69282"/>
              <a:gd name="adj2" fmla="val 47161"/>
            </a:avLst>
          </a:prstGeom>
          <a:solidFill>
            <a:srgbClr val="D6D6D6"/>
          </a:solidFill>
          <a:ln w="25400" cap="flat" cmpd="sng" algn="ctr">
            <a:solidFill>
              <a:srgbClr val="D6D6D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Arrow: Right 139">
            <a:extLst>
              <a:ext uri="{FF2B5EF4-FFF2-40B4-BE49-F238E27FC236}">
                <a16:creationId xmlns:a16="http://schemas.microsoft.com/office/drawing/2014/main" id="{327A8F80-77D7-4ABC-92E7-F84A2DF5F803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237467" y="2698814"/>
            <a:ext cx="301688" cy="624478"/>
          </a:xfrm>
          <a:prstGeom prst="rightArrow">
            <a:avLst>
              <a:gd name="adj1" fmla="val 69282"/>
              <a:gd name="adj2" fmla="val 47161"/>
            </a:avLst>
          </a:prstGeom>
          <a:solidFill>
            <a:srgbClr val="D6D6D6"/>
          </a:solidFill>
          <a:ln w="25400" cap="flat" cmpd="sng" algn="ctr">
            <a:solidFill>
              <a:srgbClr val="D6D6D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itle 2"/>
          <p:cNvSpPr txBox="1"/>
          <p:nvPr>
            <p:custDataLst>
              <p:tags r:id="rId30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CSD Scope: SRAM to DRAM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6059F50F-BB37-4FA7-B07A-FC50C8901C41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2" name="Slide Number Placeholder 1"/>
          <p:cNvSpPr txBox="1"/>
          <p:nvPr>
            <p:custDataLst>
              <p:tags r:id="rId32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6C334-F8DB-48A1-BAFF-B6214FBC5479}"/>
              </a:ext>
            </a:extLst>
          </p:cNvPr>
          <p:cNvSpPr txBox="1"/>
          <p:nvPr/>
        </p:nvSpPr>
        <p:spPr>
          <a:xfrm>
            <a:off x="8291311" y="2037183"/>
            <a:ext cx="51488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Ack: Ziakas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1C3EAD-6DD3-4213-A305-A019AB808414}"/>
              </a:ext>
            </a:extLst>
          </p:cNvPr>
          <p:cNvSpPr txBox="1"/>
          <p:nvPr/>
        </p:nvSpPr>
        <p:spPr>
          <a:xfrm>
            <a:off x="8339474" y="4880353"/>
            <a:ext cx="45878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>
                <a:solidFill>
                  <a:schemeClr val="bg1"/>
                </a:solidFill>
              </a:rPr>
              <a:t>Ack: Soto</a:t>
            </a:r>
          </a:p>
        </p:txBody>
      </p:sp>
    </p:spTree>
    <p:extLst>
      <p:ext uri="{BB962C8B-B14F-4D97-AF65-F5344CB8AC3E}">
        <p14:creationId xmlns:p14="http://schemas.microsoft.com/office/powerpoint/2010/main" val="957313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C61E7-185F-4BAA-B64D-17B6B7ECBFF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457950" y="4831559"/>
            <a:ext cx="20574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2556C5-CE8C-6547-B838-EA80C61A4AF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12700" y="12700"/>
            <a:ext cx="8890000" cy="153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overall_0_132336803954484413 columns_2_132356797223791196 9_0_132336803960765045 4_1_132342923606233529 3_1_132399224063858672 </a:t>
            </a:r>
          </a:p>
        </p:txBody>
      </p:sp>
      <p:sp>
        <p:nvSpPr>
          <p:cNvPr id="37" name="btfpNotesBox429231"/>
          <p:cNvSpPr txBox="1"/>
          <p:nvPr>
            <p:custDataLst>
              <p:tags r:id="rId3"/>
            </p:custDataLst>
          </p:nvPr>
        </p:nvSpPr>
        <p:spPr>
          <a:xfrm>
            <a:off x="164033" y="4902478"/>
            <a:ext cx="8917146" cy="215444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cs typeface="Arial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cs typeface="Arial"/>
              </a:rPr>
              <a:t>Source: Literature search, analyst reports, company reports, Intel</a:t>
            </a:r>
          </a:p>
        </p:txBody>
      </p:sp>
      <p:sp>
        <p:nvSpPr>
          <p:cNvPr id="62" name="btfpNotesBox429231"/>
          <p:cNvSpPr txBox="1"/>
          <p:nvPr>
            <p:custDataLst>
              <p:tags r:id="rId4"/>
            </p:custDataLst>
          </p:nvPr>
        </p:nvSpPr>
        <p:spPr>
          <a:xfrm>
            <a:off x="0" y="5020389"/>
            <a:ext cx="8917146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defTabSz="457200">
              <a:buClrTx/>
              <a:defRPr/>
            </a:pPr>
            <a:r>
              <a:rPr lang="en-US" sz="800" kern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Intel CCG, DCG, IAGS analysis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7115175" y="312819"/>
            <a:ext cx="2028825" cy="7905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4" name="btfpColumnHeaderBox744178"/>
          <p:cNvGrpSpPr/>
          <p:nvPr>
            <p:custDataLst>
              <p:tags r:id="rId6"/>
            </p:custDataLst>
          </p:nvPr>
        </p:nvGrpSpPr>
        <p:grpSpPr>
          <a:xfrm>
            <a:off x="365246" y="921223"/>
            <a:ext cx="2830445" cy="411329"/>
            <a:chOff x="457200" y="1416977"/>
            <a:chExt cx="3844528" cy="411329"/>
          </a:xfrm>
        </p:grpSpPr>
        <p:sp>
          <p:nvSpPr>
            <p:cNvPr id="95" name="btfpColumnHeaderBoxText744178"/>
            <p:cNvSpPr txBox="1"/>
            <p:nvPr>
              <p:custDataLst>
                <p:tags r:id="rId56"/>
              </p:custDataLst>
            </p:nvPr>
          </p:nvSpPr>
          <p:spPr>
            <a:xfrm>
              <a:off x="457200" y="1416977"/>
              <a:ext cx="3844528" cy="40735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Data center: 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Core </a:t>
              </a:r>
              <a:r>
                <a:rPr lang="en-US" sz="1100" kern="120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count &amp; AI are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scaling faster than DRAM bandwidth/capacity/power </a:t>
              </a:r>
            </a:p>
          </p:txBody>
        </p:sp>
        <p:cxnSp>
          <p:nvCxnSpPr>
            <p:cNvPr id="96" name="btfpColumnHeaderBoxLine744178"/>
            <p:cNvCxnSpPr/>
            <p:nvPr>
              <p:custDataLst>
                <p:tags r:id="rId57"/>
              </p:custDataLst>
            </p:nvPr>
          </p:nvCxnSpPr>
          <p:spPr>
            <a:xfrm>
              <a:off x="457200" y="1828306"/>
              <a:ext cx="3844528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btfpColumnHeaderBox299718"/>
          <p:cNvGrpSpPr/>
          <p:nvPr>
            <p:custDataLst>
              <p:tags r:id="rId7"/>
            </p:custDataLst>
          </p:nvPr>
        </p:nvGrpSpPr>
        <p:grpSpPr>
          <a:xfrm>
            <a:off x="6216995" y="921223"/>
            <a:ext cx="2424434" cy="411329"/>
            <a:chOff x="4842272" y="1415297"/>
            <a:chExt cx="3844528" cy="411329"/>
          </a:xfrm>
        </p:grpSpPr>
        <p:sp>
          <p:nvSpPr>
            <p:cNvPr id="100" name="btfpColumnHeaderBoxText299718"/>
            <p:cNvSpPr txBox="1"/>
            <p:nvPr>
              <p:custDataLst>
                <p:tags r:id="rId54"/>
              </p:custDataLst>
            </p:nvPr>
          </p:nvSpPr>
          <p:spPr>
            <a:xfrm>
              <a:off x="4842272" y="1415297"/>
              <a:ext cx="3844528" cy="40735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Accelerators: 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Memory performance bottlenecking system performance</a:t>
              </a:r>
            </a:p>
          </p:txBody>
        </p:sp>
        <p:cxnSp>
          <p:nvCxnSpPr>
            <p:cNvPr id="101" name="btfpColumnHeaderBoxLine299718"/>
            <p:cNvCxnSpPr/>
            <p:nvPr>
              <p:custDataLst>
                <p:tags r:id="rId55"/>
              </p:custDataLst>
            </p:nvPr>
          </p:nvCxnSpPr>
          <p:spPr>
            <a:xfrm>
              <a:off x="4842272" y="1826626"/>
              <a:ext cx="3844528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btfpColumnHeaderBox744178"/>
          <p:cNvGrpSpPr/>
          <p:nvPr>
            <p:custDataLst>
              <p:tags r:id="rId8"/>
            </p:custDataLst>
          </p:nvPr>
        </p:nvGrpSpPr>
        <p:grpSpPr>
          <a:xfrm>
            <a:off x="3347705" y="925199"/>
            <a:ext cx="2717276" cy="407353"/>
            <a:chOff x="457200" y="1400325"/>
            <a:chExt cx="3844528" cy="407353"/>
          </a:xfrm>
        </p:grpSpPr>
        <p:sp>
          <p:nvSpPr>
            <p:cNvPr id="103" name="btfpColumnHeaderBoxText744178"/>
            <p:cNvSpPr txBox="1"/>
            <p:nvPr>
              <p:custDataLst>
                <p:tags r:id="rId52"/>
              </p:custDataLst>
            </p:nvPr>
          </p:nvSpPr>
          <p:spPr>
            <a:xfrm>
              <a:off x="457200" y="1400325"/>
              <a:ext cx="3844528" cy="40735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Client: 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Application needs are increasingly misaligned with DRAM technology</a:t>
              </a:r>
            </a:p>
          </p:txBody>
        </p:sp>
        <p:cxnSp>
          <p:nvCxnSpPr>
            <p:cNvPr id="104" name="btfpColumnHeaderBoxLine744178"/>
            <p:cNvCxnSpPr/>
            <p:nvPr>
              <p:custDataLst>
                <p:tags r:id="rId53"/>
              </p:custDataLst>
            </p:nvPr>
          </p:nvCxnSpPr>
          <p:spPr>
            <a:xfrm>
              <a:off x="457200" y="1807678"/>
              <a:ext cx="3844528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104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dhseC80pDY+b06SH01e0sLXln8tD892PRMP2X2wFY5fdnWqMaH8ZDh239RL1S7kAF5UCYEnS8ea9DBBj2TLoFD4Fau+8YlidhpZJ0CJr+NbmNK0RGbcMAjvHYgznit2wNdaw97ce7xnIfN4WCjFSkyr2J/hmGgxhUTGQp/sOSfdZ4+0xzeNKWCn/KJxJLV2Hl805mQRVhQl5L9rlwKz+v54ddU0Y9/qgiurN8dBGrYcTAucp3KT9s6yTLmhuQJd3hFn/LvNulxa+0juKc/nLGByLr7H4cg0+WZ3ICy+1m1zlQzzK6dOm3co5pqgJJNsOVn1iDgpMOKKEz39BmJTrlnqiArpR1GZegQ+Kj4A9a+92stjRndlZbQ//KdH+RFvY9RFhue72JkfDybvgd/PILBIf6qM9TzJm436khozGyAKZFWQV2MvP8V9B575yuFKBELiewDUD9KIy/r/aJDcI+boWQKLMKwQAWpxMTX1vd8Ck1lfilnY7d8gwO5zMz+6adpm5n+KT6CK3021VWmbxTHrebTu8LgYDL0GQ/G484itLw5QmiTvKc1lZbNmoavFATVMe5x4aqGAs+qcVURkGcEKthbYxgSY7GNP1dmcChUIBKfw4IPzyjlKnersaNb6gm6o6stXb8WGvHA/PYeMnW9GCeNFiH6qrJYPYaOmDR32TFkBFLcoq8/pefrUWtjQ0ki1XxsK8Hg1hxCSnOtYqFI7GXPpjensv/pfcL7GWE68XujKRm9D7/nN74Wb2DNnPaw5GNkHrEc+Z0HeO7Jk454Ss7QvIY6bQ673m8iB53XWIEYNHh7j7PQbrUpAifLzrWZSgrgj8VxerL733O9ECrF7NQWBHcVesgDn2m4sD3otMNi2aU9wCIvekfQ3h3EGsX0TQbQfSnEUwlZtBqY3KCM+ehYb4D5vo+zbZJBQYNOuCqrTUXHndlzYzxQjP2Mw6g6u61QkcOiVo5c/SXi5iAPk3MlplyD5xPNoyHYy8ovgDQzJQMIitGpWPkeFPjOjdtsNCioD3Hvf8uzS9mfT1LkXVkH1PWn3GOtNIM/KBvZQbFgR3xI9tAfTH1gxrZBAb1jTIxL4OLNGmWxCvRgFYS0SIpIzFQYzSruPwV3sLVnjd1F2u0jY6iIGvhS9dRiasATjQBDWKmr9wiFaEbp2iznzDmnJALpYJWbGyPW8IaBGyT+gPJUSX1q1CoaovrEke4W12wveOlW2KRtuaChbC0a3xEebpXx2WZICeCs8Gk6+gI1wLirmRST4SUHWXbcVo9/u3UjgsQLH7QyYa0y4kJ/gYAUdf77kEUGmLbOxTKNSAIFx9LuC0Wy1q0Q7sLulcBImWuK1lO+2s8IfFCpyu/kQSJeocuWq0fZzOt5JA1DR8mKRnNhov2z/gLucTYWzLujBtGB9utrCzFEEMz6Wu0xLSvfKsm0iGmfW8wVd9O/9jqcs3LHUaAxVZvxi4lJIcqFIOS5cQkPuxjnn3qmA1qH2aLw3JMVwDetcGxupmF7b7YgpoMwb51ylp1+vimHngPUfCefNzO8afiQtxea705JV+KyyTfq7vZvugi46tHV12Zew0hV0rOxtuqU4pUXNrI4GyS/fy7/yy9YHSLHW/NoQtbloihVP5F0yJbAg4n/xHgLRrd6SauiPDW2wvrH7Q7LctLey7jf44Q681gI+MgB2nG6jVe6+YC8N9FzK8Q0HTG7OqijoMYknf8jzusmgLWipx+cjj45asotHRadtMJJYv5tyT4tXahVa59Mf7yBQ9S55T1ZcxW/zx13BDKucDypR/9cvwUqctDUBFlVXJwDUX1aWzlW3SGOjeIV71OxJD32E/joVCDh86CefnikXdPm1qr35PUQeniPXrQf4cINZWxY0In0HUeyX7Db0IP4LyoDvkhYR//7ObKYRg2G+TEyRSmmXSyqu5c5/MYWpACsKTF5dhGVJeQ/AxDmsX3dohSbsTla2w5Opt6L50nwASRMXhV7mz2yDPNqBJcVSS73S8CcWZVwmQGE/pjnuek2ur11ViVhWk7KgZlpWXeJNBh7d+9W0b4ioJrNxW4iNCTc3mu/nUXBmiEVD3iXZJy0eyZF/JRrcEFCL0fN+XQ5iq7lJmdSLBdCJrOuAEpQHJ62jFmAgIMa4lIyvqT1qc5HM70cS+SNGAqzM3LY00QanOtWtYx4ik6Vi2bzJU/OQUvGxiuJICrOb5QE6G5oTZD9F03NIlsBNmWvOfOgHt6fIAMO86AcFj47Pv0pVINrlluUsPPSlwmE3+AOansxA9li69ZocI5TShmYN/HiryXnNbUNNmkMGpRo0pxMoXYxrDeTAwBmwCgBhCcjTuGjEr1TDyiWPQ6dYzNTe4aX7Kx9/d6ozNMKPFxdIlJiRM1r+Vp0F2LcOhfUOlBO6iFqFexQHS6Mc0co3wvOIyrKwdlBjlxE7QypObD1np6rv1XywvP4Rn3lcObi+7VZY/+G/LCuw9XaHoybAhJG5kDa3kar+vXmK0S5RgjVxYA0a7nhZzsBzjshFUejZvE00VkEX69sE/UM/5QhXb9cfbTT6BhotU2kVC3onbRIGJxravZ0aW+JTrsa/Bp4CCai70IN7Hh4ZiGJQpEIGNAkNUVB8sOK6u6JtVenGgJJcB7ws2/Es84dHUTiYw4sxaHVc9m2kcdiPllFVQ4BkbuZIXJpMnI+wuiMdmsMzR4+M91DjqKwhs1FWqDjOXP4Mp0k6DfXyIJMdmQJfpyYrDKCkJhhke/sga7wFbQsECJJ4gHcGRGsrvs8mrWvhx9ag4smh1BeL/fqkcAT3RtP1OpNjfHiQN2qtnte4Zk6AvlMkgQ1M188/aZLYurk7L13MBQatLjH2UCgIJ/tPbmjKDscRe1n2ig8pPFeIIn31g/DRlZetBh+zklDpaT5rF1+TSHKPQNhPqNxwdyEqfTmtSzuLrUFaz+H/l8ujPZguO0/+jcK79HEtIbTasWe7YAA3WwyY/IqiiONY/6lcU/krF8xk2ekdEsl0C3qL9C8ldC7oqLRURldaBQ9Dg1n1/ZVmhJN50/mZnLMaJ0dUtBo0SmpvTwJIpYuNcMtYq61UfFy5IpuSlJxIXGQPyr7gC8t5HP2JdlymQbynm7rPQmm1EbTlxKTLM4aiDYAc1EzPdCoGkKW+AFzBVZAj7urbG9xtQVcr95BZh3e1OL+ok5UHBO3QT2n0ND/6ytfppnANJjOvJ4YsYn8CqAyrgiq601f8/jAuhm2Nvv432opeFTx9iPfD6AOnGlTWJKYSzd5HEDpGe+6D4CfIGRjHp34aZmCNqU4QHn6XuHcNOqheFt0HZTa4L9Sv0CGusLb3MYaXafAvWTTZ9t/sFUFYKlzrLolKPOSetUb72xJlQM9OwUGqcSV40SHMCZ9enItw7+Gee6LrE8ahmNWKGp12E/HmoSVxHUKXnGOCr2Q7zoC3YuGcy/Ju8/e0cMt5SZ7/RdpfjI6szATychtEfBgMLKJ294jb/XnVOO3HpykRlUOQqeJ/YnmQg8pICizWpGdBI1IcMQSVFHQ4e7Z5BX6mbEJ99seNvTGTqqGqASkZI04cKmQsDC3eAHprWVUcsh/sNexGV6CgIC9zRC5ZO4CK1fHfLfJ/NLmyF6MaCiWj8bfz6QLpFE6N8skgXttXcfh49chyqeuO0e5KrO9FR1ajC8NUgmkcfhDoIEs+HNm2pahZnopwRk0FJ5Cc+ulDUegE2kz2fHK54RKuwzOGwVISc6/TTytX+SinNZKc25U9O/BVedMYjZeob1ffuKKONOQ/f+OktIVS0isJCJHd0kar2QCYpfhMXtnAEIguYPOg7rS/RpsFk99NaJD4R6ArAUk8j3SXGWV1GVCbjkANProPkpRnq5TyJMPAb4fHkZGxPQeo6XQRpju0bZH3A5PWJP9aXLUJl8w54bHV944C1IbSOp090UiZZ2PWk9E6NGQcbM3W0A4acjm5BY+VgmONEDLZpm654f9wMjn/hz8YcQCQ5ddFlEGlsltBqgb2cTLRC/eb1E4+J9atha0WATFSGD7hDK8hRKqVFyiurlgOay8t9xFCiKpUPl+W5F23Je5UwCQoDPCAdvYnSTi/Uw3XRz+bzbN5y9AnOz70nFVT+49ZRLtBRldKQwZ0PAC7vUYnISa8AlkJNVJrrB66N8jvdjemvQkjmGb3i3TobDz0OQaFeBoPhDOx+lnVEfy/iUJUGNJmIZm1aETNhGYDKTbXvgY4S52UrlVJt1+NxAiquDJ6UhiOewEYTOVHVsbCoLSsEdpQpE+TR4YSF4ruvWtwRs1OLGgthMO53UIYhJ/zutXr2Aq7Wh23d+OV8m0T4asS52roCIeMZ7gZ1oAr9M2ecKYruP3DopRKB4LeppgWcGq3bY7+Sbj/QLecXw4PtDBRT0mkyHjROYSAn55zlujQPbKokNp2yHI0q5ZXU5SuxGS7tEcoc/SN3g1WFyH44MznwVlQUsRr4mIKzJ8HuDHYme3tNHt6oK91X5Mn4ai24H8KAH9nEYNbdhOUAhCUrPmgnH/wqePT+dkj0ucNcgGVdypVQF14LwqpvO8ehb0cYWtfW5dttcxzyddikhScdxAem+NXQjoB+EmNtVx2GqDxYQhP4os5K03eBKL5kSl/9pVg5xhOClFArQiFEhRa3yAjlmVhCghKlLkB+LKv1Rnh0yfv5gWGWmTXb+7hsPUuR8bayvJ0hsXQgC9HAGW/5DzJW34b88mmRqgU0qDcqgDJcslKEkSxHftcAAjiwAZDCX1s1OJiNKZer/TSFQ2eDuUxswEJntoJjqCEwjQsGVifxLv/4cIewOeJLN50pT/9uolOsHSpsfoplSQefBnJ3BzuZ0H6syEJ00w6FnckV8IxFHyfE6c2oc/XHFf9C/PZSAe63f9YX57BKdaILjmxlrpkhyeRJ7psmFhykTfHzbpA59PkT77F6u8SigsLQWEjNDd+oer3dzzRxNM315yuszF1q6GbtzDT13AW9LrQKdIjXnhWNMv1tWJGqXt/6QOJ66N7Rl6ytmD/BTz1nFi9r01ScISYkgEBLXhpZzAe3gNaV92zBFrZ03lAI+q1MAjq7BcHFs/mCrmCVN4DAq+wAZ46WaczFdIRORRkFHI+4ioEgbQkLENeYlNgH9ABryf8SmJusbWlDzCaZLHA+X42ARy3z+aRAbSLqA+H/DoJ/o+3VQSDhMnHAX+EzLdjM6oSUQw7O1D0Y7jyfTOtJ9jx51yO3KSlU92ZhyNQ40ktCPE3aqfA6IJpLoA4rCTUS7fHy0p/UohSfMRpWUT12Fy7/r4tZiocwYOdTCNUhuQwPmnUxZ9fre4Xaj8Bdh/9+OBL3p6obZo4ym3VBNgLMLIXREOAcCxvQiHfxiwv5a0Hw6n5Ve2s5vFGhUu7a2dTZXBItdPdViwTDD3bNzUpJKMgBkU6sV9QET818drI43Yf17sQYweITo4Bu8lNlxjMGY6anFGypkzLJg2ah4+UHK2pmbyeow+4kGakSFTp+PE37MDAMGpPO+5QcDeszteHr10rVDPHlH6w++WNpFdwvIrR0Y9Sze4KnLkH+w13q/OiBoe8hflFWq69EA5dF2E9uZE/q6AJqCU1L+EqaQVmP1euODDAQZRR8y7mbNDy07mK+qIJheL+SacGYSXKrpkJZTwH3w/bDplbijGbMq+thDBxI8TAbkZ3TqZHAg3SgLZrjpT0koQg/Z1xHa7xnZ1hgQYXRjPY44IliTVExNH1a5cZOPC6SDKbqHrx7YonMRxBHYtuvNPptNPH4QYjAjuC1rUN432Y2t/9SJH4SkYU7znbuMKjKvBcH4cK+QMhfnNW8DZrIzYSgNrEYZWQ+Dvv4r4R4bTxZMoYsKAqE9NmfjILz77N5toYNYUt8V9W4YoB1hYKsUfuDzZBJIyRY9UIiG9QhWHlrSZp0KpjvtJvkErbtVCqerUUZyOVzdLeO4VqxeePVURgJFri5DQhUJH7cv5CNy1uDNoWFedyQxjaGptSWv9lCaAvj9cso7nmnN/nhlbui3uNVDopoWBenqOyF984Si2Hhv07HMk+pwm5kromBj3o26F6jdxq1u2bsgOmOoqyA+GuqbyLEj7mF/2xOq1ZBsOf94uFZG8JajvFLJCy0NMaqgTNcD4C4G4RTbs7wql+1k1st1DmyCmN2h0fxOkUDN1l6u9ksjKvsHYGP+N42hKTjAY1/dwJm6sPDsfXW8zbOQhplQ0BuACPBa9WNNZDSFxkOlS1jz4ujEc0qZIjKWomRReJZBlKzZcqEzndejviprHGvoCoIKiuYrU6M7Lysk6tYySxZHFY/Zll5/tewddLY8sXJKn7Qak2vA0RMJ1609Ut0mahM2o08zKpOAIW96nt/K9CTXKOrSRLU+YCPkKMw9GAjFVaHSytPqik4EZJ5UvAuwG4n+OKQgg7T7TSys7QDHori/7l/zqFSOfgwviHl2VepDh9hIwIi5JSDAfZeV7rhSNeMgJAuxXbGbrH1ppo58xQC71vkynWv7mWYfkmFWNre3ugBtugaw5yDWcWI9XM95CRsc7krfsCLkowQ/RSHzd4TXDa1uabnI+R6YVs+9Zockr2jffp1ITvI1pSgqXBLpL/asppXT26zKtU3TyZZhd1gSTZgzvXXvaWSPprMVtaGZSg9lLUNpNHZOEKG0h3pnRN44Ej0o5VNEiDqr9g79PBilVdRwjIO9rLZ5SbD8RUJgWOfToOcKBIhZK49oMD1Kfx2xwIGxpE79QowfVX46k61RDCybXCD2ww/MC4N5zvIDnxtOPBmnrAHHOHqGzLPTMUzfc4zKNLAqUGKFymwF5xbS5hRct35Etc7p9B0pmVPiRB35IkGwyGfT6Qw1JLH6W4jdFW4W2tuuK6LPgNBvlPRaDTTUSS235/NKt4NHU+ynvJ5MLWeJRHxWUmXFqP3VV9bVbZYhhjDfrkXMZ0NdhVvvQ7oES8HQUT3gTZdGa1yXIM+NiSLBYsoChg1fVUrrkjewj+Kc+b/b6C9RDzriKRD7530WrzY2ZTYvjsfZncZ8feb4voGTUbUWT7qhJV+xbLDasEc9ud8ues110KF+2uYw4TpThmQ5xV+IKMKLIy5G0AHLIhIrW9coZk2VY6pLdldJsllYkLiJO2fKhMqAEEHgbwNcyYVa5dFlVpYsa1OTL3FdwduLBeYXsdCOat9ans5TeCDWIddPwC5eFJJWDQyC9DkUA1cSNSx8mIZUCQrYjNRfuOdnaZgq8cRy2AglOnEB96JZ6c6/GjKq8M8MWAZL9T84h5g8zxqpag1YS3RrBxBIEZZOkZbbB9KIB9OB1ITxO5yRdQKSg8rCBPAgkvtBIv62JC8FHmW2AbnUIxbWwCCaBYT+dhi+knMgF2pMhMBelk3OdKYWwVqwCo3EpoTPjIQFOeAqtI9ELZhvEERVMhTSko0jatnzJ791NSScsiOnn9BStUbBdzlGm9+BnLT/MfE3o/ge6Drf152XCQTL6puuFVf7vAWD9lnI+FHXyn6AAPfsNLVm9onKprGvH+sVu+Isena/NKe7PQDyARZ+cIZcJ6mQR9LW88u1sHqRvrEsAby4SBoUdiikzLiskSh1qwV3jZFUe/XShARoen3CzNeEr+DIXGObTytUav5ARIq1wHiABL76d5SFEiBcJeajEe9HD27bB0TtSiHZYTikxqbVNBhp8qR6iNaEYr2itt1gkgIhZZXPi2KoYNIC9YxcFGpMcGu/9AK3sOKVetk7wr+wxv4OidtLylhKfiGfF5UxAcqdtjzVDDbzT8iH/j+Wxgt9TlvQzEqE4qRKZIp58LUFyds3lALmjQ5bDbq7lEg3tUI1i/XPAPzJTwgy7AxkhlB+rxoyaNpAeevL0WTz4xK62GrBy5tThBR7pkAmJ6r6bsxJofGoJU9B/mHZ2134qpaESxjc3SlBGdPA2qUviP5D8a3BiGFBQv4YnMc7f/5UbxR12qV0aimZrVQE414tQJqDPmVF3aKVmgr2POLfNEvS3dSrg33sw+DmkdrH75momte4MxccGf2vclzMhU8low7r8hllRDN5N2LEzDtFDOEcfZQDRdwKWVzruZTVxxZsQKJEGnHqhnAsK7hwZgzdrvVE0f2HqLNODWY5XMJIbv4xKHOGRAGu72GsoPQOXFyX/1eqGZvOSliQ3cAvi3kczs26xpHf3Zh1PrYCAnh9kEQS4now9QkT6LK0cEFqZ8d/AUYdNzXi8NQhJLhD9urcucssgeKvkvu5X4PtYrAJ0RmCIM96KEUpEUP7dK4J5pH3a3ZihYfY9IfRVOfULIvX50EvUUO2B+5lZ9xWl/DMNp/naiAMLJEaYWlADf1BhQ4N2iwJDlztWF1VqMHwWRTKHZl5L+WBn+Qt8XY0i43IA0IDzyfpsH4z09UF4c2TmZoQjLhtyXgCy/Q8HWGR6DxUmx+xZ8B2q+NIRlvbRjCXA9py6Ai6jc5UzUlCfMiUzOwalxZm6RDxEH/ORAhSqKmtgkYWzfspbzyPRN3wKr1VqqGXsviVqnGhTbgjCSE/SBjYH8VwC3WxGAM3KXCKTMSZPJN8pjZNgS57B5yttNhR0z2z7jcVXLO9pK03U33WutXdz6EjK0ZxK5YiuX8wYvU+93eBsmOZ5J9QZUavk9v6D4Re9ftgJK9pLDjVGWJz1ECjSu67FA6Wc3LTWgCWCDrLzkj7nig46LbZAICowV2/6nW+ujRpvKWNKMUSLjQmeXLaMAnySGP4+bObSilC6azWlEqYuk6oC2GucnbuF1mruMNiYFeZa9bwuNAlftLKLzpyHGPfUPkTjbDuxU/ChZLt+occhnmF7HhPgqnXQrLwgAXJYuPRKGDXGQQkJ5Ur+sHhKmLTjO8jkqXlGp5jWKM2ow5fgTgsFRxSP+wD80G4IB3ysethRZTjJ8U8stwzt7VKN0pHD0xUuat+i2RSnxYCVEip8dj2BPBa2aecRg4rk88W78WVjpIlMzeSJaxt2LoI3DwTN6UrVhqkaDD8dfYocgieSrdul9cp9HlXEDl2pkc01B4txkDc4ZnHxik3H97tBCwN2R9YqUT2uq3Z4ujRApts6LN69E7mElAs1Vj5G4tudH2RUZDPR1YrA1ifrebU98u0FF4ZFw5rqrIuVk/JTpiRFdaxj0ekuRWgJ/AalpKMZMpXsvVjMoky8rEM1QeknEc2QqG4GVFueU9GJ8uZj8HWyCEKzmR2ONO+F3JT2cfiFWWO7TGqMohZMo0I82Z851GJemiDmIAK9mRVcwusJFm9a2VAv2SYzbyZXPK41O4cVC/117+xXVmihMBIRC3qPRO8WzvzucgetKei+RgtjFmyulMSd92x5gpP7dIFWO50X6w21JmS10iDoX5BodyW+XuIrPnBJIkn73W5S6r3u8YZrRC5zA95Evv2c3nqVEjPOmrBBdtJkAtfnSTreKTZjyrs0AZ2qdN9oaKtH/g9WXVWS9qh2DhcYJshzftlrL6ppKH2FuAng36H1Gv8hvFBWCXXo7hM9atBMhK9pLWGdQo4atNfsObxpKb+YFzgxs6jBAs3rm+1M4YqLPVAas4Hl26LwMpQQGDy0eFcywGx+VsXjHIsW+/tvsgvbziTbvEY1B7oocBq+QtBdC02NmUh2I4mx4h408VWq3sBs+t39Hp00S8tWc84jEPP+bbyrvB6yVTuEiDkpBdUZS4XlltWq1ZhCfA4nExflKJ1S073m6dTWVN1hBSUx7llK17q1eegEfERrwFuHKXhEkgzFK4u6a0f5p2SVpdP6gokXt1tapS0AA2yvNoZk02KSOQlVulYYWJ6Gn7S6VfB+WgJORwDBgmxAhIa54GmRfvJ2p/ZGCeuBIDRPOXztxsPI1RSgQapdPYPqajKHPSrTfu96kh6wSc9Wo+goDIM/IqQT2F/dZjD0thdMCkPqyxlsJIPUf6aye8HtlMv+zZjq/RUsjh6O30MjB9uIiMSYxB5CPUQDj1w8h5zrJerQUTVC/HEE8PAYuE/nftKFzm9wHCV9NhAuShmsL+OlhTG4yLxbQ3OnCo0sPUPzVY87WHBs99L0KC9yacRVJ8pg4ioxrHlHHhETEAgQhivDa4pcOcVUeu+Vde8SxP+jdnK4pJsKxWjr1igq4A453uc6n42DHQ0eJ85enNxuz+f+siBddRK+mNuP4u+fuyFuv9+lF6Ww1zjLIQhiqmVCpLkcsqDdW5T/RlB4898qZ5iF3LGUWNUlWukaqi+IapaWkwBmIzY5ZERkDU+c5jHMDceVdXioimIHIEplVErqB2UjVphaYwFhtWuQAkviopuuEeNHUvg5WVXYdoZvMd4nj9Uh6IjiF8/9PWyRG6MMFFpHhaqeLFyJdKcpEuzU76JcmjKKqVcKNxsu/5whAjyujbpz2hdu4ZlaSjiSAjsVy0TCl9qgG2NRwQ2YWB7EKe0QWjYIMCkYUv1xWWTIvoLrcXsAIPD5FF5o8CvvzrROwRSCv9WWZ3bC0RIqRq5Y023pcCrOPPtbV/scK6YH0q/3SqAvkBDQfBft/79O6E1gAxKqxDsO6tF5hWLL0blEZdmxE+Rht/OIBV4WAP17cAcvDFDQFjGhc3D3/I9FfedKaxjBCSC97swhI2CspHeAbmbU10WiSAzN7m/VwnvY3fWssjHrUI/aqjGIaKBOKAbfrGP+oagSAhl2lFkXQ77h+qNEh4aUhGR/S05n/0owN4Mwe6P41cNNicUSuyKd6+fHnwcnQ/9pa4OI8WMOoeJcu6eiK9i5SpBJVKpX3MSItZ+j4nB3rsN5D2Kyo6eytdDVe5uC+7t3YD7Lox/JJO0/pvOHjX8e50iL2ZmHoo4qSb2kVy/XVd2o5iS07MtC6+OzgqBkcf37aqPvdD+vgWenFG2gouAhNpRtpDwJ2TcpQcz74WJYGZgyESmKT8GVuhmHcJIG+Bj4IfC7nqJiU9sMvWdlmSTmCaCJzuG0aP6WQnITxn2wzc5322x8vnPOnaNkVxbc0+DgOoEMGBgvigckH4SDgpq95/RE6bekaTQy4lPiSSGNlNtaaMdBUwb7c0oMO2cXMhcJsd/Bm23oiMVJ8X6Gy1/1ChEslp1rgzmbB3yiwlRB3tI3XcbAbNjJXJfB40kVb6yf7sTkcSjXwYRR9FEtiNWeRD3IiZ+lXj5uIU3huQlOO0AqVFMN5Bz3pZR+KQyIb7AwaAS2LSQ2pBddNdqm0YC77gkfVBDO98ewuuse9g6/ynYvIFQEc48+tvRohvrq+d7yM3G3NqDZJwRds2fFs74NEJyRFO3yVaKv6GkmJFhSa1mg+nbHAgRkBW+L2g7OrcXuj6TiY/cpOiS0jWyYJdCshvuI+SuQnwZNut8Ro6/pDGPPunB+XEzSCkPd56UUWP6tRWjDnyTtOPgoAiZHxhk92QtcYDfzTchl2ew331kQmTYn/IdCCpo7bVD3t93BFhVtDsp/a7s6JFUEJz8XSxa34fBbPinaml8zYDsJn2RYAIFysmV1+5vFyIlvBYEwkmQ9sdJiidYEBHjKCjUttJrgA3yIS3amVgpPvPPQLiBzvDeGdZFBCL2I3QKxHtDIUsiRtt/NcgyFzpeA+dPV6LlVSJcSBqw6K1peQCaVU9fVxQAmUqk2ngGDtRNZhzaw6azMDnWyBBuF9CBsA0ZU3MK8rl7lZSI0ZLBgP9ovC8gWkUlNaojR80Bt7riK/dZINt2wjhwiB1tRcz5uilPUwGrcGcSODWTEczKwJAlri9F/OWo0j5gn2HIpQOOjXeoM/8eEkN+TYvCD9R693XOM6t1egux9O1znU0stXBjpiA810GRPbszxTovGwYitCS0sSkwWCw+QEf+rD7xuqyFoLfpj4+S1U+nyW2Enh8aVBjgqbTUmfkUhbsj2J7d+/RvH+zjT+aSp4X9N5CxYVofsYROsgF41B7AvcOqIWFp6qlDBopRL0i/cmmO9lRPC57/Sa1Vm22dlG9iIyuVXFxSMbQLv8ejT6Q7AR8OQMGwe6AOGfDFtG7hdckPinwz/md91d1fWehtKM8NOacucrUVtJvoQlpeVUlT4HLh+IWySJky1BzLxbEy4tOw/NU8TRxcASc+0k7YgA6w97owgfDHycvUi1tRMSCfUEkZXgC6TJ31kUVwQm8QF75wKkGYboruilS+/jJTVV6MQIOsdbJjArlEZ3tGpWXOGmjK3JSc+kdkS1AxRC6wRsIqNcxUEZT8kDwQy962czY01pvxLRkZzSc2A7NfW8kazbQoHXJCpCtUSjHmUgbUoypXW9CPJIkr+JcuiU/kK5S/ihBIwI2EelkqAJjwARA0gIFA+arx/6eVZNIHFohyfbf6gloyvbd3B9IjAG/RV/L0VzhQMvemPC2W39Q51RNP4mrUpFoIK1m12Wr1p6P+IINrZxtkSgxrDDMxEqU7eWi6l0/sXF59Nktd1dDng9sCVTs8PPxs511WA9B1Rj+Oi/KMHdJpoNspQbJ2KPhGmqJzFQTGR9lMFsFeEcJf77VSBcaVJHZQuc7JYCJcZ54Sl0gPVoNWyISZSb29TFbkZjW3MYvoo2Miz8rAQnc7JBdpHjOXmXXVV0a7SPG2b6+6QSpHHMsTUPAxWzUbmPraYROWiV32MOoGPGnBPyWd8AjZeTPdYW3aGS52cCHr7TFvUCVZvLWg58l8LRZBMoqrXLgAb6qy0CsxqWhU4H0BauxkgF+wN6zNxJ/QlRYpWEUlYIeymmP/7CKbMIdqOfm8ZDqjS4wPLmC/xg7SxgZ0y43hChV29EE4KvnH/UVimgqC9Oipoyqal2p+hZb2j/wKmw1gsDUN++Rfx7efuhu28fCWJIg2pZiJ7uOBL5hFRYBP/MeoWzWnlYB5pl1bIVO1erRRYP8PNSTQEUe7ESSLg4GzrNBkDuNpKdpQQIMwyLh1U3ORlsnb2VCBNUwVfmRnuI8MA1dKpFPCG03If4O3ywZBiFaLXsymJ5/2LAwO75/gm3jP1pgNCByAiAgwwwVawr97LPGblHqD+tN4Xw8ymPzakcteSmazCW6awvyezve8CEGeXaYRFd7XwXyJ1rLh+lqr9vKNxUjzaJYPbiS8Y09RRI0kSEK+Y1OqfQvTEFtIjj2vyMR7zrVo4PDy3HKl7xZSssRGWJbjutzsZLePL5n5kHtlQgvv99S8r2qZrDEHIbmO0vcNCswDnX7/6oK1wFWU3gG8DbN8ADm8H5S03v/jFkVB0MGT1ROfCAHYvKx9W7xH/xmOS6HeGAYiH02BEW9Bh6Gk2QdXuqSnevstDfn4Sb5M5ExH2TCvlGy7zaWdgPwQ4Uol6/8VCoNFEaSNAgJRvx2k39+desI6Ze+HOS+OFO2LYJB83qacr7N9dHGV+ACQPBxsidpWclVGpsUu3zvuH1xGPeAAC0KSIlHxhREI67Ct7geSHlMoPxu8rpgzxTkndIHf+3DuF/YrEGaN8YAsFyBD+gRD7W1hDZqMmsxlBW/Afeor1+1O5aEiptOkRDZNUJdu/uHdI2Nor6zATIZYarwJH8JNkKYVL6Tp7bMcbm9VmrIRtBGukR5ni+X7FDmysluo5y7lsq1haInMX5eJ1ezg9jeae/5P53uDQIDm1AE1D3qvp7b6vC0lLSpqLBTAx+7t9BOHvbaCITWG7t0d+OsP9mriniCDDwVnyCsbMteLHZdcKUvDhgHfAhGQ21NE7GwZZj5zQQGWA7WCj7Ld9IkrhwO77v8EJqPAnxwDBO6YBZMx7VgmxAf1P3EMfokj/KPvNJ4sLUJMA3lJpmeyY/H15r0lVRqac+M7E5y10kkzIQrBYStBUEpjjzrEesP0beC7hAuhBX/OIYOuDrAzWS2Uv6FRJWPQHoIjq3P/13t8Y7JjoRWwuMGQaewp/WpobHqS1jb0pfHSxToUebCmGEQYdGBZXZ5/04RI06AWi/akBt4ycdsBtke27ObQGdvseiPnMhsvrKxZAMuCyLhQ7LlO32CKt6nFAk/EQDWQsdkF5SrOOCEKQHl0Lnmzewxrym1mWg74vdye9QtKb6fgQPq+FbrEoeU9PMbHfAltFgLjX0qrLs33aWD6JCMIIXPnO4e7Ps4zwK77hlDBJBVXRssp/uesc5h4CGf+8nhuZP79MGl+gvl3mqg4aDtSRlkBjH4yFNtUh81T67XV6zX383YojTqKaWBxskpWHK0bTCuFG/PQOHDkJ+5PcEdaDJ0iTnCuNsYGb/OH/+ZgM+N3zHzTSXrKcD4UaPTBf3kfrmzRaNhEt/L5nAWSYOTHNMEfvGNHPzLa+nbF1KvKU0zx8ObvKFSqN98O6iitD5sr41KZ/BevpRBglfwDWWt3vAeMg7vWPURNQLk9cy/FAfjsqZg5Wy0+ctmaXPQqjWDN6e0fbU+H974CB6K2mwYRpu2q3GpFWL+mXyp0y28gt0BEVTUkhJNzKTijy92S+IE9hkqkgRIa8TxChzM/dWDkTvIZKNDLwct77qsluaWOBy1vpdoU7zoCpIk8+0ZABDJxAnOcvuQhZGT6NAk8Kg2GhoH+yx3mi0ahwzM5+A15nJldjP9aEHmhMvIyG+ApTK/rgyue1r4iYu6QgNY2VROjXYwBASuPkhcdu9nP5Vs8E/+bnzpKaZjBbKl0rsqGo89eTO/U6VBzkrfOq3NvdIeDhCM2hsUg+dkqy5FlNOz4yFZz48R95CJz4Hr4B9OCoaSuZXr9u5UWq0lOOlKxGlMdUmf2cJ/mlkUzUywVrqZQVCZeXSMrQZ41o/ZTvhJLgqMhw2lHV8SkGttZC8D3llyIGyogp90bW2KtoAIzJDwH10h1hjuzO71ZxNmAGTEWluWkWl58dp6ddTYctZ8q99fmTJOVz7a61oTlrT3BAPuFPf2n3Z7R5GSwhbDzIkNbxmjEf0mht6/V/UxQGqoQAEsqtgSDo7vyq/tp3r/cxVi5ttuB4/PNqErWVPl9v3HuAiQpdPsFlaZM0oQMLuOo/pj/Ov+Md6UvkuPjr/MEJcCPbpwsBhDh3OnbEICdJ9Q5eW/Z1+VfDG3kefoZtydgpYLp0TE9ODCuU0/hIQxiEC4WPgAso8y6MWFN4NV5UgEUCyWvhEAV9Y44+0LdNvmphhXvVA+VZUqWOwwuTQ8C020utY/m5HK04FoSQDaRTK+Z2PW4UfZWktIlYn7homKjXp+bEPt6E4nhHyd0SMt4AnF5Ypuwav+K5BgOZweYDXwc+stxtz/hGFkrw39QnZMpnzb5GMuY7i8ZlJ9EDZWyVLe3pxwjSECm+BZRa/fxobYzA5HjMu5nKczTy9ziAbvbCzQyS/fRHZ1IaZ4KvTNgypu/TMXSLXxXxEEwG8vjd/tQgkd6aC4liXGusXFc6oCTC8qzaMR4KDjNMx+t/Q425QIowCkA+GkXoUxCPI7AGwBiC5C0AsTH0qPalxUlp4txqbJXprPXhOlNgp55P9SJWcTU3K1KebxdrFJGT1E00c/gJsF9YgdDH9eCVdPpiXhxNIxW7HIkyBLd/bRe4G8OLeZnDLN8lH9p0Z/rVrsbxu0Gaj4yQQqIIb1TssmVQS1ZMhUqVmYzfS2wVMq5OVITgsqs0WFLcwiWNbGeKykNwhrqBGXs4V63nRvQooDKAl8CkygjQqQEDrP6wpM63sA2E+74VWgjzdD1TT5Wfes4weA/XECigvf1hdcqigLdTsKdYgE0luTqveAm80q3RATrdwCAurzdguQZon/gfttl7iTr5OABJ9u7xblc+pdlbc5MJu5IrK5HzXv3Vlj4zafRcD7vsTWIeH6JS5IyS9KXeCrYzo3q9OQL+q+YLCrnzaHpKF2LR5NldAJII+b97smoNKE8qheAX0CV8nq122ArFc7UgvSMoBM9euGINWhQe2aUmIt6i5kpnCElI+BocamlgIn82ecxDnadWjW/HcROeavElDIlzy0m4Nb6q+Q1lTGjBdZul0MnQ8vTXZQ0nZ8IHMgDaWhilPVzBtIp2CMTlANZYQY+ngPcR69c36eY7aFs7RilabdUZd6Oz2HfYpOaE1bR6ISaj+2xK6BIb83iJY9aF6521gVv2kLXeVIMyyG2XNKV62QRBlU7Y0AQp/nhcOjVZwVVPkH4emiZGYXL3Q1+zQmJfOVVidB1CZuUI/D60x0fq9u4aumT89XOrUrGqPP9tQ+B0rKv/x5THBlZ0TA/y/gbZVZj233pRrVV3GuAEHmW4Q6J5e3Z3/eFqRc2odmhj/GT3eSwI+Iwz8unUkQvV3UA+YnSGhVFKkyp4dEuXlIjXTANnzCFtHoNBvrteluuJ5YxWOhXqYZIBoFbzg4ox52oflEr7quReNC1734maA/k+mvzaFrRUD348zPsyJSte4lF1dBD/70mb0FWtq5Ae3GNHl+BBjt7EtCrnh0ylrS5k8w3Kuxj/myQi83v2iz/yZ6neNoU16ss/gyC10q0li3KOSEkcM71R2VVZkjx0TTEE2S7hiEuZ0GDh/g3oOZqqhQBEUgvenzCseKLB9QYWDV1UM9qhAKBWejo1CKULyB7gaR719od9to/kr7CvqhGv+yFlLgVhmPUiFvoI58UdCT7MgtDuD5djEXq/Nx22iNpaLqrQjgmHPlpZfuY2P/cUbD3c03Y8DoRrqWsGsO3S4kyDnRfQ9iVl/1hOolJYDXp+aejwz2j3XdrYmWhKS6EZYNhPv3T6yOShps7jRIMk3QD1d1UMAjYPOye6eVlTdUb1SHwhoHgOaGbWXUlT1c8TsuFFlXa0xNdZUctGJ2Ns0hTrQkkErUl82uQO/TWet/e9zBKL3nSOOaURA5iikUTN8seEHMcCWGP9jeLiyw438FK1xl8VbBLVlurfx1FkMtNrX6swpt9w4W4xuoCzMXPr1ASGfN3EQw0IFp0h9xCG0V3NS1ALWDl2z+sRZmBEFXBk+p/P3ZOa093TS4GguYxdILV01c4VVYhOH6QOmuFwa3IcUcECpEm+VXexQAHtWWik9sM0NQ3lFs8LrWaRj8T6oOgH4Lx/eDXrFDjzDJrVGzLbIf0QCuJgNorHOaJmxhQIqGGUWIysCHqa7uLJlvjG7kNBLp/WlFV/Yxs3eSxjMJ+XQy3O2Qla6bBz+vczV4wP3jCnwm3aNh3wCexdK/F9GwWFrog2Cmnc0P8DDLIQRgxGLGhYavryYMzJev7W+iqEh6U8HJb16EKpwHMNhcSMNy6oFGhhc6VOvjUA88n6aFQSVY1Ys7zfHSNU7zrQYgBNimjNhZQcX4z9qKGXkU16i/0EjGYUUS3W5J0bPMF88V4h95p1VeRZEVrRFap6v0PoGMJZoEP1VByADtRxi210dOpi7FP2hQPJnxIeZTPAvcQaldDvGc2jYQySAVVRkEBYxm3qYhyAJS5Fd9wtAYHCxow/J4NJmq+L5KHoNxLsy6zUbnNOzazXX4QBtNfqc5Ibp4K8vXkvriDGfr/MIe2VaLCmVs+rD25N4lqZRjq5g70dP5cGzyJRglSaGxCLgl3eToOW0DA/8yfw6LXo94SEy0cx2EeE3jd0+ChBvlNyrQ/umW6Yt6NE9OwsJHBaYEJWgFkc6JP5N2tMRTKjxLWxfxlFWdujD9YTGRKypOtPgCH0zxKnmaEc0Epg0vSvKQmhsZTcj/fKnJPZ1BKc0JoWrYGq67lWtnzOigVucReK2aMzDXxESF4n2AH+qcZo7/8CUt85N8hRfEu59srUEScXUepZE9CvK1ndJoz1v2yurOUVmAjoelT9Zv3N0MwGSevJO/KJC2o+3R6HFYHLf/VjbUxK9AQfjsJAWva7g/nUAUrAnd2U4/GdkiJyaj7tyS1CyOkTevWE9Wrd5Ocra7FIP+4q8nJgjn3IfMad6n2RWrpxo/OBT5csYE82vtfLKRrH2NgVJ0nrNIVoyZZKUx4+HgVRc3xnHWRj0+Tki+E0fvWmI3pqxgS8W6DKlK78ec4Sj52EcJmN4/zJVDxi6jzkmCOHC5Qh8JZF5LFgidAYaEWLzDz3XsUprlJhdUigbeeDwajW1pXgrZsiz9b+GfsnA0wmQnjwEWFP+bed4yXgD+gCWG/tlHc6qI/xhMeZlyr2Axv8aMpsgjl50fRTYmkXbM2e2I0PEIuvj8v0VLDm15hiMPudANp2hhtog/bpj+wUb+IpGXIxtIcj7kY2Sq4KZchrrJ67C/jzNL3ekdXH3H9Cf5secQAE6k545xnhkJPDKq7JUgRNKBygdDUV/CqM92PnGYWk+MstB5BI43Y9yi0YzKPwYIPD1YMglmWTPncHxq1XfJcvkECS9VPxFK4dyQg1/BCjTm/5AeaOTETWv3H2KBWo/WkI06LETTdbEjaZaOOggjZASAXW2brAHabLDZbi5GtpibgM4+2vhn/pcuozKjpSH/ucAhtCfd2Xr/vI1r8W/LhUcCbK43kl6iyBdH0vfFR7a2UgxrbemX2pYkShp5ocbS7Neu/QB3pNZY7V2UI+8immT4sWrr4eDPXT2gjFtMRgRhxY0EIEFsGh5Ff9GmiN+8kQGKnsMBDWP77Y1xaO3d2hl//4hXc/3oyXrxSjFIhf7GvOBsA3i/t2bFfGkDppwTTYQISCQIrAChavgBpWHJSmfZXmoBQRJwlC9kAwGdr0UjBLT0FRcnHmvAa2e0Sd9j+4TxvZrkP0PHzvQ3ze4fdILxOamEp8ldvzOn5WdMcYiHuid6ul5KqKR9gS1vDWm/xXLs64HpnxJrSgG8DEfJ7/2h2Mv5wBm7T/ZXcfRusVJZJyWFJTD4cqPY7DgUg2r4PEXpsVBgQT9bEJuTQBqpsyY8qOYU6VTtYfsQELVuIJzu7J5OiI+E68rYH2fza7xE6/BotSq5stPBXxOdt83vi2M75RMz2vQJTfze5NiJBuJ9vxY2Vns5RvctR5inbXQ7SHz3Q8Uy355gNivOy3TSVzO2XPZPEa8cnWg/MciW/jh7fKbnAgQSVYLbGrcqZh3gyxn2CWLRCwO8NuM1NJk8MTdTLW2aX9G8m+lLfIKdStRzMTMpDbwg3P6lvPM4d/Pdl9XE74dUUJmMNlRRsTS5jTI00et2ZBqlEzc09+NoF6dDqYXS5nucW91LNrBvtqhpcq2FNOHpJH4lE16wIgMrbBFKSeAoWPg37xgA53XKc3Rh4XDVF7dPDOHGGmaqzzwZYM8vEVu8VgeQaF+zBEWkua+sJMRoicYzDRBaBuxKhXO85ImKow88va6zdWh/oIzezSzYmgn1XALD2KndjqFhu7z/AkEQ1VNqhG9EnTHpgFdQJy0mX0DuslmiXRnWiTNy4lVbLudbd5MGeEp4PrnaN/S1w0PUu+eqbeO6aWt9nn2wE9d/AqGmCOX+NTs45Fiig8fSUtERLlDwJLB5KDL9BZeAh/++wf12GwhSefhZctbWypHsNGcwRJ/G/9V0fiuipECcsnPK/S3JyXCTOiHg0C1QNlcZ4o9AfrQCdeIiVKMQruAIqngZ05NJiDbqbc4D3jWkI0Zy7u/j6vkQ2HM9ISTCcLfT2V5CuJHlU9uRHsXyBOyROqsbU3b98DUoezeSXdz7Z90IHIz3w25F562+i5oGY35HWf8WA6ls6M+Nfia10/nEaoQeuIHwhmvxHwQM91LZD9R4vEnIpzkeCbG93r2Q2OtW3Ow2PGscprvRlgYl2zf6BPa6s6KhRz+IMxlcTvvuBjm3Vtug6ZRvR7rdWhtiaTFFFhw4o+X9sMK4rGtE9GixGYY/DF/loukpd152iBgz7Dq+F0/CdC68fPpgiDi5mHVY8dt1BH9adPfsjLkXDuTXjcuWSaljEJRAwptZ4Vg+4pX+UspmjLwWkpwHI/B5vKPlsSMBpuJY/lJ4Fbqwi1AYsBFN/G7V8y8dfC2NBUC7hVt0k73Fgp+RCXygIeLO9QBo0pqD5LKQAeuvx0P9T//dsAHTE1FMQWT9hHSTInV0622fuMZDYWK49iwpCDRA816cuizrszIIuCdQ2Pt1chc5PdbH4b6JmPTlxFfUX+KwdgoVH0i2iqNa73oyH/3r1c6oD9p0f+XIAg2bSdGajvCEFhRd0rnvqJ54JCv8CTEAy9UZin9XyrhrbEW++lcIRCotoN8p0NBTE780A/A2z7ki3DSUpEPzXa+XHkVanCO9n5EvSDL0IkMOaJT0AvvoCcmEQ/yF0Hysr+WBkr0IiD770k1iVm7nKjY/lWFQjYhEkJI/BcOiOLPzYQOnMb/y944PRn6LTuNRtEswlF+wNdgPJkXdSf16qhLwW5vuhGZQjfAQG1u8gz5D2mSP5QHB3ImMq393ZACELU5rq/4V4L7wEkrHVT8JewDZxMFkvBt5HVOsc/JeNTYVgyBcGo51rY9AJvO/8yXrBF4wPsrCMa2R/QwFlWDS/vcQ+IC0lBAtQPmkmeWp/4gAUAtKfKn0npB5TLmOPAwP2Hrb0oWsGNJ9QIC009gE7FvWhsg/T7WT7IOPuUrKmOzOGog61t9JqsJj03cySeGwzv95InnAbuHp4WOaiJCpeq6GI79BPbEDkTF+wOL7al0hQ51rpTBmU6hd/C66Ze+Sw9bebOkbpj+3UAwBCoRnp4V+GbVzWGcqS50WEaGPwrMtc206WEASoKpfWlD1xWkc4QjWlur1biEKEEo9VmOWs2dJr8jcBWqupEzbff3bj4xsjmqYMf4bb3jZOoniUR/sej4gZ4P/0BoPgVLekhnIOmdUcfG6NMOm9WJg4sLH9TJIjdlmUFBGw8NPl6SPFI+wNEmCQlLEvCofPIPQeUXjDZpvcufLmItT+Q7dHM1MiVKYQgFEfDwYgN0wYWJs4hRFejJLERpe79qWMMkYYth0p/5jv3ff67Rlg+bzBN5ETEnX60nOKu4BG6XzA9wQd5xPNU+cF9b5S6GkUKOUgCLsK+S+bk7gEoax1AtngOjD70i60PtoK0T5i1M04gsXDsFHxOq4PnoYAxVuDDK48MBKTgQEYH9pnQVBo1XvfCdzp+n9P6H2rdaZf8e/DL0tn/zaTCxWL+uLO+EVMzBCGxMRno791yaPit6xp+CVzAsBBesGOfAxphW4iM44IXIYJHTA6mqRzjV9036AIsVzhLtfVDpvzDG4UhNo7nvraMeQJKx79vkYfeaMC/nSDfceO8xVOge8XcR6oqRbANSK1j8V6Jqf5ONgbA5stEucN2roXhq0krvLhT2FsCqHG2RpDQRUOILkYR2C2mRxlIf6UsI5Fh7r2rLty7fR8mk6QjM9U/lwEV6m9TLJfGu7SwMuNh/vnE9SYb4AA1Uu2mZjPqarw16qjfHPPhRaulwzMujXh5vDL3yS6RrievbNOu2Jaghtl3VrYlrAQe5RSzjgGQJHEDULas+nrU9YkCWyh1PcLKeFXgNqF5ZJG3VzgD+f5jVhyWyhketrC+0ro0RRkMfgWh8cwnGEQWtomGlL2br7CuJyj3yJL5t6PKf0zmbHpRp4sjkf6DlQmHYEA9Fu1gbD3WWCT2uvwpWcMHdNYR4/iAqaTTG/OsfvK+xKyZCn18QgJas3eV3X6IW6gub4qktIMK/Gu4rjDtNJ2MZtyYWQpSCVzx+gFdhnF50al5b6aPjgDysDVcRWaQjCBJVCKGsW0uuWgKc9azw/zPL+G9zyUlQW1VmmvLGrK27oeglcZuweqrbax2SLf4X8AELFXWSjfUno8VWIgmKEzQED0AKfTR+dHXvibv6C1Jq1XCZERpKLN5WVURJVQuvjIhYMcaxaSHXuApvMiUpdcB9iv3t78IwdsbrfBUOn6xQRRbyw0mw+RqxbdOVqZX0G3ir4+WydDCqTgBiHSARiUHJzeBrsquQLWBtVFtwslJLdhU/hwx+S3R3yrTJqbZ2YsdolGpfKpvJnCXSb3ccy9appFSibmwd2Uuw1jaFnBzWIUcThzVwlqAW/deyZHYiKae9i0+f4ASr475H98Sl0V1W5XV8Z7aJiQbz9WhQ7w/B6IwS1iuDJ9zhKG6YfDN4oXJEFATyfd5XoZYjpw2qwd/hnY9bFDW5uua6JGQbX41jfj93w0tyPt9uosiBGk9WlXkxKXFRu42jheuD6tOYzBPLDBksWr3GDKU1jB/pRLXSZhYuTtvvxrhD5JGMrYQ7VrpwnirdAkitmbHdT/R5Sz/Z1t8UsqquAUL3ehCWi9MpFNtGGf+Qd9dQKsm64KtbVzpscDl354vQcrIwIWG9BJj01jRE1m1yAdxpluhXjHmlOwDKG00XMFzEID464aw35D/PzB+tLDxXerB5LENqoPiVwq0u0pdRTm3PnoBeW5BIYMuD665lITAB5O5T0b3rJ+AO7Yv+3mX7ZAJnEphUSyk558Wi6boXG6g4IBIeeBK791ni9bA/hC/qa8X0YYzMYcFZzUHPNGlNbnTwVAv723sxovKUUKevkEQDOdqXcC1h+wSQDllyLF3rOe2hRoqh+/4yHTxB0Ic5Fd7UH1dZYWlmjlyiNpsoxwqHoyRt3yk+0YpmY5mfnXuHU2ow9CiJFIr/RAS9QZ79ZWBiYtKMaL7jWiBOigxp2ArMRWrIzv81MOk7fbmRqlXC4BUTIUQj2++6YIKy5tAJcS+dyEblcQ70XR2mIpHUU449VjRPPr+/NNAcGuWsJ4G9shgC5XIjnJRLMUYTGGYo6plG8Azx2mfYUOSndgrLu078ZrcBWk1YAvvvnp5xbyPNZ3OzcorMVaGQHfkF4rmV2lHIuBBeAyXVkHOQiIGorAgShCfncfHubrW3JaqAdQIzBVSzdMh2LAydWm4zhb8BQJ3PthY6Nn5zyKortascaKdV19ScUXcp4P0dXw2VRaRXDTwY7uZa8flbyw18PnZ1GLPNDamF5lLiw7zs+a21bAnK/7w7rFhBOF06juC+L1+yIOlR68kmTKsZ5UWldQUNaag+Qo0/jJAPoBHlXwzhuNc0gmxXuMdV+5CNPVeZ7RnoKYcjreYSC3HaWYx6WLI7k5HZjO+57y7vGvpLXE2nctq/H6y03x1zzPAsFhQmJk2laVGjJPzZNoXccensAxAKVB88fyKEnd/ySHOWygWnxbClQ0/45c+vJktO8Wp3n1CHttdOxRbslYrVjIlGZqYXzg4/As5VZ6PiElr/Dmpp6jXPEkFwcZUWzr0GBFZkD2dQhflLFfJvTOncedBRujxvkMqPU6OuWTXpedPrxwpamsJun8sQmTGKYu+mYqH9yZJEpz5OtVDqVIcICzhkgpnObbyyRpnW23r4BNhLcaSZP6Bm1nqURMOgO8+t43etqlqzqBNRmzqf2nPp/BLu5JRy5W92Vq7fU6Tp4VJFhtz39QQbluLiguD6eF4Hw0RwF8EFGKWFmXfIGLiy+YqlchJjMYst20RZpX0azi6v0WL/v0Kgh/TEp5FaaGCwFx2pnoOhCahpChXtjru83KUGx6R0Qr1i031XjTo/4nhSgwnDT8NdtY/q3JU8Tx2v/xv4lc5J1pTTg8acr2ETnA2sqfoItBDWFb5qe65NkwWZJ10UlKNbpvWhDgMUMwC51k5PvyTItRvxy9URFOldId8EBT3NQVvt1PBgfXUD87Kk5+w+AWAPA/nU4sN5u+Yb2fHcfEJMyXPeNPpuTFWYP8mlOmI9xn9ACjOXMIbKPNTeZQ6LZ7Nsox6xEDc/3IeB7TZ3h1pSpyh7UGiN4lMfZN5Kz18f8kHTLvnAGZLWM7QoaEN8ZzVPhICk79FG5fumBob0McQzC+mtTJyEXx78Z7HsfKZhASJ38RRo3Ykelzghce5uIDz0Mdl+xmE+kQHjmcqaOp9l/j/qRHY39gifyxzKdM3LuReutbMyClOG6bPhEISGX706dFngJfgqKlpFn1M0n+X7DFXLyi7pZBVU6sZIolDUmB0xufr9nnlWB1OxDqKVYzZYmxkrbj717MbD4GUefi4CBuBa9nOjjHYNvh+6mAy7hKNBXrvgq4xcmuyJhhlfFJYCTusvvXpcHS2Km4UpNq3ysAtDija9F9nNAvCedJ1XrCoOmqMkKbHhMTy64s87aIitEpMucZ4m3DBNCo5eSVL+0TQmhZ0nhMcRg4UXbggEHxI/rzh2zyVcJ4s2KSXqPUEohssKzDWTw4sTZH9kO+ha0ZXpfZqRATP2rtM70tRa8PwFgaNhcsuH1N5uebnzXFqKVHdMRa3kOpPgBGEO2QZBdSFW/FVnJOGTiIxKKhbIgivPTlfqfygqLjZKVJXwogqjvmj92Py3Tz5sUCY/pDCSOEToGudrMB8NRPzmrh3qwkMLsQ5woH7O3J4XBpp0Ndl7NIi8ZSHHahOR/0YlSW6qcyl+GtMETT0oHUPbcshZ53hAyHEHIE2YjJbVzINCc7yilApBQUDPlVJ1ebKodifZYpmjs62WXXHLumHbYG62KIymSiuB7SVJkPA7s6sYROsUOpfyLRBNi3kL3/i4T/Gmk8X0XTBwrEQRlv/eXNNuMMXPI5pA1F5R9ALoDh8JKWHbiuB11GquNBmwl/la4G+snzhdJQVP8Jy12bQJp6bR9eU0+7H2IuRyVz8R7hgyI73ihQItGKcBNj4ImaAMkz1/WRUQ0EH26mZXwmcZF8F7HES7ukxL8cElAfJZiO9cTVJpP1iJuEQd9agcPi9Q48MEvMDIDYMqJJovXKytjzOSsj+TCzmrQvR3ygpd1kT2fEvyJXd99BUrYVzHpbCTDDyOLP+/yjkehFDXkPic7h6mDIiYmb3jnngLxyGZH0N7viKzGAoKLugyy3s7r7sjVSKugXqrkocbdNpV0L/hOykj5Ph2o/is6cHXWgGYxs+YviVJFGywkGMB5W5vnSVkYs4GThlU7HqzhTXps6Dq05Blhfv3KEBiAjzITP8CTprcxWgOe7E1pLEPvuqqg3dDogntp35GWpKVIIcWFDQ1zsjUI2EsUrCxKClgpAaK/y+5gokfrDaiEPHwr49lpCyEKWrseAa+HYnWZYD1jy8Pi6JcxhoQn8iv7l98amlr0bnyXctjzPJdHOyJ4AUWH05IqZlvWh6iZHL3SD53cbSyxPOqRQAiP+6ldpopG3M0q7ZoUyzrg8/0iolkhNu/gwWz7536kK+ig2whjio6i/dHr75tjV4hLo58UnAJR/XDeFKmchXPa5f+B1gxk80ZPA/ec0wLEqs12DAQVKme0f9zBBnnR/8bbV9SEkR6py0jObi6ip6mwbMMvv6miD59GciNxI5sZmOoIw8jPEpAXNfVhCknPlnbF1y/yM8BFLADSjWiE2Xtl5Lr2uLKuQgP1NlfiZZEXDZqplWzVmOwSgAnoHG97VtiULoHpKQm0wP9HVAxvCGOsFq4TYwNQ9W5GSbQo93A2TP64hr+GXe0QBKdj8d5nXltazaQYgeLNt9Zsx3HgzJTAeE6uqX5JEow+vw4vXJgk2pZuK89QdkyGk0QxhfP9YjJOke1JE2l8+bHOSci5LiHeVbxqbp4bY6TrAA8Chi76sYkysf83JGgvnJ4Op+XC579ZhCJNexKgi64z33sh2MyAKb/+KAeZWe266E3PqkLmzqx6HW/aIORxKPx7uT1QXRAT/rN8OZ6HKE256JcniWqO4E/+w/hjMd6j7osb8GQ4qY5dA4gE3bUU51dUE748FxvNIRp+DfaZAOdk2qzdF5EGjReWqFbPiuASE7V0mogGvNwyGb8u+CLcE+i+wY5iX7plbWF1cTHbpYQ1wnjFqCRxRmvHZ/l9KPxq5NwzemUfzvIBWyX8yaaYdjRLjVAzLeHuy2oAGgZstLkaMxi6ipZkJ8/ccKgGPU8qE+mCkUtLuQvK6eRzAlnnfUsW6dtplSXs0s9LritNtVqEmdkc16aYRTP7dc/dFY5YikbtjPjB7xUcpJcSF2kcZuZElJIMb8ExwdZKEi+bljp6e8L81XZM4FbZgwrKC+GhD0nmM/5vZ2KEbuTwWD/eZ/UOY8Jeg7UmeROhtcG6ebbb3Lj4XKSZ5UjTpD4NJ1z9R2RNbxfrexKHAI/+Hb2S5hvr/9ukxB6UXo2cF0oy5jHTrgYVXQXfHQuPR1KZZcPXeN6+tXPx3S7TK6V5AGT6DZMVNv0o4ur/lUV+b2G52lOrXwPn/i5mGMEHSvbCNeOYc3HpAbqx+6Fh6bZFLZ976aIT0Woq0mtfyLCadhn/LGNTVtOoaFjb27ogkRGU7vl2IiscI1oDrd3k9sR1YnlrmIXPgEUOLDzqnJ17zI0RFZ90XzQu5J0aGyWWrXCaGRM24bQN5eZCixeSfUixHUjDVRUlgqOtmDwG6fP0025+UzZ3xRDNAlAg4ogK1YgLrKxsCDtvgEhqD19YqOjf63YvOSb8lV7KmEyMsFqapqBsqVaOPshw9k8C3rvNgHYX96Hgtvz3SE9Bt3TWqOdxaql+QWT4CDxUQFyeEsrELD9LijefIiZK0J+d+ZgaJ8R37IfwPXVtaTzVw76cCVdkKyhCPxXI4FUZbKBI9qYQdAhA3aDaduvbdcsZ9WO5YbOS2zVuBDmE7XELQvtQDmS4X63IBCzXNFTawhBZl56POSA649XiwaoRZxSZqs4fOvRztuUjuN/olJfD1CGFKsgFJtRbcsuqhWBUbCJr2DNgBIJ1EMsy8/8OXm08R/QxZhpnKayuc7ekDsJbaqeeEbKRYMygmoMPrvCn9xpWe/MIuwsdsDc4o0+vHB2yB3IbHm+ZGlnSfWvbfOSOF4ouIeXqUjfNDBHHpRoKNM2fC3hM4M8g8Ss5XRMXM3mp6F05JUFbGdj1KRbhAUxpjW5Y9yQMM7V/0CrY1GoeAELDMJ9XeH7LmUulfEDAn+B/XvMzuk8ecrh3HdvnHPLYLTXjz5+LLROC/aHAjr+DCLVq6LQqcXCs3UGbsQ3qZCCJxscjiTbN7hx85sBH3S3b+ml9Ub5j15Yj8J/SJIA2J5dYiW3hmqrEUOVHPL/DW5OzE1CsXEc8dbGRlknNUIKTabxaEq3puRI42Pnxhl/Krh2Ox3VzeKvlpT5DeCVGV7QS2LKTQULW59imoZFXLbGfrykfY6SQhr38UFl1nxNHALd2ickoIn0Bh1x95NyBgchZ4bD/U05QM4JKSMV8o7/GHYjq+PthERaBWG2o/wHwJf9YD8jzSdrQqSzP1jr83KRosIrqg/Lw0YCv22YJcNVZQIHWOXzODbWdjfZrWIBS+ABwPvFMmO+EADZdHdmoIkzrA3vgbOiaHB7ZwK3PhjjekCbOQ/4eDYre7eNtq5xo2i8S6F6rczMNCZQSpNjehD8gBy+Xc+GPKMpFa5TCMqOEdun+y7QrzZ7ubK9xgUEZfdNyFlsUMkNkH07B9ydhmQrEB/eXqzJyq4obDBEcvHBl5PNWb9nbhr7tWssGoGi4ENQR3UTJSmGlB0dx00XaSfrCl3UPNvfHKdn6tdXzSKoAW98fpptnzvWs3THaDr5K5OaC9HhVYFRPXhWt80OqRNxZK9s6QP8H9ePdPtSUwgPtvrmuSVdbOtNBKRTwvTQqBh+A5NAQTnHD9Yy+epOum/V2MTwzs+0rnE4Bu16YvgrJ8JA4XqTTIJGmOegYIyzd/2yInrJQY32JtFMo/iyPQ8MAN1LLrxJ2ggvkBudTXaTgTr3IlQtX0VCAAD5k1FZXgO1CdohGiaypk9YxFcsFge61/5xSoyoSeTSwvc0y3Qzkh6MuFRpyBsDNzV7YTjZEbDlOdTTCgYrhT3IjcrAsUOYS26ZFmvHpACohMel55jwOjBD5yG3LAxEN8DCFoNG1jP/tlQjYTY6lbZ/qIvFjgxexMtTM7i2qHtHgWQ/xsKdggUIs2cGZNNAP7OOKVuytEBcK0r/5fr4xNOJ0OycvuhO5AX1i2cgJSVI8vp6CI+TwLZ6d6MjWuDNUQfyqdrryRgMSrxtHBcG4H1W2JBMbXxdyTEYakrVuEJrSiCJE0rhKnhwZnHS9YnnfaIo1zZPUQLu+YahVgnmVt2UuBX6dIEERqObRLB6W6kPDH54Pmv92ZW/yMzZbAd7OyXXCgHSan0s60kq2GthyLDSDdhlEb7E5u7n18mFxcQxjczaFZofovhia/aBc4PcTcr3WKED8PgWb1KPzCh8ipMXVYz5WJdwZGtmfMVg24iv8naTh/FxOTx2f0IzXcXierHbI27IWdpqHB+hzRVnPrLWxCmVbCLKIstkDFOYIYc7TPNqCZyAeJnCQGV5xp3rB4a/hTWJ8Ix+ijPjOwNIpBNLgmr71f5A4PT3abvt3Nmin7m4OROFvLfD13mTGyaviVuzEhYtjMGWkCHDeXelF7jzwy5Wguc2yoblOSj9it/qhSR45OIhyhFVhmu6SOtG2bX0srTGbVL5PAAarKGSnGHFvXFEjk3SN/DBCTUn8MUp4mpbE1RL1Z9OpUUG0yEFrvc8RWpaJTHErsM9CUZTXnpWhoHOR74Rjumh6OoACyfMgysbC3b91o9B2mojvpkjvAykGb0ybus9ZMx/2W9NNmhph3ap6fNBTpu7aWsRUvVYmXxZ5g/PxDSmZHDwRkENK4k71Y8rnQ0js1TCH4LMMISvJ0rUL7TVOqUWLSRPPiedpE5BE/e3sKyIkFVgs7WRivmbrF/b8WNJ66ogkz7tY7jSMROBTaMXeZ+YivFg58Hf9LSnC4D1aCk2vhFC32rWZI8Ai2s0Zc0n9C+3MGrrBzERFdWevuh3WUomDUgdYWI6eFi6u9H7v2VPAOZVe7TnZ1JBbmtDGijODqkUMPUW3ywV6kUD9DatoeWh3UOSjya4x5fcarMyFx8WFFfQ3cTpmx6tuC6AajvL4d5vgtaaOQeaxZREp63+V/Akhks3UW5N9j/71FInz//GOZfjpVFZXf2a5IB5xl9WmvIRg8buqkwwtKfgc0bBRwuMUY8smTa6d6LZg30TyL7HDMqp/UNl1H0noHY99c2d/5fpN3iNhjPm3aMXO3rcIoPHIiIEe+O4FNnBvkQJJ9BR+z/qZwP8jHum153DZUR6Tqf4w6iZMGbAOgOm9znexmbJXLvY/WsJ98quEpTqwFCn7fRY6cf5EMo9H22zXBFR52HK2DKFZKPGVFt0JY2d56mytoOQV+t2MQiUzXMAo6VyEkgQOKMTsnlsjQ0IKwkyDy8o1tPVjfcoDaUhhEt+UXc3czedmKIt67s+vj41MRSUDAJKF/Z6R6GKX2Uk6piyyNOypYC0pURWtp6KgV8eXrg72bXacX9Tx/E6Fkx00bLRs+UdGK1Cd7QxNrFMPOkaKkI9YUpSAS7fIBKQwkIxHGUTIfoWQJd9t8vWOMxUH8PPTbv9NMaZphXqqU4TnxkLComNtgy+koaTjKjqkvNGgLdj6Ay79EFu+tD3Qp6N6It6QKCf7HvLtXo+Yezia+UjPBGOs6XXYf/t9SB8YNEbKzM4TxfS145/fBwOxGh5Ak0JTh3huIWWO7nE6MSJEXy+A0W6aNMfBhGogprLK8FFzzdnC2zFRRNm6nAKFrCxg+c8Yr8gxOFma8H/1ttspRtS2yRd0qV6Oc/fo0IfEDFOuaM3i0EoPRnEdmvi0JTgZ0+Q8qldEW4IMgqMWKryOHY9+on1iucUzIan453x5AAVgCKBhlFpMhdHWSKEdJc8BwOR+/ASKxHJKgusU9sswhSr1w9bBzraba8SDXcyAJKAkMNr18A0M6EUisuYb2uOZC0Z6Nb6uqvfj8nOTV7Cm3TYuDi4vF7+/we2meVmdU8FERRRJv38+cDZD5Kd2VgLNk/ibkIJSM6kM4fSfCr528EbffX//1RbGMlmXauBFvtM9bZB9pYv8dlCxHjFtigIwryxbpwWYbv31dnzxTB6IAxIbmWp4qxKgoDY48DUPbsxbN+GP0cF0BsPaOh+c4CZwdK8aTGMFfF61oh0Dt6H9miPQrh7Cp5hEBTHNwYhjkgol69icW1Kj7A8jyhFuy8Gl6ecZSs9lQUfE1e6DtKqHJno7Tpi7a/XNZgWPZ/aNV1mYJVALxGyQzip5odNKqqYso5r6qJzNG4et6pgXQRcv8hvxllhnXE9a4RiJAdmTn985n9funC0JBw+QElLXBZ/T72w1HG3ClIoc/fUypNGlY1ORZz3BabdXHoyxfGdeJ6vFpQbz1FQ9fxd34WPCOcPzEHXynhBTr/xzU3a3TM7W34+hTY2odrlDZ/yQuipiovN2bmE58O3dBqrQG3QQjiRRcoQQEqQnkhzPNKbrRzZJzYRb4+O9Cd5lrIctvhLqGXdgsHPSdHeJJT5FQbyWKnx6MDQ+Gk+Rt1wOLemqX1qB1y7zSGb5xyqqnMf4Z0Hmt50X+DbxMPMAr84B3+w/vBJaYs+kP0+sigFOIsamyRZUD3/f99UngU3kdE3C1oKuzCtfQDmqLoQlF2Ee6V7K0TA/F45vE9/Xa+ovPuXeizZNpLwkrEY+SIKXvn6xAtwKMC6wEmEFGY58a8Ilkxci4kGAHR/gUGBpTjK6087hQzP81AQGmCdFi76UOGR9RfchBRl5/ejlT7HFUCff2rsgl1BNKscTYl3hbqu7nT0nASZGSnLPMfj+5wZ+9DXeNT02dYpmSf5mD1pCEAPmitac/AnHCa6z8io/ngxTB0nBqvjDL61rMhi5Te6PZMeS6KuPZMEAcGwtNHuUAPtRbuSUBhnNyvSnW0WJRQYJFvbTW2ieTJqFY4mzJhdS9Wu6SbKJ3YWtiweKCkWOSAUHZHk0klYO84v3dBXwNbleMIgTldrny6/MxxctwF6hoHjrXTmSEomNJr7DrEg81sTE5SWK+1pFPECrctch32oEGjpbOLl8zqIpsMjJqPWAkrbEl9gCk2Tqu17dAxt8IceiQzMx5jpZ0x/hKSVD2FrpHW2j0VC1M0SqzophD5xHtPXYfGH3exblxYQPh5+6RS1t0geH2bdmU7bpV1uDDPuYbAWh/nNucjMkO8TiAHK/X4giLYX7vwccZd4zYVQgIqDTzayEskIN9aIWMKU0Rk+UjzOMg0sT2t56jk3XdStCDiNkFwEgWdWBRcXa1w0nDO00Qlv1cqddfM/+Sm99M9yj5lZavDOI+jtHLMdOtZ0Qj6rRtQEPXxQtFOiwBXp1UYL/6PqWlQIybo9epoPj8/PMy1uNWu2Pm0gtb1qug+4dtk4V7ZPsCdT4hiD5cymDwJUaR9GjL2u2JQq1ZpNTkQ2G3CKMFkTPQv5X4cHutXkafpZAXZevgGn0h/lHoQj5CdoeF1dwTa6/8atd07NIPWuQy1+5SLzALF3lGjUkG1DP4kYmzIGRhE0Twv54Vr+AYnCWIPAj1RHX/iPZvd7pqJ1zX4NEgjUDL2Zue3lpii5yg1ptqTRqTyhGCOIuleRaNS3zntdn57D88b0CAoS10bL7drElOo7avdw4sX256omWaajDBS+ZiRcfrHRQ7EuRgrWfFzLVVp1sh17zhLsLHVdCY9lnAfIL24umLw6FJLtW" title="Mekko Graphics Chart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395812" y="1403702"/>
            <a:ext cx="1693067" cy="2564574"/>
          </a:xfrm>
          <a:prstGeom prst="rect">
            <a:avLst/>
          </a:prstGeom>
          <a:blipFill>
            <a:blip r:embed="rId60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yI17R4xAuCC+FbL4Fpf/CcbvtrGF/apbKKVh+uEKmxHQAokKGwgL1zkY6UAOF6aPcqqD+nI3lmqATDydfNVcP/65rWCjqzIevX375fLLu8ILSl6uavYFHWE2bNIBrneV3fwuklXEQjtGA7mSIH0EKQFNxdAkkDW4fTqSPmuggezODWSerSmztQ0kUUGh90U27FMXTbDeK39ZgOsQlFB8EvL9Yfia0A5E9Fhgh26JHAR2OW+ZiJrMojRYqivcSKhs/kkzCj957YX6siO7v0PIY7Ga67x+fei/GgNJMV0K5L8ej2N3VAVXCuDsoTvwB8u3S0Sg7qbdSrPd6gXq2mSmE1CXXt/SFVjdOX4Wv/OfR9tA4E9M5EUkNnYCB/WMA+lIBsno/OYmkn2G/T9Tk550YwsaXx7auymOKKQVBF7s+MiQ1DW68bWLZiDBWlWpPrwKZg7fTPiBbaQTnR0QaCilme0/M2uIJ8Q47pLn5K8Y6pz4jbwIhJjEjcsOnkwKNPp8XwlrxvSP3xDgLsjQcr7ZFnBYUfFrCqy72glMZoe18D/KMzFKGq7IzrgccogurLC0l+obUtoaw5ffXYJ6FUw1fb64gRbBsd8cEFiVlaHlUKUNcxIb//vBU0SMibCYMB4Kv38BwI7KMBz0FJ66gCBwoDvWvMWvOXCnbB59BkO+MLcqE+6g5Zylk6NgM9jtyOZJsYH8Xg4SrkVL6wn03RBV4SnAjhfibDR20F6pdK/YOPCGe/Vr6LhSWkn5QsW+DuLIs2IjLwlmrBViWqbNn1OQf37PYZfO+PgmYM6D5kdREjFMvtyv2e7ZbQV98WCZ/VqOO3kVVyAkrLCoubVVb5mVVZ50KwN3M1HQ9Scnl0wppxI/CXDkBaOph7TcHbZ6GTyNAaFUXvU9fQe8WJ1NX20L3gj/ZAfv8A3NZXa04m3gN7QEIbQ7mPfAtoFaSahqizZJ5aOEEXDQHJQ+039kxqloZoPZFdmI1bKdPkRUskBWQ6MpKWdjYtaPubr4IOkGEgVELroQ0PwtvjS43SFV932bdYARpQDdjQJexYZfOgxNYwOLWXYdz0u0lEFUCRBSxKP+spjeJ6BwyTyOYCByh6mcUBPF5alrPZXKBW52ybtQ3VStcAiNiOoxCrMqVrAM/s5cG14ylkMeqEG1yOF6JNavunKVMBMAS66VrOUb6XS0uuc8r+mxCrJz5CNT0Ncs8Ozs6rz9gAeWgXeWgPNFMkI+oASSfOcytzjGzgVHp/iLHPgcf3oFGNJeQYU6BWxl+niDxZaEApSSVJp0xI6vygUi7Y8pyNdG5f/8ZSyV7VooBi0j8Utru+6WRTHKYrEvKhZx+eYKiAYh3jk8J9GZOEkIRtRuxlwroQP9JuPYgZ5mgfNjQfPAkLt5bj4g7E6ceMfeDL3q6Dpf4uSYszMX0l3QTMOYgTjRN3zWzdHeagWQkeoHY/lMY+bvYPB3LgQEgmgiRv1/NvpgneoDf/iSV7TwDkFH9dAO2EN+8VcQwGxBrV6egTixDWnaZLLJ4FQCggJflK+vdQRyloMmnlYWUD+WfOoJ+W2TtgQL/ECfbA0t2hGhYsCcV99yQVQf8gkK5A6nF3w1oBhvO24EwfEg1LZUM7bu51RG/HfA9L8j3wO1WZIIONC0CQJEVTVgYky6YDpbvyQcPKH8wu36/yvtaFm/3h979mcFTyRhZ6bBzLwBQvGr4yYvBROFUU2cx9JwFbNMSfiJWkdvGyI0bsbM0CLEJR9BbxdrugVMeA+ROs4cV6pXD8YsdSTQtmCed6P4k2Wq95k5+juUPPFUe3Ai87xfC9ILDMO47BnS5zybvh58SpRDq9pTnNP9JV+GBc3yB+VvgH/bk+vzCqfmAUmQToPxAfxnyorQlKhTNC6x1Jsad4zlTEVhEUO38vdmaC2IAluRUM5SPiUpBMM0n9zQc7y1bIAlax9LUzKzaeKIBp0Eb46hDjDmQm/Dm8WDfphHYH3dOEBJH/9hKfMZXVtdbRTXzExheLI9Gj2aWTkLDtw5wYkFaoljJtpJwCLqgErSI4aTwGcMu4bkUKCxTN7EjBCOguo+Ok/AgT0Yw5Xq4HWiBdKFfGKhEln9uqtgJFXdBRRko9uHnDxykZAGtnYWAXdUY5QCFMyqV016qkCjrzjipAOHPeV13l9bCwldi+oKsTr6v0kv5krpJ93ggf3E6r0x6truvK1o5Saos/CxVzCTYF1SorqCjYbErb9Tp4lKL7xy1UV2SL3DvqOxQ/ktNciTbCMBfUCNvZHIVj9ehMvzeEZeHy1foDYUUgh0WXc/gJ4nKElRzoeGu3+Nm6MKaw8QMYR8jjj3oovhBkb5INXWUgtmPWgiOSemyjPNcOLkWDp/BW97MViZH0F/6YRJirT7/soBylxnBR5k2ylLd26Ih/eBHe2R+BJoVmkl9hv2fNWRYC8A8cAVWEyZlJjY1xzoGSX3GKDxIctoONqImcFQAUCYAMd+ZnEQnFMwnHbZaVFkdPf7RO2L5AId/7DdkxzNg2gjBkTdrnl6js0hyCCiuzc+JF0ul5jdW5F4w7UfvyUN9RIwKB0zD+h4llM2aq3l0cy7zBh3IZVTA6sQiIgl9fG1t5xqJTUxhZC1onUECNVEkKoA2rWbTXm4SO7b1Tn4R9O4sJ8t6t3GtZt0rkZdwOrlEzeyDfDvgQkFGsDkmOlQCtElvTu0GYypIg1E/bZ07RUrbU7j/IpFKLYcjaAxqWzokPEfAjCWp2ReJmsBamfSWR0mxAq6pc4fzaKIcQImfYlfZPqFxiQdYEY803qfRE3llVIX6QqhUdmFvXAv622EoBfCoPoq9YAMYu3nE2FoXfWiPPuZVD/pRHJn+3E7R8AUi7/I3eBBWzlpFFGq7N0eH+uYgGPs6yG6p8OAVo10A1XXzmNRz6+Wps0RGv2D/h/oiCOkA1pj/kmuZeYsAwD8217D893ZZi/8vWTJx/H2IBahLCf+jurBqxdVP2istRPJzl+KhIHBB9OZvuQWKLCdcWbdr/QqTPa/mFrVXNbqnI3CUWjxLmWuwMyyw+wAV5fZm7/fbdBL1ikIo8LO5Q1KunffmMpdkpGUBfRIGHoCMKbJOW2ZZkHtlsTeUreV2vv0os77dR4918cHnkLWgSZE9Bjn+/YDLaXZwFFul97kNL+n5tV9KFzxcRZMBSKxX72YYf8BxyeI/hs1eD++hBjLiD2dtSi+Lxrtzrv+r6sbDJa0T7SGRA+mJ00YTqrJJ1RAhzbCayRSoMkSlk91MF+tXsmXHiN5nTXUEH+Ey/Mo8LGP9JsSzghhQk/BhmGyO59w6BMN4uC9jyA8+Qcind+ZTkU5hDlw+WjOEQdmNKcNa1QuaZGYQf/3jlOrIgb6neQFinj+qg7zAZ9l4SxHEm84+pJUK4h8AmQ5gy+8SrxjhyPPaRhyB3d2zGqiqFywY+hNeSsvd9wKrhzkDvg7Ll2Kkii9EabY/XBsitusUJ1pT4/oT04jXBdMj+9BjWaYELpMwn+qzVqD3VK9mxZE41szC4rTqmpvP3wNP4PmqSnWoCak8PYeL2sBMC9020EI9qtfbx+j15QQLXWmOMFUc8vGo/XYb+Nfer329kxtTKG4l5VVtyKy4X6XAkrA4lwU9ufZotDYDLEFkbnlw8K0mdha75p6KvNggJgm8WHAG/8ylDjOB6jF2MhtKjeBhLC2EkYX6DpbjXfVanPq5/TWwvs1DZnHir1ZR0GRDXS/Nd17CqjgvrGMcvXk+PLh0bOnEW2fcoetHr1W18wJS7n9g5aOYpaDKqQxAioPmibdohdrv8ojY14rypx/Ppn0n80/CETk9u2XAySfEH6lqaEu6ivURBdQlj3bBH3K1ZX/T0DqzIlK/ty7Fsl0HDqziKMQ5DDbMPKbbxSFk2KozoYwwDOtlevvpovqhBy0No+dKF1+9Odh1hJCHC0Xrw27rIrdYAe8mt+z0fL+GBYIswqqPQkz+cuifPGjLJ7UQCu0k2Yn/Ma3WZb/e7JVG1u3sjXVC9oFjDwWiLoSEm2yVbi6qBzJfkx8D3jHPe5RorIhrVnOPcOAr1dVDtCY/qr2prvpcopR9IZK6zLpCB7/bM3+c6LbRKX9j1wdjsFlk88c4izwynGVPjwIxj/RNW9H5BROhDMm95cti5Ug9lBhLTZSeA5v2eQzdV75RLBG9esh2/QLVzdK5i1CE0geaBI5AQ35wpufGh/uER1+SN37e2aQRqvhHvvm6bj46tIgL1nFPSlluSisjmwArHDPXKnY1hma4f/t8WB3BIGXeiKTn0sfgO3qqDhTNIlu7pWI36JUxPdJBZ/Bii7R7ON84bDbQO0V8U2QIIIMpUmc3jtP7rCYGCbxaWBY3Rt1uG2/4RhOfZzaAP+9B5Y8WuhcB1oA75I+JEMZv3cuzeZrNhkjJf6ZmAAfQtmUwZZcGKt9Y4tgRZW76X2ASdLW6xu6xoVuZ/6wUeNPISrMS/agiOQQNCQhkTDJvmuPgxa6gE/jLuQhU8TeJmoHHHSdVIpas6S4WzeHMQ3y8UN0szTtI0OzdR6tvbOJU2b8//fJcjBjs9yvB7Wfjqt8ReceZTwyMz9Nh+DlJOILhhAeBx+hTbmneWOkjHtgnnh/Q7pZS/mZz8BOB7mZLQJazZjrIlT7jOwmQ8pSL8/a1Gf9gjEtbbIEfRD+FtjI97sDKlwWNw+s0fdMU4H/G8mt+Vm0IZ/niaZLHz+ZcuaBuGJtQ7ofvf4vNggMbm5K9YrygTDzjpykyKdD7F6gua0/Bis1yXAzBF5MU5zZLqcctibQJ2UtpvWhHTKb45dJEZyIZZbhVKgaQl4gfG0dRU02xLAZWgVuL7XLO5CARxYgdBQb/6VpjPAgk0XK7enGFiO1GtZ8D9pBXwLTALscZDahX3nrMLHoFNkJ83nCTXtUF8qV2UwT3Rc6f0Y6XgNz3Pi2v2zYEvEJJnGMgpNyLBCjJ9ZtzY5pk0E11NrF3gtl2HBhImw8ogSM7aTZwqdzF4tMBFJKQ/DUmUJ9bOtj1TnhPSBMXzMFyWrplmJyjNG/tQKevIYyCcddG5Ci0hqvcISycKxXgbBfGOrATt/dLkq0p0d7LKZnZHOKoRRd/rQE9KifHQo5+bg4kIjeAL9kSOwbFlE/c2RtbZTKLx2qRerX1NoPCZoV3cSgIrFrWoAhkfu4lI1ymi4BStDHwP9zPLaE7SCfnEhdaHu887jjcrqZUq3c7ekNRg3Btl2plbDAEjkbTcyPJ3x9yIMB1xgYcVp+QvKGYXMi1PDGM/0EoorjzBrLoUmbUaAAWtm0v58lEr5XSgK3srOROy56prwEFGBxz11dEffic2h0VCPMDK4wz851Tmkp0+j4EhfLw2ECijWO2x2xOFgdXr5+WQltd0OxnJmSQuAWFTpzveuImi4iEoVG9qHc7W+HQc7X3kZyru+YaS+DIKtsQXL+rm3fWSn3yt+itop4vVU8h6AU78OgF/YDudvCR+e7v0c7MRspfkF6QslQWKFnPekQBY/+2AoOr2je5CmtxEk90tC3aFuYbBQRNW7L7iAA5aESffsbTmKrNCl3c11PHXN/BLBKBOCg2ou3KecbInDALmIkLT/6ytsINTv0UrtoJBqqaeKt/9W/bPNb4TLM35cZpipP4xORMZ8+36y+eH7J5dCki53wnL87qmOiM1Pva/QBxxGh3xO2sstyNeD+ZHXa0gbSqciW8cD7WNLXvIqKV9xxz1O9KORtktavwBXee0Aou9WyFxvOO7aPf5SnEQxYTg26CxgNvXFZGOucaBmtachOdinv545fK0X/YKXEPnGxzZESGf34LuYIe3hVGWUXD27eX9Y6f2l+ArGssR+j8+oPrEDi7Bk4iN8hEMh6FibWWT561suvpFvs9zgfVByBAnsX8dV9mvycm1ApBG+wP6+7WYnxl7z4hhSMO35QqfPD4tftFpuV52gpKxRrtfKz5ihcwZCz7wYIObzgxs58naJW1g7z4T2F7kV1Zoa5J4PjSHMEWjaHa8H+KA7FbC9xaWdK8sGlCoFO0qoDsCFUcO4ToTcUAW4alOBUJ29a2jv7WTcszK3xjAMgUe8wSoV0WO8xEYjimHR10onKOil1eaY5RV89yRDMAa4yjRcTfSN60mrS4DpnjYIvCR8Fi+qihp84PQBaYRvUlvI1/dSTnMPhQDTuHKTRiXsk0hXrQXQ99/vTXEo5WEa8iaTkqbxzql5VA0BU6Wlf8u/3lmHf3511ubb3qjFexkZGNhIHc2rFEyBPl1KqaGW9fG7qrRXLNOjS6A0Xyg48xLhGpqrNQlmXeLRLE+2uw2zgfKVaDyZ11XJw/VFqe44Dv/yvEOjyiOinRq8PZ2j9g3rIQIfqDVIWI4m8ENvn5FAY1zPsqAWnjllHjd3tSQMEdrUnzm+x9kBWcy1WSE+vLy6QE9tzohS+mkjrH5Zx81liJBmJgIMsFnBpGJYKmeXUoyaBs6TA6w42dvxEW64bcxHZOrmLLYPbRsPFIffLZ/rbQanMfmVJ1XPaOUTbUYHV+X/6gQBrS/gCISl6AStx1Xwuf6OQcPQfO0v1ZTVSjfe28YS8lWK7kQChocHDxzv7oXp2EblCrm3PYgluS8OzJJt8cdmf7/0oL2aOYs3D3uwUNsUwv3iaPLrnBZinnb7J4dQVO3RyoLXIdF90SIzELyX2NZpdWLW58kbB19K34dPx/qlYftafvBPeaNXfwOsSI58kphp5cySKNsIb4T90ximBOOMMw+OgFymoTDijMNxIdEj+nnBHKbUuMwYpKsBQuXOP1+SlPkUZNnvD9jYyKkvnl/pvuWpvEpaiiyjOkS96tQRQOxOPMmfHdMJ2sPw5Ymb21z/emkfWG1SbQlStdK2oLfSh+SFw10Bap11AOfIDk1N52bQJGkkuP6K9ALduMIMDXJ/i1zUD68nj09lfNm2VF9XiB7iKvN78yXJlyFNcf88znfDqxgNd9g50rROcnf5G9qDjRVYfY5OBKf+artG/1N48bwPQYbyQ87P9jw8oxDRN2hEMifgYt1tNd1w17AVQjwwhIunRoeOBprVMb9baDOA71hxbw1AjiNmoxX56CyjTo/26Ys4z/OKdr5SVBHNHD+6OblZW/FQgUHaz4uOQyDmOm6LgPRKrlkpmbz9kDk2Oyk+Nnq+Rx8HzT0NdbrPNcozSZDKVqK1jNiYFlwLxh+2yz9D2qMWHuyq9YCaIMHbdx6tGGdquX/m8kyz3QgZFUAb2xgbnemXboxbORTO+d0cw77zHYJ79iVE+rIwvbc+fyYmKSBA4Bsu56JwmatqCTalYTXDhho9oOhIQKjzPurY4pWDR/8Mrkox/4FWTTBrxvpukgN5XcQ7qzTnnUTPXnL5/vpdrnBndEA+FKBbjOuKUJ0EOVuOXszEkAYyXX276u/YLWgHERrfSLbB2D77pdT77Nveo/Wnh6WwAVt0xN7Tx0ktzaL/SY3NF0CFoIZHFIBrEVoiSyESlFM/nknohycquyIc3Xlt8IVB1i9Dm3p2TSpBvfkaY7zirsSWqrHRrCfku/2DWscV4UYYvLWLCsjPbc26ZW370cOjvTG9pUwx0ywFkScgHJxx29haHpvG9WK0EWs90R0UsUCEeBrLneVppKJkpzMTc6eZsdKBSUK4WXPCRFn/D3Cdj6hlKOWz3TAP77AA7KHt9RiR/sbxOMCJqbRaq1iJpVlPKisjTcriZbKrkQHVGUZXr3zqc5A6DHhEDADV11yKZ0Z7kfptt5QbWqPxV5YYcP5ZcRTjc0GbRBjjkYN5h8xKwgKmt8PXqOZxwuJnk7/R8xNlP381oItMlnXWiXOMDt+7W6YIcA8VFBLKkoUH+mxjwcspqauTrBsohqtKwvW5xG4AnjIbhpGsktb2PHVCI1BPl0O2rc8nTZXWW9FGVCQ0uPEAUYPcoW7z57zCoVKWGYAWBokSPl8ppTk2vEjLMSZpCFpK4LX0HTU4onL8c9ZuA2mJYB2398cZkHxRo95YQzzdvbt+/+nkIdprj+g3Hpet5FW3mISSJBIZSDQhl1t/xDJOx3yvS6GBP0BmmVAuAu0gtDXbI2lyvMoI2py2VFU+VHCGJ5RkfEPZDMik1tbxy9VS6HjxzcTzAaw8ub/C4ZkXAxmR/Tdxk7zVGMmGo0wvYoybbW77hwgZMBarmMe17c1ST6sm47LfRKHlxuxBnGIk3rzcfAyBvIEZ2RmeCCxlJVPj9NC1lwo/iQDrOfNrJgYnhizuUsxLacih5s4U+H9YlGPhv6e08FhNkdULAVGMe2l1S+raZebYbe441ITmv1g68CZmXY5p+iCHYaHa5XBljwXLGh1i6TUTZijhD8WtV1S5HM8kfOa935F2mGkQPkQGTNkz/GT7TjuHhZ7Xyv/LYTENJQp+AMZmesss+3o5T8kREKWSczlhBInY/fQ5h3fe3qczD1lb0vIdzFX3WE/munqHhbsU6a3sHV7ayu6akw4+lIHT3qCYZciXGACIC0PGSsZpw/CZvRFIq1fhlMAQ7FdkXnaEkVv+iko0FXkz6nr01vGMVOKjLlk/pCrSw/dhMX3PFseXNavUN7Qf+jBdIzSJzFXdUarBqYZqOe6mqSZziaxlou6vTK6d+G1AxXAdW5uBcWRK0S8sbUBzYWc4NOnWO+GUUvb2yi9wU5uZR9aCybgJdOb9GqEdvUZcF+1E+EtqNMl3F3I6AvzXhqcbOYyoBt0TFPKrUyK4t9vpDTxxWCp+34PuaRXNDdmhAgxR8DHS0q3ALcbNKZGeCCE9fFXYc0eEKKM/pp803XFXUulY5eV7rYVRSJDCI1sCbKyRiS8diKQeOAVc86vvqCT9zEDOe1GkFOzvUDJkPetHh41RMUD2wo3NJGSCqn91fqEqpwRvWhAa85q3rARRDfbf9L8cDf7F7vsmVwi4DcfwZY0UpLReaDqjPYjoM1b+sEeuW78VDCeLw4rw4afF8Xfkc8PZ1XCOftmV4L+s2X1+hDZbnMCBTtAXyD1BvYCmoitRWwB+BaN1Q5uLGZrokVlewrkTrWGNo6nRlebU0swK6UtAXVJw5laXH65Q5e8JcHtr0iZO33+3BPJU98c/Gi64hORHE4hlTbgtb/HNUtffrZVqiGdrOwue/vwGrlzGUpPnavrUHbAyUXEPm5HZDUvXQt/5/jhJ43d/cirBQdBcRBGTXHyU9mSa/p7ZZ+GSEbt/JVO232Ua4x6rJNqC2fmbnsGSfbkAg4/wYddJYBb2M+z6o7BUo7dSozlMR5eLg9T02IugaylNx56GBfxiW3dxCIZBZi7CNzioswhXebNdeQdYXWVqYIf+Lls9R7D3gDk86zq5eRXTEzjkvbHHfyQaCdyLzs1VFBvpUuhNVD5PZ0PBwM7Z6At7hHW9W9ilbXcCR57AVrq8vctHfJ4em/KZ1vIQFbqt5rPc6SVPU1EBuh5Y+6bnoQuZDLbZ5xPWu08I3AOJctiHbsZqaMrHdjY+TgUkY28v9bcSFXIua4dkRIcBWwNfdycUTrRnd4jXiO1cnnV1vmcu5VAbtbj39npW1aF3ayz0OWqZ9fS2rVkPWMYzUQA4vjU0ysa/qkEgr4TCvWK7A6CRwBUWmHtV+c2LNk8qGJiIi5gZM2ojesiWe2WKWPhCvxDIvk2JimEs//s4r3MuLw91XTsR40NrAw+uanf44wiFUf85H51wkFi/FvTGlCz/RJTrFWjdKyQlOpBYo5gkxHbr4dufv/K24JsrMwwSA9KLwkyYKMTQLTAGNbCidj9OSlRDj+JO/G5obOF5FmytMFomCkfkApsuEWEvkjNM1tAWL1ia+Tb9O5j6WXU+8/0bW9R+jVzxe2J6Q6UxWP4d4QLfI9ZVXSFiQuTcTsnUMRbp6QWyCPw8EEXsVsn0vQCsK0a2vnRKU4+DB2Cc1qnrGDpnA4oHFXXE9iLBmhXo1iKc3iJrPNp2+Hj3Nhtso8O8Imo8ZoFm0rRFZaPMzBXJQBxSJXxmB/MXlxN4K6OiHTnSWjr1NbNa3cr7VtDemuHCtcWVwkN6GH3o9uYtXN2SfaiUpxBjQd9292TvLWBSWKde8IMnDBVyfsQonAWg844Z/TgpAK8PnzX3R5HLg+hlnuZvVbKwrLH8ppfrXqdwzmI+DFo3z/3EoKmP3RkjbJA6CTy/5iysDOe4iAgY8uMn0rWpr3h3uV0mpnvHKb6jRJAKNjug9uvUP77Ov8Ovm6bvTH4vBjX9dsdcFTn/cyvAUUod3CWQoO5XxzWqHgLHFllmvvJRS+bt5WDTpB0dNLqaUaMSZk8abTljD6rpQGbeH/ynAPBKR4z6p6EqQ6Z6WSsnaL3wijbY38I9bl92gn49iO48PQ3sZtW1SmVUnpFVdFp8hcfoVtUo65p22u7JiNC3QkIkGtMd6jwmlNbNDj+kyqwHDS7BpbkG40avUoX0PVGv3sfSj2ykSV6wcMHk8TA7UZ9cgC/UGXPaGmR9xYWB6MugWG++spLQJx6mM/3br8Tj2et5eWrad7RaxNEnuX73y6sqegG3FOF4mCtiYNoHa0miFJt8EXer/HtFS+KSb1+zvxgjwecki2UNUh/hjAgRq2ocASoiHVasigsNrDZ68HPJOVSjvtE5pO3TCdfg1hHv5sqI72l4vVjUuVBTTmQXmLKTdgF2D64xXm6nypxWOAJsH4Hk7WOSeRJ5r9iq4/WAYSenImQNq+ZatjqOnymCgslMVwrIMUbuApfvSkTsJcigl5veqQQjsNNRZ0JCDJEkAVUqDTS7zqB8Mp+9uSQcI70sipHV8Of9AE6dCxWzWlXqlppfIGpk8IrxOz/dE2r4XgI7RP3ai2D4t30BnK220y7iZTqo9JabrjO9WRh/ewWhpVKAqjB/din6IB6A9ppwkKjnWx91UmxszbIG771dzeeveM7IC39PCjE2t7LSPA30UfqaTClihxTiw4DS2wVd8Ghs5iddK0lP+J44nb8AY1w1mLxYLWHZfMIEUtkgfHKTWGPWtpB9Cd93DkKO+C8p1qMxSWA/Kk7sgyAYqnzYhRGk476TdqSdYVgOgnvXMnpUZWqn/IVkz912ra9a1tHoVnc+fa35v/zfCpniiwLCblgmB1SUJ0nUu994auTBI6X9z+a2F/Y0+rYnC+j0+BzO26mGeMw8STHlTEWRnQnk8U+MTZypw+hSPNeYa8IGmxhhq6V2SN25twnfBa/6VkC9Hw38s+8fuuKtGI+Sv7NUJ54bDkG/o6xNOBE6eIyqVCYHze0rg96Fw1VxHwMZ4AhVEDXTbpqtreROdjws41/WSaut570TGv6UWRXnU70D/fmtH7kfq9AdvHpIYTsTizIZL3Wqzw0Nb8d2GVXstSWqqdD+0+MsIR6BLAECo8Yd/1JbKyOw8wQdKI8+9twSZSZeEt54TpbwNJ3frc2WSx+rpUNH95+SAwKe4aEwkJ8wAhrUeQYha7ho/SBEEI27wMWdcnTomdrjp0U0bTWhYzgKxu/QGsXJf2AJSvl44Nzvz/VA/5HN7g50E/QV93D1oorvJwpRdO+zA7sRLH5Lj9ptTDlpAuSsxJvHUt1uH0RbrQ4M899SqeoJ3ituwcDy0ouh1FDX2jc7lLCl5/xIIhU8bWgSYig7jFPFTffRNzWQvm/DW9V/r8SeaXEK8MkxLhVjUQyDM0zsABIoZ3tsInDO7MfkuNhNX9vAA5/0TOnFLhspcEo0+Kn722t4eZAjtMrd4m9JzViJfcHPR9znH7O37NygMb44Ma84nJENQKkUsAbM7kIRXlGA2SlmlQ8Na8U6PutCHrMowTSIzCy8ZHsfJqS/SpeVPs2FyL83HJIZ90vDMDTAwcc2+XUCMCBlBoWusDR6YYzkXIaLgAUx+tNRzDBhcPQiLiEeDtKIyfd5lmEHZJ8eOuteSVmF5ikn9/fCfg6bC6Wr9hudyczGfOMszqNky6N0Gb+eN3SRVQShPru+0YooF7UUz3SwogQ1tTa7eKSCGrDN0/EpWobA/XKzUHHqAEEBe7yOd57i5ELY/P3jTV5OsTbc2rQ9ppvqeCl/avgGSXXftNN1Zq+09d8jjm0f5CRH2JnzciQwI5xrftpZ9MbdLXDrCT0WXnb4oI14j1sOEGWa3hLb6sOd8+7/AA+etDJm9B1bNXCEr7cxeJLu3X5agxrpi0spftz2/UhwhpbcKzRv0RhbMtO4Em1OZ6Dilw8RaATzBMdnf0/KaOi6129DslVbaN8kYniHgDM5I3KoCZ4dPcXO1dCqSUwktG0DqlJ8Tr7g/GyWPEKIF1NN+ey6QGIQKE0NLNS13ZD+fZb/r3lt3FHR1OT7FXsoW1kWtXGYyr6qLuzKcYd8Z69vyLjitnV3+F1M+82J5IkVr5DeDnftU20T57d7CLDFaKsIomEl0v3r7bbU9okFIHnVwExiAHjcx2fnJhuLKP+tkNTHi6FvZeOlB/tuWooe0In1KrsT+MPx1dKKxzyb31nvL7RBYk6qe3pyEunLGY3lGHeaLtxDnw8BJFen4sxy3O9BVz2qnhUSTBCvX2ZC0wdAQzJkt6uqftuIhohVe/cXOpLWYMQDyIEMl6chTQ1MnkH9SuTvIqErvDqFqxrNN92fK1PPQ0BfXm9u1CglmTHbOckv8bhAXZloUC5UUSYdsBjaEthXoJSJdnktUNyMlCMiw3lK6a8hD4VuE5fFYANHy45tCvxuv3/2IsX6n5RbcOWVV+3x9VKfJBbn8pD163OzoK/Iu0AhLOtOPEArezTcuwVcPUcIi95tLaVZJo0r9HHoEBFWnnzF/1TeOc8MhZbc1XkTxZJZ+mJr57kDw0rNxlEVbnGxOoyqfwHVgvAkXTNQX+8QyCfNi+LSKyklDE/h+nPSbSip1BjNtfOhhEHOE8bi2xXwp+H33Rc6lzjSDoORgXnl46TdUcVtmXESiTm9roNuDgqe9SCVBI4wRjPWwpIqz1MCYWrHjfS+GWygKmNj7L6rHgesIIk3Nrp3sZ5smnySAj1lxD4Agccel3kk6YCvDRciy61yrE4EgBsqE89lxSOogZMLuNDPB1OH84HI4LZon0udUFTBfvikz6m6SccvwHz6xVaP1bp8Esc4HFnHdIsp0u0K4/2GIAP3MAWBBaJtDnnOjs2qrO68kzmDM6nX/UptdjPZvULpVmzO15SQSJYfalF9vHb26HZcJD7NmKGjUv75EVQfIP527XtoWt4H2o+OKmKIT4Nim1rarkAlk6xArtgrXYDOkwSA2GxsDttArD91JgChdOZ2tXMmUP1T0rXfeyO8owKjUxDXYrrZn76rdw/+KE1RWm0HCoZkqXVkPWZuvdpMZGaZbNY5GkVbTpcqvUCbhrXYg4APJesm6yB4MXbMeRWrqgOzj1IzOFm6ixDMLrgPrWCZcLCy5Bl6NxvnVUBsWo5hBg2SinJj621Nsvw04rxdA5c2YiEbHzNbsRMb49Fv1iAw9D1Jpxn5O6mOXoAxOj8g9yHrN82VuWJHlxldW3w0apoSjP/sJ5nYSDURasXS96Cf/AgakHXs5qmXGLJb2pJOU8o4XBXou3w7vI3BezKER1Gck1FzEfWH16rHxFVYEv5wbvK6D0IhXTB4sBzlhX36BobLJZca/gilkgNekBDlAkrSVH0tr4rJDXvMaP1TuzS5tVf6uC91txSeXDVX1Nz1YJQ4vmyUD48DxWGGCAyAmtuRVVjRLPijfy/Guc+FQicZzP5VF9Xp7FcCrpja7AKRZKaNdqdAs6+G9SgrVGz9JmOkuIt+lM7jKyzFP+CVoGxnS468JkPWy1L0yOZKSHxyX3w8JOlQlJjKH2PAEHjLP5KOFKDm23NVJD0YqoK3S56avCYUl3qQveSXDRFiu6H0WNmsMD5S4iCUGzCCQXJleUu8fxXGP+avPwR9Bj1wxwq9jusYPMx9jsEjRFwObAYyE99Pd4lDGZAfp8XTuMHKFVjNFgqwhoxKSojOCkEVEYYr1TYkFtFy0+2gwoPDeQrGlfJ1RmE8amGe/92CHRw3Ek/ykE3cjOiCoOTCugbbAY6u/fayK2KiTHiCtkltlmi1H2QYu6urBIxI4QY56oqCb4JHoVlvRMZ6xPrUJ5DX9JZj+mvwZlCgcr9CoCetatgjsqck7VB7+a+IEnC5/1Ija2owLTOXojgHIutTxuNFMPW9mOuODkop/yf3O7wS5UuWT/3QdLb34G/azbvtO/U5TrnAPcE2/pq+XRO5Uj9a8NBjERgpjyza6YyO+wdHVZwKIAKKCKhHCe3eOJXJwaHNVN+7t/j+nqrBasdAELxx3MHZF3aBWbS5UJaFlHdnzDkO7qTVNVRVDehP5PR14A/mrFBrCs1UPSZhpGnufdYE+U/7GAPLAC1W0CeCtBNeile3wlOcc7nSWqgEOXh4yGqHsaCr9K7/NUQ8MzERw3165Quh/bjJFRy077b2nwEd6rSotneZwZ/H9SKsWmVvBNy9YKzrnwucFFTr+s15xdL0qoB2LS8lEI4/z/X2Tw5ilx4Z13YemGN+SNtZjPu6lx0G1NtXJtwwhwBw90sWl7ZRzahiOHI97PPOExn+aeLOARTJa32AJ7cbS4L4PdtxjMIIk4nxfC79W9QOzi5DRyRk5b2YJUCfIHUl9w3n9kCYncCCdg5iqsMgBbCkiJ3gEEzWBMwCuKPm9XOI26Od5oYB8lFQ6hBB2XJ78VtMi/jxTwPBMq/gy4IrEPnRJB+w3MYu26YjSjhj1yvzeTDFMO0BIK1K3xVF1bIyP9+4XygQpNNedwZevvMcV+ORF+SkaWibN1kB6GCU4++gLprD8/TzjU+uexSWhbquYP5AmQ079BEra60fju7ZVxPCogj0L1cqNeCNqsKeR+HB5JU7Z9o+ITtQ99HYP+Im5nQZE6h//YPZjxu62kGPM4JFcjqklkyIARwmFJQFu39p6obWgNVRLFgo+rJlL2GPps7PBKNuQLecoUU7eUkB0Knaudyv0BcjlHGtm/D5muBa595uBq320/ETHuVxkCNzZ5tSpJZ1D8R4EkpS90raljWQJonsIEbkLhLZllMad+YKVXETR8DEpvY+MsgRIck5UOGIWQEu7PkJU13O8uqnHuVPEZ1usCCBKRJudDxTF+uqxr5KCtfGQU1VLX+8UW/mSUOSnF6TW1upV+p7nXG2WDp3+wGi3IDCFSGg+x9XndXqTxuEF3RpZ+li0sxqP8A9s+JD8MXcyLDgh6CWQuPPmfqBiO2+aNO1wxY0PrpP0yFJ/kQSIGv647XCg0KvaWDnk1EZwERwFvktfxzY/nsnNK40XQny0cJlyfYuxofhDdwKcm4tZauiJTcGkB8479+HYwQbi/yWMlbnCX94sdUkmsT6XwwJQn2ivSSgg7ZTlOEPOjZ55SgNxsqeoCJRUDEGVDR5LGk4hHYKpqbQ7D3L9zWm2NPp96FxBWcBcHEsan/p3+QiQcgtZ7p1JPXtQKmS/TNoE4WyhqvsTgxgq0XaKdu85E5UasXO9MMq48bIpDXSta/9po7ujt+bJR7UJEfmGkfPNmzssPWfnCk0LtgEOfnsg3bBq1Ufbcgqr0+dV3G4mAZ9jwdODgNiTck9DrcifLVCxQP3QeMgs3bInSmLQIClv8uwyh93AyYV7BFuQIL8uXXwg9Aqta0x6mQwPWv34/Sa5TDM0373qj9XVWuce15h7AujM3j/Fj5kBCXeiWaOVAStdYfhg+aYTE7sbq7w4b4JGiW09eflUbFFKsT8d9Ov3bxkHmsgpltXk5Fw0Lcmvcxl4ypJO7oi8MCRfX23LH1Rj8rg+toAgtjYS8+1ClupMaO/W3k16hBeli7BQ9Z4ZuFi033JpZi1G0/bnthIjswajB8f7jSPz/luQQ3Z79G9focrSwNbk3riF2sHtQRxmjV6fsIfXaQCYiJbiSVGDwDuPPl8ExfvBXcT/4MV7g4RqAOcGQGk5BjZi50KOozdX0KE5CMiYW/jzQ2S/0CkuFFCgVTd8DbHBU7D81eAG0ysIr9g9VG1LQCkuXiTsgdn4AM+9n1lRBuLZX9SErrikZKtMg9+hSQHSzQ4K/ShWAftQ92ZtKjtmkGTPEBRciEphptspQ2rEV+aiNp+c77ukSIGlE6PrWrF/wB6zZakpTzdqd5qv25AFoBFkQQLRWO6hiTsGY7AlOJmRc1QQadsB+arh53OrhedWCeQoQcwP6UoCbbpcoQjKgOVWijg5uM29PtaCSHAd8Px6d/YltsRKQ5BKG8FMrWH2XqbadYmxdXSvgGSfLvycxAg0A7mGkUEx4g6ifTkfg/4CafLK0nxpV9/2Bgrx6rVNTIvwa1iI/0egUvnR9UmE/IaVNSr3jJEvyGAlO/TvbUsHJm9AU9HM7bNrrmDW+8nsNpzVxLs7eiKMWewOe3/OosEI8SlRpsrFd4rPX9kgpbOjVeVRzJwH0AM1wNOSQautdcwCPOtDMgEY7ju/DIUra49GykbJVMBW+Fnqo0V9cIjZjeWWxcw9n5ZSflIgLEfuLA3yBT6H9QfkSC/kbRk2Au5/tGh8CdpuQsmV+82I0yR3/UkD3iHjR6Kv7h5SOnaGLD4dP3DFmfpgyXRhbac7Zr+AJbgLFW1AER+fR3bbwzqtUKSlC4E09afDdOAU/yz9seybuwhyyRncvzEhSe+8x1yC3tSfH4QsRXONYLo2UkndufbxzI9RKRGDyGvoae7RVxmHZEKOJawP7csryl4BCqH3drmlpi5/ix2Kg4edqh0/gwj2zzcebR3vZXJry8Q4t9v8vKTn91DJFBq+H3ve19UG7h9VLIHKXPsGlg8VyaolVuCZhMl9A9gm7kzkCukSPmy3SGf1+O0vNQUQeCXNs4hjiJ5KLrsGnQQ74wvAoY0oP6B04KvSs6e4wTQnPrdiQxTFSEqE0BhVRGpM3dZpO1eiLzR0OtWuEbZ8WuJ95N3HXM3offgCAUijDKQqr1al4C71gdhWDy8rHJW+tqT1p6tSalVY6/8bpeuDaY2gKvb95yAhlubV8zy5QcVfEzs1zjLWeQjFCC9Y/s87wCMZZoZ+Iz+d/54OGoQULnuIAUJKnf+eJxnPNsDhvbUHBtI07JoW+Gp2OmAJW6ZN9AudR6kbST0QEvcYFibXGS9YkVceYtxY38Vt/MsmHO/06SAjaae6wEadsbGabVF9saU7HDxMfmrR7lcFJd4vKRntAJuGhjeClgmXkYiJOli4x7TgEYi14tDb+YQ06+33RTUdH7oviKpFWYvJcS0BliGTw7MQNXboQQ1sSOV8nkP4OasYKeAekDk/IrdPRwlkIItaPvHWtJTMeEpHsc5B9r7m/210PMnjgsgwAfzXUnGtPbw1LDqPqhNM4P4sMj7CR0BGL2TcNH4Vpebbg+UtZkRWJAS97v2IfrjLdrrfowJliOmD9UfDceh+smBaUEnqbgRdBSO64gODCabnQ4ufGQaPJZl+dF9Hsiwd9BdGLlB2I19Enu6Aaq9pu2siKdEcZJBibAM12EsL4Epk2W83FmeyhyjeGWVP7wAyHnY3c33+8r61N7DaLlZZoEzt9TECObjamQDtriZjgkWCbsDTnV+Pk3CisNEtKbqZrd6fCpojEajgEr+TXE+WVe/M6HsL6zYAgIlZ+S/F4kbwhokRcSudL16rkkndjfywZfAwBI+N4Rlo6+2CqJMbmFnRpRpLcMrYwVyxKqEjMQa9UepZsUG5CZohdwRm+D+x4oJtvgp/NKmSLyBXC/jB1Rol/qre/pioKbChksJDaq3Rfbe/o2qkNaatR9TpnBbw9fqEJrqcABE8fyz5h+hYva9J7xjg76boiq4xzkTx0ZP+VkM7itlJIZgIylPWTJe8WI0ThKhRHRlhEhFLOfYyCYNQO/nP9qzbM8N27TDNrHGmAnlBVAXe4qebOn3AdHAxRo71iu2CKfERu4wCGreZgWFDL6nt/kqQ3muwGKlburht7HBsTAFTZNFPQKLdJjW9PdHZrrzPD4SiX2wyHTg6sEf+mYmPqpbr8JVaQ0KhSnYHZkbv163I96pgKODCqaZ5mzzilOFTRrEVyNqXWJuP1gp7Kfr2JdzisNgA9Qz2m/U7gWAgyF3rzpo9znLRojIReMRvkiKhXD8LFMLWAhshHx1lDl+yaIYCeaLu6Bb74ZdIGzoLhKrxDam8XAji7XTBjGa1LMMu70J9hevKQqZZuse7Wz91Sd68L1lt3fH5CfmNwiKsLluSgriveGHISFfAdK1E5+hFw5GkO8HXtVQUYyjTARSH1dx+6yVVnQ6mZZjclnzWYs/9/zarhpGPJxhvw6CegUNKq+WR0V6nu/tFChqxeQ/WmnKyeQsz1yLD8KvxEY1kmCkIPK2leiCINth45SJUoJcc+dWM7Zfvl9d3dcLDqwjyAneJapFTIPJ5g/ak+q475Of7OozkK+AFnzqRjcUeEBnJXlmxyfffsGxcM2IGez8DKJNy/0ky+DLJE4pT6MElVKTYq13RYg6zriEJp7h6tZJ1ewLQlNSJwdtPJINhQlxeIXs4JzVGldt+NjUR6yXZoetdYbczYPg3XN3M5CWLxLrXLSCH62mi2uaB1jr3o86ssVvYlpuLtBxVa2hvJZD0QPb8ZcqqTw8Gc7xNncFqZXflZjohgsD1IRo9BHrNtyagl0ittEsBoBoAEis2VoQmBfto/NjWFph6tcwcXyc8mdjgJLu+ZtIFqMUw1aldDswEio4vmAghXXZn3+tbulB4kZ45skja/7WaWTw+5loEGrWthToBbFPOxT5XzMlO1grFcsteyJGv2+nAb+HjVNCxF1Rrq1tzXq77T58XAsPLdG7ms4oYdZqeuqf64yJlXGAGwmGNnGDmSHRohQz5IuDbSBIvte4rlVYXOLyHyTEOyQSzZVYzI32Oc19F/SZZqUWApLUplTqkMzFAhPmXkIXsRpoUZ87vhVsigR7zgUO9xahbiQZqJAUh52tsUEoo5hfpKVqch5uu9SrJDKZmV3V0MFe7RUseYNgD6fm1qMC+rsmkynK226gTcPUU4SDTYJ0qqaSVxU74zpdda3IrU8Cz/pGLD1YFiPSRv79qon+imdo5z9IcOCNpUZ3lg9OLjLGJzqUFN+3xg8HW/G+kDKU4c9fVHpvrtcT9daMOmYQlo0CZmx67FAAvH7WVdE10d9RmquB4XldK2jXqVJ9xQgK6itvdYod7S3EN34f2bbAHwPlX5sdBNkPUP+qWbqPP+z7P9Vs2xeby7Pk4EBWcvnFdWn4FRagdFLPTOKySFirgddc+FEnvVp6Ml6YUNzj0KGpk7HETnw7i6PDeFjh/ZLn17GGQx47EBaOGkrA6FA13VaMPUTE3NUtIk8IT5FnmxCF9gT6xDJMb/eM2cBwjvQ0lsaXaEhQXFcmFsZhxoPJtAvMfq0+Ji1eRMab9kGuV0oQcmpH0H6DpEEa311pBQgt7OLkug0k2PSehNn5700JtiOB+8npJH49o8HudZXf91cJy+bIQAPYew3XTaM1oS/5O3oJkMuO1tWnAnAXO10U2dfJ23jm9wwv++aQj5eAmMvAXSQaBcTOMZsFCAUBj8vvgzDpUL0zHKsigGZdM3YoglRY6NBAskRrDgBoMCn0Me6fRSCSZu1+1ozA+uOeGzmfSx0iz7ssrEkTwrKo8NViV4cUFtGKUJR1J2vnTEHuGZe86c5swuKfXedmK/sjlC+XaDowuyPQ8zyHrv24gDA3bV10SsvRDWY3WtfR3VWAip+q4YTJnBzhIixYbx+5chyA57SK1jLNtQPMhnzuzCkMyD5g6+0ODONAt7bDNIM0iJqg4u/OA5lRiQcfPBqmk8g7oD76HdGC0RTvwgUzIBFybVvWnAVywMHXQTHbIFjstcDo+IoipeM5stSMTJhdfDkfHD6CziIsm1DQ+q93tsb88kTXqRuUMWZ+qyw5/u+yL3CXb6KxFNllP3Xdkv47N57TlFy93j16MXsProYPUDRkfbagxb894o2CmiECQCjb7wscz91wGnzH6vJWV3mhkbek9ZlIkTod6LIepZAseqd/S2lDN9jtmqyQSW0nmKsz/cMvSNNrlV0R81gVgr/ScbhpbNBfBlN9RRaTmW7uQfw2SrQLFPqhq5+Z3uTrY3naLP+Qq+hCnP0i/6Jrh551SqIKPc2CdIo0zXqOua82qAyi2Cx93YgJp4UcmA3Ge4QFr/3CmqqZQWujE33GBUWVBzZ6+NRAdZmrWBK5gs2ApMjxVy9BjOzpsGVzs2i+e3xeZUFleNuAJnW1jhI3zd0pVE4JVJov/ZyPH0UsqsYDXtCOgIZzdKefh0iYH3k9ThWQjTn5d3tyyJi9hgFZjJGJjb5E1YsW2aL5tfbe08AvkL8rdeVyVpjOLQJoTxK4iH7PbmYJjcdyF1CD2JQRxak278Hz5vEoH7be6MHaUshJv4XT4kLfsLuKh1wndKCXYrdJK0zcJzgqJ8+fS0GaNfGAUBroVuWINjjGYDSQl0ec+PagaqXhTnNbcwqmKNg8mIppYVJ5OFlm1/u0nLyFZ8oz4JIO9SL1BA+J9VokslMjZfpPjd2kN1ibHHG/BkaA+7sh3Qr/HKEn+GDgQMi9VtmEEcCYJlo4VCSiSGytlKw2CXrjYBOM1Bz+tJixmjn74DSoOzSJnGVvtKEtyplGw2dEegXTiCGncCTQ9bcSW9/BSreu7Aa6xM0/K0PnU4P14RDUDcjevqv3DVKx2jSKbXQWjTktnkY0BHS9boUNXeQPrtJV0zmkOKrSJ7mOfq4w2Sc/h1s76pyxSbWwTWfosWSXa5GPHIMmEbc4sFTMRn+c5Srr1+swPYGdGR5TQALFAhWutVuBeSZKGHdb3EZD96ezIj2wjIhp3rtsESz3ReVAnpnPcPyOFcydVNFUiEdsw6tWbrAEdVW51GvHTHKfd9qzxYWzgxgu68cVJ2jC5E3LRef15TV8jXvO8n6gScmVGRMXOddlu8OSQoDw6/I1/CLoux9L6yysPPjPhNMhCrgvBthtHTEUfHTM6HV5ED7ItNNuFMJkFYHuELWkhASwu955fp5z1mvjpyJaK4Fr1JEld8seF4okIlMkxd/9IWAWOapQ6h2YMmW8SW8ZwYuoIqSOQ8+zVmlp7kwJO3hsZKwfQM7lCTwR3JVtfzBfnlu7/vRJl0brTEfLA7shNQYTjj15PoqVS3Ur9iKDByzvgKbEFkmwVRq5iYpSJAB8eFy+Sv0GqxZiwUWlOWcpgpZFcj8hfgvDBjLcrRPFKTAryjdKVNYSXed7ZwL5f5H4JQZeSbppyk+H96fckB1aJl5dJgQfyvKohqGPMrNBWrdseRdAPOLS46kM7RxpOpr1YolJB5BoyAWTUycr6IswXmpE8dE+XCaAD7ksrxXP+E/zBGWgG/TbpfTmk77EH838GKeGyDVFCHhcuZliXi+0qDH/FlGKntAX6/LkYzRWSxRkRXtqI8fLrCdvsJuB+9MOHGM2WUT5T7L2YxLKOHNiZ03m6hTKnAZAtWGgjG2kyH4NZ+Xyuj3K/z3WuqfxrSC1OTFVGlvTR2qmvjoO/wdivZ1B6FpAZQ2yCcEyo/IMDeJdPArwpQS/WcrchHbyEP85cRGi6pJ1TJIzAtLITh/rJY2ikw1N+dTsGf+/6H9h7wojFskOoOmy1l3u3ZSC6cRtQQ2pF5NKdqmmFxpBUO6L2quz+0RqNjSnWyXuddZxnztgGgJm12FgH6f/inoTwxAj6xX44NO++1p5jFRWVXrNd5WsprIaPBTbNEfdOlgM/sMRzPOeDRmKjuWe4Q2dQ970Gcb45HLZG2Y56MHQB+f3TEQyXRAxMHwo1QhCzSk6OgjjJdPWQwA0NZpP87ddOxvagvPMrR/7qCtr+RJGxUk/nAm/F8UHqZMZ47SfQFaB0WY0LP+qPJ1oxU02dM6V3CzedaXEAEA/f87lpWdmobwqdqULG5gPYIcOYWbLIpk/jbypUpZ7izBTlaVNAB2ikFQtDLw5FjLSSzPhOc5Yyp9wIDL6PtZgHpP2CxeKJl0iPDY5CbZl45Uze3KRxzPibtWfeKVFS693Db6X+Be3E9jUv684d7v7SOSlJ3mRIJ/pEtUnDxQxBfoEboLUxOyD2BErsF8+hzmrffkOpa4WKDNcRkjHFKoKZxAOrkDceX4ZFcpMoX54ENgGM6ZRfWZXvmpv78cYIwTzoYk7x/x+xtDuWPfiwkRr/M6W6G8N4XPl0WKcbxx6QJeHGbkHBnbaxxDDsSR5UVYlN7a4XADHjdOhpIzVx6HtMzTKczAXYaWbZq3PGigvjXIYMpSqI21BmF8ck5JGUms6v5rGa2IevjsQUQ0Zx02f7duP2IEjY6geNo0vIQMovymHVYETgXgq7BzFSmna2Lk0g/cINUkcmVH5MzSFMS5Z89/ty2fSbxCNYkJa4vd6CeztNAIjjdfZhRyIqcPQ0uSrMJByc2883asCrWAnWYNBTDod5/YGBRBL8FYuA9ImcJiUQ/btkFoN3G47P/b4F6RdGgyCj09tZ4z0tZZxfKU7hsvN6UYEJJq7wmUXar904hrVA9YJZcznVmyuAIU/kaCkjChgeZuwOfphgQmWTtc/pb1OyM9n2Hnxb+O47SGEpgUiTyVghrW58HCJ8pcbl9Q8JZVerLP0H5g+iwdlg9VD1gGICYmToc44SRcS+Jlbuua0Ix3/Qu3ZvZrJ3WrCvrmCN8RX5FdrsVHzUsDV37iWSQrIUIm4yWw5BydXChAXBid2Te6hHTZCWGP4UOfcL6ktYw9AYzW/TOKLq8PAg4U2KyVaQ5Wy0IXH/FXaUSCEtDhAn4mUSA4BsVwHiMdwYfAAJTc1b+SpMOJvkhinFpQoIzksuSPubLy51XGTMFymUKhFp2hPiQ2bZQ9DRB8zO0bR7ifnH0EqtmC53HyEdGZ6Gl2EbW6bULKuGSNJ0cai+6ApeyXigVHtT+4+fszDgdh7ADPl12VxlBhdbwVm2guHSHlJ5M8phI943CmHs2QUVKxY9HiP7o6nIOKYpxGWlrPqiFPWgI+Rh7l35c/1JdNjhkUsFNYA8R79bC6mHtarCtKVBpk3SXaYu++yuZPvMUpsKw2QM55oWjW0G1hyQJ9ac3k0I9FeFkDQtceUNDyKw2hUTs4meWKm6eB/3bAsZuCwYcStlHu/We+R2oR8z8AFukqsl4w/olTKGiQ24JkXWlDER1TIPvwfn90IP7tK8sm7l/VDkW8ecy1cpsfBFvTzGkGwD8GbYE+nxDOCgxsqzxpVXucQ9k9ACS1Che/cTqKOsFmaqKBLTg/9nq8AluBpY4P1DvZeRsOeKQzMKQpunNeGtMLYCINpO9u7XoTVvCo1k8FwDCorgqWDL5udVO9NPK4wNWDZZ+IkzO8ODT2vLcK/0Iah2CW5dLH3zOl++WNmmdOTiDtFLLiFMtqAusnfB2ngjJJa3IA8fqIiJwF9pOee7AcJb7oiIsLipczkqBOxufkshZ1Wc0MaPOEatz7ezneON/GKmqdYq6FCr10NgQPKYoKd9iZAhf5W2UuLg57NrU6MCaL+WobKn6cCLBkrl3ssD43CpLLNGDDsxvPgO1cHA5RZ3mVJ0KFtmMjCawNhuB5Be4ioLo0ayJ6kPEa9DmDjN8o5WTKJo3vlh11z9ukbpKJl/neUuoTwbLpBbA0nkdfHcVf+qX3N/J4xqrVGyEjnnPFB/5ujuqzkTkxNEV2AS/NkwrhbYKXqLsGsPbTdfPxESS0Y9e30M8UfwGrzMsbA1PFMuqa5XZ6ITnc4Ge0/ErLF+OefzWRZ+O9eGbEUZqNloOMFkRdNdxoPFOdYVRvqyK1QcFSV/1qxhK5U5CTF60IX//OjIFuVrTOlmMjjamr+9O1IBYTW3YyztT+Aarq9/wtI2tRgbmshEpGqByCjzNTPqDyZScRVvUnqz7PSsz+x2Ae7AtfXM55CcBHjMGJmQL6Bb9ICqxz51NX0V8Qu8YFl1ET+/NTHErdicYDW5f1JVzTt9yssKtK6aK0X03h/sgaC6k4AKqYeCqXB6sJb+oEdVZlUwKJjUuUeNQLFJoaa3HN9xWPqIPrLkdjqjEAkHK495CJGm+YynYW/uaj/rSlxBNWWYjOO7cETMnAUMhUozp8wl1tEI5xl3cUd0DBYrb5TgANQdOKuURvW/EPrBE209ekMo6r4p+raRJY8d9QyRKr7627N4aPjS/RiQGbcsRsobXq1pBTOzGoFOb+usXIpAWfoEyuSUwb6qjCKJMO1OXFMhXfV7cAwuQ0WCKjNYEpZYj5QTNNbmqCo+RfRwx+mO8Zmn99cnKWl/zNJYijlJ7j9TQSDaK9pmWZYutqXJ/fzrBFRAUU0TRSiv9bkXODQsq1kHoKpuvS9+IjGab7MXGVij1LHqZTMSlqPvYk/A/10B+X9dD/EqqU+StgZAuNxx7I6QL0n2bvBXLBSGSgqqQA5NxOnWfAHoGMGWRqgJ/TVe/G1bnRemNe9HB8QCMTTJ/vmntORVsYQTudFYC9uWUOWC18zetAuUCwmfBdZevG9OLbM45BnCUUaKJ7x37UZH/3oEhgpUcD+AwrMkHNEqzDISToNj/Bb4WtjNub2+MaDpu03NOzHBgZjNER35EM/WK0MxHqZWdJwz+4lewPHhkcDAoNqxGUGRKci5R1RBrH+xdyDX/FAOe3yUEGTGTI+vjFG+NQkZNO5R8NyN9RFG8UFC4smswcu9fYoyFCVcCXKyzqoQPfJTF+qqCkaguk+xGqTe79wCCfy4stHjsnp2blCD5Bjf1VX/8V3TVkxLroEc7zTKykKxbZ/1opSUAf5MkZ45gkD3eOAYXlQf+/XWb4wa5Yh7bMP8Meu/CqRoPuj2mjAKCoPjj5mCxaNcYuAKk2DrCo9PzUcvqe/k/P28/kbYjy0jeVxNwEGCGL2UMXJcx/aZ7/3sH53p/GqyU1I1O7Pv0zf0F/HBEvz86wVuOG58oRMdap0/Rg3l0opO9XJdobQpku1uwIRyrPLhFyCoZ7Jx7XThWbQiFevxcZCEumuX8THYN1pwSUi4eWjRrEs6WEp1HDHKNbsTXbWhuAA4nxH+lz3tibjaQH8LoN/mvSfmafgNXeDlhcFTt6X5ZPKa6AgLeZKYb9EoKojF7pDDkgcZuZUCONX36uobJy3xNDPGhS8u2AGMI7uQZ+Zq8vkyGf3tLBAdaVMF44GJQlXAVnX0Rp/QS1NoAgAVXyBepo1ecql0KLL3a9CfjhkEgpyTJKvdFPqHOHnPnC0NlYJB2HGGcXhUozNwN7/6LISsza5ELNy4r+Y5unnCpnlNAMRGcGeyMkbcIb3zA3pwyVODzQ1Xmk8chF7xsOFSrTYzhL+HyW6KWVs+aczWYG5V5uPWhgqxHGnOsqwiocPn1GsdEDA5lWI4iBbnDAfMp8I9Pt7y/zR9bpEquFZU93CwtRy11H6mz6iYp2gqHpsE+an+w5SFZtaIORHyOZMyLSk1WT3w9/Njq30iEu/SbHeitofrSifZpurNr6PylgqAk6cwPvPYF2dugLcWDSmQfS0y/sM9KzFyYNSphjjcDw0iPCvb0rXxMISQazYx+U9rSj7KVoiIraLb2FckPxPVr/Q+YlMnWALmbgGqnUiSjYoENRiJclZuD+Ote8zroVjgcCL/uiTclPsBOYp63sZ37A/3+CmGbiEj2P00HW4uJMQuYwn0sMIGnjoleBddghxTQ6OQx7DDIqt2ANgsAig5hzbPf1W4rXxAKhYLBVINjFC+y0Si0Z3DZMBg82p+TJrU6vsyFA0TJVYV9tVb2At0qSEGg9uSow29i9mC41m1DZaBDxKQI0PXxwppXAjCMKEywEnM2MFyKIcTsqqjf7rpGwtK/lEkuYO/qQouujxO16CDkACkrtbCqOTAsWOvyjB9MTUz9lBOceyX7es39/mp2L1Tj9DoTNbSgRA5o0DRHG4RgR4u1siTnDebQMvga8bW95N6hp5jNU+fccd8Vm5New5VOAGoEiNlX3/zRaKcNsU8p24kB6BEaXvDIso3tXSIaKlU9AFTncBNbJrhx9JlKdC4qgCeze86kMnTZkYz3yCe5iNE88Ve2ftplp59CnnuOkLf2o/ldmOCaz3LSw3Sum6GPrlQwuU3e921Wp/nX0oUPCWktOvnU6Gw2sGqvAo4wgU71hpTu7X1A/cCaBTmBq/aEUTcUar37cQlBUtigT+v6VrzlRh2quhwC5TUBJ1FYg+EtEwP/RDD8OarDHGPeay4p/rmXrflsHNq5VWDa3D6gYNrak7Cn8xlyqfa0YGeX5APRzdkOMNkkBDZJVAbKENBbDxZ3W0ZDhlAxnUd2KIRRLNy+CpoARkisaYlt23y2+q5j+9m4KNbczSgiEA9M+Q3krv7Q5tH3Up0pu/N2m9HXtKKgUE4PRqvZGGCiN6kjlTeLENDYsn1KoRXha5OWeMBJDSAihRbY0cycnLk78Spg4msD+q2fotHHtgEJCNbp3qSIllgEAjgy4T6Li11ldABOSg8pdLkFnM0pcGbNft/ovEA9SOnBY5136bAG+o42Xj9lCaIKUlk8sDUcSEfo5NPgJlfKfkkBzIExYBJlBXaX8tFd023GgEX0/h75lRaJpAJjYyGwV4g5YIkGWI2xgqd8cgsnyW5E7yiktLj9EQeirxpJbAgJIr7tab3heVexZa7rnbQxbm1xuzj6JxT7dW/65A1afCgwxK6Jbv5cc04UVKrhhkwoOHSikm1EI7K1yxpp0CPeK4+LC0JyKAZw7CubzLobr7VG7a34cwNdE0oNSlwT9zq1LLlVIAhTKvf7sncMJQfRi+IHNc4Ey7KBmW0U0xYQWQPvIw/CDH8XCN688ctN2PcIE0eFGuQWhNP58XuntDC4LDBjTS4zZ+qD3Ez4w228l1q55Aif7493nViypYbfZXN3FIfz5L8ufU3Pb3x5OyUZUzFC+ji4Z6mq0IYAC02fhem6HkQwJavkYCopMv3DsZqqywkh/g5grfb5KETUkmd46QgqnOQNkm4N/qTt5LiUno8grPLGgT0uwJ5BzLeZLXwQhPDdGyjQ1Gwn+w16mSgVAwInStuwyiotLd270MYGKncuInlc8XqPF7Gz3gJrM/EZBlvoX5LQq/9W7aRF30XMD9HSKtoPzJ+GUH5ebkh+Rji7engZXd+aM5b2XvnVNPYWKX1wx75u3vCoaglZue5YYK/7yl7i/AeqN2dyorCyYRPI4oDn4MRXZyegpshnaBuy8uPppgFXeFNEWuaWzT/oF6FkNEJ856CHt6rpH20YmoFHk8Gs27R3RkI6699+EtPqCTC9awENZhH/hSH135oZhJCbjak8THUWIhOAYZ96BV9gNfIMVo/r1zG2iFWpHNN4JyZc0WDogzN3YLp93AG8XxNe6gytFd2FD/7LHqod5I3cIre4E1u17OVMB5gOhtF2ad4DzJmgWAJdiy+7qRMKohIdaqn9G8HCwuWodbupFvWKPqfplHIhGIA9U504p+TRkU3y9t2v8UttwYjR6eQ4rTeDFsKG3nEMjI3+2ZbTi6dHVZb1IcGzU0LhOEHrnakSCEjepLAaGQZvDO+BfL++mGT9GhzMbpGP0MA6I8R6cyRd+r8kKurxa4Iq4nIHHa6lPdfV58sa7zQCT0TkvaCVLaK0qlSjO/zGLqRe3QG9o9hjIGwvRwt9C0HNx+7HRrfJEH88BGlH6BKPeRK7j3AuBB2oHtYeMSA8urFt5hx2l0AZ250VSJbZp7Wb87cWrgmoR+OnyPICUOnMdBPobgQ28sD0+ZBqqpuFi67bV0BTN5yNKf3xtAhOPSaVykIC3qMC1jgjiZPY6UhoPIZ8ZaEE72OPkRmj3537LWza0veo3i58sOxJYMciy/gw5WkOXbhm+iyiK39tnsCV2Z8+lWlq5E7ArNAeBTnDdQAzquOkuHrBh+Qq/HtK64F97kcalfLuMZkrpsM86nuqjmi7djjKqIdbdkbHkU7+H8bzDa0pxgwxiCqOPrcLK3jwILnXiVKMZyBI4jEyFZ5YhvQGgV5P+ieW11OZq+17Z8TO9luY+WQ8Ndw28EKdmDCDZUXGq9IDefMvDaGKZDqRKMr2yFFxBZkHilloyPjeXnwxl5gxxdFuxdfS+HyTPqZ4YYch7P6331WJdFCyA5r8xzh1iagEaTRc2E754bxzw3NkK2hssrWr6/YggU/SR0A7Nkt3R+RHTB/wLVxdfZNFfZa1MB4yIISXGa2QWIu01pYL0cYRVwvp7QbJ+qfQfmkhYcwSNMW7JXesLyJnflmnR9eDPSPL/o8B1V6pyV2hD+x1eopAtQCBpJn348cQoAwH6YWnKuGjlUqSDrLUIjXLnmMLQ93IuEAi7YMwBfplVJw2sMrH1a40swHgJlsczd5kkgEtcQYFtLCcTfewKsSIuFu/IanhDZNym+pNWMplRVjeFXkKmst5bYezKBrZYsg9eC8ahPhul1ZoZ1+lvw/512f0oO1MbSGFmrYyA/hu7/LfyH3vDwnwvKNHIw3a601gdJxzoLYfA7C/PJzDAcVJm8t5ud1cHSGi7BSCUPzm79tm4D+hu7GF06pvbeNSVfMsyOH8DN/clA9QKUgih0VoLOwby2sa0lgeOqyDKbcnJ7Raopfa04V/RbmYAKk1GzJWzjAt5DwQy+hsEl7BDKoh+fNiwBalX1VzAh3lXBd6T8ur4Y5C0FvSF+jvpMXR/6Wzejf325Uu7uGB2lvvix1jynKNIKj4+vxUrxSN1NboYNVg651ncATrFad2D1fXFIjEJpG+uvrrUzzZfQ2KiFXNwNMYlKUhf2a6KxpUBm/kbbZf79j843RrBldPiLW5OTbF3/3ktw5DoAQoN4VM0jJ/w/yLC8TcS76W1iVgV9K/T1dM+GmhlkVg+xKHYkH1mLfB1SzdQ7vEFRfUslhZDGpZUG+sfySomN/A6sS7viw2REDDnx8OTTIwO+6fVxjTS5OUuuJsNwXW99c8Ztnowlg4bJKjdZ0lnSbfTRvbqO63NBMol17PJK8uz+NjcjzdJEMxNMaMT9aG0RgKIKdm3i11Wj6poEAHtPGo7YfghKtVtzBiDgNnZzE2353ppCxRBfuyJS9mFXsyXIXOwhft3l2sXuzvjxr6bpIsdsNJeDPLpQWKWHo4udOQj30pyUk+C8cMq1wRPddJkOI+nK6XEP98LIz6sY86KQAlEO8alRiwrRuCsVr2NomsMpFmiGh2Obm5x/yAV8vz3Zlc6Mu/ORi6pMHwkV+fncp9q9EPBDQ2RnlH5Ax8qkYvy4LPXZ6PvAS5F9AONLXjV+LaF1avCP11T7P5vG0VfsqtpJjmw0Q/pACZdF6u4u2lxIIWRUsAEEZqbHGO6lglxkdCfoCEY2vqQw9TDCnmu2YNjTFs6Lyv/W9jW4jrdNJLUw8rtrB/U5JivdxAj1u49c4J2omqSAAKISTU6XG3ykUqVZVWGqE9XdZm9nUsqr+o+u9TbmaNeXna5ueNEst7C529hgONCOs8t/ieF8Sjzqm7RwBHDQl3J1TsaYymnFZjkWs7joS4DQs/BUrUo7zjUazD75gJAbxOvksFCiy6nUX77EmZb1jWjDxo49tN2fBhG6a4EAutTI4v0H42xxEFfzi+AZzh/I93bMWpdzm+ZasBpo5Wy86oPPbBHmXx7xgtlbP4nGRBHw8aR9qhPMX2D31MyD9yQltvXWSP2+WdM/+zJ2hSZnBHBL3tDTL2EFRcn1jLTNC+PLIlT3cxfbCGUgxRuk7oYJGgVvlPyvuD0anteNZpyb0iQNT2zzTBaeK15NibAP/KCpia3qKD1NC/EZOgjFm4NacLJZkJNh9KV0UC2z4+O7QzKzB3Vw6ttitr1UVwenv90h2z8MziaSWTjsjHpM26iLYfUB3WdhKo4MQ2z/Yw63DIdqvJhpgo3ta5eYfVPgSpuF2YpCi3mSqZP2PefNciEREhpbvOdNega3H5gaREVZQP0Ijrde0pKg8BSJd1Frd21wFpLsGnRWBhD7C/frDPOCknbzA++GToh2q/tGKUm0P5RNPMfiqBi0dD4yThF6fLfxaL9Z6LXfUs8DholAKyrmxAwGHD16uOWf+jxhRE7iFcVy8h1YFL8/iRwaTqft4a8+4jMyapS0jeSAFeV2XBoFCibKBZ2o8OFKrrR4pb4vtKbbh5WtJeeRJGhKGce7vUxic96Sk2FSIQeosw8KpmZCxjwk4bQdcJBhoerZuOtDIr5zx6P40qke0L4OFkQxpakEdFO0dw7x/ODsE/qEe43WCUpocANhbiFirDu2Cv8TZ4bKvZ3Bsc6aV8M1HxcXdsFOfl0o7keRTCl/e/cnNY8wv+JM/H32570zS9ugO86U4pynRPvSg0DTFkOn+daRXp/kOe9b9XM5hUk26ael6X4J2726GOkDH693OebH8pe+6JvG0wj9rLHAz/160sBXXmmsBNTOBiaRTgJqSuE8/PvvGjrrptVRg/IVp79LOogfRBn1XX2sYs5Bl3l64Uw==" title="Mekko Graphics Chart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496209" y="1403702"/>
            <a:ext cx="1693067" cy="2564574"/>
          </a:xfrm>
          <a:prstGeom prst="rect">
            <a:avLst/>
          </a:prstGeom>
          <a:blipFill>
            <a:blip r:embed="rId61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11"/>
            </p:custDataLst>
          </p:nvPr>
        </p:nvSpPr>
        <p:spPr>
          <a:xfrm>
            <a:off x="659925" y="3752205"/>
            <a:ext cx="109728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Cloud CPU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12"/>
            </p:custDataLst>
          </p:nvPr>
        </p:nvSpPr>
        <p:spPr>
          <a:xfrm>
            <a:off x="1765566" y="3752205"/>
            <a:ext cx="109728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Enterprise CPU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EbKhibxys1vRH88zE5ybiuS1liPnNOJL968U616ytqA0NtafbmPe0q26B9vXwA0eWx+k3ayzBr99tt/qY/YGxLIrCHbn2VZrO8i0M6+lFpxzRQW4bVY06R3JLGCB9jSepRxd/GFzWUOIPFj+B88Xv7gpfPkIze+qQxVRQRfVnHENNIMf0xSBrXEi8W5u44Esu+ef4eTa8yeHUkALRqdvdsRLPFdCmmuIw3zDxdLR4gacw0M5GbQLNWi4QTfg5/VyzJbaJoh3uO8l8HDIhobhE7HXUm2q6Ts0PkLg816Rmm7IU/x2nSsY6NLhqiHI+i9xjsXa9RchMp4W20Nc1yPrtKo5IBCptxWDA7Jn0nCO0kRIAuZQZkSGQy9fSZLda0Z/lnFvkcqKTnvdXKbqu0ZscVVWc5q6yX7Croflk4KibVzftUvM7uMOKPI6FKX2EBFOvk99wfUhJeZ4YxCiOuQAiUscS1JWssoELqMW2MQARoTSXYpXR6/UTNyKBGoX6yzqnQP8gfHCQPFY/fmogNNQ5S0zrSB4dmmo675wlKEJaeXxPwMO3xWfqOY1sYFFK25Mb/oNrLsO2cD1cMwSMS9QHGw4kBANhm9lRKZGXOeX0h5YcoyqviIxaBObABhfPkUgrXx9zvrrgFvMSk1PSCeUUpxoSJVwhiH3YDRiYoylPjjiovim7SRpg4blsp56xCjHio5zZfCIkc6TBWjMyNG+ewqZOiy9aDVdtZ4dEtolsy65r9uOX+LxglYdkqNmxZwegTwXphaPTlpqhkAd99i24zIQW00Jcc1AZ/ozI4EZ1zF8PmQYITYW7i02Tchjaz+brrQgqv8HT5CdG47/twByPwxQ/T0Qag+282477mQC7B/aBKWGKVhULNCqc3/oG6OlMlsCcm7ykFDqiJcfDbKqXol1kFX2qcneeSD6SEUEvd+0v2FIf9GzY5rvEOmNN6Nor0S1z7RCwV/TzMtDGHftySSAH3s7udbSzk7HM1Hp0AJXM+9kbJj9o9VI9SGDzhswRwHGMX12YAAI7a0qKZlV9gLGWbjZd0iMY0xlx8VZcfGILCkFkpdvtxali4HEL99Snx1ebTs595tSPSepuzoJMhb7OASi5mqDQmWj84euNOZ7byGwZhQLrkROmZwTvWYld55ikHCEyYKGDv8lN7ubk4XW9TCLh3tLdmrXBceINQu/GkZT+jkej0SegQYTS6TBB7Vdn4V5HFuafrnf6ZJBZk7hn1gJp/25lOIT41KgceTNN3LQv270RGzLOzRNXxTzSVpgktvupyyedR7HBcv8Ka50+fWFLxUY9d5BOb4Mq0UUB0grfb44yQzgjm+D5YkM811T3W74X9g7ZfQdZgF/PQ2Ld5UHZ3Xye9+fejrkcpAq/z1fiHTmm2/W/uGjf4iKPBZG3SEz4jfiXVrQOa7ySrPfcV5mGXtdiQu9TyKY7cbvlwiA3iOPMScD1qxvK8DwVbPq9VJtx2T/ZdPA5ewq0zE4+c1tOHhMyCg/o6wlMwiBhC/8JI8OeKbh5MSqeIN20Mvf0/nVPAupX6Galf+TvZfUgpHNuv0lxVhsdp5oPuaioaons5r+C+BwrNHvJw7hNptpU6w/D6SRh2GN9Y5ayo3DiSjvrB0Q6VZetm0BnjpJ5IM/YNqBkCq0FOfL40G6JRhcfC73j9kFvNQkYtCzX1zQgpUFUfPocnSJtIQSWINNkp0+7roAaRyz+84IJVqxI4y2Aa4Z/awsPNzZ4q5InPmGI/HfhIrkJEmbmdGkmm32s7NNh5wZ1VC/AVNlgI1rmS7W0ss9Vm1kFGYrPDM42K5uBYzTEPyjydYqCQLMil2cVpcHuVELeSJM6ZQwMBc+6FV80wEakfGVFbW2e4wNs3cb8N5o0ZbgtePznaQyETtFlVHLGv76b/4Fo+HlRjksXZUpUMziKQn2PsuE9WL2ANIc0hp3dXtH5gkF407hX8znVQ8tG/epkX1KBzT+ICW6nyY/hFR7K2Hyb07TWzp3R44YZDg7E7NznuXUiQDxHx0Cq2q64Ft3/Zfz2NdJSpZOkte7LfRMGgoPTsym3R6S72H7IPB5CJWaioOpbqWOBQmnylpoD1XC9J2imP/UKlXfX9k6Hf4b58NRVFcqFzjebzcD8mDTpsaZ0dlYXCpIHLuUYoDF5T+gkBRJIgDDntnnVssxqagKl6iZN0AOeQ5tg9SfYTW/1Sjyxhk4s+Zbj1fFZLNmmjG/l1yioI3UFnvqsDYh5lC6n1/PSZ+tCi7PuGqeSr6+KHWrHqknBtoAtDvkx4y7dQD8W1L9QU9vdAyQvCDxll5djI1YanMqnCHQEsYCECXfDY2LR6sB7JCrkhwSkCSibqr9W5m7fnLisfHzWrr+1X2J+RPgjwif/1RPMkIF/1iHS1NDvCu/fHdW3cE659vuOBpAwj57yn3w4G9KM4RptMe0r7S5ZFbTac/62J2A/duDf/fcxaAtIR8ijtd5FbQ9eHTnbKGDlao2JL0BPDiQzxrfB7Ufc8/bJqq9aqXV4uAd+2asRXHuKwlfYFoV1b3CfXnvGUhJpPNNgmxL30NAgKcIhbs7MzY9jkDVKldxUuoF6weM6r8Z9Ked4+y99nhgPY642maQaphCxpOylrn78B4Wj0ZpPZNVlfJ7buxHPNRVCfNEwXvn953IsLqjkyWu+uAucgpLf1RJSyiz5BZfkuMZ9Vb7LUJ3w+s2x/WIADQGNzUpxPfIWAN6XQSDRwVmSu8s0id8Fs/y949k8l8RfaCgOLAUH4mDDTinzgv6MV6IzmFFURCmErkTv90rr5yWZ2U7sZyQDoHj7Mhwz8LiRODCzAt86/djvnBpTYy0XOKoNrqdK1b+xpofoOLesuWGTUdK7sXjj2lbz9ob1Sbp7NfE3dfifudRxu5AHawftSOJ/SLeUp67HY0OMVl7R9t4Y0qpkGISVc4haPsFDZW/nxSP0PcXajOOLUQcZ8S4pZiqEjceQVhkshUsz3PQ7yEiRxIklzBiSwzqGcjGZs/6z0YomzEzaGU6uCiXvuSNAT89LSi1MVm7HX8oavel8NxF1K+DMFUN6pA78DSHLGfgPZjWMH1S7IX8JUx1Pd4vlid33GJ3SzXa4dXeR8D0V9ZhRsHarfnEPyGpSzNmNa/WUoi1iVqPOupamp/Pqn/uPPmJfZDQIHRYNF+QyEROkJfbNBDFZlOXIvqzBAowiSGfjI55oYSiy5dVsRL+xW1nFKDrMgoHJcJSd0aPpJ+TxOypqxoK2osKvdHJgmTovLziHb8D0toDwgYJ8IRn+BwBasbK+IcsfTWbjmxTCtv1s+EpHbcBhCZseXiNJDDy1ml+19jwZ9RJtXmVDD69S6ql7kCxqiDlZL4+kGon0lFU3xixPjpJRptDBxtw3P1cRK/CusUqPWlMFwWhUVsK95hAs4hzLsQL+oXCX6eKRlwX3kSSeDgPAQ7TiofX8X3nbkp7lfDGt1lKNBgMVaqHEeUKkCNq+/PVxqaIXz5pKQHMkZRkmo7KbNgORutkoGfFX0hEyO5zPU7AmNc6ER61Vm7bENSgb0aSFxFo0GcAG4yX6fouxrryda3LR12wpwbNl0Q+O43OLYIzPzDiXhqIbYjU3YB1iDONmn64lUA+WiECinzODbjX53ET7836kplijGee1Y/5wCfwXbo7KGA7nzh117tpx+eLhvIc8wgHv0vRJC8dU/gx1oVioqBsoZpQZPLcX5qFII5mIMmhBSX3ctJ2d+b0JW4vQ8dNu1W+x/Jo4KPO04AJWKv7HGvAjzvtkbnS/PbALeQQVYTZ6vwsuZ8ok9Swz6fIOH4QD9+z+EBYFRaPCBGPUAfPXdA4yBSIxZQNaEl9J+FVE4lMm4vrODmPzu7bXDi390/PEcAoCA1nhM2u3BFkZYWW0N08+aFe0J3uNbJrcCSYF79YLa1q6nQdY/1USKEOSWy13XMhYvL9V7/SwupWoqS1pVHJQkkmLNIW7OHUuKObGC6/mssiclJDkoLJtqYJoMdNbXCM/KP7A/U1sgd05vCmsrkUx0YyJ05kMUMXXFjYDSWmhl6ok2FtX8H6c7VupsXaOL1IGsKm3rhDgv5CNOkfMV63JrBSWKzc0W+u7TPYAZ9rKt2XeodjWLohMkM8Iu5tiHxC0O9Ka6HNLzY8aGQGQWMy/8pkcGc5265Mx7z7/4595Q3Hf5qKI7q4vD4m+3NwyMrxlmNs114Oam0qjvPzPrs0SHEbBmQW9rux3RyBuhewKyGRs+8jVji0Tjhqqc6D7Lo7AIHjkuADlu2GMP+gMNeI3XCglQTVCPAP7Hp9EG26UQ77TpdgHdQuQOlfroMbk80EMfnGwr62br/X8m2XtcUCipUol95Jh8Wc0Q2L6q7CvBNyIGKZKzA57zhUtWCnQ5+BCroLgjucUVQAXWQ7JezMgulxHQ/U+YbNvvNc0W8ByqltF8CgIICyi8Srbwz02irhjr8wmyCHiAWGUcanzFdH0XVgCX+43dgMA0Oqm/kaBAXjBkedxYM0Km5PrO0IQMO9TIG1qDX49bSGSTMtTDzMokTsEGrkuwYqcPoJ2o2IMA/Sr2oH1h/NYEI4hHNZlJfP2TZkn74OHXzwMeUzCS5ErWD0sC+cZ7bUhBrnBxkY11ZdUC+fuL+c8BTfCsdwQXFgvCvZxvcIyl+0G+JfnXQMHavYA1rRz3b2BI/Y3UV4eW/H3I/+RaOz85f8R0DxnuTlydx6xRKrNStbLS8OrMGJ+bNydH62wSYfWFgIR3x2fXchrt7dGFdPh3qlMmEdWpse5k6XGdg0/Of77QR+huTu8+c92BjR97A1XQMNohNKHgzb4LX3JxSCJYuiIW22GIGavhyeCvAn7GsH/u+p9n1PXw83hL8wcjJFjRK00Y63F+FEoJtk50u/WZV0mF+qt9KODXmXthPoNxSr5DEDZE6BQHIlUtkKTuZ6BTjkS740RBB0f4x0ISMESv2zbfENwALJnKkrgIzVxhGzUoq2OuyuPJGjMi5QUf2CIg472BfcjtW2vPbkMXTPbQ+pXXKbFoD+S+ii0veU2AVTCg71q71UjC5an0GJL3neI/Wrto+xtCaYgDjU+CgV7Tw9iyd+Y+t2dOi0Nzc4eExgBnyLcrjkQ7D2wnNPMIBP2Yj70SCJlNgojgheKi2pRnIQFdKRsLMEeflI7BULKKq0STeztVty8v8Xdf5FOms6bJa+RrPfHaeZ22ilx1OW8qzxYtkSFjt5KI2nMQ+jht9aYu8NTMJLPuJQ/NVO5XOPuI/kvq2lr5PZPdE/2+qpJn/AcIRvN3yolwTT7StusYsRrDYphGOfmtNM4ZbGUOcYB4B+spzU7JGtafVMi6Kb6ObGqXzMFWzoct+QYiRjQk3coT1oCAuJXSqBClZ4McYisnqrJ/K/aRcqLtUsEMpBQugc4d4qMmzsmtu1CvHNBPG6YfUbeev7Stq1JVP+iRqtGQFWfJyqIu3/hdUdGN728tnbtOef1JFOtCv42Ic3gFJy3X8mwTVscMEkAaUTZp67pLnr8DfSHZU2Ctyd430EoM7w1aFJg6YFQpXn3tNroQMyYr77xa0AtqlMXcrJ1dtwwaqdM5UMiqu4tNjJcbeHENECuk0/fRgvyZIIi/WoBRbvW/mmVlPKg6g1LDgzNMc4gRGusxt6aCAfVTwWkxNT3v33tZdbQANyvZjJQrTH2Sbg0NghPw+UlJQT+wIaXbQWjAa6NL+cmwiyi0V/2TPYGpN1a7YB5Ga4tg4DG0v34s4mSAJCYdS1kCHrwrUlG70VXayEkCs0IiwzwLWDnorrz+FcwZmxrRIZclFbdF3IkAkQTAlIM4yDbHHoJ+OP+Zo1nj0ncheVAdyhrz8dwR/VdaNzeavkwlg/KLkgore3Zw3ihmbNHASFNSu1kMFhfU6gjchDAxTadx3Tg4uehRa2OVX4eqmv4sY3E/45Ujb8QkVLZG9GzdtkJIFCO23eOJOA1fKOFc0W+XbXqTdfQrz0UtsJpYEXKi1tGm0K4DJSGfi4dDqg9X25yilQx0KYCQhs2l4hLwDgksYSQy53+Qb52eJVvVXG764yArmombM28PoRtq7kO/80TlGlmpvjUJmJjkXbWKJrY3H8DGjMHCwtqFEFUNVwVm5MRxi5v9KiXp4tCV14eIk+mzzuIulFwFNYegPN+AgkX8sitqUQlb90xoVjbFIPWdBbPAWO4hY7iVUJku2v/k5fQiDl7xpcfz1wGJamOEMKYTGZ8lBNzEXiu3Ttty67zIlFLzCkFpuxPfEchcha/xSXQx3FUtLhuySRLDmntbVl+ic6hVo5zTBLkml3I58L3oJ9i2AkRs9DByU+YcIMln6Ovd0QHN2qVC9yiVhGRXdgVuC2+2S2u4irDSvle0dKNzAfv1BQanKhLv+kWoJCs5plh/LDlRO9bdexUa+7NAZhpKg3g4/yx1MNZ3XAPfDuK+apTtbFBPqGmA0+8HSydp1GY5DsW5+awC4Dc5RYG4hcRJBs15yDS7zwNvRk2hQbyvdwQWhQuMFbFTnLHgRsMOIcTXVZIEo4Fif7rrjXmj4OGY7OgqGFzWVDYmT3R08lBDyTYbQzFmsZsv2HgFFFjZUXMco2a2HkYRSTJsLVmrVoXzk3O6zhJITAs4kfNP7KJBm6WFHbujGz5MGdXFUhUBjXzw7DtajETrjHKFjzoa0YyjUXlr2O4BSm6UJbpxVeFIDuXkOpMOi7W88ohkFFuv4Yqcp81Y7GjUuV3ZIWCMEw5HF22vc8FAK2AhZJ01KnmvUlUqcSogUffP95hbTd7VSA9Hnij8KbP7B4vFxAZlp/d5D4WEPVm59ye/bQ+LkaBPe/8M2QjIS3plyVUaQ0k+CiIlIVoJ9dd+YZpVJKfkfbngeSzrITtUerzy3eDu6SUqrC/Kb79FCcIC1gQIDq46r+D0xBJASojfk5tadwHhYMl3ZXsGNW/vQKhk3UuaCBl1Bk5fpzNLlwqGWcYUDi+P/f9R2jaZ9s3UPlQJgYvWQsGloE26H1TCxMzyH0tlAtKBKIEFV8iqk/7VyCb7RJ2fpV4qqFLynR85U5K9ft87/p9uw3Kai5mPt2PI9smMyZjXtkTE0tXmiRZW4ov+W647ZXlJIN6mITLTGojFrwp6lUdi2xuLHiiQJJuRfV4aj7sUO40TJ1ws4+jpYFlta2gqqxz3uCpH7fUhVbZzS1FV+52Sp1G1Y6s/dEexERK1fhMzDU+cDJmuFYyBZWPZ/u3YfkhmwbxuYbRnJ0s1ByvxMENbHINGkczo9LE2FJ9KOpi67cX9vDZe6nM2kGegQUWi3Eq4UT4wgRTekX2kVCjijwOY4ZLewSiAuCkDDGRS9mON1VYVI4MABHWxukXFpVVkoxrzYvwoa6uAzJwBWt05ipHLJysDqd0Zcy0xXcX8vIP/vVu0cKaDE0tHQc8fF7tYSD/A7vjLtj7KJvV/g5MaaCwvudYCJ0xStf+tYpnK8PaIqUuM8I17zrOBMAglFHwDgv9UFhD7Ew8c9ewJpfVJxZS0wukeF6MiuPzgm0r2cMYjJUHJrZuykrq7P/Gh1kyD390Cej9Sh8l0fTaLXtK9FJkkvCFCUeAyWoaHm9r5Tn+N/L++bQ6hLKPZpxoCt5EX86XOjh5v805IHLiNpAHb2TV0Ch6i75xk4RYl/pzkKJm3HXSDEThu8TrYtVYphSZ8hgNT+G6Up+moo3qqKIzelfLSP89qYzUpxopuYQSz65XUCvG+Y7SNqOKDg1n07lQhaTDCeeOf0cU597Tj99/GL2l1J0tJfkWGqFsA4yABh10l6MUkhhAw3FEDMjxFecatkJ0UAzeZ6f4BQB1ERWsJn16FXFPyXL/5+Hv4p8oZQvWJ6djSNhyJpOei2AXqfam4ALH/8s36Apy8yPGCqKcsRQDkO26JlxeXvcyovJStzVKOYlphwefsAWv+EwmCcp6t9e7xPzr4n0aOzD1oNHqtggnpNzkEHKRVTYOQdbHcYeF3niPdhWAnQ7EP2ku/uVdOA4KAeMNfw4dkIjs6NC9Pil1+RhBBh+yN8dzk2vh6ootRXtlFYmjjLMCwo3OmtLDD8EK7GVmIo6PYfE+3UkMlda1Mb6lR7T/yCyYv/I/piqW1EIzh/Goy8jr459OFdZFypINB1mhd+FF6tq2vO46eLNHCh95NiIvVU/CQNk8WQuYP5Z94pOBT9qLdsXynFxKBy5kKtdebzLdkKdGqQxnVI0XPW5YM61qeDBtoerRdFGezqd0IftLTqHrXiHZK1OmmeE90pDUm2UByGdhwEWfjwbshIj/ZLBDoT+VXt2EJEzp5AZhf/BOqmdPWf+Rxsf4JuxOuf9wIXYaa/PVKMLaTX4BoD4DlqvzogsANBm+jM+NNiDVijIAKyDQFlKoJ40Rq2c+plpRRdmiDUZAbQVzs13/Td7Z8uEWf2JVwWVZd1Xl0HrBAHSR0/lg3bD8CBmZ2y2XGSynxDGhvi/UEFxIalWiZtWYC3XAMWKtORXRaqjLuDNx6SXI+aE3vbI5T7fMe03yA7jXJG1d/BONm3zAoAEGFJt7+155Z1bhwhJMt4CbasngW7v4XKngccMFs3LbGbOWHOE7XomzLlbv65GXcMIduF9DXNO0rxGdfLeLUlvlK8YwnaQHod+gJfYdCbrvbX8fOJyLcour2xxR7uUB9mCvT9XX1qIP+Avmj5DfaOtSrFBnaBrkmE68urjL+v45BZ8eVGad4QXOwONjrN/OM2mkWsTp5H0ugIINVDX5t/qZjtXiqQ1y8DJ9Wkk6PB+UQ2+IPLUp9OhYEx3D6H2khcv6AzKLQvpcMy3IQ5hBNvy6uwDddu3IxXeYXHkqCnekwjvv1CPHV3BsBagUboji8pgKry0dN0Pu3/MBMvlGkiNofuG6B6zbjeZyeot8M7csIHOUD1OWdPJdRpYIMnt6jZQeU2gGq5iywEM4etXOitECpTH+oOfP5AY/xIXBmp+f06GJbahzhLTY4BoXxwJqtCyUcdrX3aW/S5Bz9KIpZdZD7lMVACB+M2X57NA2QeBSq6aqCWGPcT6OPs8aVori29+uiLTOSfeK22o+sjmurJAq7YeEGQhAYU0Vq5mBC4G0Oqj5wVbInCRlis6F9aBmJFRvZUUlesDXL9wjO1Yqyj08ZDweaZsVje0JjCL2LaCVUcuBTry9fVTMnQW39N8AikTY3O4asTnvQgiTkD2nrnfNdJiu2hW0hUWMclSrVK16AidrJ7iYlxXSnJNGHJwg6D+TtKe+xwdROWeOmapVDbm9bpLIVN5hkkwLi+K+CW5JwDY6cJw8IKLSzYYG33lAcRGDFc2nBRQTbCUNJ5VlqKdVErg0mWgWQ1yhInOIUJfpoBHixpGo/P9WYSbiX+ENf09zivQ11pW0t72beU4lBJL26Oes3Dfy857Al+vRtg0Q6B4J5lmFdJXCfVgdhFcC0UOLZXEf+/F7wxeLuTgEllkdlYKiU0a/8Qqeb/NRvWy60eJmWEuiDjU8Gd/zfJQfVp5yWltfvGt+kGQ6t54uhI+sbVK2AXOfBLES58Af3MHJwcmq5B6xoyeTtk2FHonieBm+iLVbrZcc1sa8P8TFobK4M+1z2Bg/eeoMD6nn6q1OOLZD7+r9DvmYfFACqHiXCwoMlCh0HzqcyQ6VzyVgauD4D1pPx158aMIw1D3h9870W91JD+2rAVvj21rD/i+sR25Eg/dL4IyVndFHZC42rLt1+Ul1RX97AQGdUVy0fCcHvXtg8KsKljBw7XhCXRZAaIBz6ERbAVmnBcaCLZG5U2m0c40UsKzL7Ziy6zCA9p+es+QNMAgEHRH1FebJvMOdvbPFBFQKqCf42L/rAlpsPtjKkL3qKhy534v4wVLQn5Ugqqzd+oc08ZyZt86U9Vg68yLFsHRVgpUXBHm8frt5v7lC0eHs1NsaTByd6omfjvseGDnh4TbQtwEGe2Vl2rgOVC5wW6qi6Vywu7C9z9p3uFPR7kZly92LvBrcxHS/SbMpxM8m+VLUjGCvcZWJRYsjJCuSGjLtWPnC/FvvzDsG1cCkbD1MZ7CohSr3V4O50OlCJssR/ggbeJDERjYr6hsM5wE2m8ZP6z9cVysb0MD/9PJe1Rx1l9mSaW1P+/9oJquVZb/k2OV2pbNwGhaB14htHPKDrkX1BOGfrRP2Rqhpzm5cE2tsBSAI+wN0tSpLMAP49yWrqktL9ALgSTmPfp8wJVGeCfHkAQmrnFR6sOLhPsP83GdG81w7vc8shskY3dEPnDOtMUVLk/Cb3ijbqs9VRmEtDJShP72vgCY7Uh+IK/81RKVemumMb2z8jcYwHnsH1M+/QYF/SeK9jf9LxhZ0YLIm1U/bVOOmC/v6IVEb2/EThFbBAtwmNKgh4nEjKEr0C8FaZD7q6TqGF/c7iS0VlPkh7Yss1MOlyAAHqI5EoNaVj8BOKFTYzkvXTKnL7zeJcQhAzJby6jSyJ2p8E5W9JuhrszocqZNZ7z8H8IfdDFvmTJbCxp+zuHRFFoaI3LvrTUQVhRfuhUI2eYB643UrT1c2HhJddahiOARGfJv5/B19Pb8cgH8N1i93qdDJMlSyb8Mrtbu+Cr1srQ1skD/ugm+aKlOxATjDZYm0Q7IEoEq2wCeSkc0XkGbsryYWMgaCw/U1t+VwpIg2d9+lRNwRS5TFd15G5zrAmKKRzjiZj+1YJOMkMLnlm0z2138Q54suVUiZ2FOS7yBO54uDqTgQDq7+nE92wNmymbiqbgVmD5+ANnR/v93TpisHSxwRALCBX8dRdJgxR5E4mS/gZKTukPsOZ95m5D3KfwUhMf68LKAm2/wQxo82ELpdWnmc2GeNx78+WEpAByfvD2VzoYzv9YJ1CFqpG8QjweT92xKLdQ7lJF+vQt0+30Q+ismAHxMbrxOMlgSinpqHt+vlz+OvPVRdjx68aVZBLQD10rzjDrQohbCnwSIcy14EeYhsgBkSS3X0YjQa8I9ECZ/8i6M9dq4idAhUsuM83/jwSMYPQGCX9ZJ8mJX0hi75c26vdYjCDEC2mNOr2CUNZZnc8eYOX01Lp6a8VonHlYxoteae6Hl3Etmk6Wvo2K/z+1c7ZfypID1rp8iDs6Rm2c2EB+0GY5z5JsOJjaUV8Js0SIyZfD0++pr19KZhl85wiF+gcBDlYcfSxhWv/xSNU8GW9gX6wxV1tvPtvBBcl9vm7ge4pyuc7pldBhnKaorEc6sfsAvpbC2kWtTmTHcNzepoVywTX7earTwMi9PO7moDC90osA+m1PUhzmG9aTcE8ul0blFq5tacrWFcgy0/Tv2uWwBm3gLzSgMdMFI4R1qAqhtYqBohj8rc4zqAARiAhRQkKGZtmO+6eioVV6b4iGNbeOVVNfQvpNPInhicyK5FKBLzOkxxrVRLFhd/b9G09gUpNNYZRhzk5Qq7wHVnUqzcgUt7f74kJpKfGOfLqdCrWxAms9rSQHJ9Pct/B48zcujfX2c4ggplWJR5jYPROH46G7GqJMvzGcPBbI2Shm/zMGlyqQqKoNU5hhEt+izqiUvF3cYXzOYbBbx6Te/tkTG+/11U2kTH3VedJqFf7zS+JraoTC9rVa8wDv7SJksgJS9yjU4Ju4ec0Dx/xosS65WEDEZtmhFu2RH4qGpzr1TKqEOMlVluWOgKNw0GsmFV+z5wEsk/Ayo1trugPVscswXZwWI7cDyFOPzZKkWF1cWGwLIj5QX5ccu65Iv0V/3fwQFo0kFrJHr+ZTK07BngEUVwNtJvrkK3ewFFoPFnEDbzNFrEbW26AtFVKHj96fvIADqfGrSBa9m3kwAvZlnFQCZObtnNw94DCaKgTb97hgGkcslrkp0PHYIZ3BGqyMkY48xsVHbIUo859F5v+BOAdOipD7i/4w10SssN5PomseQ5j/0hj/H8W8ep0ytmzhffbqAjPIJ5PWjFSkhE0oOOvX7xJR7jEiPtG7J3kRljpqPq24UUOd7vvP96Px06yiOT9rW8YL15Xmc2kCe7EgK3JuxU3U92i1N+Hxwbr+07EBYKsdquZVchCgVHEqspDRpBy0+JWR9WZi1uoohEWF8xp/5QGXeccrV1ovE5/YeNdRp9NK0bMon0DKv4/Sg9L1/EdCtfmVT+5z9hC+WgCO74cUZFhNRkJqcihDj8UQDA9CfifG8hO7ZMejj978MyPU6YqR7cfr01ZQYNYRIyjBsBmrhJvmEBlTKVJGFuV2fxTmwP6QUDa7gWEFx0kTiSRMENnz76JaMSH4HXx2/wwTN2onatIlL+p97z/oyUpKmiFG9XxYPivm3J/K+s4pCHg21ypWMq/45OBZPW4FeHrXVmGUENj9DXvwtMacksTY6Z7ShnPcfl3ymPr7KurmM22saBq2YaTc6Z2nwl/mq2ED165q4lZFmvzO0zv2q293PQm/DDCiLrqTVW44pUrSQZEqfVbtFhfv7rA4IBmRwv8JWdbCb5zLwaUQl0Q/R5x7ajPvSA8fc2zfenO4TCn3KkTGSsmZM8WWUrpzfRafjJvB34fWYXe+RrpCK8lXR902G7H8+GAcLimFMQm2Reki6/m09Q3EYfj8eQ2i7MeEhYp6L++unmgX5KJQG2Xp0EkRRU5NcoCs3rr7GIViC5L/C30ga5WCuaHhU4ip+2j9NvedCYa8hRYE2UOG0UxCb8Hn3Ge5g+04SIQUggxI3hgfVTYgFSCAnxnPzgpM3DsEQobn5nFJyuumvtnKWlk52+ZkowfPxCV83PR8vc9MPAVEPwlFVU4TH2RFX1dFY834yxfsVelHrdi+IwAyQdrsdESP5uxJPmiuL7bzldqLitq5ZpIpYpmdIb1uZzGQ78CCvAk2wa+qqGkJC9pVZ/PkZUXfFVzJcxb0Xj6Uv4Bo+YfV+kCR0SBKRpyBdr7tSFFptnqm52EGmVDwP4gR8e3cc8iIgqSMMHU++MHo028Spw2otJDMULjJuMI1HXt64LKYpL4LDrjWvhNO9Ki6iiQD8TF46g1Vnd6xE8wWLUbk91WNqarfExpmepjYePBwKo6QdumQ4iq7GXYWVfqaVewgnPZnCCCmfqSTSa3OAaWSXaQ7qUjGNQ0v1iyiT5tR54XsSnDjNSGmtjt4uE0Y0khxnwnjzAlcAgZzT4TLPz1YyzC++ItdOBd6j1PWpZCsbTjgYlX//2a/OrliBKmF6xsOxPurpcUyBk2mXdks/DEP/+7AiwyNohHyUUdz8xS7z3Wqe43HLxu+q7p1+wfTnoMIqQ3BmujaHTLo9nezmhXysq5AwXKdU5zFCOkIvtRGLDGmQdEtBEDhogXPy/vZUG/c4d7LQnkGKG7Sl9ndUZz3Gp8tjwOYyXs82UOZDnYCAqty/wH3oAJUfWXv5PR8oWp5pq3MpoCb+xK8b4bCl2wXPB2RigGkmVoOzpWPrGWDIwtZSj+OB/0WiMGfNaO+O9QFqaSnqaxOCs0FLdsQeTY4Suzc7fw2nbqYNc4ZfOOmhZRYrbVxS8Z+LHQGnmcolzUW6QNqlWUBXA7mfayT6Poz++fOsDQZRWxWoEt0dDdB6yUi2dn2bvEeCX9iiQbdhwRQzdn5FlmUlzrofljsHmUIBF8ySYPh6AApmLJRrjgvxPAOMDa8j2MLSizR+caKONURsd3lvP8nMkDnuK83+EVhCMLOkWoP/fL9CA80ocigA58Qsj5cL3BYzsVtrGQHUM2+K9AZNngpyJ4Jga+5quNxyRSE+n1rxA8Ec16QEHkqoXlHZlsPqWh5+ehRzLLbYi4GjGXCxHBx1Wy/Y87qHETyjGV1elFZ8H7zrW37Gv5M8EpdGZ8ZWveL+JUDCZOEv/ev6pUsQ0wSxOCTSaaxdsF2Jmv/dB2YhpGA2e/XjbxrnQmbhUZddv8B4lzX7m3VPCxgSV19VA4S9cxiAOrYS7oJ85H3kwCpDArgAUkL+nf4Lu3gP4ZPqJM9k/6Gl/zcwZn7l6WtOAtJ0LGbmXKC8BLJVISIw/XE9ziSQbjpNXonD4lUgaRdKj04WXV6IyDwHbOi/5NIvi7+v2dDmIVemNB9XW0mgInozgIQ136T2457n1q7+AjDBFFYFFxuteHxJ9jWJoRLYNg8vzFOEnMcI3tOICTLAznSgBwd1PS+CASHii8cF+6q/XgcsuH8CiIakAShi9ibYFJIvwTu0uVd6B+h2beBW7bZ5R/ba/m1BebiwBC4B2g5MKCI7TGlUaA9UqRKkW55tak3j9bAxwScFX+QLgAhrvPVrtcRaE7TjqMyXgw/9DNZg4vF9AQBNWGCUjVIW168VTXRecGH6qRIPNit+z3F7ZepBEZvS77RBAy/4kTPVblL7I8t+C0BWIGN5/AB9qHlc9NkjJKk5Nmd3wcjDdcc5Js9idhP8FSsr6iI6MZYstVb/LPh44Vwt9YrxQHFuzC0ot5H0r6kDV78go3TvRdjW7xTbFOx7D7nPyafKnivwdHFlL8D/UCHZIyL93NGFkhAo7o+gXr8vOTwGg98rgoqqhyLvjAxNIVtzsqxaMHHtm502ZTW+CU/kKVRUj2jQzFCFK91qi5p8TcmUPAp1b+H2bMPEu/8iL4t2MRPuPFBeIb+dG+FX7D/nRMFFLSls0QIwcD6+KYEYlzIQHnaMBp6KDjd1yePbtKq312K28BYi5KnhbCAj8xKpnQKgQIj+H0kN/0E3U47XNHt5pFN/6SroinLNP9K8sx3rbmEfT8UOW3oFMdrqltJovnDbu/ViObGD5ueceGXdw3Ybj5flv0FKugQyI8/JK3BqVd22v0IWdkjQP+pJPfpc0tQLyfgIBheM5vP72Cf7UlezwhePeIPsu13+7/dXdTneMlh1gbNVA5S6mocHXPKsOOl81OgD4hlYeAdZ1TN+pGBjyf69ZNt4eaHxdRT7/jWnvQ0qu/nq2uVpdFQbyWs6Iv4bgqxRvwV8wPSXpHwcEGs+6nXJcarQZPeHCQkIoGIlXlAwhkWtMHQrrVeO6ponQYEh3pQ5Mfqcs+CyJYetJalNCBsw0WF2ntuQzIrW59sRMV1+Xl08BNkB/tcjsT2EahdbjtY8cmXYb+yar4uy5Tr3c0s1ROnSQrq1+uWIZjpTyLxnFBXPefz4SWgsdXNsGX7SrvPRZmLXIyLYLD/M6J4qzPO0uCnf93V7gD+d3ggN4jUqWzax1jXu5DHPiTR7/O0SPnaVtRCtFcI2ihOX2ABU5d1VOq1DjAWvS4g8G14sajSH16Vnpx4Xbvuh1WA4MW0qiGzOVTHnGaPa1ED/CITZHiS61GY97TEzBLI32R8Sf0qlFFANRk95/J3dnNXaLyitodQEgqkXDbU7RtbL5WSJvraqR3H9m0AqoWTR/ysANYnjzMwaQf88iEoRQd+0Sb/6h77YipvmfwXgS9KhD0bKt2FruruEbC8m0xIZ4PpGzepfjArKv7GxeXIlOfi5h0TFFyTbvD2xWH4Tuah7aBOGNXbInDIRzCHZQgmJZFA9el2giFOf/LYxyiOV0q+p/COuahCvBrxcKwuWcZ2jRrZO84PLWhyr1609S5y4RsWyFD26CB3YoyBAw5WZIMYnwUhKJO8vooarnwnJi8efkVpz7BVXB/6ST60vtykFFZNKSCLlVjHFc656RvKKb7jv5IwCo0qwKCDxttVHuDq9iljYXDP3hkzgupcv68zGmN+MWUsoMVOy9qrlBy67ghdWob6QaamGDJr1JfAEmqARcdehA+WAQXYlt6JOX+mdIy5EOYsl6xws0LVQcLJrastwNJKoc5gdzUNQ2bPLC/Z5jTOEsxW5OZbW5ltMQbzB/x9PFxbY3yPBwyp3yPxSQ9vCVQJDUoDDmCaUUgOCMNBn5SZWiaaH8vF8pi94a6lVaXxeUQsCDChi37Q7i2i45EJ9+TTLo2ReKj1vIt8xnHE9S09v6Zo9v6qWRUkOS0oVYDNLfwAYEC6jRXhjnvCDzjjOMQLzC7ilCVFNSduxiwJEkJjKeKqV18Gvgf9G5zfQjtRc0yfNCgZHAbLWiftsqESDLAsSO6DAu6C3Pxp6fHMsGiallHHSNMVUZe9DBopgiRVbcWy0cLyri3yz5FPMZbO9VitIldks5Hkk4Jnq0dMIdx2lT7YSkWFLIAV86HbDvfLOkgRp9FnROew7HPNEnjyQ9mrJQPBhyjhRnTlhFd+VXhOQJTZk1Io2Ou70yoeE4hySzWKGCTmc+zHjlySTHS4F/b/8dWLPHTU2i9eG5KwblpzYc4H/Ik4gTRsi/UCMWBarI/QYxfJPf67Csh9AHEVCSB2RJcvx+fC9b7JikN95loF3Lg+gLdWBqdkX4GXBeapoFZeLBwMf8SyGovQVfTwkC4MD3w2QvufXEoMVbq1B2A6iKDIQvxP0/QsKHAi9lZThKYEBv9bgnj7z106sxn5xRM3pzoJSGF9PHiNOhvnK483NlBKMMlAsELclDrk/bOPxTRQqM047OBkuYVDsLUd9aEihmM4QEwNEdoqZFnSqKYyLdBYWymkVlSj0AvkZSDbgj+WCm/z7B9X1HDtPieqqgpbFLlX9gWHt/3WWMltzusdN1hSC4kxXhgGWShnfJRgKJoqCN5Dk1I30xMYPMvdx7wHtFXpnprZG4U7MegBQlLELyLDBuYRGxchvmTq9e4ZCeEuysUPOD6s0YVuSjhKOjTN2pPZpg7MSW8l3BoABtsQqayPcJtjFu747ocEKdHcQHxXe6cRz9AKWJHRCsAOgKJksrfJvAIeLib0GpokUTuJaV7KqJgmXICMz1gQuZN7VXOdh/eGAS99aocrbbOUQw+62YdVQUYGd3FdwW95UZ9795skdLv9BFQfp/bvPF8K7boakH2sTgcP8wHRyltQNlcgQxN3EUEPIf0JvJxZ4RAPmitQ/1SRSdhpfGHh9Z2BxWVSNg9peXadsQvmlreR+xQV1MpxK1n+/O3AEzekSI+RXEZGrgfBDaGwlthxCMbPHDhRmquH01aox8Igqdj0/9lJE4s8CfLIDW+8Tb+QLScgWQvkzXhmkuztyXW3+o1RzyRS9FcwNd8GmQcRsozPxd3nq9V9mr53aBsLyZNf0NrudHo9z1CORQRjb7TjYnYBtQmT+A0FYk/P1z/Pi99hLyI6Vx+UU8Ki054fedk6U0rHXdcdAoamDw1zpkwJ+zJb6x7bUBOLkz7q6Lt0wNR9PIdpWNmx0uSkbB6Uok+mV1VKjooE/UUPDveui/p4tRAhk7pwWMPlX28epuhQCuFs3XjiQ7kh2CTb9cnuGs2csku0TOAxDo12S7JEzA7qePsM/2IF+h4WZJ4gzxMcnAyEzvewuxvkG5W63woe0307BPo+h3aB74YyIOxyqQosU/5femuQjkzno2g1rvKVC/aKnFb8MJFt2b8TG12Br7ZBaiA8QTiRXylaQVlheayxAucjRmPEdLqn5e2i16vel5OYWTTccNekZnRnfyL5HtEJiH8ExZOvz//tw1E250qbkddbPV+Yf6Pm3rcFo2NTseX+9tG9P34nKne1yq5CBvZZ6hHtxdyfr/aJ0LWrJ1vkE4E4Lu8RZKft4AVJkKAVVwPsjERu49s+UbXhUyvUXdQ8QYnlC3sfn3evC6R/YBGzvj29uqwRsND/1cFfw02+A5C/2szpbbCY790F+L0grA/RO5lTDyls5sqkmF1CRYCD7pf8lhYdUXuIGZAuAFbqVZ68f/ZQMwH/PLjw4EZIblTNtIy/DFE/H7Sprs3EaC1bwZ3RjOs5/sVqOAnHtNscb0lfNEXLyjuLEEB8LhBXPtF5y+raWNqvfy/V2hvFm8QSnTSoysI6IYAkLO3Ell6miCcLx22IrduUI5ei2Z7vVfgbkUFe6q/4UbDHT5vCur3D1tUSFINWzDIaOqacAy7GNsck52AQ8v8I6inuZpL6O492eQqCfW01AvqlqooQHtZ6xe+FIzAhsQrNF3m6uhtFPFvZffyK5sBrV7ZJp01ezqd64X8cH/RtEzekk+ioBgmulAZmhVx9MGXW3sO1ucqdSgGgy4GeB3cD2gI9xDPm1pXf4cosb+AOq7smiLOhEp+kJcb3JbV4Ufk8eM0LC8LCMgL0u2/F/H0IoMXit/1sjFp9AG0M31BVIizJxWngW71Sr3jQN4X6sSVNqerQ/A7jNLfNmilLTxIAfzqyY9wbtR5a+gBTKcsfRCDyEs0FVUOZCf3HrtiiqP9zoJV4whKdL8L7q2E5l20zqV/w71saXs4Qvt38pKtIpcrE3R084oHl1SsIClGYUrw4iRXQtTngyX3AxFYkTucWk1h17qFg/9crBLDSjNoPeWrlLH3Y9NzBNQ40CLpXtz25CGjRhn6/kyKYx61fxi6/jVMmUJu8kDfpSVa3FZa2Y/R64hN9pbYFADOwhkG9TrQTIqZ3ZBAFfZHjpWfd10i/WxE8RTiOK+BiigAShH7dWUCyZLsEy0QYSx5T0KiDXhB+nxbSfVKBm50nI6Ru8GuoN0HZC7itFuReW7FyObmZ5ugvo410lbT4J4o9IjCE1WsyGQcVIP9pwPmyjGYt11p1x3FK6V6CCuSeFGkW2hMmF2mmDZv8riMbLST8ADHmRS8xKon4oApF8GXC/7BbQN4oOZPYMwnN3UsDRxclJgi9BmXUkUdSKmdD3G/z8noVZAATfL3ob9kRMLEofopQV1YBlJTO/D4aJFZDX1+8XphFNry+9Z6ry1umbsP/LHwt9Gl984ylY4ORXzhjgFubEMg6YBnXPtnLcIySeNTUf0YX4ksJfV7e+p4QSGYvnaFVing6tntuQgafmbd/wLKCyN+au1pxBCMoYjZLB/oQDHobuKuAqTw3lnnlYea24DEQyyYyVEMtfh3gyTIRi0FGvikjWsYWfMaxBaXllqJIIT/Xwvm/ZQvd02sSCzSPCMKiqnow7QajYB47XAHkLB/ttu5RzUOwbMl9MJ8tsbyyY9OxWu8YTxmzTpH0PhApJegeaEq8+tjXhiGY9OIflAhgWtTDQKddOAvZhGf1aMyWICzuz/PiWTfCapjotRQuz0fmBiUvASJszrDrA/NRnqd/sFPOtm5WxhcxS67tLL4RLqmsHr6qpmZuVpcLT2NUnG97zxSjTEgP1Ezm6SJehuIYdoZc3mBeWoeH9snUO/o4bz+UOWJZKjUKixpC+o4AvZnybJIboPoyN4CMURpPxKKBRXqYLwO2+qeWEe1nnTiy40wx1DyEpMAnM7HXJ1JDTaYgEFSOx2q6JiMiniI13HNbOdQImusFaAOHinbQwZYB/Cuukb73NkClHLncy9D6uQH9pvB/wsaTWdurvohRc8Pkmr1B9ROCoGFeG3r5/osP5koJCpel+D45aWKKPxBUVncbvKnz3CVceZ5Z48arVogp7Xulw1TttWhvlUZFvtrl899YIoUocambZMLr3Pa5PUETbnAeFlO6kNM4UdnC75TIPBzPA30AmZssW977bM8ji69Gd2zOPs7asXbvVcLnf8UkyzBGXfhNeIZIgWozFVSikMX0KbuCiMh6BQ8euvUIgXntru7mOTO+aPClpzWfJkCrElfgSDIP3SYn4cB9NdgtIJm+RFLrF7FbcM+yu85oLmSpI2Uive9ccva6pvgjRLx6qIT3wvCQtuKcYsu+b5Q8+tegIbWhmSDbchz+mX48dcPkj900i3HYbCOYsyHYM3pTx3zaFfQBToZADCc3nvcOv9t59Vt3DLosPSaiDC3B1NlZXhraXAmJ3YmeyNX0/pK7KxmvT1rbjLeOjrQnV1QDQi9ZbT3PpeoNok9YEUyr1Rti3YTg4SIEx4jqSVQP/ciEdlDS4R5Vpf38raGq82Ez68IjmHGOmrgzhM1LL37RLf+Nux+ux9U7HpvGRgF7Oq/qmBfHYc5UJGUBQvnivgddSRNJoLOHFgoRHqJh+wNDvy0XDdJbCKtk3G6sER8wtbOkNVmyEK42EmipTn+nNrCGb8SpMJvHdc8eROk6ljTdcE/u7CXR8w26A5qX51713vS9D5BPbPxTbSCXm7OaDw/M6GOAjXq8NGoWmIChS3zYE5fgPo7Rp4idv9iSk9y667yQ2UTOjwoLn9te/EFojdEHKjNvAALithm9nmgzKYdv+U/GRc4LgNduEkK1+ypO7Fq/Evd0hWlcs8+7c9Sj9Q92XY0Lv6CVDE3YQtXJQJIMrPTDQX8zw4+rNmTUHYwRkWzKRB3YxC6bnjD/YRCCxlYEe4y4g0deBqjUm7an/VYKsZa8zvcCWR1HEWJPBn4uorIP3+BsTP6bkMWSIQopIBkg+a7cUspwAFQWeq+wNYU0Qyt/R5tIMRSMN5bQRhprYQUl8kwJGs/MOi27gw19/ZUFasV67DG/yqd1IuHoYU3mFy9eHB6spa8T6usDyEYzvTxh92L5kPoeaBhZuG5DVrkyAKnUKI1R0vsBNnUz8FftIUVVr83K4kQLH2foou0t2Gw9ZY2Nq2ZvSwcFeU8Rrivbn1Zm9Xz+qgVgeiLHKgVVYkfIdccvL4IyEyxzPLvtdlFcP/TXn/NuZ2Iavsr7+fEr+BdbwlSAKxAVqv1xJT+CnaSdw4vI7eNPhXxt+4kCk5cNSvXdlrqCdEK52c/v29uBCim2OWY5nRXbuKIzQ89iv8Sl9/LA/Ek8kV/nWoArLRJRZeWLn4BGAchlXcCmDwK/7wH1Sy4Rp0Rh7Tr3VyyrvcXFlEFc//JH2HfYslfDljfqE8EJDuK0sCnCc01Z3+A/Qgt5Tu8JAZTcmXfc83Fos8mb3scKcuykKMN6btsDZ+Ml4zuAwg62rLmp5gnQbnWVacHCuvlvVyBndlWQl+PvR6WPatrjYcXj4niYe+WoZt+w5EaLEw/+QuTvnIlWJc4zHHx7jeZa0YKwAXz9z1eWTnW0f2SIcAbjUqm40/7koxp+iZMMzOLpJY7KD298FM1rNLfuAmNPotrmLQ1qTwaWAoh1yCFzspzVpryb36YEph4sX7vgAhZzb3kwNpWoOfFxyiKSivKXkLOtf5m4hUCHd0xzYFdhOw4dKDmWfaTr0HcAkmo6+lZW6kPUzW0KYAHWi1xpIDlTKZhhE2jvap5XCueOderlYLY5UawV3QbUGow4JlN9ug5f6eRE9Bc4JdI2scc3MQzKNMIXtz63/SuA3nvs0D/P3kqXTNQfAHa/Moa2PFZqafPU99mnsvlNLVbhS2u1C2wYyeG1470VHEovN0NFoPdZ6yI6oiBvRFSoiKENYyp3gvk7e3Xa9RhxOO5GwMeQz308i8aD1nphOxBlCdV/jppbxYEkkBMzrwZhKBn5CI5tgIZlZEgoylZtwl9YJGN+G2PtF/5JK1SKKOncqrqhY5Pi0TfSyW+1wHLdab2MREuWNtJHBSGhjndnJPELd41/n0vZ+3g3iDaxxZWo7l93Em0nnfsIjezTR6c6kFpXm76E4vs6DDhb36T2dtiba0GN8u7aMCwKfnx08grUR9zc6gioS8p1RnlmM4cZQcm3A3dF4WkThrobzVyaUlrXkVaNSOeIekqaFEqRfswbl1SsOSrV2NxRuBenAZa4NG4sL9ns/ghZLc1rIqcgXT3vfFr1oRE3AmHHR7ocC1RroQ3UFS2DkPNoHJxesqwCHSjzkywV5Bn3weAc35YPDlN6ESoyqwatKve82cNe4/4mIbKTtWucXMB6AV0xyJ5HE3p3M6442P9csy3IZfAmn9DQcPcfx24TSO8lDSteORPk1NCiDlrYvqr5kaIdMoJbIZdo1U9TbTnLzPFpUikwzmQn7Qooyjv3bprdDYc47r8wrf02atXKy9Is0tI91zRf16Gj/G1RobAXbcHBse1tcodwDDFpyFWZS3Yp19efFls+QqMRj7k58pB+7KqhQ9aQTvQahli0jgKSEVtwY23wRVdGDCYWYbZSSvJ9Ha5QeOTsWf+ZksMSezjYjFX9e+sj5gPZe3CBZO9JOzAav7GKwobxelL4dVkrCA3ZCgjr0txb3vlszl98/YJPSRRft8W4tXqR60lVkXmDdXXPj1FFXkUdYzVpgcVMTL20/pHUo3J7FtdN4NYyXAi/eSNLWplW/sqnes7+qjO6OsmeDevjwtc02g2ye5oBHzeU5EWJKZPm+YQN0QiEn8NnqEAS+S6XA3SAG33fpDy4MAJyrBfqDHNsoZtKAey3sjBEhSrY422OMQLO5PaQG2+J/5+Jn5vnERhfOA+gi5+iHjrac6GU7XCjdFKNF7A22WCkZrzHIOnnmti6a9BK1k61XavYkJEPU8zt66WHhOQLfOwP2art13ItTjjt3B+tHrwrOD7kp8JpAdmZo8PMLltIjzePc69f6eWB7rhodFFVk2loR1E4MqDBUShsQPjGMr4WVJMqNKokfxeLGamyz5MceOblQBqRSHUnHBmLPl7WYHVN8CD9YXnClfxla3MChdMNLVtI91+2I8LN7zkWTCPjoYPzKi7UeCAcO241/O5XsKAEXPp/GXjUaseMMnSMhDC9F4eEkAltLs/Sg1dfkQ0XIn9DgvDsJWRixpd9fu5GePvHBEShHZzTBr2xUjf+BcTnyyhXqHMTl/dlnRauCOd3H/DpUE5OyqfoBSlU3W51aYqQ8+Ndi+uOrylG1A4pqXo69VOTnzc3SXe5rLLIpLgmfgkbpNrJvk8Ur9Lkjx5p31iHsZfvggMe1IqX3qtJIO6EGpb9FTyXQccvNBuKRTl19NPgH2sKUQoS2M507oT96FqI5n5WjWFMwggj7NnjiBUSZMNc1vjEdWwdO4An5HsWcYpaXuTEi803IcfktLJhJN5euQM9NgAw/i+NPwmnRIJOXWVY9iujPXkMbfEGrgLk4mFlDmb2mkY2HTJG04YkeMyLjNZ1fSauaYqi+x152blQJp54UKC9rGJ+DmPwLc0i/mh9jPH6CWEHhT8wJlFRGEjs5IQ1Xx6l9G/nw9wpdZxi2B1uvoNzTiVFaayFgmVH3XYIkWfcHuHCVEeWbaO7Krn9D/GYK1eFsUvwNj8dKOBLJtwdgH2L3D/+C53Bk3MT0ASrd48kSZEDpjzOh3d5Gbmf0y4sHErwhtbkHADLVNDOE9pxNY2y42g1/ZxwYDsRVv64wlQG38VgPLwkCHQUuYLxzBWs5+zyNbmrNovKw0ZjeuCwSg3WQfC/K13QDY6wxumbKaV+fRhGY72K6JufyOcwgzcgMtlDFi/mwWQgPT/ZrLeCBOJyJ9LPbHqJ7qK9Hqa681TNaZtQ2T+zkpwBpaymWYd6SDg2uRhbEx9jyjIWifw5QBeiXjr67m3S4esL4kif6fCJuZC6emeopTdbHD8s4ooJYrLyRiIhCO/g8WPAXIVzwrksduY3Rhin80cOEiydxzyaTvv88+stbdXZIsWGMwMXod8My+PVXaSzP22V+9A3w5+LwUeof2g04GYxpTCJ9zrpoTYxvil1IOK1JsksgB+IGb+5OtL0/RuLYNazapmcBsv4WrwA6YVnK48HB+hme0Hr+bfu+niJFgXOaD1RqnfGjWWoFle6w+4mRToD9r+cWNtWN7j0FTwI5Ty59Rag9eBYw3VJfmyzd38BZJWYBM+4TLUIrAht2W4R6wpbyhcSc1YdwT7ls9jWa/1t4QQ0zvVzrcTvBw9awBo3o9vXYgZ7ip+hLfYtcGfvJh782HgHyU6CcPNUy2xPM8xpJGP3ZEJhmb+Ndva/S6qtvpEY+E2mJct/oKARtc5Bf1QkFXQDgIaUCnmeVGiaqxig7KrO+0otBw+du+WwKXo7WEdHZzZPUaDpRvVXr6ofUS2MUxODPiS6c86YQ+UqI8mxB9XzpmWu8WpoYbibgsWAspZvowtltyMOCYX9iEvzNv0SXjjjSwR/DUXKs+l6jKmyma+Ol+vj7sX3W7CK3rSqE78JKWOtOBy7g5/cyzgFV/cgZBp1W1d7fFZFw9dIVkhyWxBZT7Sm7umhHsOFrlxggXdfgMOTQrzanV1lgglxAQ3oBuKCoRqLjBsgovXM8qm3Sfd7TeVAnDE83rpZhSg4efUegI0/0hBfFocbLdBnuygHwdMnnexemN/kj1SO5nmQCYkOiC4ee468AYtDm8mC0gp6af8zNnIWxPK9ayyp5AhcEqTMZi8IF+Tulmq+QI5wu+LYBwbzTky5eTQ5M0zJyiM6S7GnhVC0nDj1p2QH/AX6FWNzxB6HL9fi2r708HLf06ozKIWXNROdiMNZHrbkml0A2qaXfvBvB5peBHGsYysxjd1vu33tiejRo5kwReAkJsBg1i95k9QwJf5YFUpIAdzZrSamHBdt+RnNYqHPLQH6PP3jmORjP0ZuW7QSQ9hnAf9BQpIe52tkpUkSWGbYVixflklxewi55JslaaIiA8DgRDATjqVV0C6WrfOkr38jj+LTPoSrCKP5OsNFryuKZ1lWg17FpL2/jOvYX0zFvTusM30cdiXy+3L1OFwjLmd72qWhbfizc22U0La+9X28hoq9nqGkvYu//hDdO6wFNpde7e2Z7DTLLyt+Jcq6MDue8FbxlltpNXqeuSF4lEh7n67GkDR64xbS3D6cBhkDFEBoxKdzvravVgJnUteT/X50afJJImu7skYCgCHpAeeXY25zg20HDumbVwThTVSYC5mXHyi0HPuKnGDBWcnRjSTf6kr2Xc9KpPmjdBvZoYCvvDwpqrP+6YP0JHZy/mx61DxjjjF32IVWDTPIs8HbhllORZEak4pnbRGTsz0Q+0TQsH1PQuGH4Zmib8zZ+uo7JNX/Pmfb9Dt/+gQLsjGu3aAlJdf0MuvoIZ7t249b70Nhy9qpR2JSB3u4f5/FAC18VQA5ul6R9G66xDkQ5ZE+Hx8ECZnhedYY+TAX0L5/EuaO6+vU1qYjvpmt1yK20oPlOxD1H3i6GYc5n0qZr1Ryt4EH4tKMbG1WeQiWugNhgMc5u1kxUJMWBTQ5ztZmVtCKPKepiXNfryj2/sI4HGfn1Hl9KMhJT4+fxgSFcfUvX69CljJaIhRk5DkIF5m9eSELQYajQsWJYoOe3MZfk1UiRjbEdCF6IQV/I6HstDCexQD5qilZPacP+Cq1iltJ+BQIBvrDnaM4cZmdI0pFN0B/AyNx0G4/VKwBzTElBlMuKzqIRfypefgfbdx2HgRTfqdNY8mn3SSO1Cmih6XCLqW3Ly5KLcj9NtcoGVNGebUHGrbzwk1JTQafQiX+WxFk2JedKPtdBEqRr6kVjBzPSBI6OvzhXDFmO/MhQTuVpYaC1UZ7MqesJsWW0Tvi1SKqbt09Nq9hpZdQEuP8n2LiDFhDx7GvVggE8+hzL393xCtQO1z4pk5fGLE6iuXUhtELWAKG8oqZL+blLazNePE37QRjcW0Z48oY01mrayR00If9otaM/Z4ujfAmQFo6Bel7Mj8ckcyZUmmcNMsNveFTpGEhWGaBHBqpmzxehttZTAYJWMWnhvhA8+xi2iWP0yY9wXg0yxLf7G4TzhzK47qgNfspXjrf92TpUioKd6GWgpXozrrx437UdEFe7I4Wql17R2PWoFqOgoEFRzBGUDgpGh7YP2JVhstnY/pxnuZIijQh7Qvp/wtnVGOstsyaQ5VqpILf6J3htoujgDUBQkcG4IJtpy6vDiRjEra3jt+9iMW7QODnyUjEBTQXE5H94G+x7Fan1+55Vqd69qIIgh9zQnLK4JB3Su3dkJjUDNTDNuiPInlOu5JWfTc/qX9FmP6SS6vQTRC8InHlbOXtIosc7dYWfdO9u8sAH0bgIMgH9f5lIKsDW+q3HCtbP4dF2e9Hs2+RbKs8JWV3UXu9wrJM21RALyoj4NHadbxQglZIrR5U1QP1zBIOfXNSyyDrmrmqSjacWVoiM5ry2pJv80OIwdJXyl6ST5ThceYCM+VmPsuBDMU/vRFsV1OPZendKQNXLhIbrwtEQ9mN2tB8bIc4sJGPKmMgkDsWzSH0PwP05MTrlHsQW5Zm5E9beDIjxgPTYE4JQthmMG07nG79tunGRgMXJql3tp/QScXQBkUGrGP277ZLn0a/NlI4Xkd3Ur+eiyMoV6x29QWhUlZ0UkRRC+wY0loNCtr1puZ+ZSPhJ3C+Zm+hM0/3wwdtOWGrORs5zbeOPfUnWaXUR145lqxnEd80jotEqIrwqzW1x92enmA70JmsNFmVmgh/C45bAwSfUUonXoz4g46hs1kIbzV87L9ivt+g2wkMQZ5adwAUmT3fjLv9RXceRUA3JJPV+batjcsp6uYF+DutOPoX7XgzqiZh+XB51uAJt1lPfLUqv0bwr+eyK9nbH2AyvvS0aDbixBt+IL9DXcGQx1XHuRgDjDto3JEI1mTgKfz1WJ8V3WfkPCdYYeFstuNCQIXUJS/4gWuoGF/tqGEZwEcEOZ/tyr1DfIb4aLtC6/dfUf5N7Ct9Z/GGfmhnkVjmAIQ3RcONEeZeN4DfixKuAz7dIJmyr73KtAsrFbFTc7LrXSaG/fuhA0CCQuVl0sGNwG+sMWXf59/TczsQ1RqnPVcEFb4m3GVaxsAjAcEX0kYHYiNA0HtdNf/gENuCTnHZ5joafMnFKTlNna4dTiayGLgVCXwSZojQSFDS+46cB05YrKQdnNM8ODhR2k+omfW6LJxXveEqBNDjNKww0Ax2fpYHdrWSILhPhymQgMwBWamjxQlBLbiT7Qr4XYBJKhNODLb+6aUmY6e40zWiOLDvGjswyPxWT++v9MhyeIu5CqjmeSnoaRUMQPXSMy5hW3rZBcTQQphv4EtAOBo/yB5X3/3hnVatSdJC98037gpl+GHugKWgmgJBGUIlMSMYX4L8X2PzBt4vPC9u7sU4eB1oqyXnRFCL1GSzZErENB0yGfFP5u2WEAukT4fcwpBd2JLMHA3Aj8T+/KlI5dbauMqDtQMASvSfusKkJfHBEjEsSXVS0L8Io4xrv277/8fRNdixcZca5GTxMydwdTZ4GlLXCbwhi3kSIz+ZXfK6L3zy2IASZ0LKISK4pJKt6/1kI6ygX34roBraxSLWqsxk1cpX9lSjxK+Xo7hJe/22lp/DvV1aDLNmvr1RHzLdrl8fPqO/EUFTZ/oDso4aKCcVL7ctLcE9j1/BNtU+fLruOOncy8MFvBHA1PNZYckCM4VxeP0YA9ot8WQxpQHjhjbqK4s1unvhvrHYii03ObBvNSMo8HW/DiJvD3E//SIoyet2M3DvUDHXVkOBQd1LUan0AugU9mncIo1dc9Yup7YY+XRID/zvZ8VCirxY3WPxUnvwlWP+wzSA0moK17/AXiwmqk4P/LCuHLqUViQS4TAZ3YmasYoxu4EEYM1PvdPGFDiviqgAijZhc+lT4Tyqhipsmth2GPV/Q27Xki329GUv/IXCP4UGZPeNr2+UGFGKnICv+NjnFDGcT08tDaXN1ZTyJbqdCJKYRMEnQkoT3kuLP8xNggQ+LXvVsPx+ZdZkuSRMr2y+qki6IPLGRhdGoNlEQt8MK/iu/4LX/GOBlcFNdIXTfI96UZu8pQ9lDOMiLm87IU14DRQexm5KjNtOuK374iKzuHNjkyfyoBVm33r8EP+S5GrMy4CqfAFBtgfmsmUdwapa5+lMi4o9BPBhiftO3QgcinY3d2jwUIFSnXxPhjWwnKrcV69PPOZeh6D5N6hwvspOBtYjXgwADBCyQi4ILd+q2YwaLh+yvwjdSYRvGaz1p9N9wQAoX+8eNrRWrjm4Tm6I6j2ViP10spoF2i1PYGOAmJ/XLxU5VtH1hDrkVFke+otm9s8Goq6CKK1vVkI8jV/POGeAin4yQ6uXhANk1VcXC6yk9e2G0mQ8DaEZ8dxITdjO2o+8AoIiKDFdMXVXE+a/ScQsB1KVR3c0dXz+VDqjCX/AqhXqWCJa1DvPFeYG1bMh25E/shq3IPoh410tLZE7S/8B9Fndt25K6K1ef5C2+8gdxl+2+97qecBE8Os6EP9KzNZ1m46jSMc4akFqSlzjaJ1MokeJE+gQBVHBlt8TiNWsUgE5bQmKMRkdXu+dkR3GMWMiivi9uqXw9pcVEmchsMW1PfYUzzJ3UULzA/NRRNVKzFzZ6SI3xmT9Q5YAOujxkztvJKp02xYN0VaHaLQ1jV9jAyOk6/lHz3D7duAt6DVcM2OA97UrLOLMxMCWRiWv5cq5UyaXidffLxiz16Rl13zhHRZO2IZhI0AAGZYz8Qp/ht1BcqCyeSCZ5IY9Av2K3km7t+Qy4PrRpyZOzNrlVC//vxIpRVsYpPSmHS0mdmHUL9//S1mrQjprFHhAKcWKYS79h0L5upqdecqfZ3gngWnsoKHfrt6UCdvGju/xbpdiXPafRKsK19oCbtamAc6k/heK0mpXsBDu7KFXENY0W+/DkTme+DFKYshQpn3J9FlCNnGRwhgZWUhw0PzLS3cTmE/F+jMLlOG7ZnAAfv8z5DUfhCBl5bCxu+A4zO96M9PCpow/W/nznxjs0QW+39ZS6ikBJZyFTni8f4J2wYCBBmRAwxDAZNTEoq9RwhE3m0qKmG0RCtbMwA8S+KoGnBMsvq4xNTN/sUx5S9IDYX9BJtHhA0IP8jUEbb1FL2yhZdumks7OHKxywCt1fG/QcjtdPQDyZ4AREXdBvkIVDi6Tx2e2rq1AI3PHb0suVodARDcSxznNjnVSG3xTiNul1dBTrrka3weSAzGK4s3R4dDGPRCXmpyM9LxwhedS4iBIe3NAbRDA83c2XDapI0BOSGNzrK6FAWLzQ6f5gPdqBOD5iZb9gcQ1DAR5iZeeTDjZ8U1ZsZPaHo7XtBA/9HJllEDhf/HoCqL3JWCvixM2YCV3UxV+KJHyBlIJ2Qs485Yd3CQ8e8Jm57WKlGK/OogtR+ECQ8FYzTrWGWo9sgwek5Ztu187ZbZ5kQM2z10aosyMbdLToLX5O9GxwICgeZR5DIrJ2F77oKrDXhx5T/9a/tjfMwtK4EBDKpP+HohRzio1O7soF9Dh+CPJCnnwwdHCrCb18cnA8atyKYvO+WbRuScukPMq2lyvkgprpshTvLaZSiwuZRwLZuojiy8nnLeyKCTl3/Q3rVbcqTGqHCfIUpX4cwMCtnQ5h5aCZO1oeue+1OHpWzu4aMppadoi25AOvEcVoZZWnhMa9mPOKMBIM65biIhAP9pKEOly90yRoLqg2ijanc0UHVJGRXD1EEv9bmsycUrijRcyJDlioCnWXZgU6Q9UyHYG9NHXer01chZQiAs5bexrXPZH/rvR9TLOYxkdJ55ah5BPF5hqVKZS3Tz+9mxf1yB+cMfp7dFmfLQS8T4WQa+eAcWD74MJVlHS0AlmeJCVcocHgueSYapBZuvrn/NsfkLzx/DLE91NUZGTuSrSY1+kBrbj0rVj8xZ8JihukZiWhn5Usx3Ck/nWjOeoDt6wexQGly1BwjjW0phngGHSCnuQb+bX+F5e61mX9bsrJRb1odiSR/KTQFHomXuXPzvghuoa+dMnBKotwc2/tH0iEAMACuwKSZGF9kuElAN0h9i2ir7aKZRVJkD9PPNisX/1+fINQOdqQmbWdwKUqAkfaz95uNgli8y6m1A7CeizMwlNrBx3H7SK2HzeBNY7IPwZuxEAPxjiBHA4MkFR/sSR4NF9ILmdEuXXsTlehnbhW/2Ib/tfm8PNAuqYCH8cFTe2SawjAGJi4sw5YZqquS+Cgkc7zgXQ54wtQyrXYcGQYF+7rfjXzX97M/cKLtH6VttumJoCJVA1pdzbsc5Fyl7TyU6qZFSgPBPlsw1Z/FczEBcIgb4ojHzAQsxig8e5PmgItPT5uQXMCxCD/QYELF1kdJVfeVZJhjb/bRf/esqOoQSRdjEa9gJoAwTT7BUJ6zsZmCfs1HzSX97qndZUV3EIxfiY8MGlmpwx519bIl+7RoV1jYMyeMIIBNJrXXCtnoNH5aSSAJVkEmpdJHEPdJFZBW7LtGB8KGPLesebgeOYdDmdS1FcrzV5X0KiHyr6WRl1ansZ49O3dG7OYCLzl3Pa6fToxDaFUD6mO2BIO+r/cZnQYa0tJNZ6H+kHIYj861iWJqIFxHjkZgPmB22co5njzRddQujZgM0Pa8GcDNoXkJkc9HEr4km+pp1i/Fr/2uS0PwJ5CavFhKjSjdpBxba6nVAqRAEejRGPKyURGL9KuTNPfA+SrFrTXosbkhXyQIL/EFEEfIGhoEXfM1r0Q8esNG4Dgp3OGp+BZbqk094NlefdU2JJbDV8scJbaEW/JOcL8+bFXKk9bY96ljBxMixHbzQ5QkB2GS+/BKbWPtRyU7Cwjw+Rk/nxaAepaGGruls1u9VZ0jjUBBtuVNFAW+hQ9q/5b550WPlV36P7iOSET4wMAayRYWaSe9vXZ0C9E15zFBAltfTWeqw155EccqVEZgWdZ0o26LkQJKvh7MV5wifNq+0ST/A85SeFHhtsxl4dNYmXCJtlr4uBal0l8MILo4/Ed7CgnBYGQcxh3sKZdFMZfWylmwaYVhJ/PnbjvNEQ3N8mbiPJKln38N3xAxP+7rRfbKsDeWFJ8fXEDwgsjE0muJHxwhtuINFzjA+YFqZBKXPxn4cuGN4LxqPdk8N1VXzweCkobp8ioTA/DSw+k1QNX5P/QPH4ANu2FyPYXwKNRKhjHsCE83V+cyzYZGxhXDr5kWQ3HE8xCrOZ+GbYd7CyiRMVeDkEyQSTSK6Ofyt8Z3+uTZP80Z+dugNNL606aX7hSkXIyf1tU8l9rStScq4murpdP53qT8ALhTl3cnzL6VUrrnFmANckM7eATJICf0lUeVEg=" title="Mekko Graphics Chart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3077065" y="1427885"/>
            <a:ext cx="2828890" cy="2493138"/>
          </a:xfrm>
          <a:prstGeom prst="rect">
            <a:avLst/>
          </a:prstGeom>
          <a:blipFill>
            <a:blip r:embed="rId6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>
            <p:custDataLst>
              <p:tags r:id="rId14"/>
            </p:custDataLst>
          </p:nvPr>
        </p:nvSpPr>
        <p:spPr>
          <a:xfrm>
            <a:off x="4560543" y="1661866"/>
            <a:ext cx="1528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248" marR="0" lvl="1" indent="0" algn="l" defTabSz="456841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Lost performance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lack of needed bandwidth hurts Gaming (Graphics),</a:t>
            </a:r>
            <a:r>
              <a:rPr kumimoji="0" lang="en-US" sz="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 and multi-core</a:t>
            </a:r>
            <a:r>
              <a:rPr kumimoji="0" lang="en-US" sz="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28" name="Rectangle 127"/>
          <p:cNvSpPr/>
          <p:nvPr>
            <p:custDataLst>
              <p:tags r:id="rId15"/>
            </p:custDataLst>
          </p:nvPr>
        </p:nvSpPr>
        <p:spPr>
          <a:xfrm>
            <a:off x="4560542" y="2404703"/>
            <a:ext cx="1573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248" lvl="1" defTabSz="456841"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Cost focused platforms 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requiring less capacity than the minimum capacity available:  Oppty to lower the cost </a:t>
            </a:r>
            <a:r>
              <a:rPr lang="en-US" sz="800" i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 provide more performance at same cost</a:t>
            </a:r>
            <a:endParaRPr kumimoji="0" lang="en-US" sz="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ight Brace 128"/>
          <p:cNvSpPr/>
          <p:nvPr>
            <p:custDataLst>
              <p:tags r:id="rId16"/>
            </p:custDataLst>
          </p:nvPr>
        </p:nvSpPr>
        <p:spPr>
          <a:xfrm>
            <a:off x="4671225" y="1748497"/>
            <a:ext cx="48455" cy="250598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ight Brace 129"/>
          <p:cNvSpPr/>
          <p:nvPr>
            <p:custDataLst>
              <p:tags r:id="rId17"/>
            </p:custDataLst>
          </p:nvPr>
        </p:nvSpPr>
        <p:spPr>
          <a:xfrm>
            <a:off x="4671227" y="2341919"/>
            <a:ext cx="48454" cy="1276385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>
            <p:custDataLst>
              <p:tags r:id="rId18"/>
            </p:custDataLst>
          </p:nvPr>
        </p:nvSpPr>
        <p:spPr>
          <a:xfrm>
            <a:off x="3844322" y="1743723"/>
            <a:ext cx="730728" cy="769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Mobility Performance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>
            <p:custDataLst>
              <p:tags r:id="rId19"/>
            </p:custDataLst>
          </p:nvPr>
        </p:nvSpPr>
        <p:spPr>
          <a:xfrm>
            <a:off x="3882649" y="1874838"/>
            <a:ext cx="654074" cy="769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Mobility Premium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>
            <p:custDataLst>
              <p:tags r:id="rId20"/>
            </p:custDataLst>
          </p:nvPr>
        </p:nvSpPr>
        <p:spPr>
          <a:xfrm>
            <a:off x="3882649" y="2077327"/>
            <a:ext cx="654074" cy="9233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457200">
              <a:buClrTx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>
            <p:custDataLst>
              <p:tags r:id="rId21"/>
            </p:custDataLst>
          </p:nvPr>
        </p:nvSpPr>
        <p:spPr>
          <a:xfrm>
            <a:off x="3882649" y="2858168"/>
            <a:ext cx="654074" cy="9233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Mainstream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>
            <p:custDataLst>
              <p:tags r:id="rId22"/>
            </p:custDataLst>
          </p:nvPr>
        </p:nvSpPr>
        <p:spPr>
          <a:xfrm>
            <a:off x="3882649" y="3618305"/>
            <a:ext cx="654074" cy="9479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>
            <p:custDataLst>
              <p:tags r:id="rId23"/>
            </p:custDataLst>
          </p:nvPr>
        </p:nvSpPr>
        <p:spPr>
          <a:xfrm>
            <a:off x="3817850" y="3747812"/>
            <a:ext cx="783673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Client CPU</a:t>
            </a:r>
          </a:p>
        </p:txBody>
      </p:sp>
      <p:sp>
        <p:nvSpPr>
          <p:cNvPr id="141" name="TextBox 140"/>
          <p:cNvSpPr txBox="1"/>
          <p:nvPr>
            <p:custDataLst>
              <p:tags r:id="rId24"/>
            </p:custDataLst>
          </p:nvPr>
        </p:nvSpPr>
        <p:spPr>
          <a:xfrm>
            <a:off x="493736" y="1427206"/>
            <a:ext cx="2040561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00" b="1" kern="1200"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% cores and workloads (today)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>
            <p:custDataLst>
              <p:tags r:id="rId25"/>
            </p:custDataLst>
          </p:nvPr>
        </p:nvSpPr>
        <p:spPr>
          <a:xfrm>
            <a:off x="3368605" y="1439906"/>
            <a:ext cx="2040561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Client CPU volume (today)</a:t>
            </a:r>
          </a:p>
        </p:txBody>
      </p:sp>
      <p:sp>
        <p:nvSpPr>
          <p:cNvPr id="143" name="Rectangle 142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44uhbXFuTUmn//+XAgAyx069AkiuqWeHImvDPw4ilFl2nGuAw8oEbPrLwNy7JuvXvFovYX2ZBFGmCnE9vwfcj+jCvbDKO8BvkjGN1khDzz/ccQqfi3QmjU1NUTTQKZIT6x4YaMiJC3Yy4YxSJrYTLjpHGKlwzALwSnPFi+N7bHQ4ZNM62SMe+ntWNVTqrpFphurXB6HmkMqNt/2Y8hf72K+L1KT3zuBuJ2ixrrYpnqWvuxtjcqj90MbSsVLKR3Zu+ySNagq8dtjitP+Iko85XO6dq4HXWEju2qIszKjHLQ1RpBRcMOhgiFy+t3TKtJMoZFtxPv3T04CteSpffQZxPrjt7As/O6h70hAXdaEoUelwqfviByeTsZDvr7ztYnjpop87WZjv+S1iZG9BHZIOQANS064/LCpAd6PMpX6JILlMsJrJJQPuNwzSxMNX6A2zfqoZkG8V0ew0Wlb5LLIHlc+HZ04nR57EoOvl/nA4L6LVx1sRxPfgAjv2LXR7Qj6DU2GNPbt+CaEx/BrSlW7f3JYzkFUoJq8bYdJXrdApM/jKSnCeOLHDn7ti2PtDHpfh3Fx5OGqdxLipEPxTI6WtMTZinrhA8LOZfA1rbAdhnH8oqPTb8R8ynNx83+9vihqHRh8qyrt6JOAU+zbYfVfH6Cmtc/CGa2aLj6iRmXODFp2qnkQf8uYA53i/pojekQvdfRBfzTA1VyiRU3VkhmJH97IOrYAoF1uZbcGUt6FE1z4vENE3wjdevIFGnEIasdr7blpR2f1jJ+Y6V4LxOC5s7TVPMuOvLEMrGzSY4GRUtX8/3nRXdzXkQKb1pPM39igTlr2SiQaRpeMUrQPbaSWpitXu4dwv96Dt/kMBoA1ZDWmOrMnUCmgytJ3JPXRQHNuUQy9xtwi998TMkt5xXAQcxdcbpg2ar0MVHx7lTO1jRijCwijl4SNLh6VvmQWCSNPH1CbxevrJH6wLy3b2fol7mzw+NwUVr10GlpZajoidK5q7/ktOLHtYuSDxA4P9Q6eVjIqvStO5E7CGYEEQscyNhojyNCAMex61Quv4gQ41RqFbt1eh161vV2rAVYAER99sPMKGY+ShFjUp4c3W2y3fRO3uGUJyyXlvlKGVLkVs0lBr7Sb9Eiy9LMvF4iSa4jnNyXlA3cnz+nq/AiM7kqF1yxZLmp9PT1UwyEgVJGi18rHeL/DnPRK2NhZYvEhwy0odzlmQxG5SD30sz97sBoQhN/n9Oi6OXE4n7skBjvNAOp3O7K8u13aPBoHGo0mH0hGkmJN6Qtz1fu10Wv4PXRgW3ANF3Yt9ClpxuQN0bkzvASCQ+g4SdWHpPFkjRi2+r2ysxy9ArqYTUDzU4bJP7eAfVkVM9BjJYt5rJFIDUb0MTubtJ+vwzQ5eK+G/Z/EVADQ/isMEI82FmlAfJaUPYanFbAJ3OmZ1wv+BAOmQFn4YOkGavsvyZb6Nysjy4vhQ7Jouh7URoRXvAOwWSMAWYMUVPt8Yac8Gz/p4kgCU9fZ3oPNI7NTqlznx/Ua3JGNPo89i7z2kNVVRDrwIcyfA9tareAYhRYL0LiTU4q6e01qqNhp6mQvgDAU7swL+uAE4Fv3Baqglb01Vz+qymqW1tzJsRQKBOcKHdE+O4nE8h2dxhfcsXIX1quGMzHkZBhzaSQewkhis0fDsbAtB6U6ewP+LVdi2vTfJ3AhXKWRp7pyhR1zCG3a9NXr8wJZOyTIEc4cf9mlETAq1150H52O5Q9rKh6mA+OzJLoU4nV+QLVhD4Ajk6Q+d+cTmmNgNRM6MyCKn+Bi8MbGRtkDyJsTy6GC+FDfkiHE10eaGeA16GqufAUoI+0My/Be6HsDJsQ9MHpeZTqEzXoDBpQFtLvEmmfplcQFCvMI5oKC9oP84d9Ll/fbhrJjSryEr6VM+RPbNuvdICKIqKeMrzKkqeEg1n391gB5AA0kSW/POrRnI4sj8LljSLgXPww7+F1oplEzzH2KFunvnveulxK/dOSsWvmOCyb5axUv1H7rKqWVo2lGTwymCVt1EuKT2i+mkisBrlM13Og8NRNOoEmv2QkElU8stTT4red20f9uwIcChfjRzaQ8qQILho+aNlGCOTZ9M9+3P8THaAhl6cSJCgqDQU7ZuSPtxUkFjL1BSvIgC8RM71lGTUcLEVlA4/T8IWF1lsoPL/F0RyuXZk0aUW7H1998Z4Yfy4ayvcvSVViBhS5mFOWgxXlDGebZ++OGiZSfSaVU70LXyvLbpOKsKBj8ByT0YAHgyYWMpH4A24iigaI30SZVKKh8Z3BcyKUoBPVYKImmLUnkkcfrhWoqmCjWrE9ZeJKiC4ai426fjehnJp04HKUrrnZPiNwQx2EM4nxno4NrdsLUYqSCKuS5GesxJns5UDVKY4SDUn+PkpSX8sLqJ54GMXw7Oe17hYJaWdThn1maXWV0IQchGacnXl6FT6c49BJPh6GvjEJsCeOOTF7Xv5Ukyoem8uosDoTc8hkkw7o4e4cTg1x+S9Q8d9QIfQ68JxlvP2kxEo4+y5UjNL4nA6km06UeOWu/9ijjfVLEM4OAMjRBp9Bkg23uqjy5xWlO799EFfBbAP3seNwWI11H5tY/Od4djPNkVncrZ1vU7xF6x9eHP460XHgn9mNpyU3xdbqo3G54F6XnT3gTFX/4IMMA6lXje5bfk6b2MLi/mIZwlfnjYWhglbjBuliDFwwYusk32YeQ4V7Kk6QAG35U0e6tQg3P6ieppTPvzOI4gT3BtKlda5nl7RFmdyXJ4xXIQ1+kExTuLjrKrl+DHzBTgL7iTPU+j8T2c1RS0N5nBHwW2G9o6w7KCM73L/1uInjyflm0aSPXl7Y5eDcJN4fKfBj0HWkEgq2C6bfH1OhjEyPQ6IIlZx7yZjU9MLrvC65hb/csHAlw5kt1YWucUSiLFJhTDLrLb0OF9suAN3/8wbW49ZfuXHJUG3/O1GZ71/ASlalrAJe0tKXfEWwKAlEAecZETW7jjCHkTkcsdckIQ/jFmqg4bYfEmofZ6b13SHDJTRMykaSRbYssfDzGIXvFWwthTSaV9sqWotu3xEJxVa2PdUjvDyJHTiHICuElv1H6bmi+DL2DPI+FyM4QIpHAdyGLw/praWQGK+fk06o2+V8V4zt2KOvl8IpM5ixWakDIyT6Gq0pEYCkN3QBoIXWaSgQ0f9lO8dJ9EQG07JpSlm+ui9GZx2SfueXmoBMkx1/9RrisTNjw5Q5WY+8/o963jDZRlbpeLVGpbmrfyxIL1fHWRxeGy4umnxwi/W8PLOzFc+mf1YEoEPAIP50u7LqvCFxFtvTfqOplTHkVIphuBBu9hAD12CETUJoQLNaH/vH2C2+gD3m0AyWM4CMgDCH3Tw6yCIoS/o4Esn0nCxwAuf/zO4+HPWWy3Q5jRtD3CmfNx2dcLHC15wTfHvCvFF4oWAXpeiQ1Xrhu29Bdm475CPn07ZGL4tTDy4drUFzmxVUm8oBfpRuJMfh2rusyd7atj4HuMqQeUgYSv8thWSw2ANkaZRuMaXV1hVTOxTek5zANd3arH+LnIXgA7qJo6ZFBxKpGyfWI+sZWKsFpNL4XMbMkd8T1rYH59uvCLBs0HVw7SAg1pCZBZdR8mmWYtGDfPDVNh3kolS6uT4ktr801482r++KE6jl4QoKAdZjN+C0UWECRrqZj6aHEj+7o0oclyASNkQXAxSMIW9ZrX/t8U/LVdSMQY75Zov9TlvhQtO5oBHLrwDkjOmFH4W2M9NbhRHV8X3/pQALHKWJ057urqDc/CVOUoJHIPCIDI+C+YSzXqqLN6zjgzcuwR6tnpThJYopYoGG3APhlV+1qNhiU1sEo178ONcgmELgXZr5agM+MbouJmUoJC6L+BCNYv6B5g7oI/JnnP7UV/Rjc6P8AGzDKd2F6a3SadvyOLl2gJNprtgztOA1TOXONcy7fcQcRfHa3WJnk7/oQM0tSuL2HfpZ1T5JxBwUvcHK4rGAbM8gZh+xNGju0zIVW2/OSyQNPfFz1c2gQYUiLSlU5CsvFEQYg+5Z+UyPY1Wm0Fele2iY3LrXxR9vxVlZDZst1s9KKKK+HE1t2YDIjts6RMss/3wJTBrzzFEtOWBpEMoJlhNRQQp0X1tnm5G44/SA0B7p0jZEQOzTp0bUFmPrpMfh+7he+IH2Lx8jx4dgtrJknYeXRvccsolK4XFfJ903DZFaThaCN8XCk0y0xpOIO36sz1MfjBTlYmNbhdSUli8cEE9GKQGXxxW/y/e3cW5iSDmD1IlxS6WldT8gugt19UCxzCn7+h3caMwUFbpOpSfkGoaU7sGHZxKup6z+a7mrT8idn7WZOPDIs1zjIDLOeN1epg08LQpioFlG1xWm823jJAx1kOMq437KYLCBpYp9Ku1U5sSsoVxiRQn4ezQk4yAvJaAINnFp4JEUYmkBEgCOYxIyvek+HvcZpWr+SjuHApYz/RsCZQJFwzwiGo4/olSYp5pzFURgJOVBVYp1jtfIWorjGbefvY+jtnhNAGdHeA6Y9jt48JFRO+H1OymclrSuogBbrxNJU5tl4KOa/ty31J6cYYLpvP5fXz9l84ESiIlHwahKS7r/g7hMUWGyC0kgd6wEjJT2HS+JuZD/KwevzB27CyfEGqYAe95Kt4dihPf2EOwjkW/Rn+KxZ25XFcUHQjX2/ZOpqwoejGIxcusffGdzyhZayKonw+iK2bgbi3fFViVZtIcx2kHT0rpL8/jxjYwFECJuFHP92ZghCU7b24xNI0YbSRAO/q/cZtNKQbNLVFxtuNuBupCJ0VmfWUg0RIwhePAVIhaTDHAOgSdjx3F7hUaRXS2r+NJ7XGtEdHlmjJ75NPzN2lBDE+c31c4yQCUtWRZmWvQPfcIdOGZbz4fux61flculwqT9ilCWNYbiioeNwV+ulyUpVw+5tI7XXv2rHX+qulrQWL6zEOiP0IaY7eLSsRqZBkvSKEQpcpy78Wi+6M4VUhG0+o6lFg6r5Y1eOcLYL5gHJtIkVtxm2EYaLSQpLjX1IFv2nQtUesfGFA+zUANSXYqHNmy1UZyLgxcDIGx7UZ8ajoLn20/UZUhVsdwyvlbGMgDkt/pO+YTYR1E+qordRPVOpNFIX5gyaLcLcFruee/gSO0tvPjOily/XCMVUsLoqS2GmKZF3ohdD2lNIoKwSs46vpOPEIYoZsD+6ncTzGxc08QSfLSBXODBI75wUN/+8c7Lq6phSr9pkA23ZQWwzi5vFYkv3IttN7y+yci6Hpadm0CW5ExNoiW9lzCnSyVE9qWYMh3YoVkgXWzweJGpEUwrPx008UV8PS/kaAIRk31L5mjJ3cRUtMM7gTXHXlfiolSy/2+uCA/aW4bZDPqiLqBnoPjYlUGLKGatcDACwGrBWNX++4HHg/qycTFXMJ6Q8+v+ZNZEB8o9Jz/VPSD1mzansgyFo+9MUCxbWOl/tR/KQ0uO9oU5+Tpz7bmN5p/+h10V0UMwUNkcKEsxPNn+cVDz5RmKPUh9bT/Zv+zED/oZTD7ItgF0sNVB46szXF+DTVgkVfiDr72yc+FPt6UIGivdVwZGmbuPIv84ErTHKgAsLc06WkjHj1M9X6rkIhCqFOVHUyEUDwE/JSuEyex+tW3TQNtB2MU4JWKzKOxf9F+6kFmBQ3cLnpnlKj+ueLUgsbpxtzm+vSAEp70Gr3LJQ8TUG1FCb4C3QdkIRfuVYWNqua3FeDODA12qqEu2mZxqOlTnPCMs4Q3qPTFtW/xwO9nyMatLYOjzn/utEe/D0iwTf3QE3ci4Bxk8EmANbuDrRH0mpKRSZLF9i63NGODTgGVWgLwtRxha30djCA45WXaRTKwzbTix/ljjtvCpVg39RB7P+fxIY3OjFA2BQxr2oBoe/2iTcFwI8OD56eBUauOCObdSUd0z0eRb5OWzlEJMyj+3xem39dCUuLZEet767+BpGxn8nC4H+cTEH795oEGFjQhE+KN6RneRh3ih7w8ue0pmFWZEFFXk5WT03m1ag6DX7mjCd5ahAfYvUMzdgbB6YQhWZgrci26fDWmwY4redJJuXC+wZX4yVSUMTFXHeB+4Qdfn0T5XpFMff6XTQRbcZQ7shZrSNF2rjVVNeT6vDPrHJCfJWniDXQCDu3FNQazSsiGc/2WJX56Mi6/QfeIc6eElv07pE2lj9FLj/Eo++pSWN51tUilCBUWIXsiS7FiQJ65NmQpCy58w6d5CPdm73DbMKi/Lj5DFHq/YZ8cvoTdlOZ+iHrF69ndPFRUF0M3rsX70rsN3XSpUnnF3JKhayWDcTJJ3EsEuBON/j0mxLHpY/EZ55s/Q5fcZfD2a7sii99Gh5xzXdtxjMfwufpGsOlZPxLgy02TJ5d7N0+8hhv4xxRSN1XWSrcpZgfYoPpA0eJSerji8OH85ilMSjrx3xOLB7jSXi/QOpUIhp3iU+o8exiBFwkrQqmyVKo5x0RZgkkWLi5wbPWgRtDsoGx2nUKFtnUiIZkrCaQefH1YCQNLClHtO3JvxRT0ITptFcnNlEBy85IlMJim/4pWJSQJVQ2vcrqUkxDTsm7rRF0YgpBEjaojjdW1gRUI08t5m9/H0Oacd4y3sEh3TcZ9plk94WiAI9YeNzsoyK21r/JNzlxyenZ1A1r4dWeC7ngP45bffrSyDJclsAwmoRpJH4qG1ie9ucewIIsmDLDWBmfrwCGLCZzNkDkE+duCuShdjju5MMEEtKNFyph2x32APWqftz9FAchVngG+dFi5F3KNVtOYJojZA20aGfpvXr72O9LSlKvDAkZ3H4OFTtsGrb85CNKLdapTXwuuc8sC2CUjQjIA0HW5LAtoyxxGgpoYCMcvAyj9oG+DHAZrFkfev3lPDnuc0cyyShAfDRdsIiid1S7q+udi1Q07BwdognmgT2J7Lfk03rshYjOuZrBRhbflI46osJenZx/LmStpOJ65ERY6xPinwQL0oMSah99KCpK8g2WNZPL/HauLKk72K8fCw5+m35lS4ddZN4R0y5m0RbpctLDOF5QqHMrzrJ0wBtqOMWm4P2UatgUzkX9k7190a79uoJo5JRbZ0XpkbvYgP7lCzYaGyDBEJ6d/OtnZlJ8EgfjjbQt8qLivc/iTnhevkzaJ6e5LJfSD1pez/fNQd5oRhV/StDfcMjsOTOdBJTsRrwxJXi63MFc3ULGgXC5OzChYWhEhILR3oDEuqvojaT1yHs+4nfaH4yxJMe7TRiUbAL2AOPR/OtMEvp3cb+38VB+Fbw/gbYjjwnEToqrQCxKmckLTZsl1Xs9WLs+blLtuJJznAY2Zv6tiA6eVTNMIYuxG9Qbm8YC7KaUoHEdMw6Ues5K351UGuCnf+n7I4F0nfvG1/HWU8RuE3e2OvPA7juI9pjvV9TtOsFb7Cyn1CLbNHxv7AybT7FrnkafekfeVAvct9OMzuG9i+BWLZr8QkwcpJzU/BBU07GVrLArZIU7+PEAdJrZPIUXL/Vp8WMrd/kvQ7jni54JhyIC7I4x4o+J4hTF6r2Xir0o5wFc6jZRfaWd1woxexNmzfp50VyydTmwP57cxfyIySeO6ZfEqeU4+bgpNT38SzUMKnfmsg1K60CxyZPpnA46/zpaa7c3amUy4j9HthjtpvHLV3omF2HX2wBwx5qsY6I4qcXmNu20HSYe516+wM4CCtP7GvkwO6+dGx1seeqFDA1kbcVWjZ701DK8ri+b8g3VzNqRXX7qTzFdKbXr7QfUXW+MxBeVVfgCV2wXRmNrWj/sYK++VbWdMq4wwTRH2bSfvFp9iuKANNgee3G6863yTT9D0LkEdbudx3P8iRSyyz7bkR7yOdmisyaC91z2phSeudkJsUuU7UrTNsL+w/LnRGf6SRP5+1J5kONOe+svPkcNWfcowJP1+5+XLIicKRy6FxclkgTNpviiegRODHMFb/HRFYK151YXIGGNdpX2jHTqIvGwY5XqnOcIPIe+ugKT7nZOIeS9y22tJqbIQVWrE0GvRZ2nFrkkfOKI3i/Q7WEswPZBQ8DSI9XxwGY5sx5b2zgEy2zU2UTecSkWtCbwRZRmdzD9OUUDo+j2n6Pqbex20iEauqOlCGToPFxRGnuRj64ENx6GM49ZehLnh4lptqNBUyK+pgDo9y9Tabrb52uBs0YxA+JGYfupvLo8NgxXuW3rybCLghfl7sX/SpUs/r9mXulPXfa4EvgoQFNUOYJW/4X018rkrl0xlAj9sOrD9w8OlJDZo4/UDB/0lPZRUsxEvSRNFa2aMV6pcpZRMJqBuw7wMFEDdkr0QGdkUj6+XyNYCJ3KJul1M1oxeZkmW838mj0uTcAhHRxRbsfjK+E/67WnCv7PTR8Ynh9FAAE3l3nK/YJimWyrkTSHCGhrdjq/miAZcflPbEkUmjy0/obOtZIWI6pnW6U4ZOvtxOGn7L/2IccBybPPnZbxHxOiJvyihaGwrowLApLy2epXrWLaCWDkC3HyFR6+miajSGa5tkotwXPD8x9ekm9QCYjDN4AQlRDDoisModZ3ukED+xwnGzU1El7yZPRgeAlF/+2eosOi1/Dr0VoLfO71Nfq6orndSX0zlBkzZ3JxgMlivn3RCJ0QVY/tLDk3N0JRNGTccabfDPUEQpjzwGMVG76qkRmp3BGumD35Z0+kTMrxSD9N/qeMEd984df9Ra7E9YX55iU5W07a7jIVOTK8xd47FGS6u6m7YdlNj1eAMe15U5+SP/sg8TKmPnH4LWV7ITDE8Gl3VatVwiHfHJ+S/CEfZaYsrnxfIJAzDI9MNsWxwPNHbXrZVREo+MvCJHhL7yz2SajiwUYVD2vd9I4PJv+3pIexe6atR431tPo0wzsbN1xjBiazXkWcZINsbrPGYG2YwS8/K0+T1z3ETmpxNyrM8AokXObRzuqRUEa+zEllPuDf8t8imlQDbm0xhnTrMYuye68LV8ro2NmrXmP3+EQMacgUZyiaeDyO4dKp7ca6o9LTjBJP+NRQbFTGuj7F7DKs0Qu+4M8bc+fUu5+kSI4HFOKtkp5vHqdzXvEa10Q0CJl/Q/2OBlXloaFiJHAtXM7COlL+7PSAJBVgPWbvtA6E05VON+k/kNRtjNIaORkKntbFRqwJdDqWKTmT0EYy6j/Gra/VXDzG8jAqRE30MEWrdvBFfDVpRZ7rWYBMGCw6N70+Cmdd8zv7On0ovGibfPEgvXM00q/EcKiBBEUH5vQOKOYDkohIiaLAyH+SWcgNyeZuSSVSoBVYF72zhR3L5VLYlwh2nYwrjiTvmfLzed8+9GSG65I2Jt4zA42/2BTPaq8jEUiIs9JsEysp0EIMRzK80Ad0L64iVjCvWF1n2mNuFHlNQriRuujndQwwN78K3+cq+b3TpxuJaat4q24JtISv/6R9CLdde5FntIEFf4TvA9zj0Rc9lRScBp2syx4iqVMIKm19KFC1nhNCupu+WGwRLwJFlsAiViho9fszFg8U/bd7eAGxRBIBqc4p+YNyr1pzjNJ6DwZ17ngNlbqw0bExe5zRIdkfeqWop7du/q0Uru37wXHX+mYmDK805anNs/65Qhzhu1lz9Sh7Mme9yYujUlJbPjL918KcSDbEKOuDAW4cIYVgQK1+K6w8+e13/TXgnTXUJyhud5tCU6/ksFSayB7iBCN9BpqoYp8Dc4pyH6zK4ZaqSC2GUmnBaxpivWK5BrMsFctj5wfHl0ScowERlE+J8TJxvW08rBfg/jDgl4B2mVMHkTI1lWNGc+0cgRHUQDqkIseEhGdSEyic32XTFhm3TRPKGym3Q0J3iorOwoDSWZPpeFMLhlfQ1epxOMeZDV81zfmaetEPr16JFS91X0Dj5LqxbLWA+/12Rbu/kQ6hx7DlUX0lKB/NF+N0huA5J0XJEb/tdI4RUmuGBMzniGJRBuvOOAI3Oa3nVcuB12ePJxlDaganJKYlo6kBRK7ME7we1WcxyzLFJWKS6i6qDeLAlkioCU+hVYDxd8z0T55UYxFQ2jv6Oq46DKPr5XLtp+3fbWrmdYzokXO7com4iQtqV/ACsGEnBiKp0J/Vc8jUdYs426t9nRfpNs6oBHKoDkJdEy3wcHlW3wh8jn3/oAgiEJHc7VsE8p/0/rp0+yeYamtbFuoNUNoBGkga0tG62oD/088ICUcvQTA7fh/mV1WZSokobyVZlpP56zUZaJpq3YC1N6eZYFJbygSTjFIAJe4lH0vNWR7omLIORM/h8PRr3zqYb0dDScjhkLN/QYr8vZOm5LrJvjB6w+bdD8ec2wimSLjbQzHU0QkNspXKoyshjASFLI3Anz210SGi5CQJx7x+InvCfA0sfHlhaVUQWxhxCRiXIZaZJQODqwlyUpPWtYPQO6zJRa7XF6Mixw0HRp+/UEyStD+7jnFP1nG8S7ediz+0KeZa0oTC1D8/tnMjyRjxmQSveoCL4rb0fqiFJR81eKIiYDqa0zTjzN8mvLvC9qVqIInZnVB+tOQDYEXU++Rjmw4mMXqYjDcVO5aPlEaT+gR1sjOFUE0tlJxiNo57jxoxmuqu7XzxCA4cDPMFCl2IOwKBsCMbeGk1StngUCM9P3lIGwFBUqkVYvJGzvCZIFn1ygc3omV+5A7WrRI3QUd8LMm+S58gVGyqoEnfAPrV4pNe3qbc7sA0w27obJa4U5UGx6bw6PdBn4Wr+xNxg38+DoBd8ksFYXToGMaDDagW0U52yCh09NGEpjHEB0yUgK5qSReVYVNGmQN6nmKzb9/P2JBbaWB2jqyimAPXVZHCD0is16hQs6w9KzqVJ3KS3s3TrvXEEFLuB69UDTdLRdf2zjqdI3ME09lWI6Kuf6/dIA1tgZE6RKO3OE39u4RpCflZE72qKbg6AIe859hUmNFsEAaCd3KlZ9+4FqxvfJSXeRueodCrLeA8DJtbsdS5phIEuUezk5/PG10JQchNKdPdjQoeNOuFbTZfvwTAazdba50yqgzII30CMAVRT1T/bPDgdjBaUn7+uGQyNBON/6QzvZwsJESLmu5Wgw0tLgtYSymGOt3xs1CV6DahDrsDya9zNIKlEASOH4CP8ITCDc6dFo5WlTB/g9nGlrzct81Ah5RRtxwWA/Ngoi1drnt08ZpiK5KAUpidJIBvxYtdtQ+wvbpo6XVmkuFdQsHdll3j0OlMAUDuPz+CH2yw0vPbi8hRds4EHm/OXPnTAAEZMK8WH3/QsQxVw4clFFnYpOzMqK9mEenINyBVKtvjcqpNDQWhT/zamdxMbfrSPJqsTUuGzto7Kcq93ifuUtKEyFj4/zs/qb2ipaPfvLFy7SrSE2aUpJzLUAF6OqVksG7fl2ObCsGawyQ3/mcHlukf0e3LLxVW65goVZwiMDc2uIhJgZfL2i3sj4oZJDaY3nkbI4pfiqJqRgKsWpNm3dYA1XQcu7ZdoouEznJUN1WCb+qfemIsKQZLlID+flmlpRIDrhd5D069eai52JAMn4BZldib+//KQ0cY19BDoBDpqwe4qh7D4LLbMR/Bbar8qhHovBVn7U9A3f5t+JxITC2jLrJ1Y4YVoxqhsj/xqORRr5dLIJ7i9QVs2zNd0SYuXHixujf2xIaxinZIUXAC+4RZqmukAwKdpG0o1pXl3djPa8HRNKGdvK+Ye/E0MlHAwcsfLBy42MGQzHSJc1iDk7HBXh0iWhWebIDR/qmLdQoCifnWNi5iTiogDP9f0zHlRLkE+BsuizuJHrIGSVxI9pgbKE2TvLd8FwumMYm08GvgvoYV9Vx36mwjYn5TSDya1X1+k4QxPpuGLM5dKu4jd8UmUJjhyj+HXr/C4VWUs46XOSCAtoti6iTKl5MYBZIJeoibSKYtmr4V24GEnicQuzHX/YFI0gK9ZfbV9rgZ+ZUbwKBO8Ood4VEP8/Ek+67D/9mRfsFDjOikW1fwOaB5PG6ppE3aX9fl/scDpxU+w2vcb1VzeYBH26jimZLq4GQdX8MtL6nUyf1NWa90NlS875P/gF4YJlgskOA+dCaUJj7oa2ua2HiDCoboak5RqHYgndZypKCTEXfAizAzD4MSD/IfagIwX4NGLabvybVy67U8omr1KPZcbtaoM8agLRLpdzhBSdsU9vk4d+NJL6hudNCqjzPuAsHFFTITO/En93di6sZfTaJDjkSQd0H+6DT13+Okv1tK71zHewawBu5qZLBXS5g4qWwXzkCQYObvaNsoqYQ4S5yJpcTtJsaKkn8b3KbyxjS7EZraGtxbU+nwakWBPT6+LvNPQYBiuTwohQhtbH62lDm/WtNrMGt5jdcqsPMq6w3PVPn4GeUu6VBH15EBxXkuD3R/8m8asBeM7IzWiO16zT+/M7HZ3w09APkveg4TQeHrfe6thTxaKeCLR0b+1dprNsuykVP2QLTxxOfh/qILx7asUPktUzhyJev24xB2ZXIOKugb4F3p3PuoDZBQgqwrEmbteaw5tWAo3hSzjrR9/WQI7YC1LTpwa1L+d9h0AJ5i3sObmAVK6sBp7QFQnD/8Hlv+iowVbpxjMw0+SD7UjBAyhlnaGOjPanKanalxSR4YuwVomteX/Q6N9s86BBPLSo34cAuW/XJguZnEDPelxOtr6dEMjQPHT5DuIh0eq0f7LgoHL+MSQ7Sxj9ibNdyP9rM/BURp5QInsgN7DWVHNVdlP1zJBTYhkBt0mlx81mRd6d+8BRx9qKcrlGtuRdf+DE+C0dtGaueuKWfA7w06ZuJCdD+OGxMsen/PVT7NVhjAx/gVVMm1K4urD28QYKQt7XfA21PvYofpBeXFmgWawhWNF6yiK38/zCgHRR58PGONFaJ0zoPU1RPF5HcZCTkniGH/U/Nrp3Pbjmh2F4BGrFcWN2EsnwyQbMu0yw/ujg51zbcKx7SY4zfobBRxCYCL77uBbUO0xphU7GcMGhhhMsJQKAvhuC7/+fzS9/5giK0uy4gDI07NaXLEOTcJ3SxVfV/W1oR/XeMZr/Ove+x0T/0Y/yp+ZCZ2j0yDu2/YRYED24DFUFYT9g/NdmumZn/3dRX2DaBvPuBKmeEiMvUD0uN2KJf54TkdwFDU3EYapoppIhPF7PhKp6fvksGXKueCXH7qMqO81tND+Cf16or0YLkSD0DopHL+pBwaBDZ/OhZPpDSGopCUtGb1Bm0b6wxh/DBVMrRVttJFQx+wTeXbGMOHurhNxA2tk9rZaAD/sj48CuqepDPFrrVM0u2BAgtSnZCxkBXfUuDEAa/DUtHUDEcv8XG/EIlO4IKlYs/R4Q21Tbihhzoc4L9Gj3GHAfTtG8Xknz9SJJ+RLJv/0yjHmX2OfkEGx70mkBEfn63SWJeBt3JCsY/D4CLuRwPOpFHp0oE+do/xF+kFdnLbevORlQcg5tNS3husosp4vW7wz7fOHtzXk/QK8wgvnj5qorcMX+Xl00hG3umBxqTls4Zyd/JmbCS8OQyv73Yi/LKsyX7Pr06safTb9j3aJ5HMfqiK8JUu85NyupEiRe6Szye4KK+d6erFec9lRdjxeVUd1xLGvFNlfTSJ26PtR9baaPsFHyqdCEhdXHhJ42XFIksEy0WSL4oeFyWRmK+GosovuSqmVRbPRh0mB+bK8At5GMo//gRZqvFD0B31SpRAz7p3OexAWjSAz0QbXzt8tS9gxmtcFafZlRGjE66KkQ9ebOQ+HaA2j9OKO45qSBjOyKBVhCSehy8CdlWlLrXnNX6FJnWM1lKb9n/9wgZqlwQPrqmigfcwp/vOoQ/JfM9nHoxoEPmcEbAmv83+PIB0zbiQqbmAbXUZb5ptc1y3FDMN5MnV7sjhDLrGryHv96b9/gFsv1Yo6U0oezzAq83ZpKg1aSOtke8Eeb0/OHn45yR/TSW4O9MH6fBIZGv+Eof4KdeXLalfcsWhNWfcaGShOsMfFNzOPKJWCfLdEOWeyQyr9+nm8pXAVS25q48uUHZmz2bcqmtwFHblmbLhc/zoVXPNA2nxnMlty8yktAIbww58NJ+eFPYPv45xgDBMBacxW54Y50vjq52PbOszN99H/RKeks9ZnXSmFfx84fvCt2sYxVQT3sXldK9M54Sa624rqzcVek7U72lKXwLOOh6d8x2pjA/c/tDfsJHAuorTDflKTEoQKkjSiqGL4iez50LFwDMqQasl4Wwy4QQi3V9Ut/sTcSCoWyXIrpGRvgZa97f0QhYkq0SJ7ztluqzaZvFmb998e7OKJOBhbVhKC7y/ZZcUgu40iE/pLD7Y8Md0cwlAz05pVV0RB4hAC/NQgGvFDUEOlsUyTpIbXBliZ6DNgfLDjjrEI9KdwliRs6LKvO6xlVwcPJz2eU0/vjdgiCJ8d4QOqPRjTVZCvD+Lf5F5MeOgTTubcISt5NiFDSG1y07bdFd07s9iMlxL3fYSHY/B1Cdy9cc8ZY2oVXNg4h6hdZNec6uWMl+Y2QHUG9sHtcdhDcoP36yBaLEDGGPzZu2e9OSuO2gXnGXWV3ELwkZkSgs5HejfRDWEtQq0haQFGgJZc9O/fLUqmhQnsgB20RZQHk6dB8k77wyJpwptRJqJX71SnLapZNU8tqXEBSdGRXwc5s/YttHkptC0zW7Pb/NNV5Y2jE+7qI+ahB7NDHDZ2DGo7RhOVcqwrY3lV8yy5VmZXEt9jvtUr5sYM0YQ6wACdh8VvQ+7s88T0Engpl7/coeHsdRLIjw0pV4ECDr+XYnsAxnqwJazBDYc54haE4fi6NHUlLJKyLo4E8Mzmk71KrQMNEiLhAhqLsc1Fjeyd0whntXFayP5WndJPhMS5vksO+LRa1YaVmjbnTaQJdL1gGvJfB2dQuUSRfZIRSmDsfXZvx8KvSmdvZOi5uklL9t6+IGKc3BEOY7D5gYtBoy9SzKv0TaThO1hmvaYBNcg4syjPiHSAIQYit/dCVb9FNOI2/oMfRVFvIbFaUgYgfSe2o37TxVru7JUW7rN3CO76pYzDmGIth9p5YSPE2/LroZrG2YWwOxmcJnJOahcmevrGBb4udrHlEHAubSR9x6/jk5KAVP4tYpOk+R32HpHn+JD5wgn0sUWuYX1w1lawcsNcennTjtUtv22sCBppKeAPMtIQL85n5fv4JQgwW+PdGalHnm9YbEbc1JPGJuX4pHND0qBJQ4jRwR+KwRYH0vZZY7osWL07RW+UI79tAQXC6LMv5yMKWma3YwpxBHsdNiurteHU+/zTncZ/GhkK5RJPI/geYZIPcTrUqErbOqOF65ozFxocH0enhiUkNnfkU4BRE5pELa8cq6/kfT5G/2DQienFLneFTH3MQnAkXpAeSTNhzSvzYRZ64dr2uUakD42k+2ojvSCQRJ+Ef37OsjqWlUi640o51r9wAG7NJoOEkqGEm9vbqDSzPGFfvnvaMani7dQ4d+qRLF9q4PCNJTiWu6i/CFw0PNFzIeLVR30dnZwdQhDWpYv1TDhSUbBQZdFykVRRc595EE0RM7e1Ueo4brEiM1FquhhmR3dGjG7oNVNRqTWT83sf3TNc89MKr2KbyNge3wsOwLmOb1qNjUsWB2FYsXuZfl6D9bfgMd3rF52woi2NJGg5Fsk/zhAbHIcOCZsxInLR3DDWybbksc6/ToSMr6ZHuTc6YpQFA/GR+FSqw/YpKHGTXcdc7Ona3ANc0xqqW8tQOrD6UwhoSF2CP+Z0E845kAuww2V1M17BZUXvU7/DWku6OoHM++96loGof0eN7hl/IO7fLkgBiyYOd0+J/3VeIVudkkiY3btnw5yNOiqGFLlw6CThd28QhJbT1278/R9qXvPjBLOAExOn20dHVDXOdv7zcpnKM1YMXcSs7LkqvwsEzebpP5X+RjlSM6T/YM7tf6cLsLFp8VXen8kM7N8MvslcF3pYN5Dl98nwWvJHpUAyDTiWFmPwD1nfOzqCZdy/09bDrBsG7YydT+UxVlDXf27LpkWk6oBa1+9VsxbyuOYuY4c3iwu0Dy7xOURJiP9XLg+pLnJrxxFhJldeF9tLGup9I5Y/YcaVa8QPRKloXKMVzNxZCQrM38NdV1XzkC1G/T4dnTte4m2cbmTPK7E+X+NvxE2YBx1smvGCB6tFsI7c1zjUU7sn0n2hnlc0xx3JIP3vjhhDTmvAHKyX4Az4iKnB0Q4Th4Cyw0+tPXEDia9KRdiKGYhqObH+X/Jl92TNpi3CTMTAOUy/yOgW1M7VmN3GDn5JOPonFaFw914gh5/bb0KMvCetmRrZe8uE3GkQE7GWxuImotbaIKO2uGGPCNduPdIweJLPXkKme/w6ZmdaVkmaa5z1Ddp28yIQyGk9XJCUVqxrto2Ybap7k8h2JD6r/xLyrX2o6hHEaFxouUX8IMchuFTGdRGdefkXJPDp9Ebx1iJ9zGHfMjm6eD9pXmF/eUmpY42VjYUIZIQgyJFKIYuAeXJbrmgJWFx8Pwqk7vILGe3TRtNEntOEINYF9ncUtFCLX0GceO/31EkvM9yxHxY7mo7neH8tJ1NICst0IGhPD9hv5tCfxei15RYivag85C1+lN4fXVdeonMoygW1e0yj8XJWMFHBToAWYYaXQlQFJpKJCCKASL0O5Rppqfq2BNTJyIDb6+/hdbbviPdv/g30udXuyvG5JgV5eT259TAjL2EWWKymiHu1XQSfOChLQdDHBQxu+3FE1+7FpV5wgvHad2WC/BopxSu5rQ2EzjybFlaansgYIiqhDrdW9SyPwUqeoNPAo3C6dtNS4cTNFlea/YE7jxLhWHS3RHWLwFCIWaO37KxObT8WMhy2edtK/KQX3ArHS+Ej1H2Yi8GhBHy7gAlyl/fWmioWsCVdJbotB5DzQ2xsROekYXoblMVMbRpbbhtv7tCVZboPvhJy98kLvPAqHp38DFR5P/IYRE2qxXkvrS47JmUWLKj2LhdTv84x/C86PAEp1MQcEPADY1M3Z88ldfmR9JOvfpc7Me/fjyEPszklwJbi+nukBG1LemHs8lbI1W44AZyoDLplziBnzM+Q4vTTbtQp0+syzsOrC9DmX6RFCOIsACK0PhEEcCMKreE83cCV9GFJtz59aKZy77/BMf0kMpGzr7kLStbb1+P6AnYctjIaQ4jWVBOlPhm3f1ZpAkNNJOiDc+h4jR4y2NyXWasDfC++SCPCQXCepogYJpDC1qB4uXJvhPG0Q529ma2sbN4lqlvGWz1RSixnYI8yLjKzZfrv9SY1IZCqh/nsbAcsNKvZ8+ccbpAjniYVkspb3Gw6cwmT15g2ozvIcvbaGZ//l5nPaTaahXGDTjcKpFHu7mJUiumi2oG0Blv6RJIEkXw0oJiLDFKLvoho4iGxmzP5Bnh8oDQie4L9gIEUA8sLTWFPDOPiWEVTjnp9Zp31goZ+ZowqCjgBE5wnZUKCBj3P7e7ItnKbbmEKanqop6C+lq7AyPadnrbui3o5PwBggMOgTL5EsPDzysM5k6n8MpXKqfWzLUYwIV6Z6fOSqsGbGGd7PuIcu8oh4YtawvyRaYLWUiqwrCfVipqH1iST02rZMg6YuiwYiSwK/vpgD0CBNY7FeszB2v9MeONp94ViqR4JkqJoOqhWFjkNAk2VLeMtObFnJ29OFp3WJdR/PJE+TId8cCJ+0sO0pEHTiNRfn2qmtT+Be/hIp275GBpWjYJXKygdVMtljfzteIH/mUx4O8dboMNH7vZPJd9rHXj4s1u/kVVJcTlN5Hs/6csroYBdi/v0Bfxp1VTPrma08LKuzzPdrcsFaBVSIb4hI+ScHRbex5KjwZgNAhq0zSp/XM8My6HRJkfrpPwN/UdUxk9c1EBtTHcCehEvUEQvwpomPp5RRyTrf8FBTd0tpWxxnhmCgLxn95pfPqbK2b9qbObnS4z6T1Sz/G/ghPnxd/zs5/me0KRsQZmehz4NwroO0XFvCoNKGThzL6/qG8itopGSTjzg8U18C23uOsngi27uFQhIVSyvHmz23u4Fg0qZsQjlSZGECQxhQ5d32Sjj0mv/Ym75IoS9rIhwRERynwRaBowemeAXFwz1S9bM66TZ5vjbMnGqd/v91e7PejViUyZw5uNQZJaHCo3rxG3oByUPRyJkeOr7msW/ORH8Tdzl3Kg8mzEPk913UpId/70Tf3uwvrEesrb4pXpBaDbrQ9J+D9G+w716Bog7al+nx55u11B/hNd6C36GUxTk6v1mvNRn4NgJ7CYmrqJ9US5wjxywwxlM/GNCgsfGGgTSFRig21Fjyw/i75C3H7doj6dTEXbm0sWu5eiC3mkRrUBFgPWQDztG6HcYeH7hFhs+qIG3Xeg6w9BFWtCs6zz/bcNxX9evd+kH69gZcNAnaXWju03v0dbHgYCiQfuvFeXfelR8R/uq3UBe72Qs8oe9wmZj9HOiCS9F5h3DwBKJDno4tEg7kBuLL2WeqoG2ovJwL9AV5HUVhg0MseZ+BZMqUT1lfW6V7l9MbrsJF+UFLRulIgxSKKFWgaL9H+P/rkW2OXJNfLdtn/imQ2L0S267PJsKe9Q2ECrh9WHXsq6MdLLk5o7xM09/SEEb/J1U7I5AOG9VkjfoG7faRdr1xMBnlGeOV8dt3OU3y9Q2/JIQI/gq/AZ5NntR+sO0CVA7fgDgUuYsegIDivd9lR8xRcRttVBt2NeydMJSbGFAXPppeZmrBhVNnrNuPBEPG1BrEl+sI6arzvkiUNvfn8po6sM0QZWBQamwpP2q2OKoO/rAjgTImhQA1YvTcmHxutLMlQYxU0XsfqS0j/zbJXnWjogRzCVvTqgULId5NEam55rJMCro27fJ4gBlL2r//r1Lkv/JU4XYhX0DOJCHcKVReYszfrLqRQPkwozGA8vjcXawX+ps5CAOhh0PpGcx/PLRJTrQhWnU7QOSUu2eOJI9dXG0Rjx10BFMaZobQPmef8gzqU7nH3yok0eszHxrNvNlkEk4V4lu6ZFp+9eaP5LOesC+EWYNFn8DCobWjhRR339f/a5Fcm1LxTuxLxfcahckAIg2uvLA+aO0M7RAExy0VaGGJbhFzmK7A7B23pN124a8XirSICfSfD4qmAA7OeC2gqGH8OkDPvNRhBXQdRI54WV2MEm5fk2Lny7moMVLkyBI5sT6hdUpUWR7LFQghWcDTF/mwja6rnMm28egORnJEYrXm3GEyx+kSLh0sQSsdhWR9vBryVY20ObTJVrList4s6jJbTWOTtQYvurpuaddL1qSYDOmIrzuFkNQrTqzmE+f0G9B4A1jaqastdD747O+WLIX+FXYJebVFCSb9QED1Dr+qnbA9udcBchmQ2nAf3aNvEagZuMdMPljuDFCQFfaxZIANDo3Nse+pewjSECfgdhzV+QmvzVhcCdFxHbi8sHjTQbDFiFQoWEfFV7uvwIAy6RLsZpCGYNrbDNXgkh23pIcFRrnNcHSAxbnTbOXG3JZlgZMhofds/sstwVwzRhCxhHqDZ/13NjwJiryxJdsBuMnx6XWGNi20R/UB0SJYSJMobp6AY1j3CSsbrsXYJPZ0KTsQefrr5D8tvMiHKV56/nnNkwPrSItvOaffZ2LVwM1G4l6xIR/a84qu/NN58gbp887hnVd12o8gIMsEZAyiR7kcFM+nUWoqsVcuvQpDY8E7NtyBk1znGjGhsHrgSXARkObEpdFTPHrvADmG5rXVmzgrsX1ul+e0BbHuXaljdVzkIRglrOOMoFOTtL+URpHiEeK4nhDNzZO22wiqg5HZAxe4uMd7y+Gu5ExhHkZ5y8oTpLNACrT/qUUcayslnHbDRZ9r+OqniyH8ieQpfAvFpBIEONlo+LKcm4zee/pgKCA68YYQwrXayCxakqRQyx2EGIqPw1nL5D9k47hVS3cU/Unc9iSFfWGidqTWp2J8waWI9rF5YejI2XjMrnls9OKFAriicZZYxnDkUFIoRetavfLTrq3+Y0w/L9AiHVLrJKUPG1l59VP3nBcdTYD89FO5cFcFF9GccaIRChD/50jCzAfhTM09Q6qj82uaeXyb/puEDEImWVu6fvVkllPOo4wf+02wrEnLXQb+W9tKn5CwFr/JVy0l2mTtsU9MaIlQ2bQTj0SBXIhutWCv8gh/4Y3qw8G2R7PhQ8gnTwoJdrr0oN4s83UH/q93+Z1NeeZJ93so8pHJdXQPfpt4BwldVKdaYUMThZD+lf/82hnn5MEfMVFQdIl3oRIoFtdkh2plt+mtq8Oxwv41xC1mPptw+BUWZ848npsIxtfrAsebgtfefmIQBRuKIx8+30Y4k0bf60WEI05cM7Gq+CuQR8bqWvbNztB5OfH3hkcbK9gXv9d9/xMRUKhWfAE1KmxNgRxiDsj/NY0NCM054BCqZkE0YbZuG7nRn8DwGEXt9bmM0ZppmiRg87cMPMLAdc5fTgNnexnkBUcZFIaLaQjRkhsDzjvO87i5V4sPoOdi6wva6LwdpxzRO8IE9de47po0Xth41TWhypU06xASruQ1MgsofiEDluSNupFzTXPHOw6dMAsYZ3AKW2MM/ZPNS9ltJBK0r/XqcNoiZkEkNTBPLzWPGuWGZY2Tl7H2nRSa9KHVnZmmyOsDZMoKDG9lqKLUxC/Oy+AYligWrvQNSZG91LZg2zWK4qlTg8Q5NPK9mphpPytt35Wu/3XaJ0WHk78203SLwitxcv9XT6PanoHLwAtSbhCqxMXUFnbfLUxZIsh5VDDvsPndl8eQUQ6qYvuoaq9hrZm52fN+m2KvjlPLg9d1cz664aePQ2orzDB4nzqSoWoryG4HAQSrnxL6hQG92LOC83OPL2K1IMtTnw5PfSxxw3HKaM3qje27IsBd6TPQPp3QIjoKpIxG63XZyTAv1sF9w8gWURIkBAd3sV2KenesSiifcA81FUW7nMJqBM+bOWwwAAPrqRdqdrrzC4cKP5i2Qn2FTwjj7gqLiN2fTR9eSLPwN3O328mrY+QAWjIcMOeLs/gwoh2hC5tcqK2nK/9s4otP6QhZTquBfUMDzGmgEr0KyE90oK/afrFDxhoMdHdDyr+eO1j1vom5Q38eTrtwmGKwD/vaEWKaiGSMqlGBKeGxy1eOVcs3K7W86dKf582ycc9Hq3o1IOws9g6zXeBfLtjU6Opj9UniZtHfSAXEPugRUxwtxxKHve//PoBjmmSeETteUtSvhzVhS8JJz7cmHv3ifrJbwyzWMD0SmLBPH10S40xC4l4MgKUdtGva6JvEQruY95i9QspWqCbXlJryuSq+Kfpc9SbO+vGExDU9Hiw1RP/RuH8v5CwT6IeryZNvQlmVCXZtxWhs2GEXtg4AJ60aFmSl4calPo9Cbys2pbvqo3MliVaJdeUk4qMK6Yh4/9orOzFbbaBVRST4J9psxwhaJCM8hcVQFWrS0yFZOf8BMQJqI4ZAHk+8Np8M8vD9UdONZBA8VExU0wKoY3mYBxMDzfLWxG4l8wrtWUI5oi/nXA5+arZmWWdS+KRksDFC62q5TDoeP0IKRh7Hn4W+7Yr9W9Pal+Gtddaz0ptYWe5pGXxTV7YZ7WvlOFSwfVkQye3G82jYjG+6xh84kB8DnscMwtjezELFpqjbGvT60radAYlLVQggMQdr/XZ5Nhoj+bfFEAUAJ8/6lqpmVrXzfnnWiRIb2N8vKyin7lY/5LLlpJoOzFIvbIXHQcObo+gUYiWrt3pQo1jjOkAhPS6Dhk8YE3NMsE3JD73Vam7jDPxs2sQgC1sEzxrIPPHhOQ9BPmQguLlfEGIUPwkR1zgnzXbQfr2pb0Ld70yX2PKs7/rYw07ka6w5na9jol5ipLkPGjdlyhFbUHkXvnMm/Wf2ugDxdTmXtzIcgj0xW8w9LAnWOpOBgarH4riSdBh0cD3WVdNYQ+hfNmdXeNPFuxx24M1nCQQBQXmoGVlu8IlKtMT3+z1kS747imVj33fD2Z6xl/V7JH0jIgirTpfjsQaIugUZDoZuA8jqOY7sHpuULHr7ZAK1MCaVzTp6sUpLPqQds5EFqkHlEX4PR4TnKRuZFWx0gqnrrfM9xACIe3Otcc4Mb6JyxsI0hjlSCWlWKvd/WhME5aeook50xqb84zF+ZMrWn7YryZqzBjeeg1UKv2wK90EYGqtSGyNxz57GpYKi2Ot2HKUbsPrC7wUbmBSqgGkKTMpI0/r23dujYj7LL5vtYFnPO4alPUxugS0z9YV0gHaMywRpPfPsS9U5LXYzxY9EUvsCi7QkI3Rn7EgRfxaFCYl1mIDTe7oiVn+zQ64OHLQQfj0fj8VZiWH+A2esxlhyD53Gm5Tm6LZ/5u2pMJC1MGKOSWiXWRZ5EG4g0EAXeVzigagP7hmf/p8dgbbycFeV2TWlIdUnOb7MtnakNy1xyDHooA9KgImfuYbh/wXCfwe5fPLEl9y8xjYYLbyJQN6uWU1r7nSQc84IAfP6BJQ6fwxOBK86NjJBhT0gwV4ucMhleSvndZ5nN+Bnt0XXioowjVkXywU5q6SPjHmX2KI46MKRELRLmcSM9G3nEfU9VMFQ5CGR7twCys+KIy+1q3zu3FNBV/vF6uy5Nh9GPgESCZ9m+ajk5FhJ/PwC5zZQgSLjeDE2bqKIPwczUcpU2TSitnMM2WaEH3GnDio1wD3VvEbdwOCt866EqkkyzmlZLThc7FtSUh9W+iM1rfODeITm5LDaNL6NbyV3pd/DqFD/FhmdiowzYwS8mC+F0wBVQg1epp0YZGiNisD11aMmkr60ku9y1V3ndAxLu7ljgy/xJGr6fC+usviO+bDZaQnlKaHUoexvh1LC34SBLR0x+yU/aAa+uxDLeieu+17LolueX4UTH/YWX6Y2KJnKrwUynl2cEzP1GibX22GM1MW2HWiJQNvzVD4etNr4RJYA/hmbqRo26r1KIJ780S6PT7yPXVA3K4lYkUOeXATVOp+wN/Cf2Ukm4KZm0DRVEN9UprTLwofsQacTcJuj5UK0fIVkp52AkQGUX2G0LGPZZX1RMWfTCeBF268S8KGeS0gNonsFZQwSJCKDdRogIXV57Ow1F5NeGhtzE9Eb/HU9Cwa9DI6wJv/Fct8fAiQV1IHSSUZ9tePePeWF7tl2ia76zATrMjNVLNBRwgS4VmxW5zMLMXp0joTKGXBBXJAF33h2oufY4IrPI93NiPzdQEk9+MUiULywk+RfqnWEXaLheifXJOoKpP0HODXBySD7oS+uVxKWISzIz7Db8cEaLLYjybTlG7te8NKvOL/fLeUzH11ouqgwwYIt+0nrOkD0QiK6rADocg7cN/gfa4ZrRnrbRxZYicCg8s/hECpJgFySF3HJRT+z5TRwOmlfrkq57Fk5jskz3IfWGNpnWKkjAUpK/We53GIB7U0kKpT8atv1Bp/loyGt65E+Tw19rrFQf5ZmdTpKBu+5I1leNTSd7ahDKa9CKpjSPL+X5vNY+0Wh2MbNcsdRXw0HH5GnflRQelnuZjHHBUKdVpLDE/ILOky9eKgo6ePPK7EExWYjAFOLF5oFKjhHPYKblVv1ToIXJ/A2BErsXKvq3BFdLQ5SEJZWwZGFmF5P3iGAqFZLelnJqxDs9G5OtRcR687ROjkOd0sE5fapK/8JGQdMHg9JN6bKHX5Sq5ePWYeC14Te9wZ0hr1evl/RGWgYjuY+UUASseIxZoxoz/ZzTpJEzFhqMFfp7/nPXzDF7zaQpVewkqDbWyAQmDZJ3sLiQ76IeFN5q8ffWyXSaCpeK7CO0zv5DUUi0lUYVHeUpSnbcNdZXeidsljDkHp4cAQAZQ2WbZjLp1ThIa7ATGeFE/6sdKyIBbtR3GqDfTPhOFL7ZVW49E9Nx6iqRBHxOibh6Sc673ZYGDZgD5XNGMEJjTjjGSzYLXKHFEsRUVZo+yImEFXQ2pMhSI92Pi1zDcXhavzV1C0iG3bP+qtRw0079nn9OamcOP+DCqnx2AdqdIuD4fqc5ewuUTF3ieUfRigxKndT4wVLDIqn6N8JwlRBNsTVB7z9v/hcYbXyDQe9euPj2XjPQjPPyyXhHUOHASTYx3BMMcOR/gTjvNSJKG62pvO+G+K369Ytznku74Uq4SqUn3xii1mN7957omKkPI1p1gBiXkooiWhFnVWHhsoz47Iuf4tLkN50c0cVCfeUNCsqNK4Z4aJXnNadT02ZzX+6FoODi+AYjiuRGFXLTONKhOFgSFZEo4WZpFzc4Wms/tGPNHxjDAb4wlVMe74i23KDX3FZVFIWoODU3G7JJmTOOVxQyNMy/CWP6jBQNPaUhdDgnbYdApU8oQBq9aWWWDRgAi987etxJNKxad5KLazUIKOL6wwvw2W2mTzD8EMC2roUb+suJXCdnFr63Oi5MsY4wR4+x++YbBz+WW3mPjmc2fQBs8Dw2uUyZOVnkVM4cndE4aZ0N166glCnTMJeq4T/JPDqTHb9ybhc6IiSE1xnxmtkI7OT4BSWyXcCjnUOlwyAtOOe6t3dveLqD49FW5u7GkL6pMhmGdoJJtf+VhGqjQXVfKrq2zoZ73WolzokZ2RjmSoYsuMHQEy0h0CQPn4KWFGrF1YWEpk0oO6k7j///YeS2xzNIaLaYwK2fmUO/IB5QI2DZPbvoUrOxuS5QZR+dcLi+RCV0NXYxut954bSyMitdSrdCNpkeERZlsk1AqloKWiSf37vNh8smNEV08maivx6LQ1mo64wktrWz9jNwifGXmMqKxk0vIX0+hXYJ5PbMZz6jroLuFVdTftiMrIZBrae9AJ7uNrrVQn/HgovOVg/KlRVtKVxC2/GhXfDCPUoUNFiHUXDQio/BHvyjVa5BhqI65u0afIIuVFWg7CtEgg5e50aBAlQM+9S6RoGpo0WZQ5uq6uSweCZAFkcKBrl4n2C80pR4aeI85X/8qW7NtThbi83+g1TS/8uJ5PeDvBmoJ6XUaW+/0NiTbUHiH6lvJLl+bFSSKiUWr82cnpaEqzbXRUR7+/psrW5IYnUufZumuA+huixr/3NO8SpZLdOqkF+6H4VpdsTHNvO9evr0T5+VUE/SHwI9YVjmQfvbisFytwppahe8wZKSL8C0zKw8S/FKzSj6Wy7XpJ6EBAeo07Ef26XqKkhZkzrSmGOXky/2CggycXAc27nrCp2igg/3puM/g0F4rtWWmTiCxkkqz2Pzv+v3bEMCheIWtnl8hCm9Nxz9Mikap6mVmwvwgqrxkpWAENMmeYZVrU4EQzlOxhle2gxdWmyQmIgnWeDNTWauokALR2vQ6/BpsOgyAksf5av69uB3VBpxF3LUbmXjH4ZwYP4v+lyCbRqFWlzMvdXYer5hmgk2E7Y1/MrRLBdwuY77YqBett4ar/Z7N0ON2d57LsnG1KrBRb5YBkVAVFT4MQ60M9EIgv7OnlREEAmMey3Mk1VnIhejuVcZBmdGZo4E1NrInJfrKuUqwLHWCKfb1JTTtW/6UWGmPJGhLibCbVAGp0MTyTxkI+CW1mf9K/V5Cmo6BM91RcAyry9TOKpGpm2DK87uFBGN3AfFriM/f7u8dRn85TQSSuRDV4bqmI30vluI7G42VxOewoDmSBg8Bjpm7qnN5Pi7FFNqfZTCleZJ/2Y6xERUQvK9AM0irEnPGqj9qkjhtWF3Kanxz1SbiVp2xRcT9jDEGt9lndQsbNGchmS8f4BZP+wOY/O7Wexun7QTfks+WMAva6rokC7raBBdftYYxCIaPcdNr9/WV1wxzE0SRm6zS+0JoBfqQQjFjCb0ugNpNsr+R7HUcS12ALrZ/Qcl7W8yvWbgGk7xLvr5PYWB02OgGsJ9+R+mYPZxjReAUHPcOZHbU1DvdPupZMngaFMwIMZbQ2PYExEwrWpUg0u9dixJIqlaBtLPbMjUgQsDIYSDXoP8A9kxxlFdpAwt5DsRZPFq90ly2lihXgdkosSQYXfieAqGCzu8oGP/yQTF+1E340IYhvB+2qcfdsS/A9qIjzMwyf+YPWAaHpF+pYmdGCFFlW1RE+qp065Rkf5iubevtZulJQqeS6LqY8ZQSYXaJVz7SEHCAC/xw1QisbGQ7gbwlvSoXtdekZcwSDM5HqHylJohGMhJRRev8crWVe5YoCk12u6kcPkIMjqcZ7yQMSi5JyRurmkkaoePaYCSm0Ftp4470R/PXBa7QgUcFsiX23y0dKJCw8AgK3FsuRjRVsF5FHY1KsBivlQhFMYOi2W8zOFfznLbPUqmONbkj2X3TDDDR551VI+rsKCyFVT2tlCNq91tGRJIHIdKzC4uGNPDWuzYCFHIHVNE1+dWnI3Y2eB2tKeuEt09vKB+Iuw9JhmqTdPUa1nbucSap/UAcSZv9pONH1H2mRRz8eCXu7hm3kwDg7Gh3pHzJiiBTc9KssBP3ZNrletQBydkj0AsKwoGOdc8RXyZhwYEpyFteiiaUw6ZTIU/T/svP0fAtafYnQRXDQ8enk7G56sPMLwfylmvPHCqUWT88l+MbU4ABWrjISusIvyBzPUH9QlK3rY4oVpkge6I5j8FdtvJevD7dcgmOdhSoTZ5NasqN1bxF3dD2KMHaK4RplFRV0s/D0FhkWHWJtnfqoc6A3J18ubNnb9CMbfKzUFxGpsmjD2UcZgD55SJDzzyheyuh1VXYdVmN7+AFCcZlh3/K2hIDmJSLVQNsEp/HTp5KR3JQJFqmICqdUW+jkNaCX91DQoyhMjN75h8hcnxQ6ZTwt7LzzFywyLcCIKEod9gG3edJdLJQiedKQMUDHmPiIlngVXCBT6s2mRi+IfN6fxSZv2/TYanZn7DlCvd1Kym4ut4tRf3K6JIaaFrYFoKs3ihfiMG2YQnbRlMZ2lVMSMg2/GZQ/7lFez6tF+z1F57zPDm3sP8lcOXm6Uv4kSNrWY28JopzUaGNG5jxEcfNjyltdrPw5JIebTcaoHlzufFPRbcPy0oNkDbhYuhUzIZnAD2CE6k9QVrrpJJt51pf8GLkNEwZIEA11GjXxvIy9ykAZvTnkQgAIaIWdhC2XBwJQ+vhAyfSVRwhGmBQutVxFOoGtlEtMb7FTqn8pntg9184+KClNU88NlZCrE58t/G7WjPNwX92+kKBBptXLhya1o0ELd3CdeooPLzQJg3+PU7V03maTCYJpCCa8VR7DSU7VJMBasz8OBYiWvUDdHBMYu19BqWrmsUDjnv50mo3q5biZYzaaLMzUJVvdBa000Al+crIRKUCehuVVCtKxOSb1rvo/nsGvjUDmbFqbIIKl/oqhpesPWDYGusQXgo0ou/jCMN8ahEa1w7eqq5R6vSe3do+CybZCIS3Hj8/alMr/f3faVY5uBiTjj/mm3/jVtQ48gSFBZtz/SoIsAI9unIcgwND7qiIYBgb5vDFlWGlRPwtxyse7MkNa5H+OE7BfV+dw5I4MW252256Dfwt290n4I3R6LJNKvmucvhDpFDHSJIMdZcdQZ3v9B8mXvTathXZinhQSqZ0Gzd1Z5tJVCvTXb/pLQbW/RzJRYMtrcWjFrBKa8bUDIfRuMFJ96al6r+K2z7xtNswA8LoiBQPV3HlwAvYips8tNO8dmn7PRIqceM8F8vfW8mv3TmDP8s97t5HEsxUUFB0WF24xT4RSbiWB6bJcItCA3+yGE3Bm/2K+DwNDW2br4jxwaL+bhs84qlkUhVWgtUK/G0gadpnwl7igP5ncGFETaDa0qTNzY7UYhEV3tBbxiWO1ly/UETDAsjuSzPk23Tq4w1WtIgcY/u8k2qTDKFdlfrF8t8HkpybZ+s3oNQ8zhP5oCf2QBZcrT4+wcoY0wgnckNK9xTJQpwPF5PSKAjZZglcMUQabBZngBZ45heCpqOXbIYpfFItvi6/BpLU8jzKgsIRXAIc+THz/aGVGi0w7+K72sgRp6mC+6zz7ft/upmAL89UoBvGGQmr01zEtW+fqDg3sxPiYSdlCW0s/QQjuYkmBquP/bdzrPB6p8Kt7DarF+7XZhrxg0bBZvmiFYXVn1ul3gsbvrsnFjsfcs46Hcffd/LTeeIJHWI7bUvdwZWCh5k2A4AzuejjVA/xvD24gY7hBQ2abpNvgQkTQxCeh88Tc2H3D/EH7GX3Iadt02lHnvaEfwoqIOQ9+E9/lCzN53DWro8u2OXYNJqtVVyz6HkD+yslczPhjbF3q3PDl7Rv0Xu9P2Xl27pd6r4Vx/BOMYoEJmBiY1lc8J8ph3cJQo339ieCmycCv+jbPQreUWPDQvRIzNca3W2/Jd6zriHnAypMUoL32/KF3kn/A7iMkooq+9obfrnAfhe+tMznuEqAT0CtdNeYq5A0q0dq48c70IX+2tqrRuuxuvqDmE+IY6ROPcYffilIPhguTWPFYbqYVN+9376o1gZm2ZntN9Raxe4HrJeqE1q+R5IIa1wOMK9fdHC1A5wpIZLj+MqH4PSsu/LJ/7sRl41EujQojxMhIqUXmvd1TVw1zEeRlKrHHylJmnYLEH4N87HSA+iGOcS7Qq/wVkLh4BIkUuuGHLG97390H+3wcHzYNpMjP6EZUe/qFQbUJJeZLwnz7VrE3MQB+S5JWacPfPe7B+Gzf0SuUHj/9dNmymEb7yAtpa9XqlBC1J85TCVffjwPu/hDPaLmVD/pL300WYfZYy51R8893yW9KuJFYmuI7yUgbgdHlHK6QljVGo99sRHtUqDYoVkKqKIKUtt2KOCZEgU8aEoCMzDfgZxM8ZCtAMtWb6fLhJzu03JKXZcWgpFPKY/8scidlasoajbQ8wDrcpOP0OWHvYWHtx3VZNVKfTXoUp6jqrj+6YreU1sLxMAwNKxUDT6UEfKEaYFEnOca4UynYVHqRIbp0CdnvKcQ8MEJVN52vQgoMHFWpRP26r3szQ/cdqtHpTjARZuhpWkHm2W48IxFuWHIJngMZ2YIKT7PQ93rJfC3O2bJ4taxSMwNAcCjnrhrh9deDeIinXKpO7+WjQUJ6s4aCjrqA1QbQzvQsJUGP72Cw5uFvpJV5Nx0ugdroFQYXtH4IwCYeYJwGIBWkmOkB3MeSPMDjf8A3rmDZSERKYfeNNULy+SaSk0cgHchHdqjdyCLnCdSQp4m852cmkgkZYPdienWJqAzwO88UFvvJ80nlbG2ccunfhVHolHtQKrMv/FCuucfry+R/fFoPYqt+A7MtLFT9R3voUbWiS+z3TYRu+DaNDJ5NE97xQjJ+RVKYtu9uaSFBohUMQwOplWMzndadfzUXnHD1g6ZqQdn8AgaHlbQDsP02GqDx/xAS0tSGGsoURrILYIB7C51g5P71foRnuw1Jw2e8XNf/biWo4bMHBlPrVxf+UzlPItlEKYJikwO7XC2tTqtheujDaALv7nD+g/NNOoab2LgmN4MLNsB13V7drSJdQIV211Hi9E+J2pzM+DV61qkv4UHrDcKDZsomCY1kFYvfm5WpshKRqV8eT77fewR2G5fcKK5wIZiI05fP8HQFq1M83kRwKaDNL4HHPgQ2Mndt5nAGoa44MRdyLYOVIUzmROJDR2MBaLSYgfeblaYsxWnUs2no8T5x02K5FgTjkx0XjTjY+T8wghyKkhEtmzGG9VIKCNRxQ71lzVRNDbYk3TZcXM4KGlXQkjew5k6r7PC4ihngEpVKVuDJaQW7nhNEtBXmSfDSWhPdgf4O+SkD2y1/zDwxvfIGXJMjfbLv47jtiI1Y7ayXkiiVkkFZp+jeX4WS6CVXIKI3oW+JbNcPKK7VVP19nmZ4WXmRZxzl2UPBg7NAzzKsSsvqZ52akPPf+WPMqwbdPXtLOy/P4h6MNWcCAJJtVufwXXK7Kpf6RXA6iqEpg3dlZWAHJXE8wQ1RhS4wic9xzYQKHfWFAgmlylMfFtyAN8I5U1JrfoxfcLVJ9AmbtYfj8GAW0dAt8+knIOhI8YuwhQtJzl+AYsJZxhvr4UKdaqBwEBvE0wN62hXJGJhIhIlQVpkszWok+z1LbwJkZ28YzBuF2sBzu4QkVdjIvwi8nsJBQb6GxUCkSy0+A5yZ/E1LIrLwRCKTc3YOefD7SE2DQaesg/4hkkzUU8hV/1xE7FV0UvjDwbhN29N9AUSc/1wcq54VbcOvy/cJD5J1fpbYLG1kVwMzrCRlJEofBJNlYmuCAS5zNC0mYGSXAf44WDPyNanSEmaOWKo4HdMmQd9HN6f08w9TzAgpaamF4vhZzPsBtKKLnCbsuyndBpT2V6BTAnZKemRUiSPAZtyj4nmnTL0D6UXx0B00fUXpHymNJ4ONKrdwyip5HsFnHz1OAfGnnE1YT/RYT3idl+q7NIIbiZo3M8/NdY3q38C7c/L87CzhN34HgjuaUzPcGNR0+zK2HF+u+KlhiuHQo0qeeCnD4sfjppRpoGAtmeOy8Xy/0Q7BpPbQxuExu2avlBeiWQ9oT3aoDXQ5Zg0kMu+KlT/YiYHx8D3SBA3sEseTFm6Qa4DS2oSzLSR8xHX7FmyFHIdvVsaRgRSScmKohQIPReJKv/vF9IMK0LvyVZrhsMtMxAj6UX5Aa/1C3UQ6jsUAvTEm+6QAGNUuWlkch1ardIKkvJy9bgCHRd0eITqFpAYL8iQ7Y2aoKwe/DW2GLzzqk7CgG4MBvRItQVPjZzhxLh/uoOwm5r2UqRyR/qYayaZBcSjWoj6lREVk7OmA3/S/6n/aJeiaAyAvOF68m4gssPZ491yMVS4gYbe7Rha8LKZOAIUt+fMdMrFKdud2epgqBTn5MDCHaR1cDd+IydiZYWuQvrpOE7zgkCo+5WAu4wWeKO3PpHhqxxSze57k4ZSGId01oAVZOIQ9owqMcYxNgGm3Bk9mdT2blwJ/CnXwqMt8hDYqYuk744GLUDr5VRlJ24CMU2wYv/wUfm0s26StqkDrZxMqQ1nuCdWHDp29PHHx0a+Z5PyY9mD8f2kVel1MMJJv/19YVq/YxPjeedXavSfTJPJyfHhK8qV+mjjsYhQ60rWiV5Qf3b8jVjdckbjl2Rtmugk+KE+alZPmD5E7vc06LcLZ8i+PlW2fzz7kujuxwy1vH3+2A+0oxNl68MZ7hPts8IKW6RZ0KsP+fgLZ0MB9ADYCGQeldvRz6HMYYlRYDQv0cvNKDnClEq/aKBpXcG7W7RXCCnNsBjbpiMx2UkfOdC6Cc/1KmSucKp8VcnHrbSA4PPVfGFhCQHgFeF1GA9/iDFwMeMMFhTAui8K8Rabtygcxf1VgLPHcWvrqGE6BeLY605VXFmFBl2rFNoPVaK9igeRfnqR1T29zRgU9LHsrLvu4RzDCYbK4rHlMkdcQqHjlrs+62+kLsSaRogdQ+ImY3hER9jK2gezASRawvhW3r5hvmo2x788FuEsg1Eb4Ii47TSB+ppgRPnu6q9tjxq0uhx81ipzZuMCltYBpQWqCkgyZRD1dtRvtVWKs0rdfOO6hVHF7QiDksfGdnSAgCneUI3hjubguAqh3egkdplgkpo=" title="Mekko Graphics Chart"/>
          <p:cNvSpPr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6216995" y="1403702"/>
            <a:ext cx="1693067" cy="2564574"/>
          </a:xfrm>
          <a:prstGeom prst="rect">
            <a:avLst/>
          </a:prstGeom>
          <a:blipFill>
            <a:blip r:embed="rId6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angle 143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b6uuOx0OnCDJz/woYouEzXKwdGrjbX9xsk66IfGhumTizJhz7Z3dhRdhcpe5/kmcSvwz8C+4BAcU7uwRMTCw7jQcRFM7BBhk4W0PLLCiiCt82t0W5aCzUaF4YdkT3bUuukn3I/P9lmC4b3szUoBjUctFe1j1kfiZHe5ihvbi5ZOSOLP+yODvlmiFkRxZZ8FGyfQNDQKuD3QHUkxzfLxOQqhAYVRza/rkfT7SxzD9ZFiYj+hWD0Ya7EfxLOuys4QxTwbaSoYqCCE8LQoA7wlp4/LQizucbYtxPtUAuYimpqeyk9IVW0pYUMORLrxre1AWc6+5R6EH6GzJ9HT/wjRQEB26fcREpJH9rpfJ3NR/WDcuqMlY1vqIT7AkcmB5xCRrxZ90TykaCmr2rE0A/gIviFQ9hnfZCTNmk4byOIIoYpYDwj2ZgQIIi/TNL7+WqP8ZLFGHWr7XTuOf+5+FHmlcaP3OAICqhuBIbq+XeA08lMhIE/vxu7d6Mn3059Apo2YZltjlyN1bm40VTDCKrzaapk6tqd/v8VBev7EQeeEwmjLgMQSFTqc4YdKv41cPSyvR8ACh6VruDpOI8vvxtWs2SkPHTzwrN2eap9dh0KZu+Pg8eVKCGluYqI1DnMKSs1Onyw//TnvHZIZlKCj4d+JwBjfw0jss4Q+jwyY+kDsojYgZiYfr5QO0YUrueh1NiX1Fm41s4izIqRxrhLhVTckGGEknO+O0fW91FR1B2niD2nFQjhw/W2NnADgypE1OHWPFJCzsUfqxH9yhnHgJ0r0F6ZKDAX2rFMpLW6GGqmeg5b6TvCOsVwgV6yMhow0kHkFp1rcvh54SjwFep68TBO4IEHZFS9WGE/rn99h0IdrwRJ0jTy2lVr+HMKyiQvHkVsTpqDTXsx01CrlU4iCEiCYrhArwqbfB98tD7IPHXQJ4ULBpCiZBPNs3LIA0EtBT6tyDU30pd5qaNzDwQbT1o1es1DBFq0+NZKEb7/zLuh2Zb3NFl9pp82Nqa7IFzl2CRYrIF8IWwk0V0nNaOhVLzVVbJoBRlOq3XrPVyXR3lsykbrK+Hk06X5Aszw+kJCQtD7CNfyYxyRzP0UVzWb+l63ZJDguAcy8KOAFuzopRJYh4GPdnFHUrYYOnN3QotIKukabehqXXn4FVuhDTwuopY+fgn0WyFK/IOtJXin6DpruStJyF5Su7Xa3AcXMAhdA+l2zzZjQs7Gc7LjDjZxSizNbZeG/0cSmom5YukU21zA6I9SkU0O7pnyY0/4tkd9CT11Sofmql2Z+G9Pg9Exk6sgObg2hRzRtzNEm3CEzJRKEUis8osnOG2l4u4HULT4DiThYXXjZ7aHYeOMva43eLMl4CJIAOelwRRnqs0IFwnwaeuV1CvAWsH4AW9weSSNtIE+9yMWfSov9sBUtyB9MGv32cOkaLM22z19gjw3rLmF0LjScYyjxqy7Qsbn+6XXOWAEncTP2xLE/4JK7DGbra9pU/llKviJmVhJBhyy2bIVXKmbYJNKLzXm0NgK2TGGIQi7WBopoc5Idq10GsG+I1w1pphNSvanPbN1e5WBtjKz06MPfWB0PHhqMsA7DG4TMZmucKJY8/6rFCcCm0FvmqymCr1BHgtQ0pPheb2mhYh+EVuiezQ3DL0XsqNANrGbkgGsrgutlrmaCoV9WPZgbtxXZpWGH8GmmwhXW8x3NJAy+Cr79qApZeeGg2my9LJeCzwaaGYSQR1tKB0W9Agu6wq+byoxi9p0mRavj0jqCugKd2qiqPlhi5oM5CjwF7NOX9TFbBPWrcB9+PXiQfjEy0177cBkvAkhWEetoWLHjPACZi07A+1y1hvEg1YcrlxfHn33E0VWNHUoNuQyASvaTA+cNyTTom7qgXC2nFSI8Tyj1OHPbv3Aukt+YAgH3BicH+3RkGhMkA/zKzMQ1iQlo2i5GfYTjky+7BkHBfimI0+I/ubgQYnKAAbwCCKkKJagQd7wpDrOY2D+W/JiV3Y0LJYPj6ycK1Fbd1j9RgiDi6qVWt6ws0DoD8FuxZveNUDIuWjtUrfcxEViBY9JRDnFOapukUV6ozRHLDayniYKrytOpOb7oy3Gpz96gPz/B4tWO/crSbZIMSYl/1AibtQUXBH+ikKnKo/MiqS719DaKRDdjbtkR5oUeVbeekNRYku+V6C2UqV2Klc3TGbPkYHDOYnZHzA1viS4c5YtEmntnznj/KKak70r8Hakx8z5eJj6WtbH2HAnkdGAvoj1Ulp0sdD4WKlpSxsVwWFDjsgcL5BA0kVRm0w9S3E/hFiV1df85QC7InDNqEngIzkAWLfEZhOgRWD+zyjlUXx8t6Xm6oFjb9geS97KlrCRLQE4fdjT3fSG4iOftIO83tGQ6zQHQd833WTVAouYD3Ewa9cVC3cTDWoCdZXu7nuLnvxEqSpJpYOejAai+vgv0+UkubeW8wIQQfrJSzz/2r5tTF8BkWlBYxqud+pIh/eEyvWaqOyQFHOLXnUqWHD51s9RX9Y1ydHQmitWb1EHmhn4nEZMpKx+gc0P9HaaevHpRJUhtsB6tx0NyhNwWFKxRS/yUMk7tW9T9MHGpjOPfLxTQIFmmIK9g4bhoelADAaYfmDRfQmFIpo4MoRDtlSTm92eVZvg+O7cR+9gKcsIy4KAHEcfEKD63mvhkk2F2O2HUF6W6lXVymXSLYRXe9OBFVWkvSJw2XYOY0A0i8FvuZM4Aqc1n2wJeDRKlCdV/wnqis7EFe9WxRPWibHpSEh6+vuqthv5dYdcwVyWiC6AHV+zCraaLMLQ5PgCfUaPC6PX6wYf25Y5V/diH+tmmqn7adTbW3veVCthaPEVFwlNS+xQRYysh3tKHUSX/UDAMrWvqJOW+pOKONe041kWlQZN5sybGRG1gIIXVJtADrT3XbGrkQRpyxtaK53EPGXdwY6jFH8zPcbcP1k7VEFFyt95ffTxhOLp3sTCPPj7DjhPclWDlRc2MS2krxqLHG5BG8/RB2RoY5GaTI3LH97urfx9BuYzfijjYbq6zMMnJ2DPMt5VVkwxbv+nXRW9lO1IyeQhjf+KcdTggpBFnpZGF1QjUACkHk75ftOrPEF/kpEBLt8MqTLR5ldW6SuzmqnYuzvP9/Z2eJj0+Tl5amwlw8blBeyQe6rGbdvSoXLW7AQwUSc+y1FzHaqEG32Nedgv0o//cp7VL+B2yZyDUEV4KGShvVuHZhh4L/eFpl7zyBENyRHAzzqA3Mcc0Yiv/jvyo2k0WojesQ/ERvqf9H/O7e/pyW11nHjBic93b3WyFSCwexR6mitUYVoBqqpMVW6sMefhPzOnrlXBzYR8VLZeIvCKO/YXscUhTCagDzw/aYpecw3madahsIYGFzHlNWphNM6tP9rYuK56cNPAwY2TvR+zd7Bnq6/RzWVNZio5ImTjm1DuClqDilVVoJMo8Wb5o7VmILRywJLAgGlEogDtuoryGgUCbs54K+ruyBgdCMNkBL7vpy7kzfkbsNVJSkpybY9K7Ags/HTEUGayl27Q9N3rkpspsicaIzhtstkTaN8o3MQ+Jla4G9eGnJwciLX8FkIGakR3IRXOVskoUnuuPffKnEIqDkMcU4BfAEqOXcLAXML2hRBOAArxr7mqLtGA2OJ2B8LB57CCcEXYujz2z2aEH/p0fgt0Wob1P9jDvmjn7MY+A8ImTSe2+xlrO9OBxOLDLDe1RPyIELtmuhUplnSCrzx+jmhY0KNbMYDYI7z7FVHvV9TLy3kx4Te/IgX26l3nky5UMsGmQT3IN+5mr4BO2zvfITh8+DtpYaApLANguc0RHP+816dOf468Gt2vtdxEr0AxnIIV+JolFVlUPEcCV6Y1lFBhKXoYUGulefa5A5LrYWm9JRLiwsn8hBh+3bkbQwDQTJR43XQBxD7XGcsSAQ12JEBGb377T/x4vNcPrQKw7BxCNxomiEQZABqMu6G7iyGBIWAsM0Hie44EX0nBIIFD1dSujuLLSPzXowrYrGH6fPXP0DtXTFZdaBK7VEBtJ02+hDh00lFUASquEOzq1APchQxs4HHcnIMLG55colpOPDUq9kk68TA1XRUtrTw6b4QASr/A5Zc5EKh2mcJlIU6kENFZLd+kzNppqznhcjh9NUHuOSEcBG2VpqhMwmgFtzSuJjhM34xbp3vZxycnHF7dd/99JEuyHhGejYqSy0NRhXLn9xXijKUm6ZT+W5PZq9lxN0iWbYemMPZIxAeJ95dNfES9QOH+Pfj4RFIC9fsnqZ868XxhK6D5BRXk/FbrE93gVxWtFo6lfEs8yg8oys76rctS5q3BLWtdgfVLozMoPzWl/fhJQkPjoim7DF1TBlrO8zRdBYcZaViQy3gwDgFUKEW5Cojx9vKnFUOeZ5BEsiyPgLgXYGN0/a1rruGf4HeFk8DGwzyoA4Z+YssFo2yzZpBx3pzq52IlcWl8WfZry6rN5j9CHcBoq6906Q58iQujAeY5ZedWsNcdNmuFsAfv39QmOfIJ7dpCIOGEY6EG0dFabpB6NOhRBDiyDQKA8NrNOcz+7OGthH9ssOcJlrACxlAwUK8XmCHiBIpwHCOOy6MbLpWf9zZjkbvylB6Ls12taRr232tDZBFRdlNQtEQaKY1rAFFVSGp+0hfoXl9ad0iKJvHpPn6XZBsO/qqwN3nqn9Q+PEkb4qoJ7izjXkJCaQQZb3ilsccSA2/alMNgOfvi2x8wov5bb4FzgMAlB3oQra8eapwW/4AOaLZ2ZRqNX9jNhGKYTsjYs3m4M7DvyKUS3KGwd6c+Tc2hHfpj5rudhUsE2jlgxARSw+WeSg7Kyar06T5dbHRxp3MRmUO1tWEUFKUGnYe8KB3NffHOsg+25FC2VU05RcGM6QO9Yd/NJWCJnltSRmfsb/HYhyQkDm8u/yNfyuB+73zwxlREBf+tK4889GByL5nuTTu7ANMpo3XXtNss8EStKKqoSUIp6FI0qK2p2bMrbSepPhEBRZSFasWx6P0Hf9w6g2cMK7wS+gldSnLlnS0cjo6a9sm9WhQ/Q6lEXwQmZ+NiMYtux32ARZFhgCLW9m29LWJQhuFOaOQS4iseZXLxMP9suNxwe4y4+TO6VZhd9HokPi1ug61IHIphrFyO5fT7K/ecJbbH4vvF2ZYMY1dW1c8x4lxLNX4WgHTHBsldsc7I9oT9rVH7XYNnE/CDqhU3LkxA9Mi/V/fTuhPsYKSO3+PRqzFkvGkm0AQsnEeysPnvhac8SBvvvhrVoebEM3TsWemHE51NPiExA75r0s3xaBGaPUpWXmwElX0JR6jw4pxlfqqh1bRS0mU1Kx7I8lxd9w+IF6iegVn4qHXqvMdtg8vzi6JWsZAyDwlaWwLWMzy33ULnQkEtkhNVoWnQ1uyn1Rsd7PesetB5g64lJ3BZHQjRPykY5eK6vkfs4P1g6PaYkrJSBoAo/KQrADHS2UiuL6O2QW0N6tXvrjNlnNSAZFfRb85DK/DJBpewb1vsASAsYRg+AJv2j4QQXwB/WKUbBHawzxMxXwm9YJD9N98J9I8p74RjcHyXz/rWqs9gf1bDkhhIrhdFq9fmWoY+vrKXKqw4GYD7iH5Ht1n/6Eqf4++YTG+VMBuLgDKb2GmTRqMYhpt71bPqiO7j/siluefViPPQH4VKf5EgsnINStJNk8iYU6dEgWW/m5NLHRUewG1FPFOnH41HbwegGezhqndAermVzMtbbIAR42XKIncMB7+VdTGnkhQ90zhPsvl5tqb5acte3eh88baiySFNupY1d9fLzQilRovkzErPWzPoYcaosoiw65MwN6FxZD7SdeB/OTGIIz/7TkS3C9XVUEgH9+U//HbWe5hnZ1rQJqx90V6mZgFvH7bfOraBL5ddCLaz6blk5cN09KJhRgkqjF2FvfU5C1AYhs6c/+sLRrNfvvd9KnjWbPNLXgSG4nt3AlvASq+dcHfgK+KmtdVq/BGIxzr2CKSZLyJm9tDWOa1/hY+CFLXIEh5BMRhHGLurF5HZSGaX9fpl/Xcwc+q2plzm65plscwI3tVGW9iO38c6y9KlpTyvfvjHONEnww86fuNS8ktBatZgFMffOqdMsTPK87BYuuBrnEV3g1BJJyzODHZZNoTOV5oFjJhFDauP+qOu1k0EIUXhz6Eilel23fvt+XorjAoi/TkAjE7cobGW/M7Ua7fpqXEx38SLO3FjJ3gAdpnI7y7rF6NzhzUcWjaWDZj5ySd7r9EeBlnoxn/WbLWBnWirp1mf0xgvOUkb2T5Tfi2+GxyO64xP/ry22TMHIwNqBAvSzLDiES3sQPXtZrrStout06bFskFzpD/Y1wxXoBAifNWj8jT0ys5QLGHH7f63dJA0Tb8YypzCfJPdgdU4Bv+bg1zrTllECFOTEe6ybJRCg7YaUW9YKhs8q0Nk0AqOjI3NhGlGmz3lYD/R6iNJW5hW6ApGl3ZgNQmAfotSVqExfDWP7pYdaiFmMRvuC9sPn/VdhdSpT8kkYHlCZQeXGd0BfHRiTmhPxEIoP+8Z4XJhfggDv1mLCmJzoRLNAzQH1QqLJyI47M26xX6FedK276+Lwm5OFaBqzh6wqc7bHEKGYl+rND3S5saHIfZC+SxhJoB+w0Y1ev+zs7jfBSjsAd9Sr/DyX3+mryXt93CICGz0P7w0Ha7fN1bXsG27Cz02Xq6ncC59Os7x3iXa36hmodGtiKdYgqljl1qNev1hqo8E3m+0F/7PMlVepw68gOi5bOzJI58FiHjO/Ty6II1Oc/RGsSx0tXARIv0etWiZEm7rPL2VUmEPyjILs0ney9x12Ib87qf1wkyTOT2auHD/LMDzldM7N2b8QGUGl5vrjLx1Cpb8VFnVvSRuoOUc8tGIqHZoTQhePjdxEsSDJHKIBYDu6OUwK9s7t9FIBshVBkJ5l9HgH/CEsLqLdGvWCryHDhNiMIFi8pEsH3uV1czGWyW/3hkKUVi6cXdIDd9UB9w62qZpPBxY1/UPEvrXpwlzJLZe+m7qSBKJWcXFKWQ/S+4oqiMfELTv/WqxOzGhVta6hKDGl/rXTSX0JNGOcgEvMsssR1QYni9wSSihJBTJ9fEzvd38EEA9vMJer9mzfCwl8kO8tcKZuwNwCUxT7+7b17/Y+ztkEisPSjqSYFkZlrQQzb59bOPqOLmriW/FAZR+zfYNJ48qb74Rcte9W+SaAFtRBLSs17Bvvs824fn3EMpJYl+BaKm7TUMz+Bg8LrEqUPuWRx1r8dj2vqMDsSPWLeFmNkGVPJKWhDpYyL34AIDUUqbXlUoW7jFA1Fs0uFLJlJhnlcAoqPKA7Biw9dd0W2fvjf7VS618OjEDZXDy/ojssXLca7+nmzt7JdcDwRfpZ+uMM/3/grR8NE+g16u4aTxA9gKITkPjmiSO+bX/Uov/zEUW+iHbYbcK7DlCH3MK9N/ZMV7qQAOUyQ1hvCPplj2jLpbZ+kXw8MNO/8TMKL2yPtmlpsfjm8PdY71RDk4AKFNSyLQybFWRKZXUShS8334ECzPn8mYnzXnOLswuXygQ/f6U5Pit1zBzr1WTeSdsbk3dwzzIW0QhoTEr9K/EmtHU0y2cc07JngvQh3JaWG48b2GKrwoizqarqYqV29UaGUUY9ydfhIfYL8H9CRl1KUBvyvYOptArstFV6eXIkgdfuIwVUE4KNiBXEgxfp0Ag6SDCnVmBKQI8sX8b94DyVn20dw7+NOE6brZj7k5HODv9htMI0vlKRqHhdEp1tAXArny5LacXLHBYBADT+lMnuD9lbRSxJgJHVZFq/hYBLngUr6Mf/hYq+xx4X4dnBmmxzSM2vLguOij2IGi3nsuQToJLJY3viFzR6/742M1f1PwBIDF+3uw8s3N0O9u+X//o6BZqkdawnhHG/VabeOOJ/gP30nT73Aszpes9C2ffXdavAT2dYOOZraOJZWJQdS5ANuJjwM4UIBtF+ruYCl0MdpStkeDFZVPEapgfCl+bOUkyujyMuIUX4lMqwPXqxhkE43CT5yZi4pYFmyBAL0dOYKvce+Qxx7CfU9o6PbrlaYxFLR9xtBj+SJnD7ozUtXpuLJWsFTEj8YaHYpQ5/+ikqU4kQi7RUvH6zwuVyBovx2YsuKC/+Gy8haOut8YNLslkA4Olm01Ziuf4W1ah9Qa6FmMVQ6xgA2wGddcW2FrR4Rn4BRiIFF2XaeAzWqAdYGrgMIizOehSNYZU70NHSSvdoo3Hm19IV8UR0dKSHEI25UVt5crzh/c2wEMvCq5us63iI7kxjJKLv16e+b+AkTQeCQ9tmBTTLtWF6zvYRbtEfvFuN6YOEc3jt0AtFf4qADGio8g3smOyYKYMhp3+dSNV0wDGIYQCFNbjxNURz2Q5eNE/dxdqE7ltUrviXfS87oOr0SzSy9N4iMLbtTbCR3P8LBeqVcmkMPXhZ7+qAit7UOH3OdGdsL4x7JWRbEGfZK5mm0tRMUw53HHmoTh7GUw1wwcAGwihMRAaQVtfm46Nzuj+dPD6/T0f/oKPaiY9cFV20c/xaAslJJwVREDI8Ta1OUYI3jimsAZpKAYJbeisRr+pE1oxVfiW/nfUgTavOcA5pEiysjGx9Hz8dhFTpMTh+FW46I6jpNUQzuvo7GmH7xejz7INYSEgudzX4h0FPtoxA7z6NIGaUcPP33HDE16/91oS/z/+CoafsLUBiu8EAR3XplV5axb6XKx73XQAw7N8J99P7actGKJ55j+RYqdqjWZwDiNZEhSqvL+okTFq4b2VGVOsq5TEyBUnio9fKWspcRErwg/Pi8BM7Ql5n0UB/oTa/TC88QbByh3WZtL53V7b/BGVklFEQes6oNWgpb6zLzwNUgwOGkRWzKBZYVOrYahGfLG3sY62kw1be/48NPUq8tBi9OsGcqCBJ3GKKogQ6XjgtliPG+6cb/AVrVJygbQSgFzzLtfSa36TI/MDpkCxQf2Nf8ksHubydJOWIJqqw+lTfMO7iyZYm9MDG8PSwIJ+XCVjIpUrBcVfUZGXLsrBcNoK99o5CwiETgdZEO8Mguj19f2/YeurC83C2NL2bBJGZ+QrFafFy3JZCsLOyi/02xdxXZWZGHYFhfOc2DkW26YcIzAMFitFHPs2bWliPx09GYW4vpzVTX4I+1m3efQunZi6it5gM1z/D0WlbMljGyP2xtJymP87KztJSfzEQlU/9Hsll+cXiludaJQIIF8RfRF9SAuurvCnpqngBF8XCP5yxiD6NdsNS3pkdw9l77gxlTgJdZv/kI3W+DbJUwpk9v2+88GraVRZ1ISwQcguxoEz/niL3rm7JjGwKz8hRrF+5V3ePXbK9nWiWrSZlrCEbW3BQAYPJMcTpHGY2GEI2CEwYRTKni8Zdn51YEnkLcuty7Y6JwCFv2dbdv9zn65BMfxPAC29uuWHdZ7Vxo7d7FPhnzIgf2v/xrKVJmXY4lqrNanOyppJx8jWJrKrNU7DYY6NV3Am2BfQQNEP1mTRw/VsFonJgJQf/zTLg56LYjw3GtM07D/xkIAWv3ZEyputCV8jOKNEln8Ty0VhrpZa2An3fzPChNfOjVFd4V4P5yJXhw6KHiBzUoJUm9ZLvmydW7cL6/M5XYCap+3WOYAXaBZeHFLG4tfQln+aJdF53I80X5tQ4zYUdiQ12bvqUiNffUP5YwuojrTIo4aCxyM6nmiuOqIGAu/gpiXjSCsX8sWY1myVukbWZU01v2Tf+leioFdwZhngd7JxlY7jZWTibAH/Mc+IEvDmuMC8mvNVRvFR9qQob/dNJw8Z7m9zha/gTF6XuWdH56xnhX+D/E9ZlzpjdUvlY6YEOoaQofJMK6lJGYpIpdxuAd+jVrjEh3PV/yD3gF0qK+z6KtB1rbsdRyUL7OvtKDm1N2OjNmE2XAipZxrbu7jHkkERzqTvPygVlyVuRydga73y6DTnVDdVLGwrp0t5gLZXDVZcXZL3e33aggmpzF2tADFI64+I4Q3a/S3Z3U7tAsaiE5DFlFiPaOUDpGvC9FhrQ0ptBQLWjljMP+NrqoqBFaUcEhEL0ieOWU13ap5uqrtFOXgUXHfkgF3Ub8I+amNIXbARveOfNGEkt9zzDmzTyNqb4YmkdpnCn/8e3oMeFjYf7iyPFw5G0QbCcgfz51ZnPocmqhgCy82cxXfPDP345b4yM7uZfYjmlpdE5I8QZ8gqWYu3Ua2I9JKJ1cMq2AuX7zzcGJYmMf9QVWaChljgYRsM1qn5Cu8Q2UqbU2nHCHarRNtrmSmgu5HPKpvyxZdgCSJUg+Yy2ceV+nCCWTP5mNbK0gV5e26PaEzThe3yoxiJuPtJ2Dn8qD6nVvowiF8p4ELonihkH7Uri8exThc7DiWcf9/cO7YilqT0+Iaz/NTogaU2YNgGNlJcn+6LyRWRdToKISdUai8r1zXxYuCnYvu42lsUfDGR7hJrDpQGbvzIPUceeV6q70OLF6BFIyLZ9wYJFtgAy6xTgaxAz22qxNX8VO/w3/5iD/HuZ+QSglpVP54Yy8Bup7Z9B3kr6WhxlNlMyo4g0IrrWQazsxCsLIeV1W06WWFV/oATyg872SPjhLx2HTzRbnBylPdrevAUv/NiptBg9Ykrpga3o/yU0hWJXIKeGYw2wJIGxm4sYeNg2EYp8/SxGCGN5fG1rcsQpDC9iUVhk3ETiNa+35Q4ON5lFb6oVznEK2ipLL0YzytLLgzb95MzcO75XtIVRWU379EulbfpyXZIk1x5OhD/9WNoR05uLESn29mnuZWR+6AC5fvWMfnF+oNICG8wiCC+FouOhs4kLdkoBZFqKBblRIK04CJqSzL6LB7a9ScdlEq9StP7ZVwf5RHkroQ7O61BzBIdVSAkwSoggJqaOL0nyLxoGdl6/g12y85TqPBpzhqNwITWtyfVr8XeymKd7fu6JNI/yjURveLJIOCuOHPeJqJQ/Yw5PrJIaiwg2vjrj50W33UczRKJXkJQVF/K0VeJhAvSWtwUQoTMlP0+K9uUo6usR9e86ig/fDh86s1NbyuItc1NIEDfGrE8cgYRJoyY+hs4hORDH2imoERuXEIrWfljugKA9OKJxgstT9denqAREvJwis8G2eAgMbnm8kzq0t7UD0SKNozY/57mTatIcYV2zQMV/VHjHjA0mL9CpG52kuNc+r0LpOxrZ6WFiJyz7gK273IZv0R98eupV+V98nAFyqOFGhJN0wbwbQ6NsZDbJ5RZ4Pu5lXAwq8dqf0d05lbAH2apqOEnah5cW/SJUSlr0uSc50MyvpwwcCQ3Khgl8phLYJ0B6uRI3GLrzkxh5gdc1hABoMANq7l/07+UUxthVcyLqhrsJUZe1GRiaJbTdwyHuMMVs7mc3CnmooZDuVAdEUD2VWBh/dgIhcmze0G72vU68LlUeVvqlgRiksoaAn/3ntrLFdSe3EjfVjCO3Gf07FRNMQHEsCPZJ+3c50C0xcdiD/VZy3aV2ybSdqjsWMYFMatfOxMjWqYbe8Bz5nHROFN8tWPdTMayLpSaYnHV/6LuD8XLXJ9jwWxwx8WcPcAb7zCFw4rFvAU1I4Jhosn0AhZSBexNausiLPUbnZiCscN8uN290yww1l8F1jM5oT44wxLls+YHn9SnqGu4unx8wgZgyTTPS+8+DniheyLFz8rS4P23hILYXNhlgFX0DbhtT9DzeUbK8AQuatmR56ukXea73GWKqGmST95T84Te4yL/AgA1nlyQC0B+IjRu51JVwSjSUOwtKTK3ojeJQtiQmG3/nCze8PFCjM8ayW2BOVPXlzT4AI5kJYH+Ta9fJKWov8h7KfJ5tzatiEDp3dv19NbVpBhqdXzVyKQPKCc6zEUWmWnJgLBbIJHboEkOzwpZArKrWzyQWsrfnhNfvKiFxb/LOJWvaaatHFMHPPG4ua7uJ2iiHCetx0R0Ap6k5q5EISOlU2QSBw+EvclHtzFRsOnUQUknj/BDVfLUk3rIbDHt6LOj2PodxQj/S6zhPeuZc0jAIwJoR0240r5NqMmqKx1DRJ+AWmV0akIG+DYhRDOSWBQhm8jxWKHDKxzkC/bjvx65lq13x03hLCoc9ygUI9mfXTQGgXXMtTg7Hu4Xxi9TdfNX5BFGeTS8ZhVgFacW3YVhWudCTXH0YPrL23Ls8rUnUduq1lF36j+iNKTbrLCtMtBjZKGwXmB6nK1ch7vdVkm2W12dYv2xzx/Nmd04xaMEVz0tITRieYszLqBdIGt1zLOM+Pny+wKmMwZFqAo5BiUIkRpILgMmRLnW5QZjooLd1vVnr7BHzARvBKMVzaT101P8IVocIXUZdONawmcgXfqRmfyHpt4E0ByZM8TeVjKiN52ZKY2qPD7BzZAYuDHjyQOxhABd6z+ZXdotxPzotwFRXJxPle8WBHT1ZMGrBCpn+jfiUaz6LovBXmWGp1YpuO+y1HRvFcf/bvbkS70nFbZCwT9K0dnuNq821tOz3dk5eFHi6iuU8Y4TMcSSZVMQu35whML7FPIYnjCChGrucRMooUcc7+ojZh5yehF9JtIYritKYai/hg3s+tjHPcg7ccgztnk95KMx0DB33D2Fcg/jFt3jhqUVBmCGaNEhjY1JnNNudljV2Fm+OYef/Hwn++4X0E37p4mNwoZ0CusbCPRMCeOehRk+a2xPOvAXECH5Cnckt/u1FKMmoKM/bPVafQas8Prd8a3yYSgX8PM9Fa5BZs0meZksuJgg30POW2oSEsHXhON1iGZD4JWOTNt8z/RZDMcQTu0bGDbYwdQp8KXNDr0jX4d9viWvy3+aLY7K2mg4aXfqWXrLQ69vDN3o+rvtTr8vzkeYxoBWNoGQXTQZEJHSVQ0Vnj/UFQagIB6sB79L0NoS2Z+vLTJIHA+pvliJSGf0fH9PLRcp+DC4SNujhgA/OAFUtJL/FNebkaI4fwgnNthnaFLhvs5oZTKboHx7ku7RGwdm8KsLMozq6WMhyZ8qgQLnklA53lzs1C6ke/VvHZo1ZMw/O201Z0PXSRgjsW2md0WCF8Vbc8w6oGfa3YuFEmKm5gX/JsCdbyGQYqBn0bv1lKJaqRE+Dak8e3wHSWD7j8F98NoNJDHi48xLzKTzWeE/mZgYh9yQbRAS+d5533eoRXEmjrNgblgWX4LH+z5+bathHO4pfL+MZa6qNjsfMhmQnvlXZ05aTbEIE8M7EHBWLysjYo4JWcAOR4XTq/otVwWEFJbt783X5V+zNDUh7XhR/dmhkxvNmrVNUlM2HRxbDSTPVTcNZ4MC6PXtcr/Bk7dmRdJYkO9cfN3BpZAN9iUtdcZ2Q/VKDcwh5jAZop35aIE4ZutP9NuB0HR2x4fTHIoGjj8CW0y5uqpucNLgH4GMPqjNHZQslrQzXAHuLEH66kwTppSPqtQYdMwiyteigw5g2SYtu4+evzk9BNFeKuJWC8623l2JpKXPKzc0yo5yj+KbDZQJXwPrJnPUNgXHOBU9mFZ0XClucX/4HIdeYN6Q3IZNMCs8J4I3bpdjGHZo+nxb+ckmTo30W0tfLTemvDdzQTPfvUczhjh290VRvv5tqZ0iyVTNubp21mGg/2+5udHUtDaRoUWgEBk7xWiDlwIBR+07eU5SvWnWS3PxmE/o6RGZ2/LkDqUslUyWfLwUclrnrVDFZEeNBDlHbt8ho4i+tgagI+Q2GqyOdUBKbfc6+mVRiFS+e5RZvSxA3Aijn+DOUoxChzOxQ6UbETfCbJrgOT1gX6wPYJimyuNDDC6OACLCBdxFZjlIg7lL1ktM677drY8OZdTV0XCTcFsoen1efHXrvKi5Pp35DDzwswhRSxP12lEJaxt7qgrUirkH2RZGFya9BYinICshgn+FPmmtadLYWfBJqe5JRDDlWNzhCjgdjzzIUDh6EMXrb0pvqyx/hLqWDiGPY5q6a6iQFCRgLki094P6qUOmcu+G2X80mod4Q3juBXhynlFAZ9gM+p715LEqtrXfrgQ4MM59vCkULOW+HGArOGvQZ1o+izwEAHscabHtsI3V0iM5K4uWgbhKiIxdDizYTh72knJ6UWArKjBVdOZs7Q2xYP0IVxTaYFN7pkxCk7WZJc+psvJS30K2WRLgK2NzeDgiyVhSn7vzCZOB2tf1Ett9YbXmpE3XYTgsxdbsbzHBA0tjgz7ST6JS/TSC/eHuY9fX5bwc5ENcGhOfGhQQBglF5Q0Rld42C2NoX+F5xnBJ8LsDCeDxDK0//SXxhQ6C/UDKuhO4lIRaAbq5ORV5CLtDeKDuwtlWV2L+DOUqaPOexxa3i4udehLTUhQL3FxMx1zIaKvQid3hmy7f+Uc4j1WA5dFP9yDf9qpAqbVLscmLJ76aFmcWOR5T8KklRgNr14Wr38Xu+awNFu/oQpFAFSUSZPpKIBtLMC/Wc1YHg3pq+5fFh1AMm+3sE+eeU8isXWxr8ZYYHMMfajH7XhWeMrJAgRPCvRC4N1zFK2Gc9ZKaZ4FOS7o8UYbgu76rSNEBU0J9CXHFqzyMKuF3fW4NnAQCtWRtYbemVH/65sbFZa8vdnbXili0omfPPkilSXmf4Da5WsFlNeuii0pahQXb7y2TZywQRqAXXPBZhcix6BztFnQKyxv2w9r2LpcSbGogIZcd9u/4StCYWOSsRWnPU7Ff1poOL5uGwkHnlFrOrtIsztTK7T/R5VI61baKhTvhDkdRy1KBaXlYrRSPjcRg/hk3xj5PaCwoJe70dMPRba9EUqr/O2AxyHhGq1CQTPTPUe/4ws2hnK+UFKNDMwAT2WifehSEUwje1HM8SC+tJCBv9hSG4NfiGnbtJ8nkdnbtmnQ/5Iid3Vd0Vg4rBqTwbKZahiMFvUl/85bAZGTI0yKJ+gIraCSKpDpRX48lqvrXT+owpEBkivEnSzmLzmVTfLvuiOEc4XpwPQYuZBcZO24WN/HTQI58nztUifkjr0ipCGbPo26kibB7EcyBFYefWZcmXOu/2vykbBo8DDxGSq1JywlgD7UHGZ2nT/e3h2jJDN8ZG1Zvr2zKLpBp8bTYezoljpiUm/ywUzbZsl5XU7IU2yiq2BshydDClXgsQi8fZCbdKDw17oT5gbqV1rtYkiWHnG5wsZEhzruup3EFCJ7Z+HUTLUV7EqTKRhGIs6NeLZwTxrUkt2y6qmC9N/kjYieUNyTvv2uCJ7H6j1Fm6FsyOViss+EcvCcouCSy8yfpZfjQSdEbEuvTMGkpveqXg2rDfFrtbexSzxu/K7au4FpzFac8jr/M6hLJ7Bxm6RtF5vHTq7l/Erw3ytK8o3YdRuOnosv7f8QmWeH+NxE6k26aNK7M3L7f7MpJbH++dXZGSpBOOwKk/wPpST7AaN58KFyZOpUe2kUJrB8NZlmW9ZKl/IlvZIJGAm7kK9Xyt0eukNizxHuUMXoHbxxEH7+RKpZk2BFFIJPL4RFU2uYLsxgmBtmstULdCH6dKzAd2nl1UOzMqcRKJ5dD27b8JccopGkgIrdch+lyJHc3St07fMN0YSlSW1JKYDi7QY02yyxJmlYhZIXOQa93ZZOOCoTU7ivi8jetpHNbgecPSu2lOKae7G5kU7Mz1+3ITE2GH9RtJwMqd9UN1+0Z2U+MGzSWW8a+fTM+jxTVZ0WSfA+D4bWg51h0obTHQSJ77c+J7bFM22xh7JUhajHkF6b2t66BUasL8Oi1XJ1hYz1kDdD35tT84sBYazxAuFrm4b9LXta5xA+B6xCjw7NtgcWVKzfxW0JAnzBoeeYcs/a9uvX2HRpJetI2UP6bMkmMF7whGijAplIyqZVPG/YlGwbtUMGKVMDmPXn9aJv2zgGrRBdnNw7S8/AHgcQFY9ou5Q6bOu0GhS4X7uyk8dXLGqupY6uirMNMso18bHSl8PqPE+dSbVG/+OAn7wjVKD3gJ0Ho8eir1XxNqeb7ICy00T05ArCD1UBa3qMxl/vsWH+50gVbYa9exY3uFAyyYPWCgfrc3A1Azvi0fjfGx1fJewfwSwidmZ2Ip8y6lZngcCV3aICfF0fM1XKLoqZnOipUpPssAlIZR1CFW3h+yzMSNVUqkTdxBL5JiGiLawoUX0Ss3Z2WfqfV0Y31xAUFQEAL9M2zbf0jQzIzNJWtT80p20D00AKad3YU5Zw2hofL4T09jrn0jqP8yEWLB89eYtb5nTxyUvYP+vRFoexFCnvmlcOGkGwbCQwSSGLjHpj+RkRY9TKr+aY/6Pfpxx47I2Adve8zSqfotHHesZo/Nq6Jz8Z5F+VVSjTW8I0ZgMkVM/QMHWSLfWhWhuiKx/6tEGVbEumB2aXDEg+7RfONDe5VHAADbuCYVP6ZWAdg6g048TTnN1MUvBvdIIiDZAzXvC0/+e6elf+aAyd9oXruqSVxuPM930E2GCKSCqImTp9oLnSGa5Txev3djcrl5pEg+MhDEufYRtNcUXtMF6lQP4h9f2xNiwSCI8/vjKFpgn6jYpxpnWlhGPtDj6f+W538OrHtCjc8KP/xr1PvJIdcKS7MKZW6jRaJi7vV69tw18rgur/HyAQgqmhlNGaBAbloYQdsICTpyqUlICD4H9eF852SjGRmTqTp4ZvjdE3FPw4KPqC24p4GVOXnKqxJR+P9ahc+knarA5SyxbZWrUAZEDuRkW9KfaGDsSXzmGuSOibJaJcsS57Ns1dqWcQ13QaMj2+CfIYzczYyOxKMUKsnl35nHqCnh1LyIei/MWB/rlsZ3JEA3kKw6zbbepi+2FBvoMjeLCOw7rCXjPx0Qp4EODJAHNXCbXnU6Hk4FgNcWyJIVOK1hOlioIMgrfkSg2RpNqRc3xSDB08bnCgMpxjp8er7hoB44k+mPzylWvqX/+ZEkhPqnZzl+qgFLr6/5dvU+rmWP51lOsaAR6B67b21vgYp4F66Ir7p1QSAW2PfMfGk9BCSY5/LMjTVTXsFyXKN1r1hIUH/sDUBC6ZfjI5LlxDCHmnwD7yHzMhiOniYNfXFfNL9Mn+DfdxpItISi7yOgj5xIeZqnSrIqV0Nv2QfYPDLj5GrGytWakhQRdvFISdEJjEe1YBxXBEoZAU6GEtMkdjDbX2wspuBa/gqVjKigV2O/w5funUyZAlvyGARjWGheah6iraX7A8lr3ECySt6ZRgw+/TQf6HP01KQWhFo/hAJL/x/b0C9mWuPi81aGUGcAAtd3jPWut23g56IB3gevMVYWEH8XDp2LDKo8dRxkdckgkznFu7W8hH+2fJmJ2L/5tyMooK9FDFGIvKSxkumEImixH978CzU8UtcbTo9a0H8CMKok6Boo0+XXngPM+20uPovvWTydcmrl2xi/lHuGu84p1MFCkCYtTUN/6WnOuShPJKAv5HV/56pqS2Dpc1IVUFqCOnxdDlhwowf4UkraSGY4DXmwXWHAk+vT1dM9VtxSTlYN2dREzT49OXNm9+b3PPrSxSWFITd0J92o1Am/etMePsWxD01Mmb7dJD3AETfuLYYbPoLpFM5Bg2SK9MQolqupjN74ekHR8MSRRqUGB2D3gWjRc5WIpyzNOVqqnkL3RtzBXnSvbipZKcC0fXW+36vTCpJ90ppVnNhLFh/Fh+LnX2gLdgnteONcVuZxzvumMW4WDOT7+3MDbMiR2sfThpEvctf9VS/i88EuG8OB96BuzZ5p0Ue/8ldC5I//7/+SGkRDJX4SNKBAPPUCpkXAzIVTLuxX1tSTw6mwqU/O+OuMhiRCp5LJbnkQNDazHxsttXdbQ/1/c/Fe0RJdjXHAGsDl9U6wDZkdZZAtNWno42g9nFBLxuqLH2coUFtTG0QQz7pC8oltQcpMd4ibbJnPv3DwbciZWJM8vXf3+jhdZp/fRMrVa6LIETfufJvxpDec5Js3ZjifiRGabhvN2EJei72eg0j8BKUTRgNvMUmE7H4R7x59fgzzL2Wco1+qbHEJ9ixWRM4WXWCtixYf9CEpdEfzrpusX37Li2Lm8cyCper1wjBhJlyJRryoQcSClY8S3k33Y4lavQBZVdmY6SVTvd7DGY/XAjEKJEpN/NBM4mznXuJ9DPTAbFCQF9GuwmUW8JCMHC3EfVDv5hRHlUjzysnpQa8l9uRzvJDbdvVaLj5GQNX/Pwxi8KO4fO/EXcNsbo3DdmIqjheAcSzqXvw2Lt63+unUd6k7TG24vQrxQAJlLNC+b++JX+9flzgD1e5MbC+Kp4Ty3qILCeW7p21mhUI58pM4SM1g3sk5DMyH+vVkoZSuMomLSdP+BMhXO0WyYhmJTASD4+A6smW8v6UoDkTfcUz7ZUOtlvshjpBfTkD4PoK4WmKY1bWkx6F2sbN1Kp6Wtfil/kalBSn/51o/F3CZQl4/C1s8TCK6DALrGiZoU/PP1dFQmEPqjsLUVN7sQ7ViJrI7yW6INL5k3X8Lhg43++rKjbdhZLS+R/38WuT/Wh0pSbkLeEtl4XqcTyx1DtALF6tnmOaqmOVfYCHH6tbjyVvn2tcCohIQ68JyCwbwIOyup58KL+H2nC0yLyqNsYk+v+KMNMYnwDlrE5PGEwUHVNF1kQ0grgvXvCpNv+K2l9GcigHIjDpFGGcSPtuTlS/uFcxcjF8eE7ycMmfKs1tm9C+dC5+BrV70xBV0LsIBRQ8eUOyru7xUcgN57DuoTDbyn6ZkRfhgVlIpdGYDukwoVK/tpbmAgxLIl6faYp22xHb2v4NgfArdrdus8cNEhie9NS248gQruTL1RYDAO/iwgjts5+vhToeDbqS9od/suzOir+nm0cvs0pYRSVOjuxRXVrD1N9giXghU1o62UcNJG/R2TboYaK/ywNCbQk0HrXzHAzs1CQzdDaW1V4Cb7+DQwK7MRRRfY9aA9f+b+4lWHbRBNga2HxjmcjJwUGMXVWBoj7ypQe5rHcPxqIOPZj0ofbGgR7R3fVDms9Gyg23nw9xi9t+uQ95BgW0pBnqGH2ojpIQLo7FiGEY3AaobatMFW91qM8kvn2nzOLOr2xty+zHBWmQzwCwgpTZwYiE4rG96On/3LMAVIqkNqvJiRd16axj+vofjEnkj2vu1Dcul9efjRKQKk9OEzLWfi2naqBq62tE4uI6yoWWUHHpzA5tDFhG7a/Y4TPl3291NZrg72m5iyIxxces3LyzjO6EPPafVZ3w2UJkndSHufqtZqIppTDY9jaS8a9LYmiMt+zfVCbtTdRRZqA2RE5OyHEs5HBrad6ljXvRBM7GfRCupZPhNyV1RA1LKgb9gqvOg5+HdXhj9ppBtnK120zj9AQOyTY9sNeyCacA8c6iTUZQ5RyHvmwf2mvYNnAU+EIfEb+mt+06Ylm7RILXsV4UX40rdAXcm1AAaRl1UzouRdVKKctjy4xHC9xYb6qsl7BJm5yW3IzxypDYnLvsQFUOl/xct6V0oB1sS9qP4qm+COSY0SmABtzZ3fzqpl/Aggd5pVjogcEgSYhbFv4viuUpELTdjfTXK9L+fmC0YAjCKAiB+V89mH2cobbyInUtCfnilTaDA8WuV55YxFzPDMzqnPsX9ON5S972w92SLlFOjpCyB5+Gudjbtg7JinCE9L0rYzwV8JXtmwuoxGWtx4u7L868s9UkjMhMlr/cqotQaS9LCWAspz5oyaSTdB9lgEqMpvFUPUo/nyDOoCsb1TuExt6CayA2nZwXvlHFKdVFA1IWPc5t5q0ToA8yH3vHhWMoKPEZPGvUIBozomtBHZq6ZKoXAmDLAVl1KQALUVEtNCRGyymgXulH0oP7x+xO0ykEyQQFtT2kxoZFsTPJZ67DEgATVAD5fy5tgsIZTz0jY2fOaHVYtdmdmvoK0AeBtw5qX/sflCjP5saZM61px0/vAr9EWWu6Xb+PlylwzDzzPJILo3Nsg6ThwOdNFLhy1C0GZ9ti8rhF0Aodpm0rB3CbSGFw7BxWagK14Es2Hs9khID29zk0lmlIja9huJHvnP9sOIqnwJPsk+myOEQovTu6wd/k1/XpBFLUOTZHH6RGlAa3eB9gFE68H3OlLaexbFwg1EAMTuTrsEpnpZAHu3iSQGJYPS6AHKHUFSGlaryppE7HTAImkeklUCdOblHUcDJoAO1aiQMM1ixIowNOR8/U04lC2xzLq7hV06F4CpLB6kpqTjAhFF27+NaiUwQsTk2WmcznAiQNx78+wpVVh+uRLTWeDX1UucBkUH5f8Yv0ev7FCVl351MMU91aRU2Km49RcpPo5DEgYY6jSCrpElTzQ5YfCTlCs7hb2MIVP7ShEEnyQXh9rE4jKWTi91NcPRnM6uvcrc1rZGSJFv5w5sopg73wmiWLC9f3BcOXiQczhyhkXeENLe8xNT3myuk043kjxgDEcWJHABnRbKec+Uzx+/VnhTBSjUgVFuIsM8QoIIHtzDbsG36h1vJYAHD1vqiThigs9pQJyURF5BCtw8Fq0yp4AMx4OLl52nmN6Ic++xR9+2mArr5g2KhpBnaxUAj5Cx5L7by6jzWdi/r+xqYw6jmyNXXoRh8/hoNY4vp+Vd3f8XB7sx8EZOSrR5HBalN0cF9hIv32xiNxU2iLfgxoJ+4zjSy46SYpuZluz6yk74YPFfEn1o/OdJ9/6vWPHbPLUR8z4U1M0RHAEc9Z4LF1C8ssAi19S4QOrwWeJ+TiU0P3gswRj6UiMy/OP0TXvctRPCGYqcgTQlXfX5dmSF3otw306H5/U5f4vusxJuzUztlbQOmpZS84hECO8lTLRDl6p+6fHVz3iQGDWiLxSngH8xiBOpbe076cvqfJLdzS2TSl5Ets7T5SzO15NTl3JgcZLfk7KCkNra0LGxo2Xz6sC5ltwASDvOW50+MYK6fefxSl6tG3kTiv02w7CyONn9hpFrS5WU1PBgh2kbfwHmXVN/P+Pw2D2pXgdCnqFd9s6fV6i1s484jeEqqNaUWZfDDpReMyrrY8QRnH4OjyDNNlQHD59YKoa/TI3zmOwmvb36JFmYOuhJQQRgyh6gOYcNi6WEA2dDk95SUIejvn1zYzsviGYtXk/8QaCo1F4qP3rA2zCvuKwn6FOgJEt7RQ5yTA9ceQLKlH/fOFACrJsNU5Ms6Oor9rsGRl5dMhriPLXa4M8XH6KG9MTsek1bgHlbnuHHoLI84d+U2RSTm7PksdIJg+Mz8WFZ+SdKBkwxxzXaLcHTGwf9Fd9jlc7MW4qm81h8p2Yz9q++092o+COCa0uuMY4IsNY9Z+UjZJz+HoKNNOliExdHHI6LqkvN+jbG3BqeLkDv+pDfhxm3pMzs4NkLn1VhkVU7dZ8Pyh42WMsqLurMCefA0XmgQBSMpAALQSWJoyWwoyXsPrR6VHsKoUQ2Dcv2GW73ATrExU2LkPuPKdeerSRGHAvOFYjeV6q7V5fJ/cW+h+VP+MM+/Ed7W6tA1YfXFy79L9FB0g46DrXqkezEub1cc8/ZqlSg8B+gbDZOI3rFCdSZpkFmVbQAnm8A/WnJ+/mUHuD9Q1iMHjnrX4jVDNOU11HFFuIh3Re64A7653ZKhhLBILCOEj27R+Db2b1u8v8FRRSZzpkvC3dnJ2oucSJ9br5ZKoXJzNyacZS+KPRE2kKi3dNh55zHLYfL5A0VR7kjn606lCypOcGF1G1qzx6vlldWIXOfyf+l5G7RL0fSAjEoXT9rv317l/WuUj0RQWWC8r5PlN5LoI5GpHbEjEfuP/F31n8pv5Vu4GhFuGFXyJT0eK2WiZBZgc+lyvAczme4s9v9K7VZxEGpOXaPXMdU2EGnjvFp8LLPivZylNpcJfJFScTjIM5Vx6jDt7IAtSpfGql3pszJs+xG0O0UkTPzAuybtwwBaRPIrWuvXscvPNmu0ChfLjZ4iL9dPdABfG1v99rXRGHKCESHlKFHafpbLmmhUAIFQHjadwAUE+AhC/zs2NUd9WRtXjIAFf/TCEzhL4BLDznORpjuLA/Y7QVKkRmpawVU32FNh0cyRcfixBoTcbnKFaTDvYLLwOeKihSXDYjOq7ZeC8skfsJ38XPeqOfGxEAQUNxLPH8bq7M4Lbb2G6EE7I6o87H+7K6AoDtu8NuaesrG+DYt1jaT5lA5D9XVxpv45U74YCHDAPVR8tatVnYKRALo28wtHxgHNHecUq7xKZfjnECM67c7Jqa2FaE4/nA3IDUNIYhKm3Ct+vdmRTdXZ69Dd1hO9LXdTiO054JVSF8kao2t40DwYT1twp/fHS77liUBwuLNdoIZrbAKBHxXh0azYKnhyflciGr1IFFAOyOm/hSqRzO/BORxCDFYh1W18mLhS/m0yNFy/Xwf30vnUvAx1as4aQCY6OQNQ3pkZfAV6vXPHhkKU4e7gsOV5xaCO+JxHcya6VVfVUNPlVWLnyctwgbpF7AyYOdd4bfoYiKLHSCMoCrxIHyOZRok7VVMaMTmciseR6QuHYRZ8ZjehCVva3ISSjycUacrTWaKRNVIVFKo0gwYoPORFDiyycPQZVh8omBp0ZkA/R+W1R1EM92/X7MxC1oEd9NJaaZZClbW0HoVI63+4Xvf/+NbB0vbwNLaz8pCLsY+HyynCjmHBHC9rHUgDDACDXF93U++N40AT8taKhLeEsMyX6VfK1FdVjkE1qvhU3kYyv+9er2fyBAFA0XL2RtM28Lx6+jA5P9eFM/QCdknYnvWI+IQ19yqJj+FpYl2HKYEWj8U50DCojP3JPo51UVG4ACyDcPjb3iK+uUrSeXAatL1pHd7UcHEcDPgZU0d7XrS+fA7QZRnlGu8YIJA6hykN6qO9N3yNzuKXaSUYnTiKOPGRoxUuc08hHViYNXFFTVaZkDO6p0vwowYL2kTMfjBRj55WCBQ3b21jIPRpMPR5npkixtozCt57Tz5zRIF2QXVvTFOOFLwz14by6XlZ/uJ0ibCAJn+K0iA3SVga77qTq+0gfBRwe0oQ9MtMgYerrRGG+fcCs5jDqO7SuwZxRw12v1W+ncif0qw4TO26MmGHAdJ8Z82nLAXloRzbzzvYwzJcM3jgXBWnX2ncaURrLTE+/dRad5Xbx8DPSEc2gmLQ+9TxQLloWDheyhmu6GQ1Vu0H3FfNbbPQOER66Pnptq2tydZsDEaqw1NNDeUO8+kNreLNXvA4QQ3rfJvLbYLNlfCyHIVCmTNX5ZoPJhhDwNm3z1ZGAHXXZyuwdGopdaulYCHrASwNT6pRgIGdsKAQ9c4HJdBF9iuphaY4EXXoAx1vUA0atY+XPnfncV74vQEaDlGJg9SNx28rRlOqVrM2FONcfj5+TmSwKczRjXjLizB8L1wwYk/ju4i6rIqIo3W/VssmvwHU27y4TgL2TIEudDyRFD509SsKcZj2RbTSefoLTAvnliXbspnp0AX6cfggfT8htEZzhKspiOzTBr6hYRdngOOsgx4adC5muueafI7B6cyacyilJd9B5G3HBpMSn/+t/kpxs4MFGZpeQZICEX/fxfCwuDEQV0SZv5oBvFvvvVVqrpqHL46ifuQerRWgMZssVxJlumQ4PbVFzzq1edV3rKG/0OfI9nKnNtVKXgIx8OJ80vRJwqdsVFTrFHLiXFCGGRUcXNZjgLs3pBDcyJhYfuIaFDruLiGm3GqI6r0/CrOoOWVS6dJ75riZ/11U7W1aa6HcdTsXN0iXoYImIMWwSw1//OfIsoxPKQw8QfO+FFsEKDnb0QbbZ18TNSULZRpMVRVUprbOdn6bFZnaXh57v2f1elRgokLjSo0wGleRIykeagSfrlepZFtXRZH9h0I3aAVyhJsBW8Xe/3Ph1Ca1rYMcJ9NQACO8Qz1oNMdPFPLbtwFb3sFl2wsoMcFvRXEAJp0t+HrS1iJ/I66IzdGkQipB12mRMDQW1iDA8JHubmCtuapORv0EP6vvfa4mUKUaNYeYJ76gUCHGU5DdGf5NEyFXWD+YKXs/lGVW3aQYn6Nwd4md4OWFsjucpTO7irjIS/IFP/efrDymnUMVIWJESvHrZ28xLfSk+EOYdyU7fX7r4Bg4LtTIB8vHTZlbxyn6V/40js+qFqL1We3QKHEe4N2et3DUotsYKXmlMTHT/05Sf3QK+rzPYS3i69PFvF6/AUXSPYPM5gzq4pYRCInxkbBLauE4OW88f7G1Y1vdfWYX51Xd2IB+YA+1N1A6d4kMkCy8N3miJy0VFgt6J59ZnlEBSf3WvEDnuslgF9vOxfBDK9LG7XmCwkTjJidDbN9/ngoFsgvSgLFw0xLP1PNXVHkHuME3HL6VpG0CuSSKzQ2dAlWUqYDacOFJpr/KCi0/cACgxumC1vhLW64J/gXsUBAfqJK5Y3885jB702g8V6oeEFo5IcpzNZDmN56rDHXpzdRTNSs0Er/si7jQ5kvr3xLOTIdP5rHCK1/7hTGiuhjUzc7nqeELEQpYMmFuiBc5Hc+2inHbbfsWRQyELEkQC7nfXNgFRmpAqPvpxLE25JczADz1WBbz+r9oaeaAHPR6Yx9oX7HZKsGEIBfYQRdddPeNd/AxhDDr5Q35a6iiFPgrDkKegAwu2LmV0sgSmxPIDzwseORn/KAlSjBrADJZW3dZ/XdeNn+Hu57byZPMhaDpWqwf6cI2JCrkTYiQsGCy1JCFg0F14yhGB56Zfx1VpdmlxK5dKI2MlJsWIVC7l3MuvycClb90l5h4g/dfu2FsPuyY0VQ84NMTjvcSijl+zp5GA/FtmRnrxA/ObB9x6QBM0JYfBftUknOazMbNgnUcIbfvUvz/TauaN9lt9iRqjgcDBubOf9829qj4BVoyJ7IPinfbv9HSp5r2B7r9KHIw6aw8iw3h2jz688yp3344LtBomPjSCYI5GiDxO7dDXgFf232xyFVMgPVRjmTL6p2dDNEhzERB2lrUFxScbQv7HIoau9YqZGgjqpRQ+8PKEYJRXiTP1HSbxFBZSAAzIG/xN/Of9nfYyZPmW5BpuxzI1nG6U5JUAyG7aqs7O/+TKQk2J3k9nfd6G8E2Tg7UDEaGrxOEak2/oKeTTmXmfoBnPOUT6jRzwjJ3MONuxM1vcs+E7pIyTno2MaTzFGQelsMIkVyz2gJjbGvhUJa9AvsMchXyzsYWj/oUtPWQoAY4UnHeR5rRsUdvUSMpv4w3Sp+9Tejsv2LfgcQNWp2lJiLjuxOabNI7wnOsRoEeXDpyJ9oRRyPyHIlaD4oFoTsehc0vaC7/Op4FePM2P02apQJNHPwCpwn6+/ZfY0s5EIgb9GXAy5dty0KPgGG/1kaPix6Fu1crE8j1sEpX/HCPJgBmBYUWu19hpb5hNvkKOmENde5l7Gzlk9CIX6ESRWhDRhYNINB5/gnNhh8CZs2uigNqhWqFd3lN8jNVz4+XHCVXdFDze9aB8HUsy+3gars5ASKoeKPEiHRO6IgBuS241qwmW/kWbe2Wmw1WYcxIFSB+7HQ8DyXG+5O2C9CG7fVP0q8upZ0Q4ptZCQlPsCoGdrKKYJ69HNcDi7q7Pj9073BkHu4CY7HsifjN21Ect4/i4VLUdhMcmPSvXY7lfCIPl5p0y7NO9X6aFwiErYDafpJbtAVLonHzBkU4QA9I5ZymNsnWYdbnlP8fx3voeO5fH0ImJnIIBl+j1vT8VdZJ67n2gwiPquHHJowIqMUP/bzfMvgSIF3WjVbW1KKC3eNOJzbfmsNgBXxbvQ9j0uDHkRc9epxrtwbUPRDz53JfG9z5Ow+vRsBCL7xCZHor7T3ATLhyOvUp5C6vudPEVoGL3eRcq3Niv0dD7eoqmBFeAPiihO4BoaGVfhY9uZywGC+MGMpDzNHA7ltLQj+NFaU9K7TdSCZ4YIahL38D9yTtx9BcmxgeW/vUoVwQA9LckS5ndkjUtoMWX1J+qQ5A9ocfD0LW0GwkG8McSyY0SAN82UUHidfYgIMeGrzT0hGq/IdCN17oow//svHInFcUm6yHMU928LrklRb2FwFHAaAjRRJItKk5KsPiPoTdyJfzFOLym4zv9VgdTocRWKY11reMpRc2L6+Rafi0++b6jrEC45eftBaYGezQdg/yui55RbLrrosk49DnLKjBdoxF9iN8OOVUeJJaT9Ts5KhVQf4GsJWbPrCe5TxiLXsVyQEOMNdQCrfyUp4SbSeSIxYtelhXWSwtT/Fov0N/56QOiknP2mRF1RY37OhbLGE8BTtLGGA4Ah+m7amA+bxNWta7R7eFkODu+XW8xCtr158Gb//KTLWAhIfAQe7hakurCyt6Dj506hwnBRiGj1G1Lpizhiij/FEjnBy9eM9cOqnqlA7/c9AyjaKDfOjtUhFwGeQDHyZQ0csFMc0sJmqreuKa1/wVqWbyg92YE3MwLCxL3zNwg+r/X1ieC8t8AU9BC6Uy4Kg1Pj1uukiv1+B1Ih5r8nR2xs+GuDFwp7HTb5je+4Vbfrsqit2rp+gNomQc6Feu0QmX01sAkzS8wDey2zy0G+iULsY9VxE0oYNg1NwqdZsqVOJPHGHiGbr2nQjd56qFlT6XMUD8BVr7MI1kwXHJ+nFO5mKIymrQgMCUrLi9ejEHv52eBhfreU3+tZsJAB1nUesnvn1JWnv6vR9Ly381m5m1tfOkjS/kzFn6d3TzqvLvU9E+cBmYsmQKQFHjpKNfVXJs9ZoXV48Tl3LpDzspUTjys4WD5+8Ewsz9Gu2qWfB8vZyplUDaNwDfDZQnCzok0SmJ643OdMRCLTO7JVBqG5QiD3BRmP0bNcevb9ipXg+2xxka4l2ZfRa1V03/9/MJSS+Cuf4KQTzyaClh1K1KCrjCSlknJlMYuqoSLYVocCBDESiCfQErZfHVo9X00c7gMMGQd7B8pkMZaNcl8pdhiiY+LuAWGFLJgd4eaqcZ57tOggKZz00nzVzBaTLhuazHQXwM+AsZLQ7Uxch5iAHRP+Hd+CSlvMtW1925Xtd40kOAkOqrkT6jLkzscTnwz1OPZrzTY/YUekFsNORc6wlC31Rr0h1KPerQ2pP2LmGSfLsufsChNzIt+igyssOjcG2m8dEcJOTEsoOv3EbyT4KrMRfJXb5RzAv5Qj93WkqJYRyeL/El1Hfw53sBFJh4f7Rgked62CS+ZjdaUE2nioj0qVkbbq18Kh9ElQuKIMNRY/U0cCeSxGC3+T97H5DWz1TtYTRUrhn62+zYeLYqjSSO0yZDJCbi7i1Ofp3xZyb5CbvqIVjyaTc7Th1Y17HL8JO7cumSPeEsLFBNu2cRQdma3XbKNpeCyNwYOpoKD6ZEayKkFKag8KXStgp8QfMzOjjAxNh/aEtJBcmf1miIxM1vXNGXskRy16Xs9VcxdkF6MbOWSoLfc+RMfxO/GPTdXO4jxaCVx7EVqsBe7MmwVOFNts0kNIu28HTQsLxrSod2Xi4laq9jKv7Eu/MoRclS+kjz2mBrN9NjN+y2cvWQlW6DYfkE+GyaHU/L76wuspKHCTzH8XAjZZUfmZFFmKWaix7w05+5cghgp7KqlT95L2SwysJS/DMsTpADGD8A7ObO1KPJXAZTF7EhhFJhdznuauoF6DxGUBpMxsdcz64MQeyA20cKplHX9epgNtYO9kf2qFJ20TZpBwzpLFg5YdG35nDhQKI3/nS5WPxQsx1x4dgq7CeGySqZI7L9tIEUMLqFIrZ6dm69S3BoKk2RgbZfr+cf0RSLShfxQdy/AJCviES5XaNV6l9uS1EmXJuJixHHAu1a0BF4fsSVoHh/ctirM4jpP56p5y0/SlZ+pd8AO15nCDZmymATY7NbcE8lTR5zDVlM5otYHM1030WKRVXxRWAFvdE4JzHr8hLp0QYaJcX9iJMgRg1QeSPBxlo0fuiYFhdpEUb/IWqlEBop4cMAlXBC8uTRAvRi737oAx4dcm9oSZSjiI46HgXO9kKpP4D7qM6h+J7xnWc/JhYX/Va2PRXU173RkN30u/5XraZ33VJbBMPEA7aQYf5dEkWJZ1sQBYtvrisUAPvZCR9AA6RqA5+RXvxYMq3F45p5pTxYuoKilPmN01NzHXJiQVccBFBu4D/xRj8lHeTkXwBFEeoiDGO6KR/55n2bmr+SzcCv5D/jNcsBp/r+obN8ZXd6Wnx4+v5v1P7zLt4kwXmlvlpYYNzLMBPUfyZc1LlR6DuHLx/90KTxNjwKJHc1HQg5oxs0lJBIpmWm3LfGiET4wCK/gkG/iDyQMO0Qtqdae5veSkE90ghR9cyaKLKArPyYpnn4jXcg+fTxOVhaYEN8YrRz5kc04uuB2nOEChopHoy3wD06zOdGfzXoP2zywG9Bubb1hYSLyJNHZ8Ac8whBGaX4TsdwI5FSum9/cvn7EIzN9G7COkwkvdfBxybdqulbs7Eg+xiuZQlE/MHoWGFdAEHr6lqDBwh1vOPpjEiz8A0+7K9gf1TCn8lbIIEEB4J2advSRNqM7ADSfKyJ6YgHF9ol96eMPGAhND7lXJ1PDGTd/V1nTsGBBrQFBUmL9zGOUS6xZWrz0lBaEcLwNbkonHE8s8M7pkdZHu0/DVbdi1DvTrCq1Eedd+htBV5lE8ghEaI2r7Y2qFgCvEnoEwV2l/qiGyW1CGnSWdI5LaU/VSbC9OaOW+AsPYyx7B64fSXzP550ndf7yunbcAJkCldBY0H+mHM7RD4FgO7wTceHgulgvVU/TnFxZDyZYDakCEk+BeGpVp6Y7/aL4QIBmEZUkLtNJqZFM2gQ3oruIFTeDvCKwRciuvOs4JLPhVDwBSlZ50OJGg7KjsGvfrjnhFOMrXMV4eSYAcU3J0SndcW3b+ypvTkSx6SXrpdSTJiAGVCLL4K01CD63xNX3R9yQQgDKQSyObnEpNpTG3JLAmSv8/y8FL1aBUuxtuiLjZeSUzLEKTnQrwUhN2th6ga7sFDLC4w/Bnw9niQbEUnkUS95/hAQE0z48tGJ8fcEXk2+0wDoQz3wTBuTwvp/EHf/Ty3Ixl2U/d147TWyTUFhDoIs0jT0SlVpwMWYYnU7ekWMkA23K1v6PPRjipBFjy+NSQEw+a5YCjEcYYYAuKVZFzBwXfXGvNGrrbNiuM2HlfrblO7NG4hpWlaVEnCYO9zfOTARIrmLc92Mj6HUXCdQU4PKXKtXK/dv2ze/x9Jl6PGZtiiJqrzSmccLPNFc4QOy51LRRIQAg9MppFL1JxxOa3l05S4JN86mtH4RiafktJhAVOXk/AHqXt/cgNRsO6kBRGfx/ontmT5C5wXTpJ3FY/aLYPtnk7nEdwMCTU+wiKekq7nvz3rLnZGcrAMO5Avf+O8Ys1O3dmhU3eckA+RV0lz0ZapPoIMKQUh1GtGVIJRafE/pvziaAgmb+Ftfhro3c07y6J3Rxp109HMkIzQwtv+jltiiauczMFg+cNngkrA7lnWIGNghmsR1rXe1SNdiOikXSbm1M908NCI6ZYmPLwf35ZXzYcv1+7cbW2UIGUBfx65OMqcqSjXqJehpfV8DP5eBfzNs1sb59c1NqJMC4j7OVMeE1uoFv7mMZ7sBzmo46AeaqGcfc9+PuPusICEa9FLtgVPSCvw42qXgl2MFFQUOTsHNCbLhpN1N0dsIV5OTrcSuiD3M69iR+a+a7dVQrnBGD/KqYVLX9viCnwnqxeB/xhbMM1rXLhQV0w19f4JcCgqq7bXnPXUuHbUQtbAeFxY0KgCSH9VeBSN33PEd2w4eY8lUELymOmktnlfldLxaIFKDEJGiJIZ+D2KefJy3VF/Z3sudqloNeVyBMznA8HclburCBcnZK7sz2ZvO34J5lW45+AX9PB27wmPgwG+zdBK8dmcGLjx1pm7pJEzqnzFGPYKAlchBBtRAiV1CGozHOYrlu7sVCwFNqxgy8bh6af/TmKjusKxmnr7Fvx2mgd0Zkm1T28qdJdyGVFzCG0qFdRghkhse05POWNQTy/iRf0ZXi0lg1NJax7dF/vUsMcSt8ZL3DmbwLifBjNAN67cGKrjxBsfqD0j3RWq3Na8mS5CAzQpwXAO0OLgOo2dEOSEUNLAmiN2woycIcafA2h4kM+lYx6GdaIlRpa0HhDH7M+Qei1Y1VwPxGYO/wn+vPiqzSfGd63v8YpG4uY54MS+R7e+NnmH7uoqHYkVRkM2rr+3CzpBol/1A4NRENjWJ5l1KPTHXuVTy9jY4B8bLsUHFYaP2L7DRg8c/zGnM1MzxRkXSyH5nRT1QYOSoYnsTM1jmSRQ5vXDBgJczW+xiEbCJQy6wSrrL2DzXp6EGEq7HebCXKx8IPC8HXbn4/nqivGnUtNkHPPJZUsrqUyxO9L1M24ETVu7waK8adb2/YppF/gU4r69lwyUJ6ipyg5wvGexyVzjENXamov9IXBMiJWDaXYBSzXzyQPNdF7aD6PMh7JfQCUEwZJz+R2Y11WFOHs36ATv6KgaMMyMntVZhNfLB4rMpKWVm6wZlBEJoywqCsNUI0DEVkS0J84pOM0b9VmEu2JpRk3I77bxmHgPUX+Sx+lDrz3JmhGiAL+ucd4PQOKj/DjM7ce7CA4bR2Dyp2CPX8NByaI6JqnomBOO4gDt56ZLR0nPLTurF6YrNxM8hMVuc2yzXw6xKpisP5B0i3Nk34hA+1y/oMeSH+ByrnTojliLHAV0/xNOufR+Io/ZNZ7cb2bjA6s5joZ/XLxmtGpSS0zP6Tce7SDJhTnnZ0ymzi/q1YqL4kJzxrVzGp4VSJaw9F3I/LQQKDHOpW9RuwJ+pnUXApFmK1E+1amNhF1CRXwnzZV1k/I+3FY5Ri3g0FRlqxrbax0Aft4O+xcEBI42Y6/sjBxHWsoxYnY5oKp/0j123+cXFyv4MEFF1Qx9MYXPP0loaRHsYE+ZukkhOPmXG7pcWROyV97HDvH4jWJ1qdi75qFExRzTWwChWmzbSwF7TmRjInw067tVnEeM4WklLqpAzjuPW8RJJ2VDYaLNQk8sLg3MbGP75mWYlMOrOnHJrjIngjw3ht8LyTxEZB4r9P/qnJCu69bW9HoSo0jhVGSkld/3v9cvfql/voGPNbkGtvPNGvNyUMEajD+fKooZLk/1QA5eAYkXF6aKSMEkdwq8fTvI78IU9iHDfc9aht9sUaEzRajMl5k6x+d3m2RP5Rspj2mJZUPEpegR6St4nMAzvpC2R66iubi++JL3zyUovupuPFc6LQX3EAfxAp4WgJQMh9mk0vrRdSrd/1Mo+odJFP2KYGRj44hfeIHbpyjk4CjBSjXU+Pe4uoXjChDsDhfIFVZKc3XEP56/C/kcOeCq7UAczL2iTliV4rMTFeNVmVdELabkmpz8Kqu69DE7kjlpi5ZelW0pK3DUDYACo0/FO/OCnwrHp9EyrrWxIStyddFhLHxarjiuSt4eYlVD9uLdyJpJ+tbiUdZtCOItnuhhHrQe5pu/yVXEhrq347Fo1IzX/KQGWz2DVaHxCN4swko6N5UMo6JCy43yTIYXZh4SH2mjJUz5WMVnct+lv5JYSIJbpoClQne5qrMl" title="Mekko Graphics Chart"/>
          <p:cNvSpPr>
            <a:spLocks noChangeAspect="1"/>
          </p:cNvSpPr>
          <p:nvPr>
            <p:custDataLst>
              <p:tags r:id="rId27"/>
            </p:custDataLst>
          </p:nvPr>
        </p:nvSpPr>
        <p:spPr>
          <a:xfrm>
            <a:off x="7292874" y="1403702"/>
            <a:ext cx="1693067" cy="2564574"/>
          </a:xfrm>
          <a:prstGeom prst="rect">
            <a:avLst/>
          </a:prstGeom>
          <a:blipFill>
            <a:blip r:embed="rId6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>
            <p:custDataLst>
              <p:tags r:id="rId28"/>
            </p:custDataLst>
          </p:nvPr>
        </p:nvSpPr>
        <p:spPr>
          <a:xfrm>
            <a:off x="6746063" y="2074666"/>
            <a:ext cx="582137" cy="830997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HPC/</a:t>
            </a:r>
            <a:b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Exascale, DL/Training,</a:t>
            </a:r>
            <a:b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Cloud Gfx,</a:t>
            </a:r>
            <a:b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media, </a:t>
            </a:r>
            <a:b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transcode, </a:t>
            </a:r>
            <a:b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analytics, </a:t>
            </a:r>
            <a:b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etc.</a:t>
            </a:r>
          </a:p>
        </p:txBody>
      </p:sp>
      <p:sp>
        <p:nvSpPr>
          <p:cNvPr id="146" name="TextBox 145"/>
          <p:cNvSpPr txBox="1"/>
          <p:nvPr>
            <p:custDataLst>
              <p:tags r:id="rId29"/>
            </p:custDataLst>
          </p:nvPr>
        </p:nvSpPr>
        <p:spPr>
          <a:xfrm>
            <a:off x="6531036" y="3273358"/>
            <a:ext cx="101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Other server</a:t>
            </a:r>
            <a:b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accelerators</a:t>
            </a:r>
          </a:p>
        </p:txBody>
      </p:sp>
      <p:sp>
        <p:nvSpPr>
          <p:cNvPr id="147" name="TextBox 146"/>
          <p:cNvSpPr txBox="1"/>
          <p:nvPr>
            <p:custDataLst>
              <p:tags r:id="rId30"/>
            </p:custDataLst>
          </p:nvPr>
        </p:nvSpPr>
        <p:spPr>
          <a:xfrm>
            <a:off x="7623696" y="2408642"/>
            <a:ext cx="101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Enthusiast, Performance</a:t>
            </a:r>
          </a:p>
        </p:txBody>
      </p:sp>
      <p:sp>
        <p:nvSpPr>
          <p:cNvPr id="148" name="TextBox 147"/>
          <p:cNvSpPr txBox="1"/>
          <p:nvPr>
            <p:custDataLst>
              <p:tags r:id="rId31"/>
            </p:custDataLst>
          </p:nvPr>
        </p:nvSpPr>
        <p:spPr>
          <a:xfrm>
            <a:off x="6479335" y="3747812"/>
            <a:ext cx="1122991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Server Accelerator</a:t>
            </a:r>
          </a:p>
        </p:txBody>
      </p:sp>
      <p:sp>
        <p:nvSpPr>
          <p:cNvPr id="149" name="TextBox 148"/>
          <p:cNvSpPr txBox="1"/>
          <p:nvPr>
            <p:custDataLst>
              <p:tags r:id="rId32"/>
            </p:custDataLst>
          </p:nvPr>
        </p:nvSpPr>
        <p:spPr>
          <a:xfrm>
            <a:off x="7737955" y="3747812"/>
            <a:ext cx="783673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Client dGPU</a:t>
            </a:r>
          </a:p>
        </p:txBody>
      </p:sp>
      <p:sp>
        <p:nvSpPr>
          <p:cNvPr id="150" name="TextBox 149"/>
          <p:cNvSpPr txBox="1"/>
          <p:nvPr>
            <p:custDataLst>
              <p:tags r:id="rId33"/>
            </p:custDataLst>
          </p:nvPr>
        </p:nvSpPr>
        <p:spPr>
          <a:xfrm>
            <a:off x="6222947" y="1439906"/>
            <a:ext cx="2040561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Accelerator revenue </a:t>
            </a:r>
            <a:r>
              <a:rPr lang="en-US" sz="900" b="1" kern="1200"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TAM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rPr>
              <a:t>(today)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>
            <p:custDataLst>
              <p:tags r:id="rId34"/>
            </p:custDataLst>
          </p:nvPr>
        </p:nvSpPr>
        <p:spPr>
          <a:xfrm>
            <a:off x="7807580" y="1730469"/>
            <a:ext cx="636334" cy="276999"/>
          </a:xfrm>
          <a:prstGeom prst="rect">
            <a:avLst/>
          </a:prstGeom>
          <a:noFill/>
        </p:spPr>
        <p:txBody>
          <a:bodyPr wrap="square" lIns="12192" rIns="12192" rtlCol="0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600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Prosumer, Ultra-enthusiast</a:t>
            </a:r>
          </a:p>
        </p:txBody>
      </p:sp>
      <p:sp>
        <p:nvSpPr>
          <p:cNvPr id="153" name="TextBox 152"/>
          <p:cNvSpPr txBox="1"/>
          <p:nvPr>
            <p:custDataLst>
              <p:tags r:id="rId35"/>
            </p:custDataLst>
          </p:nvPr>
        </p:nvSpPr>
        <p:spPr>
          <a:xfrm>
            <a:off x="776765" y="2415343"/>
            <a:ext cx="86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Mainstream</a:t>
            </a:r>
            <a:br>
              <a:rPr lang="en-US" sz="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IaaS/SaaS</a:t>
            </a:r>
          </a:p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6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Scale-out</a:t>
            </a:r>
            <a:br>
              <a:rPr lang="en-US" sz="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workloads</a:t>
            </a:r>
          </a:p>
        </p:txBody>
      </p:sp>
      <p:sp>
        <p:nvSpPr>
          <p:cNvPr id="154" name="TextBox 153"/>
          <p:cNvSpPr txBox="1"/>
          <p:nvPr>
            <p:custDataLst>
              <p:tags r:id="rId36"/>
            </p:custDataLst>
          </p:nvPr>
        </p:nvSpPr>
        <p:spPr>
          <a:xfrm>
            <a:off x="798004" y="3264962"/>
            <a:ext cx="84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Value, </a:t>
            </a:r>
            <a:br>
              <a:rPr lang="en-US" sz="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low-end IaaS/SaaS &amp; storage</a:t>
            </a:r>
          </a:p>
        </p:txBody>
      </p:sp>
      <p:sp>
        <p:nvSpPr>
          <p:cNvPr id="155" name="TextBox 154"/>
          <p:cNvSpPr txBox="1"/>
          <p:nvPr>
            <p:custDataLst>
              <p:tags r:id="rId37"/>
            </p:custDataLst>
          </p:nvPr>
        </p:nvSpPr>
        <p:spPr>
          <a:xfrm>
            <a:off x="827303" y="1691162"/>
            <a:ext cx="7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600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HPC, Scale-up DB &amp; analytics, accel headnode</a:t>
            </a:r>
          </a:p>
        </p:txBody>
      </p:sp>
      <p:sp>
        <p:nvSpPr>
          <p:cNvPr id="159" name="TextBox 158"/>
          <p:cNvSpPr txBox="1"/>
          <p:nvPr>
            <p:custDataLst>
              <p:tags r:id="rId38"/>
            </p:custDataLst>
          </p:nvPr>
        </p:nvSpPr>
        <p:spPr>
          <a:xfrm>
            <a:off x="7623696" y="3271222"/>
            <a:ext cx="101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Mainstream </a:t>
            </a:r>
            <a:b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&amp; Entry</a:t>
            </a:r>
          </a:p>
        </p:txBody>
      </p:sp>
      <p:sp>
        <p:nvSpPr>
          <p:cNvPr id="160" name="btfpBulletedList292046"/>
          <p:cNvSpPr/>
          <p:nvPr>
            <p:custDataLst>
              <p:tags r:id="rId39"/>
            </p:custDataLst>
          </p:nvPr>
        </p:nvSpPr>
        <p:spPr>
          <a:xfrm>
            <a:off x="3368605" y="4002399"/>
            <a:ext cx="275271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Cost focused platforms paying for more capacity than needed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Performance focused clients suffering low graphics performance due to DRAM bandwidth shortfalls</a:t>
            </a:r>
          </a:p>
        </p:txBody>
      </p:sp>
      <p:sp>
        <p:nvSpPr>
          <p:cNvPr id="161" name="btfpBulletedList292046"/>
          <p:cNvSpPr/>
          <p:nvPr>
            <p:custDataLst>
              <p:tags r:id="rId40"/>
            </p:custDataLst>
          </p:nvPr>
        </p:nvSpPr>
        <p:spPr>
          <a:xfrm>
            <a:off x="484909" y="4002399"/>
            <a:ext cx="2516557" cy="9079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Tx/>
              <a:buFontTx/>
              <a:buChar char="•"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Creating unsustainable increases in our </a:t>
            </a:r>
            <a:r>
              <a:rPr lang="en-US" sz="800" kern="1200">
                <a:solidFill>
                  <a:schemeClr val="bg1">
                    <a:lumMod val="65000"/>
                  </a:schemeClr>
                </a:solidFill>
              </a:rPr>
              <a:t>customer’s Capex (cost) and OpEx (power)</a:t>
            </a:r>
          </a:p>
          <a:p>
            <a:pPr marL="177800" indent="-177800">
              <a:spcBef>
                <a:spcPts val="300"/>
              </a:spcBef>
              <a:buClr>
                <a:schemeClr val="bg1">
                  <a:lumMod val="65000"/>
                </a:schemeClr>
              </a:buClr>
              <a:buFontTx/>
              <a:buChar char="•"/>
              <a:defRPr/>
            </a:pPr>
            <a:r>
              <a:rPr lang="en-US" sz="800" kern="1200">
                <a:solidFill>
                  <a:schemeClr val="bg1">
                    <a:lumMod val="65000"/>
                  </a:schemeClr>
                </a:solidFill>
              </a:rPr>
              <a:t>Not delivering performance customers can charge for (relative to GPU, accelerators)</a:t>
            </a:r>
          </a:p>
          <a:p>
            <a:pPr marL="177800" lvl="0" indent="-177800">
              <a:spcBef>
                <a:spcPts val="3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Tx/>
              <a:buChar char="•"/>
              <a:defRPr/>
            </a:pP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Decreasing the relevance of Intel products because consumers cannot access full benefit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2" name="btfpBulletedList292046"/>
          <p:cNvSpPr/>
          <p:nvPr>
            <p:custDataLst>
              <p:tags r:id="rId41"/>
            </p:custDataLst>
          </p:nvPr>
        </p:nvSpPr>
        <p:spPr>
          <a:xfrm>
            <a:off x="6168081" y="4002399"/>
            <a:ext cx="288883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DC Accelerator: Customers want max BW, 10’s of GB capacity per chip, and min power and are prepared to pay for memory architecture innovations.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Client Accelerator: high Graphics performance depends on high memory bandwidth to a small working set (&lt;1 to 10GB). Solutions are cost sensitive.</a:t>
            </a:r>
          </a:p>
        </p:txBody>
      </p:sp>
      <p:sp>
        <p:nvSpPr>
          <p:cNvPr id="57" name="TextBox 56"/>
          <p:cNvSpPr txBox="1"/>
          <p:nvPr>
            <p:custDataLst>
              <p:tags r:id="rId42"/>
            </p:custDataLst>
          </p:nvPr>
        </p:nvSpPr>
        <p:spPr>
          <a:xfrm>
            <a:off x="1999178" y="1804314"/>
            <a:ext cx="6477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75">
                <a:solidFill>
                  <a:srgbClr val="FFFFFF"/>
                </a:solidFill>
              </a:rPr>
              <a:t>HPC,</a:t>
            </a:r>
            <a:br>
              <a:rPr lang="en-US" sz="675">
                <a:solidFill>
                  <a:srgbClr val="FFFFFF"/>
                </a:solidFill>
              </a:rPr>
            </a:br>
            <a:r>
              <a:rPr lang="en-US" sz="675">
                <a:solidFill>
                  <a:srgbClr val="FFFFFF"/>
                </a:solidFill>
              </a:rPr>
              <a:t>scale-out Big data analytics,</a:t>
            </a:r>
            <a:br>
              <a:rPr lang="en-US" sz="675">
                <a:solidFill>
                  <a:srgbClr val="FFFFFF"/>
                </a:solidFill>
              </a:rPr>
            </a:br>
            <a:r>
              <a:rPr lang="en-US" sz="675">
                <a:solidFill>
                  <a:srgbClr val="FFFFFF"/>
                </a:solidFill>
              </a:rPr>
              <a:t>AI training, etc. </a:t>
            </a:r>
          </a:p>
        </p:txBody>
      </p:sp>
      <p:sp>
        <p:nvSpPr>
          <p:cNvPr id="58" name="TextBox 57"/>
          <p:cNvSpPr txBox="1"/>
          <p:nvPr>
            <p:custDataLst>
              <p:tags r:id="rId43"/>
            </p:custDataLst>
          </p:nvPr>
        </p:nvSpPr>
        <p:spPr>
          <a:xfrm>
            <a:off x="2026195" y="2597467"/>
            <a:ext cx="57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00"/>
              <a:t>App Dev,</a:t>
            </a:r>
            <a:br>
              <a:rPr lang="en-US" sz="600"/>
            </a:br>
            <a:r>
              <a:rPr lang="en-US" sz="600"/>
              <a:t>CRM, Media, etc.</a:t>
            </a:r>
          </a:p>
        </p:txBody>
      </p:sp>
      <p:sp>
        <p:nvSpPr>
          <p:cNvPr id="59" name="TextBox 58"/>
          <p:cNvSpPr txBox="1"/>
          <p:nvPr>
            <p:custDataLst>
              <p:tags r:id="rId44"/>
            </p:custDataLst>
          </p:nvPr>
        </p:nvSpPr>
        <p:spPr>
          <a:xfrm>
            <a:off x="1895712" y="3178889"/>
            <a:ext cx="85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00"/>
              <a:t>IT infra., collab, data warehousing, etc.</a:t>
            </a:r>
          </a:p>
        </p:txBody>
      </p:sp>
      <p:sp>
        <p:nvSpPr>
          <p:cNvPr id="3" name="Rectangle 2"/>
          <p:cNvSpPr/>
          <p:nvPr>
            <p:custDataLst>
              <p:tags r:id="rId45"/>
            </p:custDataLst>
          </p:nvPr>
        </p:nvSpPr>
        <p:spPr>
          <a:xfrm>
            <a:off x="7071360" y="0"/>
            <a:ext cx="2072640" cy="39188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>
            <p:custDataLst>
              <p:tags r:id="rId46"/>
            </p:custDataLst>
          </p:nvPr>
        </p:nvSpPr>
        <p:spPr>
          <a:xfrm>
            <a:off x="7511724" y="140689"/>
            <a:ext cx="1632276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Memory BW / system-bounded </a:t>
            </a:r>
            <a:b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(AI/Graphics workloads)</a:t>
            </a:r>
          </a:p>
        </p:txBody>
      </p:sp>
      <p:sp>
        <p:nvSpPr>
          <p:cNvPr id="61" name="Rectangle 60"/>
          <p:cNvSpPr/>
          <p:nvPr>
            <p:custDataLst>
              <p:tags r:id="rId47"/>
            </p:custDataLst>
          </p:nvPr>
        </p:nvSpPr>
        <p:spPr>
          <a:xfrm>
            <a:off x="7275446" y="145973"/>
            <a:ext cx="190831" cy="151075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8"/>
            </p:custDataLst>
          </p:nvPr>
        </p:nvSpPr>
        <p:spPr>
          <a:xfrm>
            <a:off x="7275446" y="493215"/>
            <a:ext cx="190831" cy="151075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>
            <p:custDataLst>
              <p:tags r:id="rId49"/>
            </p:custDataLst>
          </p:nvPr>
        </p:nvSpPr>
        <p:spPr>
          <a:xfrm>
            <a:off x="7511724" y="499503"/>
            <a:ext cx="1632276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TCO (BW/core)-bounded</a:t>
            </a:r>
          </a:p>
        </p:txBody>
      </p:sp>
      <p:sp>
        <p:nvSpPr>
          <p:cNvPr id="66" name="Title 2"/>
          <p:cNvSpPr txBox="1"/>
          <p:nvPr>
            <p:custDataLst>
              <p:tags r:id="rId50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DRAM challenges across segments: problem statements</a:t>
            </a:r>
          </a:p>
        </p:txBody>
      </p:sp>
      <p:sp>
        <p:nvSpPr>
          <p:cNvPr id="67" name="Slide Number Placeholder 1"/>
          <p:cNvSpPr txBox="1"/>
          <p:nvPr>
            <p:custDataLst>
              <p:tags r:id="rId51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6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>
            <p:custDataLst>
              <p:tags r:id="rId1"/>
            </p:custDataLst>
          </p:nvPr>
        </p:nvSpPr>
        <p:spPr>
          <a:xfrm>
            <a:off x="7071360" y="0"/>
            <a:ext cx="2072640" cy="39188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btfpLayoutConfig" hidden="1"/>
          <p:cNvSpPr txBox="1"/>
          <p:nvPr>
            <p:custDataLst>
              <p:tags r:id="rId2"/>
            </p:custDataLst>
          </p:nvPr>
        </p:nvSpPr>
        <p:spPr>
          <a:xfrm>
            <a:off x="12701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914378">
              <a:defRPr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overall_0_132387083788731362 columns_1_132387082879504304 3_1_132392971801435592 </a:t>
            </a:r>
          </a:p>
        </p:txBody>
      </p:sp>
      <p:sp>
        <p:nvSpPr>
          <p:cNvPr id="51" name="btfpNotesBox429231"/>
          <p:cNvSpPr txBox="1"/>
          <p:nvPr>
            <p:custDataLst>
              <p:tags r:id="rId3"/>
            </p:custDataLst>
          </p:nvPr>
        </p:nvSpPr>
        <p:spPr>
          <a:xfrm>
            <a:off x="0" y="5020389"/>
            <a:ext cx="8639802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defTabSz="457200">
              <a:buClrTx/>
              <a:defRPr/>
            </a:pPr>
            <a:r>
              <a:rPr lang="en-US" sz="800" kern="1200">
                <a:solidFill>
                  <a:schemeClr val="tx1"/>
                </a:solidFill>
                <a:latin typeface="Calibri"/>
                <a:cs typeface="Calibri"/>
              </a:rPr>
              <a:t>Source: Intel TAM model for server and client XPUs, excluding network appliance/NFV; Mercury Research</a:t>
            </a:r>
          </a:p>
        </p:txBody>
      </p:sp>
      <p:sp>
        <p:nvSpPr>
          <p:cNvPr id="52" name="Rectangle 51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9WzVfHy8CnMUuNyY3ZV47Y5g8u7nIGl55STWpBhHKfeLMPjzS4fE+Fq9AjI0XhMz58NXjGQPWGGZOe4LNc5kvVkzc+DqaQIcmbxFh8Iib/FNV4m4EAPBx0+KKxUF9lI+1WILP/1NFGOUVsFCXGwYi4+/lLpu++lSXpNc+eLWJhqGjFnqe1qdG46GzcrRofdjSYHU26YGTiHt9/69xTmrmZaucTXNhRybJJRtgYF7Lwed/GxbuKeoxlfiHL7qDrLC2U9ZQ6YHwdj+ektnPFVQVVBgSkmm+zH88GQGYC+jYA6xuQinYdQxO7EBvich/cTDjtCED3hE+Cn2sBgR4eR/f4rkduv0iddJE4XYgVjODrBk1g5Csy5H/I7FvcnSmbtXXQ56j1VYJam59pY2VMRAJKQAxuW9Cjm/FjLrVWG6PSXG37GHXlOJHQXpVf2wVI+rYHKuWHhbi5rzlx7ZeqiChIXcoh2L8COh6bStJjamY8Ir8r+xzxNpErkLkEOq3gsTPkRWWvjCo1Ed5z+EPlb7as2gg+eQ49jiuXdQuvvrLnBXyXF3m+CxPmSe9azIj9jlIzKvzGZQ6j/V+SHKLPZIQJoC+hFvS+RZlQeJ13GBsROWa7Ml2EZ4Rk+McktPZsBOsJJz9c+lFd1k/i/OfKuRBEx7Alh4VOCve8Cf0sA43rj5/R2n1gRIrKqHHln0UykaUBvA4ttM6exe/xLtPkV8C5nGqY0aowCdR15iGCwpVtoiRhzut4G5wAdlNZPKNKU4xZEr82dqVUC3uSj3FmkpgtmLfYvdn7yUP5wLdodfqWE6RLzL1EnesvXoYdadhQPvmRDVF3drr/P/cZpVJj5+yU+YP/GfkMmT5yzo2yplNoQwMAphKfHBHhThXNumS5LFL5nbK3usIirTk/8vGPuda8vLxzsf3WA8lJMF5lZG6bXbxXGusj40W8NR82sqKdCDWTLjjkKWxSRnpvWWIntKHK6ubE8fO4bKl/hFE6Xq2Q2RBvCbgph5MvWmEPSRhb5YBIcAv6qFTe5ijr6Wboxq5jDMIzIBghZ0F2Aja8kzj80lR2zWyDFb3aRkxp0dTr3MXU1FdaNMchEpGb1rTnkia6vc+dcWv+22gs7KDCsm06Lh/oAKB1o4M3LfZBQjv33huFD7Z3RYs12fbyHcMi6kcsHgbMFlXy6GOdpbGyU992oME0h3zTSB2vb715elUfmOVi0PKDkm0UKhSsHFLcZMguRG6AbSZ7/8H7e9gP1ZpKozIiMMAc6CFgOdDCNEPL+TsXY82HeI/HGSVPF5tI6g7Xv1eHtFCrkp0gPFk/H8AsFbnrE7YmRphtgBMLdOP/0UkBAm0Cn87K3rkGqF5gI+neP7R9A4Ujpt73elESIQKV6itQQaGyM0gyPLMAXgTcQzgAiwyQ5IWqNis+ptnF+iLc6QTAqDGebnwjIblilmUh3GGHq0a/BNFbrC2eJUEmM3dK+7wZ8NSTi9ppzyyqBzd5aMZ3pC0s4rNuaZGoHrZ+l6ryRQUP31Tuj90RSiOgOrWsIBFW568Aulrfzx+hXqT/7qijW0hvOsjqHnbDI8Yms23WAIOlJNPiVMda8+dj72LtPCMIzWfgs6e6nPmrIv28LXQd52EOCqrHBMwhdlIX1GFH3gN7AWTNakapRRDss7Rm5e23oQQgjilazCqqNsE3yqNJdPjIm9XU5F3/5Ba4pGhb8Epd9AQtwdpZndkjLJj6LFH0SWL206knvOP7DdktKdeLrJbxRsQU9JR88QR8Estksk9OZOC9pKeGfkPZTwY6M075ZwgAVDD1iarcU5mkbmrIQiLcPZkRADB04eWkGtAmayW/I5Qp1A3fo6Vkyq6c7M4e2lWAZFoPcUqmIfM4Iw/h4VpfEroyvATAN1BLoRd+2I2geNwdLSIEw6+o0mcw60vjRpQH1QZKAWmOfFNhqMUg8xQBihffzgj9Wv1w+7twNBlGbW98dgu6usdmYLH6xCepSnayJs5LwaPraFxNUfAnuI8Vz6K7dwxg4m5wQUScpYuMdqdIZclgi5N9S4EGO7lUd+0s7Zhcvr70flLVwcIPuII5Ce33pxtkxiWQat+aRU8JOesQIw60o7nQch964FB21qGdbO1tH5sfY3RKANciEqgN8CqMvqfnrhbvYVOUPxNKsaGUKqhWWjZrd1EBTV8e2eyOLrPszhVdezYq3Ih6+9Vht7pktnjX2mztvzZWpzAa6ttMFNOoC3K/Ra2uzTcUATgZO+rbjyv35bHKrSHSY8WTam6uwt08Lir4jKAEsPzv5GbQuvU8V2vfs3NPQcpxIZ05omo6+CEgJcKPbdT0D+/+jftlh8aXDewNoMza/3KFOR3vZdXf6kCp0e7MGQ6T1vxDnpV3CJx2i++/hfO2JfxeTsS8Odz6/RkRD57Np6vFA7hcB3RDj7PTfC3PPFXyYkYDEJtUDzO2T/l1SEZCldsgL+lwQKCPI43GNWMw8OTYijTHjW5MMwWIveTO8KjEtpoleAG5vsfq1dyw5tHabsCjQoP/LcDFYR7eLSvejmm3UZ/tYbbA7tO72BJB6Yl+TDzCAIw8KB5VOrJI5dga+/bfPVArO0pjg2wsfym1bWr8LypCK9bkt/RJvhI1U+fI8nZ0PouKiB4stXsmE3dETT/5/mRQnyBgpgilwEQvb83ZK216a5txM7vKYkSuo4sFNCmGNqqpLcY6j2SndlHmzNpiOUH9YklaYh/gX9TSQUTk4lpzldbp3ebvbzwuCTWzHgxd7D32MBxdNhv3V1d8AYBTBArxPUtiyMmKnCcSuITYasr+JAUAzupqL4WY9Q+USuLL066nJ2k9/iFmuH7sOUaLwqPfDuRnEekYfsPXfWfftAwfQ9S26csGbvNftS9wXyCEJ/kRqyOGfK/Is5XdANK8pH+QsgPwBw4yka5TWMh62HMtdJwkk+002935M8WslUHW/Iw0oE8+lvT8EC18WODlij89B6OOMsD/aI0mZCW9TdIBaMEEYLSECOqtSfull2u38pbqOVVgf8tfwi+2JUxwDxiHN//bzp9C0m+9fmccc9eK8lSmpG/FxBSqHuNJmBA3acil7Tr0fLw9pyTV37JnDudO908Jdl4gktQBwGomH+Bk4bQgxpyiilYUKsiyd7ar1uR/IK4xW/3xjpPKbTnmVq99eKXtLGP2RvRvVX4SdtddCOwK4xTmdNzMpW5Lxek4OFnLND4jPJ4lN0HFLZECluwcmpK+44dXFblPMZKAg99H7jGL1g/NfJOTHfoe9OKpr4u4hXU8OFruyUwwatJjWaT9fym7fe5v+w31oo3TVHDuTw/olixlxSZaTgx0Q5z75Vn7iqm/Oo1skXOqrFkZdw7uW08attCAimq9vxbPzngx38e4ko1zqV0OVTxeALdm05t5AeSdsI8JL4IolCnUS9fY5UVrs1brGjEW+8++jYoWuyVFme1u13dwRubpvgadDyK58dHW5ZOWUwDvs06bHCWN/ZF1pMlAkrCf/Tx0P97QjNuFyKs7Q5g6StUrGYn5L2iyqXbOoc4LneHPHKsOK0u5eDv0WL3cs9hpx6Nmn9HmR9k6eIbZzwQl8jKZKKzGMHk1fB7tRJwzVFYbqwvozjrekdoI2HgITPpgNk9X48nMkzxQgVBvqoJkpe4FGEcNfY51fmf6dBXpzy7KcGn/S+xCB2Nfcf0MpJxLSDDoFW73Hjn2hKjOr6s0U8fFP3vyPeTJKtBa5KWPObLDM/uj7EkK9SMe/1oVM+0Rmsaf3RWem9JyWk3r5qlBTF4lBMkEbDNyG1SfY2+8tQOZLQeaYr3avlboszyD+obQqlm17u+u6Ewus9O4RLQCzCRzhJDjrbkKHv6Xy0+odwxMu0IMKn3UzeVp8JWyKkh92YGbm1KU97HJXeSp1Y0VqzFge7B5sfKMO49EKIW2d1PpEbSMFYuyyzDHBgwDZCNzd9JuyLZtWgdHGyWE9K1CVIe8rjpNNj3cK3vASQRPcrna01iEVNQnKz+TeUqtlA2cfgDoE/AUmpKXM0Qv8mREuRkcCNSl6UliJAfzFCESeASDG0Y+JatGLJWoOW7cp0RNHLqYA4NacR/BytEhgRKcOX5zd7s1JGEfWN/5uUDzOInwqMw4OHsE5lNdloMEI2IVIgOB9BU4L6yma8ZSt5wYCcHmjSB+9GkBzShFDCeWRhF75yRqnwTYX52Gf8lOHmCqtpdGvSeSc84oyvQviqhg2qIlkrrd+p6iAOuTmvqmFRXzl5nM86rkXmr/hde6bIsaaDdaRQ+fjd+TgMfhieqb15U9yX93AHL+r7IxXpcbAUgz5LvLyuRLrlMSOifanlS9NR8UYVprgtRl1Uqr1s+Eg9r618ep6ltOINCXhXYfjcpffwocvQVRUasf37n6Cep9mD3A1QtM8I5gOZaeuQ9oyh1UaxzgLL7ovjtfiqOievAHhD9GaGD4FUTFpBJFAzdeY+WD0FeEdIOTizGLpKzV9MHhECFuHZjiBZZxLZZYG3xQzLywUep+piv0T/O580UEv4A9J2wv/Qg+IrfQBRn+dOv71+E1NXDHkkYSplZd21S6YIe7T13eveDovnFiRTHMDLrEcuGbtqD/nIGN3+cCc9h/sVZyJVyWnLKXl2tEYh4MObgqWqBMKWQw5WW3oTDb5BqN38etrw/cqB8WRSGZMjsdnzwGyGazQIwIOSKJVZi9NYbOM8K7NgSInngjZJ+/GcfkuM1y94pganMv+w1tuPTsO2iTCQq2Ajm3v69W93pw5zFBnJuJwiUzrC8jAv2+IPfaJ+SEmcyK5ZPDT6jYG0irF/LbD9NSSUET+tGGjRU9nLPNm5L7rM2/BZkTYskZgxcY3IgSBFQWZRwwVo6/eBpr9/w9MpmUyoReDb5QXyGe9YvGQTbckKpjQFWzcvsp0sXXxKfFb/U/d70PGPCDOTYY5pFPQuVsSAnaIL8lXVFnhE87eZwYPammDEg0DGqvkXqoS9Sr5RHWA+ObbYOuOn+vIlGO5vs3oBNdFW8AP1Uq+SnpWGfZyZLvEbUSfd9D1D8OUBXzl+X+w2klFgqjpU98Ua3QYPUKdfasTYJxtOHyqWC/zt5U8VSmRdkL+iwSmrFaF0LcmllLo1hf4ESEEl79+ArHywJZl3w59+FxvedVZ9tiPVmKmRQOTMKBw4zgosbarzvlq9sHinlac6x4CQoluZIxfV5trIxn3lV/Vr6JtenQnxtZxAcMJkT59+jranQ9wU1pCRjcITNMCFyNvZIMd6kJ4JJHf+Q9Ms6Ynj+LJL1B7HeDwQODiY+kdbS+wrxZum2zJrC0tQz+ttiMBPEfY1WWMHXhB12MqyYKZegxU5AxoTQUhFs/lTL3HC2VonvoG5+v+fUQxeFNacRFRpf5spvqJUXYA0vQMmV0s6fIkNH3TTCYlOsgB6PbqrmZv4SJT0GvJmYKMuWa/rw+gkmuH1b/+H4zdQSJomI4jfrPL8yn1ocul26xHrtWgAb/i/tt/fwG1ylSlXhiUhbVcjJ6RQs7Ak5WL6ehYyDSfQMEjL27Gw57bQRGqxojZtVW2WQpRvN2MvyPx/ik7iNDfUDSkhMkyCylk1DYPrfKTkG45RDv9kLxssBC16mBw6ODKmtdWeMY4wbffjsjjutTQt2d+bvBvzDpruP/Kqy8KJA2hu5du1AooQmfeWqJQPyb0lxTebyu5cdeS+9AIdD9COc3Od9KPFT8bHkpSJNOaGyTDY7kX9jH5T0jnK+heXCKTJw28FPmFQQS4ZD1/SjnbSYrNJXCWuiwBhlulJIvUaZsJ/0adWJeHd6Urtrv/ALLptyzFi8Nt3pAx55GUNrW/5HmvZVWG+/FEzJanOEUKVR2EQ9QQvUCFa+g4Jo5t8vr+LUHlBRC4ZqkdaCuGLSVP5kuMlVcGZKM29NcAhm+0N2wv5m873dPu22UdUoLXITOmJ/jQeGh/VVLZbivpPJLPJgRA/vXeid5DxV0x07EI0b5pztVM2EXhdXRRXr1c3keh4rTaJjZiA34y17a2t6qk0qVHKENSXYL17CiexZ+d1br/ex1f5SjBTaz9MySF4fMtONFQpwuj89Qqq3KHhOUiPhveQbvOhtcx61XspS1rnFR2aH0oU7HZ7EcZSAAgYiALMC0Uu5dGM/4lulB7A7r34kbK+lW9DDCqp0iJYcA86PJ7yKk2Ve6GK+IzsTH3p+W+zxyS6q/wwf94I/tSRkpTcfYWJp9KPowtT2BMls+4rvOnu4qzR9dVr+/xxrhAfzqWS6wbIkTDgEAHvHLTRmbieKpd4ONRUJlTTSpO7YdEuR0UdawpvUfBHPtEyHyuOWE7oDfEtozktFNNQwsIRzahsOeSR8gupAm1GsxP6mWpQ1O7626WHOiT1jSuVxkdBidMAMZsU4Es0V1mQUJRduDGlm6mi5um8o2AchjUmLj0H10hgVXM/ze35TvkABtUdqT8NWMvfJsUrUn0YSbAH5/XnWkYSM3QhUuJYyo4cd6hEna+7blOT0Cuq90MWl8VzNXWChsL6VkJoh/MSn0irB3skRcvBLfWd7HXTx4g5vz72IscOT5EBZSgbDPP9wQClA69KPl7/WMzD3Sd09h7cSofElZ4W5Uv+3PeNC3l4oBtP7iLZofOKJ/paD0W/7Fna9xTbiZPD5yq00+N/tUc6KrF/+wtnJI6Q6aoOXEp2yxmQBz3cZMtrQU3GCZivODQ0U+Zy9PiOCCudR8wVENA5hvG7m0TWXuzWyeoLjkSr6vONJbuVg4admAKXlUmbEoCgyHKZl43nIvsA3Kq6F4ezdHVHql14icfT4bWprBxHO3SWv2ly705QZGxvy+YSFNSgtts7PlxQqGmc8Da1ycKhsAiBOUcsH9SoPlheZynj1JTXKNLC9RhcxmmqbyAF8UtbPoBIetV32MaVVQy3m+eTF3O+gOIs3gPDZnzdGHR8ROwGL0TgBkQzp913/TtSrhTXE5vw3SpTiyebbqm0PcpKgDhCOLoE2lchWeOD5Z5BgEiHlSipEb9dKy3bdvy7Ax9K6J41VOeQx956MHrsPnUJUlmKAlenAwIGn6kOqhkw0RO1VGe/6YFX6xTQzFt5YJAu4gU64K2cOHL0HQXpP14E1g77Zarvt04j6QXUEW7AscB90BHDFObbkyt3frtmwy2XXte96h+qr890H6b4AhhZwu/E7kjSKgJQGMczMV00/isRkLfrMReNoAo7LDGFVk/srBeC1XsfiDQ3Bc7rz+XIP7Yra+w4Tf+AZi56JDjhyJ5mfRRnPeR+5ZFBVh3b6T+hzjLqsGiSV1v4WRt3Le4wAVzVrlQhI6iceCXSp5+7oNYFG4NiRDoDUuV05zgCFDl6P9g7O69+T025TZtH99fogUkXRgCitw0a5Uj7cztHBYXEx6C2F1CRkZvdFqEO3Xc6wdFxjqYtUlwliPJGMsnvf5KMCBczGvYwThCesQ72VMFcIhsZWkCk+BILGru6NAHLRrGCmS9ms0b+NL+l3yCXsIUCKGqRtj/1CScew18s7NY7D83+z7JHOXJ2ieJkI/GykNiy6lS6JsuUq1+ORA0cQHJMkxBXbnBBd9UtFZs3xhRzCNY1Y8dJrItYojyBlrMAhobO17M6ORJiEaPEsCMSCIOIVeauFphBIAZ7qa+rwLokodxeXYyyAC6WByrVJyrLeoWxQH7eEUaD4Iw4v2FxnMqiI99X9S8fYCRb/LQi6EgIbGKQ1gFUijq0H5WQKQ/j1O/twfQtNDYJ6bTLbJRX2pz/6mVXEYJHDdP7vlOo0nD7ryD/XZ/Kqw2N5Zal82sCWxkFG5X+9eTGgShZ6w0WAmSzzqYThLpTbgwchg1UZc9t04RZD+5voAgiCCQt+eGNXHMyykvnLdbj1DAXUf99QVBgOMKFwrspIUH3LJNnGHAu8aO1IE/8F//ENYrtV1+0Bi9vjtmREmkCmQbzuZeipY8RO2ey3R7s0XNxspER5/519FUofdmNRhIJsNHreIaVGlEaikzz3xJAZxe4NfVl0z1EwYCWq5WHqDo9XTR45nqf/PSAsou/Y48FmoRXnB9+rpkpMM0posmSeHNhR3++KEkaVb8kRxdAjT/ABLsa+9ZLiuAJcRc0MIo93g3YK63aENg84qUaBxo/8iKArhL6AYnoRnlFu13C78Wtzf1EQzL1Q23qP8H4cT6880fH16gYrPNP6AGHHNeaBVlj9YDJWmNJhwGM+dFFUfiNU/SWcqFWxW4WoFkTi9+uw0ew4nyK4byKxIabg7ZH6UOwqJan7HECPRZU1AdyiP8yTweGa3/az5QWt9AYs0s6B6ZOAWMsxetFRmv2ZwIo1UWJHF5lgb7A8wxE/d0VlgwrbpwbBWA2+9a/dvmLxrDs9HWs6a5r390YrNfvGnIkRcr20FlLdEZvaeqV0c4LvAbmdKGNVaITFR83SkOpB5c0vbdFTMsqsgvTOr/o/XPmtddwse8kKkzP72UZbZAMMClMFMmWWPPPrpcaF/TXqkARIxxCoZVdIe2zEMIyE761u+3qAdWMcRvvur5Pp3rfJ7m2tHHS7OGRFMMUNdsWzRf7HZjZuQNfLJM6N5+bcWoitspG6EIUlJlviQ4bvY3cTtMSar2XHs6oty4foYakA660LtB5Y2fDevktXYbGmny1VhRT3i/P9WvJZYvgYecP2yayHSZAClsxLJjNhH8iJXPnzSgVPjk6q5KjGGfy58voOXEoTczBJVzR3+Lgz9y3A2lWZt7rG6adNBkX/Un54CWbMmtk8b7DdMCJitZVpQRtxXVo7P8GZQYUJRzfIQqI2c11aUDwCZ07oa4Hj3wfxLkbWcpFY9GTRCCZz8s3PEoU7LJ0D16bksIHeivStyHh7zzJGJLUdqCAjtWYoMUjiVHj7ex0psgjmbRV1BGdnig7wR6fBB+C4qa6u7hDtNqeJ74cAjRsEores3ADLukUthymmKtbF+o6etidGc+xA3vzQIeoxyBWvTC5LUIxDJz21BgmGBzgKbSORtrZafY1+RZk+05+/FfT7+FpjZ/Sr9IcDNa/lb0T4L+BX6jgNEujC/FaO4W6VRmffrXGn9HYSzzD5+EKsDpd3Jjf+bNVDbLz/J1VEAi0mfGoLI7hiLuN6NwX+nGYKHSBJ3xlNijdzUnn6AtJ6LS+qfUrc6/Y2uWTP24sgfMCpV4XSywYhZDmoki9nJAtBUBPqieiYxHXNEksg76/9T2h/mFcmn6Pz9NHco9M7aIuyE3F7KagS5ih1uFgCzaRDSyTuZsgX7+85cUWQtELruvf7FVmG/jT/qGemSmqIB8rNaP1qP/+meaoK2yBVKeuA6bEwu60yJxJaGbV3f1edipmNS9fTR8JVbgm4AquuoznWxhPiW46fkYj+Fb8SptByIUgGwR46+Re3iYwUAGvGDeyaRuCYnydhtxZHdeP5OeYRum/HVGWiz7CPBcLPJKYmU8PG/M2YpF8EPxWU9EIk9H9vny8yWx9JKurjV8VALHrgUFJ45YWuC1RIDqRScmuyhASiFTOmE+4bSAPST9szrf2/Vct6lIlv6WpQbm2A//S7aI8fR20Lio7uAUBn2dXu9xpNNtNic/1jTki4yQulENon1Vzg4uT3SxwfZY9kCl2lGESQhr9O1xSXEiouZ8QShpJakhNGJzWVhWqXgbvy8AKY/Ew3de9uMRikV0ojLjqB1xh9EDYnPPBxvnC6Ee9JbKWWhpA1SDuTXqjehhrdiqnmx+vZ4q81P/H5juBkkIDlts0jSB9/wVfOqvm5toFaBwIgGz3Gf1Lcn/2jDatXo3G9HnAQPJxvnzHzYVXBMJhJ3VTjdPDxVW87Qi2b2fTGP/VXxmDuS2wY7fJj74IfETKd+LGmgPJOzlST6DMSprLb7s788ensU4Q47NphoytLQljxoASGWb8eVnRP4CDmvEyEvJCV7XMakbk/BmFyrsXME13WQ7OjFxQfse2R1phYNuCH0eQr6NmTs3UGBmUvJOISIT7xEGTlRnzpE5oMw3ZFqPRY1juZZT8Jf4+H11h5Q6ctag8GWyJ8agXoUaLmwqgUFPsGw2CowYEgy898DJxBVz6E2GApd9Nr+P9l5RVzEjln5W42oemZg69rnoMdukXTTSK6P2phORGuOifKkSP/oRjVfBHn4AYk063dGz4/S9s66vkrBHQkhp8RQfm8031jqJc17D2d3ztegK/2hX+HcpKhkzMxEEaS7cSb8WaJKYg32ycYPYIFw7oO3VS0BsyljkJ2Pb/P7aHHP+HUyyaLjG+L4JnnFGfHE621WtqdPKa7NlnKU64+5QcGtjYiIo21Iq5Uq0+Ge0oJ5x6Q56heh5UzDu7bo0dEDiyVD4eet4Owv7YQPUf9IndtfrtG8qsfmvjqKZ3yr/QdVimuCWc5Q4eh91ueVbxlbdpOBngPTB+tloE0nJF6rQro7L182xZuvqj4loYzly3LeswGS8uYf6L65hTKVUlkqgVU1J6vriOQZyIK4/ef7fI5UEImphamS+MgWOtNJ9HMnEonjJQ42kAMZlbplTUOPJohXjxHtMq3GPcTbiiRcr+D5o9WN2n5OcrkG3MSMct4XOjAFksuClQuC+AFfHD4q9kq8S23R5YLKOTuxu5WEeg9rYSNV2ESAA1tO4vMr7fNIDecBep3btHIRgBIFnxO4EkXAleKyhyHufA77b50PA+uG/dzCqxUZBxJ+vsR8HGoR0rg4dAbTFk8VVJKj8zlSlsdc9fPrlveKzKAB66acHEIREUPMDpUuCj7f+7cSp0sXau73TJ9PwbnUi1wb4OlDlkpeEDkE3rI1xXaKGw9fWJYEApBAoHWT9+fp8Bf0r9F6mdgRNL+b3bRrzURcUNjDyZoHvS9uZ2olkaRgTzZDTCn36c5gPJj47rNQtP93uLb6mrVyZtNzjGvL9JjLFbAGYY12JpQi3v6VwJP6dSojmjdrHhWYpcEgxOYzDWOyZdSQHXhSbJ+KhBINHDHTQP9q9z6M2F6bEVRi44IW2h9Jhe3KaxzEjvU6EDta4sFLN5KBpkri2tgmR4UOYo60CtOPXifr3ZJxzQeVqTT0VYtdVk51VsVA5fp8fhjPsTyTVHISKDGn93BajOhIvdWE6nQYJJVespDASbNTdVKet+dPQIFNlRdyfbqcj+GxZrHji5r3StDHgjs7Y9Klg9aJp2I04P2IXN92t/g01DAAN5vcFlzxENu93i2mzl/OueyPurl9cxs920Mb19Tkp2X3+HQkgnY0lGM/T2GPQ0MOC02IAYMjJ3kZ2hmwBhcDk/zHBW79ThzYbDkLLp7Vli2xIbtxRXgjXmoJPFYNm4WGZ1+tszz7Io/sS4ylxfw6rg6EMnjY39UHCd+avsiVjiyZJpmZ1Y09YpnTI1Ew3RVF3s+sZyiKFGgEq0O/+om2mULEzCxky5HU2mPnMd7GZ+WXiEyeWkFFUmBxnjIgefWvE9eBX0RJKYmJuCaC8eGIppi18CgClEepe1LymWe0JCZBKo2PBbwuVCeuU4afuC7aZ9pUSqhfPCRgZnDMKRS0bBknSN+kyh3iPZqp+HTH+qshSuWunjIR8Vp76iLMhxThPdhTUciF/uCG/i2h8qWZLSzW6tOPv89uDiLufauQBGigGYjJa59UqjCcRXgJsqrQxLN3T7SpBCwbFUjl20fu+u7aK+xhSdvVA1uGrg+tP9GNnXDg2bReNgyKSD/tIc/JnxIx4GmDk4tgdrH1E6ZDGeHu3ZKmNYAxKbFZCAKOjCJB4qEQMbBlWNYUSWmgqRcwra7bMjMcgqeMy/ucUtZ4l18TCHeNEx9YGxUE0NAADOQvp60AlYr0AkszroaO08UUoHOE6DyT46zyBw+pulWvAVcnLQ0j8ismlnZFfPsjbavDUKnFjPH1TZkUbMqQ0rK7vI3XVUZbn7kfNveKJzfvtA+Qp8jI3PEwYQJlHPnF035BlgyQuRb7X+CuIs+EWc2Apb34BgKbTX7oocoJEV+y89TpveXIhEZsLbo+sCuKqQXo51NdmGgFKcjf/lUeJhEckaj+PGMZfxRwn6p4rAcZ5gO05VIhlO4hqfztAaKMSxGVLUR3cA0X0I7il63aZVnxyzWr3Itz4RO7kF2ZnsVUPcgeXn1Z7UaVG9wHBF8TkBBsH9xUdJ4G3PnOV7/HMo9l0onL21i7YhqDufBBLgBB8P53/FL6OhWRuP3aga/4+IgrHRez8cIMDTg/SOZ69f11iNjmc0xxDwYS7g3jiHSoTrZ4nVyj9suVkOto5EHkw7l82q195FNYCPIrG0LgoNQm2go4GIS5+MWHdE9TMSe8L4WT0ZlGmNixOnp4MiQeF75zRoo4DdD8FxqiHpHFRt2KbeYhdyldV2AHhW75RU5RKZ5KgMRhaSDQA0i/P7cagpQixgsU0kPzlMdMj8yS2T8NP6jRwfoOyeFoABjOSArjEad2ZwBh5znPNocDdT7/YzeIZY01fQ9ipp0ApjkKIqwi7oX7imILXT6nYqY34ck9oOcjFp9fXm1FtNLetgmAz/KxiySDr4HPFul0ri0PeFn5/dd5qUb0my9s6htUAnstHkDRDC6wTPntI5gXyuUHX/9J4P/04mJPW2XKS4duIjSFUYuqKQaUuSbWG1w8etmCT3InfwYFDYIKAMNTWikqRrz6XFw1/Cx8XiorHGxiJVFvGdwN+r3jmCaPb3uNOxd5JPJKMce33IxUK6/z6OACt4Bk6IooBZ9wJ3Qg9lj7RuRNqrtRhhhh4GGUGqyKhKDOYj9RKEt5l7ZrkIWsODzitjwZfUion9Lqk0QKutdFN74SwYtvrn6lQX7UpCa5/NJ87Ec7S44/rGNsaIpu9EMnz85ZeoUT7I0rS+kGf/nA2/WOWn5SSujS8sUtTXdtBnTzMsUH+Jahj/ZL8yFZngUXzbKB4+6PquRGY4/GCo0KbxHVqXSKiwvp8cAwHAqeI0cY2Eio2h+qQRLnwvUscNqkG0YthJ8qJjxRtKaBBF5feNKd9lYPPZl5JKTjBkm6NxImT7VRrHFz4pvluDTwWEXuko69kPce9jXkWl2250E6z3bMwEuCD16jzs8VKdAFXAyYPLO76yN9q5NEDck93Mx9xSPEZYz+VA3ZmWvuxC/nD8Khzwz90OCFMN4gqcPGqJdzf8oNg0ku0ljy16jVLqeGImEUxOZkLFrQjFTOpEsecr3A4rvqlZ2ynqs5PS3hhx6S2wIs7QYBMfQGdFm8cnZplSWenO4Es/k9IUbg3DN7I1ATuBCT2mT3noXxieZEIA8MV43Uqi1WfwH5S/osGhdlhXKbbMIYpBGzCk14foVl1bGr4EflwC150Mr7TjF71bkI9LtfxaGjlOr2k9lFZTlprO9AaeMzITCZK78VCYn2oKJK0k+X0eq6/LRbEDO5WllrxjpkBTIthAxb2xvHNtAOWd1sjeCn4tP4AInekKWx4ZQfBf7EemzVlHLy9jpJJJfddpnXmrJ/z8sz0l/vcQFXesJUDieD1y9kZnUdT6DjcFBraJAiWUXUvYYhuh+/826A7yN6sVZemnuNA5Ot9jQt2QYIT8VsVHCn+c4qB/CHVBwd6HeTe3sm8w6Mc8p6ObahjMbKe7YnI6gaIkwYTOuhWnZcqul9FykuCN/bIFAS73qz1DODIHgXuFqTP9/Eh99Khl0RUxdKtVHqI/HFGLMeiNtJRtZx76YQ7TW15eXlMJ7nhEz1Hk9C9vEAT1oERYCuf1iKvC7dk/+1VhX1CWJwtHnw5QhFA9Xxs2rJPCDc4YRA/lhpHVFK6MXj8UDRHeSZQvn4aq/EI/cP+WWq0ob8D3KZbrWcKEbq2bPZOjaeWwNjEaRLbDMcPvOR8jla9UbaJrHWkBOeNE4vjpdtLlReog1lQBUu8crWTiSSyN0E7C+sV8HSVpVK4dxmUa0Xl1iPUmr7DheofO9AZpad4CpVdhsrbmIWLV2CawjQYcssN2tiafcMcCtjtw/xs8rl4kkOW4BJx/Ryy1MRkPEIoS/F0RlmJVlnL0Mw30WcvJPcgcOQECq5szfVq8vGaNnZrssLU9sI1oUuhUKRZIpyDVaCiBbI24fa2iUjUUBzhboq5Ph82FeC8jXOGPoISDgcUgOt/BQLejp/TBjZemhhU7BxxC5rl3bXMBWzvnjyJMlZldBZ50r7SMijelYY+LXFVEIDqncFx35i7LcdA71AL7FOjQCgaBJSDFPKQAk+QslC5k9ewvMNSAHTiRfuGct5FHsAO9Z2X6NJH+ioDOECi4fgUMLSOehNpKk4GaHi62K37rFYV1+rLR62nYDS3T3R/Tq66flTsA8Ekk7AKl2+GRSvUtr8XkptLR2uS9lPvOIlPxLYWwUI+8eQHHonDFczNw1OovoRKTxvnH17X8JtR7G9WEXdt16TmrEJCD52TayYJco8OiCU5FRUNh7s8G37KkqyutBRl+CNzSQ8/XBHFSpWICyq6OgN7zy4keHYPK3An+IOZuyKZ/atf5Hf3DF3n2YP5CkSmGW3AeVoxJOaXGqHvNiWEsG8xcn6fq0keIgYFXZTnl0LYoumHbqym+HGbMQS+VzHH0Ldp6UiOI5e/Pwz64qVYv8HJ8odPZ5npVYXfkeI6X92GFuGjCtA8+8Lkw8umXzacE+hEqAzIcPE8dfnpvz3YzM+rbo0DAmYzqUhkjT991NS9ed8M/SQEm9Cba1YhckLmZzWR4t4ZHzh9nkpkDQpjYx368Fs3Xt4dRTOOABegEsjF9Ri479nNsJ6QgGMFJuCWma1YgUdBrp3U5whFI5typgqzuz8Z6/TkzzdS2kDXd8ReCFjSZ8cq6jyWemdbRK8jlmFa3/nrTTTxqemJw8aGK6mekkOtdLWxlq6X/0Ke2G21vqwsEhMsKLS2H86FZglxmTij5JXjjofaeEYqhPyfbZH+GeRkeNZnEEOWaL/sQig6a5IN6/Kmm7SJ7uUm5YtjkyFHjZQelxPOueWIwi7vVhcjwjSGcl+Tw/4f8JXjE+n72MOA/II91IJSGuswPDbUD8ukPgmApAq6Ba7KB1pzZcW07OfEXm5YK2zwg1Ex7w3JPU8jOT42CogxACH5vCWcKLspAjlbVV6Pw6WNvDLaYPNsEOHMXJshRd+/Tkk9bKQWdf6nJDLnGh11m5dsgJznBMGZMQuDnJDQu9fSjKxX+u6fuToHRYo1IbaFotbHeW7lnGdtVg9bsA/KdEOIFbhN6vsXohmbYT/TyGPVeF6bM/Mtt9gK5JqQg+lhA7xaNoMqiwfSHWPzeEOAdy031IVtcpLcMQFVmc3ez8wr3MKd7pwhyfWiOlpcI7ovAQ1PODdMCYRmG9qn8fP7/AKg2gP2bFSEbfQppGR3AJHE0ce63tDQI2lOWQS5z6WnRcJmA7iyGDu2B+tdQU8gMuc6ozx6HN4Us+Y/kCNpG+0IGAjPL9WitPs2Fc/czvetNM795aAx3qCu1zQNFrwTJPrh3SCI4yF435YTd/x3uMXM31lvPu2mxmRu9a7b077sTqd220E9jhHEUBPf6LIo8sLWy+Fw0UPqFiVwuROotYzsR0Jo1432R4HsjAiiHJUKoc/h7ZUoZW/ajSDj1EWEta4Wlk78Z5u22szdtVT622yV6KU69JTbjP+TPuh1GpG9sI4rivHvyLQ0gF5sHB2b8MtZtMdaiiRi/TgRrd9Y6xxw0eJAOJrFi9UOGIORHepBWpJAtj5ILLu+nBhV2Y9KLQzaB5CK4u0gQ/UEB/EaEn2SqwTe1XS2lyOo9539+vAbys1JJhB0IwqO7k9xUS2/OaSdLo/fMyqF03CXlosHAroF57DhXPEGJ9BVfQ8EXxFDqnxV+1IStgM0RpiR6wYby8b0v21H4+AjNIUEx6qfxvfXBBDQQIP4EUmiPHSsXsCRK8CyzyVBThkKY4Rsc08/UKD2osQ0JJW9hvkchMVNAWqERAToRsORlmyDBnInCsEDKMEgWlpUI3rhyXvvfOj26Avvq4gYb4r1la4JX1U4tGyRbDeVJDtjdY/LYV7npW8z0qlaL19MN2IHwHbIGQdgd5r2zmMss7PTUnfqoQB5BdYF39det5+GqGToK4eePtUJotkF72dbDyyiAXfwCvW4i9HSvzVRSL7lgQQgQowQ2i0OzGf8sVBf7rMbMw8xJPhtfOszpyTZboFPnKrojL2QLSrfqt+5ua80XDroFhF6wcysmYsd3F1xOdFhCTR4UPMR4Wh7kkV4e/Rs5zAhckS4HvKaLPnAhLh+fsrtvCpcunzlRO+uxhGJFCXNTzPQlo/h/c1gRXW+kpP4gH1MPWa6oxseSFQtDgtj1XVBz7eFyrhzRowShbq/unyyKxe/XhZ3T9mxP+S/yHaNtahY7x8rbhJyv5cdmRerpsjs2zmjxhRZFxGglgPpmyQ0oNdvpFHMy6kgdvBWRiUmRRL953WRNxeEuzWEzcvNE/couZCn2U60X75AiFDz5wINrNkj6l10liTc+agWtr2X69iAji2QWcZbl7omN7zk3Y3Xe5+ZScYY82xMOWxEFBYxCAxcQ8I+m9vQl5nJ0c7vKbC8PjaypHfhUw905MRTTyfaAhoDONa6abkCP4gBA4D94RL+RF/Kl94UUA63AYo73hUqiDpdXgEjrquF32j5pEUAjhA1cb5JrK9P8qHlTkYD+SSz1tpJjSnA5nZ1rxGgKr4k/XsU9/CgxGRjMIBeUvOrkyghshkcAr8cza86n9spH2bFKF35G7UxEbjRqJKISbnsZQkKimVInev2L574FnJs8XcM3ZOmASYw7tn8wC6WLlsEOKB4BEED89BDYb3JjKo8DuoXCBT9ZB4vJpymHz4fsvHut/ZGVFiadkQ/T1A/+8d5h7o/bvcAiHZb4HfJMKk6y5O/ScBsLNamI9lwECSKE4j5gC1Kh+Ice61bVYEaX0shjz9x2jCj164dv/yxyJ6ofqbvT7ZQTuzZBfsVhiy5LEHlzIDa42f0PNbcfy4Ld0crBfEU+EMVDJ0fLLrM1UCB6sMwEQuVX/YpaJdSj1/MSityHQF7IPRHDlZBX/WZiAwnxKfMr+vVaGFJhY2BpQOjm0eOvpjekT3geHoW87azBNJZBG1VZj7zAEniFPGSO/t5V2qGN0d2ulQg8k/XrwyS8XZNfyJ3h3jTcJ/wYz9ulm0ap+y2YXT0OsmUXBAF8eu8dJsUd/U2fFlU/N7K6lvWQZjQUPcYXdPSfKDKDHBsjx7tMYcNYlfGG9tST4b6V+dIFHDFq9IzVMzMfpZrqHNVfkE4dFk0vlhmUXMsObMugKg/i0hZBhTtMmEPypDWXm+uKOgcp8xZFN+6U9Zs1LClc43XUmqVEesfv7P+6NFNalaFykdYTyCfRvkqtmwdhVsl0htCG2HeeFRx4XuxG1quRgXfTKEnYhIb2JKxDNVuaG6808S4/V0aV6vJzSTU5GIlbTBCnf2juqdRFr5KMABT+aBuqH8jlm/ksPdtGF4X5gu9UGYADllkqu3PQc6HWaUU/K3wotusn5F2uaRKzPHwDBhUz+nuFYgC8gH5id87zZzGRaECuiW2+BhZ1tJji5nbk9E0t4TUrDmaE8p35MeIRHzoz1tCjqhLs03WRHu0zHjc108p5OZmg/+5xX2RoeMber0FRLP5OPRMIMXyETf5NCS0VcB7aDzH/zKc1lYNixh4oB1tIvMxFEYRGwdqBaLF4bDuEJgHPd5A1HxylRwL65T+AtridRIi9STDEKyG1AIIFBWLJpsCJrkMTrIlBjp6dgCxUnYAHmHEgzEWnTri5EGInzY0lzb2ToinRl9ieiXByjL+qoWGl9564mGE7aob+wgJTXjouxkGHpKTTcxCzuRz2OO+R46R5ihX0a9bGo9SUv0ywfR4j2T378suuxNfZQPKp5+cRK8n3y49WskCj8ndSx3zOcQJtk4TKafYMXT3yZnT4g6xr+QQs5gCJw4kn6dDtYLMzi80hGgL3R69AolrRxwpv6w50WeQjqssRlSRCCVXVz0GgF+lz0aC5sSjpIg3UXUaDfKZqX2TySbM0nPFds4VCKw9xU6hUjUvklTzghBHfSRER+9tmDTdZTt4UFhiPgUQmBJQtoC2udZoegNLukCZybLJhzkf182SZ4N5KY0/uGADT1VjBz5cTStZjMASrZI/7NOsMALN6DdpZf8C13DQ0kiJumwBZBesW1KdoG+T3giklgkOD/B19oo67MoX9gwPyarGzx9QFU7Wl/mDQ4NkTdRok19eaTwZC6BZ6nX25pQOF8cxfvodHqRPltQ9InBm9wOnvwK02Ljp/QWI/9bu4wzTaVsuzz2Ty+fjXF3NqbmFAO437V6xRcejaHI9P6BeG0UjuoEsNPBISikTPZrb2/PnnmxVNaysLabUpk7eg7wIXMl8Wa6hrkQ23B42X79/+vrxwi7GKqe78vjUr4M+JaN8CbMLE2rRiPMEi1mVz6coCOEjAmSiWGVofsoZhO8ApM5Day81FLzTx/Bk4MnFgUQ+xdFJREWNYgt/er6d/4vmwOXRPl8YiPsg7BPUg/12SU/VlBP6XgJkm6ELX3yO0Rq/xn7ORM6J5CrMOIiCsH4wMgrPPvVVG4KmfVCEscfB4RC2S+TOUyWsktMbcDLIsvjd51lJH+YP8DyFWjnNWLt/UjcZNG7xNVpbSF9ZhibGnP22NATjGjzPgJWVz5pCAmyF49QGUCl/tteIRoYgeu26hUkwWxB3uX6PPbfzJVYj9bt3nAhHT4iAufsT0Se5HrWgu1O9+EENNGeRC36agpipB8LsP8TbY4ohUAQRMafbnh9B4cIS3v5avTl4/bgZlcznrZ+Lbp6Xf1BBKs3wIJdbgyNtyiXjAGmZBgwqlosmZBJ2CV8hnpnfQmQdSPUrSAYyOALXkzsQa/aNoMli/pjP7KZyxQW92bSxCz4kh89WFjznkK18hgCQ19sDXez0W5OoK6K/FVftIwRsvQ+xiqjbubZkpFJfPbPozPz/xJhVLACBRWHIhT6wOfqAfz0gKezvtOuQ4JTGsSlcb9qo3vFGWz/5ylkXY1pfyKgI80PD/+e4pwTnTjvWa23I3oYxBqgKPOE4eaUjxRuGHvX/34/dozEw0hMukzLZWaqlzjx+qdyphTMU6qNEr3iMPhWh6tZZsMv513iphqEChR7SagWweoATr2TtlsdXvnK4ZFeEIlEIWKloADl0QWMLkEcPVHbPb4B07fi2/OUsKYOnM66q7zNwviReYkwXenJD5/wN4icDHd9iV0NQrs8I49vA/pIBsDR3KwzIgFJvGd9GbYVxF2Bahen2S3/10cftnqnlxq77zJZmLNtHlg1P500DS1uC8wGcFxUJgc68MEH8S4evXcr9fbQlKaoZMyCAdgZK7JvQ+TNCeL2Zn2JLmcbmkcD1aoEm/8NLEdQmxHP4pcu1MtwCES2kIIaE5q9QYrfFh/BToSdykc61PA2io/1SJuWqQmrbrASjSWQ0TPZLMH/Uw//Fx2ywKG31vC6RPP4lEWjjQzMaVkYmvxUHS+NrmTQ+W2w9piFdlsNVhLINklL/dQ0EdNeDRCtIydi0khyMzBtvg/h0GAcSr2pcOiuzvL0Q1qQTQN/DvFHQV7CUPFYb/LUYd3I7B04a33WggNWbglh4SqDfL/ElbIEUwJkLYSKOSRKq4C4pXCbCR1BzMKr40CvMJ+mGKtVqq+xWaLJId7FwCCd8/bXlQ5X/sCWm/M/qdyJzas2N+3A61t2spWNbBvBqcSNNAt4zdANETkWhK4Tq59us7+OFr3peLw8/cRUoSZY1UEz3F9zuXXjA563Si9TqlGtRxZEnXI1GYy/4YX49l6eI/UI2EE3lesQuGCSWB2Q4OWvvnGq8ePbl+5VRyGfLrPyiALgbTWQUZuOBybZFUOklV49E8T4dqReZ8UaenUT9xWNtSdOpbCrCASLPJzub/QWQOl+vGX9Lz4TE9wt4bjd1k3yKBxYcbwCzHzjGFL6U15ohrbciATH1O3l3Vi9zgURKIYJA3YH5DXboiZLsDf9KrYbH1iifB5hvOwBIakR/ex1CiC/SaC9NQZwkTtJfE3EB5DKN6S62VgRUMl6bV6/luw/4ayupWrSHjwqKynv3Gw1wep7E6yR+ypDag+hNKoS1Gc5AUldXXCEV6rjX1AxQ+y71Ez70Hx9UD7aR41UL6UUVCHjBhL1zzESbqPAw34hkiDpPcOLAl25wIKrsNQQxDoKmAfPRIwof+pJmoO7mW9NNXdFDlC/fEllcLqHp2bBH9+fqeiTk5HqdnHdoYglLf+WcjZu4MO01x/gYZ23Uv5ngcQWx9BbgBb1K1I+yJj047UmfTg7IH9P5p/C4PB/3EHGYMqVpwHwYHmeGqZimtn2ExcoeMLya7LYK6L5cPeD4VUv0NCQwuji/mGolomjbrkrl0vBZ6ZsGvJ/5UmyNafY+O0mbgXRmbU+O6ccA2A8kam5hS2MdyOfxmeRNRyJ5wz86Me8CFmu6a+6HNd7UPbwJZc1yfJova3aWlyc/KWViEtQGkkvwgysaMA5zbfL6L19Ayu6EO+EgfUA/GcpUL898KQeNZGMGjRg6OK/gsezovVf+zBrb+2Ck03iIVXt/QSvzavAZiqq3dqzrBJDE0L/mxcWjRIwTLwoDJETuHS+SkGEcq02rucyQw3hw/Qb+m6cafiE82L7addDtovexk2baIxf303uzaDZFi2gNkQcqpHLjdHku0/0Kqsdb/sjXi7vuSxqdBVG1fPBFMpKbweVu/+tqwQkJukOMyhpd6qe4ME9OWu9GjFEYU870+r4Q09fozHXGvYrSvYZJ26q0SN6uXamowb2NeCoeyCXa8r4eFTfjEoM2QTSuUrK23iWo8Ouylt928uN9MFuoRbmcXs4oHdFEhE25Cy27/RU+D/PKAUk3dJ7R0xan+DH/cCXNni26aM64lmFKL+y2voqorjFVJYHb5owaiwYNJpt4AZgQTcobfiGoHmsEo74C+Ne8Mn3hkzgI5DAPUYixAwjbTxoXW9Z7V4AhI0R+DA91TDdGEjN+vvsJJEM3OVyk2wX37Yeg3ej8YP0mj4ecQrmK/ahgGhJZR20DFwh2PaOmto8fDDdRruxGAmd0VCwTxhW+NEsWvnV+Ttj/jyjX9jo9jgF9Q/Nr4g5vILlEPiRaPlYYV5RhPy3cwq/SPoIc2OwPbcIVZQ5dFFsJLKfGuEaE1g8Zb2Q0o75iz8kLgduf4azgS7E8ZD4rejPQdiixhCtvZIZsnnvu0WOWvggcxmD/A/gbIidKCUqX6/Si1a0WYGXzy35q4r425W9mzlrEV2Dprpy3KRHXQ0GUQ11uAcm3ZQdxE5F2zYIVBS+yny1DlN9kQw3ZA5TfH2tqoHXoTHw2QD82rJ1VBTfvG1tE6Wz9A3Y8QnOw2pEWtLJkZnYkXBMzHoZVLBUOSYAVx/COOzb5NPTyyVuO7ZmQTH4QVCMGAk6lN4zg6HlkiJTnMGJrfdt/P0ltT8TWTDtxPAuhOEA6OzNwfM7etXA9MfqFizdP/58dwNvIcJQDIebZ9bxmSMLfJ5snBfvYLAiqE2jZEWFxXB2NzwXdc97FPL2uctJ9d03bU+1R2JraZyRaSlLs4U/JhRVwvCM3N9u4AIB8mH7DZJyhmE8/A/HdoTHzwMRPfRTkF56DGU0IVKt27QjZT1N9iHao2V6HEwhoAGScvU3g28ToBHfwPufelBSHxBd3rGebHmlnSlJxWyKuw8sOM1K2H79wjthAEdIGpf4oyXzHzu4VlEtuk09GOsUfpnQcPJd+nMMnCJG157xq0+jSHled78De0aUctPnvm/HS01GEFdfjkkWKfRooQVbPotSlvyrAo8hG7iE02D8sDLrFfB5QY5xM36+bm/ChUY46RaA4uaZcpTuHxWYZoMYLql7RYdATeaiYPSRULxXl5z0IwKc5gTjDgD2VHeC5avtr8tSWFfOTsypzcS7BmYBDaDzwJEJ/cUZZQLF+4HECUzT0hPmxoh+xZ7PRQrEB3+UtdO2nCn91QzIhtenQ1c0nnqZ7O2LXqm8A6UFzsLq6hlLEU/FrN2HCQ49I6/9xzL+NQjTVresXsIdjKXEGMUjQDA3gLbH+uZMm+hBByQOHQ2N6Y6PGvv3tgFQO1dNf+dYAQ7rzPhBnzD2hQsTEREnZFEPgZQN9RL4x/p4JYW0QwIbMLh6OSC+wwGv1va69bCtvVhtlhWaQhl4ehvDfs00zCfEqxuLuv3rrKn2I0l4qrniSEON0qWogZE2LtXC+JPfyICgSjehYHuM3+6GX6He3tUyqvTW42BADvD1m89XeFpsMlrU2u03YQgBwalZ9X5V9wsxDmdjw6f9HSjhncDaBBlEF1Xw1bKtiUS4epHAIVAATXSxUisjfNhkkBZqDTkqQmtCxThi/K2/zQSZGMPhtgiFNWbpv551YH+suVRz4n4vRfi3hBqZqQaCmTASWc4Iui0QIDuKte5Zzk6gFzfliPRPy3jqs6j8rpwGKmvFeFcMeQRmt00SOWdcK8C3ssnvEqw5CaBHPLbzB/FRRKU+biDDgg8giHnq7pNdN/gKOwhoch2dnUZbELjA3bN22kQjRA8q42gRWwoRmaam9OTDRi+3JVFPGhBIShuMz0zmDEDO1S4QO0zYzJTt3jglOxMRaNLBp4vTI3ejFEyF7KtVZonG6iROmqjVPg2pBOlm8qJxAW/a57ZBU0Yu0hjhVIX7zYkVd3XJoKiWSDG2e9tvfBYpWK6ri2uhCl1cLujtszIeKimHlESbjwmfzCTvfLT+jzpYc3utNyrkdEQAxxWzPGEO9abGrO0nDgN0r6v/5ShxyybZ8x3UbQR33zppa0/DokZsdn8paVK71nKL0QsFkiPDLhQSbEkx7ju3Qi5iArZnIosDuc3Cftc7Mc9Fa3+NcJ01HfiDTzlCLWye89p7hFLcJoDV4dv32dtfPn+uNjbHN6i+VXdFZc97H7zECCMvRZfTESvigdfP83dzbQ4IdA/MudOnPILXYpixSMhzP46/8bIIIYEo7E7CYn+XcL/2L9uzlC/Dr1/vrdFls2aDfL/fRsx5I6tvcjK3kCMouU5T/VpdjyuNz5EfIJV4wFjSvjDIA1Di/A7/HCDAGrs05KKDuX2nomLh2B6lDW8or8//ktBJ2IvHRdauaMO1QBw0aicuyR98HxG3R59S5Hl1b8Ni51n4B1XN7s35U9P+orndYfPv5mNkPdX917T/2UZvOhFpYPFTr5BTkX6Ow9F9aah2HysxJfSAjEuJVokAP36YvPtpGorKsEWp1li07O78QpvL6ZBlmpmQ0EYDChYl7/xX9RLTV9mdylJhQd7eTm82DLy+GP2nVRpFDAW1elGdbQEwdABKxoTiwSZFz0wVi0gnxf1KkAYKRTsRw2x9DOKl0leZIk5/A4axfRFwM03HJzKtEHV1bWRj911EW4wQAyeYqZF/WgShUEDLwrwb9u+rfo2KsVpdpzxDCJF0FRggOjmbc26W/Nbw4ebBNBXxkmi0v0uJzo/+hnxdl+d589W3K5hCbw82ZHOH95b3G4WqRHtTBvM5BxPdWV4IOGmzHIOtjwrEUAnypafkeFwo5Vqu01rXgdNnaSB62pTFt9ynNb+VR1q4jevroCfMmCzT8tfo9BtZARVqDWkYVFZs4zqozZRyEiegR/gLKZ3VColPylqgJEytwzdYWy54ZDKejqCqRUWCvWTRS6TAA+C6jxmVNh9eZpvxVyJJArmUBD4nzMttpG/KQAebF+NWNIP1YI0HyIb5ifRikzOeTQEVvKgBRhdgMG3uXofsI6xzuNYXkSJvLOywQeujaTOFcAswk1awTn73jpZ5I6mafF3Icm+oUkztmPmk3qmnkzhPmtY9gYoi4AFMRqJBXWgQ3jcwFA90tqnNtg5Ioi1m0GQc5h1ToEp/N5/AWgRC9jldBTHJ/apP+odbef5Yl2wJ9vDtDdpT3cjxyKXj9O5YkhpH2Ii9U4ozNiEmT0LxlagrcoCVde25118Xaw8+uDgorRYs7OlBLKHyO1HWN10yZFVok/WvJIQmlOpFP6ExH5jTPk4j40NbjnNo8zu51e9OsbpI1fkLFmDIhaj3Az1DDuFlbReQ8n9xIerfAl8vnmO1ntAXCpvcBpr9DzWFFyxdXn6DjqIyWZIckgGFYAelrkCc+K+Kujs+/3aQ0el2d3aQal1+XjFpu/7jWw70BG94VM4j51Cydh2Wx7Pe6MlqERja9vOpNil1WhPQLGqyB1fNOLwOtrAYGEgHRDcGGatWc6EBnkeUbxZeE7/Lr/NgZIUMzk8njK0Z8ewKBPgID3/TAF8rEIa6Gz6cZOVG5vag6dmvtbZaU0mphzL1pZjLRwyXzYwapmvEMqgm+ZmCPnrMWZnbFyrOKcYW1fZLBqDIPP64yGoMY58UdgLqLwqodUCCw3DaxPstqW3tahLIC6TCeoAbU7C6gPY0YKEq1JORv7vmJunPSidZp2GKgs6jtSHknENGK47OiMNVIuuqhzuImZxMrqFZI+WyPNzbzUciCC424athZr1d6pseNzoebRArLHsIENPpL+Mo2RYkQIq5jI5hOjPtFkroSiUUvvQP1oH4pOUbOtS+8W4MIvo7hhEmhOOd7ht5PpUwd4MmRoX1GIvxFJW3cQ3pnKNKcIrfdaK2e1QU6Gb5N9ShXFQp89qoGEvf6u6bWxjZxQS+gyVNQIPCI3N1oM9Q5HJbiRsvtgCbqCGMdUr13SvM4XZL1gkBLqfXsEbkrt4vc4Xzk0lgoNgLt6MLrEvt6tJUC5jwIP4CwfulTsE5DakJ7Nmcn31K6nRZ7flkNplJJ8xK8H7odqtgdWIVscMAwbbQrag3crGrKzc3yfYzGnJGwGctIvEHiFiyoEOUaC6qcEWS/aqAJjGDDDsyAPKfBrsmkMfzCrT8jqvWA84aNtXS0GXnxNAqM5tC3neYtr9nSamUNxCv5esPwQyChWWDOWpcJ5X/CYOLWaSOT9rcYuu6k5i7ArVkJ3jEPM4lbDXQ/923iv0xpihyJTujDrBmtFsc+s8GjboUWr24F4ZRE4axqLasOvn66VAtZuTCj3Y8TZgzGuvnbVNTQW1mLeX1fdQX6R1d/6DD7BlsvvJvVlDPPdz/iQguA2vYkCZ3AfxQUcl2Y+nQhtoAKWc7Hb4hy6O1885mh+9Cklei8mGel4aSWPeGOnBCN2K3zICn+1+G9nh7p7S6SCuYle8T66tkHVPKVaHzUmUx9vZUpvFMtmlH4V0tYlF4+U8NkGxLh4vRb/BejDD/uFXPeFnBqd/fWRGlnFQQt3juxRdSHTvaFt8LLlIAZ1Tqz9mlfd0a795zDxkQ/BzpWAHB9/8gb0tYWSy6IBHTVhJ7/WyWU9UggfGvbMsW+Bkt12YiztB0+i5LsqIKzB4vm16rvUtG5raaZC1hXp6yGIBEheWhSQ42qnmCZCVkGEvh+IEmWGgDntHwJkDLtdW3voHdr7I06gdh+CsTLvi0OYEVU95h0hvi9C6E7p64CkcGizc8SnkdBIUcfgUTll2/1EyUfkxbmIrjc5YGxNhlHEGGZOLu9oQdA6eBErle1XcOAbpbhG7rOYvwIr1ErntC9MGpEi/40VDGaYJvMls8Z26aAgVFEhc/c7ElY/bnQqRzE6Nx24VgnXhX1u0AtCuE8x2UomY96GnD2TzYEvx/8GiunX3NPfXTpJETCwgKmmCs+T6Ewem/KiTvrqx7wzMlyO8nFkwzNT1QVsSvRM7GjYej4seGbDXEx61X6tJ64I0Jfv0+lPh9TghBdSXq85TxAhsH/CJtRrebJzyhny7tm5ZKPBCreCtLIsX9cRRTCvjjyuWeGRwcd8IUPK+M6fUb+REHwZgifi34uT7ddpK2pSAOZ+t/SzyY1zQcQjWxSI3L1m+aAwrb5niiFC/LkPZhXHg0gHcaQ1BEEx+IxwQwuF6ghXf/zWb4UHcg64/lbQxPV0KiFa8cHABT5QjVsA894uQ+wgBCUWzgoZA/IaLK2un4gbA6T0aFlnAFKLVdS1jtbaXUjS6on80ljTOWLgW7EnjUNurW6qlyP5JLSoHXvPBhfv8qT0berCaqdllRHCI3I+3vOJ3RDCP/CfuNGTiyEQRvK5PYVX7JiDVjHxmrS7NzxmVtNJy5eRioboW+i17L77E7Hzd0mKnRs8od1oht/qmq6z5kEWs3KJzcXyKtCrX5ubDafopJsQn9p8JVOgdK/urVcTyrTTSR9IlPOc9jwmc537FrFiGfrWbnduaseYGXkAZA9FfQamxlqMjmEvuQV1USAeFxoQQ6UtE4sTkjYnNRyNrBNaYtj8ygw4jodXiTWY6lMTrbqPgxhbrPNwNdMA32ZzFMJY6fgNomW43utHnXLvnB3WsS/Z8xFKulT/Fej2/29MzT/xW+Xcmg4ypyyA+VKvhEogGlvI/0qFN5oXTe5XLmUE3zXRwNUKFcHl5HabVUn5lTNJ8+ALqgwO8wfuuVsKR0iZ2ObPmSGni1SieSBhOJ41jZadsgBQvOiA3hsGef7OdZ7EVpmFDGwLvXbwijwBpOOY1pKAcFrTNn08WtmufJMcC8jiMYcjHFM5ZzSNnuh+HvPWdFB7hZpMmGWXBRIV3JN5oEi9+DqgRTFc0ZAxDyiFmkIFRLqSvXnle86xO07EdjmD7FjWSJU8BYU+jwVlPmuDQCtopn57xT7ePKynyvqmk/mF0hA/LZC/0J90weU+KEGheaKRxQl65p3zbeMPCnYt0E7uhNvOR/clw7kh+D91mlUr9iTFTDeFjuTY7XvH5kuDJ4PTh/Ft34j2oyl0mbjAZMNEag4RUQreEAI2NupwqJW0kDx5DFSMzKvb3JhVSqebkyPbTn+gkHWypvW3+sDIBQ+lAD3zf72K+Pm9GMs5+Cl2NtiJCIqjB3Bnru0Tw7X3xvu+0LR+8RBBel/z3uR1qhh7kgvUkrYABMvv1d1vgJFtNrKxfEBNBuSdx/T8AERK/YPkIIeC0RA/Yo1FJbdL1BnXwSL/gH7kl5skSNEXC1MVHiZubwx6m2slFPQFU2PhPBQa+E7fQOk2+Nm8nGCfM8WrRsHvxNEFJLmUjEm00dKx7yBlMW4wwgs7+iAkmeol2Eq9dW3DEUykgqQJbbDctAyVy2tcoT68g+FCKJiCaEx21Xmn0AJw0eClGsBUlspRGkOykIel2IIck6mtzr07JSMPew5ymebS6lbYZmXJoHstE3qQK7HBJKjX3f76srtOR2XXUFXMRF/v3f70Y1n2m3mwOFBA1PeXYra5Ujm4BhUY4ZjG8L9OThQ5bZAwmxUrOPk10RyDJUenZCphfw4qMxg8orJkc+GidtuS37pSgJxfaH0OqaqEHIog3XJBGpTrNWWy4lePhw4Aa7zqGOUwbSkgFzHZnW8lFLn0+J23JVkUQt9Hh08LHtJ5Cbc+aY+fS0ZbjNNfvlM8bbcCwvkpCq11ImKuzm5fQ/Il9beRb2dcwPQhABoYqLNk1Y/oHmzkURhyW3qgvBZPmcv065Q8nrGRyyCQZTifBdbTWK0t1nulsJsyp4AQ3MFrUQSEKTDB4ydreD4QEfwhY4wto/0oUsDzTFZ2FHe0ABahCY0fFvceLw5TyItC14A06At4L8XDSKreRW++UUb7fHw8yti49Z0R/H6J91c/DcoqkOtQur9aH3ySXgl1+Z+8v1jic4OBn9+qJxVQLu8wR6q2CmSsKNg1Kf2t8AKIs077/+1dCqw+zixpXsYlB/jiGhPCVAr1KVU4NBw6AWK5ro04/CHcy9lOK5NCYNodwtVCcTCEMC6eYt74Ahn4RK5gPJQH/7kOJYgvBTFI6vjUMAFNkFj7CS+BkcrN0bu9UhV4KsVYEa5Aaks/aHkEzsnzvZLt1ihgEblR2Y0W9y6fALC7n5me+7L1amZ+jx7X1Rn73JFw7Rg77ccStp7wY9W2ewVnb1t2X+a8vrRmj5Xja9EOhmaLxFPcDV3SUTvNX85Er8ft0pO78Ef+atAC//bVSynwcj7yF2A/GVQPiYUM4WKywhsR5bx4vKUinnv1K1aev5KoiV0BvSfuZEBZZjbtRibDDPyUW+EUX6RqG7Q9zZvlbr8ubPq+Qu1yAOTRlpXHTLCyMtWQ/O9vmdse8IOV3VR70IvlWbLCbe0ttYmwtq0FTaTKNIqZvpoBR7WRIMb5gak9bDSJ/DS0j0GEyj63nYmoQftslLZ24BHbf4Xqd8irivf2WoXuy32HHFb8raM/75FW2SQlAa7yFzjokrDkRollgU92tYj/4XwQFBQtYGqs9GwwKq/r2VIP4d9KC85eKiyFcjnQc5rlOjZ0p1x+0IdEpvtDEuP53xkHT1bV+NnniUUSC5ulnNSBLP8Mga4iPXrsZKTl4W5jcwkBsweAOcdJhQOl88kM/0PYjhKpDWf0gYNfIrVeYQn6I9+r/QMR7mQakgQqQDpquFfzJPagsxSUI6g0UxP3/rwwaYuUOtwQhoglBCSaE+2vmAM3STbdtwXMMOFeFvR45oF7Ye90iZmYeubPqf9M59qo2EPNDLLg/3psRdvh6RHC65UAkN2dOyaPXPy3KCHjx1tV+JTfGrRFxq7NiJzKD3F+WTY61QFmJaInCjtKy8MjkyXAR3rtDkR0MtD6bzLyGcfQ6IT9iETkBFeItguGHCFY2i/1FlpoDdlTf1M9RscKJBXoY55YBfZUiBKoT7XtldSidpE4Uib73GrKMuK2sZRYY70JIYwP6bDIGaymYgX09LzBUOXz/QbYosS+CdOKkvnPmypPsLFOe8PbLE4zLlTHzWsEvYl0TB8gaEtP26uhkjUZicInWFZ4C3jG2DL2uK5NXDmC7qsA6u9wYRvlscyVHkf9SxczyfEC7F93h5F69Cw+HpGDnqQTKPWRbvFNMl10qIhlN6Lf93yEfSQfHb8hg2Xh6f1unYGZFdRYhfftDyLr0S0gn2uBe8KHy4wIGLgz7GiGvwRuds6c7pjmWwpQji5ZNEFZMBqZCSmSGIooah0/Ic50GIc6e/JOqHQUsE9VRA+q2PXcGPKbZBxUuYQkJBMDbrYCPAz2nRFZ4SepW1CO4xE/bCFRS0C3OZpEDS77HLfh5e63tPAkynBj52HzheuipbUPecXMVQM0rsF1AE88K3/zgxPDAoi417vBategPRts6CzFHPNkscfj9xNkh7QpmC6/dafTlbj7oM96LKV72E0u1bdg37QzEqzsKfdocOuG8ZUQG/st3g+iIkWH8TakRJMiEtLmo7aqGv9zcoa7CzRMU36DDarCaKt6Uaz2XCvfHlLeKvCFDQL26GHUFKEljejb5j4Zp03tY4tQXirX/eiJqWJFEt+Q32NMIFjknSg3nrXGmHue2rEOi5Lo2PfdwrL8lYVjH457vCdZuAqmhY0XWcAC6kJvEkyKK0DAehi6iXXpLc/NcmID2vl94TVXLMoLJzFn6eiVAx9gRClgxP0uBF9CUfri7yyHlNmmKV5pEkC+LYJ+XzktvaOPHkceToCmc5FRIgRSQEdyG0fyDczB+ILgu0RU7ohVw6Cj1DlkRFx5l/T9IyIJa2hDwG+KIHF2o/wgsAcaBcbxXKvGbuyKGo72BtzJ6T9zQdi+Uamd2OxbEfrHTfZA2hs5YYBRQoYdqUfHz8eO/iME5G0LpNLPF4N/5/fccPU5bMfQbhXcBM/4QUq79Selrdv/kMCnZKy2t6m6N3f1qaON/6fhuIj6xqMDYCs7TzEbGwyg9IB7MSGuSEgnDYQGCgemBmul9iGs+hGDhKcJ0HFb8OkhWbSdeao03twER41My8pUkucgr2R8CAccCmWkSgfeigOmVCKIdh2eiiiqUn5JHidQB4zMc8KiCTXiDVguXo2FpIlwRB11wox9fv2xcw6g2mJzpfTgBzagcUs0FYvfLEIfBchgOBJWqG4oNdtgABCjNe6H8sFq4V37sxd21yVOoUSzubh5LGu9x1Zw+LbuM+Axh3CT2Q2BeoXEaAmoeyy/si/P6xQa+oDh/Y/x573cZn0Jf+VxzY+Hjauky/Rwuh9zRvLu4XRa8F1uZ/R1Pz+uXIx6i1fMvbp2I60F/m4Rr3xxlA3Ea8Dy2htaDLGc71DwccDhBqUqrmqtHlgpy5G7kKOJQ5TVFgbYmyOpjLZaUXY5cigHDibAHboS+AR4XaZTv0Yl8JtcS5f7J9CZNnZl+E+90mzUZQHNfNOV5EWgi7mhoV6nLOeceXrP16h7NQqnfyfT6dTl9j4A8oEiwLXqY0sXycOOmkSvb6/BMDdAIG8iqahF79NjI3t1LzKZy1FK8+gjhXOUU2NGOdv3qQ6fMM/Y7qMMrNArgwKLL6in1Dt6kBLWL3bhnJrCGsDAzZo5P9JxsLh6DKtSLkFRsSIv2fQir6LEpXyuDeEsLUwRAHUROEh511z35Ju4Y9z9KqCr2g3evIcKqrgblhC9RHwHWWfO+LGTR7VRTKdbhpwGbdG8sBBYDiCC/b3SsXOPmi+E0QHeSnZArfymoGygkCgjvGeWXSpWmWSvKj0Ew7Ht1MfkA4XTaUcZq0OALxbaMDTEwZztTqqjWNLD6+iO8//RuBeDn6tPItqXBmVJwvSj0U2unjhs/rqc1UVcwKqNGOUwA1TQyHx+flnZqqXmhcKKbCDL1kh03eMjnXxiATHWCHwU2guePTL7kBjjncvUWfN8GDU7d0GDTkfwIjo3zYP8sT/vxoA5B1VCLGBMlQ0kYp2BJ5eiGaSyh1kMJUvccNmtVK9H62gFii4TgfdYuMD8f66kWEfQ2sLJbJAH5dBGBe7dHM4ySbCrtsZh55dw6AyK6Wkfd776UFer6OalbKYRDYj4rzGNYHdFn/cAVU6LUzVszNJg10oauJbwLpSOUp37VgbnHNflxRDnVmE+Xm4lnVUQwDXAxT+fV7DPZ9Lcf6aGy9rVTpY6ApqKtSnl5PNW4DJUpqNXAcNzNh8CTUB/rf/wn/sunqX9hXf5C4uN9urRRh+8v/N3DjE2ALvKMDB1OhAu/El6TgkIAhDIgYz77JsS05275xVAfj4us5LZMZMPEiQZcr+LTOX/tuEDq0m2XvkQjCKIForyM22ITJgwKR7BG/cduIjo/DmcAXvAasuJ/erSOVsT/tOnrNIKbIz29WEah1+5PEVbBMIAmHUTS+TilK4mThu1j7a354F+Kf6xCF38KTyeMeEo0oY4355ddZDvauLtkQx1xvNl0DfpaToXpGoXasL52Cv9iV7RgsGWEgcLMB0rdrLEyTQlsZW6p3+wevacm1bsi79FtiOhGme51VNcFSOgBNfETL/foS5ZNyWlrPXlBHO+3Jk7ykH7Apa+jnGPOAQSQvWYSOwtlH+gvQaMKw/eY6wWskAp4NIRjyw0uhrcs9vp+trxME6D54nR4tadcLCPE2DMDn5o8xkZQZCx+/NTk4ipPKBsVbGD+ckq9k43fYPYAcrzyP6LYbK6twMaxFBHSVN0JQsdOto/8ziUYUqBdxW2bS8lcIU06klVgI1XDLWeY6UdsN5sxeAJgnFmlR+7d+fgbrmadg+cqb+wLDu1KXGSSweYv5XvbnFTWD3ygIx/ey4kLeE4EChyNiSGIKYMnPp8QJZ7RR1vhcGRGBFwqSIbQiCH8HlJwo4/TCrhAD0DR8Xr88q1mWnTkbvAkAgN7rRDWnU80oTLWaHpYGCAXQ2D9VjrcYh01AgdZm8nclnOZtOEdUpupJL0dUhylX/voNj3srKOM3Azyixt+sW7+cKPtYlEp2itngFsVN7d8sF84odSXhpX0VvrmaEO/9PCbax5WToBVdQe2K/vr6/eI91GaL2CTg7+xqfSzQppgY7XdJ6pssuyzU2f+G1rdhMyYOEcMIOE+n//qajE3qvQ/14HO9wqLW2OyIi9a3N8sdvepAbLQbX2qLAmKreH1E6XV4zqIfZEg7ESqCQ9IRs4t4rH0hnK3HSGfnBl5jcY1fBMf8aVdAZIqzvSzoL4VdD4AIhBQQydTs50xHDQcHKYGUM+rSL3sEmd1QFh8tSyLP9SnxJpJtFOn1RUOdotcPLduQaMcHQvNKPv4Q260xtTXVIL2ofs88Pbu9Eo/e+HHUBq+YsB+fthvUgiKXkMPzVVZYOpkjjSg2FJwg0Gg0eqfjN4OgBrVyWhtxhdsLo10TGGwvWRt+hepjrCKpW9wBw+iLTyAqLn0nhAV9FmnrHYdX1aKaEZ157yZT/Y0b9ZvVaVxPIXWgYOI0PLEelQLU856d+UKoDprGlEmoDzypPUOJg67am0JZOlex5eBv/7Nq209/N9LE97kNXM6M9z6ypWtXFZZ5I/9JuHGqfUuZZsImA9mQUOXE/Pbat1R++RHFuq0t9PTruhKBJgX56b+4PtijjSJIwSmqk/psGWa937cf0TMJJHXZLVjZX67MMxIVGhcLn4Vb53Md7Y7IXAPrqNVWiaq9vFjrxNK81eMJoFCu6oNv87bLCdG29ccR/xnEdCdFQaQh7+5Ez3LeaeKZu3aWLceXRutHM/cVhLxl+KhAXu3+9nls7xxvcWOruqA/wX6TrEb6J0aviCq6kfISAjo7iMCC0wtve+9k6fo1UCRoHSfRP7Fs6pl0sFA/zv+MbW0ngY6q4iv7fwXgjkv7pLROEnycTzD3HWSFEb+ppeDkp/302iQeMuU9v6BenRd3ynF3rooRE4SHCCjkzix/AwlD5sy3TwMAAKpzylJcEF7XDwEVlH4iltBn2Zv/sQApNGy+KviDd3/bptCtWVzmU1SX8/33gnA8PqYIRdRHE/8dCq2NLVzmpZmbYs3yIsnAoKjCncwlrVlScK3IIkCStmOHB+Pyb2GUL1haviXFD0B0fs94/Qddj2eVu6j03I9qzGsL/iIMW3NCURB1Ag38mNN5U8CB+YEJdkm/HE8sUo9vVXmzSxvPCp4HANCfrVryr8huDm3Ir3qb8k37Wy0/NjlyU8yiLKrCv6CTj6mOe+FC9oTLRL7yEpVwpAIEfRN8gT7nPj8QT5St/M9XAEQ+KhTahXcKQYP6ZuiYR6PJ00T06rkpm1URMj9fQWn8p+MaulgjZuBiIkLHBEwSc3lM4NtbZ7P3ovg/Foeswf7ERRC3gAElAUKSoqfs7Tf2yUzwGAaD0dc39UxX4L0x48HRRocnVZU1vK9W6YOH3cAi+zdoMxCaVxO8UjA4zC10GIaYC3Ia1nguehSfwjMENu0DqH4kxIVB7zzjFmf2kSJ/7rEMbYSOL0ydsFWdrK4EYQNn/riWFqqoXiV2/+OA813JwkVNRKBaDsWdrNSgQCZQLt/snsQWRAIi3COpFqlZTvl3ILkR+HA6Zqt+vFSg0iypDE7vkhuwNR+3tXhJmJhtvcEnQ8bVAspn+8RIj2IC5z0sS5gQqqo5dtcYq2aFiOw2w3V7KSPDM2WMz15CCaxAAaCkxiyhBR32/EiGAmeAxintvDVf3lxAkDwEB7dpxP0UCjJx6wgkec56t9NFJJrkK+i1iNZcCmd0fRI6LmdKPLyjtf5PM3TQrmaU9nzaX8kc+8UTTJSa9O2Z9w8qWgJe9+Sn/+iSJ+68kfLxEXYm8NO0dERM46JyW50XU7Xy/Vkm/1j5jse8LkgeA2yyxzAuvHc8k9B2Ul1pnpdS+HYZrR+qAvwTTg0zoYCzmD0eWqdczV0WM/mVqhtexelJPEF9GrIWQLTNVO2qCb46D2hRWKtkyHLHA8uoeLxWmMmasbyG3XlUlEvakeldot36kCPkzH07S1zDa5n8Yy7X8KDj8/BWGASkvW8fGmb+KPO8GF+yWE7Fi4wYt2WW0yKFrCBgriqPoJnibcTAnM1APunfsIsBV8TxHmHlqU2+IC90W7hmwzBtyjeojbDlaP3xSbCowUlAD4U/QO2Mz50+7HIzRQTC2yQOVRbjrNNhszooMbUQHv/vdPxnJxgHoxjrLGD3LC/VAPG+KkIBKxd6Bf4BztLhQe/LQKW6G84A7hfyQiPLmiaz9st7zq8Q6uYCyVPCzxW8XPBewQrxzCbJQ2/uOKHawFdWOWt2US6uCsK3pDLL35gOsp91ghpWp2ndIxc2Mvcgc8AR4jLIDja/pyRrhPup9Mg2D+PIMZhUTbFbGmVDlf1ZeZyV1bIzwrvEp59MASfmPxjV2q32tz55InkkkrNoGX4RZvIDH2qTikixcEAZiFc6Kb09z1dXxgFkTmHDWLOWw/Xk25Z6JL+6sOc0l46e4JM8e879Oyi71WC6x93JrdsMEn6SwF77K08ECqTKfKdmqd9Z46z556RDaL5R0xRuoyTAwP6If6WKQs8LLE81zcpllIwl4KhEjN0ugG1CHhsdoshiudsycmgbv4ILKW6ZUsV/4x0qYyG9ieFr5wVi7i8BivSGK/NsxtpCUNAweD/QHSgeLtJH3T2n3NkB2N93JimqZVlqKEsA+j8f3mJ6TcQHG9efEWD/XREJX/GnaiIoTln8/0iJh6Hmj/QgKAr98BJ1UA7WgBOXrcNsgFy5wuzQk/hsgPS468TT4HIlY/mdkf288CISYclKN5AQfQvNAp6ozGt2j2kEhs/r0W7VlZoN8BQacAzfGn9eubCpKkyZS6gj8LqGbzYw7W4Gngj8zYsrLRlf177yRj7K/Kh+YlE3VX86VNm/ZE9dQXbp3fmd+XWtmYKA8sZhaY94bGkhhMMhX5rNQ7DQwB81UhhaL7utwHS0LybjO5qOMTbCJDJzEiQFkSWI1KDQasP/c+awVH5rksT0srXk4IK/6sUBmdhAlSSfavaDrFzQmTo75YQO8yPMMsWT5UKhIYRDE/pcZc+LkyhaZJKG8nyL8p7BGWdchej/Vzms/uLFr/fm6yCwgkbdyJyLoqnnZX/60qXFpq6aO1Bvkzj5lIsBmBnt/kPRVKJj8toIpUDmiPTIM/iQdB3du+BV939zGnpLKy+gLw3JYng1OYLXfIMHSNsoGVypWnSVWGl/uNMNabN56WZYbrjO1eimdVA/i6Sbtt79JkEhqb5qccT1zjT7HegTsqZfju3duevp7Y2urUWuVmcvHUDnv8E+UHUv5cHZoX1cHqzjB2FZQ0OtqHE6RrV4mN+00Pl7lHXUEwkeZMSxGA3ekbgGoMhO7fBHTKZClx1tm6gzU6vE2sUXkcieRd0G6xErL1bPp2BUOTqFr/7uE58jXYyxG8Vsd1mRiiC/9KWcZZcEhZo0MhvuonAqqrIytjwFbZHjpevauMsuR8lacL10fas1jFUNx8mJT+7ZO9iURskI5NNDULjqosrDROVLmd3mkOwrK7Ntr9bUx88uuOr2PpTQb0sXs1LSqCs5iq5Nmp/ZD7AG+YkpASX1r/PaRwuNnQgrTU8+wEEbwKMMrzr0rk5b3syfcghV5QYVhXbmtDTkQgvoar/ayAO8a3mkiuz7NvPo4ELZLi/EXUiMbk12CAkaXDTIQ3RO90is4A56RCxqB01gN/2cHTHNU1I0umVRROK8ptIfBMamyNwasVpTBeRulT456QlLgtmeZkKIv+y1iI3ASdQJZpFIpdgE3t880XDDfNn2PMwVtjIUT5K2t5vyFiJrDJVcjPjhuCOXVvaRSjaHZBMiSz/PzkWhX8qapfFynCsSyrq3sI4qrHW8iKrHsZIKKPVDXdPEjzbFljQApH2ESP3uFs1oVTsxg37VzUp6amyBUDAoz4RtZzaHxKh7g/eJDlglb36fW9bNGWzRGPBfe/Sj8u05WRjCsvq1+AIKzPRH14jTTz2PQDIIHXuaeb+FlH+jokTzj3X7AdCiht/dN4Yost7yjcunyeCmUfc8ZGAuEWKuLQZrpb6KJvVAcACUD+i+LHPN5iFm14ZHpaP65W2obXJaTF+h6e6SRMY5g6hDr4f/9Rs6fJjhwRI5UGARyb9HEG8Xt5zpa14VWp8XMW4Ib2R98dG2b5rt45I9YhhHCAw5hkf14AnFbUXo4PRsQzP+8MC0uoEumBk6n9JK1QPg3rsgCyj6mvzjamCCJX3RG/2y2W3qoogKE3aovUIZY5L+KYpPfX5XAPWpKXI2Q1TgKDoKY1+j6jkqcoqOuhiwiTk1i/TdSnMhg9TfJNe0vKm9xiqjhuQANf8ETwTxX6njp5ijFc9WSD+v74E68bZEkdhI5UhuoAW5URiTq8W1u1t+TlnXUVuwcMCSkSKs1+ZgfxMrjFmlqtk+F0GYNET94Cu4Ddqj8pu6A8eToO6e0ms2enCe/W89xQnJEUHhi0SDToNXEdNfaiBIOvZ+NrytRzDnLSu0VgsV+TkzvgmoWSi948lMSNWj5xyIn6Pnk0/91cC9Mt2F8o9AxJufH3/Q4JMniiJy90CgqTED4wouU6zDRbFFP1aba2mJtsrkSOghEcjzSMydXLI3k+nVRbVU7ialhR+7kTb0Y1IErXcEidrmqdgLgLvWtZKlXPi/6LEZjEiqKkU97r9Dty8mlVUI6EOTNeWWeYMDOvY1VK8uqubGCvtQbhAa5vMmulh80ILHIZEpgNXGQMd17ek5VIOQPaT1vTirGCiXsj0w+ZewDeDc36D+wy3E+59xPg2dOfNd45tBUjQxYfGKVfjb90re/VumyQCrURJvdHN3I0dcXiYwDT+cm9EBaeB5f6EJTq/WnUIvq1fcYagPLg+VOs3opPqdPNftV8ARdphXAhd4KHfsaqmt8S/7Zp2Rr3ljAdDAeXC9B5UkqoLkIW0OWkOeRkdwjApMZAif1n5wEYK2WuhRslpHc+cTnsPIkW3JaitXXffX6n6alHqbPJy58S1WQEBG2kzDYlvwnNQX6ZCuGWNsYfcl+UBCnJBpoMFQK3WnPFffZmOGKVzAsAHkDMAI3nRvxsvN7Wl+eUWDYm+j6uBh7/Ys+KtUZhHkn9otxSPglOetw8adVNgJWjXI00KsPXDVSaj7PUJL/LEh4AlaMY3CSz21aae5w8ly7qRXXILfeunl7r6+gmUsOvpXynNZDlOrm4KxH5ZsXCq4pfVK6j/h+wVcez82KFNQ0cj7SA0rBmtH4JXk5sgTdys6IbHnh4fNi5ylju8xjGB//ugInCWAPj7VD0AjfMRZKWmpgqcczzlpzp4ZEK5Y8X5CcXBKO/S1gnOIXN0K+s54JGeEqLnturK+KO8+qyP1GVQ3s3FGxQyEhFQlO6MpYkanEm7H+hPe73u9RTtE2Q5I+w51Qny/hYyaCZ+/zEurJg5KO/zEa+zrNTQIAS60Ru1/WmGsb1Kmyx+G3ZBbcQiQ/8NGkvSDWdqmSVIHan262d3ARoM7i9xvg+hWoT/r68a9Ql8xoKKyfWupCbYqf+xmQ6HOGaJlx5pMt7JaVWwTsLpzkiPXIfAJUcBVl3dwdrV066gVoabxtT3rk19ca/hhP1v5SFWyl/wyO0Qz+/9mnGtpNYVlP2GCFT+YU4aivCdRtDT4OIuBySCSdBoK13HVbOSJwqp/UCVZF2+4WjanjGu3lgRvyd1to/f25p3o59aUXjXE9+QpnkjExDV+Y3Q+pubyJXxfJ+fqPiEcEJY5d2Bb62n94nvf5C65oo8fys2O0bdzTgQ0AYMzmRSZWiysdk8x44AW41wy5F74JzenIvuOizTMeox08AuzzNNyd4dcWfK/+Iwd/JlOtaphVv+lwHOLSNdM1La43+A6L3m+TwDw/AHpghpFkCug/H9O68nEusCtJBuRtSnkWrHgay5IFyGdLDEGokYqk7nFDMcgjmXWA/ybUhwyiD14pKcZzm7n9sOW4qjeQRqNvZb0xdLROw8mfXXaAoa4abqWiGHhIXgIBS5nHzBXpiD+zQK7pVwh3l8tmG5NJlJxhgecgVO8hUecULdi8Cm6pBvhk2DwSEK3mUjFTKCKUP2woV3x7d12d65nnjOfIa0j6QkP1q5gulkWvGrRHp/6rAT9pCnGlsmWVrvs5aN/gFUrMUq1bhjwwAvc8JHOkfpqEiD/qXhn9K52XZ9Gi0HgNGNftDU4Rf0Nl7LwQwYtP8+tRDN8edFwIdsSvoBT2IWDoc8onx6luh3IeSX0ANZqt7yIl5qb+IDU88WDigbhqFyNiv8nrS3Gjcq93ShoFPC7dOqCl9+xiH+PXpe0xMFUNHReqvAKhjtM/PboCCJcQ/DeO2f33T/jI112q60FJxZN3td3RNTwtkhdSA5G90xx1eIoov4jQgbfQZ1TA4eCQFxK6qcPaZAM6AEY/PGk4473MSCoWnHGZiAeK7GlqxRFNLC0GTxL8B+tI00z9b8SKIg8IjedV82m9jQTZ8e+Ox8sVr2yF8xfXNhaD5cH4OtGr9/fTD73HJ7CMzop1fPqgb7cqqaiggysElVtqP+Bn7cQTRhA3jFcTks8vh/MD4sdE4aF/zZ0hEtF0hgpm6aP/5vTbQfVPxsow5JBw/WdUGwV2Arsoybg4A/hUYIWEDhyxeah4DnkI+1amlZFEing+JcybBlpuKsmOiRjOYInLxW5LnxoDFSmTv/Ac31sr5qwjG+79GXkhHVikY+OlCoEfw7i6R/pChrzqF2AlUqpU4xU+zNiENlL3wi5FjnSn73aRzjpnNnQNRWsxUI0sfmiXyYeviJ4kWfM+FHXbltgyRapQXv5Z7edVn6KFiLgr8HFMd5I6hJj9iTkE4T7sOTCXDyzSKZgzUhxRK0MOGi0XshZEzQXc2nI5Kz+Ezu74Q8EQss4Cva7zE8aN2tzG3teaJdre1cbHR/Xt6E/0U3/rxHYVdJ676cezLnRyi/x7PmZ4236rzSrFa1KZN7xZDVEzmShGvu01I88lri5h7VR2yQ9cwW3U+e4uI2cAsIczdDiasOzLNGiP0R039eCWbCUQJrJt+QkV1STE4afVCdTfe/jA9dfTfPVtsUwgCd6vyZjpkU" title="Mekko Graphics Chart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27941" y="1206401"/>
            <a:ext cx="4389120" cy="3366347"/>
          </a:xfrm>
          <a:prstGeom prst="rect">
            <a:avLst/>
          </a:prstGeom>
          <a:blipFill>
            <a:blip r:embed="rId42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>
            <p:custDataLst>
              <p:tags r:id="rId5"/>
            </p:custDataLst>
          </p:nvPr>
        </p:nvSpPr>
        <p:spPr>
          <a:xfrm>
            <a:off x="966005" y="2421478"/>
            <a:ext cx="7124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50"/>
              <a:t>Mainstream</a:t>
            </a:r>
            <a:br>
              <a:rPr lang="en-US" sz="750"/>
            </a:br>
            <a:r>
              <a:rPr lang="en-US" sz="750"/>
              <a:t>IaaS/SaaS</a:t>
            </a:r>
          </a:p>
          <a:p>
            <a:pPr algn="ctr" defTabSz="914378">
              <a:defRPr/>
            </a:pPr>
            <a:endParaRPr lang="en-US" sz="750"/>
          </a:p>
          <a:p>
            <a:pPr algn="ctr" defTabSz="914378">
              <a:defRPr/>
            </a:pPr>
            <a:r>
              <a:rPr lang="en-US" sz="750"/>
              <a:t>Scale-out</a:t>
            </a:r>
            <a:br>
              <a:rPr lang="en-US" sz="750"/>
            </a:br>
            <a:r>
              <a:rPr lang="en-US" sz="750"/>
              <a:t>workloads</a:t>
            </a:r>
          </a:p>
        </p:txBody>
      </p:sp>
      <p:sp>
        <p:nvSpPr>
          <p:cNvPr id="54" name="TextBox 53"/>
          <p:cNvSpPr txBox="1"/>
          <p:nvPr>
            <p:custDataLst>
              <p:tags r:id="rId6"/>
            </p:custDataLst>
          </p:nvPr>
        </p:nvSpPr>
        <p:spPr>
          <a:xfrm>
            <a:off x="968399" y="3622262"/>
            <a:ext cx="7249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50"/>
              <a:t>Value, </a:t>
            </a:r>
            <a:br>
              <a:rPr lang="en-US" sz="750"/>
            </a:br>
            <a:r>
              <a:rPr lang="en-US" sz="750"/>
              <a:t>low-end IaaS/SaaS and storage</a:t>
            </a:r>
          </a:p>
        </p:txBody>
      </p:sp>
      <p:sp>
        <p:nvSpPr>
          <p:cNvPr id="55" name="TextBox 54"/>
          <p:cNvSpPr txBox="1"/>
          <p:nvPr>
            <p:custDataLst>
              <p:tags r:id="rId7"/>
            </p:custDataLst>
          </p:nvPr>
        </p:nvSpPr>
        <p:spPr>
          <a:xfrm>
            <a:off x="1464626" y="2113836"/>
            <a:ext cx="6477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75">
                <a:solidFill>
                  <a:srgbClr val="FFFFFF"/>
                </a:solidFill>
              </a:rPr>
              <a:t>HPC,</a:t>
            </a:r>
            <a:br>
              <a:rPr lang="en-US" sz="675">
                <a:solidFill>
                  <a:srgbClr val="FFFFFF"/>
                </a:solidFill>
              </a:rPr>
            </a:br>
            <a:r>
              <a:rPr lang="en-US" sz="675">
                <a:solidFill>
                  <a:srgbClr val="FFFFFF"/>
                </a:solidFill>
              </a:rPr>
              <a:t>scale-out Big data analytics,</a:t>
            </a:r>
            <a:br>
              <a:rPr lang="en-US" sz="675">
                <a:solidFill>
                  <a:srgbClr val="FFFFFF"/>
                </a:solidFill>
              </a:rPr>
            </a:br>
            <a:r>
              <a:rPr lang="en-US" sz="675">
                <a:solidFill>
                  <a:srgbClr val="FFFFFF"/>
                </a:solidFill>
              </a:rPr>
              <a:t>AI training, etc. </a:t>
            </a:r>
          </a:p>
        </p:txBody>
      </p:sp>
      <p:sp>
        <p:nvSpPr>
          <p:cNvPr id="56" name="TextBox 55"/>
          <p:cNvSpPr txBox="1"/>
          <p:nvPr>
            <p:custDataLst>
              <p:tags r:id="rId8"/>
            </p:custDataLst>
          </p:nvPr>
        </p:nvSpPr>
        <p:spPr>
          <a:xfrm>
            <a:off x="1552811" y="2964514"/>
            <a:ext cx="471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00"/>
              <a:t>App Dev,</a:t>
            </a:r>
            <a:br>
              <a:rPr lang="en-US" sz="600"/>
            </a:br>
            <a:r>
              <a:rPr lang="en-US" sz="600"/>
              <a:t>CRM, Media, etc.</a:t>
            </a:r>
          </a:p>
        </p:txBody>
      </p:sp>
      <p:sp>
        <p:nvSpPr>
          <p:cNvPr id="57" name="TextBox 56"/>
          <p:cNvSpPr txBox="1"/>
          <p:nvPr>
            <p:custDataLst>
              <p:tags r:id="rId9"/>
            </p:custDataLst>
          </p:nvPr>
        </p:nvSpPr>
        <p:spPr>
          <a:xfrm>
            <a:off x="1509949" y="3545577"/>
            <a:ext cx="55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00"/>
              <a:t>IT infra., collab, data ware-housing, etc.</a:t>
            </a:r>
          </a:p>
        </p:txBody>
      </p:sp>
      <p:sp>
        <p:nvSpPr>
          <p:cNvPr id="58" name="TextBox 57"/>
          <p:cNvSpPr txBox="1"/>
          <p:nvPr>
            <p:custDataLst>
              <p:tags r:id="rId10"/>
            </p:custDataLst>
          </p:nvPr>
        </p:nvSpPr>
        <p:spPr>
          <a:xfrm>
            <a:off x="2222070" y="1687790"/>
            <a:ext cx="115814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50">
                <a:solidFill>
                  <a:srgbClr val="FFFFFF"/>
                </a:solidFill>
              </a:rPr>
              <a:t>Mobility Performance</a:t>
            </a:r>
          </a:p>
        </p:txBody>
      </p:sp>
      <p:sp>
        <p:nvSpPr>
          <p:cNvPr id="59" name="TextBox 58"/>
          <p:cNvSpPr txBox="1"/>
          <p:nvPr>
            <p:custDataLst>
              <p:tags r:id="rId11"/>
            </p:custDataLst>
          </p:nvPr>
        </p:nvSpPr>
        <p:spPr>
          <a:xfrm>
            <a:off x="2222070" y="2319775"/>
            <a:ext cx="115814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50"/>
              <a:t>Performance</a:t>
            </a:r>
          </a:p>
        </p:txBody>
      </p:sp>
      <p:sp>
        <p:nvSpPr>
          <p:cNvPr id="60" name="TextBox 59"/>
          <p:cNvSpPr txBox="1"/>
          <p:nvPr>
            <p:custDataLst>
              <p:tags r:id="rId12"/>
            </p:custDataLst>
          </p:nvPr>
        </p:nvSpPr>
        <p:spPr>
          <a:xfrm>
            <a:off x="3581173" y="2208284"/>
            <a:ext cx="582137" cy="830997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algn="ctr" defTabSz="914378">
              <a:defRPr/>
            </a:pPr>
            <a:r>
              <a:rPr lang="en-US" sz="600">
                <a:solidFill>
                  <a:srgbClr val="FFFFFF"/>
                </a:solidFill>
              </a:rPr>
              <a:t>HPC/</a:t>
            </a:r>
            <a:br>
              <a:rPr lang="en-US" sz="600">
                <a:solidFill>
                  <a:srgbClr val="FFFFFF"/>
                </a:solidFill>
              </a:rPr>
            </a:br>
            <a:r>
              <a:rPr lang="en-US" sz="600">
                <a:solidFill>
                  <a:srgbClr val="FFFFFF"/>
                </a:solidFill>
              </a:rPr>
              <a:t>Exascale, DL/Training,</a:t>
            </a:r>
            <a:br>
              <a:rPr lang="en-US" sz="600">
                <a:solidFill>
                  <a:srgbClr val="FFFFFF"/>
                </a:solidFill>
              </a:rPr>
            </a:br>
            <a:r>
              <a:rPr lang="en-US" sz="600">
                <a:solidFill>
                  <a:srgbClr val="FFFFFF"/>
                </a:solidFill>
              </a:rPr>
              <a:t>Cloud Gfx,</a:t>
            </a:r>
            <a:br>
              <a:rPr lang="en-US" sz="600">
                <a:solidFill>
                  <a:srgbClr val="FFFFFF"/>
                </a:solidFill>
              </a:rPr>
            </a:br>
            <a:r>
              <a:rPr lang="en-US" sz="600">
                <a:solidFill>
                  <a:srgbClr val="FFFFFF"/>
                </a:solidFill>
              </a:rPr>
              <a:t>media, </a:t>
            </a:r>
            <a:br>
              <a:rPr lang="en-US" sz="600">
                <a:solidFill>
                  <a:srgbClr val="FFFFFF"/>
                </a:solidFill>
              </a:rPr>
            </a:br>
            <a:r>
              <a:rPr lang="en-US" sz="600">
                <a:solidFill>
                  <a:srgbClr val="FFFFFF"/>
                </a:solidFill>
              </a:rPr>
              <a:t>transcode, </a:t>
            </a:r>
            <a:br>
              <a:rPr lang="en-US" sz="600">
                <a:solidFill>
                  <a:srgbClr val="FFFFFF"/>
                </a:solidFill>
              </a:rPr>
            </a:br>
            <a:r>
              <a:rPr lang="en-US" sz="600">
                <a:solidFill>
                  <a:srgbClr val="FFFFFF"/>
                </a:solidFill>
              </a:rPr>
              <a:t>analytics, </a:t>
            </a:r>
            <a:br>
              <a:rPr lang="en-US" sz="600">
                <a:solidFill>
                  <a:srgbClr val="FFFFFF"/>
                </a:solidFill>
              </a:rPr>
            </a:br>
            <a:r>
              <a:rPr lang="en-US" sz="600">
                <a:solidFill>
                  <a:srgbClr val="FFFFFF"/>
                </a:solidFill>
              </a:rPr>
              <a:t>etc.</a:t>
            </a:r>
          </a:p>
        </p:txBody>
      </p:sp>
      <p:sp>
        <p:nvSpPr>
          <p:cNvPr id="61" name="TextBox 60"/>
          <p:cNvSpPr txBox="1"/>
          <p:nvPr>
            <p:custDataLst>
              <p:tags r:id="rId13"/>
            </p:custDataLst>
          </p:nvPr>
        </p:nvSpPr>
        <p:spPr>
          <a:xfrm>
            <a:off x="3366147" y="3675121"/>
            <a:ext cx="101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00"/>
              <a:t>Other server</a:t>
            </a:r>
            <a:br>
              <a:rPr lang="en-US" sz="600"/>
            </a:br>
            <a:r>
              <a:rPr lang="en-US" sz="600"/>
              <a:t>accelerators</a:t>
            </a:r>
          </a:p>
        </p:txBody>
      </p:sp>
      <p:sp>
        <p:nvSpPr>
          <p:cNvPr id="62" name="TextBox 61"/>
          <p:cNvSpPr txBox="1"/>
          <p:nvPr>
            <p:custDataLst>
              <p:tags r:id="rId14"/>
            </p:custDataLst>
          </p:nvPr>
        </p:nvSpPr>
        <p:spPr>
          <a:xfrm>
            <a:off x="2222070" y="1847520"/>
            <a:ext cx="115814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50">
                <a:solidFill>
                  <a:srgbClr val="FFFFFF"/>
                </a:solidFill>
              </a:rPr>
              <a:t>Mobility Premium</a:t>
            </a:r>
          </a:p>
        </p:txBody>
      </p:sp>
      <p:sp>
        <p:nvSpPr>
          <p:cNvPr id="63" name="TextBox 62"/>
          <p:cNvSpPr txBox="1"/>
          <p:nvPr>
            <p:custDataLst>
              <p:tags r:id="rId15"/>
            </p:custDataLst>
          </p:nvPr>
        </p:nvSpPr>
        <p:spPr>
          <a:xfrm>
            <a:off x="2222070" y="3279153"/>
            <a:ext cx="115814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50"/>
              <a:t>Mainstream</a:t>
            </a:r>
          </a:p>
        </p:txBody>
      </p:sp>
      <p:sp>
        <p:nvSpPr>
          <p:cNvPr id="64" name="TextBox 63"/>
          <p:cNvSpPr txBox="1"/>
          <p:nvPr>
            <p:custDataLst>
              <p:tags r:id="rId16"/>
            </p:custDataLst>
          </p:nvPr>
        </p:nvSpPr>
        <p:spPr>
          <a:xfrm>
            <a:off x="2222070" y="3954840"/>
            <a:ext cx="115814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50"/>
              <a:t>Entry</a:t>
            </a:r>
          </a:p>
        </p:txBody>
      </p:sp>
      <p:sp>
        <p:nvSpPr>
          <p:cNvPr id="65" name="TextBox 64"/>
          <p:cNvSpPr txBox="1"/>
          <p:nvPr>
            <p:custDataLst>
              <p:tags r:id="rId17"/>
            </p:custDataLst>
          </p:nvPr>
        </p:nvSpPr>
        <p:spPr>
          <a:xfrm>
            <a:off x="905998" y="1692826"/>
            <a:ext cx="8227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500">
                <a:solidFill>
                  <a:srgbClr val="FFFFFF"/>
                </a:solidFill>
              </a:rPr>
              <a:t>HPC, Scale-up DB and analytics, accel headnode</a:t>
            </a:r>
          </a:p>
        </p:txBody>
      </p:sp>
      <p:sp>
        <p:nvSpPr>
          <p:cNvPr id="66" name="TextBox 65"/>
          <p:cNvSpPr txBox="1"/>
          <p:nvPr>
            <p:custDataLst>
              <p:tags r:id="rId18"/>
            </p:custDataLst>
          </p:nvPr>
        </p:nvSpPr>
        <p:spPr>
          <a:xfrm>
            <a:off x="4076474" y="3679307"/>
            <a:ext cx="38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00"/>
              <a:t>Mainstream &amp; entry</a:t>
            </a:r>
          </a:p>
        </p:txBody>
      </p:sp>
      <p:sp>
        <p:nvSpPr>
          <p:cNvPr id="67" name="TextBox 66"/>
          <p:cNvSpPr txBox="1"/>
          <p:nvPr>
            <p:custDataLst>
              <p:tags r:id="rId19"/>
            </p:custDataLst>
          </p:nvPr>
        </p:nvSpPr>
        <p:spPr>
          <a:xfrm>
            <a:off x="4072247" y="1773079"/>
            <a:ext cx="397594" cy="369332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pPr algn="ctr" defTabSz="914378">
              <a:defRPr/>
            </a:pPr>
            <a:r>
              <a:rPr lang="en-US" sz="600">
                <a:solidFill>
                  <a:srgbClr val="FFFFFF"/>
                </a:solidFill>
              </a:rPr>
              <a:t>Prosumer, Ultra-enthusiast</a:t>
            </a:r>
          </a:p>
        </p:txBody>
      </p:sp>
      <p:sp>
        <p:nvSpPr>
          <p:cNvPr id="68" name="TextBox 67"/>
          <p:cNvSpPr txBox="1"/>
          <p:nvPr>
            <p:custDataLst>
              <p:tags r:id="rId20"/>
            </p:custDataLst>
          </p:nvPr>
        </p:nvSpPr>
        <p:spPr>
          <a:xfrm>
            <a:off x="544211" y="879885"/>
            <a:ext cx="2116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1000" b="1"/>
              <a:t>2024 Server, Client CPU </a:t>
            </a:r>
            <a:br>
              <a:rPr lang="en-US" sz="1000" b="1"/>
            </a:br>
            <a:r>
              <a:rPr lang="en-US" sz="1000" b="1"/>
              <a:t>and accelerator TAM</a:t>
            </a:r>
          </a:p>
        </p:txBody>
      </p:sp>
      <p:sp>
        <p:nvSpPr>
          <p:cNvPr id="69" name="btfpBulletedList195616"/>
          <p:cNvSpPr txBox="1"/>
          <p:nvPr>
            <p:custDataLst>
              <p:tags r:id="rId21"/>
            </p:custDataLst>
          </p:nvPr>
        </p:nvSpPr>
        <p:spPr>
          <a:xfrm>
            <a:off x="5075914" y="1217041"/>
            <a:ext cx="3839486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177796" indent="-177796" defTabSz="914378">
              <a:buFontTx/>
              <a:buChar char="•"/>
              <a:defRPr/>
            </a:pPr>
            <a:r>
              <a:rPr lang="en-US"/>
              <a:t>AI/graphics workloads across CPU and accelerators demanding </a:t>
            </a:r>
            <a:r>
              <a:rPr lang="en-US" b="1"/>
              <a:t>high-bandwidth</a:t>
            </a:r>
            <a:r>
              <a:rPr lang="en-US"/>
              <a:t> memory:</a:t>
            </a:r>
          </a:p>
          <a:p>
            <a:pPr marL="355591" lvl="1" indent="-177796" defTabSz="914378">
              <a:buFontTx/>
              <a:buChar char="–"/>
              <a:defRPr/>
            </a:pPr>
            <a:r>
              <a:rPr lang="en-US" sz="1200"/>
              <a:t>$20B TAM</a:t>
            </a:r>
          </a:p>
          <a:p>
            <a:pPr marL="355591" lvl="1" indent="-177796" defTabSz="914378">
              <a:buFontTx/>
              <a:buChar char="–"/>
              <a:defRPr/>
            </a:pPr>
            <a:r>
              <a:rPr lang="en-US" sz="1200"/>
              <a:t>Fastest growing segments</a:t>
            </a:r>
          </a:p>
          <a:p>
            <a:pPr marL="355591" lvl="1" indent="-177796" defTabSz="914378">
              <a:buFontTx/>
              <a:buChar char="–"/>
              <a:defRPr/>
            </a:pPr>
            <a:r>
              <a:rPr lang="en-US" sz="1200"/>
              <a:t>Highest gross margin (&gt;70%)</a:t>
            </a:r>
          </a:p>
          <a:p>
            <a:pPr marL="355591" lvl="1" indent="-177796" defTabSz="914378">
              <a:buFontTx/>
              <a:buChar char="–"/>
              <a:defRPr/>
            </a:pPr>
            <a:r>
              <a:rPr lang="en-US" sz="1200" b="1">
                <a:solidFill>
                  <a:srgbClr val="CC0000"/>
                </a:solidFill>
              </a:rPr>
              <a:t>Major growth bets for Intel (e.g. </a:t>
            </a:r>
            <a:r>
              <a:rPr lang="en-US" sz="1200" b="1" err="1">
                <a:solidFill>
                  <a:srgbClr val="CC0000"/>
                </a:solidFill>
              </a:rPr>
              <a:t>dGPU</a:t>
            </a:r>
            <a:r>
              <a:rPr lang="en-US" sz="1200" b="1">
                <a:solidFill>
                  <a:srgbClr val="CC0000"/>
                </a:solidFill>
              </a:rPr>
              <a:t>), challenging strong incumbent</a:t>
            </a:r>
          </a:p>
          <a:p>
            <a:pPr marL="355591" lvl="1" indent="-177796" defTabSz="914378">
              <a:buFontTx/>
              <a:buChar char="–"/>
              <a:defRPr/>
            </a:pPr>
            <a:r>
              <a:rPr lang="en-US" sz="1200">
                <a:solidFill>
                  <a:schemeClr val="tx1"/>
                </a:solidFill>
              </a:rPr>
              <a:t>Underpinning market cap</a:t>
            </a:r>
          </a:p>
          <a:p>
            <a:pPr marL="355591" lvl="1" indent="-177796" defTabSz="914378">
              <a:buFontTx/>
              <a:buChar char="–"/>
              <a:defRPr/>
            </a:pPr>
            <a:endParaRPr lang="en-US" sz="1200"/>
          </a:p>
          <a:p>
            <a:pPr marL="355591" lvl="1" indent="-177796" defTabSz="914378">
              <a:buFontTx/>
              <a:buChar char="–"/>
              <a:defRPr/>
            </a:pPr>
            <a:endParaRPr lang="en-US" sz="1200"/>
          </a:p>
          <a:p>
            <a:pPr marL="177796" indent="-177796" defTabSz="914378">
              <a:buFontTx/>
              <a:buChar char="•"/>
              <a:defRPr/>
            </a:pPr>
            <a:r>
              <a:rPr lang="en-US"/>
              <a:t>Large portion of datacenter scale-out workloads bounded by </a:t>
            </a:r>
            <a:r>
              <a:rPr lang="en-US" b="1"/>
              <a:t>bandwidth per core</a:t>
            </a:r>
            <a:r>
              <a:rPr lang="en-US"/>
              <a:t>, </a:t>
            </a:r>
            <a:r>
              <a:rPr lang="en-US" b="1">
                <a:solidFill>
                  <a:srgbClr val="CC0000"/>
                </a:solidFill>
              </a:rPr>
              <a:t>leading to a TCO wall as our core count grows to &gt;100 in 2024</a:t>
            </a:r>
          </a:p>
        </p:txBody>
      </p:sp>
      <p:sp>
        <p:nvSpPr>
          <p:cNvPr id="70" name="Rectangle 69"/>
          <p:cNvSpPr/>
          <p:nvPr>
            <p:custDataLst>
              <p:tags r:id="rId22"/>
            </p:custDataLst>
          </p:nvPr>
        </p:nvSpPr>
        <p:spPr>
          <a:xfrm>
            <a:off x="5059944" y="1277338"/>
            <a:ext cx="190831" cy="151075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" name="Rectangle 70"/>
          <p:cNvSpPr/>
          <p:nvPr>
            <p:custDataLst>
              <p:tags r:id="rId23"/>
            </p:custDataLst>
          </p:nvPr>
        </p:nvSpPr>
        <p:spPr>
          <a:xfrm>
            <a:off x="5059944" y="3397808"/>
            <a:ext cx="190831" cy="151075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>
            <p:custDataLst>
              <p:tags r:id="rId24"/>
            </p:custDataLst>
          </p:nvPr>
        </p:nvSpPr>
        <p:spPr>
          <a:xfrm>
            <a:off x="4934512" y="836464"/>
            <a:ext cx="2662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b="1"/>
              <a:t>Two workload challenges</a:t>
            </a:r>
          </a:p>
        </p:txBody>
      </p:sp>
      <p:sp>
        <p:nvSpPr>
          <p:cNvPr id="73" name="TextBox 72"/>
          <p:cNvSpPr txBox="1"/>
          <p:nvPr>
            <p:custDataLst>
              <p:tags r:id="rId25"/>
            </p:custDataLst>
          </p:nvPr>
        </p:nvSpPr>
        <p:spPr>
          <a:xfrm>
            <a:off x="4070124" y="2612507"/>
            <a:ext cx="4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00"/>
              <a:t>Enthusiast &amp; Performance</a:t>
            </a:r>
          </a:p>
        </p:txBody>
      </p:sp>
      <p:sp>
        <p:nvSpPr>
          <p:cNvPr id="77" name="TextBox 76"/>
          <p:cNvSpPr txBox="1"/>
          <p:nvPr>
            <p:custDataLst>
              <p:tags r:id="rId26"/>
            </p:custDataLst>
          </p:nvPr>
        </p:nvSpPr>
        <p:spPr>
          <a:xfrm>
            <a:off x="149860" y="4550266"/>
            <a:ext cx="75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CAGR</a:t>
            </a:r>
          </a:p>
          <a:p>
            <a:pPr algn="ctr"/>
            <a:r>
              <a:rPr lang="en-US" sz="800"/>
              <a:t>2019-24F</a:t>
            </a:r>
          </a:p>
        </p:txBody>
      </p:sp>
      <p:sp>
        <p:nvSpPr>
          <p:cNvPr id="78" name="TextBox 77"/>
          <p:cNvSpPr txBox="1"/>
          <p:nvPr>
            <p:custDataLst>
              <p:tags r:id="rId27"/>
            </p:custDataLst>
          </p:nvPr>
        </p:nvSpPr>
        <p:spPr>
          <a:xfrm>
            <a:off x="1453961" y="4627211"/>
            <a:ext cx="647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800"/>
              <a:t>~1%</a:t>
            </a:r>
          </a:p>
        </p:txBody>
      </p:sp>
      <p:sp>
        <p:nvSpPr>
          <p:cNvPr id="79" name="TextBox 78"/>
          <p:cNvSpPr txBox="1"/>
          <p:nvPr>
            <p:custDataLst>
              <p:tags r:id="rId28"/>
            </p:custDataLst>
          </p:nvPr>
        </p:nvSpPr>
        <p:spPr>
          <a:xfrm>
            <a:off x="963093" y="4627211"/>
            <a:ext cx="647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800"/>
              <a:t>~13%</a:t>
            </a: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2477293" y="4627211"/>
            <a:ext cx="647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800"/>
              <a:t>~1%</a:t>
            </a:r>
          </a:p>
        </p:txBody>
      </p:sp>
      <p:sp>
        <p:nvSpPr>
          <p:cNvPr id="81" name="TextBox 80"/>
          <p:cNvSpPr txBox="1"/>
          <p:nvPr>
            <p:custDataLst>
              <p:tags r:id="rId30"/>
            </p:custDataLst>
          </p:nvPr>
        </p:nvSpPr>
        <p:spPr>
          <a:xfrm>
            <a:off x="3519815" y="4627211"/>
            <a:ext cx="647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800"/>
              <a:t>~28%</a:t>
            </a:r>
          </a:p>
        </p:txBody>
      </p:sp>
      <p:sp>
        <p:nvSpPr>
          <p:cNvPr id="82" name="TextBox 81"/>
          <p:cNvSpPr txBox="1"/>
          <p:nvPr>
            <p:custDataLst>
              <p:tags r:id="rId31"/>
            </p:custDataLst>
          </p:nvPr>
        </p:nvSpPr>
        <p:spPr>
          <a:xfrm>
            <a:off x="3993909" y="4627211"/>
            <a:ext cx="647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800"/>
              <a:t>~1%</a:t>
            </a:r>
          </a:p>
        </p:txBody>
      </p:sp>
      <p:sp>
        <p:nvSpPr>
          <p:cNvPr id="35" name="TextBox 34"/>
          <p:cNvSpPr txBox="1"/>
          <p:nvPr>
            <p:custDataLst>
              <p:tags r:id="rId32"/>
            </p:custDataLst>
          </p:nvPr>
        </p:nvSpPr>
        <p:spPr>
          <a:xfrm>
            <a:off x="3341987" y="900049"/>
            <a:ext cx="1170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defRPr/>
            </a:pPr>
            <a:r>
              <a:rPr lang="en-US" sz="1000" b="1"/>
              <a:t>Total = ~$90B</a:t>
            </a:r>
          </a:p>
        </p:txBody>
      </p:sp>
      <p:sp>
        <p:nvSpPr>
          <p:cNvPr id="36" name="TextBox 35"/>
          <p:cNvSpPr txBox="1"/>
          <p:nvPr>
            <p:custDataLst>
              <p:tags r:id="rId33"/>
            </p:custDataLst>
          </p:nvPr>
        </p:nvSpPr>
        <p:spPr>
          <a:xfrm>
            <a:off x="2834478" y="1174648"/>
            <a:ext cx="1685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defRPr/>
            </a:pPr>
            <a:r>
              <a:rPr lang="en-US" sz="800" b="1"/>
              <a:t>Memory BW Bounded = ~$20B</a:t>
            </a:r>
          </a:p>
        </p:txBody>
      </p:sp>
      <p:sp>
        <p:nvSpPr>
          <p:cNvPr id="38" name="TextBox 37"/>
          <p:cNvSpPr txBox="1"/>
          <p:nvPr>
            <p:custDataLst>
              <p:tags r:id="rId34"/>
            </p:custDataLst>
          </p:nvPr>
        </p:nvSpPr>
        <p:spPr>
          <a:xfrm>
            <a:off x="2956014" y="1319249"/>
            <a:ext cx="15627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>
              <a:defRPr/>
            </a:pPr>
            <a:r>
              <a:rPr lang="en-US" sz="800" b="1"/>
              <a:t>TCO Bounded = ~$25B</a:t>
            </a:r>
          </a:p>
        </p:txBody>
      </p:sp>
      <p:sp>
        <p:nvSpPr>
          <p:cNvPr id="39" name="Rectangle 38"/>
          <p:cNvSpPr/>
          <p:nvPr>
            <p:custDataLst>
              <p:tags r:id="rId35"/>
            </p:custDataLst>
          </p:nvPr>
        </p:nvSpPr>
        <p:spPr>
          <a:xfrm>
            <a:off x="2810261" y="1231490"/>
            <a:ext cx="98709" cy="78145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>
            <p:custDataLst>
              <p:tags r:id="rId36"/>
            </p:custDataLst>
          </p:nvPr>
        </p:nvSpPr>
        <p:spPr>
          <a:xfrm>
            <a:off x="3186128" y="1383890"/>
            <a:ext cx="98709" cy="78145"/>
          </a:xfrm>
          <a:prstGeom prst="rect">
            <a:avLst/>
          </a:prstGeom>
          <a:solidFill>
            <a:srgbClr val="FF8686"/>
          </a:solidFill>
          <a:ln>
            <a:solidFill>
              <a:srgbClr val="FF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2"/>
          <p:cNvSpPr txBox="1"/>
          <p:nvPr>
            <p:custDataLst>
              <p:tags r:id="rId37"/>
            </p:custDataLst>
          </p:nvPr>
        </p:nvSpPr>
        <p:spPr>
          <a:xfrm>
            <a:off x="312488" y="364323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Future: Large and growing share of our XPU TAM is memory bandwidth bound</a:t>
            </a:r>
          </a:p>
        </p:txBody>
      </p:sp>
      <p:sp>
        <p:nvSpPr>
          <p:cNvPr id="2" name="Slide Number Placeholder 1"/>
          <p:cNvSpPr txBox="1"/>
          <p:nvPr>
            <p:custDataLst>
              <p:tags r:id="rId38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41" name="Google Shape;40;p5">
            <a:extLst>
              <a:ext uri="{FF2B5EF4-FFF2-40B4-BE49-F238E27FC236}">
                <a16:creationId xmlns:a16="http://schemas.microsoft.com/office/drawing/2014/main" id="{084C07A5-D987-4767-81F8-D8A9D6E32B65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7096100" y="-29600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 u="sng">
                <a:solidFill>
                  <a:schemeClr val="dk1"/>
                </a:solidFill>
              </a:rPr>
              <a:t>INTEL CONFIDENTIAL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20-07-30 Memory CSD_ELT_v10.PPTX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2119069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tfpColumnHeaderBoxText744178">
            <a:extLst>
              <a:ext uri="{FF2B5EF4-FFF2-40B4-BE49-F238E27FC236}">
                <a16:creationId xmlns:a16="http://schemas.microsoft.com/office/drawing/2014/main" id="{BA9C1CCC-F7F4-4DBD-9F92-85BB4E258B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35643" y="626263"/>
            <a:ext cx="4024921" cy="646331"/>
          </a:xfrm>
          <a:prstGeom prst="rect">
            <a:avLst/>
          </a:prstGeom>
          <a:noFill/>
        </p:spPr>
        <p:txBody>
          <a:bodyPr wrap="square" lIns="68580" t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algn="ctr" defTabSz="914378">
              <a:defRPr>
                <a:ea typeface="Verdana"/>
              </a:defRPr>
            </a:lvl1pPr>
          </a:lstStyle>
          <a:p>
            <a:r>
              <a:rPr lang="en-US"/>
              <a:t>CSP driven increased Xeon core counts and new Xeon AI accelerators requiring costly system changes to avoid DRAM bandwidth bottleneck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C4845E-8C36-4F1F-84B7-C95B6D7AD3F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564192" y="4173426"/>
            <a:ext cx="1104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Source: Dimi Ziakas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6225E8-A5F1-4344-8FC3-2DD62398CF5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7842" y="626263"/>
            <a:ext cx="3411698" cy="646331"/>
          </a:xfrm>
          <a:prstGeom prst="rect">
            <a:avLst/>
          </a:prstGeom>
          <a:noFill/>
        </p:spPr>
        <p:txBody>
          <a:bodyPr wrap="square" lIns="68580" tIns="0" bIns="0" rtlCol="0" anchor="t">
            <a:spAutoFit/>
          </a:bodyPr>
          <a:lstStyle/>
          <a:p>
            <a:pPr algn="ctr" defTabSz="914378"/>
            <a:r>
              <a:rPr lang="en-US">
                <a:ea typeface="Verdana"/>
              </a:rPr>
              <a:t>CSP TCO reduction limited by DRAM as CPU core count grows; client min. DRAM capacity drives BOM cost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373FD30-BB07-4EAE-B19B-DFD4F39630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22509" y="2360692"/>
            <a:ext cx="2925056" cy="1031001"/>
          </a:xfrm>
          <a:custGeom>
            <a:avLst/>
            <a:gdLst>
              <a:gd name="connsiteX0" fmla="*/ 0 w 2712515"/>
              <a:gd name="connsiteY0" fmla="*/ 1031001 h 1031001"/>
              <a:gd name="connsiteX1" fmla="*/ 6137 w 2712515"/>
              <a:gd name="connsiteY1" fmla="*/ 938948 h 1031001"/>
              <a:gd name="connsiteX2" fmla="*/ 503227 w 2712515"/>
              <a:gd name="connsiteY2" fmla="*/ 889852 h 1031001"/>
              <a:gd name="connsiteX3" fmla="*/ 1178287 w 2712515"/>
              <a:gd name="connsiteY3" fmla="*/ 687334 h 1031001"/>
              <a:gd name="connsiteX4" fmla="*/ 1939264 w 2712515"/>
              <a:gd name="connsiteY4" fmla="*/ 398899 h 1031001"/>
              <a:gd name="connsiteX5" fmla="*/ 2135646 w 2712515"/>
              <a:gd name="connsiteY5" fmla="*/ 325256 h 1031001"/>
              <a:gd name="connsiteX6" fmla="*/ 2712515 w 2712515"/>
              <a:gd name="connsiteY6" fmla="*/ 0 h 1031001"/>
              <a:gd name="connsiteX7" fmla="*/ 2706379 w 2712515"/>
              <a:gd name="connsiteY7" fmla="*/ 926674 h 1031001"/>
              <a:gd name="connsiteX8" fmla="*/ 1675377 w 2712515"/>
              <a:gd name="connsiteY8" fmla="*/ 994180 h 1031001"/>
              <a:gd name="connsiteX9" fmla="*/ 736430 w 2712515"/>
              <a:gd name="connsiteY9" fmla="*/ 1012591 h 1031001"/>
              <a:gd name="connsiteX10" fmla="*/ 0 w 2712515"/>
              <a:gd name="connsiteY10" fmla="*/ 1031001 h 10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2515" h="1031001">
                <a:moveTo>
                  <a:pt x="0" y="1031001"/>
                </a:moveTo>
                <a:lnTo>
                  <a:pt x="6137" y="938948"/>
                </a:lnTo>
                <a:lnTo>
                  <a:pt x="503227" y="889852"/>
                </a:lnTo>
                <a:lnTo>
                  <a:pt x="1178287" y="687334"/>
                </a:lnTo>
                <a:lnTo>
                  <a:pt x="1939264" y="398899"/>
                </a:lnTo>
                <a:lnTo>
                  <a:pt x="2135646" y="325256"/>
                </a:lnTo>
                <a:lnTo>
                  <a:pt x="2712515" y="0"/>
                </a:lnTo>
                <a:cubicBezTo>
                  <a:pt x="2710470" y="308891"/>
                  <a:pt x="2708424" y="617783"/>
                  <a:pt x="2706379" y="926674"/>
                </a:cubicBezTo>
                <a:lnTo>
                  <a:pt x="1675377" y="994180"/>
                </a:lnTo>
                <a:lnTo>
                  <a:pt x="736430" y="1012591"/>
                </a:lnTo>
                <a:lnTo>
                  <a:pt x="0" y="103100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tfpLayoutConfig" hidden="1"/>
          <p:cNvSpPr txBox="1"/>
          <p:nvPr>
            <p:custDataLst>
              <p:tags r:id="rId5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overall_1_132401065597480845 columns_1_132401065597480845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B4B71A-C922-4CD6-830E-A038B03E6AF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985045" y="4167032"/>
            <a:ext cx="14478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Source: </a:t>
            </a:r>
            <a:r>
              <a:rPr lang="en-US" sz="800" err="1"/>
              <a:t>Madhu Rangarajan</a:t>
            </a:r>
            <a:endParaRPr lang="en-US" sz="80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97388" y="1555528"/>
            <a:ext cx="4072607" cy="2632799"/>
          </a:xfrm>
          <a:prstGeom prst="rect">
            <a:avLst/>
          </a:prstGeom>
          <a:solidFill>
            <a:schemeClr val="l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51482" y="1372648"/>
            <a:ext cx="393627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Server TCO per VM trend (normalized to SKX)</a:t>
            </a: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337804" y="1332620"/>
            <a:ext cx="4128327" cy="285570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364396" y="1816786"/>
            <a:ext cx="905691" cy="78377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itle 2"/>
          <p:cNvSpPr txBox="1"/>
          <p:nvPr>
            <p:custDataLst>
              <p:tags r:id="rId11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DC customers are impacted by the DRAM bandwidth gap</a:t>
            </a:r>
          </a:p>
        </p:txBody>
      </p:sp>
      <p:sp>
        <p:nvSpPr>
          <p:cNvPr id="17" name="Slide Number Placeholder 1"/>
          <p:cNvSpPr txBox="1"/>
          <p:nvPr>
            <p:custDataLst>
              <p:tags r:id="rId12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4B4D6-B9ED-477A-AF8E-8D8A3346D1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78065" y="1326226"/>
            <a:ext cx="3981393" cy="2895296"/>
          </a:xfrm>
          <a:prstGeom prst="rect">
            <a:avLst/>
          </a:prstGeom>
        </p:spPr>
      </p:pic>
      <p:sp>
        <p:nvSpPr>
          <p:cNvPr id="33" name="TextBox 32"/>
          <p:cNvSpPr txBox="1"/>
          <p:nvPr>
            <p:custDataLst>
              <p:tags r:id="rId13"/>
            </p:custDataLst>
          </p:nvPr>
        </p:nvSpPr>
        <p:spPr>
          <a:xfrm>
            <a:off x="4949459" y="1372648"/>
            <a:ext cx="360099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DRAM Tech Bandwidth Scaling vs. Xeon Demand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36D01-640E-4CC3-BB0C-27D1ADC03C66}"/>
              </a:ext>
            </a:extLst>
          </p:cNvPr>
          <p:cNvSpPr txBox="1"/>
          <p:nvPr/>
        </p:nvSpPr>
        <p:spPr>
          <a:xfrm>
            <a:off x="994387" y="4456080"/>
            <a:ext cx="733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 subset of server applications can benefit significantly from an ADM-based cache*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2FF46-AC6E-4AED-AE25-7B0EBC92EE00}"/>
              </a:ext>
            </a:extLst>
          </p:cNvPr>
          <p:cNvSpPr/>
          <p:nvPr/>
        </p:nvSpPr>
        <p:spPr>
          <a:xfrm>
            <a:off x="4432877" y="48507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00"/>
              <a:t>*Some benefit from ADM’s latency advantage, while others benefit from ADM’s bandwidth advantage.</a:t>
            </a:r>
          </a:p>
          <a:p>
            <a:pPr algn="ctr"/>
            <a:r>
              <a:rPr lang="en-US" sz="700"/>
              <a:t>With ADM at the right price, an optional ADM cache can provide advantage to server customers. </a:t>
            </a:r>
          </a:p>
        </p:txBody>
      </p:sp>
    </p:spTree>
    <p:extLst>
      <p:ext uri="{BB962C8B-B14F-4D97-AF65-F5344CB8AC3E}">
        <p14:creationId xmlns:p14="http://schemas.microsoft.com/office/powerpoint/2010/main" val="17923297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869948D-A195-42A2-A3E0-7102E66A506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10601" y="2769588"/>
            <a:ext cx="244684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/>
              <a:t>MTL (2022/2023)</a:t>
            </a:r>
          </a:p>
          <a:p>
            <a:pPr marL="171450" indent="-171450">
              <a:buFont typeface="Wingdings" pitchFamily="2" charset="2"/>
              <a:buChar char="q"/>
            </a:pPr>
            <a:endParaRPr lang="en-US" sz="400"/>
          </a:p>
          <a:p>
            <a:pPr marL="171450" indent="-171450">
              <a:buFont typeface="Wingdings" pitchFamily="2" charset="2"/>
              <a:buChar char="q"/>
            </a:pPr>
            <a:r>
              <a:rPr lang="en-US" sz="1050" b="1">
                <a:solidFill>
                  <a:schemeClr val="tx1"/>
                </a:solidFill>
              </a:rPr>
              <a:t>Improved Gaming Experience w/ </a:t>
            </a:r>
            <a:br>
              <a:rPr lang="en-US" sz="1050" b="1">
                <a:solidFill>
                  <a:schemeClr val="tx1"/>
                </a:solidFill>
              </a:rPr>
            </a:br>
            <a:r>
              <a:rPr lang="en-US" sz="1050" b="1">
                <a:solidFill>
                  <a:schemeClr val="tx1"/>
                </a:solidFill>
              </a:rPr>
              <a:t>30%-50% better graphics perf.</a:t>
            </a:r>
            <a:br>
              <a:rPr lang="en-US" sz="1050" b="1">
                <a:solidFill>
                  <a:srgbClr val="973B74"/>
                </a:solidFill>
              </a:rPr>
            </a:br>
            <a:r>
              <a:rPr lang="en-US" sz="900"/>
              <a:t>(Integrated Graphics bandwidth</a:t>
            </a:r>
            <a:r>
              <a:rPr lang="en-US" sz="1000"/>
              <a:t>)</a:t>
            </a:r>
            <a:endParaRPr lang="en-US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5C9D6-E97C-4516-A856-01B2D9E745B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85633" y="2769588"/>
            <a:ext cx="255147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/>
              <a:t>Future (LNL+, 2023+)</a:t>
            </a:r>
          </a:p>
          <a:p>
            <a:endParaRPr lang="en-US" sz="40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en-US" sz="1050" b="1">
                <a:solidFill>
                  <a:schemeClr val="tx1"/>
                </a:solidFill>
              </a:rPr>
              <a:t>Better Gaming Experience</a:t>
            </a:r>
            <a:br>
              <a:rPr lang="en-US" sz="1050" b="1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(Integrated Graphics bandwidth)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050" b="1">
                <a:solidFill>
                  <a:schemeClr val="tx1"/>
                </a:solidFill>
              </a:rPr>
              <a:t>Better Content creation </a:t>
            </a:r>
            <a:br>
              <a:rPr lang="en-US" sz="1050" b="1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(Bandwidth for Multicore workloads)</a:t>
            </a:r>
            <a:br>
              <a:rPr lang="en-US" sz="900">
                <a:solidFill>
                  <a:schemeClr val="tx1"/>
                </a:solidFill>
              </a:rPr>
            </a:br>
            <a:r>
              <a:rPr lang="en-US" sz="1050" b="1">
                <a:solidFill>
                  <a:schemeClr val="tx1"/>
                </a:solidFill>
              </a:rPr>
              <a:t>Better Form Factor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(DRAM replacement)</a:t>
            </a:r>
            <a:br>
              <a:rPr lang="en-US" sz="900">
                <a:solidFill>
                  <a:schemeClr val="tx1"/>
                </a:solidFill>
              </a:rPr>
            </a:br>
            <a:r>
              <a:rPr lang="en-US" sz="1050" b="1">
                <a:solidFill>
                  <a:schemeClr val="tx1"/>
                </a:solidFill>
              </a:rPr>
              <a:t>Better battery life</a:t>
            </a:r>
            <a:br>
              <a:rPr lang="en-US" sz="1050"/>
            </a:br>
            <a:r>
              <a:rPr lang="en-US" sz="1000"/>
              <a:t>(DRAM replacement for lower </a:t>
            </a:r>
            <a:r>
              <a:rPr lang="en-US" sz="1000" err="1"/>
              <a:t>pwr</a:t>
            </a:r>
            <a:r>
              <a:rPr lang="en-US" sz="1000"/>
              <a:t> </a:t>
            </a:r>
            <a:r>
              <a:rPr lang="en-US" sz="1000" err="1"/>
              <a:t>bw</a:t>
            </a:r>
            <a:r>
              <a:rPr lang="en-US" sz="1000"/>
              <a:t>)</a:t>
            </a:r>
            <a:endParaRPr lang="en-US" sz="10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BE7B22-DBF0-45E8-A9F6-6C6CE411E4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t="-1310" b="17162"/>
          <a:stretch>
            <a:fillRect/>
          </a:stretch>
        </p:blipFill>
        <p:spPr>
          <a:xfrm>
            <a:off x="2110601" y="567656"/>
            <a:ext cx="1811739" cy="20040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108892-06F5-4715-B6C0-1C58534060C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 b="16473"/>
          <a:stretch>
            <a:fillRect/>
          </a:stretch>
        </p:blipFill>
        <p:spPr>
          <a:xfrm>
            <a:off x="4677200" y="567656"/>
            <a:ext cx="1974522" cy="23878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E5A108A-DC65-4954-AFEF-F7F86C40CE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913409" y="2562948"/>
            <a:ext cx="183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err="1"/>
              <a:t>Source:Brijesh</a:t>
            </a:r>
            <a:r>
              <a:rPr lang="en-US" sz="800"/>
              <a:t> Tripathi</a:t>
            </a:r>
          </a:p>
        </p:txBody>
      </p:sp>
      <p:sp>
        <p:nvSpPr>
          <p:cNvPr id="3" name="btfpLayoutConfig" hidden="1"/>
          <p:cNvSpPr txBox="1"/>
          <p:nvPr>
            <p:custDataLst>
              <p:tags r:id="rId6"/>
            </p:custDataLst>
          </p:nvPr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overall_1_132401065611385789 columns_1_132401065611385789 </a:t>
            </a:r>
          </a:p>
        </p:txBody>
      </p:sp>
      <p:sp>
        <p:nvSpPr>
          <p:cNvPr id="21" name="Title 2"/>
          <p:cNvSpPr txBox="1"/>
          <p:nvPr>
            <p:custDataLst>
              <p:tags r:id="rId7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usages require lower power with high bandwidth</a:t>
            </a:r>
          </a:p>
        </p:txBody>
      </p:sp>
      <p:sp>
        <p:nvSpPr>
          <p:cNvPr id="27" name="Slide Number Placeholder 1"/>
          <p:cNvSpPr txBox="1"/>
          <p:nvPr>
            <p:custDataLst>
              <p:tags r:id="rId8"/>
            </p:custDataLst>
          </p:nvPr>
        </p:nvSpPr>
        <p:spPr>
          <a:xfrm>
            <a:off x="6995160" y="486965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9B063-45B6-40B5-BAC3-23389989049A}"/>
              </a:ext>
            </a:extLst>
          </p:cNvPr>
          <p:cNvSpPr txBox="1"/>
          <p:nvPr/>
        </p:nvSpPr>
        <p:spPr>
          <a:xfrm>
            <a:off x="1110966" y="4330017"/>
            <a:ext cx="6949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buClrTx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 of a on SoC differentiated Cache (ADM*) across our Client products </a:t>
            </a:r>
          </a:p>
          <a:p>
            <a:pPr lvl="0" algn="ctr" eaLnBrk="0" fontAlgn="base" hangingPunct="0">
              <a:buClrTx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deliver leadership gains in Gaming, Content Creation and Battery life.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45B2A-F8AB-4BF0-B283-46A931C8FD9F}"/>
              </a:ext>
            </a:extLst>
          </p:cNvPr>
          <p:cNvSpPr txBox="1"/>
          <p:nvPr/>
        </p:nvSpPr>
        <p:spPr>
          <a:xfrm>
            <a:off x="6388236" y="4878349"/>
            <a:ext cx="1713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*assumes suitable ADM roadmap</a:t>
            </a:r>
          </a:p>
        </p:txBody>
      </p:sp>
    </p:spTree>
    <p:extLst>
      <p:ext uri="{BB962C8B-B14F-4D97-AF65-F5344CB8AC3E}">
        <p14:creationId xmlns:p14="http://schemas.microsoft.com/office/powerpoint/2010/main" val="39868759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tfpLayoutConfig" hidden="1"/>
          <p:cNvSpPr txBox="1"/>
          <p:nvPr>
            <p:custDataLst>
              <p:tags r:id="rId1"/>
            </p:custDataLst>
          </p:nvPr>
        </p:nvSpPr>
        <p:spPr>
          <a:xfrm>
            <a:off x="12701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914378"/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overall_0_132394837709409303 columns_1_132394770639920655 3_1_132394770639920655 7_1_132394770639920655 10_1_132394770639920655 16_1_132394770639920655 </a:t>
            </a:r>
          </a:p>
        </p:txBody>
      </p:sp>
      <p:sp>
        <p:nvSpPr>
          <p:cNvPr id="38" name="TextBox 37"/>
          <p:cNvSpPr txBox="1"/>
          <p:nvPr>
            <p:custDataLst>
              <p:tags r:id="rId2"/>
            </p:custDataLst>
          </p:nvPr>
        </p:nvSpPr>
        <p:spPr>
          <a:xfrm>
            <a:off x="234917" y="742942"/>
            <a:ext cx="2967836" cy="923330"/>
          </a:xfrm>
          <a:prstGeom prst="rect">
            <a:avLst/>
          </a:prstGeom>
          <a:noFill/>
        </p:spPr>
        <p:txBody>
          <a:bodyPr wrap="square" lIns="68580" tIns="0" bIns="0" rtlCol="0">
            <a:spAutoFit/>
          </a:bodyPr>
          <a:lstStyle/>
          <a:p>
            <a:pPr algn="ctr" defTabSz="914378"/>
            <a:r>
              <a:rPr lang="en-US" sz="1200" b="1" u="sng">
                <a:solidFill>
                  <a:srgbClr val="CC0000"/>
                </a:solidFill>
              </a:rPr>
              <a:t>Memory Power: </a:t>
            </a:r>
            <a:br>
              <a:rPr lang="en-US" sz="1200" b="1">
                <a:solidFill>
                  <a:srgbClr val="CC0000"/>
                </a:solidFill>
              </a:rPr>
            </a:br>
            <a:r>
              <a:rPr lang="en-US" sz="1200"/>
              <a:t>Changing Memory type required eventually as bandwidth grows but power budget remains</a:t>
            </a:r>
          </a:p>
          <a:p>
            <a:pPr algn="ctr" defTabSz="914378"/>
            <a:endParaRPr lang="en-US" sz="1200"/>
          </a:p>
        </p:txBody>
      </p:sp>
      <p:sp>
        <p:nvSpPr>
          <p:cNvPr id="92" name="TextBox 91"/>
          <p:cNvSpPr txBox="1"/>
          <p:nvPr>
            <p:custDataLst>
              <p:tags r:id="rId3"/>
            </p:custDataLst>
          </p:nvPr>
        </p:nvSpPr>
        <p:spPr>
          <a:xfrm>
            <a:off x="6045031" y="742942"/>
            <a:ext cx="2864052" cy="738664"/>
          </a:xfrm>
          <a:prstGeom prst="rect">
            <a:avLst/>
          </a:prstGeom>
          <a:noFill/>
        </p:spPr>
        <p:txBody>
          <a:bodyPr wrap="square" lIns="68580" tIns="0" bIns="0" rtlCol="0">
            <a:spAutoFit/>
          </a:bodyPr>
          <a:lstStyle/>
          <a:p>
            <a:pPr algn="ctr" defTabSz="914378"/>
            <a:r>
              <a:rPr lang="en-US" sz="1200" b="1" u="sng">
                <a:solidFill>
                  <a:srgbClr val="CC0000"/>
                </a:solidFill>
              </a:rPr>
              <a:t>Bandwidth/Capacity: </a:t>
            </a:r>
            <a:br>
              <a:rPr lang="en-US" sz="1200" b="1">
                <a:solidFill>
                  <a:srgbClr val="CC0000"/>
                </a:solidFill>
              </a:rPr>
            </a:br>
            <a:r>
              <a:rPr lang="en-US" sz="1200"/>
              <a:t>The area efficient memory depends on the combination of capacity / bandwidth needed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EA6EF-7BAE-4404-AE9F-E69B3E73A99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-54482"/>
            <a:ext cx="18473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E0F8E-3521-4B3D-947E-EF9861F7CB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173419" y="1632663"/>
            <a:ext cx="2964648" cy="2147927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7701C0-A35D-4AE9-83C1-9147406F4C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622134" y="3780590"/>
            <a:ext cx="13484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/>
              <a:t>Source: Fatih Hamzaoglu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7A9F4-5F03-4DC1-BD0A-5217E920854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60531" y="3780590"/>
            <a:ext cx="1292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/>
              <a:t>Source: Randy Osborne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6C02E-E832-4C73-B29B-F4AAE0D291D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202753" y="1632663"/>
            <a:ext cx="2777591" cy="2147927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E91F3-173C-4C3D-B0C2-BD5D38B6595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098970" y="742942"/>
            <a:ext cx="3025631" cy="738664"/>
          </a:xfrm>
          <a:prstGeom prst="rect">
            <a:avLst/>
          </a:prstGeom>
          <a:noFill/>
        </p:spPr>
        <p:txBody>
          <a:bodyPr wrap="square" lIns="68580" tIns="0" bIns="0" rtlCol="0">
            <a:spAutoFit/>
          </a:bodyPr>
          <a:lstStyle/>
          <a:p>
            <a:pPr algn="ctr" defTabSz="914378"/>
            <a:r>
              <a:rPr lang="en-US" sz="1200" b="1" u="sng">
                <a:solidFill>
                  <a:srgbClr val="CC0000"/>
                </a:solidFill>
              </a:rPr>
              <a:t>Interconnect Power: </a:t>
            </a:r>
            <a:br>
              <a:rPr lang="en-US" sz="1200" b="1">
                <a:solidFill>
                  <a:srgbClr val="CC0000"/>
                </a:solidFill>
              </a:rPr>
            </a:br>
            <a:r>
              <a:rPr lang="en-US" sz="1200"/>
              <a:t>Lower capacitance memory interconnect required as bandwidth grows but power budget remains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A4FB9-85A3-4846-A884-87F70C9C290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635405" y="2211070"/>
            <a:ext cx="766619" cy="748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AACF5-E7E8-4C30-8F8E-936B3E556D8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719568" y="2269964"/>
            <a:ext cx="581892" cy="2154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Core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01AF6-7B3A-4013-8E8C-7D46E868899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729938" y="2529725"/>
            <a:ext cx="581892" cy="2154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ADM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9831D-E73B-4511-ACC9-F03F7289D2BB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4010514" y="2455834"/>
            <a:ext cx="0" cy="129309"/>
          </a:xfrm>
          <a:prstGeom prst="line">
            <a:avLst/>
          </a:prstGeom>
          <a:ln w="206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D61360-B381-48AC-BDD5-70B0B75EC5C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751653" y="273004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B4AA3A-937C-4A87-B86E-37A208807B6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831307" y="1838497"/>
            <a:ext cx="766619" cy="51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090957-61DE-4629-9C11-C2AB3D99C544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 flipH="1">
            <a:off x="5215653" y="2365272"/>
            <a:ext cx="0" cy="3601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58DA84-84B6-4F24-A136-DB1DB0474C2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947555" y="1937673"/>
            <a:ext cx="534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EB78C5-1E3C-41A6-B8C7-85FCACDBF91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831307" y="2621081"/>
            <a:ext cx="766619" cy="338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D6DF8C-D1F6-431E-8D9D-5806D262BF5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882001" y="2636259"/>
            <a:ext cx="86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8F6E8E6-2D6A-4089-A83A-0AEE6526198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395094" y="3074731"/>
            <a:ext cx="1312685" cy="764753"/>
          </a:xfrm>
          <a:prstGeom prst="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/>
            <a:r>
              <a:rPr lang="en-US" sz="1100"/>
              <a:t>Lower Power</a:t>
            </a:r>
          </a:p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en-US" sz="1000"/>
              <a:t>Tightly Coupled</a:t>
            </a:r>
          </a:p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en-US" sz="1000"/>
              <a:t>Power Efficient</a:t>
            </a:r>
          </a:p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en-US" sz="1000"/>
              <a:t>On die connect</a:t>
            </a:r>
          </a:p>
          <a:p>
            <a:pPr defTabSz="914378"/>
            <a:endParaRPr lang="en-US" sz="100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1176EF7-735B-47E2-81F3-7F7217C939F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4611785" y="3092657"/>
            <a:ext cx="1433245" cy="852543"/>
          </a:xfrm>
          <a:prstGeom prst="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/>
            <a:r>
              <a:rPr lang="en-US" sz="1100"/>
              <a:t>Higher Power</a:t>
            </a:r>
          </a:p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en-US" sz="1000"/>
              <a:t>Board Connect</a:t>
            </a:r>
          </a:p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en-US" sz="1000"/>
              <a:t>Board Capacitance</a:t>
            </a:r>
          </a:p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en-US" sz="1000" err="1"/>
              <a:t>Phy</a:t>
            </a:r>
            <a:r>
              <a:rPr lang="en-US" sz="1000"/>
              <a:t> power</a:t>
            </a:r>
          </a:p>
          <a:p>
            <a:pPr marL="171450" indent="-171450" defTabSz="914378">
              <a:buFont typeface="Arial" panose="020B0604020202020204" pitchFamily="34" charset="0"/>
              <a:buChar char="•"/>
            </a:pPr>
            <a:endParaRPr lang="en-US" sz="1000"/>
          </a:p>
          <a:p>
            <a:pPr defTabSz="914378"/>
            <a:endParaRPr 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97C01-2321-4D40-8800-15BF2642F11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546362" y="195781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 Narrow" panose="020B0606020202030204" pitchFamily="34" charset="0"/>
              </a:rPr>
              <a:t>1pJ/b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012B1-69CF-4A6E-8FFA-A9F8DAEB8145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5379335" y="2349592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 Narrow" panose="020B0606020202030204" pitchFamily="34" charset="0"/>
              </a:rPr>
              <a:t>2.4pJ/b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526AB0-4E25-4E78-A9BB-C520D22A20C8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512932" y="2632127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 Narrow" panose="020B0606020202030204" pitchFamily="34" charset="0"/>
              </a:rPr>
              <a:t>3.7pJ/b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A9BC3E-7592-419F-BF57-7B55360BA920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215449" y="237768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Arial Narrow" panose="020B0606020202030204" pitchFamily="34" charset="0"/>
              </a:rPr>
              <a:t>2pJ/b</a:t>
            </a:r>
          </a:p>
        </p:txBody>
      </p:sp>
      <p:sp>
        <p:nvSpPr>
          <p:cNvPr id="37" name="Title 2"/>
          <p:cNvSpPr txBox="1"/>
          <p:nvPr>
            <p:custDataLst>
              <p:tags r:id="rId26"/>
            </p:custDataLst>
          </p:nvPr>
        </p:nvSpPr>
        <p:spPr>
          <a:xfrm>
            <a:off x="287172" y="228708"/>
            <a:ext cx="8519024" cy="60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 baseline="0">
                <a:solidFill>
                  <a:schemeClr val="tx2"/>
                </a:solidFill>
                <a:latin typeface="Intel Clear"/>
                <a:ea typeface="Calibri"/>
                <a:cs typeface="Intel Clear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Fundamentals Drive High Bandwidth Memory Selection</a:t>
            </a:r>
          </a:p>
        </p:txBody>
      </p:sp>
      <p:sp>
        <p:nvSpPr>
          <p:cNvPr id="41" name="Slide Number Placeholder 1"/>
          <p:cNvSpPr txBox="1"/>
          <p:nvPr>
            <p:custDataLst>
              <p:tags r:id="rId27"/>
            </p:custDataLst>
          </p:nvPr>
        </p:nvSpPr>
        <p:spPr>
          <a:xfrm>
            <a:off x="7117773" y="488229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indent="0" algn="r"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D0C5ED-1DD7-4C34-9D26-00F17E53D2C9}"/>
              </a:ext>
            </a:extLst>
          </p:cNvPr>
          <p:cNvSpPr txBox="1"/>
          <p:nvPr/>
        </p:nvSpPr>
        <p:spPr>
          <a:xfrm>
            <a:off x="1733113" y="4205425"/>
            <a:ext cx="552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buClrTx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low </a:t>
            </a:r>
            <a:r>
              <a:rPr lang="en-US" altLang="en-US" sz="16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/b, tight integration, and high bandwidth/capacity </a:t>
            </a:r>
          </a:p>
          <a:p>
            <a:pPr lvl="0" algn="ctr" eaLnBrk="0" fontAlgn="base" hangingPunct="0">
              <a:buClrTx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 promises a unique opportunity for Intel</a:t>
            </a:r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A6DE03-64B5-44E0-986C-85D2B91D5AC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061645" y="1632663"/>
            <a:ext cx="2908935" cy="214792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752B531-0265-4B43-9E7D-61C4071C8BB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4168178" y="3782961"/>
            <a:ext cx="18934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/>
              <a:t>Source: Fatih Hamzaoglu, Bob Royer</a:t>
            </a:r>
          </a:p>
        </p:txBody>
      </p:sp>
    </p:spTree>
    <p:extLst>
      <p:ext uri="{BB962C8B-B14F-4D97-AF65-F5344CB8AC3E}">
        <p14:creationId xmlns:p14="http://schemas.microsoft.com/office/powerpoint/2010/main" val="31158822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134.0"/>
  <p:tag name="AS_RELEASE_DATE" val="2018.09.12"/>
  <p:tag name="AS_TITLE" val="Aspose.Slides for .NET 4.0"/>
  <p:tag name="AS_VERSION" val="18.9"/>
  <p:tag name="MEKKOFORMATS" val="&lt;MekkoFormats&gt;&lt;NumberFormat DecimalSeparator=&quot;.&quot; ThousandSeparator=&quot;,&quot; NegativeNumberFormat=&quot;1&quot; /&gt;&lt;Font&gt;&lt;Output_Font_Name Default=&quot;Arial&quot; UsePPTTheme=&quot;True&quot; /&gt;&lt;FarEast_Output_Font_Name Default=&quot;Arial&quot; UsePPTTheme=&quot;True&quot; RotateAndFlipEnabled=&quot;False&quot; /&gt;&lt;/Font&gt;&lt;DateFormat CultureID=&quot;1033&quot; FormatString=&quot;M/d/yyyy&quot; /&gt;&lt;/MekkoFormat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1"/>
  <p:tag name="BTFPLAYOUTENAB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5"/>
  <p:tag name="BTFPLAYOUTENABL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5"/>
  <p:tag name="BTFPLAYOUTENABLED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9"/>
  <p:tag name="BTFPLAYOUTENABLED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5"/>
  <p:tag name="BTFPLAYOUTENABLED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8"/>
  <p:tag name="BTFPLAYOUTENABLED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1"/>
  <p:tag name="BTFPLAYOUTENABLED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8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dhseC80pDY+b06SH01e0sLXln8tD892PRMP2X2wFY5fdnWqMaH8ZDh239RL1S7kAF5UCYEnS8ea9DBBj2TLoFD4Fau+8YlidhpZJ0CJr+NbmNK0RGbcMAjvHYgznit2wNdaw97ce7xnIfN4WCjFSkyr2J/hmGgxhUTGQp/sOSfdZ4+0xzeNKWCn/KJxJLV2Hl805mQRVhQl5L9rlwKz+v54ddU0Y9/qgiurN8dBGrYcTAucp3KT9s6yTLmhuQJd3hFn/LvNulxa+0juKc/nLGByLr7H4cg0+WZ3ICy+1m1zlQzzK6dOm3co5pqgJJNsOVn1iDgpMOKKEz39BmJTrlnqiArpR1GZegQ+Kj4A9a+92stjRndlZbQ//KdH+RFvY9RFhue72JkfDybvgd/PILBIf6qM9TzJm436khozGyAKZFWQV2MvP8V9B575yuFKBELiewDUD9KIy/r/aJDcI+boWQKLMKwQAWpxMTX1vd8Ck1lfilnY7d8gwO5zMz+6adpm5n+KT6CK3021VWmbxTHrebTu8LgYDL0GQ/G484itLw5QmiTvKc1lZbNmoavFATVMe5x4aqGAs+qcVURkGcEKthbYxgSY7GNP1dmcChUIBKfw4IPzyjlKnersaNb6gm6o6stXb8WGvHA/PYeMnW9GCeNFiH6qrJYPYaOmDR32TFkBFLcoq8/pefrUWtjQ0ki1XxsK8Hg1hxCSnOtYqFI7GXPpjensv/pfcL7GWE68XujKRm9D7/nN74Wb2DNnPaw5GNkHrEc+Z0HeO7Jk454Ss7QvIY6bQ673m8iB53XWIEYNHh7j7PQbrUpAifLzrWZSgrgj8VxerL733O9ECrF7NQWBHcVesgDn2m4sD3otMNi2aU9wCIvekfQ3h3EGsX0TQbQfSnEUwlZtBqY3KCM+ehYb4D5vo+zbZJBQYNOuCqrTUXHndlzYzxQjP2Mw6g6u61QkcOiVo5c/SXi5iAPk3MlplyD5xPNoyHYy8ovgDQzJQMIitGpWPkeFPjOjdtsNCioD3Hvf8uzS9mfT1LkXVkH1PWn3GOtNIM/KBvZQbFgR3xI9tAfTH1gxrZBAb1jTIxL4OLNGmWxCvRgFYS0SIpIzFQYzSruPwV3sLVnjd1F2u0jY6iIGvhS9dRiasATjQBDWKmr9wiFaEbp2iznzDmnJALpYJWbGyPW8IaBGyT+gPJUSX1q1CoaovrEke4W12wveOlW2KRtuaChbC0a3xEebpXx2WZICeCs8Gk6+gI1wLirmRST4SUHWXbcVo9/u3UjgsQLH7QyYa0y4kJ/gYAUdf77kEUGmLbOxTKNSAIFx9LuC0Wy1q0Q7sLulcBImWuK1lO+2s8IfFCpyu/kQSJeocuWq0fZzOt5JA1DR8mKRnNhov2z/gLucTYWzLujBtGB9utrCzFEEMz6Wu0xLSvfKsm0iGmfW8wVd9O/9jqcs3LHUaAxVZvxi4lJIcqFIOS5cQkPuxjnn3qmA1qH2aLw3JMVwDetcGxupmF7b7YgpoMwb51ylp1+vimHngPUfCefNzO8afiQtxea705JV+KyyTfq7vZvugi46tHV12Zew0hV0rOxtuqU4pUXNrI4GyS/fy7/yy9YHSLHW/NoQtbloihVP5F0yJbAg4n/xHgLRrd6SauiPDW2wvrH7Q7LctLey7jf44Q681gI+MgB2nG6jVe6+YC8N9FzK8Q0HTG7OqijoMYknf8jzusmgLWipx+cjj45asotHRadtMJJYv5tyT4tXahVa59Mf7yBQ9S55T1ZcxW/zx13BDKucDypR/9cvwUqctDUBFlVXJwDUX1aWzlW3SGOjeIV71OxJD32E/joVCDh86CefnikXdPm1qr35PUQeniPXrQf4cINZWxY0In0HUeyX7Db0IP4LyoDvkhYR//7ObKYRg2G+TEyRSmmXSyqu5c5/MYWpACsKTF5dhGVJeQ/AxDmsX3dohSbsTla2w5Opt6L50nwASRMXhV7mz2yDPNqBJcVSS73S8CcWZVwmQGE/pjnuek2ur11ViVhWk7KgZlpWXeJNBh7d+9W0b4ioJrNxW4iNCTc3mu/nUXBmiEVD3iXZJy0eyZF/JRrcEFCL0fN+XQ5iq7lJmdSLBdCJrOuAEpQHJ62jFmAgIMa4lIyvqT1qc5HM70cS+SNGAqzM3LY00QanOtWtYx4ik6Vi2bzJU/OQUvGxiuJICrOb5QE6G5oTZD9F03NIlsBNmWvOfOgHt6fIAMO86AcFj47Pv0pVINrlluUsPPSlwmE3+AOansxA9li69ZocI5TShmYN/HiryXnNbUNNmkMGpRo0pxMoXYxrDeTAwBmwCgBhCcjTuGjEr1TDyiWPQ6dYzNTe4aX7Kx9/d6ozNMKPFxdIlJiRM1r+Vp0F2LcOhfUOlBO6iFqFexQHS6Mc0co3wvOIyrKwdlBjlxE7QypObD1np6rv1XywvP4Rn3lcObi+7VZY/+G/LCuw9XaHoybAhJG5kDa3kar+vXmK0S5RgjVxYA0a7nhZzsBzjshFUejZvE00VkEX69sE/UM/5QhXb9cfbTT6BhotU2kVC3onbRIGJxravZ0aW+JTrsa/Bp4CCai70IN7Hh4ZiGJQpEIGNAkNUVB8sOK6u6JtVenGgJJcB7ws2/Es84dHUTiYw4sxaHVc9m2kcdiPllFVQ4BkbuZIXJpMnI+wuiMdmsMzR4+M91DjqKwhs1FWqDjOXP4Mp0k6DfXyIJMdmQJfpyYrDKCkJhhke/sga7wFbQsECJJ4gHcGRGsrvs8mrWvhx9ag4smh1BeL/fqkcAT3RtP1OpNjfHiQN2qtnte4Zk6AvlMkgQ1M188/aZLYurk7L13MBQatLjH2UCgIJ/tPbmjKDscRe1n2ig8pPFeIIn31g/DRlZetBh+zklDpaT5rF1+TSHKPQNhPqNxwdyEqfTmtSzuLrUFaz+H/l8ujPZguO0/+jcK79HEtIbTasWe7YAA3WwyY/IqiiONY/6lcU/krF8xk2ekdEsl0C3qL9C8ldC7oqLRURldaBQ9Dg1n1/ZVmhJN50/mZnLMaJ0dUtBo0SmpvTwJIpYuNcMtYq61UfFy5IpuSlJxIXGQPyr7gC8t5HP2JdlymQbynm7rPQmm1EbTlxKTLM4aiDYAc1EzPdCoGkKW+AFzBVZAj7urbG9xtQVcr95BZh3e1OL+ok5UHBO3QT2n0ND/6ytfppnANJjOvJ4YsYn8CqAyrgiq601f8/jAuhm2Nvv432opeFTx9iPfD6AOnGlTWJKYSzd5HEDpGe+6D4CfIGRjHp34aZmCNqU4QHn6XuHcNOqheFt0HZTa4L9Sv0CGusLb3MYaXafAvWTTZ9t/sFUFYKlzrLolKPOSetUb72xJlQM9OwUGqcSV40SHMCZ9enItw7+Gee6LrE8ahmNWKGp12E/HmoSVxHUKXnGOCr2Q7zoC3YuGcy/Ju8/e0cMt5SZ7/RdpfjI6szATychtEfBgMLKJ294jb/XnVOO3HpykRlUOQqeJ/YnmQg8pICizWpGdBI1IcMQSVFHQ4e7Z5BX6mbEJ99seNvTGTqqGqASkZI04cKmQsDC3eAHprWVUcsh/sNexGV6CgIC9zRC5ZO4CK1fHfLfJ/NLmyF6MaCiWj8bfz6QLpFE6N8skgXttXcfh49chyqeuO0e5KrO9FR1ajC8NUgmkcfhDoIEs+HNm2pahZnopwRk0FJ5Cc+ulDUegE2kz2fHK54RKuwzOGwVISc6/TTytX+SinNZKc25U9O/BVedMYjZeob1ffuKKONOQ/f+OktIVS0isJCJHd0kar2QCYpfhMXtnAEIguYPOg7rS/RpsFk99NaJD4R6ArAUk8j3SXGWV1GVCbjkANProPkpRnq5TyJMPAb4fHkZGxPQeo6XQRpju0bZH3A5PWJP9aXLUJl8w54bHV944C1IbSOp090UiZZ2PWk9E6NGQcbM3W0A4acjm5BY+VgmONEDLZpm654f9wMjn/hz8YcQCQ5ddFlEGlsltBqgb2cTLRC/eb1E4+J9atha0WATFSGD7hDK8hRKqVFyiurlgOay8t9xFCiKpUPl+W5F23Je5UwCQoDPCAdvYnSTi/Uw3XRz+bzbN5y9AnOz70nFVT+49ZRLtBRldKQwZ0PAC7vUYnISa8AlkJNVJrrB66N8jvdjemvQkjmGb3i3TobDz0OQaFeBoPhDOx+lnVEfy/iUJUGNJmIZm1aETNhGYDKTbXvgY4S52UrlVJt1+NxAiquDJ6UhiOewEYTOVHVsbCoLSsEdpQpE+TR4YSF4ruvWtwRs1OLGgthMO53UIYhJ/zutXr2Aq7Wh23d+OV8m0T4asS52roCIeMZ7gZ1oAr9M2ecKYruP3DopRKB4LeppgWcGq3bY7+Sbj/QLecXw4PtDBRT0mkyHjROYSAn55zlujQPbKokNp2yHI0q5ZXU5SuxGS7tEcoc/SN3g1WFyH44MznwVlQUsRr4mIKzJ8HuDHYme3tNHt6oK91X5Mn4ai24H8KAH9nEYNbdhOUAhCUrPmgnH/wqePT+dkj0ucNcgGVdypVQF14LwqpvO8ehb0cYWtfW5dttcxzyddikhScdxAem+NXQjoB+EmNtVx2GqDxYQhP4os5K03eBKL5kSl/9pVg5xhOClFArQiFEhRa3yAjlmVhCghKlLkB+LKv1Rnh0yfv5gWGWmTXb+7hsPUuR8bayvJ0hsXQgC9HAGW/5DzJW34b88mmRqgU0qDcqgDJcslKEkSxHftcAAjiwAZDCX1s1OJiNKZer/TSFQ2eDuUxswEJntoJjqCEwjQsGVifxLv/4cIewOeJLN50pT/9uolOsHSpsfoplSQefBnJ3BzuZ0H6syEJ00w6FnckV8IxFHyfE6c2oc/XHFf9C/PZSAe63f9YX57BKdaILjmxlrpkhyeRJ7psmFhykTfHzbpA59PkT77F6u8SigsLQWEjNDd+oer3dzzRxNM315yuszF1q6GbtzDT13AW9LrQKdIjXnhWNMv1tWJGqXt/6QOJ66N7Rl6ytmD/BTz1nFi9r01ScISYkgEBLXhpZzAe3gNaV92zBFrZ03lAI+q1MAjq7BcHFs/mCrmCVN4DAq+wAZ46WaczFdIRORRkFHI+4ioEgbQkLENeYlNgH9ABryf8SmJusbWlDzCaZLHA+X42ARy3z+aRAbSLqA+H/DoJ/o+3VQSDhMnHAX+EzLdjM6oSUQw7O1D0Y7jyfTOtJ9jx51yO3KSlU92ZhyNQ40ktCPE3aqfA6IJpLoA4rCTUS7fHy0p/UohSfMRpWUT12Fy7/r4tZiocwYOdTCNUhuQwPmnUxZ9fre4Xaj8Bdh/9+OBL3p6obZo4ym3VBNgLMLIXREOAcCxvQiHfxiwv5a0Hw6n5Ve2s5vFGhUu7a2dTZXBItdPdViwTDD3bNzUpJKMgBkU6sV9QET818drI43Yf17sQYweITo4Bu8lNlxjMGY6anFGypkzLJg2ah4+UHK2pmbyeow+4kGakSFTp+PE37MDAMGpPO+5QcDeszteHr10rVDPHlH6w++WNpFdwvIrR0Y9Sze4KnLkH+w13q/OiBoe8hflFWq69EA5dF2E9uZE/q6AJqCU1L+EqaQVmP1euODDAQZRR8y7mbNDy07mK+qIJheL+SacGYSXKrpkJZTwH3w/bDplbijGbMq+thDBxI8TAbkZ3TqZHAg3SgLZrjpT0koQg/Z1xHa7xnZ1hgQYXRjPY44IliTVExNH1a5cZOPC6SDKbqHrx7YonMRxBHYtuvNPptNPH4QYjAjuC1rUN432Y2t/9SJH4SkYU7znbuMKjKvBcH4cK+QMhfnNW8DZrIzYSgNrEYZWQ+Dvv4r4R4bTxZMoYsKAqE9NmfjILz77N5toYNYUt8V9W4YoB1hYKsUfuDzZBJIyRY9UIiG9QhWHlrSZp0KpjvtJvkErbtVCqerUUZyOVzdLeO4VqxeePVURgJFri5DQhUJH7cv5CNy1uDNoWFedyQxjaGptSWv9lCaAvj9cso7nmnN/nhlbui3uNVDopoWBenqOyF984Si2Hhv07HMk+pwm5kromBj3o26F6jdxq1u2bsgOmOoqyA+GuqbyLEj7mF/2xOq1ZBsOf94uFZG8JajvFLJCy0NMaqgTNcD4C4G4RTbs7wql+1k1st1DmyCmN2h0fxOkUDN1l6u9ksjKvsHYGP+N42hKTjAY1/dwJm6sPDsfXW8zbOQhplQ0BuACPBa9WNNZDSFxkOlS1jz4ujEc0qZIjKWomRReJZBlKzZcqEzndejviprHGvoCoIKiuYrU6M7Lysk6tYySxZHFY/Zll5/tewddLY8sXJKn7Qak2vA0RMJ1609Ut0mahM2o08zKpOAIW96nt/K9CTXKOrSRLU+YCPkKMw9GAjFVaHSytPqik4EZJ5UvAuwG4n+OKQgg7T7TSys7QDHori/7l/zqFSOfgwviHl2VepDh9hIwIi5JSDAfZeV7rhSNeMgJAuxXbGbrH1ppo58xQC71vkynWv7mWYfkmFWNre3ugBtugaw5yDWcWI9XM95CRsc7krfsCLkowQ/RSHzd4TXDa1uabnI+R6YVs+9Zockr2jffp1ITvI1pSgqXBLpL/asppXT26zKtU3TyZZhd1gSTZgzvXXvaWSPprMVtaGZSg9lLUNpNHZOEKG0h3pnRN44Ej0o5VNEiDqr9g79PBilVdRwjIO9rLZ5SbD8RUJgWOfToOcKBIhZK49oMD1Kfx2xwIGxpE79QowfVX46k61RDCybXCD2ww/MC4N5zvIDnxtOPBmnrAHHOHqGzLPTMUzfc4zKNLAqUGKFymwF5xbS5hRct35Etc7p9B0pmVPiRB35IkGwyGfT6Qw1JLH6W4jdFW4W2tuuK6LPgNBvlPRaDTTUSS235/NKt4NHU+ynvJ5MLWeJRHxWUmXFqP3VV9bVbZYhhjDfrkXMZ0NdhVvvQ7oES8HQUT3gTZdGa1yXIM+NiSLBYsoChg1fVUrrkjewj+Kc+b/b6C9RDzriKRD7530WrzY2ZTYvjsfZncZ8feb4voGTUbUWT7qhJV+xbLDasEc9ud8ues110KF+2uYw4TpThmQ5xV+IKMKLIy5G0AHLIhIrW9coZk2VY6pLdldJsllYkLiJO2fKhMqAEEHgbwNcyYVa5dFlVpYsa1OTL3FdwduLBeYXsdCOat9ans5TeCDWIddPwC5eFJJWDQyC9DkUA1cSNSx8mIZUCQrYjNRfuOdnaZgq8cRy2AglOnEB96JZ6c6/GjKq8M8MWAZL9T84h5g8zxqpag1YS3RrBxBIEZZOkZbbB9KIB9OB1ITxO5yRdQKSg8rCBPAgkvtBIv62JC8FHmW2AbnUIxbWwCCaBYT+dhi+knMgF2pMhMBelk3OdKYWwVqwCo3EpoTPjIQFOeAqtI9ELZhvEERVMhTSko0jatnzJ791NSScsiOnn9BStUbBdzlGm9+BnLT/MfE3o/ge6Drf152XCQTL6puuFVf7vAWD9lnI+FHXyn6AAPfsNLVm9onKprGvH+sVu+Isena/NKe7PQDyARZ+cIZcJ6mQR9LW88u1sHqRvrEsAby4SBoUdiikzLiskSh1qwV3jZFUe/XShARoen3CzNeEr+DIXGObTytUav5ARIq1wHiABL76d5SFEiBcJeajEe9HD27bB0TtSiHZYTikxqbVNBhp8qR6iNaEYr2itt1gkgIhZZXPi2KoYNIC9YxcFGpMcGu/9AK3sOKVetk7wr+wxv4OidtLylhKfiGfF5UxAcqdtjzVDDbzT8iH/j+Wxgt9TlvQzEqE4qRKZIp58LUFyds3lALmjQ5bDbq7lEg3tUI1i/XPAPzJTwgy7AxkhlB+rxoyaNpAeevL0WTz4xK62GrBy5tThBR7pkAmJ6r6bsxJofGoJU9B/mHZ2134qpaESxjc3SlBGdPA2qUviP5D8a3BiGFBQv4YnMc7f/5UbxR12qV0aimZrVQE414tQJqDPmVF3aKVmgr2POLfNEvS3dSrg33sw+DmkdrH75momte4MxccGf2vclzMhU8low7r8hllRDN5N2LEzDtFDOEcfZQDRdwKWVzruZTVxxZsQKJEGnHqhnAsK7hwZgzdrvVE0f2HqLNODWY5XMJIbv4xKHOGRAGu72GsoPQOXFyX/1eqGZvOSliQ3cAvi3kczs26xpHf3Zh1PrYCAnh9kEQS4now9QkT6LK0cEFqZ8d/AUYdNzXi8NQhJLhD9urcucssgeKvkvu5X4PtYrAJ0RmCIM96KEUpEUP7dK4J5pH3a3ZihYfY9IfRVOfULIvX50EvUUO2B+5lZ9xWl/DMNp/naiAMLJEaYWlADf1BhQ4N2iwJDlztWF1VqMHwWRTKHZl5L+WBn+Qt8XY0i43IA0IDzyfpsH4z09UF4c2TmZoQjLhtyXgCy/Q8HWGR6DxUmx+xZ8B2q+NIRlvbRjCXA9py6Ai6jc5UzUlCfMiUzOwalxZm6RDxEH/ORAhSqKmtgkYWzfspbzyPRN3wKr1VqqGXsviVqnGhTbgjCSE/SBjYH8VwC3WxGAM3KXCKTMSZPJN8pjZNgS57B5yttNhR0z2z7jcVXLO9pK03U33WutXdz6EjK0ZxK5YiuX8wYvU+93eBsmOZ5J9QZUavk9v6D4Re9ftgJK9pLDjVGWJz1ECjSu67FA6Wc3LTWgCWCDrLzkj7nig46LbZAICowV2/6nW+ujRpvKWNKMUSLjQmeXLaMAnySGP4+bObSilC6azWlEqYuk6oC2GucnbuF1mruMNiYFeZa9bwuNAlftLKLzpyHGPfUPkTjbDuxU/ChZLt+occhnmF7HhPgqnXQrLwgAXJYuPRKGDXGQQkJ5Ur+sHhKmLTjO8jkqXlGp5jWKM2ow5fgTgsFRxSP+wD80G4IB3ysethRZTjJ8U8stwzt7VKN0pHD0xUuat+i2RSnxYCVEip8dj2BPBa2aecRg4rk88W78WVjpIlMzeSJaxt2LoI3DwTN6UrVhqkaDD8dfYocgieSrdul9cp9HlXEDl2pkc01B4txkDc4ZnHxik3H97tBCwN2R9YqUT2uq3Z4ujRApts6LN69E7mElAs1Vj5G4tudH2RUZDPR1YrA1ifrebU98u0FF4ZFw5rqrIuVk/JTpiRFdaxj0ekuRWgJ/AalpKMZMpXsvVjMoky8rEM1QeknEc2QqG4GVFueU9GJ8uZj8HWyCEKzmR2ONO+F3JT2cfiFWWO7TGqMohZMo0I82Z851GJemiDmIAK9mRVcwusJFm9a2VAv2SYzbyZXPK41O4cVC/117+xXVmihMBIRC3qPRO8WzvzucgetKei+RgtjFmyulMSd92x5gpP7dIFWO50X6w21JmS10iDoX5BodyW+XuIrPnBJIkn73W5S6r3u8YZrRC5zA95Evv2c3nqVEjPOmrBBdtJkAtfnSTreKTZjyrs0AZ2qdN9oaKtH/g9WXVWS9qh2DhcYJshzftlrL6ppKH2FuAng36H1Gv8hvFBWCXXo7hM9atBMhK9pLWGdQo4atNfsObxpKb+YFzgxs6jBAs3rm+1M4YqLPVAas4Hl26LwMpQQGDy0eFcywGx+VsXjHIsW+/tvsgvbziTbvEY1B7oocBq+QtBdC02NmUh2I4mx4h408VWq3sBs+t39Hp00S8tWc84jEPP+bbyrvB6yVTuEiDkpBdUZS4XlltWq1ZhCfA4nExflKJ1S073m6dTWVN1hBSUx7llK17q1eegEfERrwFuHKXhEkgzFK4u6a0f5p2SVpdP6gokXt1tapS0AA2yvNoZk02KSOQlVulYYWJ6Gn7S6VfB+WgJORwDBgmxAhIa54GmRfvJ2p/ZGCeuBIDRPOXztxsPI1RSgQapdPYPqajKHPSrTfu96kh6wSc9Wo+goDIM/IqQT2F/dZjD0thdMCkPqyxlsJIPUf6aye8HtlMv+zZjq/RUsjh6O30MjB9uIiMSYxB5CPUQDj1w8h5zrJerQUTVC/HEE8PAYuE/nftKFzm9wHCV9NhAuShmsL+OlhTG4yLxbQ3OnCo0sPUPzVY87WHBs99L0KC9yacRVJ8pg4ioxrHlHHhETEAgQhivDa4pcOcVUeu+Vde8SxP+jdnK4pJsKxWjr1igq4A453uc6n42DHQ0eJ85enNxuz+f+siBddRK+mNuP4u+fuyFuv9+lF6Ww1zjLIQhiqmVCpLkcsqDdW5T/RlB4898qZ5iF3LGUWNUlWukaqi+IapaWkwBmIzY5ZERkDU+c5jHMDceVdXioimIHIEplVErqB2UjVphaYwFhtWuQAkviopuuEeNHUvg5WVXYdoZvMd4nj9Uh6IjiF8/9PWyRG6MMFFpHhaqeLFyJdKcpEuzU76JcmjKKqVcKNxsu/5whAjyujbpz2hdu4ZlaSjiSAjsVy0TCl9qgG2NRwQ2YWB7EKe0QWjYIMCkYUv1xWWTIvoLrcXsAIPD5FF5o8CvvzrROwRSCv9WWZ3bC0RIqRq5Y023pcCrOPPtbV/scK6YH0q/3SqAvkBDQfBft/79O6E1gAxKqxDsO6tF5hWLL0blEZdmxE+Rht/OIBV4WAP17cAcvDFDQFjGhc3D3/I9FfedKaxjBCSC97swhI2CspHeAbmbU10WiSAzN7m/VwnvY3fWssjHrUI/aqjGIaKBOKAbfrGP+oagSAhl2lFkXQ77h+qNEh4aUhGR/S05n/0owN4Mwe6P41cNNicUSuyKd6+fHnwcnQ/9pa4OI8WMOoeJcu6eiK9i5SpBJVKpX3MSItZ+j4nB3rsN5D2Kyo6eytdDVe5uC+7t3YD7Lox/JJO0/pvOHjX8e50iL2ZmHoo4qSb2kVy/XVd2o5iS07MtC6+OzgqBkcf37aqPvdD+vgWenFG2gouAhNpRtpDwJ2TcpQcz74WJYGZgyESmKT8GVuhmHcJIG+Bj4IfC7nqJiU9sMvWdlmSTmCaCJzuG0aP6WQnITxn2wzc5322x8vnPOnaNkVxbc0+DgOoEMGBgvigckH4SDgpq95/RE6bekaTQy4lPiSSGNlNtaaMdBUwb7c0oMO2cXMhcJsd/Bm23oiMVJ8X6Gy1/1ChEslp1rgzmbB3yiwlRB3tI3XcbAbNjJXJfB40kVb6yf7sTkcSjXwYRR9FEtiNWeRD3IiZ+lXj5uIU3huQlOO0AqVFMN5Bz3pZR+KQyIb7AwaAS2LSQ2pBddNdqm0YC77gkfVBDO98ewuuse9g6/ynYvIFQEc48+tvRohvrq+d7yM3G3NqDZJwRds2fFs74NEJyRFO3yVaKv6GkmJFhSa1mg+nbHAgRkBW+L2g7OrcXuj6TiY/cpOiS0jWyYJdCshvuI+SuQnwZNut8Ro6/pDGPPunB+XEzSCkPd56UUWP6tRWjDnyTtOPgoAiZHxhk92QtcYDfzTchl2ew331kQmTYn/IdCCpo7bVD3t93BFhVtDsp/a7s6JFUEJz8XSxa34fBbPinaml8zYDsJn2RYAIFysmV1+5vFyIlvBYEwkmQ9sdJiidYEBHjKCjUttJrgA3yIS3amVgpPvPPQLiBzvDeGdZFBCL2I3QKxHtDIUsiRtt/NcgyFzpeA+dPV6LlVSJcSBqw6K1peQCaVU9fVxQAmUqk2ngGDtRNZhzaw6azMDnWyBBuF9CBsA0ZU3MK8rl7lZSI0ZLBgP9ovC8gWkUlNaojR80Bt7riK/dZINt2wjhwiB1tRcz5uilPUwGrcGcSODWTEczKwJAlri9F/OWo0j5gn2HIpQOOjXeoM/8eEkN+TYvCD9R693XOM6t1egux9O1znU0stXBjpiA810GRPbszxTovGwYitCS0sSkwWCw+QEf+rD7xuqyFoLfpj4+S1U+nyW2Enh8aVBjgqbTUmfkUhbsj2J7d+/RvH+zjT+aSp4X9N5CxYVofsYROsgF41B7AvcOqIWFp6qlDBopRL0i/cmmO9lRPC57/Sa1Vm22dlG9iIyuVXFxSMbQLv8ejT6Q7AR8OQMGwe6AOGfDFtG7hdckPinwz/md91d1fWehtKM8NOacucrUVtJvoQlpeVUlT4HLh+IWySJky1BzLxbEy4tOw/NU8TRxcASc+0k7YgA6w97owgfDHycvUi1tRMSCfUEkZXgC6TJ31kUVwQm8QF75wKkGYboruilS+/jJTVV6MQIOsdbJjArlEZ3tGpWXOGmjK3JSc+kdkS1AxRC6wRsIqNcxUEZT8kDwQy962czY01pvxLRkZzSc2A7NfW8kazbQoHXJCpCtUSjHmUgbUoypXW9CPJIkr+JcuiU/kK5S/ihBIwI2EelkqAJjwARA0gIFA+arx/6eVZNIHFohyfbf6gloyvbd3B9IjAG/RV/L0VzhQMvemPC2W39Q51RNP4mrUpFoIK1m12Wr1p6P+IINrZxtkSgxrDDMxEqU7eWi6l0/sXF59Nktd1dDng9sCVTs8PPxs511WA9B1Rj+Oi/KMHdJpoNspQbJ2KPhGmqJzFQTGR9lMFsFeEcJf77VSBcaVJHZQuc7JYCJcZ54Sl0gPVoNWyISZSb29TFbkZjW3MYvoo2Miz8rAQnc7JBdpHjOXmXXVV0a7SPG2b6+6QSpHHMsTUPAxWzUbmPraYROWiV32MOoGPGnBPyWd8AjZeTPdYW3aGS52cCHr7TFvUCVZvLWg58l8LRZBMoqrXLgAb6qy0CsxqWhU4H0BauxkgF+wN6zNxJ/QlRYpWEUlYIeymmP/7CKbMIdqOfm8ZDqjS4wPLmC/xg7SxgZ0y43hChV29EE4KvnH/UVimgqC9Oipoyqal2p+hZb2j/wKmw1gsDUN++Rfx7efuhu28fCWJIg2pZiJ7uOBL5hFRYBP/MeoWzWnlYB5pl1bIVO1erRRYP8PNSTQEUe7ESSLg4GzrNBkDuNpKdpQQIMwyLh1U3ORlsnb2VCBNUwVfmRnuI8MA1dKpFPCG03If4O3ywZBiFaLXsymJ5/2LAwO75/gm3jP1pgNCByAiAgwwwVawr97LPGblHqD+tN4Xw8ymPzakcteSmazCW6awvyezve8CEGeXaYRFd7XwXyJ1rLh+lqr9vKNxUjzaJYPbiS8Y09RRI0kSEK+Y1OqfQvTEFtIjj2vyMR7zrVo4PDy3HKl7xZSssRGWJbjutzsZLePL5n5kHtlQgvv99S8r2qZrDEHIbmO0vcNCswDnX7/6oK1wFWU3gG8DbN8ADm8H5S03v/jFkVB0MGT1ROfCAHYvKx9W7xH/xmOS6HeGAYiH02BEW9Bh6Gk2QdXuqSnevstDfn4Sb5M5ExH2TCvlGy7zaWdgPwQ4Uol6/8VCoNFEaSNAgJRvx2k39+desI6Ze+HOS+OFO2LYJB83qacr7N9dHGV+ACQPBxsidpWclVGpsUu3zvuH1xGPeAAC0KSIlHxhREI67Ct7geSHlMoPxu8rpgzxTkndIHf+3DuF/YrEGaN8YAsFyBD+gRD7W1hDZqMmsxlBW/Afeor1+1O5aEiptOkRDZNUJdu/uHdI2Nor6zATIZYarwJH8JNkKYVL6Tp7bMcbm9VmrIRtBGukR5ni+X7FDmysluo5y7lsq1haInMX5eJ1ezg9jeae/5P53uDQIDm1AE1D3qvp7b6vC0lLSpqLBTAx+7t9BOHvbaCITWG7t0d+OsP9mriniCDDwVnyCsbMteLHZdcKUvDhgHfAhGQ21NE7GwZZj5zQQGWA7WCj7Ld9IkrhwO77v8EJqPAnxwDBO6YBZMx7VgmxAf1P3EMfokj/KPvNJ4sLUJMA3lJpmeyY/H15r0lVRqac+M7E5y10kkzIQrBYStBUEpjjzrEesP0beC7hAuhBX/OIYOuDrAzWS2Uv6FRJWPQHoIjq3P/13t8Y7JjoRWwuMGQaewp/WpobHqS1jb0pfHSxToUebCmGEQYdGBZXZ5/04RI06AWi/akBt4ycdsBtke27ObQGdvseiPnMhsvrKxZAMuCyLhQ7LlO32CKt6nFAk/EQDWQsdkF5SrOOCEKQHl0Lnmzewxrym1mWg74vdye9QtKb6fgQPq+FbrEoeU9PMbHfAltFgLjX0qrLs33aWD6JCMIIXPnO4e7Ps4zwK77hlDBJBVXRssp/uesc5h4CGf+8nhuZP79MGl+gvl3mqg4aDtSRlkBjH4yFNtUh81T67XV6zX383YojTqKaWBxskpWHK0bTCuFG/PQOHDkJ+5PcEdaDJ0iTnCuNsYGb/OH/+ZgM+N3zHzTSXrKcD4UaPTBf3kfrmzRaNhEt/L5nAWSYOTHNMEfvGNHPzLa+nbF1KvKU0zx8ObvKFSqN98O6iitD5sr41KZ/BevpRBglfwDWWt3vAeMg7vWPURNQLk9cy/FAfjsqZg5Wy0+ctmaXPQqjWDN6e0fbU+H974CB6K2mwYRpu2q3GpFWL+mXyp0y28gt0BEVTUkhJNzKTijy92S+IE9hkqkgRIa8TxChzM/dWDkTvIZKNDLwct77qsluaWOBy1vpdoU7zoCpIk8+0ZABDJxAnOcvuQhZGT6NAk8Kg2GhoH+yx3mi0ahwzM5+A15nJldjP9aEHmhMvIyG+ApTK/rgyue1r4iYu6QgNY2VROjXYwBASuPkhcdu9nP5Vs8E/+bnzpKaZjBbKl0rsqGo89eTO/U6VBzkrfOq3NvdIeDhCM2hsUg+dkqy5FlNOz4yFZz48R95CJz4Hr4B9OCoaSuZXr9u5UWq0lOOlKxGlMdUmf2cJ/mlkUzUywVrqZQVCZeXSMrQZ41o/ZTvhJLgqMhw2lHV8SkGttZC8D3llyIGyogp90bW2KtoAIzJDwH10h1hjuzO71ZxNmAGTEWluWkWl58dp6ddTYctZ8q99fmTJOVz7a61oTlrT3BAPuFPf2n3Z7R5GSwhbDzIkNbxmjEf0mht6/V/UxQGqoQAEsqtgSDo7vyq/tp3r/cxVi5ttuB4/PNqErWVPl9v3HuAiQpdPsFlaZM0oQMLuOo/pj/Ov+Md6UvkuPjr/MEJcCPbpwsBhDh3OnbEICdJ9Q5eW/Z1+VfDG3kefoZtydgpYLp0TE9ODCuU0/hIQxiEC4WPgAso8y6MWFN4NV5UgEUCyWvhEAV9Y44+0LdNvmphhXvVA+VZUqWOwwuTQ8C020utY/m5HK04FoSQDaRTK+Z2PW4UfZWktIlYn7homKjXp+bEPt6E4nhHyd0SMt4AnF5Ypuwav+K5BgOZweYDXwc+stxtz/hGFkrw39QnZMpnzb5GMuY7i8ZlJ9EDZWyVLe3pxwjSECm+BZRa/fxobYzA5HjMu5nKczTy9ziAbvbCzQyS/fRHZ1IaZ4KvTNgypu/TMXSLXxXxEEwG8vjd/tQgkd6aC4liXGusXFc6oCTC8qzaMR4KDjNMx+t/Q425QIowCkA+GkXoUxCPI7AGwBiC5C0AsTH0qPalxUlp4txqbJXprPXhOlNgp55P9SJWcTU3K1KebxdrFJGT1E00c/gJsF9YgdDH9eCVdPpiXhxNIxW7HIkyBLd/bRe4G8OLeZnDLN8lH9p0Z/rVrsbxu0Gaj4yQQqIIb1TssmVQS1ZMhUqVmYzfS2wVMq5OVITgsqs0WFLcwiWNbGeKykNwhrqBGXs4V63nRvQooDKAl8CkygjQqQEDrP6wpM63sA2E+74VWgjzdD1TT5Wfes4weA/XECigvf1hdcqigLdTsKdYgE0luTqveAm80q3RATrdwCAurzdguQZon/gfttl7iTr5OABJ9u7xblc+pdlbc5MJu5IrK5HzXv3Vlj4zafRcD7vsTWIeH6JS5IyS9KXeCrYzo3q9OQL+q+YLCrnzaHpKF2LR5NldAJII+b97smoNKE8qheAX0CV8nq122ArFc7UgvSMoBM9euGINWhQe2aUmIt6i5kpnCElI+BocamlgIn82ecxDnadWjW/HcROeavElDIlzy0m4Nb6q+Q1lTGjBdZul0MnQ8vTXZQ0nZ8IHMgDaWhilPVzBtIp2CMTlANZYQY+ngPcR69c36eY7aFs7RilabdUZd6Oz2HfYpOaE1bR6ISaj+2xK6BIb83iJY9aF6521gVv2kLXeVIMyyG2XNKV62QRBlU7Y0AQp/nhcOjVZwVVPkH4emiZGYXL3Q1+zQmJfOVVidB1CZuUI/D60x0fq9u4aumT89XOrUrGqPP9tQ+B0rKv/x5THBlZ0TA/y/gbZVZj233pRrVV3GuAEHmW4Q6J5e3Z3/eFqRc2odmhj/GT3eSwI+Iwz8unUkQvV3UA+YnSGhVFKkyp4dEuXlIjXTANnzCFtHoNBvrteluuJ5YxWOhXqYZIBoFbzg4ox52oflEr7quReNC1734maA/k+mvzaFrRUD348zPsyJSte4lF1dBD/70mb0FWtq5Ae3GNHl+BBjt7EtCrnh0ylrS5k8w3Kuxj/myQi83v2iz/yZ6neNoU16ss/gyC10q0li3KOSEkcM71R2VVZkjx0TTEE2S7hiEuZ0GDh/g3oOZqqhQBEUgvenzCseKLB9QYWDV1UM9qhAKBWejo1CKULyB7gaR719od9to/kr7CvqhGv+yFlLgVhmPUiFvoI58UdCT7MgtDuD5djEXq/Nx22iNpaLqrQjgmHPlpZfuY2P/cUbD3c03Y8DoRrqWsGsO3S4kyDnRfQ9iVl/1hOolJYDXp+aejwz2j3XdrYmWhKS6EZYNhPv3T6yOShps7jRIMk3QD1d1UMAjYPOye6eVlTdUb1SHwhoHgOaGbWXUlT1c8TsuFFlXa0xNdZUctGJ2Ns0hTrQkkErUl82uQO/TWet/e9zBKL3nSOOaURA5iikUTN8seEHMcCWGP9jeLiyw438FK1xl8VbBLVlurfx1FkMtNrX6swpt9w4W4xuoCzMXPr1ASGfN3EQw0IFp0h9xCG0V3NS1ALWDl2z+sRZmBEFXBk+p/P3ZOa093TS4GguYxdILV01c4VVYhOH6QOmuFwa3IcUcECpEm+VXexQAHtWWik9sM0NQ3lFs8LrWaRj8T6oOgH4Lx/eDXrFDjzDJrVGzLbIf0QCuJgNorHOaJmxhQIqGGUWIysCHqa7uLJlvjG7kNBLp/WlFV/Yxs3eSxjMJ+XQy3O2Qla6bBz+vczV4wP3jCnwm3aNh3wCexdK/F9GwWFrog2Cmnc0P8DDLIQRgxGLGhYavryYMzJev7W+iqEh6U8HJb16EKpwHMNhcSMNy6oFGhhc6VOvjUA88n6aFQSVY1Ys7zfHSNU7zrQYgBNimjNhZQcX4z9qKGXkU16i/0EjGYUUS3W5J0bPMF88V4h95p1VeRZEVrRFap6v0PoGMJZoEP1VByADtRxi210dOpi7FP2hQPJnxIeZTPAvcQaldDvGc2jYQySAVVRkEBYxm3qYhyAJS5Fd9wtAYHCxow/J4NJmq+L5KHoNxLsy6zUbnNOzazXX4QBtNfqc5Ibp4K8vXkvriDGfr/MIe2VaLCmVs+rD25N4lqZRjq5g70dP5cGzyJRglSaGxCLgl3eToOW0DA/8yfw6LXo94SEy0cx2EeE3jd0+ChBvlNyrQ/umW6Yt6NE9OwsJHBaYEJWgFkc6JP5N2tMRTKjxLWxfxlFWdujD9YTGRKypOtPgCH0zxKnmaEc0Epg0vSvKQmhsZTcj/fKnJPZ1BKc0JoWrYGq67lWtnzOigVucReK2aMzDXxESF4n2AH+qcZo7/8CUt85N8hRfEu59srUEScXUepZE9CvK1ndJoz1v2yurOUVmAjoelT9Zv3N0MwGSevJO/KJC2o+3R6HFYHLf/VjbUxK9AQfjsJAWva7g/nUAUrAnd2U4/GdkiJyaj7tyS1CyOkTevWE9Wrd5Ocra7FIP+4q8nJgjn3IfMad6n2RWrpxo/OBT5csYE82vtfLKRrH2NgVJ0nrNIVoyZZKUx4+HgVRc3xnHWRj0+Tki+E0fvWmI3pqxgS8W6DKlK78ec4Sj52EcJmN4/zJVDxi6jzkmCOHC5Qh8JZF5LFgidAYaEWLzDz3XsUprlJhdUigbeeDwajW1pXgrZsiz9b+GfsnA0wmQnjwEWFP+bed4yXgD+gCWG/tlHc6qI/xhMeZlyr2Axv8aMpsgjl50fRTYmkXbM2e2I0PEIuvj8v0VLDm15hiMPudANp2hhtog/bpj+wUb+IpGXIxtIcj7kY2Sq4KZchrrJ67C/jzNL3ekdXH3H9Cf5secQAE6k545xnhkJPDKq7JUgRNKBygdDUV/CqM92PnGYWk+MstB5BI43Y9yi0YzKPwYIPD1YMglmWTPncHxq1XfJcvkECS9VPxFK4dyQg1/BCjTm/5AeaOTETWv3H2KBWo/WkI06LETTdbEjaZaOOggjZASAXW2brAHabLDZbi5GtpibgM4+2vhn/pcuozKjpSH/ucAhtCfd2Xr/vI1r8W/LhUcCbK43kl6iyBdH0vfFR7a2UgxrbemX2pYkShp5ocbS7Neu/QB3pNZY7V2UI+8immT4sWrr4eDPXT2gjFtMRgRhxY0EIEFsGh5Ff9GmiN+8kQGKnsMBDWP77Y1xaO3d2hl//4hXc/3oyXrxSjFIhf7GvOBsA3i/t2bFfGkDppwTTYQISCQIrAChavgBpWHJSmfZXmoBQRJwlC9kAwGdr0UjBLT0FRcnHmvAa2e0Sd9j+4TxvZrkP0PHzvQ3ze4fdILxOamEp8ldvzOn5WdMcYiHuid6ul5KqKR9gS1vDWm/xXLs64HpnxJrSgG8DEfJ7/2h2Mv5wBm7T/ZXcfRusVJZJyWFJTD4cqPY7DgUg2r4PEXpsVBgQT9bEJuTQBqpsyY8qOYU6VTtYfsQELVuIJzu7J5OiI+E68rYH2fza7xE6/BotSq5stPBXxOdt83vi2M75RMz2vQJTfze5NiJBuJ9vxY2Vns5RvctR5inbXQ7SHz3Q8Uy355gNivOy3TSVzO2XPZPEa8cnWg/MciW/jh7fKbnAgQSVYLbGrcqZh3gyxn2CWLRCwO8NuM1NJk8MTdTLW2aX9G8m+lLfIKdStRzMTMpDbwg3P6lvPM4d/Pdl9XE74dUUJmMNlRRsTS5jTI00et2ZBqlEzc09+NoF6dDqYXS5nucW91LNrBvtqhpcq2FNOHpJH4lE16wIgMrbBFKSeAoWPg37xgA53XKc3Rh4XDVF7dPDOHGGmaqzzwZYM8vEVu8VgeQaF+zBEWkua+sJMRoicYzDRBaBuxKhXO85ImKow88va6zdWh/oIzezSzYmgn1XALD2KndjqFhu7z/AkEQ1VNqhG9EnTHpgFdQJy0mX0DuslmiXRnWiTNy4lVbLudbd5MGeEp4PrnaN/S1w0PUu+eqbeO6aWt9nn2wE9d/AqGmCOX+NTs45Fiig8fSUtERLlDwJLB5KDL9BZeAh/++wf12GwhSefhZctbWypHsNGcwRJ/G/9V0fiuipECcsnPK/S3JyXCTOiHg0C1QNlcZ4o9AfrQCdeIiVKMQruAIqngZ05NJiDbqbc4D3jWkI0Zy7u/j6vkQ2HM9ISTCcLfT2V5CuJHlU9uRHsXyBOyROqsbU3b98DUoezeSXdz7Z90IHIz3w25F562+i5oGY35HWf8WA6ls6M+Nfia10/nEaoQeuIHwhmvxHwQM91LZD9R4vEnIpzkeCbG93r2Q2OtW3Ow2PGscprvRlgYl2zf6BPa6s6KhRz+IMxlcTvvuBjm3Vtug6ZRvR7rdWhtiaTFFFhw4o+X9sMK4rGtE9GixGYY/DF/loukpd152iBgz7Dq+F0/CdC68fPpgiDi5mHVY8dt1BH9adPfsjLkXDuTXjcuWSaljEJRAwptZ4Vg+4pX+UspmjLwWkpwHI/B5vKPlsSMBpuJY/lJ4Fbqwi1AYsBFN/G7V8y8dfC2NBUC7hVt0k73Fgp+RCXygIeLO9QBo0pqD5LKQAeuvx0P9T//dsAHTE1FMQWT9hHSTInV0622fuMZDYWK49iwpCDRA816cuizrszIIuCdQ2Pt1chc5PdbH4b6JmPTlxFfUX+KwdgoVH0i2iqNa73oyH/3r1c6oD9p0f+XIAg2bSdGajvCEFhRd0rnvqJ54JCv8CTEAy9UZin9XyrhrbEW++lcIRCotoN8p0NBTE780A/A2z7ki3DSUpEPzXa+XHkVanCO9n5EvSDL0IkMOaJT0AvvoCcmEQ/yF0Hysr+WBkr0IiD770k1iVm7nKjY/lWFQjYhEkJI/BcOiOLPzYQOnMb/y944PRn6LTuNRtEswlF+wNdgPJkXdSf16qhLwW5vuhGZQjfAQG1u8gz5D2mSP5QHB3ImMq393ZACELU5rq/4V4L7wEkrHVT8JewDZxMFkvBt5HVOsc/JeNTYVgyBcGo51rY9AJvO/8yXrBF4wPsrCMa2R/QwFlWDS/vcQ+IC0lBAtQPmkmeWp/4gAUAtKfKn0npB5TLmOPAwP2Hrb0oWsGNJ9QIC009gE7FvWhsg/T7WT7IOPuUrKmOzOGog61t9JqsJj03cySeGwzv95InnAbuHp4WOaiJCpeq6GI79BPbEDkTF+wOL7al0hQ51rpTBmU6hd/C66Ze+Sw9bebOkbpj+3UAwBCoRnp4V+GbVzWGcqS50WEaGPwrMtc206WEASoKpfWlD1xWkc4QjWlur1biEKEEo9VmOWs2dJr8jcBWqupEzbff3bj4xsjmqYMf4bb3jZOoniUR/sej4gZ4P/0BoPgVLekhnIOmdUcfG6NMOm9WJg4sLH9TJIjdlmUFBGw8NPl6SPFI+wNEmCQlLEvCofPIPQeUXjDZpvcufLmItT+Q7dHM1MiVKYQgFEfDwYgN0wYWJs4hRFejJLERpe79qWMMkYYth0p/5jv3ff67Rlg+bzBN5ETEnX60nOKu4BG6XzA9wQd5xPNU+cF9b5S6GkUKOUgCLsK+S+bk7gEoax1AtngOjD70i60PtoK0T5i1M04gsXDsFHxOq4PnoYAxVuDDK48MBKTgQEYH9pnQVBo1XvfCdzp+n9P6H2rdaZf8e/DL0tn/zaTCxWL+uLO+EVMzBCGxMRno791yaPit6xp+CVzAsBBesGOfAxphW4iM44IXIYJHTA6mqRzjV9036AIsVzhLtfVDpvzDG4UhNo7nvraMeQJKx79vkYfeaMC/nSDfceO8xVOge8XcR6oqRbANSK1j8V6Jqf5ONgbA5stEucN2roXhq0krvLhT2FsCqHG2RpDQRUOILkYR2C2mRxlIf6UsI5Fh7r2rLty7fR8mk6QjM9U/lwEV6m9TLJfGu7SwMuNh/vnE9SYb4AA1Uu2mZjPqarw16qjfHPPhRaulwzMujXh5vDL3yS6RrievbNOu2Jaghtl3VrYlrAQe5RSzjgGQJHEDULas+nrU9YkCWyh1PcLKeFXgNqF5ZJG3VzgD+f5jVhyWyhketrC+0ro0RRkMfgWh8cwnGEQWtomGlL2br7CuJyj3yJL5t6PKf0zmbHpRp4sjkf6DlQmHYEA9Fu1gbD3WWCT2uvwpWcMHdNYR4/iAqaTTG/OsfvK+xKyZCn18QgJas3eV3X6IW6gub4qktIMK/Gu4rjDtNJ2MZtyYWQpSCVzx+gFdhnF50al5b6aPjgDysDVcRWaQjCBJVCKGsW0uuWgKc9azw/zPL+G9zyUlQW1VmmvLGrK27oeglcZuweqrbax2SLf4X8AELFXWSjfUno8VWIgmKEzQED0AKfTR+dHXvibv6C1Jq1XCZERpKLN5WVURJVQuvjIhYMcaxaSHXuApvMiUpdcB9iv3t78IwdsbrfBUOn6xQRRbyw0mw+RqxbdOVqZX0G3ir4+WydDCqTgBiHSARiUHJzeBrsquQLWBtVFtwslJLdhU/hwx+S3R3yrTJqbZ2YsdolGpfKpvJnCXSb3ccy9appFSibmwd2Uuw1jaFnBzWIUcThzVwlqAW/deyZHYiKae9i0+f4ASr475H98Sl0V1W5XV8Z7aJiQbz9WhQ7w/B6IwS1iuDJ9zhKG6YfDN4oXJEFATyfd5XoZYjpw2qwd/hnY9bFDW5uua6JGQbX41jfj93w0tyPt9uosiBGk9WlXkxKXFRu42jheuD6tOYzBPLDBksWr3GDKU1jB/pRLXSZhYuTtvvxrhD5JGMrYQ7VrpwnirdAkitmbHdT/R5Sz/Z1t8UsqquAUL3ehCWi9MpFNtGGf+Qd9dQKsm64KtbVzpscDl354vQcrIwIWG9BJj01jRE1m1yAdxpluhXjHmlOwDKG00XMFzEID464aw35D/PzB+tLDxXerB5LENqoPiVwq0u0pdRTm3PnoBeW5BIYMuD665lITAB5O5T0b3rJ+AO7Yv+3mX7ZAJnEphUSyk558Wi6boXG6g4IBIeeBK791ni9bA/hC/qa8X0YYzMYcFZzUHPNGlNbnTwVAv723sxovKUUKevkEQDOdqXcC1h+wSQDllyLF3rOe2hRoqh+/4yHTxB0Ic5Fd7UH1dZYWlmjlyiNpsoxwqHoyRt3yk+0YpmY5mfnXuHU2ow9CiJFIr/RAS9QZ79ZWBiYtKMaL7jWiBOigxp2ArMRWrIzv81MOk7fbmRqlXC4BUTIUQj2++6YIKy5tAJcS+dyEblcQ70XR2mIpHUU449VjRPPr+/NNAcGuWsJ4G9shgC5XIjnJRLMUYTGGYo6plG8Azx2mfYUOSndgrLu078ZrcBWk1YAvvvnp5xbyPNZ3OzcorMVaGQHfkF4rmV2lHIuBBeAyXVkHOQiIGorAgShCfncfHubrW3JaqAdQIzBVSzdMh2LAydWm4zhb8BQJ3PthY6Nn5zyKortascaKdV19ScUXcp4P0dXw2VRaRXDTwY7uZa8flbyw18PnZ1GLPNDamF5lLiw7zs+a21bAnK/7w7rFhBOF06juC+L1+yIOlR68kmTKsZ5UWldQUNaag+Qo0/jJAPoBHlXwzhuNc0gmxXuMdV+5CNPVeZ7RnoKYcjreYSC3HaWYx6WLI7k5HZjO+57y7vGvpLXE2nctq/H6y03x1zzPAsFhQmJk2laVGjJPzZNoXccensAxAKVB88fyKEnd/ySHOWygWnxbClQ0/45c+vJktO8Wp3n1CHttdOxRbslYrVjIlGZqYXzg4/As5VZ6PiElr/Dmpp6jXPEkFwcZUWzr0GBFZkD2dQhflLFfJvTOncedBRujxvkMqPU6OuWTXpedPrxwpamsJun8sQmTGKYu+mYqH9yZJEpz5OtVDqVIcICzhkgpnObbyyRpnW23r4BNhLcaSZP6Bm1nqURMOgO8+t43etqlqzqBNRmzqf2nPp/BLu5JRy5W92Vq7fU6Tp4VJFhtz39QQbluLiguD6eF4Hw0RwF8EFGKWFmXfIGLiy+YqlchJjMYst20RZpX0azi6v0WL/v0Kgh/TEp5FaaGCwFx2pnoOhCahpChXtjru83KUGx6R0Qr1i031XjTo/4nhSgwnDT8NdtY/q3JU8Tx2v/xv4lc5J1pTTg8acr2ETnA2sqfoItBDWFb5qe65NkwWZJ10UlKNbpvWhDgMUMwC51k5PvyTItRvxy9URFOldId8EBT3NQVvt1PBgfXUD87Kk5+w+AWAPA/nU4sN5u+Yb2fHcfEJMyXPeNPpuTFWYP8mlOmI9xn9ACjOXMIbKPNTeZQ6LZ7Nsox6xEDc/3IeB7TZ3h1pSpyh7UGiN4lMfZN5Kz18f8kHTLvnAGZLWM7QoaEN8ZzVPhICk79FG5fumBob0McQzC+mtTJyEXx78Z7HsfKZhASJ38RRo3Ykelzghce5uIDz0Mdl+xmE+kQHjmcqaOp9l/j/qRHY39gifyxzKdM3LuReutbMyClOG6bPhEISGX706dFngJfgqKlpFn1M0n+X7DFXLyi7pZBVU6sZIolDUmB0xufr9nnlWB1OxDqKVYzZYmxkrbj717MbD4GUefi4CBuBa9nOjjHYNvh+6mAy7hKNBXrvgq4xcmuyJhhlfFJYCTusvvXpcHS2Km4UpNq3ysAtDija9F9nNAvCedJ1XrCoOmqMkKbHhMTy64s87aIitEpMucZ4m3DBNCo5eSVL+0TQmhZ0nhMcRg4UXbggEHxI/rzh2zyVcJ4s2KSXqPUEohssKzDWTw4sTZH9kO+ha0ZXpfZqRATP2rtM70tRa8PwFgaNhcsuH1N5uebnzXFqKVHdMRa3kOpPgBGEO2QZBdSFW/FVnJOGTiIxKKhbIgivPTlfqfygqLjZKVJXwogqjvmj92Py3Tz5sUCY/pDCSOEToGudrMB8NRPzmrh3qwkMLsQ5woH7O3J4XBpp0Ndl7NIi8ZSHHahOR/0YlSW6qcyl+GtMETT0oHUPbcshZ53hAyHEHIE2YjJbVzINCc7yilApBQUDPlVJ1ebKodifZYpmjs62WXXHLumHbYG62KIymSiuB7SVJkPA7s6sYROsUOpfyLRBNi3kL3/i4T/Gmk8X0XTBwrEQRlv/eXNNuMMXPI5pA1F5R9ALoDh8JKWHbiuB11GquNBmwl/la4G+snzhdJQVP8Jy12bQJp6bR9eU0+7H2IuRyVz8R7hgyI73ihQItGKcBNj4ImaAMkz1/WRUQ0EH26mZXwmcZF8F7HES7ukxL8cElAfJZiO9cTVJpP1iJuEQd9agcPi9Q48MEvMDIDYMqJJovXKytjzOSsj+TCzmrQvR3ygpd1kT2fEvyJXd99BUrYVzHpbCTDDyOLP+/yjkehFDXkPic7h6mDIiYmb3jnngLxyGZH0N7viKzGAoKLugyy3s7r7sjVSKugXqrkocbdNpV0L/hOykj5Ph2o/is6cHXWgGYxs+YviVJFGywkGMB5W5vnSVkYs4GThlU7HqzhTXps6Dq05Blhfv3KEBiAjzITP8CTprcxWgOe7E1pLEPvuqqg3dDogntp35GWpKVIIcWFDQ1zsjUI2EsUrCxKClgpAaK/y+5gokfrDaiEPHwr49lpCyEKWrseAa+HYnWZYD1jy8Pi6JcxhoQn8iv7l98amlr0bnyXctjzPJdHOyJ4AUWH05IqZlvWh6iZHL3SD53cbSyxPOqRQAiP+6ldpopG3M0q7ZoUyzrg8/0iolkhNu/gwWz7536kK+ig2whjio6i/dHr75tjV4hLo58UnAJR/XDeFKmchXPa5f+B1gxk80ZPA/ec0wLEqs12DAQVKme0f9zBBnnR/8bbV9SEkR6py0jObi6ip6mwbMMvv6miD59GciNxI5sZmOoIw8jPEpAXNfVhCknPlnbF1y/yM8BFLADSjWiE2Xtl5Lr2uLKuQgP1NlfiZZEXDZqplWzVmOwSgAnoHG97VtiULoHpKQm0wP9HVAxvCGOsFq4TYwNQ9W5GSbQo93A2TP64hr+GXe0QBKdj8d5nXltazaQYgeLNt9Zsx3HgzJTAeE6uqX5JEow+vw4vXJgk2pZuK89QdkyGk0QxhfP9YjJOke1JE2l8+bHOSci5LiHeVbxqbp4bY6TrAA8Chi76sYkysf83JGgvnJ4Op+XC579ZhCJNexKgi64z33sh2MyAKb/+KAeZWe266E3PqkLmzqx6HW/aIORxKPx7uT1QXRAT/rN8OZ6HKE256JcniWqO4E/+w/hjMd6j7osb8GQ4qY5dA4gE3bUU51dUE748FxvNIRp+DfaZAOdk2qzdF5EGjReWqFbPiuASE7V0mogGvNwyGb8u+CLcE+i+wY5iX7plbWF1cTHbpYQ1wnjFqCRxRmvHZ/l9KPxq5NwzemUfzvIBWyX8yaaYdjRLjVAzLeHuy2oAGgZstLkaMxi6ipZkJ8/ccKgGPU8qE+mCkUtLuQvK6eRzAlnnfUsW6dtplSXs0s9LritNtVqEmdkc16aYRTP7dc/dFY5YikbtjPjB7xUcpJcSF2kcZuZElJIMb8ExwdZKEi+bljp6e8L81XZM4FbZgwrKC+GhD0nmM/5vZ2KEbuTwWD/eZ/UOY8Jeg7UmeROhtcG6ebbb3Lj4XKSZ5UjTpD4NJ1z9R2RNbxfrexKHAI/+Hb2S5hvr/9ukxB6UXo2cF0oy5jHTrgYVXQXfHQuPR1KZZcPXeN6+tXPx3S7TK6V5AGT6DZMVNv0o4ur/lUV+b2G52lOrXwPn/i5mGMEHSvbCNeOYc3HpAbqx+6Fh6bZFLZ976aIT0Woq0mtfyLCadhn/LGNTVtOoaFjb27ogkRGU7vl2IiscI1oDrd3k9sR1YnlrmIXPgEUOLDzqnJ17zI0RFZ90XzQu5J0aGyWWrXCaGRM24bQN5eZCixeSfUixHUjDVRUlgqOtmDwG6fP0025+UzZ3xRDNAlAg4ogK1YgLrKxsCDtvgEhqD19YqOjf63YvOSb8lV7KmEyMsFqapqBsqVaOPshw9k8C3rvNgHYX96Hgtvz3SE9Bt3TWqOdxaql+QWT4CDxUQFyeEsrELD9LijefIiZK0J+d+ZgaJ8R37IfwPXVtaTzVw76cCVdkKyhCPxXI4FUZbKBI9qYQdAhA3aDaduvbdcsZ9WO5YbOS2zVuBDmE7XELQvtQDmS4X63IBCzXNFTawhBZl56POSA649XiwaoRZxSZqs4fOvRztuUjuN/olJfD1CGFKsgFJtRbcsuqhWBUbCJr2DNgBIJ1EMsy8/8OXm08R/QxZhpnKayuc7ekDsJbaqeeEbKRYMygmoMPrvCn9xpWe/MIuwsdsDc4o0+vHB2yB3IbHm+ZGlnSfWvbfOSOF4ouIeXqUjfNDBHHpRoKNM2fC3hM4M8g8Ss5XRMXM3mp6F05JUFbGdj1KRbhAUxpjW5Y9yQMM7V/0CrY1GoeAELDMJ9XeH7LmUulfEDAn+B/XvMzuk8ecrh3HdvnHPLYLTXjz5+LLROC/aHAjr+DCLVq6LQqcXCs3UGbsQ3qZCCJxscjiTbN7hx85sBH3S3b+ml9Ub5j15Yj8J/SJIA2J5dYiW3hmqrEUOVHPL/DW5OzE1CsXEc8dbGRlknNUIKTabxaEq3puRI42Pnxhl/Krh2Ox3VzeKvlpT5DeCVGV7QS2LKTQULW59imoZFXLbGfrykfY6SQhr38UFl1nxNHALd2ickoIn0Bh1x95NyBgchZ4bD/U05QM4JKSMV8o7/GHYjq+PthERaBWG2o/wHwJf9YD8jzSdrQqSzP1jr83KRosIrqg/Lw0YCv22YJcNVZQIHWOXzODbWdjfZrWIBS+ABwPvFMmO+EADZdHdmoIkzrA3vgbOiaHB7ZwK3PhjjekCbOQ/4eDYre7eNtq5xo2i8S6F6rczMNCZQSpNjehD8gBy+Xc+GPKMpFa5TCMqOEdun+y7QrzZ7ubK9xgUEZfdNyFlsUMkNkH07B9ydhmQrEB/eXqzJyq4obDBEcvHBl5PNWb9nbhr7tWssGoGi4ENQR3UTJSmGlB0dx00XaSfrCl3UPNvfHKdn6tdXzSKoAW98fpptnzvWs3THaDr5K5OaC9HhVYFRPXhWt80OqRNxZK9s6QP8H9ePdPtSUwgPtvrmuSVdbOtNBKRTwvTQqBh+A5NAQTnHD9Yy+epOum/V2MTwzs+0rnE4Bu16YvgrJ8JA4XqTTIJGmOegYIyzd/2yInrJQY32JtFMo/iyPQ8MAN1LLrxJ2ggvkBudTXaTgTr3IlQtX0VCAAD5k1FZXgO1CdohGiaypk9YxFcsFge61/5xSoyoSeTSwvc0y3Qzkh6MuFRpyBsDNzV7YTjZEbDlOdTTCgYrhT3IjcrAsUOYS26ZFmvHpACohMel55jwOjBD5yG3LAxEN8DCFoNG1jP/tlQjYTY6lbZ/qIvFjgxexMtTM7i2qHtHgWQ/xsKdggUIs2cGZNNAP7OOKVuytEBcK0r/5fr4xNOJ0OycvuhO5AX1i2cgJSVI8vp6CI+TwLZ6d6MjWuDNUQfyqdrryRgMSrxtHBcG4H1W2JBMbXxdyTEYakrVuEJrSiCJE0rhKnhwZnHS9YnnfaIo1zZPUQLu+YahVgnmVt2UuBX6dIEERqObRLB6W6kPDH54Pmv92ZW/yMzZbAd7OyXXCgHSan0s60kq2GthyLDSDdhlEb7E5u7n18mFxcQxjczaFZofovhia/aBc4PcTcr3WKED8PgWb1KPzCh8ipMXVYz5WJdwZGtmfMVg24iv8naTh/FxOTx2f0IzXcXierHbI27IWdpqHB+hzRVnPrLWxCmVbCLKIstkDFOYIYc7TPNqCZyAeJnCQGV5xp3rB4a/hTWJ8Ix+ijPjOwNIpBNLgmr71f5A4PT3abvt3Nmin7m4OROFvLfD13mTGyaviVuzEhYtjMGWkCHDeXelF7jzwy5Wguc2yoblOSj9it/qhSR45OIhyhFVhmu6SOtG2bX0srTGbVL5PAAarKGSnGHFvXFEjk3SN/DBCTUn8MUp4mpbE1RL1Z9OpUUG0yEFrvc8RWpaJTHErsM9CUZTXnpWhoHOR74Rjumh6OoACyfMgysbC3b91o9B2mojvpkjvAykGb0ybus9ZMx/2W9NNmhph3ap6fNBTpu7aWsRUvVYmXxZ5g/PxDSmZHDwRkENK4k71Y8rnQ0js1TCH4LMMISvJ0rUL7TVOqUWLSRPPiedpE5BE/e3sKyIkFVgs7WRivmbrF/b8WNJ66ogkz7tY7jSMROBTaMXeZ+YivFg58Hf9LSnC4D1aCk2vhFC32rWZI8Ai2s0Zc0n9C+3MGrrBzERFdWevuh3WUomDUgdYWI6eFi6u9H7v2VPAOZVe7TnZ1JBbmtDGijODqkUMPUW3ywV6kUD9DatoeWh3UOSjya4x5fcarMyFx8WFFfQ3cTpmx6tuC6AajvL4d5vgtaaOQeaxZREp63+V/Akhks3UW5N9j/71FInz//GOZfjpVFZXf2a5IB5xl9WmvIRg8buqkwwtKfgc0bBRwuMUY8smTa6d6LZg30TyL7HDMqp/UNl1H0noHY99c2d/5fpN3iNhjPm3aMXO3rcIoPHIiIEe+O4FNnBvkQJJ9BR+z/qZwP8jHum153DZUR6Tqf4w6iZMGbAOgOm9znexmbJXLvY/WsJ98quEpTqwFCn7fRY6cf5EMo9H22zXBFR52HK2DKFZKPGVFt0JY2d56mytoOQV+t2MQiUzXMAo6VyEkgQOKMTsnlsjQ0IKwkyDy8o1tPVjfcoDaUhhEt+UXc3czedmKIt67s+vj41MRSUDAJKF/Z6R6GKX2Uk6piyyNOypYC0pURWtp6KgV8eXrg72bXacX9Tx/E6Fkx00bLRs+UdGK1Cd7QxNrFMPOkaKkI9YUpSAS7fIBKQwkIxHGUTIfoWQJd9t8vWOMxUH8PPTbv9NMaZphXqqU4TnxkLComNtgy+koaTjKjqkvNGgLdj6Ay79EFu+tD3Qp6N6It6QKCf7HvLtXo+Yezia+UjPBGOs6XXYf/t9SB8YNEbKzM4TxfS145/fBwOxGh5Ak0JTh3huIWWO7nE6MSJEXy+A0W6aNMfBhGogprLK8FFzzdnC2zFRRNm6nAKFrCxg+c8Yr8gxOFma8H/1ttspRtS2yRd0qV6Oc/fo0IfEDFOuaM3i0EoPRnEdmvi0JTgZ0+Q8qldEW4IMgqMWKryOHY9+on1iucUzIan453x5AAVgCKBhlFpMhdHWSKEdJc8BwOR+/ASKxHJKgusU9sswhSr1w9bBzraba8SDXcyAJKAkMNr18A0M6EUisuYb2uOZC0Z6Nb6uqvfj8nOTV7Cm3TYuDi4vF7+/we2meVmdU8FERRRJv38+cDZD5Kd2VgLNk/ibkIJSM6kM4fSfCr528EbffX//1RbGMlmXauBFvtM9bZB9pYv8dlCxHjFtigIwryxbpwWYbv31dnzxTB6IAxIbmWp4qxKgoDY48DUPbsxbN+GP0cF0BsPaOh+c4CZwdK8aTGMFfF61oh0Dt6H9miPQrh7Cp5hEBTHNwYhjkgol69icW1Kj7A8jyhFuy8Gl6ecZSs9lQUfE1e6DtKqHJno7Tpi7a/XNZgWPZ/aNV1mYJVALxGyQzip5odNKqqYso5r6qJzNG4et6pgXQRcv8hvxllhnXE9a4RiJAdmTn985n9funC0JBw+QElLXBZ/T72w1HG3ClIoc/fUypNGlY1ORZz3BabdXHoyxfGdeJ6vFpQbz1FQ9fxd34WPCOcPzEHXynhBTr/xzU3a3TM7W34+hTY2odrlDZ/yQuipiovN2bmE58O3dBqrQG3QQjiRRcoQQEqQnkhzPNKbrRzZJzYRb4+O9Cd5lrIctvhLqGXdgsHPSdHeJJT5FQbyWKnx6MDQ+Gk+Rt1wOLemqX1qB1y7zSGb5xyqqnMf4Z0Hmt50X+DbxMPMAr84B3+w/vBJaYs+kP0+sigFOIsamyRZUD3/f99UngU3kdE3C1oKuzCtfQDmqLoQlF2Ee6V7K0TA/F45vE9/Xa+ovPuXeizZNpLwkrEY+SIKXvn6xAtwKMC6wEmEFGY58a8Ilkxci4kGAHR/gUGBpTjK6087hQzP81AQGmCdFi76UOGR9RfchBRl5/ejlT7HFUCff2rsgl1BNKscTYl3hbqu7nT0nASZGSnLPMfj+5wZ+9DXeNT02dYpmSf5mD1pCEAPmitac/AnHCa6z8io/ngxTB0nBqvjDL61rMhi5Te6PZMeS6KuPZMEAcGwtNHuUAPtRbuSUBhnNyvSnW0WJRQYJFvbTW2ieTJqFY4mzJhdS9Wu6SbKJ3YWtiweKCkWOSAUHZHk0klYO84v3dBXwNbleMIgTldrny6/MxxctwF6hoHjrXTmSEomNJr7DrEg81sTE5SWK+1pFPECrctch32oEGjpbOLl8zqIpsMjJqPWAkrbEl9gCk2Tqu17dAxt8IceiQzMx5jpZ0x/hKSVD2FrpHW2j0VC1M0SqzophD5xHtPXYfGH3exblxYQPh5+6RS1t0geH2bdmU7bpV1uDDPuYbAWh/nNucjMkO8TiAHK/X4giLYX7vwccZd4zYVQgIqDTzayEskIN9aIWMKU0Rk+UjzOMg0sT2t56jk3XdStCDiNkFwEgWdWBRcXa1w0nDO00Qlv1cqddfM/+Sm99M9yj5lZavDOI+jtHLMdOtZ0Qj6rRtQEPXxQtFOiwBXp1UYL/6PqWlQIybo9epoPj8/PMy1uNWu2Pm0gtb1qug+4dtk4V7ZPsCdT4hiD5cymDwJUaR9GjL2u2JQq1ZpNTkQ2G3CKMFkTPQv5X4cHutXkafpZAXZevgGn0h/lHoQj5CdoeF1dwTa6/8atd07NIPWuQy1+5SLzALF3lGjUkG1DP4kYmzIGRhE0Twv54Vr+AYnCWIPAj1RHX/iPZvd7pqJ1zX4NEgjUDL2Zue3lpii5yg1ptqTRqTyhGCOIuleRaNS3zntdn57D88b0CAoS10bL7drElOo7avdw4sX256omWaajDBS+ZiRcfrHRQ7EuRgrWfFzLVVp1sh17zhLsLHVdCY9lnAfIL24umLw6FJLtW"/>
  <p:tag name="MEKKOXMLTAGS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8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yI17R4xAuCC+FbL4Fpf/CcbvtrGF/apbKKVh+uEKmxHQAokKGwgL1zkY6UAOF6aPcqqD+nI3lmqATDydfNVcP/65rWCjqzIevX375fLLu8ILSl6uavYFHWE2bNIBrneV3fwuklXEQjtGA7mSIH0EKQFNxdAkkDW4fTqSPmuggezODWSerSmztQ0kUUGh90U27FMXTbDeK39ZgOsQlFB8EvL9Yfia0A5E9Fhgh26JHAR2OW+ZiJrMojRYqivcSKhs/kkzCj957YX6siO7v0PIY7Ga67x+fei/GgNJMV0K5L8ej2N3VAVXCuDsoTvwB8u3S0Sg7qbdSrPd6gXq2mSmE1CXXt/SFVjdOX4Wv/OfR9tA4E9M5EUkNnYCB/WMA+lIBsno/OYmkn2G/T9Tk550YwsaXx7auymOKKQVBF7s+MiQ1DW68bWLZiDBWlWpPrwKZg7fTPiBbaQTnR0QaCilme0/M2uIJ8Q47pLn5K8Y6pz4jbwIhJjEjcsOnkwKNPp8XwlrxvSP3xDgLsjQcr7ZFnBYUfFrCqy72glMZoe18D/KMzFKGq7IzrgccogurLC0l+obUtoaw5ffXYJ6FUw1fb64gRbBsd8cEFiVlaHlUKUNcxIb//vBU0SMibCYMB4Kv38BwI7KMBz0FJ66gCBwoDvWvMWvOXCnbB59BkO+MLcqE+6g5Zylk6NgM9jtyOZJsYH8Xg4SrkVL6wn03RBV4SnAjhfibDR20F6pdK/YOPCGe/Vr6LhSWkn5QsW+DuLIs2IjLwlmrBViWqbNn1OQf37PYZfO+PgmYM6D5kdREjFMvtyv2e7ZbQV98WCZ/VqOO3kVVyAkrLCoubVVb5mVVZ50KwN3M1HQ9Scnl0wppxI/CXDkBaOph7TcHbZ6GTyNAaFUXvU9fQe8WJ1NX20L3gj/ZAfv8A3NZXa04m3gN7QEIbQ7mPfAtoFaSahqizZJ5aOEEXDQHJQ+039kxqloZoPZFdmI1bKdPkRUskBWQ6MpKWdjYtaPubr4IOkGEgVELroQ0PwtvjS43SFV932bdYARpQDdjQJexYZfOgxNYwOLWXYdz0u0lEFUCRBSxKP+spjeJ6BwyTyOYCByh6mcUBPF5alrPZXKBW52ybtQ3VStcAiNiOoxCrMqVrAM/s5cG14ylkMeqEG1yOF6JNavunKVMBMAS66VrOUb6XS0uuc8r+mxCrJz5CNT0Ncs8Ozs6rz9gAeWgXeWgPNFMkI+oASSfOcytzjGzgVHp/iLHPgcf3oFGNJeQYU6BWxl+niDxZaEApSSVJp0xI6vygUi7Y8pyNdG5f/8ZSyV7VooBi0j8Utru+6WRTHKYrEvKhZx+eYKiAYh3jk8J9GZOEkIRtRuxlwroQP9JuPYgZ5mgfNjQfPAkLt5bj4g7E6ceMfeDL3q6Dpf4uSYszMX0l3QTMOYgTjRN3zWzdHeagWQkeoHY/lMY+bvYPB3LgQEgmgiRv1/NvpgneoDf/iSV7TwDkFH9dAO2EN+8VcQwGxBrV6egTixDWnaZLLJ4FQCggJflK+vdQRyloMmnlYWUD+WfOoJ+W2TtgQL/ECfbA0t2hGhYsCcV99yQVQf8gkK5A6nF3w1oBhvO24EwfEg1LZUM7bu51RG/HfA9L8j3wO1WZIIONC0CQJEVTVgYky6YDpbvyQcPKH8wu36/yvtaFm/3h979mcFTyRhZ6bBzLwBQvGr4yYvBROFUU2cx9JwFbNMSfiJWkdvGyI0bsbM0CLEJR9BbxdrugVMeA+ROs4cV6pXD8YsdSTQtmCed6P4k2Wq95k5+juUPPFUe3Ai87xfC9ILDMO47BnS5zybvh58SpRDq9pTnNP9JV+GBc3yB+VvgH/bk+vzCqfmAUmQToPxAfxnyorQlKhTNC6x1Jsad4zlTEVhEUO38vdmaC2IAluRUM5SPiUpBMM0n9zQc7y1bIAlax9LUzKzaeKIBp0Eb46hDjDmQm/Dm8WDfphHYH3dOEBJH/9hKfMZXVtdbRTXzExheLI9Gj2aWTkLDtw5wYkFaoljJtpJwCLqgErSI4aTwGcMu4bkUKCxTN7EjBCOguo+Ok/AgT0Yw5Xq4HWiBdKFfGKhEln9uqtgJFXdBRRko9uHnDxykZAGtnYWAXdUY5QCFMyqV016qkCjrzjipAOHPeV13l9bCwldi+oKsTr6v0kv5krpJ93ggf3E6r0x6truvK1o5Saos/CxVzCTYF1SorqCjYbErb9Tp4lKL7xy1UV2SL3DvqOxQ/ktNciTbCMBfUCNvZHIVj9ehMvzeEZeHy1foDYUUgh0WXc/gJ4nKElRzoeGu3+Nm6MKaw8QMYR8jjj3oovhBkb5INXWUgtmPWgiOSemyjPNcOLkWDp/BW97MViZH0F/6YRJirT7/soBylxnBR5k2ylLd26Ih/eBHe2R+BJoVmkl9hv2fNWRYC8A8cAVWEyZlJjY1xzoGSX3GKDxIctoONqImcFQAUCYAMd+ZnEQnFMwnHbZaVFkdPf7RO2L5AId/7DdkxzNg2gjBkTdrnl6js0hyCCiuzc+JF0ul5jdW5F4w7UfvyUN9RIwKB0zD+h4llM2aq3l0cy7zBh3IZVTA6sQiIgl9fG1t5xqJTUxhZC1onUECNVEkKoA2rWbTXm4SO7b1Tn4R9O4sJ8t6t3GtZt0rkZdwOrlEzeyDfDvgQkFGsDkmOlQCtElvTu0GYypIg1E/bZ07RUrbU7j/IpFKLYcjaAxqWzokPEfAjCWp2ReJmsBamfSWR0mxAq6pc4fzaKIcQImfYlfZPqFxiQdYEY803qfRE3llVIX6QqhUdmFvXAv622EoBfCoPoq9YAMYu3nE2FoXfWiPPuZVD/pRHJn+3E7R8AUi7/I3eBBWzlpFFGq7N0eH+uYgGPs6yG6p8OAVo10A1XXzmNRz6+Wps0RGv2D/h/oiCOkA1pj/kmuZeYsAwD8217D893ZZi/8vWTJx/H2IBahLCf+jurBqxdVP2istRPJzl+KhIHBB9OZvuQWKLCdcWbdr/QqTPa/mFrVXNbqnI3CUWjxLmWuwMyyw+wAV5fZm7/fbdBL1ikIo8LO5Q1KunffmMpdkpGUBfRIGHoCMKbJOW2ZZkHtlsTeUreV2vv0os77dR4918cHnkLWgSZE9Bjn+/YDLaXZwFFul97kNL+n5tV9KFzxcRZMBSKxX72YYf8BxyeI/hs1eD++hBjLiD2dtSi+Lxrtzrv+r6sbDJa0T7SGRA+mJ00YTqrJJ1RAhzbCayRSoMkSlk91MF+tXsmXHiN5nTXUEH+Ey/Mo8LGP9JsSzghhQk/BhmGyO59w6BMN4uC9jyA8+Qcind+ZTkU5hDlw+WjOEQdmNKcNa1QuaZGYQf/3jlOrIgb6neQFinj+qg7zAZ9l4SxHEm84+pJUK4h8AmQ5gy+8SrxjhyPPaRhyB3d2zGqiqFywY+hNeSsvd9wKrhzkDvg7Ll2Kkii9EabY/XBsitusUJ1pT4/oT04jXBdMj+9BjWaYELpMwn+qzVqD3VK9mxZE41szC4rTqmpvP3wNP4PmqSnWoCak8PYeL2sBMC9020EI9qtfbx+j15QQLXWmOMFUc8vGo/XYb+Nfer329kxtTKG4l5VVtyKy4X6XAkrA4lwU9ufZotDYDLEFkbnlw8K0mdha75p6KvNggJgm8WHAG/8ylDjOB6jF2MhtKjeBhLC2EkYX6DpbjXfVanPq5/TWwvs1DZnHir1ZR0GRDXS/Nd17CqjgvrGMcvXk+PLh0bOnEW2fcoetHr1W18wJS7n9g5aOYpaDKqQxAioPmibdohdrv8ojY14rypx/Ppn0n80/CETk9u2XAySfEH6lqaEu6ivURBdQlj3bBH3K1ZX/T0DqzIlK/ty7Fsl0HDqziKMQ5DDbMPKbbxSFk2KozoYwwDOtlevvpovqhBy0No+dKF1+9Odh1hJCHC0Xrw27rIrdYAe8mt+z0fL+GBYIswqqPQkz+cuifPGjLJ7UQCu0k2Yn/Ma3WZb/e7JVG1u3sjXVC9oFjDwWiLoSEm2yVbi6qBzJfkx8D3jHPe5RorIhrVnOPcOAr1dVDtCY/qr2prvpcopR9IZK6zLpCB7/bM3+c6LbRKX9j1wdjsFlk88c4izwynGVPjwIxj/RNW9H5BROhDMm95cti5Ug9lBhLTZSeA5v2eQzdV75RLBG9esh2/QLVzdK5i1CE0geaBI5AQ35wpufGh/uER1+SN37e2aQRqvhHvvm6bj46tIgL1nFPSlluSisjmwArHDPXKnY1hma4f/t8WB3BIGXeiKTn0sfgO3qqDhTNIlu7pWI36JUxPdJBZ/Bii7R7ON84bDbQO0V8U2QIIIMpUmc3jtP7rCYGCbxaWBY3Rt1uG2/4RhOfZzaAP+9B5Y8WuhcB1oA75I+JEMZv3cuzeZrNhkjJf6ZmAAfQtmUwZZcGKt9Y4tgRZW76X2ASdLW6xu6xoVuZ/6wUeNPISrMS/agiOQQNCQhkTDJvmuPgxa6gE/jLuQhU8TeJmoHHHSdVIpas6S4WzeHMQ3y8UN0szTtI0OzdR6tvbOJU2b8//fJcjBjs9yvB7Wfjqt8ReceZTwyMz9Nh+DlJOILhhAeBx+hTbmneWOkjHtgnnh/Q7pZS/mZz8BOB7mZLQJazZjrIlT7jOwmQ8pSL8/a1Gf9gjEtbbIEfRD+FtjI97sDKlwWNw+s0fdMU4H/G8mt+Vm0IZ/niaZLHz+ZcuaBuGJtQ7ofvf4vNggMbm5K9YrygTDzjpykyKdD7F6gua0/Bis1yXAzBF5MU5zZLqcctibQJ2UtpvWhHTKb45dJEZyIZZbhVKgaQl4gfG0dRU02xLAZWgVuL7XLO5CARxYgdBQb/6VpjPAgk0XK7enGFiO1GtZ8D9pBXwLTALscZDahX3nrMLHoFNkJ83nCTXtUF8qV2UwT3Rc6f0Y6XgNz3Pi2v2zYEvEJJnGMgpNyLBCjJ9ZtzY5pk0E11NrF3gtl2HBhImw8ogSM7aTZwqdzF4tMBFJKQ/DUmUJ9bOtj1TnhPSBMXzMFyWrplmJyjNG/tQKevIYyCcddG5Ci0hqvcISycKxXgbBfGOrATt/dLkq0p0d7LKZnZHOKoRRd/rQE9KifHQo5+bg4kIjeAL9kSOwbFlE/c2RtbZTKLx2qRerX1NoPCZoV3cSgIrFrWoAhkfu4lI1ymi4BStDHwP9zPLaE7SCfnEhdaHu887jjcrqZUq3c7ekNRg3Btl2plbDAEjkbTcyPJ3x9yIMB1xgYcVp+QvKGYXMi1PDGM/0EoorjzBrLoUmbUaAAWtm0v58lEr5XSgK3srOROy56prwEFGBxz11dEffic2h0VCPMDK4wz851Tmkp0+j4EhfLw2ECijWO2x2xOFgdXr5+WQltd0OxnJmSQuAWFTpzveuImi4iEoVG9qHc7W+HQc7X3kZyru+YaS+DIKtsQXL+rm3fWSn3yt+itop4vVU8h6AU78OgF/YDudvCR+e7v0c7MRspfkF6QslQWKFnPekQBY/+2AoOr2je5CmtxEk90tC3aFuYbBQRNW7L7iAA5aESffsbTmKrNCl3c11PHXN/BLBKBOCg2ou3KecbInDALmIkLT/6ytsINTv0UrtoJBqqaeKt/9W/bPNb4TLM35cZpipP4xORMZ8+36y+eH7J5dCki53wnL87qmOiM1Pva/QBxxGh3xO2sstyNeD+ZHXa0gbSqciW8cD7WNLXvIqKV9xxz1O9KORtktavwBXee0Aou9WyFxvOO7aPf5SnEQxYTg26CxgNvXFZGOucaBmtachOdinv545fK0X/YKXEPnGxzZESGf34LuYIe3hVGWUXD27eX9Y6f2l+ArGssR+j8+oPrEDi7Bk4iN8hEMh6FibWWT561suvpFvs9zgfVByBAnsX8dV9mvycm1ApBG+wP6+7WYnxl7z4hhSMO35QqfPD4tftFpuV52gpKxRrtfKz5ihcwZCz7wYIObzgxs58naJW1g7z4T2F7kV1Zoa5J4PjSHMEWjaHa8H+KA7FbC9xaWdK8sGlCoFO0qoDsCFUcO4ToTcUAW4alOBUJ29a2jv7WTcszK3xjAMgUe8wSoV0WO8xEYjimHR10onKOil1eaY5RV89yRDMAa4yjRcTfSN60mrS4DpnjYIvCR8Fi+qihp84PQBaYRvUlvI1/dSTnMPhQDTuHKTRiXsk0hXrQXQ99/vTXEo5WEa8iaTkqbxzql5VA0BU6Wlf8u/3lmHf3511ubb3qjFexkZGNhIHc2rFEyBPl1KqaGW9fG7qrRXLNOjS6A0Xyg48xLhGpqrNQlmXeLRLE+2uw2zgfKVaDyZ11XJw/VFqe44Dv/yvEOjyiOinRq8PZ2j9g3rIQIfqDVIWI4m8ENvn5FAY1zPsqAWnjllHjd3tSQMEdrUnzm+x9kBWcy1WSE+vLy6QE9tzohS+mkjrH5Zx81liJBmJgIMsFnBpGJYKmeXUoyaBs6TA6w42dvxEW64bcxHZOrmLLYPbRsPFIffLZ/rbQanMfmVJ1XPaOUTbUYHV+X/6gQBrS/gCISl6AStx1Xwuf6OQcPQfO0v1ZTVSjfe28YS8lWK7kQChocHDxzv7oXp2EblCrm3PYgluS8OzJJt8cdmf7/0oL2aOYs3D3uwUNsUwv3iaPLrnBZinnb7J4dQVO3RyoLXIdF90SIzELyX2NZpdWLW58kbB19K34dPx/qlYftafvBPeaNXfwOsSI58kphp5cySKNsIb4T90ximBOOMMw+OgFymoTDijMNxIdEj+nnBHKbUuMwYpKsBQuXOP1+SlPkUZNnvD9jYyKkvnl/pvuWpvEpaiiyjOkS96tQRQOxOPMmfHdMJ2sPw5Ymb21z/emkfWG1SbQlStdK2oLfSh+SFw10Bap11AOfIDk1N52bQJGkkuP6K9ALduMIMDXJ/i1zUD68nj09lfNm2VF9XiB7iKvN78yXJlyFNcf88znfDqxgNd9g50rROcnf5G9qDjRVYfY5OBKf+artG/1N48bwPQYbyQ87P9jw8oxDRN2hEMifgYt1tNd1w17AVQjwwhIunRoeOBprVMb9baDOA71hxbw1AjiNmoxX56CyjTo/26Ys4z/OKdr5SVBHNHD+6OblZW/FQgUHaz4uOQyDmOm6LgPRKrlkpmbz9kDk2Oyk+Nnq+Rx8HzT0NdbrPNcozSZDKVqK1jNiYFlwLxh+2yz9D2qMWHuyq9YCaIMHbdx6tGGdquX/m8kyz3QgZFUAb2xgbnemXboxbORTO+d0cw77zHYJ79iVE+rIwvbc+fyYmKSBA4Bsu56JwmatqCTalYTXDhho9oOhIQKjzPurY4pWDR/8Mrkox/4FWTTBrxvpukgN5XcQ7qzTnnUTPXnL5/vpdrnBndEA+FKBbjOuKUJ0EOVuOXszEkAYyXX276u/YLWgHERrfSLbB2D77pdT77Nveo/Wnh6WwAVt0xN7Tx0ktzaL/SY3NF0CFoIZHFIBrEVoiSyESlFM/nknohycquyIc3Xlt8IVB1i9Dm3p2TSpBvfkaY7zirsSWqrHRrCfku/2DWscV4UYYvLWLCsjPbc26ZW370cOjvTG9pUwx0ywFkScgHJxx29haHpvG9WK0EWs90R0UsUCEeBrLneVppKJkpzMTc6eZsdKBSUK4WXPCRFn/D3Cdj6hlKOWz3TAP77AA7KHt9RiR/sbxOMCJqbRaq1iJpVlPKisjTcriZbKrkQHVGUZXr3zqc5A6DHhEDADV11yKZ0Z7kfptt5QbWqPxV5YYcP5ZcRTjc0GbRBjjkYN5h8xKwgKmt8PXqOZxwuJnk7/R8xNlP381oItMlnXWiXOMDt+7W6YIcA8VFBLKkoUH+mxjwcspqauTrBsohqtKwvW5xG4AnjIbhpGsktb2PHVCI1BPl0O2rc8nTZXWW9FGVCQ0uPEAUYPcoW7z57zCoVKWGYAWBokSPl8ppTk2vEjLMSZpCFpK4LX0HTU4onL8c9ZuA2mJYB2398cZkHxRo95YQzzdvbt+/+nkIdprj+g3Hpet5FW3mISSJBIZSDQhl1t/xDJOx3yvS6GBP0BmmVAuAu0gtDXbI2lyvMoI2py2VFU+VHCGJ5RkfEPZDMik1tbxy9VS6HjxzcTzAaw8ub/C4ZkXAxmR/Tdxk7zVGMmGo0wvYoybbW77hwgZMBarmMe17c1ST6sm47LfRKHlxuxBnGIk3rzcfAyBvIEZ2RmeCCxlJVPj9NC1lwo/iQDrOfNrJgYnhizuUsxLacih5s4U+H9YlGPhv6e08FhNkdULAVGMe2l1S+raZebYbe441ITmv1g68CZmXY5p+iCHYaHa5XBljwXLGh1i6TUTZijhD8WtV1S5HM8kfOa935F2mGkQPkQGTNkz/GT7TjuHhZ7Xyv/LYTENJQp+AMZmesss+3o5T8kREKWSczlhBInY/fQ5h3fe3qczD1lb0vIdzFX3WE/munqHhbsU6a3sHV7ayu6akw4+lIHT3qCYZciXGACIC0PGSsZpw/CZvRFIq1fhlMAQ7FdkXnaEkVv+iko0FXkz6nr01vGMVOKjLlk/pCrSw/dhMX3PFseXNavUN7Qf+jBdIzSJzFXdUarBqYZqOe6mqSZziaxlou6vTK6d+G1AxXAdW5uBcWRK0S8sbUBzYWc4NOnWO+GUUvb2yi9wU5uZR9aCybgJdOb9GqEdvUZcF+1E+EtqNMl3F3I6AvzXhqcbOYyoBt0TFPKrUyK4t9vpDTxxWCp+34PuaRXNDdmhAgxR8DHS0q3ALcbNKZGeCCE9fFXYc0eEKKM/pp803XFXUulY5eV7rYVRSJDCI1sCbKyRiS8diKQeOAVc86vvqCT9zEDOe1GkFOzvUDJkPetHh41RMUD2wo3NJGSCqn91fqEqpwRvWhAa85q3rARRDfbf9L8cDf7F7vsmVwi4DcfwZY0UpLReaDqjPYjoM1b+sEeuW78VDCeLw4rw4afF8Xfkc8PZ1XCOftmV4L+s2X1+hDZbnMCBTtAXyD1BvYCmoitRWwB+BaN1Q5uLGZrokVlewrkTrWGNo6nRlebU0swK6UtAXVJw5laXH65Q5e8JcHtr0iZO33+3BPJU98c/Gi64hORHE4hlTbgtb/HNUtffrZVqiGdrOwue/vwGrlzGUpPnavrUHbAyUXEPm5HZDUvXQt/5/jhJ43d/cirBQdBcRBGTXHyU9mSa/p7ZZ+GSEbt/JVO232Ua4x6rJNqC2fmbnsGSfbkAg4/wYddJYBb2M+z6o7BUo7dSozlMR5eLg9T02IugaylNx56GBfxiW3dxCIZBZi7CNzioswhXebNdeQdYXWVqYIf+Lls9R7D3gDk86zq5eRXTEzjkvbHHfyQaCdyLzs1VFBvpUuhNVD5PZ0PBwM7Z6At7hHW9W9ilbXcCR57AVrq8vctHfJ4em/KZ1vIQFbqt5rPc6SVPU1EBuh5Y+6bnoQuZDLbZ5xPWu08I3AOJctiHbsZqaMrHdjY+TgUkY28v9bcSFXIua4dkRIcBWwNfdycUTrRnd4jXiO1cnnV1vmcu5VAbtbj39npW1aF3ayz0OWqZ9fS2rVkPWMYzUQA4vjU0ysa/qkEgr4TCvWK7A6CRwBUWmHtV+c2LNk8qGJiIi5gZM2ojesiWe2WKWPhCvxDIvk2JimEs//s4r3MuLw91XTsR40NrAw+uanf44wiFUf85H51wkFi/FvTGlCz/RJTrFWjdKyQlOpBYo5gkxHbr4dufv/K24JsrMwwSA9KLwkyYKMTQLTAGNbCidj9OSlRDj+JO/G5obOF5FmytMFomCkfkApsuEWEvkjNM1tAWL1ia+Tb9O5j6WXU+8/0bW9R+jVzxe2J6Q6UxWP4d4QLfI9ZVXSFiQuTcTsnUMRbp6QWyCPw8EEXsVsn0vQCsK0a2vnRKU4+DB2Cc1qnrGDpnA4oHFXXE9iLBmhXo1iKc3iJrPNp2+Hj3Nhtso8O8Imo8ZoFm0rRFZaPMzBXJQBxSJXxmB/MXlxN4K6OiHTnSWjr1NbNa3cr7VtDemuHCtcWVwkN6GH3o9uYtXN2SfaiUpxBjQd9292TvLWBSWKde8IMnDBVyfsQonAWg844Z/TgpAK8PnzX3R5HLg+hlnuZvVbKwrLH8ppfrXqdwzmI+DFo3z/3EoKmP3RkjbJA6CTy/5iysDOe4iAgY8uMn0rWpr3h3uV0mpnvHKb6jRJAKNjug9uvUP77Ov8Ovm6bvTH4vBjX9dsdcFTn/cyvAUUod3CWQoO5XxzWqHgLHFllmvvJRS+bt5WDTpB0dNLqaUaMSZk8abTljD6rpQGbeH/ynAPBKR4z6p6EqQ6Z6WSsnaL3wijbY38I9bl92gn49iO48PQ3sZtW1SmVUnpFVdFp8hcfoVtUo65p22u7JiNC3QkIkGtMd6jwmlNbNDj+kyqwHDS7BpbkG40avUoX0PVGv3sfSj2ykSV6wcMHk8TA7UZ9cgC/UGXPaGmR9xYWB6MugWG++spLQJx6mM/3br8Tj2et5eWrad7RaxNEnuX73y6sqegG3FOF4mCtiYNoHa0miFJt8EXer/HtFS+KSb1+zvxgjwecki2UNUh/hjAgRq2ocASoiHVasigsNrDZ68HPJOVSjvtE5pO3TCdfg1hHv5sqI72l4vVjUuVBTTmQXmLKTdgF2D64xXm6nypxWOAJsH4Hk7WOSeRJ5r9iq4/WAYSenImQNq+ZatjqOnymCgslMVwrIMUbuApfvSkTsJcigl5veqQQjsNNRZ0JCDJEkAVUqDTS7zqB8Mp+9uSQcI70sipHV8Of9AE6dCxWzWlXqlppfIGpk8IrxOz/dE2r4XgI7RP3ai2D4t30BnK220y7iZTqo9JabrjO9WRh/ewWhpVKAqjB/din6IB6A9ppwkKjnWx91UmxszbIG771dzeeveM7IC39PCjE2t7LSPA30UfqaTClihxTiw4DS2wVd8Ghs5iddK0lP+J44nb8AY1w1mLxYLWHZfMIEUtkgfHKTWGPWtpB9Cd93DkKO+C8p1qMxSWA/Kk7sgyAYqnzYhRGk476TdqSdYVgOgnvXMnpUZWqn/IVkz912ra9a1tHoVnc+fa35v/zfCpniiwLCblgmB1SUJ0nUu994auTBI6X9z+a2F/Y0+rYnC+j0+BzO26mGeMw8STHlTEWRnQnk8U+MTZypw+hSPNeYa8IGmxhhq6V2SN25twnfBa/6VkC9Hw38s+8fuuKtGI+Sv7NUJ54bDkG/o6xNOBE6eIyqVCYHze0rg96Fw1VxHwMZ4AhVEDXTbpqtreROdjws41/WSaut570TGv6UWRXnU70D/fmtH7kfq9AdvHpIYTsTizIZL3Wqzw0Nb8d2GVXstSWqqdD+0+MsIR6BLAECo8Yd/1JbKyOw8wQdKI8+9twSZSZeEt54TpbwNJ3frc2WSx+rpUNH95+SAwKe4aEwkJ8wAhrUeQYha7ho/SBEEI27wMWdcnTomdrjp0U0bTWhYzgKxu/QGsXJf2AJSvl44Nzvz/VA/5HN7g50E/QV93D1oorvJwpRdO+zA7sRLH5Lj9ptTDlpAuSsxJvHUt1uH0RbrQ4M899SqeoJ3ituwcDy0ouh1FDX2jc7lLCl5/xIIhU8bWgSYig7jFPFTffRNzWQvm/DW9V/r8SeaXEK8MkxLhVjUQyDM0zsABIoZ3tsInDO7MfkuNhNX9vAA5/0TOnFLhspcEo0+Kn722t4eZAjtMrd4m9JzViJfcHPR9znH7O37NygMb44Ma84nJENQKkUsAbM7kIRXlGA2SlmlQ8Na8U6PutCHrMowTSIzCy8ZHsfJqS/SpeVPs2FyL83HJIZ90vDMDTAwcc2+XUCMCBlBoWusDR6YYzkXIaLgAUx+tNRzDBhcPQiLiEeDtKIyfd5lmEHZJ8eOuteSVmF5ikn9/fCfg6bC6Wr9hudyczGfOMszqNky6N0Gb+eN3SRVQShPru+0YooF7UUz3SwogQ1tTa7eKSCGrDN0/EpWobA/XKzUHHqAEEBe7yOd57i5ELY/P3jTV5OsTbc2rQ9ppvqeCl/avgGSXXftNN1Zq+09d8jjm0f5CRH2JnzciQwI5xrftpZ9MbdLXDrCT0WXnb4oI14j1sOEGWa3hLb6sOd8+7/AA+etDJm9B1bNXCEr7cxeJLu3X5agxrpi0spftz2/UhwhpbcKzRv0RhbMtO4Em1OZ6Dilw8RaATzBMdnf0/KaOi6129DslVbaN8kYniHgDM5I3KoCZ4dPcXO1dCqSUwktG0DqlJ8Tr7g/GyWPEKIF1NN+ey6QGIQKE0NLNS13ZD+fZb/r3lt3FHR1OT7FXsoW1kWtXGYyr6qLuzKcYd8Z69vyLjitnV3+F1M+82J5IkVr5DeDnftU20T57d7CLDFaKsIomEl0v3r7bbU9okFIHnVwExiAHjcx2fnJhuLKP+tkNTHi6FvZeOlB/tuWooe0In1KrsT+MPx1dKKxzyb31nvL7RBYk6qe3pyEunLGY3lGHeaLtxDnw8BJFen4sxy3O9BVz2qnhUSTBCvX2ZC0wdAQzJkt6uqftuIhohVe/cXOpLWYMQDyIEMl6chTQ1MnkH9SuTvIqErvDqFqxrNN92fK1PPQ0BfXm9u1CglmTHbOckv8bhAXZloUC5UUSYdsBjaEthXoJSJdnktUNyMlCMiw3lK6a8hD4VuE5fFYANHy45tCvxuv3/2IsX6n5RbcOWVV+3x9VKfJBbn8pD163OzoK/Iu0AhLOtOPEArezTcuwVcPUcIi95tLaVZJo0r9HHoEBFWnnzF/1TeOc8MhZbc1XkTxZJZ+mJr57kDw0rNxlEVbnGxOoyqfwHVgvAkXTNQX+8QyCfNi+LSKyklDE/h+nPSbSip1BjNtfOhhEHOE8bi2xXwp+H33Rc6lzjSDoORgXnl46TdUcVtmXESiTm9roNuDgqe9SCVBI4wRjPWwpIqz1MCYWrHjfS+GWygKmNj7L6rHgesIIk3Nrp3sZ5smnySAj1lxD4Agccel3kk6YCvDRciy61yrE4EgBsqE89lxSOogZMLuNDPB1OH84HI4LZon0udUFTBfvikz6m6SccvwHz6xVaP1bp8Esc4HFnHdIsp0u0K4/2GIAP3MAWBBaJtDnnOjs2qrO68kzmDM6nX/UptdjPZvULpVmzO15SQSJYfalF9vHb26HZcJD7NmKGjUv75EVQfIP527XtoWt4H2o+OKmKIT4Nim1rarkAlk6xArtgrXYDOkwSA2GxsDttArD91JgChdOZ2tXMmUP1T0rXfeyO8owKjUxDXYrrZn76rdw/+KE1RWm0HCoZkqXVkPWZuvdpMZGaZbNY5GkVbTpcqvUCbhrXYg4APJesm6yB4MXbMeRWrqgOzj1IzOFm6ixDMLrgPrWCZcLCy5Bl6NxvnVUBsWo5hBg2SinJj621Nsvw04rxdA5c2YiEbHzNbsRMb49Fv1iAw9D1Jpxn5O6mOXoAxOj8g9yHrN82VuWJHlxldW3w0apoSjP/sJ5nYSDURasXS96Cf/AgakHXs5qmXGLJb2pJOU8o4XBXou3w7vI3BezKER1Gck1FzEfWH16rHxFVYEv5wbvK6D0IhXTB4sBzlhX36BobLJZca/gilkgNekBDlAkrSVH0tr4rJDXvMaP1TuzS5tVf6uC91txSeXDVX1Nz1YJQ4vmyUD48DxWGGCAyAmtuRVVjRLPijfy/Guc+FQicZzP5VF9Xp7FcCrpja7AKRZKaNdqdAs6+G9SgrVGz9JmOkuIt+lM7jKyzFP+CVoGxnS468JkPWy1L0yOZKSHxyX3w8JOlQlJjKH2PAEHjLP5KOFKDm23NVJD0YqoK3S56avCYUl3qQveSXDRFiu6H0WNmsMD5S4iCUGzCCQXJleUu8fxXGP+avPwR9Bj1wxwq9jusYPMx9jsEjRFwObAYyE99Pd4lDGZAfp8XTuMHKFVjNFgqwhoxKSojOCkEVEYYr1TYkFtFy0+2gwoPDeQrGlfJ1RmE8amGe/92CHRw3Ek/ykE3cjOiCoOTCugbbAY6u/fayK2KiTHiCtkltlmi1H2QYu6urBIxI4QY56oqCb4JHoVlvRMZ6xPrUJ5DX9JZj+mvwZlCgcr9CoCetatgjsqck7VB7+a+IEnC5/1Ija2owLTOXojgHIutTxuNFMPW9mOuODkop/yf3O7wS5UuWT/3QdLb34G/azbvtO/U5TrnAPcE2/pq+XRO5Uj9a8NBjERgpjyza6YyO+wdHVZwKIAKKCKhHCe3eOJXJwaHNVN+7t/j+nqrBasdAELxx3MHZF3aBWbS5UJaFlHdnzDkO7qTVNVRVDehP5PR14A/mrFBrCs1UPSZhpGnufdYE+U/7GAPLAC1W0CeCtBNeile3wlOcc7nSWqgEOXh4yGqHsaCr9K7/NUQ8MzERw3165Quh/bjJFRy077b2nwEd6rSotneZwZ/H9SKsWmVvBNy9YKzrnwucFFTr+s15xdL0qoB2LS8lEI4/z/X2Tw5ilx4Z13YemGN+SNtZjPu6lx0G1NtXJtwwhwBw90sWl7ZRzahiOHI97PPOExn+aeLOARTJa32AJ7cbS4L4PdtxjMIIk4nxfC79W9QOzi5DRyRk5b2YJUCfIHUl9w3n9kCYncCCdg5iqsMgBbCkiJ3gEEzWBMwCuKPm9XOI26Od5oYB8lFQ6hBB2XJ78VtMi/jxTwPBMq/gy4IrEPnRJB+w3MYu26YjSjhj1yvzeTDFMO0BIK1K3xVF1bIyP9+4XygQpNNedwZevvMcV+ORF+SkaWibN1kB6GCU4++gLprD8/TzjU+uexSWhbquYP5AmQ079BEra60fju7ZVxPCogj0L1cqNeCNqsKeR+HB5JU7Z9o+ITtQ99HYP+Im5nQZE6h//YPZjxu62kGPM4JFcjqklkyIARwmFJQFu39p6obWgNVRLFgo+rJlL2GPps7PBKNuQLecoUU7eUkB0Knaudyv0BcjlHGtm/D5muBa595uBq320/ETHuVxkCNzZ5tSpJZ1D8R4EkpS90raljWQJonsIEbkLhLZllMad+YKVXETR8DEpvY+MsgRIck5UOGIWQEu7PkJU13O8uqnHuVPEZ1usCCBKRJudDxTF+uqxr5KCtfGQU1VLX+8UW/mSUOSnF6TW1upV+p7nXG2WDp3+wGi3IDCFSGg+x9XndXqTxuEF3RpZ+li0sxqP8A9s+JD8MXcyLDgh6CWQuPPmfqBiO2+aNO1wxY0PrpP0yFJ/kQSIGv647XCg0KvaWDnk1EZwERwFvktfxzY/nsnNK40XQny0cJlyfYuxofhDdwKcm4tZauiJTcGkB8479+HYwQbi/yWMlbnCX94sdUkmsT6XwwJQn2ivSSgg7ZTlOEPOjZ55SgNxsqeoCJRUDEGVDR5LGk4hHYKpqbQ7D3L9zWm2NPp96FxBWcBcHEsan/p3+QiQcgtZ7p1JPXtQKmS/TNoE4WyhqvsTgxgq0XaKdu85E5UasXO9MMq48bIpDXSta/9po7ujt+bJR7UJEfmGkfPNmzssPWfnCk0LtgEOfnsg3bBq1Ufbcgqr0+dV3G4mAZ9jwdODgNiTck9DrcifLVCxQP3QeMgs3bInSmLQIClv8uwyh93AyYV7BFuQIL8uXXwg9Aqta0x6mQwPWv34/Sa5TDM0373qj9XVWuce15h7AujM3j/Fj5kBCXeiWaOVAStdYfhg+aYTE7sbq7w4b4JGiW09eflUbFFKsT8d9Ov3bxkHmsgpltXk5Fw0Lcmvcxl4ypJO7oi8MCRfX23LH1Rj8rg+toAgtjYS8+1ClupMaO/W3k16hBeli7BQ9Z4ZuFi033JpZi1G0/bnthIjswajB8f7jSPz/luQQ3Z79G9focrSwNbk3riF2sHtQRxmjV6fsIfXaQCYiJbiSVGDwDuPPl8ExfvBXcT/4MV7g4RqAOcGQGk5BjZi50KOozdX0KE5CMiYW/jzQ2S/0CkuFFCgVTd8DbHBU7D81eAG0ysIr9g9VG1LQCkuXiTsgdn4AM+9n1lRBuLZX9SErrikZKtMg9+hSQHSzQ4K/ShWAftQ92ZtKjtmkGTPEBRciEphptspQ2rEV+aiNp+c77ukSIGlE6PrWrF/wB6zZakpTzdqd5qv25AFoBFkQQLRWO6hiTsGY7AlOJmRc1QQadsB+arh53OrhedWCeQoQcwP6UoCbbpcoQjKgOVWijg5uM29PtaCSHAd8Px6d/YltsRKQ5BKG8FMrWH2XqbadYmxdXSvgGSfLvycxAg0A7mGkUEx4g6ifTkfg/4CafLK0nxpV9/2Bgrx6rVNTIvwa1iI/0egUvnR9UmE/IaVNSr3jJEvyGAlO/TvbUsHJm9AU9HM7bNrrmDW+8nsNpzVxLs7eiKMWewOe3/OosEI8SlRpsrFd4rPX9kgpbOjVeVRzJwH0AM1wNOSQautdcwCPOtDMgEY7ju/DIUra49GykbJVMBW+Fnqo0V9cIjZjeWWxcw9n5ZSflIgLEfuLA3yBT6H9QfkSC/kbRk2Au5/tGh8CdpuQsmV+82I0yR3/UkD3iHjR6Kv7h5SOnaGLD4dP3DFmfpgyXRhbac7Zr+AJbgLFW1AER+fR3bbwzqtUKSlC4E09afDdOAU/yz9seybuwhyyRncvzEhSe+8x1yC3tSfH4QsRXONYLo2UkndufbxzI9RKRGDyGvoae7RVxmHZEKOJawP7csryl4BCqH3drmlpi5/ix2Kg4edqh0/gwj2zzcebR3vZXJry8Q4t9v8vKTn91DJFBq+H3ve19UG7h9VLIHKXPsGlg8VyaolVuCZhMl9A9gm7kzkCukSPmy3SGf1+O0vNQUQeCXNs4hjiJ5KLrsGnQQ74wvAoY0oP6B04KvSs6e4wTQnPrdiQxTFSEqE0BhVRGpM3dZpO1eiLzR0OtWuEbZ8WuJ95N3HXM3offgCAUijDKQqr1al4C71gdhWDy8rHJW+tqT1p6tSalVY6/8bpeuDaY2gKvb95yAhlubV8zy5QcVfEzs1zjLWeQjFCC9Y/s87wCMZZoZ+Iz+d/54OGoQULnuIAUJKnf+eJxnPNsDhvbUHBtI07JoW+Gp2OmAJW6ZN9AudR6kbST0QEvcYFibXGS9YkVceYtxY38Vt/MsmHO/06SAjaae6wEadsbGabVF9saU7HDxMfmrR7lcFJd4vKRntAJuGhjeClgmXkYiJOli4x7TgEYi14tDb+YQ06+33RTUdH7oviKpFWYvJcS0BliGTw7MQNXboQQ1sSOV8nkP4OasYKeAekDk/IrdPRwlkIItaPvHWtJTMeEpHsc5B9r7m/210PMnjgsgwAfzXUnGtPbw1LDqPqhNM4P4sMj7CR0BGL2TcNH4Vpebbg+UtZkRWJAS97v2IfrjLdrrfowJliOmD9UfDceh+smBaUEnqbgRdBSO64gODCabnQ4ufGQaPJZl+dF9Hsiwd9BdGLlB2I19Enu6Aaq9pu2siKdEcZJBibAM12EsL4Epk2W83FmeyhyjeGWVP7wAyHnY3c33+8r61N7DaLlZZoEzt9TECObjamQDtriZjgkWCbsDTnV+Pk3CisNEtKbqZrd6fCpojEajgEr+TXE+WVe/M6HsL6zYAgIlZ+S/F4kbwhokRcSudL16rkkndjfywZfAwBI+N4Rlo6+2CqJMbmFnRpRpLcMrYwVyxKqEjMQa9UepZsUG5CZohdwRm+D+x4oJtvgp/NKmSLyBXC/jB1Rol/qre/pioKbChksJDaq3Rfbe/o2qkNaatR9TpnBbw9fqEJrqcABE8fyz5h+hYva9J7xjg76boiq4xzkTx0ZP+VkM7itlJIZgIylPWTJe8WI0ThKhRHRlhEhFLOfYyCYNQO/nP9qzbM8N27TDNrHGmAnlBVAXe4qebOn3AdHAxRo71iu2CKfERu4wCGreZgWFDL6nt/kqQ3muwGKlburht7HBsTAFTZNFPQKLdJjW9PdHZrrzPD4SiX2wyHTg6sEf+mYmPqpbr8JVaQ0KhSnYHZkbv163I96pgKODCqaZ5mzzilOFTRrEVyNqXWJuP1gp7Kfr2JdzisNgA9Qz2m/U7gWAgyF3rzpo9znLRojIReMRvkiKhXD8LFMLWAhshHx1lDl+yaIYCeaLu6Bb74ZdIGzoLhKrxDam8XAji7XTBjGa1LMMu70J9hevKQqZZuse7Wz91Sd68L1lt3fH5CfmNwiKsLluSgriveGHISFfAdK1E5+hFw5GkO8HXtVQUYyjTARSH1dx+6yVVnQ6mZZjclnzWYs/9/zarhpGPJxhvw6CegUNKq+WR0V6nu/tFChqxeQ/WmnKyeQsz1yLD8KvxEY1kmCkIPK2leiCINth45SJUoJcc+dWM7Zfvl9d3dcLDqwjyAneJapFTIPJ5g/ak+q475Of7OozkK+AFnzqRjcUeEBnJXlmxyfffsGxcM2IGez8DKJNy/0ky+DLJE4pT6MElVKTYq13RYg6zriEJp7h6tZJ1ewLQlNSJwdtPJINhQlxeIXs4JzVGldt+NjUR6yXZoetdYbczYPg3XN3M5CWLxLrXLSCH62mi2uaB1jr3o86ssVvYlpuLtBxVa2hvJZD0QPb8ZcqqTw8Gc7xNncFqZXflZjohgsD1IRo9BHrNtyagl0ittEsBoBoAEis2VoQmBfto/NjWFph6tcwcXyc8mdjgJLu+ZtIFqMUw1aldDswEio4vmAghXXZn3+tbulB4kZ45skja/7WaWTw+5loEGrWthToBbFPOxT5XzMlO1grFcsteyJGv2+nAb+HjVNCxF1Rrq1tzXq77T58XAsPLdG7ms4oYdZqeuqf64yJlXGAGwmGNnGDmSHRohQz5IuDbSBIvte4rlVYXOLyHyTEOyQSzZVYzI32Oc19F/SZZqUWApLUplTqkMzFAhPmXkIXsRpoUZ87vhVsigR7zgUO9xahbiQZqJAUh52tsUEoo5hfpKVqch5uu9SrJDKZmV3V0MFe7RUseYNgD6fm1qMC+rsmkynK226gTcPUU4SDTYJ0qqaSVxU74zpdda3IrU8Cz/pGLD1YFiPSRv79qon+imdo5z9IcOCNpUZ3lg9OLjLGJzqUFN+3xg8HW/G+kDKU4c9fVHpvrtcT9daMOmYQlo0CZmx67FAAvH7WVdE10d9RmquB4XldK2jXqVJ9xQgK6itvdYod7S3EN34f2bbAHwPlX5sdBNkPUP+qWbqPP+z7P9Vs2xeby7Pk4EBWcvnFdWn4FRagdFLPTOKySFirgddc+FEnvVp6Ml6YUNzj0KGpk7HETnw7i6PDeFjh/ZLn17GGQx47EBaOGkrA6FA13VaMPUTE3NUtIk8IT5FnmxCF9gT6xDJMb/eM2cBwjvQ0lsaXaEhQXFcmFsZhxoPJtAvMfq0+Ji1eRMab9kGuV0oQcmpH0H6DpEEa311pBQgt7OLkug0k2PSehNn5700JtiOB+8npJH49o8HudZXf91cJy+bIQAPYew3XTaM1oS/5O3oJkMuO1tWnAnAXO10U2dfJ23jm9wwv++aQj5eAmMvAXSQaBcTOMZsFCAUBj8vvgzDpUL0zHKsigGZdM3YoglRY6NBAskRrDgBoMCn0Me6fRSCSZu1+1ozA+uOeGzmfSx0iz7ssrEkTwrKo8NViV4cUFtGKUJR1J2vnTEHuGZe86c5swuKfXedmK/sjlC+XaDowuyPQ8zyHrv24gDA3bV10SsvRDWY3WtfR3VWAip+q4YTJnBzhIixYbx+5chyA57SK1jLNtQPMhnzuzCkMyD5g6+0ODONAt7bDNIM0iJqg4u/OA5lRiQcfPBqmk8g7oD76HdGC0RTvwgUzIBFybVvWnAVywMHXQTHbIFjstcDo+IoipeM5stSMTJhdfDkfHD6CziIsm1DQ+q93tsb88kTXqRuUMWZ+qyw5/u+yL3CXb6KxFNllP3Xdkv47N57TlFy93j16MXsProYPUDRkfbagxb894o2CmiECQCjb7wscz91wGnzH6vJWV3mhkbek9ZlIkTod6LIepZAseqd/S2lDN9jtmqyQSW0nmKsz/cMvSNNrlV0R81gVgr/ScbhpbNBfBlN9RRaTmW7uQfw2SrQLFPqhq5+Z3uTrY3naLP+Qq+hCnP0i/6Jrh551SqIKPc2CdIo0zXqOua82qAyi2Cx93YgJp4UcmA3Ge4QFr/3CmqqZQWujE33GBUWVBzZ6+NRAdZmrWBK5gs2ApMjxVy9BjOzpsGVzs2i+e3xeZUFleNuAJnW1jhI3zd0pVE4JVJov/ZyPH0UsqsYDXtCOgIZzdKefh0iYH3k9ThWQjTn5d3tyyJi9hgFZjJGJjb5E1YsW2aL5tfbe08AvkL8rdeVyVpjOLQJoTxK4iH7PbmYJjcdyF1CD2JQRxak278Hz5vEoH7be6MHaUshJv4XT4kLfsLuKh1wndKCXYrdJK0zcJzgqJ8+fS0GaNfGAUBroVuWINjjGYDSQl0ec+PagaqXhTnNbcwqmKNg8mIppYVJ5OFlm1/u0nLyFZ8oz4JIO9SL1BA+J9VokslMjZfpPjd2kN1ibHHG/BkaA+7sh3Qr/HKEn+GDgQMi9VtmEEcCYJlo4VCSiSGytlKw2CXrjYBOM1Bz+tJixmjn74DSoOzSJnGVvtKEtyplGw2dEegXTiCGncCTQ9bcSW9/BSreu7Aa6xM0/K0PnU4P14RDUDcjevqv3DVKx2jSKbXQWjTktnkY0BHS9boUNXeQPrtJV0zmkOKrSJ7mOfq4w2Sc/h1s76pyxSbWwTWfosWSXa5GPHIMmEbc4sFTMRn+c5Srr1+swPYGdGR5TQALFAhWutVuBeSZKGHdb3EZD96ezIj2wjIhp3rtsESz3ReVAnpnPcPyOFcydVNFUiEdsw6tWbrAEdVW51GvHTHKfd9qzxYWzgxgu68cVJ2jC5E3LRef15TV8jXvO8n6gScmVGRMXOddlu8OSQoDw6/I1/CLoux9L6yysPPjPhNMhCrgvBthtHTEUfHTM6HV5ED7ItNNuFMJkFYHuELWkhASwu955fp5z1mvjpyJaK4Fr1JEld8seF4okIlMkxd/9IWAWOapQ6h2YMmW8SW8ZwYuoIqSOQ8+zVmlp7kwJO3hsZKwfQM7lCTwR3JVtfzBfnlu7/vRJl0brTEfLA7shNQYTjj15PoqVS3Ur9iKDByzvgKbEFkmwVRq5iYpSJAB8eFy+Sv0GqxZiwUWlOWcpgpZFcj8hfgvDBjLcrRPFKTAryjdKVNYSXed7ZwL5f5H4JQZeSbppyk+H96fckB1aJl5dJgQfyvKohqGPMrNBWrdseRdAPOLS46kM7RxpOpr1YolJB5BoyAWTUycr6IswXmpE8dE+XCaAD7ksrxXP+E/zBGWgG/TbpfTmk77EH838GKeGyDVFCHhcuZliXi+0qDH/FlGKntAX6/LkYzRWSxRkRXtqI8fLrCdvsJuB+9MOHGM2WUT5T7L2YxLKOHNiZ03m6hTKnAZAtWGgjG2kyH4NZ+Xyuj3K/z3WuqfxrSC1OTFVGlvTR2qmvjoO/wdivZ1B6FpAZQ2yCcEyo/IMDeJdPArwpQS/WcrchHbyEP85cRGi6pJ1TJIzAtLITh/rJY2ikw1N+dTsGf+/6H9h7wojFskOoOmy1l3u3ZSC6cRtQQ2pF5NKdqmmFxpBUO6L2quz+0RqNjSnWyXuddZxnztgGgJm12FgH6f/inoTwxAj6xX44NO++1p5jFRWVXrNd5WsprIaPBTbNEfdOlgM/sMRzPOeDRmKjuWe4Q2dQ970Gcb45HLZG2Y56MHQB+f3TEQyXRAxMHwo1QhCzSk6OgjjJdPWQwA0NZpP87ddOxvagvPMrR/7qCtr+RJGxUk/nAm/F8UHqZMZ47SfQFaB0WY0LP+qPJ1oxU02dM6V3CzedaXEAEA/f87lpWdmobwqdqULG5gPYIcOYWbLIpk/jbypUpZ7izBTlaVNAB2ikFQtDLw5FjLSSzPhOc5Yyp9wIDL6PtZgHpP2CxeKJl0iPDY5CbZl45Uze3KRxzPibtWfeKVFS693Db6X+Be3E9jUv684d7v7SOSlJ3mRIJ/pEtUnDxQxBfoEboLUxOyD2BErsF8+hzmrffkOpa4WKDNcRkjHFKoKZxAOrkDceX4ZFcpMoX54ENgGM6ZRfWZXvmpv78cYIwTzoYk7x/x+xtDuWPfiwkRr/M6W6G8N4XPl0WKcbxx6QJeHGbkHBnbaxxDDsSR5UVYlN7a4XADHjdOhpIzVx6HtMzTKczAXYaWbZq3PGigvjXIYMpSqI21BmF8ck5JGUms6v5rGa2IevjsQUQ0Zx02f7duP2IEjY6geNo0vIQMovymHVYETgXgq7BzFSmna2Lk0g/cINUkcmVH5MzSFMS5Z89/ty2fSbxCNYkJa4vd6CeztNAIjjdfZhRyIqcPQ0uSrMJByc2883asCrWAnWYNBTDod5/YGBRBL8FYuA9ImcJiUQ/btkFoN3G47P/b4F6RdGgyCj09tZ4z0tZZxfKU7hsvN6UYEJJq7wmUXar904hrVA9YJZcznVmyuAIU/kaCkjChgeZuwOfphgQmWTtc/pb1OyM9n2Hnxb+O47SGEpgUiTyVghrW58HCJ8pcbl9Q8JZVerLP0H5g+iwdlg9VD1gGICYmToc44SRcS+Jlbuua0Ix3/Qu3ZvZrJ3WrCvrmCN8RX5FdrsVHzUsDV37iWSQrIUIm4yWw5BydXChAXBid2Te6hHTZCWGP4UOfcL6ktYw9AYzW/TOKLq8PAg4U2KyVaQ5Wy0IXH/FXaUSCEtDhAn4mUSA4BsVwHiMdwYfAAJTc1b+SpMOJvkhinFpQoIzksuSPubLy51XGTMFymUKhFp2hPiQ2bZQ9DRB8zO0bR7ifnH0EqtmC53HyEdGZ6Gl2EbW6bULKuGSNJ0cai+6ApeyXigVHtT+4+fszDgdh7ADPl12VxlBhdbwVm2guHSHlJ5M8phI943CmHs2QUVKxY9HiP7o6nIOKYpxGWlrPqiFPWgI+Rh7l35c/1JdNjhkUsFNYA8R79bC6mHtarCtKVBpk3SXaYu++yuZPvMUpsKw2QM55oWjW0G1hyQJ9ac3k0I9FeFkDQtceUNDyKw2hUTs4meWKm6eB/3bAsZuCwYcStlHu/We+R2oR8z8AFukqsl4w/olTKGiQ24JkXWlDER1TIPvwfn90IP7tK8sm7l/VDkW8ecy1cpsfBFvTzGkGwD8GbYE+nxDOCgxsqzxpVXucQ9k9ACS1Che/cTqKOsFmaqKBLTg/9nq8AluBpY4P1DvZeRsOeKQzMKQpunNeGtMLYCINpO9u7XoTVvCo1k8FwDCorgqWDL5udVO9NPK4wNWDZZ+IkzO8ODT2vLcK/0Iah2CW5dLH3zOl++WNmmdOTiDtFLLiFMtqAusnfB2ngjJJa3IA8fqIiJwF9pOee7AcJb7oiIsLipczkqBOxufkshZ1Wc0MaPOEatz7ezneON/GKmqdYq6FCr10NgQPKYoKd9iZAhf5W2UuLg57NrU6MCaL+WobKn6cCLBkrl3ssD43CpLLNGDDsxvPgO1cHA5RZ3mVJ0KFtmMjCawNhuB5Be4ioLo0ayJ6kPEa9DmDjN8o5WTKJo3vlh11z9ukbpKJl/neUuoTwbLpBbA0nkdfHcVf+qX3N/J4xqrVGyEjnnPFB/5ujuqzkTkxNEV2AS/NkwrhbYKXqLsGsPbTdfPxESS0Y9e30M8UfwGrzMsbA1PFMuqa5XZ6ITnc4Ge0/ErLF+OefzWRZ+O9eGbEUZqNloOMFkRdNdxoPFOdYVRvqyK1QcFSV/1qxhK5U5CTF60IX//OjIFuVrTOlmMjjamr+9O1IBYTW3YyztT+Aarq9/wtI2tRgbmshEpGqByCjzNTPqDyZScRVvUnqz7PSsz+x2Ae7AtfXM55CcBHjMGJmQL6Bb9ICqxz51NX0V8Qu8YFl1ET+/NTHErdicYDW5f1JVzTt9yssKtK6aK0X03h/sgaC6k4AKqYeCqXB6sJb+oEdVZlUwKJjUuUeNQLFJoaa3HN9xWPqIPrLkdjqjEAkHK495CJGm+YynYW/uaj/rSlxBNWWYjOO7cETMnAUMhUozp8wl1tEI5xl3cUd0DBYrb5TgANQdOKuURvW/EPrBE209ekMo6r4p+raRJY8d9QyRKr7627N4aPjS/RiQGbcsRsobXq1pBTOzGoFOb+usXIpAWfoEyuSUwb6qjCKJMO1OXFMhXfV7cAwuQ0WCKjNYEpZYj5QTNNbmqCo+RfRwx+mO8Zmn99cnKWl/zNJYijlJ7j9TQSDaK9pmWZYutqXJ/fzrBFRAUU0TRSiv9bkXODQsq1kHoKpuvS9+IjGab7MXGVij1LHqZTMSlqPvYk/A/10B+X9dD/EqqU+StgZAuNxx7I6QL0n2bvBXLBSGSgqqQA5NxOnWfAHoGMGWRqgJ/TVe/G1bnRemNe9HB8QCMTTJ/vmntORVsYQTudFYC9uWUOWC18zetAuUCwmfBdZevG9OLbM45BnCUUaKJ7x37UZH/3oEhgpUcD+AwrMkHNEqzDISToNj/Bb4WtjNub2+MaDpu03NOzHBgZjNER35EM/WK0MxHqZWdJwz+4lewPHhkcDAoNqxGUGRKci5R1RBrH+xdyDX/FAOe3yUEGTGTI+vjFG+NQkZNO5R8NyN9RFG8UFC4smswcu9fYoyFCVcCXKyzqoQPfJTF+qqCkaguk+xGqTe79wCCfy4stHjsnp2blCD5Bjf1VX/8V3TVkxLroEc7zTKykKxbZ/1opSUAf5MkZ45gkD3eOAYXlQf+/XWb4wa5Yh7bMP8Meu/CqRoPuj2mjAKCoPjj5mCxaNcYuAKk2DrCo9PzUcvqe/k/P28/kbYjy0jeVxNwEGCGL2UMXJcx/aZ7/3sH53p/GqyU1I1O7Pv0zf0F/HBEvz86wVuOG58oRMdap0/Rg3l0opO9XJdobQpku1uwIRyrPLhFyCoZ7Jx7XThWbQiFevxcZCEumuX8THYN1pwSUi4eWjRrEs6WEp1HDHKNbsTXbWhuAA4nxH+lz3tibjaQH8LoN/mvSfmafgNXeDlhcFTt6X5ZPKa6AgLeZKYb9EoKojF7pDDkgcZuZUCONX36uobJy3xNDPGhS8u2AGMI7uQZ+Zq8vkyGf3tLBAdaVMF44GJQlXAVnX0Rp/QS1NoAgAVXyBepo1ecql0KLL3a9CfjhkEgpyTJKvdFPqHOHnPnC0NlYJB2HGGcXhUozNwN7/6LISsza5ELNy4r+Y5unnCpnlNAMRGcGeyMkbcIb3zA3pwyVODzQ1Xmk8chF7xsOFSrTYzhL+HyW6KWVs+aczWYG5V5uPWhgqxHGnOsqwiocPn1GsdEDA5lWI4iBbnDAfMp8I9Pt7y/zR9bpEquFZU93CwtRy11H6mz6iYp2gqHpsE+an+w5SFZtaIORHyOZMyLSk1WT3w9/Njq30iEu/SbHeitofrSifZpurNr6PylgqAk6cwPvPYF2dugLcWDSmQfS0y/sM9KzFyYNSphjjcDw0iPCvb0rXxMISQazYx+U9rSj7KVoiIraLb2FckPxPVr/Q+YlMnWALmbgGqnUiSjYoENRiJclZuD+Ote8zroVjgcCL/uiTclPsBOYp63sZ37A/3+CmGbiEj2P00HW4uJMQuYwn0sMIGnjoleBddghxTQ6OQx7DDIqt2ANgsAig5hzbPf1W4rXxAKhYLBVINjFC+y0Si0Z3DZMBg82p+TJrU6vsyFA0TJVYV9tVb2At0qSEGg9uSow29i9mC41m1DZaBDxKQI0PXxwppXAjCMKEywEnM2MFyKIcTsqqjf7rpGwtK/lEkuYO/qQouujxO16CDkACkrtbCqOTAsWOvyjB9MTUz9lBOceyX7es39/mp2L1Tj9DoTNbSgRA5o0DRHG4RgR4u1siTnDebQMvga8bW95N6hp5jNU+fccd8Vm5New5VOAGoEiNlX3/zRaKcNsU8p24kB6BEaXvDIso3tXSIaKlU9AFTncBNbJrhx9JlKdC4qgCeze86kMnTZkYz3yCe5iNE88Ve2ftplp59CnnuOkLf2o/ldmOCaz3LSw3Sum6GPrlQwuU3e921Wp/nX0oUPCWktOvnU6Gw2sGqvAo4wgU71hpTu7X1A/cCaBTmBq/aEUTcUar37cQlBUtigT+v6VrzlRh2quhwC5TUBJ1FYg+EtEwP/RDD8OarDHGPeay4p/rmXrflsHNq5VWDa3D6gYNrak7Cn8xlyqfa0YGeX5APRzdkOMNkkBDZJVAbKENBbDxZ3W0ZDhlAxnUd2KIRRLNy+CpoARkisaYlt23y2+q5j+9m4KNbczSgiEA9M+Q3krv7Q5tH3Up0pu/N2m9HXtKKgUE4PRqvZGGCiN6kjlTeLENDYsn1KoRXha5OWeMBJDSAihRbY0cycnLk78Spg4msD+q2fotHHtgEJCNbp3qSIllgEAjgy4T6Li11ldABOSg8pdLkFnM0pcGbNft/ovEA9SOnBY5136bAG+o42Xj9lCaIKUlk8sDUcSEfo5NPgJlfKfkkBzIExYBJlBXaX8tFd023GgEX0/h75lRaJpAJjYyGwV4g5YIkGWI2xgqd8cgsnyW5E7yiktLj9EQeirxpJbAgJIr7tab3heVexZa7rnbQxbm1xuzj6JxT7dW/65A1afCgwxK6Jbv5cc04UVKrhhkwoOHSikm1EI7K1yxpp0CPeK4+LC0JyKAZw7CubzLobr7VG7a34cwNdE0oNSlwT9zq1LLlVIAhTKvf7sncMJQfRi+IHNc4Ey7KBmW0U0xYQWQPvIw/CDH8XCN688ctN2PcIE0eFGuQWhNP58XuntDC4LDBjTS4zZ+qD3Ez4w228l1q55Aif7493nViypYbfZXN3FIfz5L8ufU3Pb3x5OyUZUzFC+ji4Z6mq0IYAC02fhem6HkQwJavkYCopMv3DsZqqywkh/g5grfb5KETUkmd46QgqnOQNkm4N/qTt5LiUno8grPLGgT0uwJ5BzLeZLXwQhPDdGyjQ1Gwn+w16mSgVAwInStuwyiotLd270MYGKncuInlc8XqPF7Gz3gJrM/EZBlvoX5LQq/9W7aRF30XMD9HSKtoPzJ+GUH5ebkh+Rji7engZXd+aM5b2XvnVNPYWKX1wx75u3vCoaglZue5YYK/7yl7i/AeqN2dyorCyYRPI4oDn4MRXZyegpshnaBuy8uPppgFXeFNEWuaWzT/oF6FkNEJ856CHt6rpH20YmoFHk8Gs27R3RkI6699+EtPqCTC9awENZhH/hSH135oZhJCbjak8THUWIhOAYZ96BV9gNfIMVo/r1zG2iFWpHNN4JyZc0WDogzN3YLp93AG8XxNe6gytFd2FD/7LHqod5I3cIre4E1u17OVMB5gOhtF2ad4DzJmgWAJdiy+7qRMKohIdaqn9G8HCwuWodbupFvWKPqfplHIhGIA9U504p+TRkU3y9t2v8UttwYjR6eQ4rTeDFsKG3nEMjI3+2ZbTi6dHVZb1IcGzU0LhOEHrnakSCEjepLAaGQZvDO+BfL++mGT9GhzMbpGP0MA6I8R6cyRd+r8kKurxa4Iq4nIHHa6lPdfV58sa7zQCT0TkvaCVLaK0qlSjO/zGLqRe3QG9o9hjIGwvRwt9C0HNx+7HRrfJEH88BGlH6BKPeRK7j3AuBB2oHtYeMSA8urFt5hx2l0AZ250VSJbZp7Wb87cWrgmoR+OnyPICUOnMdBPobgQ28sD0+ZBqqpuFi67bV0BTN5yNKf3xtAhOPSaVykIC3qMC1jgjiZPY6UhoPIZ8ZaEE72OPkRmj3537LWza0veo3i58sOxJYMciy/gw5WkOXbhm+iyiK39tnsCV2Z8+lWlq5E7ArNAeBTnDdQAzquOkuHrBh+Qq/HtK64F97kcalfLuMZkrpsM86nuqjmi7djjKqIdbdkbHkU7+H8bzDa0pxgwxiCqOPrcLK3jwILnXiVKMZyBI4jEyFZ5YhvQGgV5P+ieW11OZq+17Z8TO9luY+WQ8Ndw28EKdmDCDZUXGq9IDefMvDaGKZDqRKMr2yFFxBZkHilloyPjeXnwxl5gxxdFuxdfS+HyTPqZ4YYch7P6331WJdFCyA5r8xzh1iagEaTRc2E754bxzw3NkK2hssrWr6/YggU/SR0A7Nkt3R+RHTB/wLVxdfZNFfZa1MB4yIISXGa2QWIu01pYL0cYRVwvp7QbJ+qfQfmkhYcwSNMW7JXesLyJnflmnR9eDPSPL/o8B1V6pyV2hD+x1eopAtQCBpJn348cQoAwH6YWnKuGjlUqSDrLUIjXLnmMLQ93IuEAi7YMwBfplVJw2sMrH1a40swHgJlsczd5kkgEtcQYFtLCcTfewKsSIuFu/IanhDZNym+pNWMplRVjeFXkKmst5bYezKBrZYsg9eC8ahPhul1ZoZ1+lvw/512f0oO1MbSGFmrYyA/hu7/LfyH3vDwnwvKNHIw3a601gdJxzoLYfA7C/PJzDAcVJm8t5ud1cHSGi7BSCUPzm79tm4D+hu7GF06pvbeNSVfMsyOH8DN/clA9QKUgih0VoLOwby2sa0lgeOqyDKbcnJ7Raopfa04V/RbmYAKk1GzJWzjAt5DwQy+hsEl7BDKoh+fNiwBalX1VzAh3lXBd6T8ur4Y5C0FvSF+jvpMXR/6Wzejf325Uu7uGB2lvvix1jynKNIKj4+vxUrxSN1NboYNVg651ncATrFad2D1fXFIjEJpG+uvrrUzzZfQ2KiFXNwNMYlKUhf2a6KxpUBm/kbbZf79j843RrBldPiLW5OTbF3/3ktw5DoAQoN4VM0jJ/w/yLC8TcS76W1iVgV9K/T1dM+GmhlkVg+xKHYkH1mLfB1SzdQ7vEFRfUslhZDGpZUG+sfySomN/A6sS7viw2REDDnx8OTTIwO+6fVxjTS5OUuuJsNwXW99c8Ztnowlg4bJKjdZ0lnSbfTRvbqO63NBMol17PJK8uz+NjcjzdJEMxNMaMT9aG0RgKIKdm3i11Wj6poEAHtPGo7YfghKtVtzBiDgNnZzE2353ppCxRBfuyJS9mFXsyXIXOwhft3l2sXuzvjxr6bpIsdsNJeDPLpQWKWHo4udOQj30pyUk+C8cMq1wRPddJkOI+nK6XEP98LIz6sY86KQAlEO8alRiwrRuCsVr2NomsMpFmiGh2Obm5x/yAV8vz3Zlc6Mu/ORi6pMHwkV+fncp9q9EPBDQ2RnlH5Ax8qkYvy4LPXZ6PvAS5F9AONLXjV+LaF1avCP11T7P5vG0VfsqtpJjmw0Q/pACZdF6u4u2lxIIWRUsAEEZqbHGO6lglxkdCfoCEY2vqQw9TDCnmu2YNjTFs6Lyv/W9jW4jrdNJLUw8rtrB/U5JivdxAj1u49c4J2omqSAAKISTU6XG3ykUqVZVWGqE9XdZm9nUsqr+o+u9TbmaNeXna5ueNEst7C529hgONCOs8t/ieF8Sjzqm7RwBHDQl3J1TsaYymnFZjkWs7joS4DQs/BUrUo7zjUazD75gJAbxOvksFCiy6nUX77EmZb1jWjDxo49tN2fBhG6a4EAutTI4v0H42xxEFfzi+AZzh/I93bMWpdzm+ZasBpo5Wy86oPPbBHmXx7xgtlbP4nGRBHw8aR9qhPMX2D31MyD9yQltvXWSP2+WdM/+zJ2hSZnBHBL3tDTL2EFRcn1jLTNC+PLIlT3cxfbCGUgxRuk7oYJGgVvlPyvuD0anteNZpyb0iQNT2zzTBaeK15NibAP/KCpia3qKD1NC/EZOgjFm4NacLJZkJNh9KV0UC2z4+O7QzKzB3Vw6ttitr1UVwenv90h2z8MziaSWTjsjHpM26iLYfUB3WdhKo4MQ2z/Yw63DIdqvJhpgo3ta5eYfVPgSpuF2YpCi3mSqZP2PefNciEREhpbvOdNega3H5gaREVZQP0Ijrde0pKg8BSJd1Frd21wFpLsGnRWBhD7C/frDPOCknbzA++GToh2q/tGKUm0P5RNPMfiqBi0dD4yThF6fLfxaL9Z6LXfUs8DholAKyrmxAwGHD16uOWf+jxhRE7iFcVy8h1YFL8/iRwaTqft4a8+4jMyapS0jeSAFeV2XBoFCibKBZ2o8OFKrrR4pb4vtKbbh5WtJeeRJGhKGce7vUxic96Sk2FSIQeosw8KpmZCxjwk4bQdcJBhoerZuOtDIr5zx6P40qke0L4OFkQxpakEdFO0dw7x/ODsE/qEe43WCUpocANhbiFirDu2Cv8TZ4bKvZ3Bsc6aV8M1HxcXdsFOfl0o7keRTCl/e/cnNY8wv+JM/H32570zS9ugO86U4pynRPvSg0DTFkOn+daRXp/kOe9b9XM5hUk26ael6X4J2726GOkDH693OebH8pe+6JvG0wj9rLHAz/160sBXXmmsBNTOBiaRTgJqSuE8/PvvGjrrptVRg/IVp79LOogfRBn1XX2sYs5Bl3l64Uw=="/>
  <p:tag name="MEKKOXMLTAGS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6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EbKhibxys1vRH88zE5ybiuS1liPnNOJL968U616ytqA0NtafbmPe0q26B9vXwA0eWx+k3ayzBr99tt/qY/YGxLIrCHbn2VZrO8i0M6+lFpxzRQW4bVY06R3JLGCB9jSepRxd/GFzWUOIPFj+B88Xv7gpfPkIze+qQxVRQRfVnHENNIMf0xSBrXEi8W5u44Esu+ef4eTa8yeHUkALRqdvdsRLPFdCmmuIw3zDxdLR4gacw0M5GbQLNWi4QTfg5/VyzJbaJoh3uO8l8HDIhobhE7HXUm2q6Ts0PkLg816Rmm7IU/x2nSsY6NLhqiHI+i9xjsXa9RchMp4W20Nc1yPrtKo5IBCptxWDA7Jn0nCO0kRIAuZQZkSGQy9fSZLda0Z/lnFvkcqKTnvdXKbqu0ZscVVWc5q6yX7Croflk4KibVzftUvM7uMOKPI6FKX2EBFOvk99wfUhJeZ4YxCiOuQAiUscS1JWssoELqMW2MQARoTSXYpXR6/UTNyKBGoX6yzqnQP8gfHCQPFY/fmogNNQ5S0zrSB4dmmo675wlKEJaeXxPwMO3xWfqOY1sYFFK25Mb/oNrLsO2cD1cMwSMS9QHGw4kBANhm9lRKZGXOeX0h5YcoyqviIxaBObABhfPkUgrXx9zvrrgFvMSk1PSCeUUpxoSJVwhiH3YDRiYoylPjjiovim7SRpg4blsp56xCjHio5zZfCIkc6TBWjMyNG+ewqZOiy9aDVdtZ4dEtolsy65r9uOX+LxglYdkqNmxZwegTwXphaPTlpqhkAd99i24zIQW00Jcc1AZ/ozI4EZ1zF8PmQYITYW7i02Tchjaz+brrQgqv8HT5CdG47/twByPwxQ/T0Qag+282477mQC7B/aBKWGKVhULNCqc3/oG6OlMlsCcm7ykFDqiJcfDbKqXol1kFX2qcneeSD6SEUEvd+0v2FIf9GzY5rvEOmNN6Nor0S1z7RCwV/TzMtDGHftySSAH3s7udbSzk7HM1Hp0AJXM+9kbJj9o9VI9SGDzhswRwHGMX12YAAI7a0qKZlV9gLGWbjZd0iMY0xlx8VZcfGILCkFkpdvtxali4HEL99Snx1ebTs595tSPSepuzoJMhb7OASi5mqDQmWj84euNOZ7byGwZhQLrkROmZwTvWYld55ikHCEyYKGDv8lN7ubk4XW9TCLh3tLdmrXBceINQu/GkZT+jkej0SegQYTS6TBB7Vdn4V5HFuafrnf6ZJBZk7hn1gJp/25lOIT41KgceTNN3LQv270RGzLOzRNXxTzSVpgktvupyyedR7HBcv8Ka50+fWFLxUY9d5BOb4Mq0UUB0grfb44yQzgjm+D5YkM811T3W74X9g7ZfQdZgF/PQ2Ld5UHZ3Xye9+fejrkcpAq/z1fiHTmm2/W/uGjf4iKPBZG3SEz4jfiXVrQOa7ySrPfcV5mGXtdiQu9TyKY7cbvlwiA3iOPMScD1qxvK8DwVbPq9VJtx2T/ZdPA5ewq0zE4+c1tOHhMyCg/o6wlMwiBhC/8JI8OeKbh5MSqeIN20Mvf0/nVPAupX6Galf+TvZfUgpHNuv0lxVhsdp5oPuaioaons5r+C+BwrNHvJw7hNptpU6w/D6SRh2GN9Y5ayo3DiSjvrB0Q6VZetm0BnjpJ5IM/YNqBkCq0FOfL40G6JRhcfC73j9kFvNQkYtCzX1zQgpUFUfPocnSJtIQSWINNkp0+7roAaRyz+84IJVqxI4y2Aa4Z/awsPNzZ4q5InPmGI/HfhIrkJEmbmdGkmm32s7NNh5wZ1VC/AVNlgI1rmS7W0ss9Vm1kFGYrPDM42K5uBYzTEPyjydYqCQLMil2cVpcHuVELeSJM6ZQwMBc+6FV80wEakfGVFbW2e4wNs3cb8N5o0ZbgtePznaQyETtFlVHLGv76b/4Fo+HlRjksXZUpUMziKQn2PsuE9WL2ANIc0hp3dXtH5gkF407hX8znVQ8tG/epkX1KBzT+ICW6nyY/hFR7K2Hyb07TWzp3R44YZDg7E7NznuXUiQDxHx0Cq2q64Ft3/Zfz2NdJSpZOkte7LfRMGgoPTsym3R6S72H7IPB5CJWaioOpbqWOBQmnylpoD1XC9J2imP/UKlXfX9k6Hf4b58NRVFcqFzjebzcD8mDTpsaZ0dlYXCpIHLuUYoDF5T+gkBRJIgDDntnnVssxqagKl6iZN0AOeQ5tg9SfYTW/1Sjyxhk4s+Zbj1fFZLNmmjG/l1yioI3UFnvqsDYh5lC6n1/PSZ+tCi7PuGqeSr6+KHWrHqknBtoAtDvkx4y7dQD8W1L9QU9vdAyQvCDxll5djI1YanMqnCHQEsYCECXfDY2LR6sB7JCrkhwSkCSibqr9W5m7fnLisfHzWrr+1X2J+RPgjwif/1RPMkIF/1iHS1NDvCu/fHdW3cE659vuOBpAwj57yn3w4G9KM4RptMe0r7S5ZFbTac/62J2A/duDf/fcxaAtIR8ijtd5FbQ9eHTnbKGDlao2JL0BPDiQzxrfB7Ufc8/bJqq9aqXV4uAd+2asRXHuKwlfYFoV1b3CfXnvGUhJpPNNgmxL30NAgKcIhbs7MzY9jkDVKldxUuoF6weM6r8Z9Ked4+y99nhgPY642maQaphCxpOylrn78B4Wj0ZpPZNVlfJ7buxHPNRVCfNEwXvn953IsLqjkyWu+uAucgpLf1RJSyiz5BZfkuMZ9Vb7LUJ3w+s2x/WIADQGNzUpxPfIWAN6XQSDRwVmSu8s0id8Fs/y949k8l8RfaCgOLAUH4mDDTinzgv6MV6IzmFFURCmErkTv90rr5yWZ2U7sZyQDoHj7Mhwz8LiRODCzAt86/djvnBpTYy0XOKoNrqdK1b+xpofoOLesuWGTUdK7sXjj2lbz9ob1Sbp7NfE3dfifudRxu5AHawftSOJ/SLeUp67HY0OMVl7R9t4Y0qpkGISVc4haPsFDZW/nxSP0PcXajOOLUQcZ8S4pZiqEjceQVhkshUsz3PQ7yEiRxIklzBiSwzqGcjGZs/6z0YomzEzaGU6uCiXvuSNAT89LSi1MVm7HX8oavel8NxF1K+DMFUN6pA78DSHLGfgPZjWMH1S7IX8JUx1Pd4vlid33GJ3SzXa4dXeR8D0V9ZhRsHarfnEPyGpSzNmNa/WUoi1iVqPOupamp/Pqn/uPPmJfZDQIHRYNF+QyEROkJfbNBDFZlOXIvqzBAowiSGfjI55oYSiy5dVsRL+xW1nFKDrMgoHJcJSd0aPpJ+TxOypqxoK2osKvdHJgmTovLziHb8D0toDwgYJ8IRn+BwBasbK+IcsfTWbjmxTCtv1s+EpHbcBhCZseXiNJDDy1ml+19jwZ9RJtXmVDD69S6ql7kCxqiDlZL4+kGon0lFU3xixPjpJRptDBxtw3P1cRK/CusUqPWlMFwWhUVsK95hAs4hzLsQL+oXCX6eKRlwX3kSSeDgPAQ7TiofX8X3nbkp7lfDGt1lKNBgMVaqHEeUKkCNq+/PVxqaIXz5pKQHMkZRkmo7KbNgORutkoGfFX0hEyO5zPU7AmNc6ER61Vm7bENSgb0aSFxFo0GcAG4yX6fouxrryda3LR12wpwbNl0Q+O43OLYIzPzDiXhqIbYjU3YB1iDONmn64lUA+WiECinzODbjX53ET7836kplijGee1Y/5wCfwXbo7KGA7nzh117tpx+eLhvIc8wgHv0vRJC8dU/gx1oVioqBsoZpQZPLcX5qFII5mIMmhBSX3ctJ2d+b0JW4vQ8dNu1W+x/Jo4KPO04AJWKv7HGvAjzvtkbnS/PbALeQQVYTZ6vwsuZ8ok9Swz6fIOH4QD9+z+EBYFRaPCBGPUAfPXdA4yBSIxZQNaEl9J+FVE4lMm4vrODmPzu7bXDi390/PEcAoCA1nhM2u3BFkZYWW0N08+aFe0J3uNbJrcCSYF79YLa1q6nQdY/1USKEOSWy13XMhYvL9V7/SwupWoqS1pVHJQkkmLNIW7OHUuKObGC6/mssiclJDkoLJtqYJoMdNbXCM/KP7A/U1sgd05vCmsrkUx0YyJ05kMUMXXFjYDSWmhl6ok2FtX8H6c7VupsXaOL1IGsKm3rhDgv5CNOkfMV63JrBSWKzc0W+u7TPYAZ9rKt2XeodjWLohMkM8Iu5tiHxC0O9Ka6HNLzY8aGQGQWMy/8pkcGc5265Mx7z7/4595Q3Hf5qKI7q4vD4m+3NwyMrxlmNs114Oam0qjvPzPrs0SHEbBmQW9rux3RyBuhewKyGRs+8jVji0Tjhqqc6D7Lo7AIHjkuADlu2GMP+gMNeI3XCglQTVCPAP7Hp9EG26UQ77TpdgHdQuQOlfroMbk80EMfnGwr62br/X8m2XtcUCipUol95Jh8Wc0Q2L6q7CvBNyIGKZKzA57zhUtWCnQ5+BCroLgjucUVQAXWQ7JezMgulxHQ/U+YbNvvNc0W8ByqltF8CgIICyi8Srbwz02irhjr8wmyCHiAWGUcanzFdH0XVgCX+43dgMA0Oqm/kaBAXjBkedxYM0Km5PrO0IQMO9TIG1qDX49bSGSTMtTDzMokTsEGrkuwYqcPoJ2o2IMA/Sr2oH1h/NYEI4hHNZlJfP2TZkn74OHXzwMeUzCS5ErWD0sC+cZ7bUhBrnBxkY11ZdUC+fuL+c8BTfCsdwQXFgvCvZxvcIyl+0G+JfnXQMHavYA1rRz3b2BI/Y3UV4eW/H3I/+RaOz85f8R0DxnuTlydx6xRKrNStbLS8OrMGJ+bNydH62wSYfWFgIR3x2fXchrt7dGFdPh3qlMmEdWpse5k6XGdg0/Of77QR+huTu8+c92BjR97A1XQMNohNKHgzb4LX3JxSCJYuiIW22GIGavhyeCvAn7GsH/u+p9n1PXw83hL8wcjJFjRK00Y63F+FEoJtk50u/WZV0mF+qt9KODXmXthPoNxSr5DEDZE6BQHIlUtkKTuZ6BTjkS740RBB0f4x0ISMESv2zbfENwALJnKkrgIzVxhGzUoq2OuyuPJGjMi5QUf2CIg472BfcjtW2vPbkMXTPbQ+pXXKbFoD+S+ii0veU2AVTCg71q71UjC5an0GJL3neI/Wrto+xtCaYgDjU+CgV7Tw9iyd+Y+t2dOi0Nzc4eExgBnyLcrjkQ7D2wnNPMIBP2Yj70SCJlNgojgheKi2pRnIQFdKRsLMEeflI7BULKKq0STeztVty8v8Xdf5FOms6bJa+RrPfHaeZ22ilx1OW8qzxYtkSFjt5KI2nMQ+jht9aYu8NTMJLPuJQ/NVO5XOPuI/kvq2lr5PZPdE/2+qpJn/AcIRvN3yolwTT7StusYsRrDYphGOfmtNM4ZbGUOcYB4B+spzU7JGtafVMi6Kb6ObGqXzMFWzoct+QYiRjQk3coT1oCAuJXSqBClZ4McYisnqrJ/K/aRcqLtUsEMpBQugc4d4qMmzsmtu1CvHNBPG6YfUbeev7Stq1JVP+iRqtGQFWfJyqIu3/hdUdGN728tnbtOef1JFOtCv42Ic3gFJy3X8mwTVscMEkAaUTZp67pLnr8DfSHZU2Ctyd430EoM7w1aFJg6YFQpXn3tNroQMyYr77xa0AtqlMXcrJ1dtwwaqdM5UMiqu4tNjJcbeHENECuk0/fRgvyZIIi/WoBRbvW/mmVlPKg6g1LDgzNMc4gRGusxt6aCAfVTwWkxNT3v33tZdbQANyvZjJQrTH2Sbg0NghPw+UlJQT+wIaXbQWjAa6NL+cmwiyi0V/2TPYGpN1a7YB5Ga4tg4DG0v34s4mSAJCYdS1kCHrwrUlG70VXayEkCs0IiwzwLWDnorrz+FcwZmxrRIZclFbdF3IkAkQTAlIM4yDbHHoJ+OP+Zo1nj0ncheVAdyhrz8dwR/VdaNzeavkwlg/KLkgore3Zw3ihmbNHASFNSu1kMFhfU6gjchDAxTadx3Tg4uehRa2OVX4eqmv4sY3E/45Ujb8QkVLZG9GzdtkJIFCO23eOJOA1fKOFc0W+XbXqTdfQrz0UtsJpYEXKi1tGm0K4DJSGfi4dDqg9X25yilQx0KYCQhs2l4hLwDgksYSQy53+Qb52eJVvVXG764yArmombM28PoRtq7kO/80TlGlmpvjUJmJjkXbWKJrY3H8DGjMHCwtqFEFUNVwVm5MRxi5v9KiXp4tCV14eIk+mzzuIulFwFNYegPN+AgkX8sitqUQlb90xoVjbFIPWdBbPAWO4hY7iVUJku2v/k5fQiDl7xpcfz1wGJamOEMKYTGZ8lBNzEXiu3Ttty67zIlFLzCkFpuxPfEchcha/xSXQx3FUtLhuySRLDmntbVl+ic6hVo5zTBLkml3I58L3oJ9i2AkRs9DByU+YcIMln6Ovd0QHN2qVC9yiVhGRXdgVuC2+2S2u4irDSvle0dKNzAfv1BQanKhLv+kWoJCs5plh/LDlRO9bdexUa+7NAZhpKg3g4/yx1MNZ3XAPfDuK+apTtbFBPqGmA0+8HSydp1GY5DsW5+awC4Dc5RYG4hcRJBs15yDS7zwNvRk2hQbyvdwQWhQuMFbFTnLHgRsMOIcTXVZIEo4Fif7rrjXmj4OGY7OgqGFzWVDYmT3R08lBDyTYbQzFmsZsv2HgFFFjZUXMco2a2HkYRSTJsLVmrVoXzk3O6zhJITAs4kfNP7KJBm6WFHbujGz5MGdXFUhUBjXzw7DtajETrjHKFjzoa0YyjUXlr2O4BSm6UJbpxVeFIDuXkOpMOi7W88ohkFFuv4Yqcp81Y7GjUuV3ZIWCMEw5HF22vc8FAK2AhZJ01KnmvUlUqcSogUffP95hbTd7VSA9Hnij8KbP7B4vFxAZlp/d5D4WEPVm59ye/bQ+LkaBPe/8M2QjIS3plyVUaQ0k+CiIlIVoJ9dd+YZpVJKfkfbngeSzrITtUerzy3eDu6SUqrC/Kb79FCcIC1gQIDq46r+D0xBJASojfk5tadwHhYMl3ZXsGNW/vQKhk3UuaCBl1Bk5fpzNLlwqGWcYUDi+P/f9R2jaZ9s3UPlQJgYvWQsGloE26H1TCxMzyH0tlAtKBKIEFV8iqk/7VyCb7RJ2fpV4qqFLynR85U5K9ft87/p9uw3Kai5mPt2PI9smMyZjXtkTE0tXmiRZW4ov+W647ZXlJIN6mITLTGojFrwp6lUdi2xuLHiiQJJuRfV4aj7sUO40TJ1ws4+jpYFlta2gqqxz3uCpH7fUhVbZzS1FV+52Sp1G1Y6s/dEexERK1fhMzDU+cDJmuFYyBZWPZ/u3YfkhmwbxuYbRnJ0s1ByvxMENbHINGkczo9LE2FJ9KOpi67cX9vDZe6nM2kGegQUWi3Eq4UT4wgRTekX2kVCjijwOY4ZLewSiAuCkDDGRS9mON1VYVI4MABHWxukXFpVVkoxrzYvwoa6uAzJwBWt05ipHLJysDqd0Zcy0xXcX8vIP/vVu0cKaDE0tHQc8fF7tYSD/A7vjLtj7KJvV/g5MaaCwvudYCJ0xStf+tYpnK8PaIqUuM8I17zrOBMAglFHwDgv9UFhD7Ew8c9ewJpfVJxZS0wukeF6MiuPzgm0r2cMYjJUHJrZuykrq7P/Gh1kyD390Cej9Sh8l0fTaLXtK9FJkkvCFCUeAyWoaHm9r5Tn+N/L++bQ6hLKPZpxoCt5EX86XOjh5v805IHLiNpAHb2TV0Ch6i75xk4RYl/pzkKJm3HXSDEThu8TrYtVYphSZ8hgNT+G6Up+moo3qqKIzelfLSP89qYzUpxopuYQSz65XUCvG+Y7SNqOKDg1n07lQhaTDCeeOf0cU597Tj99/GL2l1J0tJfkWGqFsA4yABh10l6MUkhhAw3FEDMjxFecatkJ0UAzeZ6f4BQB1ERWsJn16FXFPyXL/5+Hv4p8oZQvWJ6djSNhyJpOei2AXqfam4ALH/8s36Apy8yPGCqKcsRQDkO26JlxeXvcyovJStzVKOYlphwefsAWv+EwmCcp6t9e7xPzr4n0aOzD1oNHqtggnpNzkEHKRVTYOQdbHcYeF3niPdhWAnQ7EP2ku/uVdOA4KAeMNfw4dkIjs6NC9Pil1+RhBBh+yN8dzk2vh6ootRXtlFYmjjLMCwo3OmtLDD8EK7GVmIo6PYfE+3UkMlda1Mb6lR7T/yCyYv/I/piqW1EIzh/Goy8jr459OFdZFypINB1mhd+FF6tq2vO46eLNHCh95NiIvVU/CQNk8WQuYP5Z94pOBT9qLdsXynFxKBy5kKtdebzLdkKdGqQxnVI0XPW5YM61qeDBtoerRdFGezqd0IftLTqHrXiHZK1OmmeE90pDUm2UByGdhwEWfjwbshIj/ZLBDoT+VXt2EJEzp5AZhf/BOqmdPWf+Rxsf4JuxOuf9wIXYaa/PVKMLaTX4BoD4DlqvzogsANBm+jM+NNiDVijIAKyDQFlKoJ40Rq2c+plpRRdmiDUZAbQVzs13/Td7Z8uEWf2JVwWVZd1Xl0HrBAHSR0/lg3bD8CBmZ2y2XGSynxDGhvi/UEFxIalWiZtWYC3XAMWKtORXRaqjLuDNx6SXI+aE3vbI5T7fMe03yA7jXJG1d/BONm3zAoAEGFJt7+155Z1bhwhJMt4CbasngW7v4XKngccMFs3LbGbOWHOE7XomzLlbv65GXcMIduF9DXNO0rxGdfLeLUlvlK8YwnaQHod+gJfYdCbrvbX8fOJyLcour2xxR7uUB9mCvT9XX1qIP+Avmj5DfaOtSrFBnaBrkmE68urjL+v45BZ8eVGad4QXOwONjrN/OM2mkWsTp5H0ugIINVDX5t/qZjtXiqQ1y8DJ9Wkk6PB+UQ2+IPLUp9OhYEx3D6H2khcv6AzKLQvpcMy3IQ5hBNvy6uwDddu3IxXeYXHkqCnekwjvv1CPHV3BsBagUboji8pgKry0dN0Pu3/MBMvlGkiNofuG6B6zbjeZyeot8M7csIHOUD1OWdPJdRpYIMnt6jZQeU2gGq5iywEM4etXOitECpTH+oOfP5AY/xIXBmp+f06GJbahzhLTY4BoXxwJqtCyUcdrX3aW/S5Bz9KIpZdZD7lMVACB+M2X57NA2QeBSq6aqCWGPcT6OPs8aVori29+uiLTOSfeK22o+sjmurJAq7YeEGQhAYU0Vq5mBC4G0Oqj5wVbInCRlis6F9aBmJFRvZUUlesDXL9wjO1Yqyj08ZDweaZsVje0JjCL2LaCVUcuBTry9fVTMnQW39N8AikTY3O4asTnvQgiTkD2nrnfNdJiu2hW0hUWMclSrVK16AidrJ7iYlxXSnJNGHJwg6D+TtKe+xwdROWeOmapVDbm9bpLIVN5hkkwLi+K+CW5JwDY6cJw8IKLSzYYG33lAcRGDFc2nBRQTbCUNJ5VlqKdVErg0mWgWQ1yhInOIUJfpoBHixpGo/P9WYSbiX+ENf09zivQ11pW0t72beU4lBJL26Oes3Dfy857Al+vRtg0Q6B4J5lmFdJXCfVgdhFcC0UOLZXEf+/F7wxeLuTgEllkdlYKiU0a/8Qqeb/NRvWy60eJmWEuiDjU8Gd/zfJQfVp5yWltfvGt+kGQ6t54uhI+sbVK2AXOfBLES58Af3MHJwcmq5B6xoyeTtk2FHonieBm+iLVbrZcc1sa8P8TFobK4M+1z2Bg/eeoMD6nn6q1OOLZD7+r9DvmYfFACqHiXCwoMlCh0HzqcyQ6VzyVgauD4D1pPx158aMIw1D3h9870W91JD+2rAVvj21rD/i+sR25Eg/dL4IyVndFHZC42rLt1+Ul1RX97AQGdUVy0fCcHvXtg8KsKljBw7XhCXRZAaIBz6ERbAVmnBcaCLZG5U2m0c40UsKzL7Ziy6zCA9p+es+QNMAgEHRH1FebJvMOdvbPFBFQKqCf42L/rAlpsPtjKkL3qKhy534v4wVLQn5Ugqqzd+oc08ZyZt86U9Vg68yLFsHRVgpUXBHm8frt5v7lC0eHs1NsaTByd6omfjvseGDnh4TbQtwEGe2Vl2rgOVC5wW6qi6Vywu7C9z9p3uFPR7kZly92LvBrcxHS/SbMpxM8m+VLUjGCvcZWJRYsjJCuSGjLtWPnC/FvvzDsG1cCkbD1MZ7CohSr3V4O50OlCJssR/ggbeJDERjYr6hsM5wE2m8ZP6z9cVysb0MD/9PJe1Rx1l9mSaW1P+/9oJquVZb/k2OV2pbNwGhaB14htHPKDrkX1BOGfrRP2Rqhpzm5cE2tsBSAI+wN0tSpLMAP49yWrqktL9ALgSTmPfp8wJVGeCfHkAQmrnFR6sOLhPsP83GdG81w7vc8shskY3dEPnDOtMUVLk/Cb3ijbqs9VRmEtDJShP72vgCY7Uh+IK/81RKVemumMb2z8jcYwHnsH1M+/QYF/SeK9jf9LxhZ0YLIm1U/bVOOmC/v6IVEb2/EThFbBAtwmNKgh4nEjKEr0C8FaZD7q6TqGF/c7iS0VlPkh7Yss1MOlyAAHqI5EoNaVj8BOKFTYzkvXTKnL7zeJcQhAzJby6jSyJ2p8E5W9JuhrszocqZNZ7z8H8IfdDFvmTJbCxp+zuHRFFoaI3LvrTUQVhRfuhUI2eYB643UrT1c2HhJddahiOARGfJv5/B19Pb8cgH8N1i93qdDJMlSyb8Mrtbu+Cr1srQ1skD/ugm+aKlOxATjDZYm0Q7IEoEq2wCeSkc0XkGbsryYWMgaCw/U1t+VwpIg2d9+lRNwRS5TFd15G5zrAmKKRzjiZj+1YJOMkMLnlm0z2138Q54suVUiZ2FOS7yBO54uDqTgQDq7+nE92wNmymbiqbgVmD5+ANnR/v93TpisHSxwRALCBX8dRdJgxR5E4mS/gZKTukPsOZ95m5D3KfwUhMf68LKAm2/wQxo82ELpdWnmc2GeNx78+WEpAByfvD2VzoYzv9YJ1CFqpG8QjweT92xKLdQ7lJF+vQt0+30Q+ismAHxMbrxOMlgSinpqHt+vlz+OvPVRdjx68aVZBLQD10rzjDrQohbCnwSIcy14EeYhsgBkSS3X0YjQa8I9ECZ/8i6M9dq4idAhUsuM83/jwSMYPQGCX9ZJ8mJX0hi75c26vdYjCDEC2mNOr2CUNZZnc8eYOX01Lp6a8VonHlYxoteae6Hl3Etmk6Wvo2K/z+1c7ZfypID1rp8iDs6Rm2c2EB+0GY5z5JsOJjaUV8Js0SIyZfD0++pr19KZhl85wiF+gcBDlYcfSxhWv/xSNU8GW9gX6wxV1tvPtvBBcl9vm7ge4pyuc7pldBhnKaorEc6sfsAvpbC2kWtTmTHcNzepoVywTX7earTwMi9PO7moDC90osA+m1PUhzmG9aTcE8ul0blFq5tacrWFcgy0/Tv2uWwBm3gLzSgMdMFI4R1qAqhtYqBohj8rc4zqAARiAhRQkKGZtmO+6eioVV6b4iGNbeOVVNfQvpNPInhicyK5FKBLzOkxxrVRLFhd/b9G09gUpNNYZRhzk5Qq7wHVnUqzcgUt7f74kJpKfGOfLqdCrWxAms9rSQHJ9Pct/B48zcujfX2c4ggplWJR5jYPROH46G7GqJMvzGcPBbI2Shm/zMGlyqQqKoNU5hhEt+izqiUvF3cYXzOYbBbx6Te/tkTG+/11U2kTH3VedJqFf7zS+JraoTC9rVa8wDv7SJksgJS9yjU4Ju4ec0Dx/xosS65WEDEZtmhFu2RH4qGpzr1TKqEOMlVluWOgKNw0GsmFV+z5wEsk/Ayo1trugPVscswXZwWI7cDyFOPzZKkWF1cWGwLIj5QX5ccu65Iv0V/3fwQFo0kFrJHr+ZTK07BngEUVwNtJvrkK3ewFFoPFnEDbzNFrEbW26AtFVKHj96fvIADqfGrSBa9m3kwAvZlnFQCZObtnNw94DCaKgTb97hgGkcslrkp0PHYIZ3BGqyMkY48xsVHbIUo859F5v+BOAdOipD7i/4w10SssN5PomseQ5j/0hj/H8W8ep0ytmzhffbqAjPIJ5PWjFSkhE0oOOvX7xJR7jEiPtG7J3kRljpqPq24UUOd7vvP96Px06yiOT9rW8YL15Xmc2kCe7EgK3JuxU3U92i1N+Hxwbr+07EBYKsdquZVchCgVHEqspDRpBy0+JWR9WZi1uoohEWF8xp/5QGXeccrV1ovE5/YeNdRp9NK0bMon0DKv4/Sg9L1/EdCtfmVT+5z9hC+WgCO74cUZFhNRkJqcihDj8UQDA9CfifG8hO7ZMejj978MyPU6YqR7cfr01ZQYNYRIyjBsBmrhJvmEBlTKVJGFuV2fxTmwP6QUDa7gWEFx0kTiSRMENnz76JaMSH4HXx2/wwTN2onatIlL+p97z/oyUpKmiFG9XxYPivm3J/K+s4pCHg21ypWMq/45OBZPW4FeHrXVmGUENj9DXvwtMacksTY6Z7ShnPcfl3ymPr7KurmM22saBq2YaTc6Z2nwl/mq2ED165q4lZFmvzO0zv2q293PQm/DDCiLrqTVW44pUrSQZEqfVbtFhfv7rA4IBmRwv8JWdbCb5zLwaUQl0Q/R5x7ajPvSA8fc2zfenO4TCn3KkTGSsmZM8WWUrpzfRafjJvB34fWYXe+RrpCK8lXR902G7H8+GAcLimFMQm2Reki6/m09Q3EYfj8eQ2i7MeEhYp6L++unmgX5KJQG2Xp0EkRRU5NcoCs3rr7GIViC5L/C30ga5WCuaHhU4ip+2j9NvedCYa8hRYE2UOG0UxCb8Hn3Ge5g+04SIQUggxI3hgfVTYgFSCAnxnPzgpM3DsEQobn5nFJyuumvtnKWlk52+ZkowfPxCV83PR8vc9MPAVEPwlFVU4TH2RFX1dFY834yxfsVelHrdi+IwAyQdrsdESP5uxJPmiuL7bzldqLitq5ZpIpYpmdIb1uZzGQ78CCvAk2wa+qqGkJC9pVZ/PkZUXfFVzJcxb0Xj6Uv4Bo+YfV+kCR0SBKRpyBdr7tSFFptnqm52EGmVDwP4gR8e3cc8iIgqSMMHU++MHo028Spw2otJDMULjJuMI1HXt64LKYpL4LDrjWvhNO9Ki6iiQD8TF46g1Vnd6xE8wWLUbk91WNqarfExpmepjYePBwKo6QdumQ4iq7GXYWVfqaVewgnPZnCCCmfqSTSa3OAaWSXaQ7qUjGNQ0v1iyiT5tR54XsSnDjNSGmtjt4uE0Y0khxnwnjzAlcAgZzT4TLPz1YyzC++ItdOBd6j1PWpZCsbTjgYlX//2a/OrliBKmF6xsOxPurpcUyBk2mXdks/DEP/+7AiwyNohHyUUdz8xS7z3Wqe43HLxu+q7p1+wfTnoMIqQ3BmujaHTLo9nezmhXysq5AwXKdU5zFCOkIvtRGLDGmQdEtBEDhogXPy/vZUG/c4d7LQnkGKG7Sl9ndUZz3Gp8tjwOYyXs82UOZDnYCAqty/wH3oAJUfWXv5PR8oWp5pq3MpoCb+xK8b4bCl2wXPB2RigGkmVoOzpWPrGWDIwtZSj+OB/0WiMGfNaO+O9QFqaSnqaxOCs0FLdsQeTY4Suzc7fw2nbqYNc4ZfOOmhZRYrbVxS8Z+LHQGnmcolzUW6QNqlWUBXA7mfayT6Poz++fOsDQZRWxWoEt0dDdB6yUi2dn2bvEeCX9iiQbdhwRQzdn5FlmUlzrofljsHmUIBF8ySYPh6AApmLJRrjgvxPAOMDa8j2MLSizR+caKONURsd3lvP8nMkDnuK83+EVhCMLOkWoP/fL9CA80ocigA58Qsj5cL3BYzsVtrGQHUM2+K9AZNngpyJ4Jga+5quNxyRSE+n1rxA8Ec16QEHkqoXlHZlsPqWh5+ehRzLLbYi4GjGXCxHBx1Wy/Y87qHETyjGV1elFZ8H7zrW37Gv5M8EpdGZ8ZWveL+JUDCZOEv/ev6pUsQ0wSxOCTSaaxdsF2Jmv/dB2YhpGA2e/XjbxrnQmbhUZddv8B4lzX7m3VPCxgSV19VA4S9cxiAOrYS7oJ85H3kwCpDArgAUkL+nf4Lu3gP4ZPqJM9k/6Gl/zcwZn7l6WtOAtJ0LGbmXKC8BLJVISIw/XE9ziSQbjpNXonD4lUgaRdKj04WXV6IyDwHbOi/5NIvi7+v2dDmIVemNB9XW0mgInozgIQ136T2457n1q7+AjDBFFYFFxuteHxJ9jWJoRLYNg8vzFOEnMcI3tOICTLAznSgBwd1PS+CASHii8cF+6q/XgcsuH8CiIakAShi9ibYFJIvwTu0uVd6B+h2beBW7bZ5R/ba/m1BebiwBC4B2g5MKCI7TGlUaA9UqRKkW55tak3j9bAxwScFX+QLgAhrvPVrtcRaE7TjqMyXgw/9DNZg4vF9AQBNWGCUjVIW168VTXRecGH6qRIPNit+z3F7ZepBEZvS77RBAy/4kTPVblL7I8t+C0BWIGN5/AB9qHlc9NkjJKk5Nmd3wcjDdcc5Js9idhP8FSsr6iI6MZYstVb/LPh44Vwt9YrxQHFuzC0ot5H0r6kDV78go3TvRdjW7xTbFOx7D7nPyafKnivwdHFlL8D/UCHZIyL93NGFkhAo7o+gXr8vOTwGg98rgoqqhyLvjAxNIVtzsqxaMHHtm502ZTW+CU/kKVRUj2jQzFCFK91qi5p8TcmUPAp1b+H2bMPEu/8iL4t2MRPuPFBeIb+dG+FX7D/nRMFFLSls0QIwcD6+KYEYlzIQHnaMBp6KDjd1yePbtKq312K28BYi5KnhbCAj8xKpnQKgQIj+H0kN/0E3U47XNHt5pFN/6SroinLNP9K8sx3rbmEfT8UOW3oFMdrqltJovnDbu/ViObGD5ueceGXdw3Ybj5flv0FKugQyI8/JK3BqVd22v0IWdkjQP+pJPfpc0tQLyfgIBheM5vP72Cf7UlezwhePeIPsu13+7/dXdTneMlh1gbNVA5S6mocHXPKsOOl81OgD4hlYeAdZ1TN+pGBjyf69ZNt4eaHxdRT7/jWnvQ0qu/nq2uVpdFQbyWs6Iv4bgqxRvwV8wPSXpHwcEGs+6nXJcarQZPeHCQkIoGIlXlAwhkWtMHQrrVeO6ponQYEh3pQ5Mfqcs+CyJYetJalNCBsw0WF2ntuQzIrW59sRMV1+Xl08BNkB/tcjsT2EahdbjtY8cmXYb+yar4uy5Tr3c0s1ROnSQrq1+uWIZjpTyLxnFBXPefz4SWgsdXNsGX7SrvPRZmLXIyLYLD/M6J4qzPO0uCnf93V7gD+d3ggN4jUqWzax1jXu5DHPiTR7/O0SPnaVtRCtFcI2ihOX2ABU5d1VOq1DjAWvS4g8G14sajSH16Vnpx4Xbvuh1WA4MW0qiGzOVTHnGaPa1ED/CITZHiS61GY97TEzBLI32R8Sf0qlFFANRk95/J3dnNXaLyitodQEgqkXDbU7RtbL5WSJvraqR3H9m0AqoWTR/ysANYnjzMwaQf88iEoRQd+0Sb/6h77YipvmfwXgS9KhD0bKt2FruruEbC8m0xIZ4PpGzepfjArKv7GxeXIlOfi5h0TFFyTbvD2xWH4Tuah7aBOGNXbInDIRzCHZQgmJZFA9el2giFOf/LYxyiOV0q+p/COuahCvBrxcKwuWcZ2jRrZO84PLWhyr1609S5y4RsWyFD26CB3YoyBAw5WZIMYnwUhKJO8vooarnwnJi8efkVpz7BVXB/6ST60vtykFFZNKSCLlVjHFc656RvKKb7jv5IwCo0qwKCDxttVHuDq9iljYXDP3hkzgupcv68zGmN+MWUsoMVOy9qrlBy67ghdWob6QaamGDJr1JfAEmqARcdehA+WAQXYlt6JOX+mdIy5EOYsl6xws0LVQcLJrastwNJKoc5gdzUNQ2bPLC/Z5jTOEsxW5OZbW5ltMQbzB/x9PFxbY3yPBwyp3yPxSQ9vCVQJDUoDDmCaUUgOCMNBn5SZWiaaH8vF8pi94a6lVaXxeUQsCDChi37Q7i2i45EJ9+TTLo2ReKj1vIt8xnHE9S09v6Zo9v6qWRUkOS0oVYDNLfwAYEC6jRXhjnvCDzjjOMQLzC7ilCVFNSduxiwJEkJjKeKqV18Gvgf9G5zfQjtRc0yfNCgZHAbLWiftsqESDLAsSO6DAu6C3Pxp6fHMsGiallHHSNMVUZe9DBopgiRVbcWy0cLyri3yz5FPMZbO9VitIldks5Hkk4Jnq0dMIdx2lT7YSkWFLIAV86HbDvfLOkgRp9FnROew7HPNEnjyQ9mrJQPBhyjhRnTlhFd+VXhOQJTZk1Io2Ou70yoeE4hySzWKGCTmc+zHjlySTHS4F/b/8dWLPHTU2i9eG5KwblpzYc4H/Ik4gTRsi/UCMWBarI/QYxfJPf67Csh9AHEVCSB2RJcvx+fC9b7JikN95loF3Lg+gLdWBqdkX4GXBeapoFZeLBwMf8SyGovQVfTwkC4MD3w2QvufXEoMVbq1B2A6iKDIQvxP0/QsKHAi9lZThKYEBv9bgnj7z106sxn5xRM3pzoJSGF9PHiNOhvnK483NlBKMMlAsELclDrk/bOPxTRQqM047OBkuYVDsLUd9aEihmM4QEwNEdoqZFnSqKYyLdBYWymkVlSj0AvkZSDbgj+WCm/z7B9X1HDtPieqqgpbFLlX9gWHt/3WWMltzusdN1hSC4kxXhgGWShnfJRgKJoqCN5Dk1I30xMYPMvdx7wHtFXpnprZG4U7MegBQlLELyLDBuYRGxchvmTq9e4ZCeEuysUPOD6s0YVuSjhKOjTN2pPZpg7MSW8l3BoABtsQqayPcJtjFu747ocEKdHcQHxXe6cRz9AKWJHRCsAOgKJksrfJvAIeLib0GpokUTuJaV7KqJgmXICMz1gQuZN7VXOdh/eGAS99aocrbbOUQw+62YdVQUYGd3FdwW95UZ9795skdLv9BFQfp/bvPF8K7boakH2sTgcP8wHRyltQNlcgQxN3EUEPIf0JvJxZ4RAPmitQ/1SRSdhpfGHh9Z2BxWVSNg9peXadsQvmlreR+xQV1MpxK1n+/O3AEzekSI+RXEZGrgfBDaGwlthxCMbPHDhRmquH01aox8Igqdj0/9lJE4s8CfLIDW+8Tb+QLScgWQvkzXhmkuztyXW3+o1RzyRS9FcwNd8GmQcRsozPxd3nq9V9mr53aBsLyZNf0NrudHo9z1CORQRjb7TjYnYBtQmT+A0FYk/P1z/Pi99hLyI6Vx+UU8Ki054fedk6U0rHXdcdAoamDw1zpkwJ+zJb6x7bUBOLkz7q6Lt0wNR9PIdpWNmx0uSkbB6Uok+mV1VKjooE/UUPDveui/p4tRAhk7pwWMPlX28epuhQCuFs3XjiQ7kh2CTb9cnuGs2csku0TOAxDo12S7JEzA7qePsM/2IF+h4WZJ4gzxMcnAyEzvewuxvkG5W63woe0307BPo+h3aB74YyIOxyqQosU/5femuQjkzno2g1rvKVC/aKnFb8MJFt2b8TG12Br7ZBaiA8QTiRXylaQVlheayxAucjRmPEdLqn5e2i16vel5OYWTTccNekZnRnfyL5HtEJiH8ExZOvz//tw1E250qbkddbPV+Yf6Pm3rcFo2NTseX+9tG9P34nKne1yq5CBvZZ6hHtxdyfr/aJ0LWrJ1vkE4E4Lu8RZKft4AVJkKAVVwPsjERu49s+UbXhUyvUXdQ8QYnlC3sfn3evC6R/YBGzvj29uqwRsND/1cFfw02+A5C/2szpbbCY790F+L0grA/RO5lTDyls5sqkmF1CRYCD7pf8lhYdUXuIGZAuAFbqVZ68f/ZQMwH/PLjw4EZIblTNtIy/DFE/H7Sprs3EaC1bwZ3RjOs5/sVqOAnHtNscb0lfNEXLyjuLEEB8LhBXPtF5y+raWNqvfy/V2hvFm8QSnTSoysI6IYAkLO3Ell6miCcLx22IrduUI5ei2Z7vVfgbkUFe6q/4UbDHT5vCur3D1tUSFINWzDIaOqacAy7GNsck52AQ8v8I6inuZpL6O492eQqCfW01AvqlqooQHtZ6xe+FIzAhsQrNF3m6uhtFPFvZffyK5sBrV7ZJp01ezqd64X8cH/RtEzekk+ioBgmulAZmhVx9MGXW3sO1ucqdSgGgy4GeB3cD2gI9xDPm1pXf4cosb+AOq7smiLOhEp+kJcb3JbV4Ufk8eM0LC8LCMgL0u2/F/H0IoMXit/1sjFp9AG0M31BVIizJxWngW71Sr3jQN4X6sSVNqerQ/A7jNLfNmilLTxIAfzqyY9wbtR5a+gBTKcsfRCDyEs0FVUOZCf3HrtiiqP9zoJV4whKdL8L7q2E5l20zqV/w71saXs4Qvt38pKtIpcrE3R084oHl1SsIClGYUrw4iRXQtTngyX3AxFYkTucWk1h17qFg/9crBLDSjNoPeWrlLH3Y9NzBNQ40CLpXtz25CGjRhn6/kyKYx61fxi6/jVMmUJu8kDfpSVa3FZa2Y/R64hN9pbYFADOwhkG9TrQTIqZ3ZBAFfZHjpWfd10i/WxE8RTiOK+BiigAShH7dWUCyZLsEy0QYSx5T0KiDXhB+nxbSfVKBm50nI6Ru8GuoN0HZC7itFuReW7FyObmZ5ugvo410lbT4J4o9IjCE1WsyGQcVIP9pwPmyjGYt11p1x3FK6V6CCuSeFGkW2hMmF2mmDZv8riMbLST8ADHmRS8xKon4oApF8GXC/7BbQN4oOZPYMwnN3UsDRxclJgi9BmXUkUdSKmdD3G/z8noVZAATfL3ob9kRMLEofopQV1YBlJTO/D4aJFZDX1+8XphFNry+9Z6ry1umbsP/LHwt9Gl984ylY4ORXzhjgFubEMg6YBnXPtnLcIySeNTUf0YX4ksJfV7e+p4QSGYvnaFVing6tntuQgafmbd/wLKCyN+au1pxBCMoYjZLB/oQDHobuKuAqTw3lnnlYea24DEQyyYyVEMtfh3gyTIRi0FGvikjWsYWfMaxBaXllqJIIT/Xwvm/ZQvd02sSCzSPCMKiqnow7QajYB47XAHkLB/ttu5RzUOwbMl9MJ8tsbyyY9OxWu8YTxmzTpH0PhApJegeaEq8+tjXhiGY9OIflAhgWtTDQKddOAvZhGf1aMyWICzuz/PiWTfCapjotRQuz0fmBiUvASJszrDrA/NRnqd/sFPOtm5WxhcxS67tLL4RLqmsHr6qpmZuVpcLT2NUnG97zxSjTEgP1Ezm6SJehuIYdoZc3mBeWoeH9snUO/o4bz+UOWJZKjUKixpC+o4AvZnybJIboPoyN4CMURpPxKKBRXqYLwO2+qeWEe1nnTiy40wx1DyEpMAnM7HXJ1JDTaYgEFSOx2q6JiMiniI13HNbOdQImusFaAOHinbQwZYB/Cuukb73NkClHLncy9D6uQH9pvB/wsaTWdurvohRc8Pkmr1B9ROCoGFeG3r5/osP5koJCpel+D45aWKKPxBUVncbvKnz3CVceZ5Z48arVogp7Xulw1TttWhvlUZFvtrl899YIoUocambZMLr3Pa5PUETbnAeFlO6kNM4UdnC75TIPBzPA30AmZssW977bM8ji69Gd2zOPs7asXbvVcLnf8UkyzBGXfhNeIZIgWozFVSikMX0KbuCiMh6BQ8euvUIgXntru7mOTO+aPClpzWfJkCrElfgSDIP3SYn4cB9NdgtIJm+RFLrF7FbcM+yu85oLmSpI2Uive9ccva6pvgjRLx6qIT3wvCQtuKcYsu+b5Q8+tegIbWhmSDbchz+mX48dcPkj900i3HYbCOYsyHYM3pTx3zaFfQBToZADCc3nvcOv9t59Vt3DLosPSaiDC3B1NlZXhraXAmJ3YmeyNX0/pK7KxmvT1rbjLeOjrQnV1QDQi9ZbT3PpeoNok9YEUyr1Rti3YTg4SIEx4jqSVQP/ciEdlDS4R5Vpf38raGq82Ez68IjmHGOmrgzhM1LL37RLf+Nux+ux9U7HpvGRgF7Oq/qmBfHYc5UJGUBQvnivgddSRNJoLOHFgoRHqJh+wNDvy0XDdJbCKtk3G6sER8wtbOkNVmyEK42EmipTn+nNrCGb8SpMJvHdc8eROk6ljTdcE/u7CXR8w26A5qX51713vS9D5BPbPxTbSCXm7OaDw/M6GOAjXq8NGoWmIChS3zYE5fgPo7Rp4idv9iSk9y667yQ2UTOjwoLn9te/EFojdEHKjNvAALithm9nmgzKYdv+U/GRc4LgNduEkK1+ypO7Fq/Evd0hWlcs8+7c9Sj9Q92XY0Lv6CVDE3YQtXJQJIMrPTDQX8zw4+rNmTUHYwRkWzKRB3YxC6bnjD/YRCCxlYEe4y4g0deBqjUm7an/VYKsZa8zvcCWR1HEWJPBn4uorIP3+BsTP6bkMWSIQopIBkg+a7cUspwAFQWeq+wNYU0Qyt/R5tIMRSMN5bQRhprYQUl8kwJGs/MOi27gw19/ZUFasV67DG/yqd1IuHoYU3mFy9eHB6spa8T6usDyEYzvTxh92L5kPoeaBhZuG5DVrkyAKnUKI1R0vsBNnUz8FftIUVVr83K4kQLH2foou0t2Gw9ZY2Nq2ZvSwcFeU8Rrivbn1Zm9Xz+qgVgeiLHKgVVYkfIdccvL4IyEyxzPLvtdlFcP/TXn/NuZ2Iavsr7+fEr+BdbwlSAKxAVqv1xJT+CnaSdw4vI7eNPhXxt+4kCk5cNSvXdlrqCdEK52c/v29uBCim2OWY5nRXbuKIzQ89iv8Sl9/LA/Ek8kV/nWoArLRJRZeWLn4BGAchlXcCmDwK/7wH1Sy4Rp0Rh7Tr3VyyrvcXFlEFc//JH2HfYslfDljfqE8EJDuK0sCnCc01Z3+A/Qgt5Tu8JAZTcmXfc83Fos8mb3scKcuykKMN6btsDZ+Ml4zuAwg62rLmp5gnQbnWVacHCuvlvVyBndlWQl+PvR6WPatrjYcXj4niYe+WoZt+w5EaLEw/+QuTvnIlWJc4zHHx7jeZa0YKwAXz9z1eWTnW0f2SIcAbjUqm40/7koxp+iZMMzOLpJY7KD298FM1rNLfuAmNPotrmLQ1qTwaWAoh1yCFzspzVpryb36YEph4sX7vgAhZzb3kwNpWoOfFxyiKSivKXkLOtf5m4hUCHd0xzYFdhOw4dKDmWfaTr0HcAkmo6+lZW6kPUzW0KYAHWi1xpIDlTKZhhE2jvap5XCueOderlYLY5UawV3QbUGow4JlN9ug5f6eRE9Bc4JdI2scc3MQzKNMIXtz63/SuA3nvs0D/P3kqXTNQfAHa/Moa2PFZqafPU99mnsvlNLVbhS2u1C2wYyeG1470VHEovN0NFoPdZ6yI6oiBvRFSoiKENYyp3gvk7e3Xa9RhxOO5GwMeQz308i8aD1nphOxBlCdV/jppbxYEkkBMzrwZhKBn5CI5tgIZlZEgoylZtwl9YJGN+G2PtF/5JK1SKKOncqrqhY5Pi0TfSyW+1wHLdab2MREuWNtJHBSGhjndnJPELd41/n0vZ+3g3iDaxxZWo7l93Em0nnfsIjezTR6c6kFpXm76E4vs6DDhb36T2dtiba0GN8u7aMCwKfnx08grUR9zc6gioS8p1RnlmM4cZQcm3A3dF4WkThrobzVyaUlrXkVaNSOeIekqaFEqRfswbl1SsOSrV2NxRuBenAZa4NG4sL9ns/ghZLc1rIqcgXT3vfFr1oRE3AmHHR7ocC1RroQ3UFS2DkPNoHJxesqwCHSjzkywV5Bn3weAc35YPDlN6ESoyqwatKve82cNe4/4mIbKTtWucXMB6AV0xyJ5HE3p3M6442P9csy3IZfAmn9DQcPcfx24TSO8lDSteORPk1NCiDlrYvqr5kaIdMoJbIZdo1U9TbTnLzPFpUikwzmQn7Qooyjv3bprdDYc47r8wrf02atXKy9Is0tI91zRf16Gj/G1RobAXbcHBse1tcodwDDFpyFWZS3Yp19efFls+QqMRj7k58pB+7KqhQ9aQTvQahli0jgKSEVtwY23wRVdGDCYWYbZSSvJ9Ha5QeOTsWf+ZksMSezjYjFX9e+sj5gPZe3CBZO9JOzAav7GKwobxelL4dVkrCA3ZCgjr0txb3vlszl98/YJPSRRft8W4tXqR60lVkXmDdXXPj1FFXkUdYzVpgcVMTL20/pHUo3J7FtdN4NYyXAi/eSNLWplW/sqnes7+qjO6OsmeDevjwtc02g2ye5oBHzeU5EWJKZPm+YQN0QiEn8NnqEAS+S6XA3SAG33fpDy4MAJyrBfqDHNsoZtKAey3sjBEhSrY422OMQLO5PaQG2+J/5+Jn5vnERhfOA+gi5+iHjrac6GU7XCjdFKNF7A22WCkZrzHIOnnmti6a9BK1k61XavYkJEPU8zt66WHhOQLfOwP2art13ItTjjt3B+tHrwrOD7kp8JpAdmZo8PMLltIjzePc69f6eWB7rhodFFVk2loR1E4MqDBUShsQPjGMr4WVJMqNKokfxeLGamyz5MceOblQBqRSHUnHBmLPl7WYHVN8CD9YXnClfxla3MChdMNLVtI91+2I8LN7zkWTCPjoYPzKi7UeCAcO241/O5XsKAEXPp/GXjUaseMMnSMhDC9F4eEkAltLs/Sg1dfkQ0XIn9DgvDsJWRixpd9fu5GePvHBEShHZzTBr2xUjf+BcTnyyhXqHMTl/dlnRauCOd3H/DpUE5OyqfoBSlU3W51aYqQ8+Ndi+uOrylG1A4pqXo69VOTnzc3SXe5rLLIpLgmfgkbpNrJvk8Ur9Lkjx5p31iHsZfvggMe1IqX3qtJIO6EGpb9FTyXQccvNBuKRTl19NPgH2sKUQoS2M507oT96FqI5n5WjWFMwggj7NnjiBUSZMNc1vjEdWwdO4An5HsWcYpaXuTEi803IcfktLJhJN5euQM9NgAw/i+NPwmnRIJOXWVY9iujPXkMbfEGrgLk4mFlDmb2mkY2HTJG04YkeMyLjNZ1fSauaYqi+x152blQJp54UKC9rGJ+DmPwLc0i/mh9jPH6CWEHhT8wJlFRGEjs5IQ1Xx6l9G/nw9wpdZxi2B1uvoNzTiVFaayFgmVH3XYIkWfcHuHCVEeWbaO7Krn9D/GYK1eFsUvwNj8dKOBLJtwdgH2L3D/+C53Bk3MT0ASrd48kSZEDpjzOh3d5Gbmf0y4sHErwhtbkHADLVNDOE9pxNY2y42g1/ZxwYDsRVv64wlQG38VgPLwkCHQUuYLxzBWs5+zyNbmrNovKw0ZjeuCwSg3WQfC/K13QDY6wxumbKaV+fRhGY72K6JufyOcwgzcgMtlDFi/mwWQgPT/ZrLeCBOJyJ9LPbHqJ7qK9Hqa681TNaZtQ2T+zkpwBpaymWYd6SDg2uRhbEx9jyjIWifw5QBeiXjr67m3S4esL4kif6fCJuZC6emeopTdbHD8s4ooJYrLyRiIhCO/g8WPAXIVzwrksduY3Rhin80cOEiydxzyaTvv88+stbdXZIsWGMwMXod8My+PVXaSzP22V+9A3w5+LwUeof2g04GYxpTCJ9zrpoTYxvil1IOK1JsksgB+IGb+5OtL0/RuLYNazapmcBsv4WrwA6YVnK48HB+hme0Hr+bfu+niJFgXOaD1RqnfGjWWoFle6w+4mRToD9r+cWNtWN7j0FTwI5Ty59Rag9eBYw3VJfmyzd38BZJWYBM+4TLUIrAht2W4R6wpbyhcSc1YdwT7ls9jWa/1t4QQ0zvVzrcTvBw9awBo3o9vXYgZ7ip+hLfYtcGfvJh782HgHyU6CcPNUy2xPM8xpJGP3ZEJhmb+Ndva/S6qtvpEY+E2mJct/oKARtc5Bf1QkFXQDgIaUCnmeVGiaqxig7KrO+0otBw+du+WwKXo7WEdHZzZPUaDpRvVXr6ofUS2MUxODPiS6c86YQ+UqI8mxB9XzpmWu8WpoYbibgsWAspZvowtltyMOCYX9iEvzNv0SXjjjSwR/DUXKs+l6jKmyma+Ol+vj7sX3W7CK3rSqE78JKWOtOBy7g5/cyzgFV/cgZBp1W1d7fFZFw9dIVkhyWxBZT7Sm7umhHsOFrlxggXdfgMOTQrzanV1lgglxAQ3oBuKCoRqLjBsgovXM8qm3Sfd7TeVAnDE83rpZhSg4efUegI0/0hBfFocbLdBnuygHwdMnnexemN/kj1SO5nmQCYkOiC4ee468AYtDm8mC0gp6af8zNnIWxPK9ayyp5AhcEqTMZi8IF+Tulmq+QI5wu+LYBwbzTky5eTQ5M0zJyiM6S7GnhVC0nDj1p2QH/AX6FWNzxB6HL9fi2r708HLf06ozKIWXNROdiMNZHrbkml0A2qaXfvBvB5peBHGsYysxjd1vu33tiejRo5kwReAkJsBg1i95k9QwJf5YFUpIAdzZrSamHBdt+RnNYqHPLQH6PP3jmORjP0ZuW7QSQ9hnAf9BQpIe52tkpUkSWGbYVixflklxewi55JslaaIiA8DgRDATjqVV0C6WrfOkr38jj+LTPoSrCKP5OsNFryuKZ1lWg17FpL2/jOvYX0zFvTusM30cdiXy+3L1OFwjLmd72qWhbfizc22U0La+9X28hoq9nqGkvYu//hDdO6wFNpde7e2Z7DTLLyt+Jcq6MDue8FbxlltpNXqeuSF4lEh7n67GkDR64xbS3D6cBhkDFEBoxKdzvravVgJnUteT/X50afJJImu7skYCgCHpAeeXY25zg20HDumbVwThTVSYC5mXHyi0HPuKnGDBWcnRjSTf6kr2Xc9KpPmjdBvZoYCvvDwpqrP+6YP0JHZy/mx61DxjjjF32IVWDTPIs8HbhllORZEak4pnbRGTsz0Q+0TQsH1PQuGH4Zmib8zZ+uo7JNX/Pmfb9Dt/+gQLsjGu3aAlJdf0MuvoIZ7t249b70Nhy9qpR2JSB3u4f5/FAC18VQA5ul6R9G66xDkQ5ZE+Hx8ECZnhedYY+TAX0L5/EuaO6+vU1qYjvpmt1yK20oPlOxD1H3i6GYc5n0qZr1Ryt4EH4tKMbG1WeQiWugNhgMc5u1kxUJMWBTQ5ztZmVtCKPKepiXNfryj2/sI4HGfn1Hl9KMhJT4+fxgSFcfUvX69CljJaIhRk5DkIF5m9eSELQYajQsWJYoOe3MZfk1UiRjbEdCF6IQV/I6HstDCexQD5qilZPacP+Cq1iltJ+BQIBvrDnaM4cZmdI0pFN0B/AyNx0G4/VKwBzTElBlMuKzqIRfypefgfbdx2HgRTfqdNY8mn3SSO1Cmih6XCLqW3Ly5KLcj9NtcoGVNGebUHGrbzwk1JTQafQiX+WxFk2JedKPtdBEqRr6kVjBzPSBI6OvzhXDFmO/MhQTuVpYaC1UZ7MqesJsWW0Tvi1SKqbt09Nq9hpZdQEuP8n2LiDFhDx7GvVggE8+hzL393xCtQO1z4pk5fGLE6iuXUhtELWAKG8oqZL+blLazNePE37QRjcW0Z48oY01mrayR00If9otaM/Z4ujfAmQFo6Bel7Mj8ckcyZUmmcNMsNveFTpGEhWGaBHBqpmzxehttZTAYJWMWnhvhA8+xi2iWP0yY9wXg0yxLf7G4TzhzK47qgNfspXjrf92TpUioKd6GWgpXozrrx437UdEFe7I4Wql17R2PWoFqOgoEFRzBGUDgpGh7YP2JVhstnY/pxnuZIijQh7Qvp/wtnVGOstsyaQ5VqpILf6J3htoujgDUBQkcG4IJtpy6vDiRjEra3jt+9iMW7QODnyUjEBTQXE5H94G+x7Fan1+55Vqd69qIIgh9zQnLK4JB3Su3dkJjUDNTDNuiPInlOu5JWfTc/qX9FmP6SS6vQTRC8InHlbOXtIosc7dYWfdO9u8sAH0bgIMgH9f5lIKsDW+q3HCtbP4dF2e9Hs2+RbKs8JWV3UXu9wrJM21RALyoj4NHadbxQglZIrR5U1QP1zBIOfXNSyyDrmrmqSjacWVoiM5ry2pJv80OIwdJXyl6ST5ThceYCM+VmPsuBDMU/vRFsV1OPZendKQNXLhIbrwtEQ9mN2tB8bIc4sJGPKmMgkDsWzSH0PwP05MTrlHsQW5Zm5E9beDIjxgPTYE4JQthmMG07nG79tunGRgMXJql3tp/QScXQBkUGrGP277ZLn0a/NlI4Xkd3Ur+eiyMoV6x29QWhUlZ0UkRRC+wY0loNCtr1puZ+ZSPhJ3C+Zm+hM0/3wwdtOWGrORs5zbeOPfUnWaXUR145lqxnEd80jotEqIrwqzW1x92enmA70JmsNFmVmgh/C45bAwSfUUonXoz4g46hs1kIbzV87L9ivt+g2wkMQZ5adwAUmT3fjLv9RXceRUA3JJPV+batjcsp6uYF+DutOPoX7XgzqiZh+XB51uAJt1lPfLUqv0bwr+eyK9nbH2AyvvS0aDbixBt+IL9DXcGQx1XHuRgDjDto3JEI1mTgKfz1WJ8V3WfkPCdYYeFstuNCQIXUJS/4gWuoGF/tqGEZwEcEOZ/tyr1DfIb4aLtC6/dfUf5N7Ct9Z/GGfmhnkVjmAIQ3RcONEeZeN4DfixKuAz7dIJmyr73KtAsrFbFTc7LrXSaG/fuhA0CCQuVl0sGNwG+sMWXf59/TczsQ1RqnPVcEFb4m3GVaxsAjAcEX0kYHYiNA0HtdNf/gENuCTnHZ5joafMnFKTlNna4dTiayGLgVCXwSZojQSFDS+46cB05YrKQdnNM8ODhR2k+omfW6LJxXveEqBNDjNKww0Ax2fpYHdrWSILhPhymQgMwBWamjxQlBLbiT7Qr4XYBJKhNODLb+6aUmY6e40zWiOLDvGjswyPxWT++v9MhyeIu5CqjmeSnoaRUMQPXSMy5hW3rZBcTQQphv4EtAOBo/yB5X3/3hnVatSdJC98037gpl+GHugKWgmgJBGUIlMSMYX4L8X2PzBt4vPC9u7sU4eB1oqyXnRFCL1GSzZErENB0yGfFP5u2WEAukT4fcwpBd2JLMHA3Aj8T+/KlI5dbauMqDtQMASvSfusKkJfHBEjEsSXVS0L8Io4xrv277/8fRNdixcZca5GTxMydwdTZ4GlLXCbwhi3kSIz+ZXfK6L3zy2IASZ0LKISK4pJKt6/1kI6ygX34roBraxSLWqsxk1cpX9lSjxK+Xo7hJe/22lp/DvV1aDLNmvr1RHzLdrl8fPqO/EUFTZ/oDso4aKCcVL7ctLcE9j1/BNtU+fLruOOncy8MFvBHA1PNZYckCM4VxeP0YA9ot8WQxpQHjhjbqK4s1unvhvrHYii03ObBvNSMo8HW/DiJvD3E//SIoyet2M3DvUDHXVkOBQd1LUan0AugU9mncIo1dc9Yup7YY+XRID/zvZ8VCirxY3WPxUnvwlWP+wzSA0moK17/AXiwmqk4P/LCuHLqUViQS4TAZ3YmasYoxu4EEYM1PvdPGFDiviqgAijZhc+lT4Tyqhipsmth2GPV/Q27Xki329GUv/IXCP4UGZPeNr2+UGFGKnICv+NjnFDGcT08tDaXN1ZTyJbqdCJKYRMEnQkoT3kuLP8xNggQ+LXvVsPx+ZdZkuSRMr2y+qki6IPLGRhdGoNlEQt8MK/iu/4LX/GOBlcFNdIXTfI96UZu8pQ9lDOMiLm87IU14DRQexm5KjNtOuK374iKzuHNjkyfyoBVm33r8EP+S5GrMy4CqfAFBtgfmsmUdwapa5+lMi4o9BPBhiftO3QgcinY3d2jwUIFSnXxPhjWwnKrcV69PPOZeh6D5N6hwvspOBtYjXgwADBCyQi4ILd+q2YwaLh+yvwjdSYRvGaz1p9N9wQAoX+8eNrRWrjm4Tm6I6j2ViP10spoF2i1PYGOAmJ/XLxU5VtH1hDrkVFke+otm9s8Goq6CKK1vVkI8jV/POGeAin4yQ6uXhANk1VcXC6yk9e2G0mQ8DaEZ8dxITdjO2o+8AoIiKDFdMXVXE+a/ScQsB1KVR3c0dXz+VDqjCX/AqhXqWCJa1DvPFeYG1bMh25E/shq3IPoh410tLZE7S/8B9Fndt25K6K1ef5C2+8gdxl+2+97qecBE8Os6EP9KzNZ1m46jSMc4akFqSlzjaJ1MokeJE+gQBVHBlt8TiNWsUgE5bQmKMRkdXu+dkR3GMWMiivi9uqXw9pcVEmchsMW1PfYUzzJ3UULzA/NRRNVKzFzZ6SI3xmT9Q5YAOujxkztvJKp02xYN0VaHaLQ1jV9jAyOk6/lHz3D7duAt6DVcM2OA97UrLOLMxMCWRiWv5cq5UyaXidffLxiz16Rl13zhHRZO2IZhI0AAGZYz8Qp/ht1BcqCyeSCZ5IY9Av2K3km7t+Qy4PrRpyZOzNrlVC//vxIpRVsYpPSmHS0mdmHUL9//S1mrQjprFHhAKcWKYS79h0L5upqdecqfZ3gngWnsoKHfrt6UCdvGju/xbpdiXPafRKsK19oCbtamAc6k/heK0mpXsBDu7KFXENY0W+/DkTme+DFKYshQpn3J9FlCNnGRwhgZWUhw0PzLS3cTmE/F+jMLlOG7ZnAAfv8z5DUfhCBl5bCxu+A4zO96M9PCpow/W/nznxjs0QW+39ZS6ikBJZyFTni8f4J2wYCBBmRAwxDAZNTEoq9RwhE3m0qKmG0RCtbMwA8S+KoGnBMsvq4xNTN/sUx5S9IDYX9BJtHhA0IP8jUEbb1FL2yhZdumks7OHKxywCt1fG/QcjtdPQDyZ4AREXdBvkIVDi6Tx2e2rq1AI3PHb0suVodARDcSxznNjnVSG3xTiNul1dBTrrka3weSAzGK4s3R4dDGPRCXmpyM9LxwhedS4iBIe3NAbRDA83c2XDapI0BOSGNzrK6FAWLzQ6f5gPdqBOD5iZb9gcQ1DAR5iZeeTDjZ8U1ZsZPaHo7XtBA/9HJllEDhf/HoCqL3JWCvixM2YCV3UxV+KJHyBlIJ2Qs485Yd3CQ8e8Jm57WKlGK/OogtR+ECQ8FYzTrWGWo9sgwek5Ztu187ZbZ5kQM2z10aosyMbdLToLX5O9GxwICgeZR5DIrJ2F77oKrDXhx5T/9a/tjfMwtK4EBDKpP+HohRzio1O7soF9Dh+CPJCnnwwdHCrCb18cnA8atyKYvO+WbRuScukPMq2lyvkgprpshTvLaZSiwuZRwLZuojiy8nnLeyKCTl3/Q3rVbcqTGqHCfIUpX4cwMCtnQ5h5aCZO1oeue+1OHpWzu4aMppadoi25AOvEcVoZZWnhMa9mPOKMBIM65biIhAP9pKEOly90yRoLqg2ijanc0UHVJGRXD1EEv9bmsycUrijRcyJDlioCnWXZgU6Q9UyHYG9NHXer01chZQiAs5bexrXPZH/rvR9TLOYxkdJ55ah5BPF5hqVKZS3Tz+9mxf1yB+cMfp7dFmfLQS8T4WQa+eAcWD74MJVlHS0AlmeJCVcocHgueSYapBZuvrn/NsfkLzx/DLE91NUZGTuSrSY1+kBrbj0rVj8xZ8JihukZiWhn5Usx3Ck/nWjOeoDt6wexQGly1BwjjW0phngGHSCnuQb+bX+F5e61mX9bsrJRb1odiSR/KTQFHomXuXPzvghuoa+dMnBKotwc2/tH0iEAMACuwKSZGF9kuElAN0h9i2ir7aKZRVJkD9PPNisX/1+fINQOdqQmbWdwKUqAkfaz95uNgli8y6m1A7CeizMwlNrBx3H7SK2HzeBNY7IPwZuxEAPxjiBHA4MkFR/sSR4NF9ILmdEuXXsTlehnbhW/2Ib/tfm8PNAuqYCH8cFTe2SawjAGJi4sw5YZqquS+Cgkc7zgXQ54wtQyrXYcGQYF+7rfjXzX97M/cKLtH6VttumJoCJVA1pdzbsc5Fyl7TyU6qZFSgPBPlsw1Z/FczEBcIgb4ojHzAQsxig8e5PmgItPT5uQXMCxCD/QYELF1kdJVfeVZJhjb/bRf/esqOoQSRdjEa9gJoAwTT7BUJ6zsZmCfs1HzSX97qndZUV3EIxfiY8MGlmpwx519bIl+7RoV1jYMyeMIIBNJrXXCtnoNH5aSSAJVkEmpdJHEPdJFZBW7LtGB8KGPLesebgeOYdDmdS1FcrzV5X0KiHyr6WRl1ansZ49O3dG7OYCLzl3Pa6fToxDaFUD6mO2BIO+r/cZnQYa0tJNZ6H+kHIYj861iWJqIFxHjkZgPmB22co5njzRddQujZgM0Pa8GcDNoXkJkc9HEr4km+pp1i/Fr/2uS0PwJ5CavFhKjSjdpBxba6nVAqRAEejRGPKyURGL9KuTNPfA+SrFrTXosbkhXyQIL/EFEEfIGhoEXfM1r0Q8esNG4Dgp3OGp+BZbqk094NlefdU2JJbDV8scJbaEW/JOcL8+bFXKk9bY96ljBxMixHbzQ5QkB2GS+/BKbWPtRyU7Cwjw+Rk/nxaAepaGGruls1u9VZ0jjUBBtuVNFAW+hQ9q/5b550WPlV36P7iOSET4wMAayRYWaSe9vXZ0C9E15zFBAltfTWeqw155EccqVEZgWdZ0o26LkQJKvh7MV5wifNq+0ST/A85SeFHhtsxl4dNYmXCJtlr4uBal0l8MILo4/Ed7CgnBYGQcxh3sKZdFMZfWylmwaYVhJ/PnbjvNEQ3N8mbiPJKln38N3xAxP+7rRfbKsDeWFJ8fXEDwgsjE0muJHxwhtuINFzjA+YFqZBKXPxn4cuGN4LxqPdk8N1VXzweCkobp8ioTA/DSw+k1QNX5P/QPH4ANu2FyPYXwKNRKhjHsCE83V+cyzYZGxhXDr5kWQ3HE8xCrOZ+GbYd7CyiRMVeDkEyQSTSK6Ofyt8Z3+uTZP80Z+dugNNL606aX7hSkXIyf1tU8l9rStScq4murpdP53qT8ALhTl3cnzL6VUrrnFmANckM7eATJICf0lUeVEg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5"/>
  <p:tag name="BTFPLAYOUTENABLED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8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44uhbXFuTUmn//+XAgAyx069AkiuqWeHImvDPw4ilFl2nGuAw8oEbPrLwNy7JuvXvFovYX2ZBFGmCnE9vwfcj+jCvbDKO8BvkjGN1khDzz/ccQqfi3QmjU1NUTTQKZIT6x4YaMiJC3Yy4YxSJrYTLjpHGKlwzALwSnPFi+N7bHQ4ZNM62SMe+ntWNVTqrpFphurXB6HmkMqNt/2Y8hf72K+L1KT3zuBuJ2ixrrYpnqWvuxtjcqj90MbSsVLKR3Zu+ySNagq8dtjitP+Iko85XO6dq4HXWEju2qIszKjHLQ1RpBRcMOhgiFy+t3TKtJMoZFtxPv3T04CteSpffQZxPrjt7As/O6h70hAXdaEoUelwqfviByeTsZDvr7ztYnjpop87WZjv+S1iZG9BHZIOQANS064/LCpAd6PMpX6JILlMsJrJJQPuNwzSxMNX6A2zfqoZkG8V0ew0Wlb5LLIHlc+HZ04nR57EoOvl/nA4L6LVx1sRxPfgAjv2LXR7Qj6DU2GNPbt+CaEx/BrSlW7f3JYzkFUoJq8bYdJXrdApM/jKSnCeOLHDn7ti2PtDHpfh3Fx5OGqdxLipEPxTI6WtMTZinrhA8LOZfA1rbAdhnH8oqPTb8R8ynNx83+9vihqHRh8qyrt6JOAU+zbYfVfH6Cmtc/CGa2aLj6iRmXODFp2qnkQf8uYA53i/pojekQvdfRBfzTA1VyiRU3VkhmJH97IOrYAoF1uZbcGUt6FE1z4vENE3wjdevIFGnEIasdr7blpR2f1jJ+Y6V4LxOC5s7TVPMuOvLEMrGzSY4GRUtX8/3nRXdzXkQKb1pPM39igTlr2SiQaRpeMUrQPbaSWpitXu4dwv96Dt/kMBoA1ZDWmOrMnUCmgytJ3JPXRQHNuUQy9xtwi998TMkt5xXAQcxdcbpg2ar0MVHx7lTO1jRijCwijl4SNLh6VvmQWCSNPH1CbxevrJH6wLy3b2fol7mzw+NwUVr10GlpZajoidK5q7/ktOLHtYuSDxA4P9Q6eVjIqvStO5E7CGYEEQscyNhojyNCAMex61Quv4gQ41RqFbt1eh161vV2rAVYAER99sPMKGY+ShFjUp4c3W2y3fRO3uGUJyyXlvlKGVLkVs0lBr7Sb9Eiy9LMvF4iSa4jnNyXlA3cnz+nq/AiM7kqF1yxZLmp9PT1UwyEgVJGi18rHeL/DnPRK2NhZYvEhwy0odzlmQxG5SD30sz97sBoQhN/n9Oi6OXE4n7skBjvNAOp3O7K8u13aPBoHGo0mH0hGkmJN6Qtz1fu10Wv4PXRgW3ANF3Yt9ClpxuQN0bkzvASCQ+g4SdWHpPFkjRi2+r2ysxy9ArqYTUDzU4bJP7eAfVkVM9BjJYt5rJFIDUb0MTubtJ+vwzQ5eK+G/Z/EVADQ/isMEI82FmlAfJaUPYanFbAJ3OmZ1wv+BAOmQFn4YOkGavsvyZb6Nysjy4vhQ7Jouh7URoRXvAOwWSMAWYMUVPt8Yac8Gz/p4kgCU9fZ3oPNI7NTqlznx/Ua3JGNPo89i7z2kNVVRDrwIcyfA9tareAYhRYL0LiTU4q6e01qqNhp6mQvgDAU7swL+uAE4Fv3Baqglb01Vz+qymqW1tzJsRQKBOcKHdE+O4nE8h2dxhfcsXIX1quGMzHkZBhzaSQewkhis0fDsbAtB6U6ewP+LVdi2vTfJ3AhXKWRp7pyhR1zCG3a9NXr8wJZOyTIEc4cf9mlETAq1150H52O5Q9rKh6mA+OzJLoU4nV+QLVhD4Ajk6Q+d+cTmmNgNRM6MyCKn+Bi8MbGRtkDyJsTy6GC+FDfkiHE10eaGeA16GqufAUoI+0My/Be6HsDJsQ9MHpeZTqEzXoDBpQFtLvEmmfplcQFCvMI5oKC9oP84d9Ll/fbhrJjSryEr6VM+RPbNuvdICKIqKeMrzKkqeEg1n391gB5AA0kSW/POrRnI4sj8LljSLgXPww7+F1oplEzzH2KFunvnveulxK/dOSsWvmOCyb5axUv1H7rKqWVo2lGTwymCVt1EuKT2i+mkisBrlM13Og8NRNOoEmv2QkElU8stTT4red20f9uwIcChfjRzaQ8qQILho+aNlGCOTZ9M9+3P8THaAhl6cSJCgqDQU7ZuSPtxUkFjL1BSvIgC8RM71lGTUcLEVlA4/T8IWF1lsoPL/F0RyuXZk0aUW7H1998Z4Yfy4ayvcvSVViBhS5mFOWgxXlDGebZ++OGiZSfSaVU70LXyvLbpOKsKBj8ByT0YAHgyYWMpH4A24iigaI30SZVKKh8Z3BcyKUoBPVYKImmLUnkkcfrhWoqmCjWrE9ZeJKiC4ai426fjehnJp04HKUrrnZPiNwQx2EM4nxno4NrdsLUYqSCKuS5GesxJns5UDVKY4SDUn+PkpSX8sLqJ54GMXw7Oe17hYJaWdThn1maXWV0IQchGacnXl6FT6c49BJPh6GvjEJsCeOOTF7Xv5Ukyoem8uosDoTc8hkkw7o4e4cTg1x+S9Q8d9QIfQ68JxlvP2kxEo4+y5UjNL4nA6km06UeOWu/9ijjfVLEM4OAMjRBp9Bkg23uqjy5xWlO799EFfBbAP3seNwWI11H5tY/Od4djPNkVncrZ1vU7xF6x9eHP460XHgn9mNpyU3xdbqo3G54F6XnT3gTFX/4IMMA6lXje5bfk6b2MLi/mIZwlfnjYWhglbjBuliDFwwYusk32YeQ4V7Kk6QAG35U0e6tQg3P6ieppTPvzOI4gT3BtKlda5nl7RFmdyXJ4xXIQ1+kExTuLjrKrl+DHzBTgL7iTPU+j8T2c1RS0N5nBHwW2G9o6w7KCM73L/1uInjyflm0aSPXl7Y5eDcJN4fKfBj0HWkEgq2C6bfH1OhjEyPQ6IIlZx7yZjU9MLrvC65hb/csHAlw5kt1YWucUSiLFJhTDLrLb0OF9suAN3/8wbW49ZfuXHJUG3/O1GZ71/ASlalrAJe0tKXfEWwKAlEAecZETW7jjCHkTkcsdckIQ/jFmqg4bYfEmofZ6b13SHDJTRMykaSRbYssfDzGIXvFWwthTSaV9sqWotu3xEJxVa2PdUjvDyJHTiHICuElv1H6bmi+DL2DPI+FyM4QIpHAdyGLw/praWQGK+fk06o2+V8V4zt2KOvl8IpM5ixWakDIyT6Gq0pEYCkN3QBoIXWaSgQ0f9lO8dJ9EQG07JpSlm+ui9GZx2SfueXmoBMkx1/9RrisTNjw5Q5WY+8/o963jDZRlbpeLVGpbmrfyxIL1fHWRxeGy4umnxwi/W8PLOzFc+mf1YEoEPAIP50u7LqvCFxFtvTfqOplTHkVIphuBBu9hAD12CETUJoQLNaH/vH2C2+gD3m0AyWM4CMgDCH3Tw6yCIoS/o4Esn0nCxwAuf/zO4+HPWWy3Q5jRtD3CmfNx2dcLHC15wTfHvCvFF4oWAXpeiQ1Xrhu29Bdm475CPn07ZGL4tTDy4drUFzmxVUm8oBfpRuJMfh2rusyd7atj4HuMqQeUgYSv8thWSw2ANkaZRuMaXV1hVTOxTek5zANd3arH+LnIXgA7qJo6ZFBxKpGyfWI+sZWKsFpNL4XMbMkd8T1rYH59uvCLBs0HVw7SAg1pCZBZdR8mmWYtGDfPDVNh3kolS6uT4ktr801482r++KE6jl4QoKAdZjN+C0UWECRrqZj6aHEj+7o0oclyASNkQXAxSMIW9ZrX/t8U/LVdSMQY75Zov9TlvhQtO5oBHLrwDkjOmFH4W2M9NbhRHV8X3/pQALHKWJ057urqDc/CVOUoJHIPCIDI+C+YSzXqqLN6zjgzcuwR6tnpThJYopYoGG3APhlV+1qNhiU1sEo178ONcgmELgXZr5agM+MbouJmUoJC6L+BCNYv6B5g7oI/JnnP7UV/Rjc6P8AGzDKd2F6a3SadvyOLl2gJNprtgztOA1TOXONcy7fcQcRfHa3WJnk7/oQM0tSuL2HfpZ1T5JxBwUvcHK4rGAbM8gZh+xNGju0zIVW2/OSyQNPfFz1c2gQYUiLSlU5CsvFEQYg+5Z+UyPY1Wm0Fele2iY3LrXxR9vxVlZDZst1s9KKKK+HE1t2YDIjts6RMss/3wJTBrzzFEtOWBpEMoJlhNRQQp0X1tnm5G44/SA0B7p0jZEQOzTp0bUFmPrpMfh+7he+IH2Lx8jx4dgtrJknYeXRvccsolK4XFfJ903DZFaThaCN8XCk0y0xpOIO36sz1MfjBTlYmNbhdSUli8cEE9GKQGXxxW/y/e3cW5iSDmD1IlxS6WldT8gugt19UCxzCn7+h3caMwUFbpOpSfkGoaU7sGHZxKup6z+a7mrT8idn7WZOPDIs1zjIDLOeN1epg08LQpioFlG1xWm823jJAx1kOMq437KYLCBpYp9Ku1U5sSsoVxiRQn4ezQk4yAvJaAINnFp4JEUYmkBEgCOYxIyvek+HvcZpWr+SjuHApYz/RsCZQJFwzwiGo4/olSYp5pzFURgJOVBVYp1jtfIWorjGbefvY+jtnhNAGdHeA6Y9jt48JFRO+H1OymclrSuogBbrxNJU5tl4KOa/ty31J6cYYLpvP5fXz9l84ESiIlHwahKS7r/g7hMUWGyC0kgd6wEjJT2HS+JuZD/KwevzB27CyfEGqYAe95Kt4dihPf2EOwjkW/Rn+KxZ25XFcUHQjX2/ZOpqwoejGIxcusffGdzyhZayKonw+iK2bgbi3fFViVZtIcx2kHT0rpL8/jxjYwFECJuFHP92ZghCU7b24xNI0YbSRAO/q/cZtNKQbNLVFxtuNuBupCJ0VmfWUg0RIwhePAVIhaTDHAOgSdjx3F7hUaRXS2r+NJ7XGtEdHlmjJ75NPzN2lBDE+c31c4yQCUtWRZmWvQPfcIdOGZbz4fux61flculwqT9ilCWNYbiioeNwV+ulyUpVw+5tI7XXv2rHX+qulrQWL6zEOiP0IaY7eLSsRqZBkvSKEQpcpy78Wi+6M4VUhG0+o6lFg6r5Y1eOcLYL5gHJtIkVtxm2EYaLSQpLjX1IFv2nQtUesfGFA+zUANSXYqHNmy1UZyLgxcDIGx7UZ8ajoLn20/UZUhVsdwyvlbGMgDkt/pO+YTYR1E+qordRPVOpNFIX5gyaLcLcFruee/gSO0tvPjOily/XCMVUsLoqS2GmKZF3ohdD2lNIoKwSs46vpOPEIYoZsD+6ncTzGxc08QSfLSBXODBI75wUN/+8c7Lq6phSr9pkA23ZQWwzi5vFYkv3IttN7y+yci6Hpadm0CW5ExNoiW9lzCnSyVE9qWYMh3YoVkgXWzweJGpEUwrPx008UV8PS/kaAIRk31L5mjJ3cRUtMM7gTXHXlfiolSy/2+uCA/aW4bZDPqiLqBnoPjYlUGLKGatcDACwGrBWNX++4HHg/qycTFXMJ6Q8+v+ZNZEB8o9Jz/VPSD1mzansgyFo+9MUCxbWOl/tR/KQ0uO9oU5+Tpz7bmN5p/+h10V0UMwUNkcKEsxPNn+cVDz5RmKPUh9bT/Zv+zED/oZTD7ItgF0sNVB46szXF+DTVgkVfiDr72yc+FPt6UIGivdVwZGmbuPIv84ErTHKgAsLc06WkjHj1M9X6rkIhCqFOVHUyEUDwE/JSuEyex+tW3TQNtB2MU4JWKzKOxf9F+6kFmBQ3cLnpnlKj+ueLUgsbpxtzm+vSAEp70Gr3LJQ8TUG1FCb4C3QdkIRfuVYWNqua3FeDODA12qqEu2mZxqOlTnPCMs4Q3qPTFtW/xwO9nyMatLYOjzn/utEe/D0iwTf3QE3ci4Bxk8EmANbuDrRH0mpKRSZLF9i63NGODTgGVWgLwtRxha30djCA45WXaRTKwzbTix/ljjtvCpVg39RB7P+fxIY3OjFA2BQxr2oBoe/2iTcFwI8OD56eBUauOCObdSUd0z0eRb5OWzlEJMyj+3xem39dCUuLZEet767+BpGxn8nC4H+cTEH795oEGFjQhE+KN6RneRh3ih7w8ue0pmFWZEFFXk5WT03m1ag6DX7mjCd5ahAfYvUMzdgbB6YQhWZgrci26fDWmwY4redJJuXC+wZX4yVSUMTFXHeB+4Qdfn0T5XpFMff6XTQRbcZQ7shZrSNF2rjVVNeT6vDPrHJCfJWniDXQCDu3FNQazSsiGc/2WJX56Mi6/QfeIc6eElv07pE2lj9FLj/Eo++pSWN51tUilCBUWIXsiS7FiQJ65NmQpCy58w6d5CPdm73DbMKi/Lj5DFHq/YZ8cvoTdlOZ+iHrF69ndPFRUF0M3rsX70rsN3XSpUnnF3JKhayWDcTJJ3EsEuBON/j0mxLHpY/EZ55s/Q5fcZfD2a7sii99Gh5xzXdtxjMfwufpGsOlZPxLgy02TJ5d7N0+8hhv4xxRSN1XWSrcpZgfYoPpA0eJSerji8OH85ilMSjrx3xOLB7jSXi/QOpUIhp3iU+o8exiBFwkrQqmyVKo5x0RZgkkWLi5wbPWgRtDsoGx2nUKFtnUiIZkrCaQefH1YCQNLClHtO3JvxRT0ITptFcnNlEBy85IlMJim/4pWJSQJVQ2vcrqUkxDTsm7rRF0YgpBEjaojjdW1gRUI08t5m9/H0Oacd4y3sEh3TcZ9plk94WiAI9YeNzsoyK21r/JNzlxyenZ1A1r4dWeC7ngP45bffrSyDJclsAwmoRpJH4qG1ie9ucewIIsmDLDWBmfrwCGLCZzNkDkE+duCuShdjju5MMEEtKNFyph2x32APWqftz9FAchVngG+dFi5F3KNVtOYJojZA20aGfpvXr72O9LSlKvDAkZ3H4OFTtsGrb85CNKLdapTXwuuc8sC2CUjQjIA0HW5LAtoyxxGgpoYCMcvAyj9oG+DHAZrFkfev3lPDnuc0cyyShAfDRdsIiid1S7q+udi1Q07BwdognmgT2J7Lfk03rshYjOuZrBRhbflI46osJenZx/LmStpOJ65ERY6xPinwQL0oMSah99KCpK8g2WNZPL/HauLKk72K8fCw5+m35lS4ddZN4R0y5m0RbpctLDOF5QqHMrzrJ0wBtqOMWm4P2UatgUzkX9k7190a79uoJo5JRbZ0XpkbvYgP7lCzYaGyDBEJ6d/OtnZlJ8EgfjjbQt8qLivc/iTnhevkzaJ6e5LJfSD1pez/fNQd5oRhV/StDfcMjsOTOdBJTsRrwxJXi63MFc3ULGgXC5OzChYWhEhILR3oDEuqvojaT1yHs+4nfaH4yxJMe7TRiUbAL2AOPR/OtMEvp3cb+38VB+Fbw/gbYjjwnEToqrQCxKmckLTZsl1Xs9WLs+blLtuJJznAY2Zv6tiA6eVTNMIYuxG9Qbm8YC7KaUoHEdMw6Ues5K351UGuCnf+n7I4F0nfvG1/HWU8RuE3e2OvPA7juI9pjvV9TtOsFb7Cyn1CLbNHxv7AybT7FrnkafekfeVAvct9OMzuG9i+BWLZr8QkwcpJzU/BBU07GVrLArZIU7+PEAdJrZPIUXL/Vp8WMrd/kvQ7jni54JhyIC7I4x4o+J4hTF6r2Xir0o5wFc6jZRfaWd1woxexNmzfp50VyydTmwP57cxfyIySeO6ZfEqeU4+bgpNT38SzUMKnfmsg1K60CxyZPpnA46/zpaa7c3amUy4j9HthjtpvHLV3omF2HX2wBwx5qsY6I4qcXmNu20HSYe516+wM4CCtP7GvkwO6+dGx1seeqFDA1kbcVWjZ701DK8ri+b8g3VzNqRXX7qTzFdKbXr7QfUXW+MxBeVVfgCV2wXRmNrWj/sYK++VbWdMq4wwTRH2bSfvFp9iuKANNgee3G6863yTT9D0LkEdbudx3P8iRSyyz7bkR7yOdmisyaC91z2phSeudkJsUuU7UrTNsL+w/LnRGf6SRP5+1J5kONOe+svPkcNWfcowJP1+5+XLIicKRy6FxclkgTNpviiegRODHMFb/HRFYK151YXIGGNdpX2jHTqIvGwY5XqnOcIPIe+ugKT7nZOIeS9y22tJqbIQVWrE0GvRZ2nFrkkfOKI3i/Q7WEswPZBQ8DSI9XxwGY5sx5b2zgEy2zU2UTecSkWtCbwRZRmdzD9OUUDo+j2n6Pqbex20iEauqOlCGToPFxRGnuRj64ENx6GM49ZehLnh4lptqNBUyK+pgDo9y9Tabrb52uBs0YxA+JGYfupvLo8NgxXuW3rybCLghfl7sX/SpUs/r9mXulPXfa4EvgoQFNUOYJW/4X018rkrl0xlAj9sOrD9w8OlJDZo4/UDB/0lPZRUsxEvSRNFa2aMV6pcpZRMJqBuw7wMFEDdkr0QGdkUj6+XyNYCJ3KJul1M1oxeZkmW838mj0uTcAhHRxRbsfjK+E/67WnCv7PTR8Ynh9FAAE3l3nK/YJimWyrkTSHCGhrdjq/miAZcflPbEkUmjy0/obOtZIWI6pnW6U4ZOvtxOGn7L/2IccBybPPnZbxHxOiJvyihaGwrowLApLy2epXrWLaCWDkC3HyFR6+miajSGa5tkotwXPD8x9ekm9QCYjDN4AQlRDDoisModZ3ukED+xwnGzU1El7yZPRgeAlF/+2eosOi1/Dr0VoLfO71Nfq6orndSX0zlBkzZ3JxgMlivn3RCJ0QVY/tLDk3N0JRNGTccabfDPUEQpjzwGMVG76qkRmp3BGumD35Z0+kTMrxSD9N/qeMEd984df9Ra7E9YX55iU5W07a7jIVOTK8xd47FGS6u6m7YdlNj1eAMe15U5+SP/sg8TKmPnH4LWV7ITDE8Gl3VatVwiHfHJ+S/CEfZaYsrnxfIJAzDI9MNsWxwPNHbXrZVREo+MvCJHhL7yz2SajiwUYVD2vd9I4PJv+3pIexe6atR431tPo0wzsbN1xjBiazXkWcZINsbrPGYG2YwS8/K0+T1z3ETmpxNyrM8AokXObRzuqRUEa+zEllPuDf8t8imlQDbm0xhnTrMYuye68LV8ro2NmrXmP3+EQMacgUZyiaeDyO4dKp7ca6o9LTjBJP+NRQbFTGuj7F7DKs0Qu+4M8bc+fUu5+kSI4HFOKtkp5vHqdzXvEa10Q0CJl/Q/2OBlXloaFiJHAtXM7COlL+7PSAJBVgPWbvtA6E05VON+k/kNRtjNIaORkKntbFRqwJdDqWKTmT0EYy6j/Gra/VXDzG8jAqRE30MEWrdvBFfDVpRZ7rWYBMGCw6N70+Cmdd8zv7On0ovGibfPEgvXM00q/EcKiBBEUH5vQOKOYDkohIiaLAyH+SWcgNyeZuSSVSoBVYF72zhR3L5VLYlwh2nYwrjiTvmfLzed8+9GSG65I2Jt4zA42/2BTPaq8jEUiIs9JsEysp0EIMRzK80Ad0L64iVjCvWF1n2mNuFHlNQriRuujndQwwN78K3+cq+b3TpxuJaat4q24JtISv/6R9CLdde5FntIEFf4TvA9zj0Rc9lRScBp2syx4iqVMIKm19KFC1nhNCupu+WGwRLwJFlsAiViho9fszFg8U/bd7eAGxRBIBqc4p+YNyr1pzjNJ6DwZ17ngNlbqw0bExe5zRIdkfeqWop7du/q0Uru37wXHX+mYmDK805anNs/65Qhzhu1lz9Sh7Mme9yYujUlJbPjL918KcSDbEKOuDAW4cIYVgQK1+K6w8+e13/TXgnTXUJyhud5tCU6/ksFSayB7iBCN9BpqoYp8Dc4pyH6zK4ZaqSC2GUmnBaxpivWK5BrMsFctj5wfHl0ScowERlE+J8TJxvW08rBfg/jDgl4B2mVMHkTI1lWNGc+0cgRHUQDqkIseEhGdSEyic32XTFhm3TRPKGym3Q0J3iorOwoDSWZPpeFMLhlfQ1epxOMeZDV81zfmaetEPr16JFS91X0Dj5LqxbLWA+/12Rbu/kQ6hx7DlUX0lKB/NF+N0huA5J0XJEb/tdI4RUmuGBMzniGJRBuvOOAI3Oa3nVcuB12ePJxlDaganJKYlo6kBRK7ME7we1WcxyzLFJWKS6i6qDeLAlkioCU+hVYDxd8z0T55UYxFQ2jv6Oq46DKPr5XLtp+3fbWrmdYzokXO7com4iQtqV/ACsGEnBiKp0J/Vc8jUdYs426t9nRfpNs6oBHKoDkJdEy3wcHlW3wh8jn3/oAgiEJHc7VsE8p/0/rp0+yeYamtbFuoNUNoBGkga0tG62oD/088ICUcvQTA7fh/mV1WZSokobyVZlpP56zUZaJpq3YC1N6eZYFJbygSTjFIAJe4lH0vNWR7omLIORM/h8PRr3zqYb0dDScjhkLN/QYr8vZOm5LrJvjB6w+bdD8ec2wimSLjbQzHU0QkNspXKoyshjASFLI3Anz210SGi5CQJx7x+InvCfA0sfHlhaVUQWxhxCRiXIZaZJQODqwlyUpPWtYPQO6zJRa7XF6Mixw0HRp+/UEyStD+7jnFP1nG8S7ediz+0KeZa0oTC1D8/tnMjyRjxmQSveoCL4rb0fqiFJR81eKIiYDqa0zTjzN8mvLvC9qVqIInZnVB+tOQDYEXU++Rjmw4mMXqYjDcVO5aPlEaT+gR1sjOFUE0tlJxiNo57jxoxmuqu7XzxCA4cDPMFCl2IOwKBsCMbeGk1StngUCM9P3lIGwFBUqkVYvJGzvCZIFn1ygc3omV+5A7WrRI3QUd8LMm+S58gVGyqoEnfAPrV4pNe3qbc7sA0w27obJa4U5UGx6bw6PdBn4Wr+xNxg38+DoBd8ksFYXToGMaDDagW0U52yCh09NGEpjHEB0yUgK5qSReVYVNGmQN6nmKzb9/P2JBbaWB2jqyimAPXVZHCD0is16hQs6w9KzqVJ3KS3s3TrvXEEFLuB69UDTdLRdf2zjqdI3ME09lWI6Kuf6/dIA1tgZE6RKO3OE39u4RpCflZE72qKbg6AIe859hUmNFsEAaCd3KlZ9+4FqxvfJSXeRueodCrLeA8DJtbsdS5phIEuUezk5/PG10JQchNKdPdjQoeNOuFbTZfvwTAazdba50yqgzII30CMAVRT1T/bPDgdjBaUn7+uGQyNBON/6QzvZwsJESLmu5Wgw0tLgtYSymGOt3xs1CV6DahDrsDya9zNIKlEASOH4CP8ITCDc6dFo5WlTB/g9nGlrzct81Ah5RRtxwWA/Ngoi1drnt08ZpiK5KAUpidJIBvxYtdtQ+wvbpo6XVmkuFdQsHdll3j0OlMAUDuPz+CH2yw0vPbi8hRds4EHm/OXPnTAAEZMK8WH3/QsQxVw4clFFnYpOzMqK9mEenINyBVKtvjcqpNDQWhT/zamdxMbfrSPJqsTUuGzto7Kcq93ifuUtKEyFj4/zs/qb2ipaPfvLFy7SrSE2aUpJzLUAF6OqVksG7fl2ObCsGawyQ3/mcHlukf0e3LLxVW65goVZwiMDc2uIhJgZfL2i3sj4oZJDaY3nkbI4pfiqJqRgKsWpNm3dYA1XQcu7ZdoouEznJUN1WCb+qfemIsKQZLlID+flmlpRIDrhd5D069eai52JAMn4BZldib+//KQ0cY19BDoBDpqwe4qh7D4LLbMR/Bbar8qhHovBVn7U9A3f5t+JxITC2jLrJ1Y4YVoxqhsj/xqORRr5dLIJ7i9QVs2zNd0SYuXHixujf2xIaxinZIUXAC+4RZqmukAwKdpG0o1pXl3djPa8HRNKGdvK+Ye/E0MlHAwcsfLBy42MGQzHSJc1iDk7HBXh0iWhWebIDR/qmLdQoCifnWNi5iTiogDP9f0zHlRLkE+BsuizuJHrIGSVxI9pgbKE2TvLd8FwumMYm08GvgvoYV9Vx36mwjYn5TSDya1X1+k4QxPpuGLM5dKu4jd8UmUJjhyj+HXr/C4VWUs46XOSCAtoti6iTKl5MYBZIJeoibSKYtmr4V24GEnicQuzHX/YFI0gK9ZfbV9rgZ+ZUbwKBO8Ood4VEP8/Ek+67D/9mRfsFDjOikW1fwOaB5PG6ppE3aX9fl/scDpxU+w2vcb1VzeYBH26jimZLq4GQdX8MtL6nUyf1NWa90NlS875P/gF4YJlgskOA+dCaUJj7oa2ua2HiDCoboak5RqHYgndZypKCTEXfAizAzD4MSD/IfagIwX4NGLabvybVy67U8omr1KPZcbtaoM8agLRLpdzhBSdsU9vk4d+NJL6hudNCqjzPuAsHFFTITO/En93di6sZfTaJDjkSQd0H+6DT13+Okv1tK71zHewawBu5qZLBXS5g4qWwXzkCQYObvaNsoqYQ4S5yJpcTtJsaKkn8b3KbyxjS7EZraGtxbU+nwakWBPT6+LvNPQYBiuTwohQhtbH62lDm/WtNrMGt5jdcqsPMq6w3PVPn4GeUu6VBH15EBxXkuD3R/8m8asBeM7IzWiO16zT+/M7HZ3w09APkveg4TQeHrfe6thTxaKeCLR0b+1dprNsuykVP2QLTxxOfh/qILx7asUPktUzhyJev24xB2ZXIOKugb4F3p3PuoDZBQgqwrEmbteaw5tWAo3hSzjrR9/WQI7YC1LTpwa1L+d9h0AJ5i3sObmAVK6sBp7QFQnD/8Hlv+iowVbpxjMw0+SD7UjBAyhlnaGOjPanKanalxSR4YuwVomteX/Q6N9s86BBPLSo34cAuW/XJguZnEDPelxOtr6dEMjQPHT5DuIh0eq0f7LgoHL+MSQ7Sxj9ibNdyP9rM/BURp5QInsgN7DWVHNVdlP1zJBTYhkBt0mlx81mRd6d+8BRx9qKcrlGtuRdf+DE+C0dtGaueuKWfA7w06ZuJCdD+OGxMsen/PVT7NVhjAx/gVVMm1K4urD28QYKQt7XfA21PvYofpBeXFmgWawhWNF6yiK38/zCgHRR58PGONFaJ0zoPU1RPF5HcZCTkniGH/U/Nrp3Pbjmh2F4BGrFcWN2EsnwyQbMu0yw/ujg51zbcKx7SY4zfobBRxCYCL77uBbUO0xphU7GcMGhhhMsJQKAvhuC7/+fzS9/5giK0uy4gDI07NaXLEOTcJ3SxVfV/W1oR/XeMZr/Ove+x0T/0Y/yp+ZCZ2j0yDu2/YRYED24DFUFYT9g/NdmumZn/3dRX2DaBvPuBKmeEiMvUD0uN2KJf54TkdwFDU3EYapoppIhPF7PhKp6fvksGXKueCXH7qMqO81tND+Cf16or0YLkSD0DopHL+pBwaBDZ/OhZPpDSGopCUtGb1Bm0b6wxh/DBVMrRVttJFQx+wTeXbGMOHurhNxA2tk9rZaAD/sj48CuqepDPFrrVM0u2BAgtSnZCxkBXfUuDEAa/DUtHUDEcv8XG/EIlO4IKlYs/R4Q21Tbihhzoc4L9Gj3GHAfTtG8Xknz9SJJ+RLJv/0yjHmX2OfkEGx70mkBEfn63SWJeBt3JCsY/D4CLuRwPOpFHp0oE+do/xF+kFdnLbevORlQcg5tNS3husosp4vW7wz7fOHtzXk/QK8wgvnj5qorcMX+Xl00hG3umBxqTls4Zyd/JmbCS8OQyv73Yi/LKsyX7Pr06safTb9j3aJ5HMfqiK8JUu85NyupEiRe6Szye4KK+d6erFec9lRdjxeVUd1xLGvFNlfTSJ26PtR9baaPsFHyqdCEhdXHhJ42XFIksEy0WSL4oeFyWRmK+GosovuSqmVRbPRh0mB+bK8At5GMo//gRZqvFD0B31SpRAz7p3OexAWjSAz0QbXzt8tS9gxmtcFafZlRGjE66KkQ9ebOQ+HaA2j9OKO45qSBjOyKBVhCSehy8CdlWlLrXnNX6FJnWM1lKb9n/9wgZqlwQPrqmigfcwp/vOoQ/JfM9nHoxoEPmcEbAmv83+PIB0zbiQqbmAbXUZb5ptc1y3FDMN5MnV7sjhDLrGryHv96b9/gFsv1Yo6U0oezzAq83ZpKg1aSOtke8Eeb0/OHn45yR/TSW4O9MH6fBIZGv+Eof4KdeXLalfcsWhNWfcaGShOsMfFNzOPKJWCfLdEOWeyQyr9+nm8pXAVS25q48uUHZmz2bcqmtwFHblmbLhc/zoVXPNA2nxnMlty8yktAIbww58NJ+eFPYPv45xgDBMBacxW54Y50vjq52PbOszN99H/RKeks9ZnXSmFfx84fvCt2sYxVQT3sXldK9M54Sa624rqzcVek7U72lKXwLOOh6d8x2pjA/c/tDfsJHAuorTDflKTEoQKkjSiqGL4iez50LFwDMqQasl4Wwy4QQi3V9Ut/sTcSCoWyXIrpGRvgZa97f0QhYkq0SJ7ztluqzaZvFmb998e7OKJOBhbVhKC7y/ZZcUgu40iE/pLD7Y8Md0cwlAz05pVV0RB4hAC/NQgGvFDUEOlsUyTpIbXBliZ6DNgfLDjjrEI9KdwliRs6LKvO6xlVwcPJz2eU0/vjdgiCJ8d4QOqPRjTVZCvD+Lf5F5MeOgTTubcISt5NiFDSG1y07bdFd07s9iMlxL3fYSHY/B1Cdy9cc8ZY2oVXNg4h6hdZNec6uWMl+Y2QHUG9sHtcdhDcoP36yBaLEDGGPzZu2e9OSuO2gXnGXWV3ELwkZkSgs5HejfRDWEtQq0haQFGgJZc9O/fLUqmhQnsgB20RZQHk6dB8k77wyJpwptRJqJX71SnLapZNU8tqXEBSdGRXwc5s/YttHkptC0zW7Pb/NNV5Y2jE+7qI+ahB7NDHDZ2DGo7RhOVcqwrY3lV8yy5VmZXEt9jvtUr5sYM0YQ6wACdh8VvQ+7s88T0Engpl7/coeHsdRLIjw0pV4ECDr+XYnsAxnqwJazBDYc54haE4fi6NHUlLJKyLo4E8Mzmk71KrQMNEiLhAhqLsc1Fjeyd0whntXFayP5WndJPhMS5vksO+LRa1YaVmjbnTaQJdL1gGvJfB2dQuUSRfZIRSmDsfXZvx8KvSmdvZOi5uklL9t6+IGKc3BEOY7D5gYtBoy9SzKv0TaThO1hmvaYBNcg4syjPiHSAIQYit/dCVb9FNOI2/oMfRVFvIbFaUgYgfSe2o37TxVru7JUW7rN3CO76pYzDmGIth9p5YSPE2/LroZrG2YWwOxmcJnJOahcmevrGBb4udrHlEHAubSR9x6/jk5KAVP4tYpOk+R32HpHn+JD5wgn0sUWuYX1w1lawcsNcennTjtUtv22sCBppKeAPMtIQL85n5fv4JQgwW+PdGalHnm9YbEbc1JPGJuX4pHND0qBJQ4jRwR+KwRYH0vZZY7osWL07RW+UI79tAQXC6LMv5yMKWma3YwpxBHsdNiurteHU+/zTncZ/GhkK5RJPI/geYZIPcTrUqErbOqOF65ozFxocH0enhiUkNnfkU4BRE5pELa8cq6/kfT5G/2DQienFLneFTH3MQnAkXpAeSTNhzSvzYRZ64dr2uUakD42k+2ojvSCQRJ+Ef37OsjqWlUi640o51r9wAG7NJoOEkqGEm9vbqDSzPGFfvnvaMani7dQ4d+qRLF9q4PCNJTiWu6i/CFw0PNFzIeLVR30dnZwdQhDWpYv1TDhSUbBQZdFykVRRc595EE0RM7e1Ueo4brEiM1FquhhmR3dGjG7oNVNRqTWT83sf3TNc89MKr2KbyNge3wsOwLmOb1qNjUsWB2FYsXuZfl6D9bfgMd3rF52woi2NJGg5Fsk/zhAbHIcOCZsxInLR3DDWybbksc6/ToSMr6ZHuTc6YpQFA/GR+FSqw/YpKHGTXcdc7Ona3ANc0xqqW8tQOrD6UwhoSF2CP+Z0E845kAuww2V1M17BZUXvU7/DWku6OoHM++96loGof0eN7hl/IO7fLkgBiyYOd0+J/3VeIVudkkiY3btnw5yNOiqGFLlw6CThd28QhJbT1278/R9qXvPjBLOAExOn20dHVDXOdv7zcpnKM1YMXcSs7LkqvwsEzebpP5X+RjlSM6T/YM7tf6cLsLFp8VXen8kM7N8MvslcF3pYN5Dl98nwWvJHpUAyDTiWFmPwD1nfOzqCZdy/09bDrBsG7YydT+UxVlDXf27LpkWk6oBa1+9VsxbyuOYuY4c3iwu0Dy7xOURJiP9XLg+pLnJrxxFhJldeF9tLGup9I5Y/YcaVa8QPRKloXKMVzNxZCQrM38NdV1XzkC1G/T4dnTte4m2cbmTPK7E+X+NvxE2YBx1smvGCB6tFsI7c1zjUU7sn0n2hnlc0xx3JIP3vjhhDTmvAHKyX4Az4iKnB0Q4Th4Cyw0+tPXEDia9KRdiKGYhqObH+X/Jl92TNpi3CTMTAOUy/yOgW1M7VmN3GDn5JOPonFaFw914gh5/bb0KMvCetmRrZe8uE3GkQE7GWxuImotbaIKO2uGGPCNduPdIweJLPXkKme/w6ZmdaVkmaa5z1Ddp28yIQyGk9XJCUVqxrto2Ybap7k8h2JD6r/xLyrX2o6hHEaFxouUX8IMchuFTGdRGdefkXJPDp9Ebx1iJ9zGHfMjm6eD9pXmF/eUmpY42VjYUIZIQgyJFKIYuAeXJbrmgJWFx8Pwqk7vILGe3TRtNEntOEINYF9ncUtFCLX0GceO/31EkvM9yxHxY7mo7neH8tJ1NICst0IGhPD9hv5tCfxei15RYivag85C1+lN4fXVdeonMoygW1e0yj8XJWMFHBToAWYYaXQlQFJpKJCCKASL0O5Rppqfq2BNTJyIDb6+/hdbbviPdv/g30udXuyvG5JgV5eT259TAjL2EWWKymiHu1XQSfOChLQdDHBQxu+3FE1+7FpV5wgvHad2WC/BopxSu5rQ2EzjybFlaansgYIiqhDrdW9SyPwUqeoNPAo3C6dtNS4cTNFlea/YE7jxLhWHS3RHWLwFCIWaO37KxObT8WMhy2edtK/KQX3ArHS+Ej1H2Yi8GhBHy7gAlyl/fWmioWsCVdJbotB5DzQ2xsROekYXoblMVMbRpbbhtv7tCVZboPvhJy98kLvPAqHp38DFR5P/IYRE2qxXkvrS47JmUWLKj2LhdTv84x/C86PAEp1MQcEPADY1M3Z88ldfmR9JOvfpc7Me/fjyEPszklwJbi+nukBG1LemHs8lbI1W44AZyoDLplziBnzM+Q4vTTbtQp0+syzsOrC9DmX6RFCOIsACK0PhEEcCMKreE83cCV9GFJtz59aKZy77/BMf0kMpGzr7kLStbb1+P6AnYctjIaQ4jWVBOlPhm3f1ZpAkNNJOiDc+h4jR4y2NyXWasDfC++SCPCQXCepogYJpDC1qB4uXJvhPG0Q529ma2sbN4lqlvGWz1RSixnYI8yLjKzZfrv9SY1IZCqh/nsbAcsNKvZ8+ccbpAjniYVkspb3Gw6cwmT15g2ozvIcvbaGZ//l5nPaTaahXGDTjcKpFHu7mJUiumi2oG0Blv6RJIEkXw0oJiLDFKLvoho4iGxmzP5Bnh8oDQie4L9gIEUA8sLTWFPDOPiWEVTjnp9Zp31goZ+ZowqCjgBE5wnZUKCBj3P7e7ItnKbbmEKanqop6C+lq7AyPadnrbui3o5PwBggMOgTL5EsPDzysM5k6n8MpXKqfWzLUYwIV6Z6fOSqsGbGGd7PuIcu8oh4YtawvyRaYLWUiqwrCfVipqH1iST02rZMg6YuiwYiSwK/vpgD0CBNY7FeszB2v9MeONp94ViqR4JkqJoOqhWFjkNAk2VLeMtObFnJ29OFp3WJdR/PJE+TId8cCJ+0sO0pEHTiNRfn2qmtT+Be/hIp275GBpWjYJXKygdVMtljfzteIH/mUx4O8dboMNH7vZPJd9rHXj4s1u/kVVJcTlN5Hs/6csroYBdi/v0Bfxp1VTPrma08LKuzzPdrcsFaBVSIb4hI+ScHRbex5KjwZgNAhq0zSp/XM8My6HRJkfrpPwN/UdUxk9c1EBtTHcCehEvUEQvwpomPp5RRyTrf8FBTd0tpWxxnhmCgLxn95pfPqbK2b9qbObnS4z6T1Sz/G/ghPnxd/zs5/me0KRsQZmehz4NwroO0XFvCoNKGThzL6/qG8itopGSTjzg8U18C23uOsngi27uFQhIVSyvHmz23u4Fg0qZsQjlSZGECQxhQ5d32Sjj0mv/Ym75IoS9rIhwRERynwRaBowemeAXFwz1S9bM66TZ5vjbMnGqd/v91e7PejViUyZw5uNQZJaHCo3rxG3oByUPRyJkeOr7msW/ORH8Tdzl3Kg8mzEPk913UpId/70Tf3uwvrEesrb4pXpBaDbrQ9J+D9G+w716Bog7al+nx55u11B/hNd6C36GUxTk6v1mvNRn4NgJ7CYmrqJ9US5wjxywwxlM/GNCgsfGGgTSFRig21Fjyw/i75C3H7doj6dTEXbm0sWu5eiC3mkRrUBFgPWQDztG6HcYeH7hFhs+qIG3Xeg6w9BFWtCs6zz/bcNxX9evd+kH69gZcNAnaXWju03v0dbHgYCiQfuvFeXfelR8R/uq3UBe72Qs8oe9wmZj9HOiCS9F5h3DwBKJDno4tEg7kBuLL2WeqoG2ovJwL9AV5HUVhg0MseZ+BZMqUT1lfW6V7l9MbrsJF+UFLRulIgxSKKFWgaL9H+P/rkW2OXJNfLdtn/imQ2L0S267PJsKe9Q2ECrh9WHXsq6MdLLk5o7xM09/SEEb/J1U7I5AOG9VkjfoG7faRdr1xMBnlGeOV8dt3OU3y9Q2/JIQI/gq/AZ5NntR+sO0CVA7fgDgUuYsegIDivd9lR8xRcRttVBt2NeydMJSbGFAXPppeZmrBhVNnrNuPBEPG1BrEl+sI6arzvkiUNvfn8po6sM0QZWBQamwpP2q2OKoO/rAjgTImhQA1YvTcmHxutLMlQYxU0XsfqS0j/zbJXnWjogRzCVvTqgULId5NEam55rJMCro27fJ4gBlL2r//r1Lkv/JU4XYhX0DOJCHcKVReYszfrLqRQPkwozGA8vjcXawX+ps5CAOhh0PpGcx/PLRJTrQhWnU7QOSUu2eOJI9dXG0Rjx10BFMaZobQPmef8gzqU7nH3yok0eszHxrNvNlkEk4V4lu6ZFp+9eaP5LOesC+EWYNFn8DCobWjhRR339f/a5Fcm1LxTuxLxfcahckAIg2uvLA+aO0M7RAExy0VaGGJbhFzmK7A7B23pN124a8XirSICfSfD4qmAA7OeC2gqGH8OkDPvNRhBXQdRI54WV2MEm5fk2Lny7moMVLkyBI5sT6hdUpUWR7LFQghWcDTF/mwja6rnMm28egORnJEYrXm3GEyx+kSLh0sQSsdhWR9vBryVY20ObTJVrList4s6jJbTWOTtQYvurpuaddL1qSYDOmIrzuFkNQrTqzmE+f0G9B4A1jaqastdD747O+WLIX+FXYJebVFCSb9QED1Dr+qnbA9udcBchmQ2nAf3aNvEagZuMdMPljuDFCQFfaxZIANDo3Nse+pewjSECfgdhzV+QmvzVhcCdFxHbi8sHjTQbDFiFQoWEfFV7uvwIAy6RLsZpCGYNrbDNXgkh23pIcFRrnNcHSAxbnTbOXG3JZlgZMhofds/sstwVwzRhCxhHqDZ/13NjwJiryxJdsBuMnx6XWGNi20R/UB0SJYSJMobp6AY1j3CSsbrsXYJPZ0KTsQefrr5D8tvMiHKV56/nnNkwPrSItvOaffZ2LVwM1G4l6xIR/a84qu/NN58gbp887hnVd12o8gIMsEZAyiR7kcFM+nUWoqsVcuvQpDY8E7NtyBk1znGjGhsHrgSXARkObEpdFTPHrvADmG5rXVmzgrsX1ul+e0BbHuXaljdVzkIRglrOOMoFOTtL+URpHiEeK4nhDNzZO22wiqg5HZAxe4uMd7y+Gu5ExhHkZ5y8oTpLNACrT/qUUcayslnHbDRZ9r+OqniyH8ieQpfAvFpBIEONlo+LKcm4zee/pgKCA68YYQwrXayCxakqRQyx2EGIqPw1nL5D9k47hVS3cU/Unc9iSFfWGidqTWp2J8waWI9rF5YejI2XjMrnls9OKFAriicZZYxnDkUFIoRetavfLTrq3+Y0w/L9AiHVLrJKUPG1l59VP3nBcdTYD89FO5cFcFF9GccaIRChD/50jCzAfhTM09Q6qj82uaeXyb/puEDEImWVu6fvVkllPOo4wf+02wrEnLXQb+W9tKn5CwFr/JVy0l2mTtsU9MaIlQ2bQTj0SBXIhutWCv8gh/4Y3qw8G2R7PhQ8gnTwoJdrr0oN4s83UH/q93+Z1NeeZJ93so8pHJdXQPfpt4BwldVKdaYUMThZD+lf/82hnn5MEfMVFQdIl3oRIoFtdkh2plt+mtq8Oxwv41xC1mPptw+BUWZ848npsIxtfrAsebgtfefmIQBRuKIx8+30Y4k0bf60WEI05cM7Gq+CuQR8bqWvbNztB5OfH3hkcbK9gXv9d9/xMRUKhWfAE1KmxNgRxiDsj/NY0NCM054BCqZkE0YbZuG7nRn8DwGEXt9bmM0ZppmiRg87cMPMLAdc5fTgNnexnkBUcZFIaLaQjRkhsDzjvO87i5V4sPoOdi6wva6LwdpxzRO8IE9de47po0Xth41TWhypU06xASruQ1MgsofiEDluSNupFzTXPHOw6dMAsYZ3AKW2MM/ZPNS9ltJBK0r/XqcNoiZkEkNTBPLzWPGuWGZY2Tl7H2nRSa9KHVnZmmyOsDZMoKDG9lqKLUxC/Oy+AYligWrvQNSZG91LZg2zWK4qlTg8Q5NPK9mphpPytt35Wu/3XaJ0WHk78203SLwitxcv9XT6PanoHLwAtSbhCqxMXUFnbfLUxZIsh5VDDvsPndl8eQUQ6qYvuoaq9hrZm52fN+m2KvjlPLg9d1cz664aePQ2orzDB4nzqSoWoryG4HAQSrnxL6hQG92LOC83OPL2K1IMtTnw5PfSxxw3HKaM3qje27IsBd6TPQPp3QIjoKpIxG63XZyTAv1sF9w8gWURIkBAd3sV2KenesSiifcA81FUW7nMJqBM+bOWwwAAPrqRdqdrrzC4cKP5i2Qn2FTwjj7gqLiN2fTR9eSLPwN3O328mrY+QAWjIcMOeLs/gwoh2hC5tcqK2nK/9s4otP6QhZTquBfUMDzGmgEr0KyE90oK/afrFDxhoMdHdDyr+eO1j1vom5Q38eTrtwmGKwD/vaEWKaiGSMqlGBKeGxy1eOVcs3K7W86dKf582ycc9Hq3o1IOws9g6zXeBfLtjU6Opj9UniZtHfSAXEPugRUxwtxxKHve//PoBjmmSeETteUtSvhzVhS8JJz7cmHv3ifrJbwyzWMD0SmLBPH10S40xC4l4MgKUdtGva6JvEQruY95i9QspWqCbXlJryuSq+Kfpc9SbO+vGExDU9Hiw1RP/RuH8v5CwT6IeryZNvQlmVCXZtxWhs2GEXtg4AJ60aFmSl4calPo9Cbys2pbvqo3MliVaJdeUk4qMK6Yh4/9orOzFbbaBVRST4J9psxwhaJCM8hcVQFWrS0yFZOf8BMQJqI4ZAHk+8Np8M8vD9UdONZBA8VExU0wKoY3mYBxMDzfLWxG4l8wrtWUI5oi/nXA5+arZmWWdS+KRksDFC62q5TDoeP0IKRh7Hn4W+7Yr9W9Pal+Gtddaz0ptYWe5pGXxTV7YZ7WvlOFSwfVkQye3G82jYjG+6xh84kB8DnscMwtjezELFpqjbGvT60radAYlLVQggMQdr/XZ5Nhoj+bfFEAUAJ8/6lqpmVrXzfnnWiRIb2N8vKyin7lY/5LLlpJoOzFIvbIXHQcObo+gUYiWrt3pQo1jjOkAhPS6Dhk8YE3NMsE3JD73Vam7jDPxs2sQgC1sEzxrIPPHhOQ9BPmQguLlfEGIUPwkR1zgnzXbQfr2pb0Ld70yX2PKs7/rYw07ka6w5na9jol5ipLkPGjdlyhFbUHkXvnMm/Wf2ugDxdTmXtzIcgj0xW8w9LAnWOpOBgarH4riSdBh0cD3WVdNYQ+hfNmdXeNPFuxx24M1nCQQBQXmoGVlu8IlKtMT3+z1kS747imVj33fD2Z6xl/V7JH0jIgirTpfjsQaIugUZDoZuA8jqOY7sHpuULHr7ZAK1MCaVzTp6sUpLPqQds5EFqkHlEX4PR4TnKRuZFWx0gqnrrfM9xACIe3Otcc4Mb6JyxsI0hjlSCWlWKvd/WhME5aeook50xqb84zF+ZMrWn7YryZqzBjeeg1UKv2wK90EYGqtSGyNxz57GpYKi2Ot2HKUbsPrC7wUbmBSqgGkKTMpI0/r23dujYj7LL5vtYFnPO4alPUxugS0z9YV0gHaMywRpPfPsS9U5LXYzxY9EUvsCi7QkI3Rn7EgRfxaFCYl1mIDTe7oiVn+zQ64OHLQQfj0fj8VZiWH+A2esxlhyD53Gm5Tm6LZ/5u2pMJC1MGKOSWiXWRZ5EG4g0EAXeVzigagP7hmf/p8dgbbycFeV2TWlIdUnOb7MtnakNy1xyDHooA9KgImfuYbh/wXCfwe5fPLEl9y8xjYYLbyJQN6uWU1r7nSQc84IAfP6BJQ6fwxOBK86NjJBhT0gwV4ucMhleSvndZ5nN+Bnt0XXioowjVkXywU5q6SPjHmX2KI46MKRELRLmcSM9G3nEfU9VMFQ5CGR7twCys+KIy+1q3zu3FNBV/vF6uy5Nh9GPgESCZ9m+ajk5FhJ/PwC5zZQgSLjeDE2bqKIPwczUcpU2TSitnMM2WaEH3GnDio1wD3VvEbdwOCt866EqkkyzmlZLThc7FtSUh9W+iM1rfODeITm5LDaNL6NbyV3pd/DqFD/FhmdiowzYwS8mC+F0wBVQg1epp0YZGiNisD11aMmkr60ku9y1V3ndAxLu7ljgy/xJGr6fC+usviO+bDZaQnlKaHUoexvh1LC34SBLR0x+yU/aAa+uxDLeieu+17LolueX4UTH/YWX6Y2KJnKrwUynl2cEzP1GibX22GM1MW2HWiJQNvzVD4etNr4RJYA/hmbqRo26r1KIJ780S6PT7yPXVA3K4lYkUOeXATVOp+wN/Cf2Ukm4KZm0DRVEN9UprTLwofsQacTcJuj5UK0fIVkp52AkQGUX2G0LGPZZX1RMWfTCeBF268S8KGeS0gNonsFZQwSJCKDdRogIXV57Ow1F5NeGhtzE9Eb/HU9Cwa9DI6wJv/Fct8fAiQV1IHSSUZ9tePePeWF7tl2ia76zATrMjNVLNBRwgS4VmxW5zMLMXp0joTKGXBBXJAF33h2oufY4IrPI93NiPzdQEk9+MUiULywk+RfqnWEXaLheifXJOoKpP0HODXBySD7oS+uVxKWISzIz7Db8cEaLLYjybTlG7te8NKvOL/fLeUzH11ouqgwwYIt+0nrOkD0QiK6rADocg7cN/gfa4ZrRnrbRxZYicCg8s/hECpJgFySF3HJRT+z5TRwOmlfrkq57Fk5jskz3IfWGNpnWKkjAUpK/We53GIB7U0kKpT8atv1Bp/loyGt65E+Tw19rrFQf5ZmdTpKBu+5I1leNTSd7ahDKa9CKpjSPL+X5vNY+0Wh2MbNcsdRXw0HH5GnflRQelnuZjHHBUKdVpLDE/ILOky9eKgo6ePPK7EExWYjAFOLF5oFKjhHPYKblVv1ToIXJ/A2BErsXKvq3BFdLQ5SEJZWwZGFmF5P3iGAqFZLelnJqxDs9G5OtRcR687ROjkOd0sE5fapK/8JGQdMHg9JN6bKHX5Sq5ePWYeC14Te9wZ0hr1evl/RGWgYjuY+UUASseIxZoxoz/ZzTpJEzFhqMFfp7/nPXzDF7zaQpVewkqDbWyAQmDZJ3sLiQ76IeFN5q8ffWyXSaCpeK7CO0zv5DUUi0lUYVHeUpSnbcNdZXeidsljDkHp4cAQAZQ2WbZjLp1ThIa7ATGeFE/6sdKyIBbtR3GqDfTPhOFL7ZVW49E9Nx6iqRBHxOibh6Sc673ZYGDZgD5XNGMEJjTjjGSzYLXKHFEsRUVZo+yImEFXQ2pMhSI92Pi1zDcXhavzV1C0iG3bP+qtRw0079nn9OamcOP+DCqnx2AdqdIuD4fqc5ewuUTF3ieUfRigxKndT4wVLDIqn6N8JwlRBNsTVB7z9v/hcYbXyDQe9euPj2XjPQjPPyyXhHUOHASTYx3BMMcOR/gTjvNSJKG62pvO+G+K369Ytznku74Uq4SqUn3xii1mN7957omKkPI1p1gBiXkooiWhFnVWHhsoz47Iuf4tLkN50c0cVCfeUNCsqNK4Z4aJXnNadT02ZzX+6FoODi+AYjiuRGFXLTONKhOFgSFZEo4WZpFzc4Wms/tGPNHxjDAb4wlVMe74i23KDX3FZVFIWoODU3G7JJmTOOVxQyNMy/CWP6jBQNPaUhdDgnbYdApU8oQBq9aWWWDRgAi987etxJNKxad5KLazUIKOL6wwvw2W2mTzD8EMC2roUb+suJXCdnFr63Oi5MsY4wR4+x++YbBz+WW3mPjmc2fQBs8Dw2uUyZOVnkVM4cndE4aZ0N166glCnTMJeq4T/JPDqTHb9ybhc6IiSE1xnxmtkI7OT4BSWyXcCjnUOlwyAtOOe6t3dveLqD49FW5u7GkL6pMhmGdoJJtf+VhGqjQXVfKrq2zoZ73WolzokZ2RjmSoYsuMHQEy0h0CQPn4KWFGrF1YWEpk0oO6k7j///YeS2xzNIaLaYwK2fmUO/IB5QI2DZPbvoUrOxuS5QZR+dcLi+RCV0NXYxut954bSyMitdSrdCNpkeERZlsk1AqloKWiSf37vNh8smNEV08maivx6LQ1mo64wktrWz9jNwifGXmMqKxk0vIX0+hXYJ5PbMZz6jroLuFVdTftiMrIZBrae9AJ7uNrrVQn/HgovOVg/KlRVtKVxC2/GhXfDCPUoUNFiHUXDQio/BHvyjVa5BhqI65u0afIIuVFWg7CtEgg5e50aBAlQM+9S6RoGpo0WZQ5uq6uSweCZAFkcKBrl4n2C80pR4aeI85X/8qW7NtThbi83+g1TS/8uJ5PeDvBmoJ6XUaW+/0NiTbUHiH6lvJLl+bFSSKiUWr82cnpaEqzbXRUR7+/psrW5IYnUufZumuA+huixr/3NO8SpZLdOqkF+6H4VpdsTHNvO9evr0T5+VUE/SHwI9YVjmQfvbisFytwppahe8wZKSL8C0zKw8S/FKzSj6Wy7XpJ6EBAeo07Ef26XqKkhZkzrSmGOXky/2CggycXAc27nrCp2igg/3puM/g0F4rtWWmTiCxkkqz2Pzv+v3bEMCheIWtnl8hCm9Nxz9Mikap6mVmwvwgqrxkpWAENMmeYZVrU4EQzlOxhle2gxdWmyQmIgnWeDNTWauokALR2vQ6/BpsOgyAksf5av69uB3VBpxF3LUbmXjH4ZwYP4v+lyCbRqFWlzMvdXYer5hmgk2E7Y1/MrRLBdwuY77YqBett4ar/Z7N0ON2d57LsnG1KrBRb5YBkVAVFT4MQ60M9EIgv7OnlREEAmMey3Mk1VnIhejuVcZBmdGZo4E1NrInJfrKuUqwLHWCKfb1JTTtW/6UWGmPJGhLibCbVAGp0MTyTxkI+CW1mf9K/V5Cmo6BM91RcAyry9TOKpGpm2DK87uFBGN3AfFriM/f7u8dRn85TQSSuRDV4bqmI30vluI7G42VxOewoDmSBg8Bjpm7qnN5Pi7FFNqfZTCleZJ/2Y6xERUQvK9AM0irEnPGqj9qkjhtWF3Kanxz1SbiVp2xRcT9jDEGt9lndQsbNGchmS8f4BZP+wOY/O7Wexun7QTfks+WMAva6rokC7raBBdftYYxCIaPcdNr9/WV1wxzE0SRm6zS+0JoBfqQQjFjCb0ugNpNsr+R7HUcS12ALrZ/Qcl7W8yvWbgGk7xLvr5PYWB02OgGsJ9+R+mYPZxjReAUHPcOZHbU1DvdPupZMngaFMwIMZbQ2PYExEwrWpUg0u9dixJIqlaBtLPbMjUgQsDIYSDXoP8A9kxxlFdpAwt5DsRZPFq90ly2lihXgdkosSQYXfieAqGCzu8oGP/yQTF+1E340IYhvB+2qcfdsS/A9qIjzMwyf+YPWAaHpF+pYmdGCFFlW1RE+qp065Rkf5iubevtZulJQqeS6LqY8ZQSYXaJVz7SEHCAC/xw1QisbGQ7gbwlvSoXtdekZcwSDM5HqHylJohGMhJRRev8crWVe5YoCk12u6kcPkIMjqcZ7yQMSi5JyRurmkkaoePaYCSm0Ftp4470R/PXBa7QgUcFsiX23y0dKJCw8AgK3FsuRjRVsF5FHY1KsBivlQhFMYOi2W8zOFfznLbPUqmONbkj2X3TDDDR551VI+rsKCyFVT2tlCNq91tGRJIHIdKzC4uGNPDWuzYCFHIHVNE1+dWnI3Y2eB2tKeuEt09vKB+Iuw9JhmqTdPUa1nbucSap/UAcSZv9pONH1H2mRRz8eCXu7hm3kwDg7Gh3pHzJiiBTc9KssBP3ZNrletQBydkj0AsKwoGOdc8RXyZhwYEpyFteiiaUw6ZTIU/T/svP0fAtafYnQRXDQ8enk7G56sPMLwfylmvPHCqUWT88l+MbU4ABWrjISusIvyBzPUH9QlK3rY4oVpkge6I5j8FdtvJevD7dcgmOdhSoTZ5NasqN1bxF3dD2KMHaK4RplFRV0s/D0FhkWHWJtnfqoc6A3J18ubNnb9CMbfKzUFxGpsmjD2UcZgD55SJDzzyheyuh1VXYdVmN7+AFCcZlh3/K2hIDmJSLVQNsEp/HTp5KR3JQJFqmICqdUW+jkNaCX91DQoyhMjN75h8hcnxQ6ZTwt7LzzFywyLcCIKEod9gG3edJdLJQiedKQMUDHmPiIlngVXCBT6s2mRi+IfN6fxSZv2/TYanZn7DlCvd1Kym4ut4tRf3K6JIaaFrYFoKs3ihfiMG2YQnbRlMZ2lVMSMg2/GZQ/7lFez6tF+z1F57zPDm3sP8lcOXm6Uv4kSNrWY28JopzUaGNG5jxEcfNjyltdrPw5JIebTcaoHlzufFPRbcPy0oNkDbhYuhUzIZnAD2CE6k9QVrrpJJt51pf8GLkNEwZIEA11GjXxvIy9ykAZvTnkQgAIaIWdhC2XBwJQ+vhAyfSVRwhGmBQutVxFOoGtlEtMb7FTqn8pntg9184+KClNU88NlZCrE58t/G7WjPNwX92+kKBBptXLhya1o0ELd3CdeooPLzQJg3+PU7V03maTCYJpCCa8VR7DSU7VJMBasz8OBYiWvUDdHBMYu19BqWrmsUDjnv50mo3q5biZYzaaLMzUJVvdBa000Al+crIRKUCehuVVCtKxOSb1rvo/nsGvjUDmbFqbIIKl/oqhpesPWDYGusQXgo0ou/jCMN8ahEa1w7eqq5R6vSe3do+CybZCIS3Hj8/alMr/f3faVY5uBiTjj/mm3/jVtQ48gSFBZtz/SoIsAI9unIcgwND7qiIYBgb5vDFlWGlRPwtxyse7MkNa5H+OE7BfV+dw5I4MW252256Dfwt290n4I3R6LJNKvmucvhDpFDHSJIMdZcdQZ3v9B8mXvTathXZinhQSqZ0Gzd1Z5tJVCvTXb/pLQbW/RzJRYMtrcWjFrBKa8bUDIfRuMFJ96al6r+K2z7xtNswA8LoiBQPV3HlwAvYips8tNO8dmn7PRIqceM8F8vfW8mv3TmDP8s97t5HEsxUUFB0WF24xT4RSbiWB6bJcItCA3+yGE3Bm/2K+DwNDW2br4jxwaL+bhs84qlkUhVWgtUK/G0gadpnwl7igP5ncGFETaDa0qTNzY7UYhEV3tBbxiWO1ly/UETDAsjuSzPk23Tq4w1WtIgcY/u8k2qTDKFdlfrF8t8HkpybZ+s3oNQ8zhP5oCf2QBZcrT4+wcoY0wgnckNK9xTJQpwPF5PSKAjZZglcMUQabBZngBZ45heCpqOXbIYpfFItvi6/BpLU8jzKgsIRXAIc+THz/aGVGi0w7+K72sgRp6mC+6zz7ft/upmAL89UoBvGGQmr01zEtW+fqDg3sxPiYSdlCW0s/QQjuYkmBquP/bdzrPB6p8Kt7DarF+7XZhrxg0bBZvmiFYXVn1ul3gsbvrsnFjsfcs46Hcffd/LTeeIJHWI7bUvdwZWCh5k2A4AzuejjVA/xvD24gY7hBQ2abpNvgQkTQxCeh88Tc2H3D/EH7GX3Iadt02lHnvaEfwoqIOQ9+E9/lCzN53DWro8u2OXYNJqtVVyz6HkD+yslczPhjbF3q3PDl7Rv0Xu9P2Xl27pd6r4Vx/BOMYoEJmBiY1lc8J8ph3cJQo339ieCmycCv+jbPQreUWPDQvRIzNca3W2/Jd6zriHnAypMUoL32/KF3kn/A7iMkooq+9obfrnAfhe+tMznuEqAT0CtdNeYq5A0q0dq48c70IX+2tqrRuuxuvqDmE+IY6ROPcYffilIPhguTWPFYbqYVN+9376o1gZm2ZntN9Raxe4HrJeqE1q+R5IIa1wOMK9fdHC1A5wpIZLj+MqH4PSsu/LJ/7sRl41EujQojxMhIqUXmvd1TVw1zEeRlKrHHylJmnYLEH4N87HSA+iGOcS7Qq/wVkLh4BIkUuuGHLG97390H+3wcHzYNpMjP6EZUe/qFQbUJJeZLwnz7VrE3MQB+S5JWacPfPe7B+Gzf0SuUHj/9dNmymEb7yAtpa9XqlBC1J85TCVffjwPu/hDPaLmVD/pL300WYfZYy51R8893yW9KuJFYmuI7yUgbgdHlHK6QljVGo99sRHtUqDYoVkKqKIKUtt2KOCZEgU8aEoCMzDfgZxM8ZCtAMtWb6fLhJzu03JKXZcWgpFPKY/8scidlasoajbQ8wDrcpOP0OWHvYWHtx3VZNVKfTXoUp6jqrj+6YreU1sLxMAwNKxUDT6UEfKEaYFEnOca4UynYVHqRIbp0CdnvKcQ8MEJVN52vQgoMHFWpRP26r3szQ/cdqtHpTjARZuhpWkHm2W48IxFuWHIJngMZ2YIKT7PQ93rJfC3O2bJ4taxSMwNAcCjnrhrh9deDeIinXKpO7+WjQUJ6s4aCjrqA1QbQzvQsJUGP72Cw5uFvpJV5Nx0ugdroFQYXtH4IwCYeYJwGIBWkmOkB3MeSPMDjf8A3rmDZSERKYfeNNULy+SaSk0cgHchHdqjdyCLnCdSQp4m852cmkgkZYPdienWJqAzwO88UFvvJ80nlbG2ccunfhVHolHtQKrMv/FCuucfry+R/fFoPYqt+A7MtLFT9R3voUbWiS+z3TYRu+DaNDJ5NE97xQjJ+RVKYtu9uaSFBohUMQwOplWMzndadfzUXnHD1g6ZqQdn8AgaHlbQDsP02GqDx/xAS0tSGGsoURrILYIB7C51g5P71foRnuw1Jw2e8XNf/biWo4bMHBlPrVxf+UzlPItlEKYJikwO7XC2tTqtheujDaALv7nD+g/NNOoab2LgmN4MLNsB13V7drSJdQIV211Hi9E+J2pzM+DV61qkv4UHrDcKDZsomCY1kFYvfm5WpshKRqV8eT77fewR2G5fcKK5wIZiI05fP8HQFq1M83kRwKaDNL4HHPgQ2Mndt5nAGoa44MRdyLYOVIUzmROJDR2MBaLSYgfeblaYsxWnUs2no8T5x02K5FgTjkx0XjTjY+T8wghyKkhEtmzGG9VIKCNRxQ71lzVRNDbYk3TZcXM4KGlXQkjew5k6r7PC4ihngEpVKVuDJaQW7nhNEtBXmSfDSWhPdgf4O+SkD2y1/zDwxvfIGXJMjfbLv47jtiI1Y7ayXkiiVkkFZp+jeX4WS6CVXIKI3oW+JbNcPKK7VVP19nmZ4WXmRZxzl2UPBg7NAzzKsSsvqZ52akPPf+WPMqwbdPXtLOy/P4h6MNWcCAJJtVufwXXK7Kpf6RXA6iqEpg3dlZWAHJXE8wQ1RhS4wic9xzYQKHfWFAgmlylMfFtyAN8I5U1JrfoxfcLVJ9AmbtYfj8GAW0dAt8+knIOhI8YuwhQtJzl+AYsJZxhvr4UKdaqBwEBvE0wN62hXJGJhIhIlQVpkszWok+z1LbwJkZ28YzBuF2sBzu4QkVdjIvwi8nsJBQb6GxUCkSy0+A5yZ/E1LIrLwRCKTc3YOefD7SE2DQaesg/4hkkzUU8hV/1xE7FV0UvjDwbhN29N9AUSc/1wcq54VbcOvy/cJD5J1fpbYLG1kVwMzrCRlJEofBJNlYmuCAS5zNC0mYGSXAf44WDPyNanSEmaOWKo4HdMmQd9HN6f08w9TzAgpaamF4vhZzPsBtKKLnCbsuyndBpT2V6BTAnZKemRUiSPAZtyj4nmnTL0D6UXx0B00fUXpHymNJ4ONKrdwyip5HsFnHz1OAfGnnE1YT/RYT3idl+q7NIIbiZo3M8/NdY3q38C7c/L87CzhN34HgjuaUzPcGNR0+zK2HF+u+KlhiuHQo0qeeCnD4sfjppRpoGAtmeOy8Xy/0Q7BpPbQxuExu2avlBeiWQ9oT3aoDXQ5Zg0kMu+KlT/YiYHx8D3SBA3sEseTFm6Qa4DS2oSzLSR8xHX7FmyFHIdvVsaRgRSScmKohQIPReJKv/vF9IMK0LvyVZrhsMtMxAj6UX5Aa/1C3UQ6jsUAvTEm+6QAGNUuWlkch1ardIKkvJy9bgCHRd0eITqFpAYL8iQ7Y2aoKwe/DW2GLzzqk7CgG4MBvRItQVPjZzhxLh/uoOwm5r2UqRyR/qYayaZBcSjWoj6lREVk7OmA3/S/6n/aJeiaAyAvOF68m4gssPZ491yMVS4gYbe7Rha8LKZOAIUt+fMdMrFKdud2epgqBTn5MDCHaR1cDd+IydiZYWuQvrpOE7zgkCo+5WAu4wWeKO3PpHhqxxSze57k4ZSGId01oAVZOIQ9owqMcYxNgGm3Bk9mdT2blwJ/CnXwqMt8hDYqYuk744GLUDr5VRlJ24CMU2wYv/wUfm0s26StqkDrZxMqQ1nuCdWHDp29PHHx0a+Z5PyY9mD8f2kVel1MMJJv/19YVq/YxPjeedXavSfTJPJyfHhK8qV+mjjsYhQ60rWiV5Qf3b8jVjdckbjl2Rtmugk+KE+alZPmD5E7vc06LcLZ8i+PlW2fzz7kujuxwy1vH3+2A+0oxNl68MZ7hPts8IKW6RZ0KsP+fgLZ0MB9ADYCGQeldvRz6HMYYlRYDQv0cvNKDnClEq/aKBpXcG7W7RXCCnNsBjbpiMx2UkfOdC6Cc/1KmSucKp8VcnHrbSA4PPVfGFhCQHgFeF1GA9/iDFwMeMMFhTAui8K8Rabtygcxf1VgLPHcWvrqGE6BeLY605VXFmFBl2rFNoPVaK9igeRfnqR1T29zRgU9LHsrLvu4RzDCYbK4rHlMkdcQqHjlrs+62+kLsSaRogdQ+ImY3hER9jK2gezASRawvhW3r5hvmo2x788FuEsg1Eb4Ii47TSB+ppgRPnu6q9tjxq0uhx81ipzZuMCltYBpQWqCkgyZRD1dtRvtVWKs0rdfOO6hVHF7QiDksfGdnSAgCneUI3hjubguAqh3egkdplgkpo="/>
  <p:tag name="MEKKOXMLTAGS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8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3ScLfQTvveA/j0bn2fyJT/1XWBTdM9AhF+ExlJ/xLQzBZfiIiuQBaQzIGWXVDFoem/VVWHtmDjiHMMB8tiU/YCwrHEZhi8zfEyLS34Zr8QXL43zpb4LNnyXENCHBcjFEI3pnn8evHvav2tzBkcirF3Nmaxz70HYk+jeWQOTnxcGiWqFe8Da6IvoLvIbGbLBZftAqa2K5fDTutq8vJeGPecAa+YUMPKFMZgO1JFNwCRkhUQSz47pwTb4D/AIJq0SAWv4ffaSiZT4X07ZxvEqRDZKDNoaIEAWKkf4nv0OKIXhpz7CAEC7upvyJFCIC9Jgkm7U6p7HkBBFcn9nJ6mfDrrwxKNHLIaP8DMbYMfUgMJicfzmcceAiAn9lPWDG7GgVb6uuOx0OnCDJz/woYouEzXKwdGrjbX9xsk66IfGhumTizJhz7Z3dhRdhcpe5/kmcSvwz8C+4BAcU7uwRMTCw7jQcRFM7BBhk4W0PLLCiiCt82t0W5aCzUaF4YdkT3bUuukn3I/P9lmC4b3szUoBjUctFe1j1kfiZHe5ihvbi5ZOSOLP+yODvlmiFkRxZZ8FGyfQNDQKuD3QHUkxzfLxOQqhAYVRza/rkfT7SxzD9ZFiYj+hWD0Ya7EfxLOuys4QxTwbaSoYqCCE8LQoA7wlp4/LQizucbYtxPtUAuYimpqeyk9IVW0pYUMORLrxre1AWc6+5R6EH6GzJ9HT/wjRQEB26fcREpJH9rpfJ3NR/WDcuqMlY1vqIT7AkcmB5xCRrxZ90TykaCmr2rE0A/gIviFQ9hnfZCTNmk4byOIIoYpYDwj2ZgQIIi/TNL7+WqP8ZLFGHWr7XTuOf+5+FHmlcaP3OAICqhuBIbq+XeA08lMhIE/vxu7d6Mn3059Apo2YZltjlyN1bm40VTDCKrzaapk6tqd/v8VBev7EQeeEwmjLgMQSFTqc4YdKv41cPSyvR8ACh6VruDpOI8vvxtWs2SkPHTzwrN2eap9dh0KZu+Pg8eVKCGluYqI1DnMKSs1Onyw//TnvHZIZlKCj4d+JwBjfw0jss4Q+jwyY+kDsojYgZiYfr5QO0YUrueh1NiX1Fm41s4izIqRxrhLhVTckGGEknO+O0fW91FR1B2niD2nFQjhw/W2NnADgypE1OHWPFJCzsUfqxH9yhnHgJ0r0F6ZKDAX2rFMpLW6GGqmeg5b6TvCOsVwgV6yMhow0kHkFp1rcvh54SjwFep68TBO4IEHZFS9WGE/rn99h0IdrwRJ0jTy2lVr+HMKyiQvHkVsTpqDTXsx01CrlU4iCEiCYrhArwqbfB98tD7IPHXQJ4ULBpCiZBPNs3LIA0EtBT6tyDU30pd5qaNzDwQbT1o1es1DBFq0+NZKEb7/zLuh2Zb3NFl9pp82Nqa7IFzl2CRYrIF8IWwk0V0nNaOhVLzVVbJoBRlOq3XrPVyXR3lsykbrK+Hk06X5Aszw+kJCQtD7CNfyYxyRzP0UVzWb+l63ZJDguAcy8KOAFuzopRJYh4GPdnFHUrYYOnN3QotIKukabehqXXn4FVuhDTwuopY+fgn0WyFK/IOtJXin6DpruStJyF5Su7Xa3AcXMAhdA+l2zzZjQs7Gc7LjDjZxSizNbZeG/0cSmom5YukU21zA6I9SkU0O7pnyY0/4tkd9CT11Sofmql2Z+G9Pg9Exk6sgObg2hRzRtzNEm3CEzJRKEUis8osnOG2l4u4HULT4DiThYXXjZ7aHYeOMva43eLMl4CJIAOelwRRnqs0IFwnwaeuV1CvAWsH4AW9weSSNtIE+9yMWfSov9sBUtyB9MGv32cOkaLM22z19gjw3rLmF0LjScYyjxqy7Qsbn+6XXOWAEncTP2xLE/4JK7DGbra9pU/llKviJmVhJBhyy2bIVXKmbYJNKLzXm0NgK2TGGIQi7WBopoc5Idq10GsG+I1w1pphNSvanPbN1e5WBtjKz06MPfWB0PHhqMsA7DG4TMZmucKJY8/6rFCcCm0FvmqymCr1BHgtQ0pPheb2mhYh+EVuiezQ3DL0XsqNANrGbkgGsrgutlrmaCoV9WPZgbtxXZpWGH8GmmwhXW8x3NJAy+Cr79qApZeeGg2my9LJeCzwaaGYSQR1tKB0W9Agu6wq+byoxi9p0mRavj0jqCugKd2qiqPlhi5oM5CjwF7NOX9TFbBPWrcB9+PXiQfjEy0177cBkvAkhWEetoWLHjPACZi07A+1y1hvEg1YcrlxfHn33E0VWNHUoNuQyASvaTA+cNyTTom7qgXC2nFSI8Tyj1OHPbv3Aukt+YAgH3BicH+3RkGhMkA/zKzMQ1iQlo2i5GfYTjky+7BkHBfimI0+I/ubgQYnKAAbwCCKkKJagQd7wpDrOY2D+W/JiV3Y0LJYPj6ycK1Fbd1j9RgiDi6qVWt6ws0DoD8FuxZveNUDIuWjtUrfcxEViBY9JRDnFOapukUV6ozRHLDayniYKrytOpOb7oy3Gpz96gPz/B4tWO/crSbZIMSYl/1AibtQUXBH+ikKnKo/MiqS719DaKRDdjbtkR5oUeVbeekNRYku+V6C2UqV2Klc3TGbPkYHDOYnZHzA1viS4c5YtEmntnznj/KKak70r8Hakx8z5eJj6WtbH2HAnkdGAvoj1Ulp0sdD4WKlpSxsVwWFDjsgcL5BA0kVRm0w9S3E/hFiV1df85QC7InDNqEngIzkAWLfEZhOgRWD+zyjlUXx8t6Xm6oFjb9geS97KlrCRLQE4fdjT3fSG4iOftIO83tGQ6zQHQd833WTVAouYD3Ewa9cVC3cTDWoCdZXu7nuLnvxEqSpJpYOejAai+vgv0+UkubeW8wIQQfrJSzz/2r5tTF8BkWlBYxqud+pIh/eEyvWaqOyQFHOLXnUqWHD51s9RX9Y1ydHQmitWb1EHmhn4nEZMpKx+gc0P9HaaevHpRJUhtsB6tx0NyhNwWFKxRS/yUMk7tW9T9MHGpjOPfLxTQIFmmIK9g4bhoelADAaYfmDRfQmFIpo4MoRDtlSTm92eVZvg+O7cR+9gKcsIy4KAHEcfEKD63mvhkk2F2O2HUF6W6lXVymXSLYRXe9OBFVWkvSJw2XYOY0A0i8FvuZM4Aqc1n2wJeDRKlCdV/wnqis7EFe9WxRPWibHpSEh6+vuqthv5dYdcwVyWiC6AHV+zCraaLMLQ5PgCfUaPC6PX6wYf25Y5V/diH+tmmqn7adTbW3veVCthaPEVFwlNS+xQRYysh3tKHUSX/UDAMrWvqJOW+pOKONe041kWlQZN5sybGRG1gIIXVJtADrT3XbGrkQRpyxtaK53EPGXdwY6jFH8zPcbcP1k7VEFFyt95ffTxhOLp3sTCPPj7DjhPclWDlRc2MS2krxqLHG5BG8/RB2RoY5GaTI3LH97urfx9BuYzfijjYbq6zMMnJ2DPMt5VVkwxbv+nXRW9lO1IyeQhjf+KcdTggpBFnpZGF1QjUACkHk75ftOrPEF/kpEBLt8MqTLR5ldW6SuzmqnYuzvP9/Z2eJj0+Tl5amwlw8blBeyQe6rGbdvSoXLW7AQwUSc+y1FzHaqEG32Nedgv0o//cp7VL+B2yZyDUEV4KGShvVuHZhh4L/eFpl7zyBENyRHAzzqA3Mcc0Yiv/jvyo2k0WojesQ/ERvqf9H/O7e/pyW11nHjBic93b3WyFSCwexR6mitUYVoBqqpMVW6sMefhPzOnrlXBzYR8VLZeIvCKO/YXscUhTCagDzw/aYpecw3madahsIYGFzHlNWphNM6tP9rYuK56cNPAwY2TvR+zd7Bnq6/RzWVNZio5ImTjm1DuClqDilVVoJMo8Wb5o7VmILRywJLAgGlEogDtuoryGgUCbs54K+ruyBgdCMNkBL7vpy7kzfkbsNVJSkpybY9K7Ags/HTEUGayl27Q9N3rkpspsicaIzhtstkTaN8o3MQ+Jla4G9eGnJwciLX8FkIGakR3IRXOVskoUnuuPffKnEIqDkMcU4BfAEqOXcLAXML2hRBOAArxr7mqLtGA2OJ2B8LB57CCcEXYujz2z2aEH/p0fgt0Wob1P9jDvmjn7MY+A8ImTSe2+xlrO9OBxOLDLDe1RPyIELtmuhUplnSCrzx+jmhY0KNbMYDYI7z7FVHvV9TLy3kx4Te/IgX26l3nky5UMsGmQT3IN+5mr4BO2zvfITh8+DtpYaApLANguc0RHP+816dOf468Gt2vtdxEr0AxnIIV+JolFVlUPEcCV6Y1lFBhKXoYUGulefa5A5LrYWm9JRLiwsn8hBh+3bkbQwDQTJR43XQBxD7XGcsSAQ12JEBGb377T/x4vNcPrQKw7BxCNxomiEQZABqMu6G7iyGBIWAsM0Hie44EX0nBIIFD1dSujuLLSPzXowrYrGH6fPXP0DtXTFZdaBK7VEBtJ02+hDh00lFUASquEOzq1APchQxs4HHcnIMLG55colpOPDUq9kk68TA1XRUtrTw6b4QASr/A5Zc5EKh2mcJlIU6kENFZLd+kzNppqznhcjh9NUHuOSEcBG2VpqhMwmgFtzSuJjhM34xbp3vZxycnHF7dd/99JEuyHhGejYqSy0NRhXLn9xXijKUm6ZT+W5PZq9lxN0iWbYemMPZIxAeJ95dNfES9QOH+Pfj4RFIC9fsnqZ868XxhK6D5BRXk/FbrE93gVxWtFo6lfEs8yg8oys76rctS5q3BLWtdgfVLozMoPzWl/fhJQkPjoim7DF1TBlrO8zRdBYcZaViQy3gwDgFUKEW5Cojx9vKnFUOeZ5BEsiyPgLgXYGN0/a1rruGf4HeFk8DGwzyoA4Z+YssFo2yzZpBx3pzq52IlcWl8WfZry6rN5j9CHcBoq6906Q58iQujAeY5ZedWsNcdNmuFsAfv39QmOfIJ7dpCIOGEY6EG0dFabpB6NOhRBDiyDQKA8NrNOcz+7OGthH9ssOcJlrACxlAwUK8XmCHiBIpwHCOOy6MbLpWf9zZjkbvylB6Ls12taRr232tDZBFRdlNQtEQaKY1rAFFVSGp+0hfoXl9ad0iKJvHpPn6XZBsO/qqwN3nqn9Q+PEkb4qoJ7izjXkJCaQQZb3ilsccSA2/alMNgOfvi2x8wov5bb4FzgMAlB3oQra8eapwW/4AOaLZ2ZRqNX9jNhGKYTsjYs3m4M7DvyKUS3KGwd6c+Tc2hHfpj5rudhUsE2jlgxARSw+WeSg7Kyar06T5dbHRxp3MRmUO1tWEUFKUGnYe8KB3NffHOsg+25FC2VU05RcGM6QO9Yd/NJWCJnltSRmfsb/HYhyQkDm8u/yNfyuB+73zwxlREBf+tK4889GByL5nuTTu7ANMpo3XXtNss8EStKKqoSUIp6FI0qK2p2bMrbSepPhEBRZSFasWx6P0Hf9w6g2cMK7wS+gldSnLlnS0cjo6a9sm9WhQ/Q6lEXwQmZ+NiMYtux32ARZFhgCLW9m29LWJQhuFOaOQS4iseZXLxMP9suNxwe4y4+TO6VZhd9HokPi1ug61IHIphrFyO5fT7K/ecJbbH4vvF2ZYMY1dW1c8x4lxLNX4WgHTHBsldsc7I9oT9rVH7XYNnE/CDqhU3LkxA9Mi/V/fTuhPsYKSO3+PRqzFkvGkm0AQsnEeysPnvhac8SBvvvhrVoebEM3TsWemHE51NPiExA75r0s3xaBGaPUpWXmwElX0JR6jw4pxlfqqh1bRS0mU1Kx7I8lxd9w+IF6iegVn4qHXqvMdtg8vzi6JWsZAyDwlaWwLWMzy33ULnQkEtkhNVoWnQ1uyn1Rsd7PesetB5g64lJ3BZHQjRPykY5eK6vkfs4P1g6PaYkrJSBoAo/KQrADHS2UiuL6O2QW0N6tXvrjNlnNSAZFfRb85DK/DJBpewb1vsASAsYRg+AJv2j4QQXwB/WKUbBHawzxMxXwm9YJD9N98J9I8p74RjcHyXz/rWqs9gf1bDkhhIrhdFq9fmWoY+vrKXKqw4GYD7iH5Ht1n/6Eqf4++YTG+VMBuLgDKb2GmTRqMYhpt71bPqiO7j/siluefViPPQH4VKf5EgsnINStJNk8iYU6dEgWW/m5NLHRUewG1FPFOnH41HbwegGezhqndAermVzMtbbIAR42XKIncMB7+VdTGnkhQ90zhPsvl5tqb5acte3eh88baiySFNupY1d9fLzQilRovkzErPWzPoYcaosoiw65MwN6FxZD7SdeB/OTGIIz/7TkS3C9XVUEgH9+U//HbWe5hnZ1rQJqx90V6mZgFvH7bfOraBL5ddCLaz6blk5cN09KJhRgkqjF2FvfU5C1AYhs6c/+sLRrNfvvd9KnjWbPNLXgSG4nt3AlvASq+dcHfgK+KmtdVq/BGIxzr2CKSZLyJm9tDWOa1/hY+CFLXIEh5BMRhHGLurF5HZSGaX9fpl/Xcwc+q2plzm65plscwI3tVGW9iO38c6y9KlpTyvfvjHONEnww86fuNS8ktBatZgFMffOqdMsTPK87BYuuBrnEV3g1BJJyzODHZZNoTOV5oFjJhFDauP+qOu1k0EIUXhz6Eilel23fvt+XorjAoi/TkAjE7cobGW/M7Ua7fpqXEx38SLO3FjJ3gAdpnI7y7rF6NzhzUcWjaWDZj5ySd7r9EeBlnoxn/WbLWBnWirp1mf0xgvOUkb2T5Tfi2+GxyO64xP/ry22TMHIwNqBAvSzLDiES3sQPXtZrrStout06bFskFzpD/Y1wxXoBAifNWj8jT0ys5QLGHH7f63dJA0Tb8YypzCfJPdgdU4Bv+bg1zrTllECFOTEe6ybJRCg7YaUW9YKhs8q0Nk0AqOjI3NhGlGmz3lYD/R6iNJW5hW6ApGl3ZgNQmAfotSVqExfDWP7pYdaiFmMRvuC9sPn/VdhdSpT8kkYHlCZQeXGd0BfHRiTmhPxEIoP+8Z4XJhfggDv1mLCmJzoRLNAzQH1QqLJyI47M26xX6FedK276+Lwm5OFaBqzh6wqc7bHEKGYl+rND3S5saHIfZC+SxhJoB+w0Y1ev+zs7jfBSjsAd9Sr/DyX3+mryXt93CICGz0P7w0Ha7fN1bXsG27Cz02Xq6ncC59Os7x3iXa36hmodGtiKdYgqljl1qNev1hqo8E3m+0F/7PMlVepw68gOi5bOzJI58FiHjO/Ty6II1Oc/RGsSx0tXARIv0etWiZEm7rPL2VUmEPyjILs0ney9x12Ib87qf1wkyTOT2auHD/LMDzldM7N2b8QGUGl5vrjLx1Cpb8VFnVvSRuoOUc8tGIqHZoTQhePjdxEsSDJHKIBYDu6OUwK9s7t9FIBshVBkJ5l9HgH/CEsLqLdGvWCryHDhNiMIFi8pEsH3uV1czGWyW/3hkKUVi6cXdIDd9UB9w62qZpPBxY1/UPEvrXpwlzJLZe+m7qSBKJWcXFKWQ/S+4oqiMfELTv/WqxOzGhVta6hKDGl/rXTSX0JNGOcgEvMsssR1QYni9wSSihJBTJ9fEzvd38EEA9vMJer9mzfCwl8kO8tcKZuwNwCUxT7+7b17/Y+ztkEisPSjqSYFkZlrQQzb59bOPqOLmriW/FAZR+zfYNJ48qb74Rcte9W+SaAFtRBLSs17Bvvs824fn3EMpJYl+BaKm7TUMz+Bg8LrEqUPuWRx1r8dj2vqMDsSPWLeFmNkGVPJKWhDpYyL34AIDUUqbXlUoW7jFA1Fs0uFLJlJhnlcAoqPKA7Biw9dd0W2fvjf7VS618OjEDZXDy/ojssXLca7+nmzt7JdcDwRfpZ+uMM/3/grR8NE+g16u4aTxA9gKITkPjmiSO+bX/Uov/zEUW+iHbYbcK7DlCH3MK9N/ZMV7qQAOUyQ1hvCPplj2jLpbZ+kXw8MNO/8TMKL2yPtmlpsfjm8PdY71RDk4AKFNSyLQybFWRKZXUShS8334ECzPn8mYnzXnOLswuXygQ/f6U5Pit1zBzr1WTeSdsbk3dwzzIW0QhoTEr9K/EmtHU0y2cc07JngvQh3JaWG48b2GKrwoizqarqYqV29UaGUUY9ydfhIfYL8H9CRl1KUBvyvYOptArstFV6eXIkgdfuIwVUE4KNiBXEgxfp0Ag6SDCnVmBKQI8sX8b94DyVn20dw7+NOE6brZj7k5HODv9htMI0vlKRqHhdEp1tAXArny5LacXLHBYBADT+lMnuD9lbRSxJgJHVZFq/hYBLngUr6Mf/hYq+xx4X4dnBmmxzSM2vLguOij2IGi3nsuQToJLJY3viFzR6/742M1f1PwBIDF+3uw8s3N0O9u+X//o6BZqkdawnhHG/VabeOOJ/gP30nT73Aszpes9C2ffXdavAT2dYOOZraOJZWJQdS5ANuJjwM4UIBtF+ruYCl0MdpStkeDFZVPEapgfCl+bOUkyujyMuIUX4lMqwPXqxhkE43CT5yZi4pYFmyBAL0dOYKvce+Qxx7CfU9o6PbrlaYxFLR9xtBj+SJnD7ozUtXpuLJWsFTEj8YaHYpQ5/+ikqU4kQi7RUvH6zwuVyBovx2YsuKC/+Gy8haOut8YNLslkA4Olm01Ziuf4W1ah9Qa6FmMVQ6xgA2wGddcW2FrR4Rn4BRiIFF2XaeAzWqAdYGrgMIizOehSNYZU70NHSSvdoo3Hm19IV8UR0dKSHEI25UVt5crzh/c2wEMvCq5us63iI7kxjJKLv16e+b+AkTQeCQ9tmBTTLtWF6zvYRbtEfvFuN6YOEc3jt0AtFf4qADGio8g3smOyYKYMhp3+dSNV0wDGIYQCFNbjxNURz2Q5eNE/dxdqE7ltUrviXfS87oOr0SzSy9N4iMLbtTbCR3P8LBeqVcmkMPXhZ7+qAit7UOH3OdGdsL4x7JWRbEGfZK5mm0tRMUw53HHmoTh7GUw1wwcAGwihMRAaQVtfm46Nzuj+dPD6/T0f/oKPaiY9cFV20c/xaAslJJwVREDI8Ta1OUYI3jimsAZpKAYJbeisRr+pE1oxVfiW/nfUgTavOcA5pEiysjGx9Hz8dhFTpMTh+FW46I6jpNUQzuvo7GmH7xejz7INYSEgudzX4h0FPtoxA7z6NIGaUcPP33HDE16/91oS/z/+CoafsLUBiu8EAR3XplV5axb6XKx73XQAw7N8J99P7actGKJ55j+RYqdqjWZwDiNZEhSqvL+okTFq4b2VGVOsq5TEyBUnio9fKWspcRErwg/Pi8BM7Ql5n0UB/oTa/TC88QbByh3WZtL53V7b/BGVklFEQes6oNWgpb6zLzwNUgwOGkRWzKBZYVOrYahGfLG3sY62kw1be/48NPUq8tBi9OsGcqCBJ3GKKogQ6XjgtliPG+6cb/AVrVJygbQSgFzzLtfSa36TI/MDpkCxQf2Nf8ksHubydJOWIJqqw+lTfMO7iyZYm9MDG8PSwIJ+XCVjIpUrBcVfUZGXLsrBcNoK99o5CwiETgdZEO8Mguj19f2/YeurC83C2NL2bBJGZ+QrFafFy3JZCsLOyi/02xdxXZWZGHYFhfOc2DkW26YcIzAMFitFHPs2bWliPx09GYW4vpzVTX4I+1m3efQunZi6it5gM1z/D0WlbMljGyP2xtJymP87KztJSfzEQlU/9Hsll+cXiludaJQIIF8RfRF9SAuurvCnpqngBF8XCP5yxiD6NdsNS3pkdw9l77gxlTgJdZv/kI3W+DbJUwpk9v2+88GraVRZ1ISwQcguxoEz/niL3rm7JjGwKz8hRrF+5V3ePXbK9nWiWrSZlrCEbW3BQAYPJMcTpHGY2GEI2CEwYRTKni8Zdn51YEnkLcuty7Y6JwCFv2dbdv9zn65BMfxPAC29uuWHdZ7Vxo7d7FPhnzIgf2v/xrKVJmXY4lqrNanOyppJx8jWJrKrNU7DYY6NV3Am2BfQQNEP1mTRw/VsFonJgJQf/zTLg56LYjw3GtM07D/xkIAWv3ZEyputCV8jOKNEln8Ty0VhrpZa2An3fzPChNfOjVFd4V4P5yJXhw6KHiBzUoJUm9ZLvmydW7cL6/M5XYCap+3WOYAXaBZeHFLG4tfQln+aJdF53I80X5tQ4zYUdiQ12bvqUiNffUP5YwuojrTIo4aCxyM6nmiuOqIGAu/gpiXjSCsX8sWY1myVukbWZU01v2Tf+leioFdwZhngd7JxlY7jZWTibAH/Mc+IEvDmuMC8mvNVRvFR9qQob/dNJw8Z7m9zha/gTF6XuWdH56xnhX+D/E9ZlzpjdUvlY6YEOoaQofJMK6lJGYpIpdxuAd+jVrjEh3PV/yD3gF0qK+z6KtB1rbsdRyUL7OvtKDm1N2OjNmE2XAipZxrbu7jHkkERzqTvPygVlyVuRydga73y6DTnVDdVLGwrp0t5gLZXDVZcXZL3e33aggmpzF2tADFI64+I4Q3a/S3Z3U7tAsaiE5DFlFiPaOUDpGvC9FhrQ0ptBQLWjljMP+NrqoqBFaUcEhEL0ieOWU13ap5uqrtFOXgUXHfkgF3Ub8I+amNIXbARveOfNGEkt9zzDmzTyNqb4YmkdpnCn/8e3oMeFjYf7iyPFw5G0QbCcgfz51ZnPocmqhgCy82cxXfPDP345b4yM7uZfYjmlpdE5I8QZ8gqWYu3Ua2I9JKJ1cMq2AuX7zzcGJYmMf9QVWaChljgYRsM1qn5Cu8Q2UqbU2nHCHarRNtrmSmgu5HPKpvyxZdgCSJUg+Yy2ceV+nCCWTP5mNbK0gV5e26PaEzThe3yoxiJuPtJ2Dn8qD6nVvowiF8p4ELonihkH7Uri8exThc7DiWcf9/cO7YilqT0+Iaz/NTogaU2YNgGNlJcn+6LyRWRdToKISdUai8r1zXxYuCnYvu42lsUfDGR7hJrDpQGbvzIPUceeV6q70OLF6BFIyLZ9wYJFtgAy6xTgaxAz22qxNX8VO/w3/5iD/HuZ+QSglpVP54Yy8Bup7Z9B3kr6WhxlNlMyo4g0IrrWQazsxCsLIeV1W06WWFV/oATyg872SPjhLx2HTzRbnBylPdrevAUv/NiptBg9Ykrpga3o/yU0hWJXIKeGYw2wJIGxm4sYeNg2EYp8/SxGCGN5fG1rcsQpDC9iUVhk3ETiNa+35Q4ON5lFb6oVznEK2ipLL0YzytLLgzb95MzcO75XtIVRWU379EulbfpyXZIk1x5OhD/9WNoR05uLESn29mnuZWR+6AC5fvWMfnF+oNICG8wiCC+FouOhs4kLdkoBZFqKBblRIK04CJqSzL6LB7a9ScdlEq9StP7ZVwf5RHkroQ7O61BzBIdVSAkwSoggJqaOL0nyLxoGdl6/g12y85TqPBpzhqNwITWtyfVr8XeymKd7fu6JNI/yjURveLJIOCuOHPeJqJQ/Yw5PrJIaiwg2vjrj50W33UczRKJXkJQVF/K0VeJhAvSWtwUQoTMlP0+K9uUo6usR9e86ig/fDh86s1NbyuItc1NIEDfGrE8cgYRJoyY+hs4hORDH2imoERuXEIrWfljugKA9OKJxgstT9denqAREvJwis8G2eAgMbnm8kzq0t7UD0SKNozY/57mTatIcYV2zQMV/VHjHjA0mL9CpG52kuNc+r0LpOxrZ6WFiJyz7gK273IZv0R98eupV+V98nAFyqOFGhJN0wbwbQ6NsZDbJ5RZ4Pu5lXAwq8dqf0d05lbAH2apqOEnah5cW/SJUSlr0uSc50MyvpwwcCQ3Khgl8phLYJ0B6uRI3GLrzkxh5gdc1hABoMANq7l/07+UUxthVcyLqhrsJUZe1GRiaJbTdwyHuMMVs7mc3CnmooZDuVAdEUD2VWBh/dgIhcmze0G72vU68LlUeVvqlgRiksoaAn/3ntrLFdSe3EjfVjCO3Gf07FRNMQHEsCPZJ+3c50C0xcdiD/VZy3aV2ybSdqjsWMYFMatfOxMjWqYbe8Bz5nHROFN8tWPdTMayLpSaYnHV/6LuD8XLXJ9jwWxwx8WcPcAb7zCFw4rFvAU1I4Jhosn0AhZSBexNausiLPUbnZiCscN8uN290yww1l8F1jM5oT44wxLls+YHn9SnqGu4unx8wgZgyTTPS+8+DniheyLFz8rS4P23hILYXNhlgFX0DbhtT9DzeUbK8AQuatmR56ukXea73GWKqGmST95T84Te4yL/AgA1nlyQC0B+IjRu51JVwSjSUOwtKTK3ojeJQtiQmG3/nCze8PFCjM8ayW2BOVPXlzT4AI5kJYH+Ta9fJKWov8h7KfJ5tzatiEDp3dv19NbVpBhqdXzVyKQPKCc6zEUWmWnJgLBbIJHboEkOzwpZArKrWzyQWsrfnhNfvKiFxb/LOJWvaaatHFMHPPG4ua7uJ2iiHCetx0R0Ap6k5q5EISOlU2QSBw+EvclHtzFRsOnUQUknj/BDVfLUk3rIbDHt6LOj2PodxQj/S6zhPeuZc0jAIwJoR0240r5NqMmqKx1DRJ+AWmV0akIG+DYhRDOSWBQhm8jxWKHDKxzkC/bjvx65lq13x03hLCoc9ygUI9mfXTQGgXXMtTg7Hu4Xxi9TdfNX5BFGeTS8ZhVgFacW3YVhWudCTXH0YPrL23Ls8rUnUduq1lF36j+iNKTbrLCtMtBjZKGwXmB6nK1ch7vdVkm2W12dYv2xzx/Nmd04xaMEVz0tITRieYszLqBdIGt1zLOM+Pny+wKmMwZFqAo5BiUIkRpILgMmRLnW5QZjooLd1vVnr7BHzARvBKMVzaT101P8IVocIXUZdONawmcgXfqRmfyHpt4E0ByZM8TeVjKiN52ZKY2qPD7BzZAYuDHjyQOxhABd6z+ZXdotxPzotwFRXJxPle8WBHT1ZMGrBCpn+jfiUaz6LovBXmWGp1YpuO+y1HRvFcf/bvbkS70nFbZCwT9K0dnuNq821tOz3dk5eFHi6iuU8Y4TMcSSZVMQu35whML7FPIYnjCChGrucRMooUcc7+ojZh5yehF9JtIYritKYai/hg3s+tjHPcg7ccgztnk95KMx0DB33D2Fcg/jFt3jhqUVBmCGaNEhjY1JnNNudljV2Fm+OYef/Hwn++4X0E37p4mNwoZ0CusbCPRMCeOehRk+a2xPOvAXECH5Cnckt/u1FKMmoKM/bPVafQas8Prd8a3yYSgX8PM9Fa5BZs0meZksuJgg30POW2oSEsHXhON1iGZD4JWOTNt8z/RZDMcQTu0bGDbYwdQp8KXNDr0jX4d9viWvy3+aLY7K2mg4aXfqWXrLQ69vDN3o+rvtTr8vzkeYxoBWNoGQXTQZEJHSVQ0Vnj/UFQagIB6sB79L0NoS2Z+vLTJIHA+pvliJSGf0fH9PLRcp+DC4SNujhgA/OAFUtJL/FNebkaI4fwgnNthnaFLhvs5oZTKboHx7ku7RGwdm8KsLMozq6WMhyZ8qgQLnklA53lzs1C6ke/VvHZo1ZMw/O201Z0PXSRgjsW2md0WCF8Vbc8w6oGfa3YuFEmKm5gX/JsCdbyGQYqBn0bv1lKJaqRE+Dak8e3wHSWD7j8F98NoNJDHi48xLzKTzWeE/mZgYh9yQbRAS+d5533eoRXEmjrNgblgWX4LH+z5+bathHO4pfL+MZa6qNjsfMhmQnvlXZ05aTbEIE8M7EHBWLysjYo4JWcAOR4XTq/otVwWEFJbt783X5V+zNDUh7XhR/dmhkxvNmrVNUlM2HRxbDSTPVTcNZ4MC6PXtcr/Bk7dmRdJYkO9cfN3BpZAN9iUtdcZ2Q/VKDcwh5jAZop35aIE4ZutP9NuB0HR2x4fTHIoGjj8CW0y5uqpucNLgH4GMPqjNHZQslrQzXAHuLEH66kwTppSPqtQYdMwiyteigw5g2SYtu4+evzk9BNFeKuJWC8623l2JpKXPKzc0yo5yj+KbDZQJXwPrJnPUNgXHOBU9mFZ0XClucX/4HIdeYN6Q3IZNMCs8J4I3bpdjGHZo+nxb+ckmTo30W0tfLTemvDdzQTPfvUczhjh290VRvv5tqZ0iyVTNubp21mGg/2+5udHUtDaRoUWgEBk7xWiDlwIBR+07eU5SvWnWS3PxmE/o6RGZ2/LkDqUslUyWfLwUclrnrVDFZEeNBDlHbt8ho4i+tgagI+Q2GqyOdUBKbfc6+mVRiFS+e5RZvSxA3Aijn+DOUoxChzOxQ6UbETfCbJrgOT1gX6wPYJimyuNDDC6OACLCBdxFZjlIg7lL1ktM677drY8OZdTV0XCTcFsoen1efHXrvKi5Pp35DDzwswhRSxP12lEJaxt7qgrUirkH2RZGFya9BYinICshgn+FPmmtadLYWfBJqe5JRDDlWNzhCjgdjzzIUDh6EMXrb0pvqyx/hLqWDiGPY5q6a6iQFCRgLki094P6qUOmcu+G2X80mod4Q3juBXhynlFAZ9gM+p715LEqtrXfrgQ4MM59vCkULOW+HGArOGvQZ1o+izwEAHscabHtsI3V0iM5K4uWgbhKiIxdDizYTh72knJ6UWArKjBVdOZs7Q2xYP0IVxTaYFN7pkxCk7WZJc+psvJS30K2WRLgK2NzeDgiyVhSn7vzCZOB2tf1Ett9YbXmpE3XYTgsxdbsbzHBA0tjgz7ST6JS/TSC/eHuY9fX5bwc5ENcGhOfGhQQBglF5Q0Rld42C2NoX+F5xnBJ8LsDCeDxDK0//SXxhQ6C/UDKuhO4lIRaAbq5ORV5CLtDeKDuwtlWV2L+DOUqaPOexxa3i4udehLTUhQL3FxMx1zIaKvQid3hmy7f+Uc4j1WA5dFP9yDf9qpAqbVLscmLJ76aFmcWOR5T8KklRgNr14Wr38Xu+awNFu/oQpFAFSUSZPpKIBtLMC/Wc1YHg3pq+5fFh1AMm+3sE+eeU8isXWxr8ZYYHMMfajH7XhWeMrJAgRPCvRC4N1zFK2Gc9ZKaZ4FOS7o8UYbgu76rSNEBU0J9CXHFqzyMKuF3fW4NnAQCtWRtYbemVH/65sbFZa8vdnbXili0omfPPkilSXmf4Da5WsFlNeuii0pahQXb7y2TZywQRqAXXPBZhcix6BztFnQKyxv2w9r2LpcSbGogIZcd9u/4StCYWOSsRWnPU7Ff1poOL5uGwkHnlFrOrtIsztTK7T/R5VI61baKhTvhDkdRy1KBaXlYrRSPjcRg/hk3xj5PaCwoJe70dMPRba9EUqr/O2AxyHhGq1CQTPTPUe/4ws2hnK+UFKNDMwAT2WifehSEUwje1HM8SC+tJCBv9hSG4NfiGnbtJ8nkdnbtmnQ/5Iid3Vd0Vg4rBqTwbKZahiMFvUl/85bAZGTI0yKJ+gIraCSKpDpRX48lqvrXT+owpEBkivEnSzmLzmVTfLvuiOEc4XpwPQYuZBcZO24WN/HTQI58nztUifkjr0ipCGbPo26kibB7EcyBFYefWZcmXOu/2vykbBo8DDxGSq1JywlgD7UHGZ2nT/e3h2jJDN8ZG1Zvr2zKLpBp8bTYezoljpiUm/ywUzbZsl5XU7IU2yiq2BshydDClXgsQi8fZCbdKDw17oT5gbqV1rtYkiWHnG5wsZEhzruup3EFCJ7Z+HUTLUV7EqTKRhGIs6NeLZwTxrUkt2y6qmC9N/kjYieUNyTvv2uCJ7H6j1Fm6FsyOViss+EcvCcouCSy8yfpZfjQSdEbEuvTMGkpveqXg2rDfFrtbexSzxu/K7au4FpzFac8jr/M6hLJ7Bxm6RtF5vHTq7l/Erw3ytK8o3YdRuOnosv7f8QmWeH+NxE6k26aNK7M3L7f7MpJbH++dXZGSpBOOwKk/wPpST7AaN58KFyZOpUe2kUJrB8NZlmW9ZKl/IlvZIJGAm7kK9Xyt0eukNizxHuUMXoHbxxEH7+RKpZk2BFFIJPL4RFU2uYLsxgmBtmstULdCH6dKzAd2nl1UOzMqcRKJ5dD27b8JccopGkgIrdch+lyJHc3St07fMN0YSlSW1JKYDi7QY02yyxJmlYhZIXOQa93ZZOOCoTU7ivi8jetpHNbgecPSu2lOKae7G5kU7Mz1+3ITE2GH9RtJwMqd9UN1+0Z2U+MGzSWW8a+fTM+jxTVZ0WSfA+D4bWg51h0obTHQSJ77c+J7bFM22xh7JUhajHkF6b2t66BUasL8Oi1XJ1hYz1kDdD35tT84sBYazxAuFrm4b9LXta5xA+B6xCjw7NtgcWVKzfxW0JAnzBoeeYcs/a9uvX2HRpJetI2UP6bMkmMF7whGijAplIyqZVPG/YlGwbtUMGKVMDmPXn9aJv2zgGrRBdnNw7S8/AHgcQFY9ou5Q6bOu0GhS4X7uyk8dXLGqupY6uirMNMso18bHSl8PqPE+dSbVG/+OAn7wjVKD3gJ0Ho8eir1XxNqeb7ICy00T05ArCD1UBa3qMxl/vsWH+50gVbYa9exY3uFAyyYPWCgfrc3A1Azvi0fjfGx1fJewfwSwidmZ2Ip8y6lZngcCV3aICfF0fM1XKLoqZnOipUpPssAlIZR1CFW3h+yzMSNVUqkTdxBL5JiGiLawoUX0Ss3Z2WfqfV0Y31xAUFQEAL9M2zbf0jQzIzNJWtT80p20D00AKad3YU5Zw2hofL4T09jrn0jqP8yEWLB89eYtb5nTxyUvYP+vRFoexFCnvmlcOGkGwbCQwSSGLjHpj+RkRY9TKr+aY/6Pfpxx47I2Adve8zSqfotHHesZo/Nq6Jz8Z5F+VVSjTW8I0ZgMkVM/QMHWSLfWhWhuiKx/6tEGVbEumB2aXDEg+7RfONDe5VHAADbuCYVP6ZWAdg6g048TTnN1MUvBvdIIiDZAzXvC0/+e6elf+aAyd9oXruqSVxuPM930E2GCKSCqImTp9oLnSGa5Txev3djcrl5pEg+MhDEufYRtNcUXtMF6lQP4h9f2xNiwSCI8/vjKFpgn6jYpxpnWlhGPtDj6f+W538OrHtCjc8KP/xr1PvJIdcKS7MKZW6jRaJi7vV69tw18rgur/HyAQgqmhlNGaBAbloYQdsICTpyqUlICD4H9eF852SjGRmTqTp4ZvjdE3FPw4KPqC24p4GVOXnKqxJR+P9ahc+knarA5SyxbZWrUAZEDuRkW9KfaGDsSXzmGuSOibJaJcsS57Ns1dqWcQ13QaMj2+CfIYzczYyOxKMUKsnl35nHqCnh1LyIei/MWB/rlsZ3JEA3kKw6zbbepi+2FBvoMjeLCOw7rCXjPx0Qp4EODJAHNXCbXnU6Hk4FgNcWyJIVOK1hOlioIMgrfkSg2RpNqRc3xSDB08bnCgMpxjp8er7hoB44k+mPzylWvqX/+ZEkhPqnZzl+qgFLr6/5dvU+rmWP51lOsaAR6B67b21vgYp4F66Ir7p1QSAW2PfMfGk9BCSY5/LMjTVTXsFyXKN1r1hIUH/sDUBC6ZfjI5LlxDCHmnwD7yHzMhiOniYNfXFfNL9Mn+DfdxpItISi7yOgj5xIeZqnSrIqV0Nv2QfYPDLj5GrGytWakhQRdvFISdEJjEe1YBxXBEoZAU6GEtMkdjDbX2wspuBa/gqVjKigV2O/w5funUyZAlvyGARjWGheah6iraX7A8lr3ECySt6ZRgw+/TQf6HP01KQWhFo/hAJL/x/b0C9mWuPi81aGUGcAAtd3jPWut23g56IB3gevMVYWEH8XDp2LDKo8dRxkdckgkznFu7W8hH+2fJmJ2L/5tyMooK9FDFGIvKSxkumEImixH978CzU8UtcbTo9a0H8CMKok6Boo0+XXngPM+20uPovvWTydcmrl2xi/lHuGu84p1MFCkCYtTUN/6WnOuShPJKAv5HV/56pqS2Dpc1IVUFqCOnxdDlhwowf4UkraSGY4DXmwXWHAk+vT1dM9VtxSTlYN2dREzT49OXNm9+b3PPrSxSWFITd0J92o1Am/etMePsWxD01Mmb7dJD3AETfuLYYbPoLpFM5Bg2SK9MQolqupjN74ekHR8MSRRqUGB2D3gWjRc5WIpyzNOVqqnkL3RtzBXnSvbipZKcC0fXW+36vTCpJ90ppVnNhLFh/Fh+LnX2gLdgnteONcVuZxzvumMW4WDOT7+3MDbMiR2sfThpEvctf9VS/i88EuG8OB96BuzZ5p0Ue/8ldC5I//7/+SGkRDJX4SNKBAPPUCpkXAzIVTLuxX1tSTw6mwqU/O+OuMhiRCp5LJbnkQNDazHxsttXdbQ/1/c/Fe0RJdjXHAGsDl9U6wDZkdZZAtNWno42g9nFBLxuqLH2coUFtTG0QQz7pC8oltQcpMd4ibbJnPv3DwbciZWJM8vXf3+jhdZp/fRMrVa6LIETfufJvxpDec5Js3ZjifiRGabhvN2EJei72eg0j8BKUTRgNvMUmE7H4R7x59fgzzL2Wco1+qbHEJ9ixWRM4WXWCtixYf9CEpdEfzrpusX37Li2Lm8cyCper1wjBhJlyJRryoQcSClY8S3k33Y4lavQBZVdmY6SVTvd7DGY/XAjEKJEpN/NBM4mznXuJ9DPTAbFCQF9GuwmUW8JCMHC3EfVDv5hRHlUjzysnpQa8l9uRzvJDbdvVaLj5GQNX/Pwxi8KO4fO/EXcNsbo3DdmIqjheAcSzqXvw2Lt63+unUd6k7TG24vQrxQAJlLNC+b++JX+9flzgD1e5MbC+Kp4Ty3qILCeW7p21mhUI58pM4SM1g3sk5DMyH+vVkoZSuMomLSdP+BMhXO0WyYhmJTASD4+A6smW8v6UoDkTfcUz7ZUOtlvshjpBfTkD4PoK4WmKY1bWkx6F2sbN1Kp6Wtfil/kalBSn/51o/F3CZQl4/C1s8TCK6DALrGiZoU/PP1dFQmEPqjsLUVN7sQ7ViJrI7yW6INL5k3X8Lhg43++rKjbdhZLS+R/38WuT/Wh0pSbkLeEtl4XqcTyx1DtALF6tnmOaqmOVfYCHH6tbjyVvn2tcCohIQ68JyCwbwIOyup58KL+H2nC0yLyqNsYk+v+KMNMYnwDlrE5PGEwUHVNF1kQ0grgvXvCpNv+K2l9GcigHIjDpFGGcSPtuTlS/uFcxcjF8eE7ycMmfKs1tm9C+dC5+BrV70xBV0LsIBRQ8eUOyru7xUcgN57DuoTDbyn6ZkRfhgVlIpdGYDukwoVK/tpbmAgxLIl6faYp22xHb2v4NgfArdrdus8cNEhie9NS248gQruTL1RYDAO/iwgjts5+vhToeDbqS9od/suzOir+nm0cvs0pYRSVOjuxRXVrD1N9giXghU1o62UcNJG/R2TboYaK/ywNCbQk0HrXzHAzs1CQzdDaW1V4Cb7+DQwK7MRRRfY9aA9f+b+4lWHbRBNga2HxjmcjJwUGMXVWBoj7ypQe5rHcPxqIOPZj0ofbGgR7R3fVDms9Gyg23nw9xi9t+uQ95BgW0pBnqGH2ojpIQLo7FiGEY3AaobatMFW91qM8kvn2nzOLOr2xty+zHBWmQzwCwgpTZwYiE4rG96On/3LMAVIqkNqvJiRd16axj+vofjEnkj2vu1Dcul9efjRKQKk9OEzLWfi2naqBq62tE4uI6yoWWUHHpzA5tDFhG7a/Y4TPl3291NZrg72m5iyIxxces3LyzjO6EPPafVZ3w2UJkndSHufqtZqIppTDY9jaS8a9LYmiMt+zfVCbtTdRRZqA2RE5OyHEs5HBrad6ljXvRBM7GfRCupZPhNyV1RA1LKgb9gqvOg5+HdXhj9ppBtnK120zj9AQOyTY9sNeyCacA8c6iTUZQ5RyHvmwf2mvYNnAU+EIfEb+mt+06Ylm7RILXsV4UX40rdAXcm1AAaRl1UzouRdVKKctjy4xHC9xYb6qsl7BJm5yW3IzxypDYnLvsQFUOl/xct6V0oB1sS9qP4qm+COSY0SmABtzZ3fzqpl/Aggd5pVjogcEgSYhbFv4viuUpELTdjfTXK9L+fmC0YAjCKAiB+V89mH2cobbyInUtCfnilTaDA8WuV55YxFzPDMzqnPsX9ON5S972w92SLlFOjpCyB5+Gudjbtg7JinCE9L0rYzwV8JXtmwuoxGWtx4u7L868s9UkjMhMlr/cqotQaS9LCWAspz5oyaSTdB9lgEqMpvFUPUo/nyDOoCsb1TuExt6CayA2nZwXvlHFKdVFA1IWPc5t5q0ToA8yH3vHhWMoKPEZPGvUIBozomtBHZq6ZKoXAmDLAVl1KQALUVEtNCRGyymgXulH0oP7x+xO0ykEyQQFtT2kxoZFsTPJZ67DEgATVAD5fy5tgsIZTz0jY2fOaHVYtdmdmvoK0AeBtw5qX/sflCjP5saZM61px0/vAr9EWWu6Xb+PlylwzDzzPJILo3Nsg6ThwOdNFLhy1C0GZ9ti8rhF0Aodpm0rB3CbSGFw7BxWagK14Es2Hs9khID29zk0lmlIja9huJHvnP9sOIqnwJPsk+myOEQovTu6wd/k1/XpBFLUOTZHH6RGlAa3eB9gFE68H3OlLaexbFwg1EAMTuTrsEpnpZAHu3iSQGJYPS6AHKHUFSGlaryppE7HTAImkeklUCdOblHUcDJoAO1aiQMM1ixIowNOR8/U04lC2xzLq7hV06F4CpLB6kpqTjAhFF27+NaiUwQsTk2WmcznAiQNx78+wpVVh+uRLTWeDX1UucBkUH5f8Yv0ev7FCVl351MMU91aRU2Km49RcpPo5DEgYY6jSCrpElTzQ5YfCTlCs7hb2MIVP7ShEEnyQXh9rE4jKWTi91NcPRnM6uvcrc1rZGSJFv5w5sopg73wmiWLC9f3BcOXiQczhyhkXeENLe8xNT3myuk043kjxgDEcWJHABnRbKec+Uzx+/VnhTBSjUgVFuIsM8QoIIHtzDbsG36h1vJYAHD1vqiThigs9pQJyURF5BCtw8Fq0yp4AMx4OLl52nmN6Ic++xR9+2mArr5g2KhpBnaxUAj5Cx5L7by6jzWdi/r+xqYw6jmyNXXoRh8/hoNY4vp+Vd3f8XB7sx8EZOSrR5HBalN0cF9hIv32xiNxU2iLfgxoJ+4zjSy46SYpuZluz6yk74YPFfEn1o/OdJ9/6vWPHbPLUR8z4U1M0RHAEc9Z4LF1C8ssAi19S4QOrwWeJ+TiU0P3gswRj6UiMy/OP0TXvctRPCGYqcgTQlXfX5dmSF3otw306H5/U5f4vusxJuzUztlbQOmpZS84hECO8lTLRDl6p+6fHVz3iQGDWiLxSngH8xiBOpbe076cvqfJLdzS2TSl5Ets7T5SzO15NTl3JgcZLfk7KCkNra0LGxo2Xz6sC5ltwASDvOW50+MYK6fefxSl6tG3kTiv02w7CyONn9hpFrS5WU1PBgh2kbfwHmXVN/P+Pw2D2pXgdCnqFd9s6fV6i1s484jeEqqNaUWZfDDpReMyrrY8QRnH4OjyDNNlQHD59YKoa/TI3zmOwmvb36JFmYOuhJQQRgyh6gOYcNi6WEA2dDk95SUIejvn1zYzsviGYtXk/8QaCo1F4qP3rA2zCvuKwn6FOgJEt7RQ5yTA9ceQLKlH/fOFACrJsNU5Ms6Oor9rsGRl5dMhriPLXa4M8XH6KG9MTsek1bgHlbnuHHoLI84d+U2RSTm7PksdIJg+Mz8WFZ+SdKBkwxxzXaLcHTGwf9Fd9jlc7MW4qm81h8p2Yz9q++092o+COCa0uuMY4IsNY9Z+UjZJz+HoKNNOliExdHHI6LqkvN+jbG3BqeLkDv+pDfhxm3pMzs4NkLn1VhkVU7dZ8Pyh42WMsqLurMCefA0XmgQBSMpAALQSWJoyWwoyXsPrR6VHsKoUQ2Dcv2GW73ATrExU2LkPuPKdeerSRGHAvOFYjeV6q7V5fJ/cW+h+VP+MM+/Ed7W6tA1YfXFy79L9FB0g46DrXqkezEub1cc8/ZqlSg8B+gbDZOI3rFCdSZpkFmVbQAnm8A/WnJ+/mUHuD9Q1iMHjnrX4jVDNOU11HFFuIh3Re64A7653ZKhhLBILCOEj27R+Db2b1u8v8FRRSZzpkvC3dnJ2oucSJ9br5ZKoXJzNyacZS+KPRE2kKi3dNh55zHLYfL5A0VR7kjn606lCypOcGF1G1qzx6vlldWIXOfyf+l5G7RL0fSAjEoXT9rv317l/WuUj0RQWWC8r5PlN5LoI5GpHbEjEfuP/F31n8pv5Vu4GhFuGFXyJT0eK2WiZBZgc+lyvAczme4s9v9K7VZxEGpOXaPXMdU2EGnjvFp8LLPivZylNpcJfJFScTjIM5Vx6jDt7IAtSpfGql3pszJs+xG0O0UkTPzAuybtwwBaRPIrWuvXscvPNmu0ChfLjZ4iL9dPdABfG1v99rXRGHKCESHlKFHafpbLmmhUAIFQHjadwAUE+AhC/zs2NUd9WRtXjIAFf/TCEzhL4BLDznORpjuLA/Y7QVKkRmpawVU32FNh0cyRcfixBoTcbnKFaTDvYLLwOeKihSXDYjOq7ZeC8skfsJ38XPeqOfGxEAQUNxLPH8bq7M4Lbb2G6EE7I6o87H+7K6AoDtu8NuaesrG+DYt1jaT5lA5D9XVxpv45U74YCHDAPVR8tatVnYKRALo28wtHxgHNHecUq7xKZfjnECM67c7Jqa2FaE4/nA3IDUNIYhKm3Ct+vdmRTdXZ69Dd1hO9LXdTiO054JVSF8kao2t40DwYT1twp/fHS77liUBwuLNdoIZrbAKBHxXh0azYKnhyflciGr1IFFAOyOm/hSqRzO/BORxCDFYh1W18mLhS/m0yNFy/Xwf30vnUvAx1as4aQCY6OQNQ3pkZfAV6vXPHhkKU4e7gsOV5xaCO+JxHcya6VVfVUNPlVWLnyctwgbpF7AyYOdd4bfoYiKLHSCMoCrxIHyOZRok7VVMaMTmciseR6QuHYRZ8ZjehCVva3ISSjycUacrTWaKRNVIVFKo0gwYoPORFDiyycPQZVh8omBp0ZkA/R+W1R1EM92/X7MxC1oEd9NJaaZZClbW0HoVI63+4Xvf/+NbB0vbwNLaz8pCLsY+HyynCjmHBHC9rHUgDDACDXF93U++N40AT8taKhLeEsMyX6VfK1FdVjkE1qvhU3kYyv+9er2fyBAFA0XL2RtM28Lx6+jA5P9eFM/QCdknYnvWI+IQ19yqJj+FpYl2HKYEWj8U50DCojP3JPo51UVG4ACyDcPjb3iK+uUrSeXAatL1pHd7UcHEcDPgZU0d7XrS+fA7QZRnlGu8YIJA6hykN6qO9N3yNzuKXaSUYnTiKOPGRoxUuc08hHViYNXFFTVaZkDO6p0vwowYL2kTMfjBRj55WCBQ3b21jIPRpMPR5npkixtozCt57Tz5zRIF2QXVvTFOOFLwz14by6XlZ/uJ0ibCAJn+K0iA3SVga77qTq+0gfBRwe0oQ9MtMgYerrRGG+fcCs5jDqO7SuwZxRw12v1W+ncif0qw4TO26MmGHAdJ8Z82nLAXloRzbzzvYwzJcM3jgXBWnX2ncaURrLTE+/dRad5Xbx8DPSEc2gmLQ+9TxQLloWDheyhmu6GQ1Vu0H3FfNbbPQOER66Pnptq2tydZsDEaqw1NNDeUO8+kNreLNXvA4QQ3rfJvLbYLNlfCyHIVCmTNX5ZoPJhhDwNm3z1ZGAHXXZyuwdGopdaulYCHrASwNT6pRgIGdsKAQ9c4HJdBF9iuphaY4EXXoAx1vUA0atY+XPnfncV74vQEaDlGJg9SNx28rRlOqVrM2FONcfj5+TmSwKczRjXjLizB8L1wwYk/ju4i6rIqIo3W/VssmvwHU27y4TgL2TIEudDyRFD509SsKcZj2RbTSefoLTAvnliXbspnp0AX6cfggfT8htEZzhKspiOzTBr6hYRdngOOsgx4adC5muueafI7B6cyacyilJd9B5G3HBpMSn/+t/kpxs4MFGZpeQZICEX/fxfCwuDEQV0SZv5oBvFvvvVVqrpqHL46ifuQerRWgMZssVxJlumQ4PbVFzzq1edV3rKG/0OfI9nKnNtVKXgIx8OJ80vRJwqdsVFTrFHLiXFCGGRUcXNZjgLs3pBDcyJhYfuIaFDruLiGm3GqI6r0/CrOoOWVS6dJ75riZ/11U7W1aa6HcdTsXN0iXoYImIMWwSw1//OfIsoxPKQw8QfO+FFsEKDnb0QbbZ18TNSULZRpMVRVUprbOdn6bFZnaXh57v2f1elRgokLjSo0wGleRIykeagSfrlepZFtXRZH9h0I3aAVyhJsBW8Xe/3Ph1Ca1rYMcJ9NQACO8Qz1oNMdPFPLbtwFb3sFl2wsoMcFvRXEAJp0t+HrS1iJ/I66IzdGkQipB12mRMDQW1iDA8JHubmCtuapORv0EP6vvfa4mUKUaNYeYJ76gUCHGU5DdGf5NEyFXWD+YKXs/lGVW3aQYn6Nwd4md4OWFsjucpTO7irjIS/IFP/efrDymnUMVIWJESvHrZ28xLfSk+EOYdyU7fX7r4Bg4LtTIB8vHTZlbxyn6V/40js+qFqL1We3QKHEe4N2et3DUotsYKXmlMTHT/05Sf3QK+rzPYS3i69PFvF6/AUXSPYPM5gzq4pYRCInxkbBLauE4OW88f7G1Y1vdfWYX51Xd2IB+YA+1N1A6d4kMkCy8N3miJy0VFgt6J59ZnlEBSf3WvEDnuslgF9vOxfBDK9LG7XmCwkTjJidDbN9/ngoFsgvSgLFw0xLP1PNXVHkHuME3HL6VpG0CuSSKzQ2dAlWUqYDacOFJpr/KCi0/cACgxumC1vhLW64J/gXsUBAfqJK5Y3885jB702g8V6oeEFo5IcpzNZDmN56rDHXpzdRTNSs0Er/si7jQ5kvr3xLOTIdP5rHCK1/7hTGiuhjUzc7nqeELEQpYMmFuiBc5Hc+2inHbbfsWRQyELEkQC7nfXNgFRmpAqPvpxLE25JczADz1WBbz+r9oaeaAHPR6Yx9oX7HZKsGEIBfYQRdddPeNd/AxhDDr5Q35a6iiFPgrDkKegAwu2LmV0sgSmxPIDzwseORn/KAlSjBrADJZW3dZ/XdeNn+Hu57byZPMhaDpWqwf6cI2JCrkTYiQsGCy1JCFg0F14yhGB56Zfx1VpdmlxK5dKI2MlJsWIVC7l3MuvycClb90l5h4g/dfu2FsPuyY0VQ84NMTjvcSijl+zp5GA/FtmRnrxA/ObB9x6QBM0JYfBftUknOazMbNgnUcIbfvUvz/TauaN9lt9iRqjgcDBubOf9829qj4BVoyJ7IPinfbv9HSp5r2B7r9KHIw6aw8iw3h2jz688yp3344LtBomPjSCYI5GiDxO7dDXgFf232xyFVMgPVRjmTL6p2dDNEhzERB2lrUFxScbQv7HIoau9YqZGgjqpRQ+8PKEYJRXiTP1HSbxFBZSAAzIG/xN/Of9nfYyZPmW5BpuxzI1nG6U5JUAyG7aqs7O/+TKQk2J3k9nfd6G8E2Tg7UDEaGrxOEak2/oKeTTmXmfoBnPOUT6jRzwjJ3MONuxM1vcs+E7pIyTno2MaTzFGQelsMIkVyz2gJjbGvhUJa9AvsMchXyzsYWj/oUtPWQoAY4UnHeR5rRsUdvUSMpv4w3Sp+9Tejsv2LfgcQNWp2lJiLjuxOabNI7wnOsRoEeXDpyJ9oRRyPyHIlaD4oFoTsehc0vaC7/Op4FePM2P02apQJNHPwCpwn6+/ZfY0s5EIgb9GXAy5dty0KPgGG/1kaPix6Fu1crE8j1sEpX/HCPJgBmBYUWu19hpb5hNvkKOmENde5l7Gzlk9CIX6ESRWhDRhYNINB5/gnNhh8CZs2uigNqhWqFd3lN8jNVz4+XHCVXdFDze9aB8HUsy+3gars5ASKoeKPEiHRO6IgBuS241qwmW/kWbe2Wmw1WYcxIFSB+7HQ8DyXG+5O2C9CG7fVP0q8upZ0Q4ptZCQlPsCoGdrKKYJ69HNcDi7q7Pj9073BkHu4CY7HsifjN21Ect4/i4VLUdhMcmPSvXY7lfCIPl5p0y7NO9X6aFwiErYDafpJbtAVLonHzBkU4QA9I5ZymNsnWYdbnlP8fx3voeO5fH0ImJnIIBl+j1vT8VdZJ67n2gwiPquHHJowIqMUP/bzfMvgSIF3WjVbW1KKC3eNOJzbfmsNgBXxbvQ9j0uDHkRc9epxrtwbUPRDz53JfG9z5Ow+vRsBCL7xCZHor7T3ATLhyOvUp5C6vudPEVoGL3eRcq3Niv0dD7eoqmBFeAPiihO4BoaGVfhY9uZywGC+MGMpDzNHA7ltLQj+NFaU9K7TdSCZ4YIahL38D9yTtx9BcmxgeW/vUoVwQA9LckS5ndkjUtoMWX1J+qQ5A9ocfD0LW0GwkG8McSyY0SAN82UUHidfYgIMeGrzT0hGq/IdCN17oow//svHInFcUm6yHMU928LrklRb2FwFHAaAjRRJItKk5KsPiPoTdyJfzFOLym4zv9VgdTocRWKY11reMpRc2L6+Rafi0++b6jrEC45eftBaYGezQdg/yui55RbLrrosk49DnLKjBdoxF9iN8OOVUeJJaT9Ts5KhVQf4GsJWbPrCe5TxiLXsVyQEOMNdQCrfyUp4SbSeSIxYtelhXWSwtT/Fov0N/56QOiknP2mRF1RY37OhbLGE8BTtLGGA4Ah+m7amA+bxNWta7R7eFkODu+XW8xCtr158Gb//KTLWAhIfAQe7hakurCyt6Dj506hwnBRiGj1G1Lpizhiij/FEjnBy9eM9cOqnqlA7/c9AyjaKDfOjtUhFwGeQDHyZQ0csFMc0sJmqreuKa1/wVqWbyg92YE3MwLCxL3zNwg+r/X1ieC8t8AU9BC6Uy4Kg1Pj1uukiv1+B1Ih5r8nR2xs+GuDFwp7HTb5je+4Vbfrsqit2rp+gNomQc6Feu0QmX01sAkzS8wDey2zy0G+iULsY9VxE0oYNg1NwqdZsqVOJPHGHiGbr2nQjd56qFlT6XMUD8BVr7MI1kwXHJ+nFO5mKIymrQgMCUrLi9ejEHv52eBhfreU3+tZsJAB1nUesnvn1JWnv6vR9Ly381m5m1tfOkjS/kzFn6d3TzqvLvU9E+cBmYsmQKQFHjpKNfVXJs9ZoXV48Tl3LpDzspUTjys4WD5+8Ewsz9Gu2qWfB8vZyplUDaNwDfDZQnCzok0SmJ643OdMRCLTO7JVBqG5QiD3BRmP0bNcevb9ipXg+2xxka4l2ZfRa1V03/9/MJSS+Cuf4KQTzyaClh1K1KCrjCSlknJlMYuqoSLYVocCBDESiCfQErZfHVo9X00c7gMMGQd7B8pkMZaNcl8pdhiiY+LuAWGFLJgd4eaqcZ57tOggKZz00nzVzBaTLhuazHQXwM+AsZLQ7Uxch5iAHRP+Hd+CSlvMtW1925Xtd40kOAkOqrkT6jLkzscTnwz1OPZrzTY/YUekFsNORc6wlC31Rr0h1KPerQ2pP2LmGSfLsufsChNzIt+igyssOjcG2m8dEcJOTEsoOv3EbyT4KrMRfJXb5RzAv5Qj93WkqJYRyeL/El1Hfw53sBFJh4f7Rgked62CS+ZjdaUE2nioj0qVkbbq18Kh9ElQuKIMNRY/U0cCeSxGC3+T97H5DWz1TtYTRUrhn62+zYeLYqjSSO0yZDJCbi7i1Ofp3xZyb5CbvqIVjyaTc7Th1Y17HL8JO7cumSPeEsLFBNu2cRQdma3XbKNpeCyNwYOpoKD6ZEayKkFKag8KXStgp8QfMzOjjAxNh/aEtJBcmf1miIxM1vXNGXskRy16Xs9VcxdkF6MbOWSoLfc+RMfxO/GPTdXO4jxaCVx7EVqsBe7MmwVOFNts0kNIu28HTQsLxrSod2Xi4laq9jKv7Eu/MoRclS+kjz2mBrN9NjN+y2cvWQlW6DYfkE+GyaHU/L76wuspKHCTzH8XAjZZUfmZFFmKWaix7w05+5cghgp7KqlT95L2SwysJS/DMsTpADGD8A7ObO1KPJXAZTF7EhhFJhdznuauoF6DxGUBpMxsdcz64MQeyA20cKplHX9epgNtYO9kf2qFJ20TZpBwzpLFg5YdG35nDhQKI3/nS5WPxQsx1x4dgq7CeGySqZI7L9tIEUMLqFIrZ6dm69S3BoKk2RgbZfr+cf0RSLShfxQdy/AJCviES5XaNV6l9uS1EmXJuJixHHAu1a0BF4fsSVoHh/ctirM4jpP56p5y0/SlZ+pd8AO15nCDZmymATY7NbcE8lTR5zDVlM5otYHM1030WKRVXxRWAFvdE4JzHr8hLp0QYaJcX9iJMgRg1QeSPBxlo0fuiYFhdpEUb/IWqlEBop4cMAlXBC8uTRAvRi737oAx4dcm9oSZSjiI46HgXO9kKpP4D7qM6h+J7xnWc/JhYX/Va2PRXU173RkN30u/5XraZ33VJbBMPEA7aQYf5dEkWJZ1sQBYtvrisUAPvZCR9AA6RqA5+RXvxYMq3F45p5pTxYuoKilPmN01NzHXJiQVccBFBu4D/xRj8lHeTkXwBFEeoiDGO6KR/55n2bmr+SzcCv5D/jNcsBp/r+obN8ZXd6Wnx4+v5v1P7zLt4kwXmlvlpYYNzLMBPUfyZc1LlR6DuHLx/90KTxNjwKJHc1HQg5oxs0lJBIpmWm3LfGiET4wCK/gkG/iDyQMO0Qtqdae5veSkE90ghR9cyaKLKArPyYpnn4jXcg+fTxOVhaYEN8YrRz5kc04uuB2nOEChopHoy3wD06zOdGfzXoP2zywG9Bubb1hYSLyJNHZ8Ac8whBGaX4TsdwI5FSum9/cvn7EIzN9G7COkwkvdfBxybdqulbs7Eg+xiuZQlE/MHoWGFdAEHr6lqDBwh1vOPpjEiz8A0+7K9gf1TCn8lbIIEEB4J2advSRNqM7ADSfKyJ6YgHF9ol96eMPGAhND7lXJ1PDGTd/V1nTsGBBrQFBUmL9zGOUS6xZWrz0lBaEcLwNbkonHE8s8M7pkdZHu0/DVbdi1DvTrCq1Eedd+htBV5lE8ghEaI2r7Y2qFgCvEnoEwV2l/qiGyW1CGnSWdI5LaU/VSbC9OaOW+AsPYyx7B64fSXzP550ndf7yunbcAJkCldBY0H+mHM7RD4FgO7wTceHgulgvVU/TnFxZDyZYDakCEk+BeGpVp6Y7/aL4QIBmEZUkLtNJqZFM2gQ3oruIFTeDvCKwRciuvOs4JLPhVDwBSlZ50OJGg7KjsGvfrjnhFOMrXMV4eSYAcU3J0SndcW3b+ypvTkSx6SXrpdSTJiAGVCLL4K01CD63xNX3R9yQQgDKQSyObnEpNpTG3JLAmSv8/y8FL1aBUuxtuiLjZeSUzLEKTnQrwUhN2th6ga7sFDLC4w/Bnw9niQbEUnkUS95/hAQE0z48tGJ8fcEXk2+0wDoQz3wTBuTwvp/EHf/Ty3Ixl2U/d147TWyTUFhDoIs0jT0SlVpwMWYYnU7ekWMkA23K1v6PPRjipBFjy+NSQEw+a5YCjEcYYYAuKVZFzBwXfXGvNGrrbNiuM2HlfrblO7NG4hpWlaVEnCYO9zfOTARIrmLc92Mj6HUXCdQU4PKXKtXK/dv2ze/x9Jl6PGZtiiJqrzSmccLPNFc4QOy51LRRIQAg9MppFL1JxxOa3l05S4JN86mtH4RiafktJhAVOXk/AHqXt/cgNRsO6kBRGfx/ontmT5C5wXTpJ3FY/aLYPtnk7nEdwMCTU+wiKekq7nvz3rLnZGcrAMO5Avf+O8Ys1O3dmhU3eckA+RV0lz0ZapPoIMKQUh1GtGVIJRafE/pvziaAgmb+Ftfhro3c07y6J3Rxp109HMkIzQwtv+jltiiauczMFg+cNngkrA7lnWIGNghmsR1rXe1SNdiOikXSbm1M908NCI6ZYmPLwf35ZXzYcv1+7cbW2UIGUBfx65OMqcqSjXqJehpfV8DP5eBfzNs1sb59c1NqJMC4j7OVMeE1uoFv7mMZ7sBzmo46AeaqGcfc9+PuPusICEa9FLtgVPSCvw42qXgl2MFFQUOTsHNCbLhpN1N0dsIV5OTrcSuiD3M69iR+a+a7dVQrnBGD/KqYVLX9viCnwnqxeB/xhbMM1rXLhQV0w19f4JcCgqq7bXnPXUuHbUQtbAeFxY0KgCSH9VeBSN33PEd2w4eY8lUELymOmktnlfldLxaIFKDEJGiJIZ+D2KefJy3VF/Z3sudqloNeVyBMznA8HclburCBcnZK7sz2ZvO34J5lW45+AX9PB27wmPgwG+zdBK8dmcGLjx1pm7pJEzqnzFGPYKAlchBBtRAiV1CGozHOYrlu7sVCwFNqxgy8bh6af/TmKjusKxmnr7Fvx2mgd0Zkm1T28qdJdyGVFzCG0qFdRghkhse05POWNQTy/iRf0ZXi0lg1NJax7dF/vUsMcSt8ZL3DmbwLifBjNAN67cGKrjxBsfqD0j3RWq3Na8mS5CAzQpwXAO0OLgOo2dEOSEUNLAmiN2woycIcafA2h4kM+lYx6GdaIlRpa0HhDH7M+Qei1Y1VwPxGYO/wn+vPiqzSfGd63v8YpG4uY54MS+R7e+NnmH7uoqHYkVRkM2rr+3CzpBol/1A4NRENjWJ5l1KPTHXuVTy9jY4B8bLsUHFYaP2L7DRg8c/zGnM1MzxRkXSyH5nRT1QYOSoYnsTM1jmSRQ5vXDBgJczW+xiEbCJQy6wSrrL2DzXp6EGEq7HebCXKx8IPC8HXbn4/nqivGnUtNkHPPJZUsrqUyxO9L1M24ETVu7waK8adb2/YppF/gU4r69lwyUJ6ipyg5wvGexyVzjENXamov9IXBMiJWDaXYBSzXzyQPNdF7aD6PMh7JfQCUEwZJz+R2Y11WFOHs36ATv6KgaMMyMntVZhNfLB4rMpKWVm6wZlBEJoywqCsNUI0DEVkS0J84pOM0b9VmEu2JpRk3I77bxmHgPUX+Sx+lDrz3JmhGiAL+ucd4PQOKj/DjM7ce7CA4bR2Dyp2CPX8NByaI6JqnomBOO4gDt56ZLR0nPLTurF6YrNxM8hMVuc2yzXw6xKpisP5B0i3Nk34hA+1y/oMeSH+ByrnTojliLHAV0/xNOufR+Io/ZNZ7cb2bjA6s5joZ/XLxmtGpSS0zP6Tce7SDJhTnnZ0ymzi/q1YqL4kJzxrVzGp4VSJaw9F3I/LQQKDHOpW9RuwJ+pnUXApFmK1E+1amNhF1CRXwnzZV1k/I+3FY5Ri3g0FRlqxrbax0Aft4O+xcEBI42Y6/sjBxHWsoxYnY5oKp/0j123+cXFyv4MEFF1Qx9MYXPP0loaRHsYE+ZukkhOPmXG7pcWROyV97HDvH4jWJ1qdi75qFExRzTWwChWmzbSwF7TmRjInw067tVnEeM4WklLqpAzjuPW8RJJ2VDYaLNQk8sLg3MbGP75mWYlMOrOnHJrjIngjw3ht8LyTxEZB4r9P/qnJCu69bW9HoSo0jhVGSkld/3v9cvfql/voGPNbkGtvPNGvNyUMEajD+fKooZLk/1QA5eAYkXF6aKSMEkdwq8fTvI78IU9iHDfc9aht9sUaEzRajMl5k6x+d3m2RP5Rspj2mJZUPEpegR6St4nMAzvpC2R66iubi++JL3zyUovupuPFc6LQX3EAfxAp4WgJQMh9mk0vrRdSrd/1Mo+odJFP2KYGRj44hfeIHbpyjk4CjBSjXU+Pe4uoXjChDsDhfIFVZKc3XEP56/C/kcOeCq7UAczL2iTliV4rMTFeNVmVdELabkmpz8Kqu69DE7kjlpi5ZelW0pK3DUDYACo0/FO/OCnwrHp9EyrrWxIStyddFhLHxarjiuSt4eYlVD9uLdyJpJ+tbiUdZtCOItnuhhHrQe5pu/yVXEhrq347Fo1IzX/KQGWz2DVaHxCN4swko6N5UMo6JCy43yTIYXZh4SH2mjJUz5WMVnct+lv5JYSIJbpoClQne5qrMl"/>
  <p:tag name="MEKKOXMLTAGS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5"/>
  <p:tag name="BTFPLAYOUTENABLED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8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5"/>
  <p:tag name="BTFPLAYOUTENABL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1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Y5g8u7nIGl55STWpBhHKfeLMPjzS4fE+Fq9AjI0XhMz58NXjGQPWGGZOe4LNc5kvVkzc+DqaQIcmbxFh8Iib/FNV4m4EAPBx0+KKxUF9lI+1WILP/1NFGOUVsFCXGwYi4+/lLpu++lSXpNc+eLWJhqGjFnqe1qdG46GzcrRofdjSYHU26YGTiHt9/69xTmrmZaucTXNhRybJJRtgYF7Lwed/GxbuKeoxlfiHL7qDrLC2U9ZQ6YHwdj+ektnPFVQVVBgSkmm+zH88GQGYC+jYA6xuQinYdQxO7EBvich/cTDjtCED3hE+Cn2sBgR4eR/f4rkduv0iddJE4XYgVjODrBk1g5Csy5H/I7FvcnSmbtXXQ56j1VYJam59pY2VMRAJKQAxuW9Cjm/FjLrVWG6PSXG37GHXlOJHQXpVf2wVI+rYHKuWHhbi5rzlx7ZeqiChIXcoh2L8COh6bStJjamY8Ir8r+xzxNpErkLkEOq3gsTPkRWWvjCo1Ed5z+EPlb7as2gg+eQ49jiuXdQuvvrLnBXyXF3m+CxPmSe9azIj9jlIzKvzGZQ6j/V+SHKLPZIQJoC+hFvS+RZlQeJ13GBsROWa7Ml2EZ4Rk+McktPZsBOsJJz9c+lFd1k/i/OfKuRBEx7Alh4VOCve8Cf0sA43rj5/R2n1gRIrKqHHln0UykaUBvA4ttM6exe/xLtPkV8C5nGqY0aowCdR15iGCwpVtoiRhzut4G5wAdlNZPKNKU4xZEr82dqVUC3uSj3FmkpgtmLfYvdn7yUP5wLdodfqWE6RLzL1EnesvXoYdadhQPvmRDVF3drr/P/cZpVJj5+yU+YP/GfkMmT5yzo2yplNoQwMAphKfHBHhThXNumS5LFL5nbK3usIirTk/8vGPuda8vLxzsf3WA8lJMF5lZG6bXbxXGusj40W8NR82sqKdCDWTLjjkKWxSRnpvWWIntKHK6ubE8fO4bKl/hFE6Xq2Q2RBvCbgph5MvWmEPSRhb5YBIcAv6qFTe5ijr6Wboxq5jDMIzIBghZ0F2Aja8kzj80lR2zWyDFb3aRkxp0dTr3MXU1FdaNMchEpGb1rTnkia6vc+dcWv+22gs7KDCsm06Lh/oAKB1o4M3LfZBQjv33huFD7Z3RYs12fbyHcMi6kcsHgbMFlXy6GOdpbGyU992oME0h3zTSB2vb715elUfmOVi0PKDkm0UKhSsHFLcZMguRG6AbSZ7/8H7e9gP1ZpKozIiMMAc6CFgOdDCNEPL+TsXY82HeI/HGSVPF5tI6g7Xv1eHtFCrkp0gPFk/H8AsFbnrE7YmRphtgBMLdOP/0UkBAm0Cn87K3rkGqF5gI+neP7R9A4Ujpt73elESIQKV6itQQaGyM0gyPLMAXgTcQzgAiwyQ5IWqNis+ptnF+iLc6QTAqDGebnwjIblilmUh3GGHq0a/BNFbrC2eJUEmM3dK+7wZ8NSTi9ppzyyqBzd5aMZ3pC0s4rNuaZGoHrZ+l6ryRQUP31Tuj90RSiOgOrWsIBFW568Aulrfzx+hXqT/7qijW0hvOsjqHnbDI8Yms23WAIOlJNPiVMda8+dj72LtPCMIzWfgs6e6nPmrIv28LXQd52EOCqrHBMwhdlIX1GFH3gN7AWTNakapRRDss7Rm5e23oQQgjilazCqqNsE3yqNJdPjIm9XU5F3/5Ba4pGhb8Epd9AQtwdpZndkjLJj6LFH0SWL206knvOP7DdktKdeLrJbxRsQU9JR88QR8Estksk9OZOC9pKeGfkPZTwY6M075ZwgAVDD1iarcU5mkbmrIQiLcPZkRADB04eWkGtAmayW/I5Qp1A3fo6Vkyq6c7M4e2lWAZFoPcUqmIfM4Iw/h4VpfEroyvATAN1BLoRd+2I2geNwdLSIEw6+o0mcw60vjRpQH1QZKAWmOfFNhqMUg8xQBihffzgj9Wv1w+7twNBlGbW98dgu6usdmYLH6xCepSnayJs5LwaPraFxNUfAnuI8Vz6K7dwxg4m5wQUScpYuMdqdIZclgi5N9S4EGO7lUd+0s7Zhcvr70flLVwcIPuII5Ce33pxtkxiWQat+aRU8JOesQIw60o7nQch964FB21qGdbO1tH5sfY3RKANciEqgN8CqMvqfnrhbvYVOUPxNKsaGUKqhWWjZrd1EBTV8e2eyOLrPszhVdezYq3Ih6+9Vht7pktnjX2mztvzZWpzAa6ttMFNOoC3K/Ra2uzTcUATgZO+rbjyv35bHKrSHSY8WTam6uwt08Lir4jKAEsPzv5GbQuvU8V2vfs3NPQcpxIZ05omo6+CEgJcKPbdT0D+/+jftlh8aXDewNoMza/3KFOR3vZdXf6kCp0e7MGQ6T1vxDnpV3CJx2i++/hfO2JfxeTsS8Odz6/RkRD57Np6vFA7hcB3RDj7PTfC3PPFXyYkYDEJtUDzO2T/l1SEZCldsgL+lwQKCPI43GNWMw8OTYijTHjW5MMwWIveTO8KjEtpoleAG5vsfq1dyw5tHabsCjQoP/LcDFYR7eLSvejmm3UZ/tYbbA7tO72BJB6Yl+TDzCAIw8KB5VOrJI5dga+/bfPVArO0pjg2wsfym1bWr8LypCK9bkt/RJvhI1U+fI8nZ0PouKiB4stXsmE3dETT/5/mRQnyBgpgilwEQvb83ZK216a5txM7vKYkSuo4sFNCmGNqqpLcY6j2SndlHmzNpiOUH9YklaYh/gX9TSQUTk4lpzldbp3ebvbzwuCTWzHgxd7D32MBxdNhv3V1d8AYBTBArxPUtiyMmKnCcSuITYasr+JAUAzupqL4WY9Q+USuLL066nJ2k9/iFmuH7sOUaLwqPfDuRnEekYfsPXfWfftAwfQ9S26csGbvNftS9wXyCEJ/kRqyOGfK/Is5XdANK8pH+QsgPwBw4yka5TWMh62HMtdJwkk+002935M8WslUHW/Iw0oE8+lvT8EC18WODlij89B6OOMsD/aI0mZCW9TdIBaMEEYLSECOqtSfull2u38pbqOVVgf8tfwi+2JUxwDxiHN//bzp9C0m+9fmccc9eK8lSmpG/FxBSqHuNJmBA3acil7Tr0fLw9pyTV37JnDudO908Jdl4gktQBwGomH+Bk4bQgxpyiilYUKsiyd7ar1uR/IK4xW/3xjpPKbTnmVq99eKXtLGP2RvRvVX4SdtddCOwK4xTmdNzMpW5Lxek4OFnLND4jPJ4lN0HFLZECluwcmpK+44dXFblPMZKAg99H7jGL1g/NfJOTHfoe9OKpr4u4hXU8OFruyUwwatJjWaT9fym7fe5v+w31oo3TVHDuTw/olixlxSZaTgx0Q5z75Vn7iqm/Oo1skXOqrFkZdw7uW08attCAimq9vxbPzngx38e4ko1zqV0OVTxeALdm05t5AeSdsI8JL4IolCnUS9fY5UVrs1brGjEW+8++jYoWuyVFme1u13dwRubpvgadDyK58dHW5ZOWUwDvs06bHCWN/ZF1pMlAkrCf/Tx0P97QjNuFyKs7Q5g6StUrGYn5L2iyqXbOoc4LneHPHKsOK0u5eDv0WL3cs9hpx6Nmn9HmR9k6eIbZzwQl8jKZKKzGMHk1fB7tRJwzVFYbqwvozjrekdoI2HgITPpgNk9X48nMkzxQgVBvqoJkpe4FGEcNfY51fmf6dBXpzy7KcGn/S+xCB2Nfcf0MpJxLSDDoFW73Hjn2hKjOr6s0U8fFP3vyPeTJKtBa5KWPObLDM/uj7EkK9SMe/1oVM+0Rmsaf3RWem9JyWk3r5qlBTF4lBMkEbDNyG1SfY2+8tQOZLQeaYr3avlboszyD+obQqlm17u+u6Ewus9O4RLQCzCRzhJDjrbkKHv6Xy0+odwxMu0IMKn3UzeVp8JWyKkh92YGbm1KU97HJXeSp1Y0VqzFge7B5sfKMO49EKIW2d1PpEbSMFYuyyzDHBgwDZCNzd9JuyLZtWgdHGyWE9K1CVIe8rjpNNj3cK3vASQRPcrna01iEVNQnKz+TeUqtlA2cfgDoE/AUmpKXM0Qv8mREuRkcCNSl6UliJAfzFCESeASDG0Y+JatGLJWoOW7cp0RNHLqYA4NacR/BytEhgRKcOX5zd7s1JGEfWN/5uUDzOInwqMw4OHsE5lNdloMEI2IVIgOB9BU4L6yma8ZSt5wYCcHmjSB+9GkBzShFDCeWRhF75yRqnwTYX52Gf8lOHmCqtpdGvSeSc84oyvQviqhg2qIlkrrd+p6iAOuTmvqmFRXzl5nM86rkXmr/hde6bIsaaDdaRQ+fjd+TgMfhieqb15U9yX93AHL+r7IxXpcbAUgz5LvLyuRLrlMSOifanlS9NR8UYVprgtRl1Uqr1s+Eg9r618ep6ltOINCXhXYfjcpffwocvQVRUasf37n6Cep9mD3A1QtM8I5gOZaeuQ9oyh1UaxzgLL7ovjtfiqOievAHhD9GaGD4FUTFpBJFAzdeY+WD0FeEdIOTizGLpKzV9MHhECFuHZjiBZZxLZZYG3xQzLywUep+piv0T/O580UEv4A9J2wv/Qg+IrfQBRn+dOv71+E1NXDHkkYSplZd21S6YIe7T13eveDovnFiRTHMDLrEcuGbtqD/nIGN3+cCc9h/sVZyJVyWnLKXl2tEYh4MObgqWqBMKWQw5WW3oTDb5BqN38etrw/cqB8WRSGZMjsdnzwGyGazQIwIOSKJVZi9NYbOM8K7NgSInngjZJ+/GcfkuM1y94pganMv+w1tuPTsO2iTCQq2Ajm3v69W93pw5zFBnJuJwiUzrC8jAv2+IPfaJ+SEmcyK5ZPDT6jYG0irF/LbD9NSSUET+tGGjRU9nLPNm5L7rM2/BZkTYskZgxcY3IgSBFQWZRwwVo6/eBpr9/w9MpmUyoReDb5QXyGe9YvGQTbckKpjQFWzcvsp0sXXxKfFb/U/d70PGPCDOTYY5pFPQuVsSAnaIL8lXVFnhE87eZwYPammDEg0DGqvkXqoS9Sr5RHWA+ObbYOuOn+vIlGO5vs3oBNdFW8AP1Uq+SnpWGfZyZLvEbUSfd9D1D8OUBXzl+X+w2klFgqjpU98Ua3QYPUKdfasTYJxtOHyqWC/zt5U8VSmRdkL+iwSmrFaF0LcmllLo1hf4ESEEl79+ArHywJZl3w59+FxvedVZ9tiPVmKmRQOTMKBw4zgosbarzvlq9sHinlac6x4CQoluZIxfV5trIxn3lV/Vr6JtenQnxtZxAcMJkT59+jranQ9wU1pCRjcITNMCFyNvZIMd6kJ4JJHf+Q9Ms6Ynj+LJL1B7HeDwQODiY+kdbS+wrxZum2zJrC0tQz+ttiMBPEfY1WWMHXhB12MqyYKZegxU5AxoTQUhFs/lTL3HC2VonvoG5+v+fUQxeFNacRFRpf5spvqJUXYA0vQMmV0s6fIkNH3TTCYlOsgB6PbqrmZv4SJT0GvJmYKMuWa/rw+gkmuH1b/+H4zdQSJomI4jfrPL8yn1ocul26xHrtWgAb/i/tt/fwG1ylSlXhiUhbVcjJ6RQs7Ak5WL6ehYyDSfQMEjL27Gw57bQRGqxojZtVW2WQpRvN2MvyPx/ik7iNDfUDSkhMkyCylk1DYPrfKTkG45RDv9kLxssBC16mBw6ODKmtdWeMY4wbffjsjjutTQt2d+bvBvzDpruP/Kqy8KJA2hu5du1AooQmfeWqJQPyb0lxTebyu5cdeS+9AIdD9COc3Od9KPFT8bHkpSJNOaGyTDY7kX9jH5T0jnK+heXCKTJw28FPmFQQS4ZD1/SjnbSYrNJXCWuiwBhlulJIvUaZsJ/0adWJeHd6Urtrv/ALLptyzFi8Nt3pAx55GUNrW/5HmvZVWG+/FEzJanOEUKVR2EQ9QQvUCFa+g4Jo5t8vr+LUHlBRC4ZqkdaCuGLSVP5kuMlVcGZKM29NcAhm+0N2wv5m873dPu22UdUoLXITOmJ/jQeGh/VVLZbivpPJLPJgRA/vXeid5DxV0x07EI0b5pztVM2EXhdXRRXr1c3keh4rTaJjZiA34y17a2t6qk0qVHKENSXYL17CiexZ+d1br/ex1f5SjBTaz9MySF4fMtONFQpwuj89Qqq3KHhOUiPhveQbvOhtcx61XspS1rnFR2aH0oU7HZ7EcZSAAgYiALMC0Uu5dGM/4lulB7A7r34kbK+lW9DDCqp0iJYcA86PJ7yKk2Ve6GK+IzsTH3p+W+zxyS6q/wwf94I/tSRkpTcfYWJp9KPowtT2BMls+4rvOnu4qzR9dVr+/xxrhAfzqWS6wbIkTDgEAHvHLTRmbieKpd4ONRUJlTTSpO7YdEuR0UdawpvUfBHPtEyHyuOWE7oDfEtozktFNNQwsIRzahsOeSR8gupAm1GsxP6mWpQ1O7626WHOiT1jSuVxkdBidMAMZsU4Es0V1mQUJRduDGlm6mi5um8o2AchjUmLj0H10hgVXM/ze35TvkABtUdqT8NWMvfJsUrUn0YSbAH5/XnWkYSM3QhUuJYyo4cd6hEna+7blOT0Cuq90MWl8VzNXWChsL6VkJoh/MSn0irB3skRcvBLfWd7HXTx4g5vz72IscOT5EBZSgbDPP9wQClA69KPl7/WMzD3Sd09h7cSofElZ4W5Uv+3PeNC3l4oBtP7iLZofOKJ/paD0W/7Fna9xTbiZPD5yq00+N/tUc6KrF/+wtnJI6Q6aoOXEp2yxmQBz3cZMtrQU3GCZivODQ0U+Zy9PiOCCudR8wVENA5hvG7m0TWXuzWyeoLjkSr6vONJbuVg4admAKXlUmbEoCgyHKZl43nIvsA3Kq6F4ezdHVHql14icfT4bWprBxHO3SWv2ly705QZGxvy+YSFNSgtts7PlxQqGmc8Da1ycKhsAiBOUcsH9SoPlheZynj1JTXKNLC9RhcxmmqbyAF8UtbPoBIetV32MaVVQy3m+eTF3O+gOIs3gPDZnzdGHR8ROwGL0TgBkQzp913/TtSrhTXE5vw3SpTiyebbqm0PcpKgDhCOLoE2lchWeOD5Z5BgEiHlSipEb9dKy3bdvy7Ax9K6J41VOeQx956MHrsPnUJUlmKAlenAwIGn6kOqhkw0RO1VGe/6YFX6xTQzFt5YJAu4gU64K2cOHL0HQXpP14E1g77Zarvt04j6QXUEW7AscB90BHDFObbkyt3frtmwy2XXte96h+qr890H6b4AhhZwu/E7kjSKgJQGMczMV00/isRkLfrMReNoAo7LDGFVk/srBeC1XsfiDQ3Bc7rz+XIP7Yra+w4Tf+AZi56JDjhyJ5mfRRnPeR+5ZFBVh3b6T+hzjLqsGiSV1v4WRt3Le4wAVzVrlQhI6iceCXSp5+7oNYFG4NiRDoDUuV05zgCFDl6P9g7O69+T025TZtH99fogUkXRgCitw0a5Uj7cztHBYXEx6C2F1CRkZvdFqEO3Xc6wdFxjqYtUlwliPJGMsnvf5KMCBczGvYwThCesQ72VMFcIhsZWkCk+BILGru6NAHLRrGCmS9ms0b+NL+l3yCXsIUCKGqRtj/1CScew18s7NY7D83+z7JHOXJ2ieJkI/GykNiy6lS6JsuUq1+ORA0cQHJMkxBXbnBBd9UtFZs3xhRzCNY1Y8dJrItYojyBlrMAhobO17M6ORJiEaPEsCMSCIOIVeauFphBIAZ7qa+rwLokodxeXYyyAC6WByrVJyrLeoWxQH7eEUaD4Iw4v2FxnMqiI99X9S8fYCRb/LQi6EgIbGKQ1gFUijq0H5WQKQ/j1O/twfQtNDYJ6bTLbJRX2pz/6mVXEYJHDdP7vlOo0nD7ryD/XZ/Kqw2N5Zal82sCWxkFG5X+9eTGgShZ6w0WAmSzzqYThLpTbgwchg1UZc9t04RZD+5voAgiCCQt+eGNXHMyykvnLdbj1DAXUf99QVBgOMKFwrspIUH3LJNnGHAu8aO1IE/8F//ENYrtV1+0Bi9vjtmREmkCmQbzuZeipY8RO2ey3R7s0XNxspER5/519FUofdmNRhIJsNHreIaVGlEaikzz3xJAZxe4NfVl0z1EwYCWq5WHqDo9XTR45nqf/PSAsou/Y48FmoRXnB9+rpkpMM0posmSeHNhR3++KEkaVb8kRxdAjT/ABLsa+9ZLiuAJcRc0MIo93g3YK63aENg84qUaBxo/8iKArhL6AYnoRnlFu13C78Wtzf1EQzL1Q23qP8H4cT6880fH16gYrPNP6AGHHNeaBVlj9YDJWmNJhwGM+dFFUfiNU/SWcqFWxW4WoFkTi9+uw0ew4nyK4byKxIabg7ZH6UOwqJan7HECPRZU1AdyiP8yTweGa3/az5QWt9AYs0s6B6ZOAWMsxetFRmv2ZwIo1UWJHF5lgb7A8wxE/d0VlgwrbpwbBWA2+9a/dvmLxrDs9HWs6a5r390YrNfvGnIkRcr20FlLdEZvaeqV0c4LvAbmdKGNVaITFR83SkOpB5c0vbdFTMsqsgvTOr/o/XPmtddwse8kKkzP72UZbZAMMClMFMmWWPPPrpcaF/TXqkARIxxCoZVdIe2zEMIyE761u+3qAdWMcRvvur5Pp3rfJ7m2tHHS7OGRFMMUNdsWzRf7HZjZuQNfLJM6N5+bcWoitspG6EIUlJlviQ4bvY3cTtMSar2XHs6oty4foYakA660LtB5Y2fDevktXYbGmny1VhRT3i/P9WvJZYvgYecP2yayHSZAClsxLJjNhH8iJXPnzSgVPjk6q5KjGGfy58voOXEoTczBJVzR3+Lgz9y3A2lWZt7rG6adNBkX/Un54CWbMmtk8b7DdMCJitZVpQRtxXVo7P8GZQYUJRzfIQqI2c11aUDwCZ07oa4Hj3wfxLkbWcpFY9GTRCCZz8s3PEoU7LJ0D16bksIHeivStyHh7zzJGJLUdqCAjtWYoMUjiVHj7ex0psgjmbRV1BGdnig7wR6fBB+C4qa6u7hDtNqeJ74cAjRsEores3ADLukUthymmKtbF+o6etidGc+xA3vzQIeoxyBWvTC5LUIxDJz21BgmGBzgKbSORtrZafY1+RZk+05+/FfT7+FpjZ/Sr9IcDNa/lb0T4L+BX6jgNEujC/FaO4W6VRmffrXGn9HYSzzD5+EKsDpd3Jjf+bNVDbLz/J1VEAi0mfGoLI7hiLuN6NwX+nGYKHSBJ3xlNijdzUnn6AtJ6LS+qfUrc6/Y2uWTP24sgfMCpV4XSywYhZDmoki9nJAtBUBPqieiYxHXNEksg76/9T2h/mFcmn6Pz9NHco9M7aIuyE3F7KagS5ih1uFgCzaRDSyTuZsgX7+85cUWQtELruvf7FVmG/jT/qGemSmqIB8rNaP1qP/+meaoK2yBVKeuA6bEwu60yJxJaGbV3f1edipmNS9fTR8JVbgm4AquuoznWxhPiW46fkYj+Fb8SptByIUgGwR46+Re3iYwUAGvGDeyaRuCYnydhtxZHdeP5OeYRum/HVGWiz7CPBcLPJKYmU8PG/M2YpF8EPxWU9EIk9H9vny8yWx9JKurjV8VALHrgUFJ45YWuC1RIDqRScmuyhASiFTOmE+4bSAPST9szrf2/Vct6lIlv6WpQbm2A//S7aI8fR20Lio7uAUBn2dXu9xpNNtNic/1jTki4yQulENon1Vzg4uT3SxwfZY9kCl2lGESQhr9O1xSXEiouZ8QShpJakhNGJzWVhWqXgbvy8AKY/Ew3de9uMRikV0ojLjqB1xh9EDYnPPBxvnC6Ee9JbKWWhpA1SDuTXqjehhrdiqnmx+vZ4q81P/H5juBkkIDlts0jSB9/wVfOqvm5toFaBwIgGz3Gf1Lcn/2jDatXo3G9HnAQPJxvnzHzYVXBMJhJ3VTjdPDxVW87Qi2b2fTGP/VXxmDuS2wY7fJj74IfETKd+LGmgPJOzlST6DMSprLb7s788ensU4Q47NphoytLQljxoASGWb8eVnRP4CDmvEyEvJCV7XMakbk/BmFyrsXME13WQ7OjFxQfse2R1phYNuCH0eQr6NmTs3UGBmUvJOISIT7xEGTlRnzpE5oMw3ZFqPRY1juZZT8Jf4+H11h5Q6ctag8GWyJ8agXoUaLmwqgUFPsGw2CowYEgy898DJxBVz6E2GApd9Nr+P9l5RVzEjln5W42oemZg69rnoMdukXTTSK6P2phORGuOifKkSP/oRjVfBHn4AYk063dGz4/S9s66vkrBHQkhp8RQfm8031jqJc17D2d3ztegK/2hX+HcpKhkzMxEEaS7cSb8WaJKYg32ycYPYIFw7oO3VS0BsyljkJ2Pb/P7aHHP+HUyyaLjG+L4JnnFGfHE621WtqdPKa7NlnKU64+5QcGtjYiIo21Iq5Uq0+Ge0oJ5x6Q56heh5UzDu7bo0dEDiyVD4eet4Owv7YQPUf9IndtfrtG8qsfmvjqKZ3yr/QdVimuCWc5Q4eh91ueVbxlbdpOBngPTB+tloE0nJF6rQro7L182xZuvqj4loYzly3LeswGS8uYf6L65hTKVUlkqgVU1J6vriOQZyIK4/ef7fI5UEImphamS+MgWOtNJ9HMnEonjJQ42kAMZlbplTUOPJohXjxHtMq3GPcTbiiRcr+D5o9WN2n5OcrkG3MSMct4XOjAFksuClQuC+AFfHD4q9kq8S23R5YLKOTuxu5WEeg9rYSNV2ESAA1tO4vMr7fNIDecBep3btHIRgBIFnxO4EkXAleKyhyHufA77b50PA+uG/dzCqxUZBxJ+vsR8HGoR0rg4dAbTFk8VVJKj8zlSlsdc9fPrlveKzKAB66acHEIREUPMDpUuCj7f+7cSp0sXau73TJ9PwbnUi1wb4OlDlkpeEDkE3rI1xXaKGw9fWJYEApBAoHWT9+fp8Bf0r9F6mdgRNL+b3bRrzURcUNjDyZoHvS9uZ2olkaRgTzZDTCn36c5gPJj47rNQtP93uLb6mrVyZtNzjGvL9JjLFbAGYY12JpQi3v6VwJP6dSojmjdrHhWYpcEgxOYzDWOyZdSQHXhSbJ+KhBINHDHTQP9q9z6M2F6bEVRi44IW2h9Jhe3KaxzEjvU6EDta4sFLN5KBpkri2tgmR4UOYo60CtOPXifr3ZJxzQeVqTT0VYtdVk51VsVA5fp8fhjPsTyTVHISKDGn93BajOhIvdWE6nQYJJVespDASbNTdVKet+dPQIFNlRdyfbqcj+GxZrHji5r3StDHgjs7Y9Klg9aJp2I04P2IXN92t/g01DAAN5vcFlzxENu93i2mzl/OueyPurl9cxs920Mb19Tkp2X3+HQkgnY0lGM/T2GPQ0MOC02IAYMjJ3kZ2hmwBhcDk/zHBW79ThzYbDkLLp7Vli2xIbtxRXgjXmoJPFYNm4WGZ1+tszz7Io/sS4ylxfw6rg6EMnjY39UHCd+avsiVjiyZJpmZ1Y09YpnTI1Ew3RVF3s+sZyiKFGgEq0O/+om2mULEzCxky5HU2mPnMd7GZ+WXiEyeWkFFUmBxnjIgefWvE9eBX0RJKYmJuCaC8eGIppi18CgClEepe1LymWe0JCZBKo2PBbwuVCeuU4afuC7aZ9pUSqhfPCRgZnDMKRS0bBknSN+kyh3iPZqp+HTH+qshSuWunjIR8Vp76iLMhxThPdhTUciF/uCG/i2h8qWZLSzW6tOPv89uDiLufauQBGigGYjJa59UqjCcRXgJsqrQxLN3T7SpBCwbFUjl20fu+u7aK+xhSdvVA1uGrg+tP9GNnXDg2bReNgyKSD/tIc/JnxIx4GmDk4tgdrH1E6ZDGeHu3ZKmNYAxKbFZCAKOjCJB4qEQMbBlWNYUSWmgqRcwra7bMjMcgqeMy/ucUtZ4l18TCHeNEx9YGxUE0NAADOQvp60AlYr0AkszroaO08UUoHOE6DyT46zyBw+pulWvAVcnLQ0j8ismlnZFfPsjbavDUKnFjPH1TZkUbMqQ0rK7vI3XVUZbn7kfNveKJzfvtA+Qp8jI3PEwYQJlHPnF035BlgyQuRb7X+CuIs+EWc2Apb34BgKbTX7oocoJEV+y89TpveXIhEZsLbo+sCuKqQXo51NdmGgFKcjf/lUeJhEckaj+PGMZfxRwn6p4rAcZ5gO05VIhlO4hqfztAaKMSxGVLUR3cA0X0I7il63aZVnxyzWr3Itz4RO7kF2ZnsVUPcgeXn1Z7UaVG9wHBF8TkBBsH9xUdJ4G3PnOV7/HMo9l0onL21i7YhqDufBBLgBB8P53/FL6OhWRuP3aga/4+IgrHRez8cIMDTg/SOZ69f11iNjmc0xxDwYS7g3jiHSoTrZ4nVyj9suVkOto5EHkw7l82q195FNYCPIrG0LgoNQm2go4GIS5+MWHdE9TMSe8L4WT0ZlGmNixOnp4MiQeF75zRoo4DdD8FxqiHpHFRt2KbeYhdyldV2AHhW75RU5RKZ5KgMRhaSDQA0i/P7cagpQixgsU0kPzlMdMj8yS2T8NP6jRwfoOyeFoABjOSArjEad2ZwBh5znPNocDdT7/YzeIZY01fQ9ipp0ApjkKIqwi7oX7imILXT6nYqY34ck9oOcjFp9fXm1FtNLetgmAz/KxiySDr4HPFul0ri0PeFn5/dd5qUb0my9s6htUAnstHkDRDC6wTPntI5gXyuUHX/9J4P/04mJPW2XKS4duIjSFUYuqKQaUuSbWG1w8etmCT3InfwYFDYIKAMNTWikqRrz6XFw1/Cx8XiorHGxiJVFvGdwN+r3jmCaPb3uNOxd5JPJKMce33IxUK6/z6OACt4Bk6IooBZ9wJ3Qg9lj7RuRNqrtRhhhh4GGUGqyKhKDOYj9RKEt5l7ZrkIWsODzitjwZfUion9Lqk0QKutdFN74SwYtvrn6lQX7UpCa5/NJ87Ec7S44/rGNsaIpu9EMnz85ZeoUT7I0rS+kGf/nA2/WOWn5SSujS8sUtTXdtBnTzMsUH+Jahj/ZL8yFZngUXzbKB4+6PquRGY4/GCo0KbxHVqXSKiwvp8cAwHAqeI0cY2Eio2h+qQRLnwvUscNqkG0YthJ8qJjxRtKaBBF5feNKd9lYPPZl5JKTjBkm6NxImT7VRrHFz4pvluDTwWEXuko69kPce9jXkWl2250E6z3bMwEuCD16jzs8VKdAFXAyYPLO76yN9q5NEDck93Mx9xSPEZYz+VA3ZmWvuxC/nD8Khzwz90OCFMN4gqcPGqJdzf8oNg0ku0ljy16jVLqeGImEUxOZkLFrQjFTOpEsecr3A4rvqlZ2ynqs5PS3hhx6S2wIs7QYBMfQGdFm8cnZplSWenO4Es/k9IUbg3DN7I1ATuBCT2mT3noXxieZEIA8MV43Uqi1WfwH5S/osGhdlhXKbbMIYpBGzCk14foVl1bGr4EflwC150Mr7TjF71bkI9LtfxaGjlOr2k9lFZTlprO9AaeMzITCZK78VCYn2oKJK0k+X0eq6/LRbEDO5WllrxjpkBTIthAxb2xvHNtAOWd1sjeCn4tP4AInekKWx4ZQfBf7EemzVlHLy9jpJJJfddpnXmrJ/z8sz0l/vcQFXesJUDieD1y9kZnUdT6DjcFBraJAiWUXUvYYhuh+/826A7yN6sVZemnuNA5Ot9jQt2QYIT8VsVHCn+c4qB/CHVBwd6HeTe3sm8w6Mc8p6ObahjMbKe7YnI6gaIkwYTOuhWnZcqul9FykuCN/bIFAS73qz1DODIHgXuFqTP9/Eh99Khl0RUxdKtVHqI/HFGLMeiNtJRtZx76YQ7TW15eXlMJ7nhEz1Hk9C9vEAT1oERYCuf1iKvC7dk/+1VhX1CWJwtHnw5QhFA9Xxs2rJPCDc4YRA/lhpHVFK6MXj8UDRHeSZQvn4aq/EI/cP+WWq0ob8D3KZbrWcKEbq2bPZOjaeWwNjEaRLbDMcPvOR8jla9UbaJrHWkBOeNE4vjpdtLlReog1lQBUu8crWTiSSyN0E7C+sV8HSVpVK4dxmUa0Xl1iPUmr7DheofO9AZpad4CpVdhsrbmIWLV2CawjQYcssN2tiafcMcCtjtw/xs8rl4kkOW4BJx/Ryy1MRkPEIoS/F0RlmJVlnL0Mw30WcvJPcgcOQECq5szfVq8vGaNnZrssLU9sI1oUuhUKRZIpyDVaCiBbI24fa2iUjUUBzhboq5Ph82FeC8jXOGPoISDgcUgOt/BQLejp/TBjZemhhU7BxxC5rl3bXMBWzvnjyJMlZldBZ50r7SMijelYY+LXFVEIDqncFx35i7LcdA71AL7FOjQCgaBJSDFPKQAk+QslC5k9ewvMNSAHTiRfuGct5FHsAO9Z2X6NJH+ioDOECi4fgUMLSOehNpKk4GaHi62K37rFYV1+rLR62nYDS3T3R/Tq66flTsA8Ekk7AKl2+GRSvUtr8XkptLR2uS9lPvOIlPxLYWwUI+8eQHHonDFczNw1OovoRKTxvnH17X8JtR7G9WEXdt16TmrEJCD52TayYJco8OiCU5FRUNh7s8G37KkqyutBRl+CNzSQ8/XBHFSpWICyq6OgN7zy4keHYPK3An+IOZuyKZ/atf5Hf3DF3n2YP5CkSmGW3AeVoxJOaXGqHvNiWEsG8xcn6fq0keIgYFXZTnl0LYoumHbqym+HGbMQS+VzHH0Ldp6UiOI5e/Pwz64qVYv8HJ8odPZ5npVYXfkeI6X92GFuGjCtA8+8Lkw8umXzacE+hEqAzIcPE8dfnpvz3YzM+rbo0DAmYzqUhkjT991NS9ed8M/SQEm9Cba1YhckLmZzWR4t4ZHzh9nkpkDQpjYx368Fs3Xt4dRTOOABegEsjF9Ri479nNsJ6QgGMFJuCWma1YgUdBrp3U5whFI5typgqzuz8Z6/TkzzdS2kDXd8ReCFjSZ8cq6jyWemdbRK8jlmFa3/nrTTTxqemJw8aGK6mekkOtdLWxlq6X/0Ke2G21vqwsEhMsKLS2H86FZglxmTij5JXjjofaeEYqhPyfbZH+GeRkeNZnEEOWaL/sQig6a5IN6/Kmm7SJ7uUm5YtjkyFHjZQelxPOueWIwi7vVhcjwjSGcl+Tw/4f8JXjE+n72MOA/II91IJSGuswPDbUD8ukPgmApAq6Ba7KB1pzZcW07OfEXm5YK2zwg1Ex7w3JPU8jOT42CogxACH5vCWcKLspAjlbVV6Pw6WNvDLaYPNsEOHMXJshRd+/Tkk9bKQWdf6nJDLnGh11m5dsgJznBMGZMQuDnJDQu9fSjKxX+u6fuToHRYo1IbaFotbHeW7lnGdtVg9bsA/KdEOIFbhN6vsXohmbYT/TyGPVeF6bM/Mtt9gK5JqQg+lhA7xaNoMqiwfSHWPzeEOAdy031IVtcpLcMQFVmc3ez8wr3MKd7pwhyfWiOlpcI7ovAQ1PODdMCYRmG9qn8fP7/AKg2gP2bFSEbfQppGR3AJHE0ce63tDQI2lOWQS5z6WnRcJmA7iyGDu2B+tdQU8gMuc6ozx6HN4Us+Y/kCNpG+0IGAjPL9WitPs2Fc/czvetNM795aAx3qCu1zQNFrwTJPrh3SCI4yF435YTd/x3uMXM31lvPu2mxmRu9a7b077sTqd220E9jhHEUBPf6LIo8sLWy+Fw0UPqFiVwuROotYzsR0Jo1432R4HsjAiiHJUKoc/h7ZUoZW/ajSDj1EWEta4Wlk78Z5u22szdtVT622yV6KU69JTbjP+TPuh1GpG9sI4rivHvyLQ0gF5sHB2b8MtZtMdaiiRi/TgRrd9Y6xxw0eJAOJrFi9UOGIORHepBWpJAtj5ILLu+nBhV2Y9KLQzaB5CK4u0gQ/UEB/EaEn2SqwTe1XS2lyOo9539+vAbys1JJhB0IwqO7k9xUS2/OaSdLo/fMyqF03CXlosHAroF57DhXPEGJ9BVfQ8EXxFDqnxV+1IStgM0RpiR6wYby8b0v21H4+AjNIUEx6qfxvfXBBDQQIP4EUmiPHSsXsCRK8CyzyVBThkKY4Rsc08/UKD2osQ0JJW9hvkchMVNAWqERAToRsORlmyDBnInCsEDKMEgWlpUI3rhyXvvfOj26Avvq4gYb4r1la4JX1U4tGyRbDeVJDtjdY/LYV7npW8z0qlaL19MN2IHwHbIGQdgd5r2zmMss7PTUnfqoQB5BdYF39det5+GqGToK4eePtUJotkF72dbDyyiAXfwCvW4i9HSvzVRSL7lgQQgQowQ2i0OzGf8sVBf7rMbMw8xJPhtfOszpyTZboFPnKrojL2QLSrfqt+5ua80XDroFhF6wcysmYsd3F1xOdFhCTR4UPMR4Wh7kkV4e/Rs5zAhckS4HvKaLPnAhLh+fsrtvCpcunzlRO+uxhGJFCXNTzPQlo/h/c1gRXW+kpP4gH1MPWa6oxseSFQtDgtj1XVBz7eFyrhzRowShbq/unyyKxe/XhZ3T9mxP+S/yHaNtahY7x8rbhJyv5cdmRerpsjs2zmjxhRZFxGglgPpmyQ0oNdvpFHMy6kgdvBWRiUmRRL953WRNxeEuzWEzcvNE/couZCn2U60X75AiFDz5wINrNkj6l10liTc+agWtr2X69iAji2QWcZbl7omN7zk3Y3Xe5+ZScYY82xMOWxEFBYxCAxcQ8I+m9vQl5nJ0c7vKbC8PjaypHfhUw905MRTTyfaAhoDONa6abkCP4gBA4D94RL+RF/Kl94UUA63AYo73hUqiDpdXgEjrquF32j5pEUAjhA1cb5JrK9P8qHlTkYD+SSz1tpJjSnA5nZ1rxGgKr4k/XsU9/CgxGRjMIBeUvOrkyghshkcAr8cza86n9spH2bFKF35G7UxEbjRqJKISbnsZQkKimVInev2L574FnJs8XcM3ZOmASYw7tn8wC6WLlsEOKB4BEED89BDYb3JjKo8DuoXCBT9ZB4vJpymHz4fsvHut/ZGVFiadkQ/T1A/+8d5h7o/bvcAiHZb4HfJMKk6y5O/ScBsLNamI9lwECSKE4j5gC1Kh+Ice61bVYEaX0shjz9x2jCj164dv/yxyJ6ofqbvT7ZQTuzZBfsVhiy5LEHlzIDa42f0PNbcfy4Ld0crBfEU+EMVDJ0fLLrM1UCB6sMwEQuVX/YpaJdSj1/MSityHQF7IPRHDlZBX/WZiAwnxKfMr+vVaGFJhY2BpQOjm0eOvpjekT3geHoW87azBNJZBG1VZj7zAEniFPGSO/t5V2qGN0d2ulQg8k/XrwyS8XZNfyJ3h3jTcJ/wYz9ulm0ap+y2YXT0OsmUXBAF8eu8dJsUd/U2fFlU/N7K6lvWQZjQUPcYXdPSfKDKDHBsjx7tMYcNYlfGG9tST4b6V+dIFHDFq9IzVMzMfpZrqHNVfkE4dFk0vlhmUXMsObMugKg/i0hZBhTtMmEPypDWXm+uKOgcp8xZFN+6U9Zs1LClc43XUmqVEesfv7P+6NFNalaFykdYTyCfRvkqtmwdhVsl0htCG2HeeFRx4XuxG1quRgXfTKEnYhIb2JKxDNVuaG6808S4/V0aV6vJzSTU5GIlbTBCnf2juqdRFr5KMABT+aBuqH8jlm/ksPdtGF4X5gu9UGYADllkqu3PQc6HWaUU/K3wotusn5F2uaRKzPHwDBhUz+nuFYgC8gH5id87zZzGRaECuiW2+BhZ1tJji5nbk9E0t4TUrDmaE8p35MeIRHzoz1tCjqhLs03WRHu0zHjc108p5OZmg/+5xX2RoeMber0FRLP5OPRMIMXyETf5NCS0VcB7aDzH/zKc1lYNixh4oB1tIvMxFEYRGwdqBaLF4bDuEJgHPd5A1HxylRwL65T+AtridRIi9STDEKyG1AIIFBWLJpsCJrkMTrIlBjp6dgCxUnYAHmHEgzEWnTri5EGInzY0lzb2ToinRl9ieiXByjL+qoWGl9564mGE7aob+wgJTXjouxkGHpKTTcxCzuRz2OO+R46R5ihX0a9bGo9SUv0ywfR4j2T378suuxNfZQPKp5+cRK8n3y49WskCj8ndSx3zOcQJtk4TKafYMXT3yZnT4g6xr+QQs5gCJw4kn6dDtYLMzi80hGgL3R69AolrRxwpv6w50WeQjqssRlSRCCVXVz0GgF+lz0aC5sSjpIg3UXUaDfKZqX2TySbM0nPFds4VCKw9xU6hUjUvklTzghBHfSRER+9tmDTdZTt4UFhiPgUQmBJQtoC2udZoegNLukCZybLJhzkf182SZ4N5KY0/uGADT1VjBz5cTStZjMASrZI/7NOsMALN6DdpZf8C13DQ0kiJumwBZBesW1KdoG+T3giklgkOD/B19oo67MoX9gwPyarGzx9QFU7Wl/mDQ4NkTdRok19eaTwZC6BZ6nX25pQOF8cxfvodHqRPltQ9InBm9wOnvwK02Ljp/QWI/9bu4wzTaVsuzz2Ty+fjXF3NqbmFAO437V6xRcejaHI9P6BeG0UjuoEsNPBISikTPZrb2/PnnmxVNaysLabUpk7eg7wIXMl8Wa6hrkQ23B42X79/+vrxwi7GKqe78vjUr4M+JaN8CbMLE2rRiPMEi1mVz6coCOEjAmSiWGVofsoZhO8ApM5Day81FLzTx/Bk4MnFgUQ+xdFJREWNYgt/er6d/4vmwOXRPl8YiPsg7BPUg/12SU/VlBP6XgJkm6ELX3yO0Rq/xn7ORM6J5CrMOIiCsH4wMgrPPvVVG4KmfVCEscfB4RC2S+TOUyWsktMbcDLIsvjd51lJH+YP8DyFWjnNWLt/UjcZNG7xNVpbSF9ZhibGnP22NATjGjzPgJWVz5pCAmyF49QGUCl/tteIRoYgeu26hUkwWxB3uX6PPbfzJVYj9bt3nAhHT4iAufsT0Se5HrWgu1O9+EENNGeRC36agpipB8LsP8TbY4ohUAQRMafbnh9B4cIS3v5avTl4/bgZlcznrZ+Lbp6Xf1BBKs3wIJdbgyNtyiXjAGmZBgwqlosmZBJ2CV8hnpnfQmQdSPUrSAYyOALXkzsQa/aNoMli/pjP7KZyxQW92bSxCz4kh89WFjznkK18hgCQ19sDXez0W5OoK6K/FVftIwRsvQ+xiqjbubZkpFJfPbPozPz/xJhVLACBRWHIhT6wOfqAfz0gKezvtOuQ4JTGsSlcb9qo3vFGWz/5ylkXY1pfyKgI80PD/+e4pwTnTjvWa23I3oYxBqgKPOE4eaUjxRuGHvX/34/dozEw0hMukzLZWaqlzjx+qdyphTMU6qNEr3iMPhWh6tZZsMv513iphqEChR7SagWweoATr2TtlsdXvnK4ZFeEIlEIWKloADl0QWMLkEcPVHbPb4B07fi2/OUsKYOnM66q7zNwviReYkwXenJD5/wN4icDHd9iV0NQrs8I49vA/pIBsDR3KwzIgFJvGd9GbYVxF2Bahen2S3/10cftnqnlxq77zJZmLNtHlg1P500DS1uC8wGcFxUJgc68MEH8S4evXcr9fbQlKaoZMyCAdgZK7JvQ+TNCeL2Zn2JLmcbmkcD1aoEm/8NLEdQmxHP4pcu1MtwCES2kIIaE5q9QYrfFh/BToSdykc61PA2io/1SJuWqQmrbrASjSWQ0TPZLMH/Uw//Fx2ywKG31vC6RPP4lEWjjQzMaVkYmvxUHS+NrmTQ+W2w9piFdlsNVhLINklL/dQ0EdNeDRCtIydi0khyMzBtvg/h0GAcSr2pcOiuzvL0Q1qQTQN/DvFHQV7CUPFYb/LUYd3I7B04a33WggNWbglh4SqDfL/ElbIEUwJkLYSKOSRKq4C4pXCbCR1BzMKr40CvMJ+mGKtVqq+xWaLJId7FwCCd8/bXlQ5X/sCWm/M/qdyJzas2N+3A61t2spWNbBvBqcSNNAt4zdANETkWhK4Tq59us7+OFr3peLw8/cRUoSZY1UEz3F9zuXXjA563Si9TqlGtRxZEnXI1GYy/4YX49l6eI/UI2EE3lesQuGCSWB2Q4OWvvnGq8ePbl+5VRyGfLrPyiALgbTWQUZuOBybZFUOklV49E8T4dqReZ8UaenUT9xWNtSdOpbCrCASLPJzub/QWQOl+vGX9Lz4TE9wt4bjd1k3yKBxYcbwCzHzjGFL6U15ohrbciATH1O3l3Vi9zgURKIYJA3YH5DXboiZLsDf9KrYbH1iifB5hvOwBIakR/ex1CiC/SaC9NQZwkTtJfE3EB5DKN6S62VgRUMl6bV6/luw/4ayupWrSHjwqKynv3Gw1wep7E6yR+ypDag+hNKoS1Gc5AUldXXCEV6rjX1AxQ+y71Ez70Hx9UD7aR41UL6UUVCHjBhL1zzESbqPAw34hkiDpPcOLAl25wIKrsNQQxDoKmAfPRIwof+pJmoO7mW9NNXdFDlC/fEllcLqHp2bBH9+fqeiTk5HqdnHdoYglLf+WcjZu4MO01x/gYZ23Uv5ngcQWx9BbgBb1K1I+yJj047UmfTg7IH9P5p/C4PB/3EHGYMqVpwHwYHmeGqZimtn2ExcoeMLya7LYK6L5cPeD4VUv0NCQwuji/mGolomjbrkrl0vBZ6ZsGvJ/5UmyNafY+O0mbgXRmbU+O6ccA2A8kam5hS2MdyOfxmeRNRyJ5wz86Me8CFmu6a+6HNd7UPbwJZc1yfJova3aWlyc/KWViEtQGkkvwgysaMA5zbfL6L19Ayu6EO+EgfUA/GcpUL898KQeNZGMGjRg6OK/gsezovVf+zBrb+2Ck03iIVXt/QSvzavAZiqq3dqzrBJDE0L/mxcWjRIwTLwoDJETuHS+SkGEcq02rucyQw3hw/Qb+m6cafiE82L7addDtovexk2baIxf303uzaDZFi2gNkQcqpHLjdHku0/0Kqsdb/sjXi7vuSxqdBVG1fPBFMpKbweVu/+tqwQkJukOMyhpd6qe4ME9OWu9GjFEYU870+r4Q09fozHXGvYrSvYZJ26q0SN6uXamowb2NeCoeyCXa8r4eFTfjEoM2QTSuUrK23iWo8Ouylt928uN9MFuoRbmcXs4oHdFEhE25Cy27/RU+D/PKAUk3dJ7R0xan+DH/cCXNni26aM64lmFKL+y2voqorjFVJYHb5owaiwYNJpt4AZgQTcobfiGoHmsEo74C+Ne8Mn3hkzgI5DAPUYixAwjbTxoXW9Z7V4AhI0R+DA91TDdGEjN+vvsJJEM3OVyk2wX37Yeg3ej8YP0mj4ecQrmK/ahgGhJZR20DFwh2PaOmto8fDDdRruxGAmd0VCwTxhW+NEsWvnV+Ttj/jyjX9jo9jgF9Q/Nr4g5vILlEPiRaPlYYV5RhPy3cwq/SPoIc2OwPbcIVZQ5dFFsJLKfGuEaE1g8Zb2Q0o75iz8kLgduf4azgS7E8ZD4rejPQdiixhCtvZIZsnnvu0WOWvggcxmD/A/gbIidKCUqX6/Si1a0WYGXzy35q4r425W9mzlrEV2Dprpy3KRHXQ0GUQ11uAcm3ZQdxE5F2zYIVBS+yny1DlN9kQw3ZA5TfH2tqoHXoTHw2QD82rJ1VBTfvG1tE6Wz9A3Y8QnOw2pEWtLJkZnYkXBMzHoZVLBUOSYAVx/COOzb5NPTyyVuO7ZmQTH4QVCMGAk6lN4zg6HlkiJTnMGJrfdt/P0ltT8TWTDtxPAuhOEA6OzNwfM7etXA9MfqFizdP/58dwNvIcJQDIebZ9bxmSMLfJ5snBfvYLAiqE2jZEWFxXB2NzwXdc97FPL2uctJ9d03bU+1R2JraZyRaSlLs4U/JhRVwvCM3N9u4AIB8mH7DZJyhmE8/A/HdoTHzwMRPfRTkF56DGU0IVKt27QjZT1N9iHao2V6HEwhoAGScvU3g28ToBHfwPufelBSHxBd3rGebHmlnSlJxWyKuw8sOM1K2H79wjthAEdIGpf4oyXzHzu4VlEtuk09GOsUfpnQcPJd+nMMnCJG157xq0+jSHled78De0aUctPnvm/HS01GEFdfjkkWKfRooQVbPotSlvyrAo8hG7iE02D8sDLrFfB5QY5xM36+bm/ChUY46RaA4uaZcpTuHxWYZoMYLql7RYdATeaiYPSRULxXl5z0IwKc5gTjDgD2VHeC5avtr8tSWFfOTsypzcS7BmYBDaDzwJEJ/cUZZQLF+4HECUzT0hPmxoh+xZ7PRQrEB3+UtdO2nCn91QzIhtenQ1c0nnqZ7O2LXqm8A6UFzsLq6hlLEU/FrN2HCQ49I6/9xzL+NQjTVresXsIdjKXEGMUjQDA3gLbH+uZMm+hBByQOHQ2N6Y6PGvv3tgFQO1dNf+dYAQ7rzPhBnzD2hQsTEREnZFEPgZQN9RL4x/p4JYW0QwIbMLh6OSC+wwGv1va69bCtvVhtlhWaQhl4ehvDfs00zCfEqxuLuv3rrKn2I0l4qrniSEON0qWogZE2LtXC+JPfyICgSjehYHuM3+6GX6He3tUyqvTW42BADvD1m89XeFpsMlrU2u03YQgBwalZ9X5V9wsxDmdjw6f9HSjhncDaBBlEF1Xw1bKtiUS4epHAIVAATXSxUisjfNhkkBZqDTkqQmtCxThi/K2/zQSZGMPhtgiFNWbpv551YH+suVRz4n4vRfi3hBqZqQaCmTASWc4Iui0QIDuKte5Zzk6gFzfliPRPy3jqs6j8rpwGKmvFeFcMeQRmt00SOWdcK8C3ssnvEqw5CaBHPLbzB/FRRKU+biDDgg8giHnq7pNdN/gKOwhoch2dnUZbELjA3bN22kQjRA8q42gRWwoRmaam9OTDRi+3JVFPGhBIShuMz0zmDEDO1S4QO0zYzJTt3jglOxMRaNLBp4vTI3ejFEyF7KtVZonG6iROmqjVPg2pBOlm8qJxAW/a57ZBU0Yu0hjhVIX7zYkVd3XJoKiWSDG2e9tvfBYpWK6ri2uhCl1cLujtszIeKimHlESbjwmfzCTvfLT+jzpYc3utNyrkdEQAxxWzPGEO9abGrO0nDgN0r6v/5ShxyybZ8x3UbQR33zppa0/DokZsdn8paVK71nKL0QsFkiPDLhQSbEkx7ju3Qi5iArZnIosDuc3Cftc7Mc9Fa3+NcJ01HfiDTzlCLWye89p7hFLcJoDV4dv32dtfPn+uNjbHN6i+VXdFZc97H7zECCMvRZfTESvigdfP83dzbQ4IdA/MudOnPILXYpixSMhzP46/8bIIIYEo7E7CYn+XcL/2L9uzlC/Dr1/vrdFls2aDfL/fRsx5I6tvcjK3kCMouU5T/VpdjyuNz5EfIJV4wFjSvjDIA1Di/A7/HCDAGrs05KKDuX2nomLh2B6lDW8or8//ktBJ2IvHRdauaMO1QBw0aicuyR98HxG3R59S5Hl1b8Ni51n4B1XN7s35U9P+orndYfPv5mNkPdX917T/2UZvOhFpYPFTr5BTkX6Ow9F9aah2HysxJfSAjEuJVokAP36YvPtpGorKsEWp1li07O78QpvL6ZBlmpmQ0EYDChYl7/xX9RLTV9mdylJhQd7eTm82DLy+GP2nVRpFDAW1elGdbQEwdABKxoTiwSZFz0wVi0gnxf1KkAYKRTsRw2x9DOKl0leZIk5/A4axfRFwM03HJzKtEHV1bWRj911EW4wQAyeYqZF/WgShUEDLwrwb9u+rfo2KsVpdpzxDCJF0FRggOjmbc26W/Nbw4ebBNBXxkmi0v0uJzo/+hnxdl+d589W3K5hCbw82ZHOH95b3G4WqRHtTBvM5BxPdWV4IOGmzHIOtjwrEUAnypafkeFwo5Vqu01rXgdNnaSB62pTFt9ynNb+VR1q4jevroCfMmCzT8tfo9BtZARVqDWkYVFZs4zqozZRyEiegR/gLKZ3VColPylqgJEytwzdYWy54ZDKejqCqRUWCvWTRS6TAA+C6jxmVNh9eZpvxVyJJArmUBD4nzMttpG/KQAebF+NWNIP1YI0HyIb5ifRikzOeTQEVvKgBRhdgMG3uXofsI6xzuNYXkSJvLOywQeujaTOFcAswk1awTn73jpZ5I6mafF3Icm+oUkztmPmk3qmnkzhPmtY9gYoi4AFMRqJBXWgQ3jcwFA90tqnNtg5Ioi1m0GQc5h1ToEp/N5/AWgRC9jldBTHJ/apP+odbef5Yl2wJ9vDtDdpT3cjxyKXj9O5YkhpH2Ii9U4ozNiEmT0LxlagrcoCVde25118Xaw8+uDgorRYs7OlBLKHyO1HWN10yZFVok/WvJIQmlOpFP6ExH5jTPk4j40NbjnNo8zu51e9OsbpI1fkLFmDIhaj3Az1DDuFlbReQ8n9xIerfAl8vnmO1ntAXCpvcBpr9DzWFFyxdXn6DjqIyWZIckgGFYAelrkCc+K+Kujs+/3aQ0el2d3aQal1+XjFpu/7jWw70BG94VM4j51Cydh2Wx7Pe6MlqERja9vOpNil1WhPQLGqyB1fNOLwOtrAYGEgHRDcGGatWc6EBnkeUbxZeE7/Lr/NgZIUMzk8njK0Z8ewKBPgID3/TAF8rEIa6Gz6cZOVG5vag6dmvtbZaU0mphzL1pZjLRwyXzYwapmvEMqgm+ZmCPnrMWZnbFyrOKcYW1fZLBqDIPP64yGoMY58UdgLqLwqodUCCw3DaxPstqW3tahLIC6TCeoAbU7C6gPY0YKEq1JORv7vmJunPSidZp2GKgs6jtSHknENGK47OiMNVIuuqhzuImZxMrqFZI+WyPNzbzUciCC424athZr1d6pseNzoebRArLHsIENPpL+Mo2RYkQIq5jI5hOjPtFkroSiUUvvQP1oH4pOUbOtS+8W4MIvo7hhEmhOOd7ht5PpUwd4MmRoX1GIvxFJW3cQ3pnKNKcIrfdaK2e1QU6Gb5N9ShXFQp89qoGEvf6u6bWxjZxQS+gyVNQIPCI3N1oM9Q5HJbiRsvtgCbqCGMdUr13SvM4XZL1gkBLqfXsEbkrt4vc4Xzk0lgoNgLt6MLrEvt6tJUC5jwIP4CwfulTsE5DakJ7Nmcn31K6nRZ7flkNplJJ8xK8H7odqtgdWIVscMAwbbQrag3crGrKzc3yfYzGnJGwGctIvEHiFiyoEOUaC6qcEWS/aqAJjGDDDsyAPKfBrsmkMfzCrT8jqvWA84aNtXS0GXnxNAqM5tC3neYtr9nSamUNxCv5esPwQyChWWDOWpcJ5X/CYOLWaSOT9rcYuu6k5i7ArVkJ3jEPM4lbDXQ/923iv0xpihyJTujDrBmtFsc+s8GjboUWr24F4ZRE4axqLasOvn66VAtZuTCj3Y8TZgzGuvnbVNTQW1mLeX1fdQX6R1d/6DD7BlsvvJvVlDPPdz/iQguA2vYkCZ3AfxQUcl2Y+nQhtoAKWc7Hb4hy6O1885mh+9Cklei8mGel4aSWPeGOnBCN2K3zICn+1+G9nh7p7S6SCuYle8T66tkHVPKVaHzUmUx9vZUpvFMtmlH4V0tYlF4+U8NkGxLh4vRb/BejDD/uFXPeFnBqd/fWRGlnFQQt3juxRdSHTvaFt8LLlIAZ1Tqz9mlfd0a795zDxkQ/BzpWAHB9/8gb0tYWSy6IBHTVhJ7/WyWU9UggfGvbMsW+Bkt12YiztB0+i5LsqIKzB4vm16rvUtG5raaZC1hXp6yGIBEheWhSQ42qnmCZCVkGEvh+IEmWGgDntHwJkDLtdW3voHdr7I06gdh+CsTLvi0OYEVU95h0hvi9C6E7p64CkcGizc8SnkdBIUcfgUTll2/1EyUfkxbmIrjc5YGxNhlHEGGZOLu9oQdA6eBErle1XcOAbpbhG7rOYvwIr1ErntC9MGpEi/40VDGaYJvMls8Z26aAgVFEhc/c7ElY/bnQqRzE6Nx24VgnXhX1u0AtCuE8x2UomY96GnD2TzYEvx/8GiunX3NPfXTpJETCwgKmmCs+T6Ewem/KiTvrqx7wzMlyO8nFkwzNT1QVsSvRM7GjYej4seGbDXEx61X6tJ64I0Jfv0+lPh9TghBdSXq85TxAhsH/CJtRrebJzyhny7tm5ZKPBCreCtLIsX9cRRTCvjjyuWeGRwcd8IUPK+M6fUb+REHwZgifi34uT7ddpK2pSAOZ+t/SzyY1zQcQjWxSI3L1m+aAwrb5niiFC/LkPZhXHg0gHcaQ1BEEx+IxwQwuF6ghXf/zWb4UHcg64/lbQxPV0KiFa8cHABT5QjVsA894uQ+wgBCUWzgoZA/IaLK2un4gbA6T0aFlnAFKLVdS1jtbaXUjS6on80ljTOWLgW7EnjUNurW6qlyP5JLSoHXvPBhfv8qT0berCaqdllRHCI3I+3vOJ3RDCP/CfuNGTiyEQRvK5PYVX7JiDVjHxmrS7NzxmVtNJy5eRioboW+i17L77E7Hzd0mKnRs8od1oht/qmq6z5kEWs3KJzcXyKtCrX5ubDafopJsQn9p8JVOgdK/urVcTyrTTSR9IlPOc9jwmc537FrFiGfrWbnduaseYGXkAZA9FfQamxlqMjmEvuQV1USAeFxoQQ6UtE4sTkjYnNRyNrBNaYtj8ygw4jodXiTWY6lMTrbqPgxhbrPNwNdMA32ZzFMJY6fgNomW43utHnXLvnB3WsS/Z8xFKulT/Fej2/29MzT/xW+Xcmg4ypyyA+VKvhEogGlvI/0qFN5oXTe5XLmUE3zXRwNUKFcHl5HabVUn5lTNJ8+ALqgwO8wfuuVsKR0iZ2ObPmSGni1SieSBhOJ41jZadsgBQvOiA3hsGef7OdZ7EVpmFDGwLvXbwijwBpOOY1pKAcFrTNn08WtmufJMcC8jiMYcjHFM5ZzSNnuh+HvPWdFB7hZpMmGWXBRIV3JN5oEi9+DqgRTFc0ZAxDyiFmkIFRLqSvXnle86xO07EdjmD7FjWSJU8BYU+jwVlPmuDQCtopn57xT7ePKynyvqmk/mF0hA/LZC/0J90weU+KEGheaKRxQl65p3zbeMPCnYt0E7uhNvOR/clw7kh+D91mlUr9iTFTDeFjuTY7XvH5kuDJ4PTh/Ft34j2oyl0mbjAZMNEag4RUQreEAI2NupwqJW0kDx5DFSMzKvb3JhVSqebkyPbTn+gkHWypvW3+sDIBQ+lAD3zf72K+Pm9GMs5+Cl2NtiJCIqjB3Bnru0Tw7X3xvu+0LR+8RBBel/z3uR1qhh7kgvUkrYABMvv1d1vgJFtNrKxfEBNBuSdx/T8AERK/YPkIIeC0RA/Yo1FJbdL1BnXwSL/gH7kl5skSNEXC1MVHiZubwx6m2slFPQFU2PhPBQa+E7fQOk2+Nm8nGCfM8WrRsHvxNEFJLmUjEm00dKx7yBlMW4wwgs7+iAkmeol2Eq9dW3DEUykgqQJbbDctAyVy2tcoT68g+FCKJiCaEx21Xmn0AJw0eClGsBUlspRGkOykIel2IIck6mtzr07JSMPew5ymebS6lbYZmXJoHstE3qQK7HBJKjX3f76srtOR2XXUFXMRF/v3f70Y1n2m3mwOFBA1PeXYra5Ujm4BhUY4ZjG8L9OThQ5bZAwmxUrOPk10RyDJUenZCphfw4qMxg8orJkc+GidtuS37pSgJxfaH0OqaqEHIog3XJBGpTrNWWy4lePhw4Aa7zqGOUwbSkgFzHZnW8lFLn0+J23JVkUQt9Hh08LHtJ5Cbc+aY+fS0ZbjNNfvlM8bbcCwvkpCq11ImKuzm5fQ/Il9beRb2dcwPQhABoYqLNk1Y/oHmzkURhyW3qgvBZPmcv065Q8nrGRyyCQZTifBdbTWK0t1nulsJsyp4AQ3MFrUQSEKTDB4ydreD4QEfwhY4wto/0oUsDzTFZ2FHe0ABahCY0fFvceLw5TyItC14A06At4L8XDSKreRW++UUb7fHw8yti49Z0R/H6J91c/DcoqkOtQur9aH3ySXgl1+Z+8v1jic4OBn9+qJxVQLu8wR6q2CmSsKNg1Kf2t8AKIs077/+1dCqw+zixpXsYlB/jiGhPCVAr1KVU4NBw6AWK5ro04/CHcy9lOK5NCYNodwtVCcTCEMC6eYt74Ahn4RK5gPJQH/7kOJYgvBTFI6vjUMAFNkFj7CS+BkcrN0bu9UhV4KsVYEa5Aaks/aHkEzsnzvZLt1ihgEblR2Y0W9y6fALC7n5me+7L1amZ+jx7X1Rn73JFw7Rg77ccStp7wY9W2ewVnb1t2X+a8vrRmj5Xja9EOhmaLxFPcDV3SUTvNX85Er8ft0pO78Ef+atAC//bVSynwcj7yF2A/GVQPiYUM4WKywhsR5bx4vKUinnv1K1aev5KoiV0BvSfuZEBZZjbtRibDDPyUW+EUX6RqG7Q9zZvlbr8ubPq+Qu1yAOTRlpXHTLCyMtWQ/O9vmdse8IOV3VR70IvlWbLCbe0ttYmwtq0FTaTKNIqZvpoBR7WRIMb5gak9bDSJ/DS0j0GEyj63nYmoQftslLZ24BHbf4Xqd8irivf2WoXuy32HHFb8raM/75FW2SQlAa7yFzjokrDkRollgU92tYj/4XwQFBQtYGqs9GwwKq/r2VIP4d9KC85eKiyFcjnQc5rlOjZ0p1x+0IdEpvtDEuP53xkHT1bV+NnniUUSC5ulnNSBLP8Mga4iPXrsZKTl4W5jcwkBsweAOcdJhQOl88kM/0PYjhKpDWf0gYNfIrVeYQn6I9+r/QMR7mQakgQqQDpquFfzJPagsxSUI6g0UxP3/rwwaYuUOtwQhoglBCSaE+2vmAM3STbdtwXMMOFeFvR45oF7Ye90iZmYeubPqf9M59qo2EPNDLLg/3psRdvh6RHC65UAkN2dOyaPXPy3KCHjx1tV+JTfGrRFxq7NiJzKD3F+WTY61QFmJaInCjtKy8MjkyXAR3rtDkR0MtD6bzLyGcfQ6IT9iETkBFeItguGHCFY2i/1FlpoDdlTf1M9RscKJBXoY55YBfZUiBKoT7XtldSidpE4Uib73GrKMuK2sZRYY70JIYwP6bDIGaymYgX09LzBUOXz/QbYosS+CdOKkvnPmypPsLFOe8PbLE4zLlTHzWsEvYl0TB8gaEtP26uhkjUZicInWFZ4C3jG2DL2uK5NXDmC7qsA6u9wYRvlscyVHkf9SxczyfEC7F93h5F69Cw+HpGDnqQTKPWRbvFNMl10qIhlN6Lf93yEfSQfHb8hg2Xh6f1unYGZFdRYhfftDyLr0S0gn2uBe8KHy4wIGLgz7GiGvwRuds6c7pjmWwpQji5ZNEFZMBqZCSmSGIooah0/Ic50GIc6e/JOqHQUsE9VRA+q2PXcGPKbZBxUuYQkJBMDbrYCPAz2nRFZ4SepW1CO4xE/bCFRS0C3OZpEDS77HLfh5e63tPAkynBj52HzheuipbUPecXMVQM0rsF1AE88K3/zgxPDAoi417vBategPRts6CzFHPNkscfj9xNkh7QpmC6/dafTlbj7oM96LKV72E0u1bdg37QzEqzsKfdocOuG8ZUQG/st3g+iIkWH8TakRJMiEtLmo7aqGv9zcoa7CzRMU36DDarCaKt6Uaz2XCvfHlLeKvCFDQL26GHUFKEljejb5j4Zp03tY4tQXirX/eiJqWJFEt+Q32NMIFjknSg3nrXGmHue2rEOi5Lo2PfdwrL8lYVjH457vCdZuAqmhY0XWcAC6kJvEkyKK0DAehi6iXXpLc/NcmID2vl94TVXLMoLJzFn6eiVAx9gRClgxP0uBF9CUfri7yyHlNmmKV5pEkC+LYJ+XzktvaOPHkceToCmc5FRIgRSQEdyG0fyDczB+ILgu0RU7ohVw6Cj1DlkRFx5l/T9IyIJa2hDwG+KIHF2o/wgsAcaBcbxXKvGbuyKGo72BtzJ6T9zQdi+Uamd2OxbEfrHTfZA2hs5YYBRQoYdqUfHz8eO/iME5G0LpNLPF4N/5/fccPU5bMfQbhXcBM/4QUq79Selrdv/kMCnZKy2t6m6N3f1qaON/6fhuIj6xqMDYCs7TzEbGwyg9IB7MSGuSEgnDYQGCgemBmul9iGs+hGDhKcJ0HFb8OkhWbSdeao03twER41My8pUkucgr2R8CAccCmWkSgfeigOmVCKIdh2eiiiqUn5JHidQB4zMc8KiCTXiDVguXo2FpIlwRB11wox9fv2xcw6g2mJzpfTgBzagcUs0FYvfLEIfBchgOBJWqG4oNdtgABCjNe6H8sFq4V37sxd21yVOoUSzubh5LGu9x1Zw+LbuM+Axh3CT2Q2BeoXEaAmoeyy/si/P6xQa+oDh/Y/x573cZn0Jf+VxzY+Hjauky/Rwuh9zRvLu4XRa8F1uZ/R1Pz+uXIx6i1fMvbp2I60F/m4Rr3xxlA3Ea8Dy2htaDLGc71DwccDhBqUqrmqtHlgpy5G7kKOJQ5TVFgbYmyOpjLZaUXY5cigHDibAHboS+AR4XaZTv0Yl8JtcS5f7J9CZNnZl+E+90mzUZQHNfNOV5EWgi7mhoV6nLOeceXrP16h7NQqnfyfT6dTl9j4A8oEiwLXqY0sXycOOmkSvb6/BMDdAIG8iqahF79NjI3t1LzKZy1FK8+gjhXOUU2NGOdv3qQ6fMM/Y7qMMrNArgwKLL6in1Dt6kBLWL3bhnJrCGsDAzZo5P9JxsLh6DKtSLkFRsSIv2fQir6LEpXyuDeEsLUwRAHUROEh511z35Ju4Y9z9KqCr2g3evIcKqrgblhC9RHwHWWfO+LGTR7VRTKdbhpwGbdG8sBBYDiCC/b3SsXOPmi+E0QHeSnZArfymoGygkCgjvGeWXSpWmWSvKj0Ew7Ht1MfkA4XTaUcZq0OALxbaMDTEwZztTqqjWNLD6+iO8//RuBeDn6tPItqXBmVJwvSj0U2unjhs/rqc1UVcwKqNGOUwA1TQyHx+flnZqqXmhcKKbCDL1kh03eMjnXxiATHWCHwU2guePTL7kBjjncvUWfN8GDU7d0GDTkfwIjo3zYP8sT/vxoA5B1VCLGBMlQ0kYp2BJ5eiGaSyh1kMJUvccNmtVK9H62gFii4TgfdYuMD8f66kWEfQ2sLJbJAH5dBGBe7dHM4ySbCrtsZh55dw6AyK6Wkfd776UFer6OalbKYRDYj4rzGNYHdFn/cAVU6LUzVszNJg10oauJbwLpSOUp37VgbnHNflxRDnVmE+Xm4lnVUQwDXAxT+fV7DPZ9Lcf6aGy9rVTpY6ApqKtSnl5PNW4DJUpqNXAcNzNh8CTUB/rf/wn/sunqX9hXf5C4uN9urRRh+8v/N3DjE2ALvKMDB1OhAu/El6TgkIAhDIgYz77JsS05275xVAfj4us5LZMZMPEiQZcr+LTOX/tuEDq0m2XvkQjCKIForyM22ITJgwKR7BG/cduIjo/DmcAXvAasuJ/erSOVsT/tOnrNIKbIz29WEah1+5PEVbBMIAmHUTS+TilK4mThu1j7a354F+Kf6xCF38KTyeMeEo0oY4355ddZDvauLtkQx1xvNl0DfpaToXpGoXasL52Cv9iV7RgsGWEgcLMB0rdrLEyTQlsZW6p3+wevacm1bsi79FtiOhGme51VNcFSOgBNfETL/foS5ZNyWlrPXlBHO+3Jk7ykH7Apa+jnGPOAQSQvWYSOwtlH+gvQaMKw/eY6wWskAp4NIRjyw0uhrcs9vp+trxME6D54nR4tadcLCPE2DMDn5o8xkZQZCx+/NTk4ipPKBsVbGD+ckq9k43fYPYAcrzyP6LYbK6twMaxFBHSVN0JQsdOto/8ziUYUqBdxW2bS8lcIU06klVgI1XDLWeY6UdsN5sxeAJgnFmlR+7d+fgbrmadg+cqb+wLDu1KXGSSweYv5XvbnFTWD3ygIx/ey4kLeE4EChyNiSGIKYMnPp8QJZ7RR1vhcGRGBFwqSIbQiCH8HlJwo4/TCrhAD0DR8Xr88q1mWnTkbvAkAgN7rRDWnU80oTLWaHpYGCAXQ2D9VjrcYh01AgdZm8nclnOZtOEdUpupJL0dUhylX/voNj3srKOM3Azyixt+sW7+cKPtYlEp2itngFsVN7d8sF84odSXhpX0VvrmaEO/9PCbax5WToBVdQe2K/vr6/eI91GaL2CTg7+xqfSzQppgY7XdJ6pssuyzU2f+G1rdhMyYOEcMIOE+n//qajE3qvQ/14HO9wqLW2OyIi9a3N8sdvepAbLQbX2qLAmKreH1E6XV4zqIfZEg7ESqCQ9IRs4t4rH0hnK3HSGfnBl5jcY1fBMf8aVdAZIqzvSzoL4VdD4AIhBQQydTs50xHDQcHKYGUM+rSL3sEmd1QFh8tSyLP9SnxJpJtFOn1RUOdotcPLduQaMcHQvNKPv4Q260xtTXVIL2ofs88Pbu9Eo/e+HHUBq+YsB+fthvUgiKXkMPzVVZYOpkjjSg2FJwg0Gg0eqfjN4OgBrVyWhtxhdsLo10TGGwvWRt+hepjrCKpW9wBw+iLTyAqLn0nhAV9FmnrHYdX1aKaEZ157yZT/Y0b9ZvVaVxPIXWgYOI0PLEelQLU856d+UKoDprGlEmoDzypPUOJg67am0JZOlex5eBv/7Nq209/N9LE97kNXM6M9z6ypWtXFZZ5I/9JuHGqfUuZZsImA9mQUOXE/Pbat1R++RHFuq0t9PTruhKBJgX56b+4PtijjSJIwSmqk/psGWa937cf0TMJJHXZLVjZX67MMxIVGhcLn4Vb53Md7Y7IXAPrqNVWiaq9vFjrxNK81eMJoFCu6oNv87bLCdG29ccR/xnEdCdFQaQh7+5Ez3LeaeKZu3aWLceXRutHM/cVhLxl+KhAXu3+9nls7xxvcWOruqA/wX6TrEb6J0aviCq6kfISAjo7iMCC0wtve+9k6fo1UCRoHSfRP7Fs6pl0sFA/zv+MbW0ngY6q4iv7fwXgjkv7pLROEnycTzD3HWSFEb+ppeDkp/302iQeMuU9v6BenRd3ynF3rooRE4SHCCjkzix/AwlD5sy3TwMAAKpzylJcEF7XDwEVlH4iltBn2Zv/sQApNGy+KviDd3/bptCtWVzmU1SX8/33gnA8PqYIRdRHE/8dCq2NLVzmpZmbYs3yIsnAoKjCncwlrVlScK3IIkCStmOHB+Pyb2GUL1haviXFD0B0fs94/Qddj2eVu6j03I9qzGsL/iIMW3NCURB1Ag38mNN5U8CB+YEJdkm/HE8sUo9vVXmzSxvPCp4HANCfrVryr8huDm3Ir3qb8k37Wy0/NjlyU8yiLKrCv6CTj6mOe+FC9oTLRL7yEpVwpAIEfRN8gT7nPj8QT5St/M9XAEQ+KhTahXcKQYP6ZuiYR6PJ00T06rkpm1URMj9fQWn8p+MaulgjZuBiIkLHBEwSc3lM4NtbZ7P3ovg/Foeswf7ERRC3gAElAUKSoqfs7Tf2yUzwGAaD0dc39UxX4L0x48HRRocnVZU1vK9W6YOH3cAi+zdoMxCaVxO8UjA4zC10GIaYC3Ia1nguehSfwjMENu0DqH4kxIVB7zzjFmf2kSJ/7rEMbYSOL0ydsFWdrK4EYQNn/riWFqqoXiV2/+OA813JwkVNRKBaDsWdrNSgQCZQLt/snsQWRAIi3COpFqlZTvl3ILkR+HA6Zqt+vFSg0iypDE7vkhuwNR+3tXhJmJhtvcEnQ8bVAspn+8RIj2IC5z0sS5gQqqo5dtcYq2aFiOw2w3V7KSPDM2WMz15CCaxAAaCkxiyhBR32/EiGAmeAxintvDVf3lxAkDwEB7dpxP0UCjJx6wgkec56t9NFJJrkK+i1iNZcCmd0fRI6LmdKPLyjtf5PM3TQrmaU9nzaX8kc+8UTTJSa9O2Z9w8qWgJe9+Sn/+iSJ+68kfLxEXYm8NO0dERM46JyW50XU7Xy/Vkm/1j5jse8LkgeA2yyxzAuvHc8k9B2Ul1pnpdS+HYZrR+qAvwTTg0zoYCzmD0eWqdczV0WM/mVqhtexelJPEF9GrIWQLTNVO2qCb46D2hRWKtkyHLHA8uoeLxWmMmasbyG3XlUlEvakeldot36kCPkzH07S1zDa5n8Yy7X8KDj8/BWGASkvW8fGmb+KPO8GF+yWE7Fi4wYt2WW0yKFrCBgriqPoJnibcTAnM1APunfsIsBV8TxHmHlqU2+IC90W7hmwzBtyjeojbDlaP3xSbCowUlAD4U/QO2Mz50+7HIzRQTC2yQOVRbjrNNhszooMbUQHv/vdPxnJxgHoxjrLGD3LC/VAPG+KkIBKxd6Bf4BztLhQe/LQKW6G84A7hfyQiPLmiaz9st7zq8Q6uYCyVPCzxW8XPBewQrxzCbJQ2/uOKHawFdWOWt2US6uCsK3pDLL35gOsp91ghpWp2ndIxc2Mvcgc8AR4jLIDja/pyRrhPup9Mg2D+PIMZhUTbFbGmVDlf1ZeZyV1bIzwrvEp59MASfmPxjV2q32tz55InkkkrNoGX4RZvIDH2qTikixcEAZiFc6Kb09z1dXxgFkTmHDWLOWw/Xk25Z6JL+6sOc0l46e4JM8e879Oyi71WC6x93JrdsMEn6SwF77K08ECqTKfKdmqd9Z46z556RDaL5R0xRuoyTAwP6If6WKQs8LLE81zcpllIwl4KhEjN0ugG1CHhsdoshiudsycmgbv4ILKW6ZUsV/4x0qYyG9ieFr5wVi7i8BivSGK/NsxtpCUNAweD/QHSgeLtJH3T2n3NkB2N93JimqZVlqKEsA+j8f3mJ6TcQHG9efEWD/XREJX/GnaiIoTln8/0iJh6Hmj/QgKAr98BJ1UA7WgBOXrcNsgFy5wuzQk/hsgPS468TT4HIlY/mdkf288CISYclKN5AQfQvNAp6ozGt2j2kEhs/r0W7VlZoN8BQacAzfGn9eubCpKkyZS6gj8LqGbzYw7W4Gngj8zYsrLRlf177yRj7K/Kh+YlE3VX86VNm/ZE9dQXbp3fmd+XWtmYKA8sZhaY94bGkhhMMhX5rNQ7DQwB81UhhaL7utwHS0LybjO5qOMTbCJDJzEiQFkSWI1KDQasP/c+awVH5rksT0srXk4IK/6sUBmdhAlSSfavaDrFzQmTo75YQO8yPMMsWT5UKhIYRDE/pcZc+LkyhaZJKG8nyL8p7BGWdchej/Vzms/uLFr/fm6yCwgkbdyJyLoqnnZX/60qXFpq6aO1Bvkzj5lIsBmBnt/kPRVKJj8toIpUDmiPTIM/iQdB3du+BV939zGnpLKy+gLw3JYng1OYLXfIMHSNsoGVypWnSVWGl/uNMNabN56WZYbrjO1eimdVA/i6Sbtt79JkEhqb5qccT1zjT7HegTsqZfju3duevp7Y2urUWuVmcvHUDnv8E+UHUv5cHZoX1cHqzjB2FZQ0OtqHE6RrV4mN+00Pl7lHXUEwkeZMSxGA3ekbgGoMhO7fBHTKZClx1tm6gzU6vE2sUXkcieRd0G6xErL1bPp2BUOTqFr/7uE58jXYyxG8Vsd1mRiiC/9KWcZZcEhZo0MhvuonAqqrIytjwFbZHjpevauMsuR8lacL10fas1jFUNx8mJT+7ZO9iURskI5NNDULjqosrDROVLmd3mkOwrK7Ntr9bUx88uuOr2PpTQb0sXs1LSqCs5iq5Nmp/ZD7AG+YkpASX1r/PaRwuNnQgrTU8+wEEbwKMMrzr0rk5b3syfcghV5QYVhXbmtDTkQgvoar/ayAO8a3mkiuz7NvPo4ELZLi/EXUiMbk12CAkaXDTIQ3RO90is4A56RCxqB01gN/2cHTHNU1I0umVRROK8ptIfBMamyNwasVpTBeRulT456QlLgtmeZkKIv+y1iI3ASdQJZpFIpdgE3t880XDDfNn2PMwVtjIUT5K2t5vyFiJrDJVcjPjhuCOXVvaRSjaHZBMiSz/PzkWhX8qapfFynCsSyrq3sI4qrHW8iKrHsZIKKPVDXdPEjzbFljQApH2ESP3uFs1oVTsxg37VzUp6amyBUDAoz4RtZzaHxKh7g/eJDlglb36fW9bNGWzRGPBfe/Sj8u05WRjCsvq1+AIKzPRH14jTTz2PQDIIHXuaeb+FlH+jokTzj3X7AdCiht/dN4Yost7yjcunyeCmUfc8ZGAuEWKuLQZrpb6KJvVAcACUD+i+LHPN5iFm14ZHpaP65W2obXJaTF+h6e6SRMY5g6hDr4f/9Rs6fJjhwRI5UGARyb9HEG8Xt5zpa14VWp8XMW4Ib2R98dG2b5rt45I9YhhHCAw5hkf14AnFbUXo4PRsQzP+8MC0uoEumBk6n9JK1QPg3rsgCyj6mvzjamCCJX3RG/2y2W3qoogKE3aovUIZY5L+KYpPfX5XAPWpKXI2Q1TgKDoKY1+j6jkqcoqOuhiwiTk1i/TdSnMhg9TfJNe0vKm9xiqjhuQANf8ETwTxX6njp5ijFc9WSD+v74E68bZEkdhI5UhuoAW5URiTq8W1u1t+TlnXUVuwcMCSkSKs1+ZgfxMrjFmlqtk+F0GYNET94Cu4Ddqj8pu6A8eToO6e0ms2enCe/W89xQnJEUHhi0SDToNXEdNfaiBIOvZ+NrytRzDnLSu0VgsV+TkzvgmoWSi948lMSNWj5xyIn6Pnk0/91cC9Mt2F8o9AxJufH3/Q4JMniiJy90CgqTED4wouU6zDRbFFP1aba2mJtsrkSOghEcjzSMydXLI3k+nVRbVU7ialhR+7kTb0Y1IErXcEidrmqdgLgLvWtZKlXPi/6LEZjEiqKkU97r9Dty8mlVUI6EOTNeWWeYMDOvY1VK8uqubGCvtQbhAa5vMmulh80ILHIZEpgNXGQMd17ek5VIOQPaT1vTirGCiXsj0w+ZewDeDc36D+wy3E+59xPg2dOfNd45tBUjQxYfGKVfjb90re/VumyQCrURJvdHN3I0dcXiYwDT+cm9EBaeB5f6EJTq/WnUIvq1fcYagPLg+VOs3opPqdPNftV8ARdphXAhd4KHfsaqmt8S/7Zp2Rr3ljAdDAeXC9B5UkqoLkIW0OWkOeRkdwjApMZAif1n5wEYK2WuhRslpHc+cTnsPIkW3JaitXXffX6n6alHqbPJy58S1WQEBG2kzDYlvwnNQX6ZCuGWNsYfcl+UBCnJBpoMFQK3WnPFffZmOGKVzAsAHkDMAI3nRvxsvN7Wl+eUWDYm+j6uBh7/Ys+KtUZhHkn9otxSPglOetw8adVNgJWjXI00KsPXDVSaj7PUJL/LEh4AlaMY3CSz21aae5w8ly7qRXXILfeunl7r6+gmUsOvpXynNZDlOrm4KxH5ZsXCq4pfVK6j/h+wVcez82KFNQ0cj7SA0rBmtH4JXk5sgTdys6IbHnh4fNi5ylju8xjGB//ugInCWAPj7VD0AjfMRZKWmpgqcczzlpzp4ZEK5Y8X5CcXBKO/S1gnOIXN0K+s54JGeEqLnturK+KO8+qyP1GVQ3s3FGxQyEhFQlO6MpYkanEm7H+hPe73u9RTtE2Q5I+w51Qny/hYyaCZ+/zEurJg5KO/zEa+zrNTQIAS60Ru1/WmGsb1Kmyx+G3ZBbcQiQ/8NGkvSDWdqmSVIHan262d3ARoM7i9xvg+hWoT/r68a9Ql8xoKKyfWupCbYqf+xmQ6HOGaJlx5pMt7JaVWwTsLpzkiPXIfAJUcBVl3dwdrV066gVoabxtT3rk19ca/hhP1v5SFWyl/wyO0Qz+/9mnGtpNYVlP2GCFT+YU4aivCdRtDT4OIuBySCSdBoK13HVbOSJwqp/UCVZF2+4WjanjGu3lgRvyd1to/f25p3o59aUXjXE9+QpnkjExDV+Y3Q+pubyJXxfJ+fqPiEcEJY5d2Bb62n94nvf5C65oo8fys2O0bdzTgQ0AYMzmRSZWiysdk8x44AW41wy5F74JzenIvuOizTMeox08AuzzNNyd4dcWfK/+Iwd/JlOtaphVv+lwHOLSNdM1La43+A6L3m+TwDw/AHpghpFkCug/H9O68nEusCtJBuRtSnkWrHgay5IFyGdLDEGokYqk7nFDMcgjmXWA/ybUhwyiD14pKcZzm7n9sOW4qjeQRqNvZb0xdLROw8mfXXaAoa4abqWiGHhIXgIBS5nHzBXpiD+zQK7pVwh3l8tmG5NJlJxhgecgVO8hUecULdi8Cm6pBvhk2DwSEK3mUjFTKCKUP2woV3x7d12d65nnjOfIa0j6QkP1q5gulkWvGrRHp/6rAT9pCnGlsmWVrvs5aN/gFUrMUq1bhjwwAvc8JHOkfpqEiD/qXhn9K52XZ9Gi0HgNGNftDU4Rf0Nl7LwQwYtP8+tRDN8edFwIdsSvoBT2IWDoc8onx6luh3IeSX0ANZqt7yIl5qb+IDU88WDigbhqFyNiv8nrS3Gjcq93ShoFPC7dOqCl9+xiH+PXpe0xMFUNHReqvAKhjtM/PboCCJcQ/DeO2f33T/jI112q60FJxZN3td3RNTwtkhdSA5G90xx1eIoov4jQgbfQZ1TA4eCQFxK6qcPaZAM6AEY/PGk4473MSCoWnHGZiAeK7GlqxRFNLC0GTxL8B+tI00z9b8SKIg8IjedV82m9jQTZ8e+Ox8sVr2yF8xfXNhaD5cH4OtGr9/fTD73HJ7CMzop1fPqgb7cqqaiggysElVtqP+Bn7cQTRhA3jFcTks8vh/MD4sdE4aF/zZ0hEtF0hgpm6aP/5vTbQfVPxsow5JBw/WdUGwV2Arsoybg4A/hUYIWEDhyxeah4DnkI+1amlZFEing+JcybBlpuKsmOiRjOYInLxW5LnxoDFSmTv/Ac31sr5qwjG+79GXkhHVikY+OlCoEfw7i6R/pChrzqF2AlUqpU4xU+zNiENlL3wi5FjnSn73aRzjpnNnQNRWsxUI0sfmiXyYeviJ4kWfM+FHXbltgyRapQXv5Z7edVn6KFiLgr8HFMd5I6hJj9iTkE4T7sOTCXDyzSKZgzUhxRK0MOGi0XshZEzQXc2nI5Kz+Ezu74Q8EQss4Cva7zE8aN2tzG3teaJdre1cbHR/Xt6E/0U3/rxHYVdJ676cezLnRyi/x7PmZ4236rzSrFa1KZN7xZDVEzmShGvu01I88lri5h7VR2yQ9cwW3U+e4uI2cAsIczdDiasOzLNGiP0R039eCWbCUQJrJt+QkV1STE4afVCdTfe/jA9dfTfPVtsUwgCd6vyZjpkU"/>
  <p:tag name="MEKKOXMLTAGS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8"/>
  <p:tag name="BTFPLAYOUTENABLED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5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1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5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0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BstyfycubVF1vs+fS9zAvs4MpP5/YQRMul55oJqd6DRyz5iXZxxJ6O7GAbRnzfx9gASGrK+vT52kB2JbqhBOqjmx9mLUQu/rWhwtwIsn66wnK4rPVyogPVnZfjHagZOibi0Lcst9RdCiHKRNnUcpra7en8BXlPoFgneA3C2H9t7jw4PFsXZMEK17exXJGXgDzj2nH2KObDNq15LSl5kkrgEpWSv5rZvrtU93vh8z5PlzHPjuLlwI+H0pbfKCyPcoHIN5kVVmzFSJhUw7LS2L8WMrRJIKJzliT1zSQhtW+8AYkVClxMIF8adL3UYBB6+j8B0mcu7SyUxT4uKXcxZ7Cy2CGUUJUBD2G7AQYNJ95gI18Ma6iQrRg7bBSmU6SAImaAvdX33ZUXN36gttcIitrybaxTZl698CIC/ZI+z4RfHxFVKGP8e70IS4rQ+Q4RLgtAXNwZitXwNt9RyBHXB3+OjoGbRAgfFVPuGHc8kwdYus5luW0j+xEvioNhG67seLZFbaQyssNsLQ9vWDl9a1c/lWIyqyKWDsZuj/fQNCQzidoyaxTchPAOY+yGlkePg43h41UuTqp+s+YGOQSab9oqns7FK847ywfhxPqkJWJlcRHRGGq27hdgZAlzsdcDSkSsniDJ26thAx84b1iBIo3MYMq5LxY8qkofoymykrsvrErneWtD//MoENQ7geK7Lkyf5lXs+ajVjIlus646PIePMACXvHHmt8nwI2FFzIdu+FyOsXhuYBm6HFtMhSp+eSao/idGAR4nRALu86tiyxeG4uub9GY/2R/XzSzPVTpnCf9TkM7dEG1mzONJ4l7ujEpLs8teB66phvUrKvroe8cRhpyT5xNw0/Js6Y8pBChMdfUSDdPi/Fb9p0DUvN1NWx/TlzREYn5oHGSCaglCt4EmFd2YJb+aXPtELkEJ5NV47YpXxuZc1X+ZOuezdgg8mnM3eOXeQWim+sq+UY40557mfNzdpVhajJLCXC4cxL6YxjAQuUdL5Lb8Aa2GRxliMNuJTG3LLWXQrgH64vcgDbMcztIG93eoISty1L8Ldo7UFITMwge4Kx16iCYkWO3Lw6O7a7Zr6Xxoku5JNdRtyKuOmf+3czkQdKVG5APYZvr2O9NvVZN3+D0Brs9JEY1VYkl8rJuvzDULBz74AEihC5mcaRbdiVFaGbwBkr2nHiy0hn+9Xjbemvccq75WnOHXs3Wy2Qfj3BqTM4aui0tJ81xTrMeEJ05+UMGjUhsUZkKsoQ5bCvvDN2ANVOL2sW+/TO5CM/DevmbhQ2GyZyqHNr6h26IB7At4AKS79Rq4OXfchPP3CvuZJ8obBAUnANs/Q9EJxyWmK5IaYbrtgIPq8GnPMYOE/ZuRyEbKWdPXjx+SmCZNCeOkWj05+2Wuxrxc97Fw16L95kbrN2p2kLSkX82zV0ClD2sI2WmSXFJUzLqJ1fFulRTBfX/CdBf6v58/kHRuByStjmmJ+VsDGEiqFkByj/4+5be5zio/BIt/a9tP2quZGZpXunyAr/qt6n/CZrovNHsltNG1005OtCWPDM0uV4ttgosLean2lHLLupzjzA+4kGpcHUX2V73yiNDLSaQOBkwM9svzsIONlgCaW2dWtF4ZNXCcWsIcz9vC7XPfJUcPN/tINBaB0flCObg3rdv7DDonfpFE4dtoAYic3bFWNwKAczrxCa7rQly7EviE68NL8C/n+Vtkfyy8UlZe4g3S2e1l6yArztH9Eu3dasLjpBCRrxCDZ/Ov4k/7UMCC4DSiEY13DzJnmnALOEnvi3alOI+ipP90JvOcT4KSnW5S1Fj9cnJh1UuMuQ68w1AOfQkdw+qDzmtgMSNqJ8+kuJT1Ygr9+CU6Tt5IGt2jO1gC8JU4FPXLGTRp0v8Ck7VH9RiDSf6J2EuX22RTZjP66k+YkHaRSLm+63x2VkwAL8UKNmujxVQtctOOcnn7GEGMwrhtIvtuId7TIgCTsvamcWTEQafSvHE60IH0+CDy5fp+LCFAF4zbZbUNt/pFP76PeqKvP9bAEUxI47GHxxTS6GMWzywYxTCld50sGxiin9kyGFjeeXcvuJulIUgNEnAsGY6uBNn77k7NGYuByUVV0IcVcXKyZ1RDz45SzUEU1ejbC06T55JA7D1S99RjPt5BPPd2xPdZY22AAlDb9qtHAcpoy/N4hmH9SusZK+KOxRG2bcCT4E8T/fif9V7fFDfGs3IsR3kyf99UD6hCWTANV6jjFdhuY+RoY32BDgba/ln+mgl9MOeDnsUFiokQ46uhU1VQ5jomahhy9lTjvaIOciNBZZ7JnqjbQqq2nkdfPh9hDnWQr8RrZC2bpY0dFDB7UZ7c1+7DwtWBYm9Hy57S3JcE8ita3iMV3s45N0Ch1+OefPPDguhSk4Qxp4CYVUjEcJfyluzUpOwUvD4pnZxpe3iuCSvGBukecQafCW/1SNQ9tsovP/bG4DvbgLjGQWO3chDVqdmw2WXNzp4aQ2/56aU0wkN6JvvJ9Dx3jKsR4/16D3V+5+PB2zvLZdus1kvKqkEX9l7C2keghfHHUkXa0+kUb4+yynGdP369fo90u+xHFHWC0CSrNokeBKfx591PawlVXT4g85XwUvMTf5E4C2vBEQJ2TI079Q9J/D/XyMCpTYvZH1j8XHPuxUWnVW8pvNufsW8f3ihiPOelV77Hazc3VCt8xcTju1tbuxzqx/u9Uqq4DXD5/vtJ8UlOgLmY39uNvdrVd3nbQylPgZ2EadoR5t7SB1YI6AG8ubeg7mRmMACT+SK5zTScAzXeQ2iMA6yIqNqlUyA4OzNhE17BhWJueJMGV13wXQe3wDwug8LUIDpPMRfKlLur5TcxOnuQKaudGhhfkREnElYQ1Tc7gOwqNoC8Jm8zgt0I76UthUbxr0PYmdZvC6vYqCNIwGT+DNeI3UZCbfupwIVhkf11PmR3EiuEu6V3ATTS8oETAR9XffnfL3OvNfqoRdLEmCdm/+8I9mH3fM9nBzTZgZQ6SgnBlZYcGUkLYeOWoNhK1L1ULg0nOu7rwZS2wJFKGMgaz0RdKMVxjtAK9rZ2hOQbiZsVUy7ZIV/aKlICyjrmKLX4aaB7sKPa1YT+r0aL3bb3Y7ZAWcTG83x3CZr9gjUnG9LiXNnNt7lSGsGpWvQumIPOfEw28ZIGwG9mzoVGOFfO9kH496OkOHRNo02rNK8SQnij3iLfauHJDOIHcdT6wseZ1SYQLCqlC2oXDU+GAkHFZzgRnC/uexhPZuVZ8vpG41vi5PtkW+ZZb/gYYwrbOnaMR1o05RcnyJ0dlal8wAPERmHWFXyDad2E4C4+Z8a2v7tLyA5rCtNmB2P84colDsq6XgY9qQ4mm0LABvc90mSw9XT9XVn5/k+pkybM1fE4oVVbTa0wYV4uUZz6dyaOdKXHNgUolX73/6sHZsk4JULj9ZwIhBZXKeL2idfZq04tP/peQC8MIuhE30JnQItg2RmaIjWDcjUWO8TEaHHB+pp0Wg+cQnBcl1BsFkSCuq5bPlyNCZF9f+nZU5CG+yuMRtxbEgPuerxG1i0+e+KkPfuzSkbZGp8hq1WlrL7m4uNKgvcCBRiathGxiFk1y1Z06Q801Cy2wBbtGNOhboh4aINeJFF33IYOePnZ4UXesEhTIZ1w+6tuJE2dGb3lUO3fNP4u59tIpybfBsX3wWurKv2LUtZVD1ZLhYif/Q7Mk0xT94lGwErywEmY3+aC9+U0epAoDQ5/Ph7qRM7AjA6RpQ9VLe7k/fg8JKkXtca1NnpuCJXKfCGNwWNRBqXzROWjOo0k5rVZqA3UiizVKHKCgdD/roJpVVZTYlm07Go1ShTTYuYheRuIKr3SVKBTmpfC+BFPIcYqAeZMNdGh8tHT4bJV0cFUbKzh3NeKZ6TfKjVio9AXD8iBLVW06KcS4Rs2uw7SAhhM2Cjg6zip6xe9HVtNSCXX3uc0UnW6uctONZr7wEN9wj7/mWovmqv4e0CT4UTvYkoCDWFBsARN6tZehV3YRizTv6aog4wE1tLUdkt1DtOonsq15JE/lbo4zl3tsEgFHGq6+l9OEUhBq7fEst3bNbk6F6LYdawimay50za/VEvc4QEoxpFxijXcg3+DK0+y7LiuD6z4GEFKZmRMsFVXg/6u9kkqzm5ocT2PJoain+eogtSWixsOMA9ORTxcInNczpwG+scTpTO5aMgfxri9sC+V8TcQ/ddEJTKztvEWY7mwyZsxHycPRu+wKXPiCwxRO+d4PL6iyYsDd+Q3i7625AYuw9rAQf8lrC3kNUrbF2osvhlsSHZZFA6giyC2cNKZjvAfhGNYvB/1GFII1cg/N6+KDhCK8wionaHusKKvMPn8/+4e2TQF7qVGAiHhZVNkUwxHnPcRUww0Q3uWUEm7ZLRZk9AGrDBc3UIVM1Hko9edlriTSFCPjzIq/gbBzMeu/ByLMLnI7IJsUWgC2iTRgD4mCf94Ye2UrXTv4j+/bTGgO2rkQs2VlwyJwcYvgA2zp+dsegRUhpkwFrKCWJ+WLEESvRa0xS/BN/76gnUkMQSOUBOn+UZEA735yYkVVTSxWPiF48030NqQ6U1mypiY3zkcTpvSqI/XQOX5tVUSkpuukm3jv/xjEXtawHkmov+MtUJUrTaTgJ3eEbC+mndrrWHx+26MUneGeJoiL09CTNxL1rm6UI5fWvM+/CO41V5mNIIPzfTAQhDIRgKzkrsE1Hh0VBo2crSqL7R+Df77w7Lfe8xojawAe6OpE36bDcoMG8OI3sKom0CqG80ZoA8ekiMYTQFV2UGIeB4L5dY9F0o+yBvBp1d8KnOtfYZLpyOsDvK3uN2BwHze4DWt4USpfvEOEXigbQ3g8q8gWLqUwUVJwPUkX+hzF2AgdzLfEok3ZHNDrje/XtM0s8clap2TQ7JNKi5wYckSQFB1U7oe5NcuEv/8hJRx8/d/UGkEWQ+QWg6cwafx4er65t+7peCRHcVF4j6zDDJSyyk+qg9DTZhY1RmmVYxDmwhAVRIkuhwUu7J+9HQa+p8bOGNAKdoVhXZxhedVsHeNy2j+YXk9jzbsgW4mZKvS7B2OwIXdJGM+4meqXIUbiuU9cKsaLallPzvccvTenP9j+eB8sjOhUCuU0XSgqZvA09IjualmowAGCcEoyx1RYI50xYKIBLMEDcZGGdy1LedjF7oiUT83OVgQvprisGbK31WnC9R1Ar39+jt/jI/PCmOyaHL9y1JufPce4ez3WuEQjc4RRtcSQTbHPoa3rGbmz7XWTRV48trQ0ZR7zJAajaXnyFjDNIIDMLw4jumAPxuQhmMW7eTpzJihDMFGWmTrLLPmhpDYTIHpcACuCb6ev2vukKgYMTeCRmnu3d18kVrEEZdaQ+teWGVbNzgA2o0hE8NUJXD5r97qkdfh7oYDMaCLmFVDj3t0Q+4Fj4Qo7lDQ+0+wLghTWRrvINN1ymNJ+0RvuvAdvFfMICYiXatYnod+cPCxNc8SVXdSYt+KiTzuOr8Zt9nDj9nEUlPOZU1+bmOE3VEMnUkVBtKCjkzZmmJSIlfeYX71QDbO3aD/G3TNbZ1crV+xO8bkL5Be5/3bYFQKWXOl2ZNceeKqPp2+NhpE2LxeqhJiiehvYfxKLDLGhQ/9HuaybYEAYKEoOQnMGGpb/qITdBQZ/R+TEyfaOS97KROvXj03zVPbatFEE3ZXJBpSS5srHfcRYALw/Hv0HqD+eciGeTmrYiJzuMYbUOPXoGDv9jQyML1VBWVUZTO7HyA26GLY/TyxES4OAwBsK2NBsGoQLlIpyMBk1JbRkx+ueHcqUGYQGC2+9clj+TbMcZHxUH5rzT6WHSXGZuDShfa2GAPrKzHDfuWY82YM8IROM53TIDBVMDfIDzB/BiiGipSbzk3rta6BQKzdUtKYrXgTOpYU904SCE5nnjIy4+KGhPuOKEJCCv0OXtvLBnv1qHSgNGonxeqcR6LqWHp4T9Ki0kAqL6M3/sIrqfWVXiCErCexBCokGNqPKen48c9jGGRjP6ozeS4wpNx2xBAy12OCQIqwZyirsXfdBJ61Ydi28k4A2toaELomteyGmSNS/YJhl3HB6fw9bFkDzGhD8Zchla1v7t4Rhg14v7ACncvDMFSnpRhdjAw+auI5aDeeOpBOauMC2yczsommY9FTy1+wP8daPke5BwOqxfPUnXUhMuvn17JiR+qSwWF+O7g9wYt+jBB2rlxghUPYpQHkJbA43q5oZEyi2kHERC3dtekTr5jR/CwFoLKrCd1sATtTjFkc8EoyogLUwkJGP8UioAKjgtERBBnEv1BLX5/btPopiCjGidykLD8pCMQqyFm+jnbx9XHNJrmoplHcg/Tm/Ky1/41b7vyYzdkABs6HlDVV4oBm4nbRGSMPhhqtEr4qNwdOC6Q2oBwMZEEB1J5pJgAzLAKw6Tp2mLwobVBKu/UfLHnEXTYp9FMHtolxO4msWrabd2Id9Ut8QZG2KHXaXkM+5bU+KUZb25NSuufyTywRnOYpJ+nENtBJXuvHhjrcVKNJ7ybdTjdGLu5OVWpD2VESYhtiYVlhFUrrJj2SP9LOF/xQKzoI+LpcsjFV+/7XSMBOUWdEInID6OTFddSsKLkjto4smTigE8G6rcsalVUX/xSnEvf8Y7sPIdw/OOY0Qnsn4awj4JpnNX5LI3v+eMVl8J6Kq24JbDT4JZPGtgsumbBd1nOeDjr3Uz1x9UElBdOhgat9ja5rwonPB0Nnl9Pw5n5zMYvTwE9Mm7S4DXEXtM+uDYcC8j1i52haAVCROIEBMyoeUjuFDvTUo9Z7PT+LLzZR5pw9SXuz2pYv9mF6wCj29tb40tildur+17nRcK2aCE/Mca28jDN07i7tfYqHzEqMSsGvvKjLRaQrVDKE3uEa3FXrsmRX2ETkKZGRNLP1CCh/10GGW8HO7KuEd3Z34ZD4V+hhXgtNAv+314XheyL1jvhwQ2TUhXA6Z8Gb0w6YYKjbem1fUMJ6J5l4d5dDmKbgC13pBIQzMtpM+ApfxUYh3j6Kad2c45jagegQJ7GQFdKMQ4CfET29np2slrPuuY9zm8qkISwP7rnVdiaXAfAA0C9xzh4RMKtTK2DXMztgD3hCE5E/yQgKA2cAn+HOrZ73eQNO0oxxOKADh60gTQlk9T3MURME55Ui8V5n0H7LERzVqqB9fZeeBgiRO3Lz0VAmRyq1E1JuTbZ7myZqV0Agau9r3CSnBV1q04SD3eSQzj1xqmPEIWt6RqZx4nI04EphnpKMBrnSUoYv/jiuBlvfw7fT19OQT15K6WqnT3RWJVnZMpn/BeqmX9h0pHXKtK64ISPmc8q4HCCPYyEZOLNUInbjpa//Mc3f01A69HkjPRz1Y+vPIZzPZbMRrkHFQwWYF4woFQzS+pd6c6QxSNj3ZhBztOtcXrdzPonx9kAAEXZ7+X7GyddlrsdRUmWoYNyvNkMGr/0yeN4YMiyW08mSWEyQMmDABwnuxvU2STZg86ZHXiAbWSQbaW8ofUqvCB79v0OhnoOMgiAwCNqz9jY7EwsDd10fLbyirIW3nIdJ7x7iiSgB4ADAeY0CepqYypurIUDMy1thJ1LT55UJcSntfmCrJrv4B4DD2PRHKilzqm2u59KSHJzTjfLO5WS0ldkmLSiSfZMN0QmJfMnDmGKd+2TQZ+gwV9+VCE1k3nNscJ8skhC2RQGpz1IJ8hL0ZT6GmiqaCMeFMpJAUJHImkd7oOuaTuP6X7QZqx1132Gf+hgwatHTE+ALuvZL06wLmND6XkHmvG1Xa9Art8L10o+iiUG4fZ0MxzbePEJ3DHURnVvepRTRX/bgGU2M1D5aIuCm7IbeGjGaIjEjqYmiKZfjZvtvZ72h9vxt25+PZODJ/ip+UC7XAtH49zwCcsmJRqjLGfc3LAXBXTs5T3TURcOPxAhTJh2+uU/h0Q2VRJR09DbYIoXNrbqUvPBGwhVFw9tO5f0DGa0ibfWROijF9KSf+SmmEI2UV0o7HUCvIZv83omYFSlqXVRStMYUKhIe32B+UE2wzP4buwmBgGv9NeqLE+OwS6CtJchpAWq6Zw9qfig7PPJBMXT9wmmYuCesrxBaG79cX1vWnn92QgMeAf8EyTJ4SAORsoiDOQoIkcW5UFIM/qxxMYLTKg78kqugajimOH10mdogWP6MqRFeq+9i9wVqo6nO8zJbN3t1Vq0+QRBGRILIk+ZLWejm6UbgVfk/IgRWiG3S2cRXct1sKRV09S6ODeA1gQGRgbq2AhK3BV5AvVcHjQSNZseOD/ZTA5AdN+agq44GR4E8PWSH9EycRUg8oQnS1w7QttJ162voLEBDkjWoP2XxjlCSu/390S4r6yjfUt2izGYbajyEUuZbOwNmK+Jvvap+WcL/b1hNp/5UfD5PEaaw8fBNzTb9ALEoLwmMRlCWEhDqcEG3oJpAcp59WOcZ0JhNi9xNpatvx9SjJLCnojZgBzANPuC4Q4Y9RvSwgFN9Ej00nTkuryRcDTBxOmSKS3rB7Cq9payJ3LpOKFJmVFAkbfDjyiCb0BcLOHYnHz/XtL0zFbIPUXC9/h2AmmdhO92m+StO8JTg1GoqfPUNskpL8fmvXBMHz3gEwvDZC/rj4qba+jw24QyB5H6Fw0Jg4+OAq3B72LOCcaRz1eC8p4x0gZgBaqFLFKthThQnbUOH9ecQWlDQoTa/te6foBe+yDUSy8EmEjQTZM2Fom/RaKb1138k8QnCST0kLKLjV7VgCfMIznAeWGThHmPUlWmyxo7XdB5qHUb+ZPiwTdDFYRn6sVy90Sco+RSyFVeFOqqWB69J5MDiEYojZkZ5l5T7OCmZcW/m6n54tdc5EsJBlYU/NTW8E280vN1+KgSo4Gkyyvrju2zDudveTkagselSSACZGT9k3EY6fnjLgciejZdfn+xMNjk3sOYC+4vgdFs0x7qMMqw/wFVABrKcXkLypt4Dqa937LpbLUcenuroMiZVptGkxhB+3Z6JV4tcNZcOAItvCkbh8PjNX+kymI8pvi8FP5h5AC2xkobTGYg8BTFBeARgsWpmyoRWajGGLiT2XzvjabOHGR4vFLVLsdXmIST7OCT9E/c6iUqo9THqOHMv3MiSpeecxMgNq1vxUxs847BbeV4BEAXGzhq0GBs++TyipxK++gqVyYx2D7lpnao3/JnYuuF8yCoRBEuE7yos8fKWEZtQgzBl/mXN9HIGmG1RCa00F7+JbakBrJU3raG/A0iP9ng/oK/E6ktpvQDhqsvP1k82lb2+nqZKAnONucdv91gmo/bA6FuiiTKMk7CXnO+S9UpQ27we5q9vfomzJKK9LKlO/5s+VGg3FutAAd62hMOkpODvAohV4nhLtg/KpNMS58rWJ3E6hR5JUy+9Ae4EO5G6zzDigr3xtWV3eXnoo1zvpJpRbUjdhH0B8Dp5ZgrwLC1s9AuHPVKrcMJtD2Wca0DlzW1W91CS9oapyGfpFQD/PQeHN3nkbtmAyA8x2r8igGjD1nWaKbtn0kClTp9fxUX18Hf67hW9TKK+RgJ20+R0frv5pLlltDOeaHPulFYPn8SwjkYL58Cx4gOJm0QFwqVoIAhXhTxssh8KNgSjevNC6OvFepUyF5BqPUj1MtFbd/dZiF2RxxPOXlNyFb+BSGdJv2bNcjbk6LBd6MeNIJ8iBkxMlPsG2mVmbtC8CWYdwv59Xz7FYavltddXs9TnQ1HaSOgWOIXmDcm+bAvR53NDu8SBdAp6etvSCuVnh+CDTyy9wwkmOTG70x0dg88snFdBVs9teTME6YErkAw43KNiwv/anwObtiRjHB3JnP/b9TU3nvtDwD8zsJFAc+I1R0yxLl8DCDQpeKQnKKEuG4UFnrULNoNbCpsZM0HuLxhrsiF46gewu/I8SD1SMWoGhTpgYjhgQeVSxuKe3GzsCYkahIQ8Vgil/L+bm2cDgmY2nNYRVr1N/6ahnXL1eO/LPqVWHiE44fDfRzFEjTsszv3E+SuhWs7ThSxsM+5Oz6FQP3mHFg3I4brlaKjWqg67Ze2HoBZ1Tr1aGFGK/phc8nJTbe5dOxWBcfBBq7KRGiL1bZNCAaMQ0pDieAtg5aQrpMncP2AO+VPEPssWnK0TilUGdFevKgA48JeEn3pveBXSMzAnPoWRMuT/dAG0HSz7BA59sHEMQtoel4paUPeMnhV/b6rm0FAIq/+6cGOkgxwGFxPWVQTK8kdB/4rgZkXuQYWdlyVK2rNww9NNuSZXOruNkRU6U4mehrJ4/rQYFAIdrgYnTzbYdnVYjyleKPdulPOOhUUTuI/rtN98RgP9iZiue9ME8zl3B1LH99rR0TUkH7JHRr88HaFIngwckjqSOZ0KRasVsWMV16vbNV3xApC8EHs9KOZKwwAipivV9pjtLupU7INcNOewdaSV2Vv8mpLu7UwqKNep8ErFQAVaKBo73c7MBacigsuXQAj3LJrWDVnHAkl4YZvbh+ZSY5crwqreMGW+RoCfYqGOYJzfPXLA+nNl7b5MrFhCt04Dk+B6Sh+ojZ9Ze2dY/fUwz+INTqRnkil+s1dpG2WGG/SiJ3ru5dFxMoWn5oXa147chNWGgux2R28nmB4mM2Adr7P6xJSQC7t5M9n2tL6jsadnhhVUufJ04rmeiXPvMboIP6VhF0FukckkwnBh+yirdOosRK9EWxUHE0BcFyXLcPJTcP5a+cMi3x/V0Ou1Uz+DeKaH+XfIhiE5rFbhqG1S/0ENtlqlEloUhhCXtZR0L6RWXzI/EqShHQQlH6+PsxNppNps0iS+ExYyveCu0pvL6clUGL5y4wdFoFtwc6Ae7QoJ06hq6TkH0g5GjnTd10NYmEwPpzC/RFohzenrymOUqBZDhVzbIvlss1pLfmby2+rtZ0GlA1RfswcKIE0GIjfJr2lvcY4mnS7yRr2TA9fOGM2j0Z+H8+B/Nag6zkP6ur2yvhyhlOcHKeXoxAcWUc1GcrfFWNWcmUY7t++n316cQN6fuve3/z2vLbaPpWypx5Nsm7B0+AEdeh5AR6xBd4Sqf6hY1E0XZtbjiX2pJ4Z7AmxXURdRelwJ9PgYPjZMn6Dt4I19aEbPVhHIqZTHM+1DTqoRHXdFNtoo4ItXWfEkc2OFqjuChQfcSN5CubXYbJz2xzdfEnjCf1v2ISBTKy63BFRLUWq0GLqwN5riqVDs1yhGFf1KiZeHIHVt61RLWf7NovWEz9VQMfBxFVXjGT55pQ+b9I6yk1tfZ4KNN0Tg8xZRVJ67v9v6gbLaCXwT9VRmwPMIv50JyIvytuLxizKlHthby0AatmNnrHmUoX3XqHrMjFz0f2jCilhWNBJLFJZEzWd+hssroRvb60tp8u4f2RI8Hk1QDlafhuc+r2jLrhdf+qZXqJif4WhXVi7FPpbR7k6cO2iKtJwxLjF0dzwlfwSkoyCSemR++hUrNcDbhjV6SLwdQ99vqqMofAYaFVkfm+ukUHZTRA73K7OMSn26bKSPnBm7WHHeZyOUy866+J/Ldjf9x1LVe39xy3D8TdWoVVFyqwN/QdzX7/+oEDK5jA1717F5CEwOGXvFxydekXgV2foH6r39nBSNiwf7ipki86bxrLJeXEXDvjp0j47nJveYL0Lm0BnBKwvAm2WWGpANR1yazy9YAteJXxw7XIlKcA/EeOrSnIYVY7oasG4kOVDE672LHNgiH2nGk2ZzGTpW0kNyyBCZOan7uwii3T5MACedWeh7fxVOATVEFWWFHcMyT7rxkJx+H8uh4ELtIQOwryGhBkReL3OAY4VOX+q2UpKXv6UftrLX1zclOsrBvhUZHK75nhW17qw8W/xvsXpKlznZkpOUUwgyXcibGlDGNtQEHhDcSt/JPcLjZwBEhFesDTwVhxGTO2jg64v7eOWlX1X1NS5YdjBoGtxg7lrQNtVsNfWRxIFPDD519RJ4Xrsg+PerDq11aPV6TuTPD655BoXOlXNLF27nvsLXFgTUFh1F/yX3g/bXrnT26JnkwdUx/3W6bI8aIIDACSA9kE9N7ojIihMZeqW3jTgPyZAQb0O/F157IhL586t8ibcK3WLu0t9/IyK5f3mvSArnLOg0olVgwoIbogsb/PI97Gg7vUxKTSc5d2psy4Vm9P5RKRAZNL758jZjCg9rN9DxCdfL5P5WUW+bdUSz1L4SziXXef/hbPuhR1LtHP6dmWgsGoHb2tPGT3TyokZIjzilZYgg28dYdR8l/jL+ktAKijiSDKM6C8bdcKMBAYPQNdDmxcIJeA6xgVOxwUM+QdOeWaQDU+jKrffq0wJ2cPyQs8vKmUg5FY/rpLoeNiupH9CowkCnH2OeI98mXcyFdKBKjgHdXlZKk2EbUDoZtLCWYqIH0SkrJMKwxNFjfI7D5yTJJ1dRe84iTtntUTSFfkzDueXE69/p3UjFMeWPWpnvgRXkkfctGDP2cgSJBSs6iQH1smq57t7/MZ24PlCIFJ+CLGoM7Nt1zotMizNzlAm31bQWp8BjN9SJn7vCqhFcIRAXQ8PBL7Z0CFrZq6PCe2HQkKAyOC+Bc9dY0IMReaGPI1SqLvrk0pt7AcjS9pNG889LUI3qIBYQCYOXfp79U7BtoJK9tcCtIqrRBLx1GzGb+u8GNeCTkuaUOy3a5KOgfEyHXNPUXyWHaTu8OYrFu3zQnjnbhVVLKGM1mFrBvg0FppRckouDM/2DsmJ3H17OPUPfgPiKojgK0422GLJvMARU5ZwgHSzbUIvK2lfytYW7ggDwLJ8nVpFpVQoSkJVOS0I5eEDpL/fq7IkJKu375PufXTgq0OdCb3lIHfkhuE11izEBDdJp7+/dxjzfO5ibiRTBwr92mQDl4bma+bkTqJWyreBSfp4v/MVh1IvlY+ibE+GU/E3J1aXl/HzZkHXpC2qr4JM+rH/OqdnwmQ4RTzoEgxc5uhUSl85sQTNbNy83O7T3hPVRgdgo7by1t7cIoIKF8PuvSV8s328aOCepgG4WnZHAH7x8Kt04TYeJPsbir0eLPpyjCGRxZHvoqKx+MrzQ0x9mC2Dn6yVvuZTuWWmYsra+Ri7BGVShYGP1UmUhl6Ri+x/Ghs9DUpzG3pt1LcusRpGMtKl5cBe1l5HnmRtepzWUW6CGRDCeWbxEfdR2zIJPtxYxk0jbUaTAnMyfCxiSiWbXEB+KClipT4PiPzGgaRpWtadPykX8L9Gmdw/TmW5LZ6M6opSYNARMEOIme9hbnv0RxgzYkaFV/aOjXnHUOnweJb35wZyvGZcXH9Dtnk5LfBRp1cn4suIORJXrikjVfpc++aheU2oGq1pjAvIF0bOfG+PXmaZVmoXnZqFnQaIvCZ6XKT5ZN9F5EyorGEfAy4lDtqyu9UqVmrRpX/v6+8X3ghlEvjTYc8OL+n6AoX+SpCOlABPh9qeUGl+l0A96n6093QshPZ8S2mNhm/dyXmaKSs99EERgixCyFjnxZIc5+/6hTooQggUufXGN4qY2pNY3fWSzNWE1u8iKWZf7hrkrYZjdtS6eUywURDIyNDS/HkDGO8pfWT3AOqkLXrpEYAOMynO6haot8liwq66i6wdFquabwffNePN6hgd3H/boOeDrp6GEsyFWpSokMzecOgUWKRKzDLh0fWH2LPwYaVXS6Ruj6VlHKmyHVaJwAm1Y1gbYgO/HjaeWyWNXYP50nVvV8XuTrfyd8hKYxFJKSAMEQwS9L5y4Z42J7GauFc6rOAr+HBwtKlYxliyLz4CtqM3DtOv6frYr4xzs+73S/GNOZi2nwUMxxBddEIo1GrRLCQHOU5L1+8cmh2opnxy8kXqnla76oT3jjM+vHLbBvDDAlJNTYl1Uj659u7F0I8WdQ6lVIzwSHHAYG1ReAb0q/dNsIuU23m9kinAy6X6+EMyQ1XBm/tq57w7pJGLFiWY4iOll6GyihH8JEYPX3CCrSsv8qJy9qkbEC3b9NpeskjWNbZXN6RgovNy2OyFpgvZmSpS17qDk9LiLrGeWPA1LPtnL8zpZnAUhe0ZNfjKR/IvcCQOQ9F4c4jPfpfpyOiRWq0fYRtdFJY9jWHBMoD37IQY1ZHJCOv8UUmFRf92QTXZ4jmyslqOAqrEH4HjAUUUGdHeJVXmyFpaMggKOfzBdeHGnNQRm6eEr8RD2rdoWdyHOwCs5r6xjt54mRpOTad3VUqqtuWrn7FBtWQwRuNyErgp6PbgFcCj3hi3K1nAloAZqx+RPEguWtNI0Z4mGedEUOQb3LSODXyuSNCXrmtG/NCqqdsGMi6fm252/p19WdioTxVmxttDcTVJzu7lIiIdoTClJ7SjYGRn+duY5sJHojuT0Df/+901/Nr967nLW4dvNVqzE9C1wGZD/vVwZPzHjtllOqzpOzhdqFzIY1QKnmxj9mGvduq/G3KGHORb9dMHaaz8wSjqwNSPo7CleC5+kMjjthbUHwCjubKPZAOSGXjRlD0qco57G6Ae4dclT93trfItXtUAauzcptnAkuxsnbwMIprlR0cs8pvo42CZb7zIG4oG3qQUzmkk7GXCdi2Qy6ca2Ai1YTDptzsf6Mer8h8xPstIVIHxBw/7xtPyM+xyI3N4DjBcHPScHZdzp5S4/9dLpBc42LqgQQoYoAtZ5k4fak0emn7sB0x0a+W25niMA8vFa+bm0heaKk5R34V8JUZ+Dy/a9PwYTrk0wyDpwPtIndz4bLNUYXfXF/TgW1JstUOtE1rtnVgKrHOeUc8MyAwpzEOhhGAveagmj/bnDceBF3ySvP9AXomBiM3Z1jPGQciWCAae9DnjLQI95b3NgGF3sXxnai+ConH6vaDQo6jf61zl54OP92HNQjI5cP0dDvBZ+SerUaH4AyKtqvvqcqNk3DTW5Ugvd20LwuhGcUC1zOJ3H76qbjhRqEo56Pa1arlQJGjpXnjSBqrsUYXEj3SKIRF/pySwovcrSuq05LeUdHrW4ZbMZdO/bmBe3ENUcFDipLX49V0kjiplWG1IHEyitgAPvi3CvIgyO7yjD6PG/cUopYj7CBeIcl5Px0WFJ95AdqeOPldwpm47id2G/cJLL5IftGq2CsUyIklDMjMAc79YYcNlcgpOxz1CVN+4k7hIDRJoTMZVcGEGBC+oluIXSa8OFOA2cyP8YXCJ8Hagn7TXBcNCKJDUR/emhS+FiYzJcVc3NLgxxO2Tl+UdKVpCwF8l0c+aJBXJfvlPxUKbCXWc4/7bW2LZCDCd8fa74pHtI0h59si6WYn+EgUdp3LlHBdaIQ3OxqoNeS370waivEXh5jyBcMUWHVmTDdTtuiSqj1kxIMp19pOPstfgQ6/ve2pJVTLrsW+f+vYBj/ttU36Y3SPD4rZpnkeArtDEPqepElWS/5l8UDEYeGKiiBvvCwIeWaPIQUV85lYAnH1hmr4L4WVxm3Fja7ZGKSU9VPV5v5G6sjXTL3jmaiHZ/f0R0vy1l+cptvjm/rX5zXd/4VYb1FGsLiPURWhvYGx/tS2dH+PqR/rVQJrt/k60ZBvBumqPHG2XoG7WHBCj066WqWh1PfTqp3ZjLb9Zz/CE6lopq3tAffawThpZKRlF3Vza+uTPEnFU8aalTyWT8LSIWP+onmdXgXnCv3x/4H3iRcROBB1JDpzmoueOUckA2/oTvkofbw3sxQj0esQBpxwYukb6gfPwwgUaTdgy+NqG0LfRfUQh7R0EsOQ72fg+qk27Yyd8OD1u8tKbw17hnb1cW+UNHCbfMbWK+bZsbm89y7TCqzPJ9OlDXt4Ampm7YslGrKAEwBw3GanTLM5zBkquajnlqFjfPTMOBfIPBZKAbPzP/N+vsKAXqJ83B3DX4Yof8sc+Di9+RpYi9YA8q6JOU5LWEui7FG5xwqbpFBrtzhtysbdzjvNQLwZnK7j/CODtIZN52EfjRf49HnD4F4t/MiQKGWc1UcB+LlSBJDe2cog1iNKwFizXBfgdH5J3Sc191l06x9SSyXIXI1nPDIV6W/hMukrKsuy+Hoyru5HAAD1giGZP2yEUeqntxx2QhzeZZ1lpDptCD+PGsYOzqs9rBrZ1kezKzEuL0vPG9nifuHuJykoXMQh5j/XFB7c3ZMMIkQzORpIpvVQd/DbQ3cokOWN5O5Fe9PswXuh0kGdB7aIzp0l679wu2fhzgaaNGCSDtuP/rScG8kKqknp/p9aaqFkITVK/5AodFXaldW/ulAuXpEEdTbMUa+yj8atb83yLi+hCAIjKLnsGnG7I4KR+e5LlPpPDuo0xdhTR0Q3ZLUI1ALpwWWcjuJ/wr3AHAQN/ZvujsZti8ilpqZNChtN3U1ygnNMNY0K+5lYOp5Zww3ZqK9yCoEpHZRTfXdMJi7cdZiO5rS3k32UOdCz3UPloxpwxKumnRqqWquWEb28wAu7/76Er3uMGbcV0qhlB/B5uUo/pGZK658AHoCaWNuZv2KXEJ+Oy3VgxKZMIYTXF3nV5Oglb4qmIz+waQFHVz64w4facEWOQXWoT1JSBcnmmuxnu/CZ4+zwfKPwiG99Fj5fkbn+8ajRoPgGkWj3lDhpZCVMv9dadv+v4vQmqvA/xjeJSnmCcTXPi5jT6cU2lOiBTWaUkO3biU3gf8o/DhJFGsDM0xQEYy7oO6CALm1pzht1bH9yBZMjq77kvnqx+CN7bHn7+vfIBAbpeQ5mJyBf6woCgFfqw67hBOnlQiCrHOPC5TTEQ7F31n/dNkcH9vbWdMizh+2z/Z6CFKfImGIk/q0zLGOJ9Aci28hXDOEtKSodJeCx4yI1FwCNQuVmXfCdEunU8/BMvb405rCLTDjD+kuonLv7B9nG9PkjlkLIF7VxJ5x0rRn8iqgLPLs+Lr/80NtfOdh5dLBq87dMa63gwXDTCRInX/542vgwrAFRzYJYV0KtFhHUVX4/KGDfqNgP7cTwwVpDzHuF4D1GIh7+YOJ226lbn1ddyzeX4p4ahAkuLIqGMh9p9TInbmbpgIZNTP+fRLUpgXzjvpI2ErossFSgqwKmB+NzbhejWRI3gFKEYOsK0fU0zPQR1fcskYuxJAshW7yh69lCWD7euyPy78x+sG/nJe1IXBOBwQ4dL9xjkEWYrH22iiSfcNLtMJKVWktcBDhZX35vGN0D907HJV0dfg2eR3wnw539W4CU0q5AzfSRzaBYlrmM58xmv7PahD/LoT8q8msA/cVb/wzpdeWSqycBHrTOS79gUWTtUGCSkqZqgK9gk7+M070GOJSoZbo3xNgiFnPF3cvXJUTfTQjynK6yMJy9qraP1dQowOebRqfxyiHyNMX6JyRclmCTkgNnj8qAdEWeNEGlXKGMtdsTCDArg3k3Jsyoi8pgC4UOtIPWPXc12QsdzTRg+OkxmupZCMssg1OyWysf4pLYYumlj16p3Q5hhzxjzRMv0yX5HfWt30s75O0ofkHqYYTHJyz+TaXukIbYRSfTO36nW8+oVLQQsAW3tCRK0uw6hNaTWNK8XzuetK8TKAKaO21kq5FCZ5NZ6HHFaVOtZXLuZY19iTdiSkRqaNMYpkrw2ZTGblGb8LncP03PQ19Nl/sOUXOK7v5vhZDaBeJKz0EB7HGXikqR3fd2IPs+wYqWSZsJeOiZ11K7ke28ccwuh3arf6B1oo2LzIUY3eto06qyKbRFNkhDMfnRN3L0+hHV6nM2BiUkyiSTvYH0L8CAKCsqf4+0C5nBN6mqcL3LadfoTyzqGZEOs9QbwYzbKxnghgqXWIvwJYBEq7mZ0XxcEJYLLP7mEEROoFJH+OAIi9hcZxSLHAUe4oAuCIQJUc+vbWJhHpmVBXq5sKa63UfXb5ceucto7tKcFZkHcCMvb1WCZD1tPgGpjJCMMqRekuAjQ4ENi2eyS5JiHA+d9sUuV5xxUETlX10dyFBCYXgTnVfrNwE4UQ5++gJut+TAmnJ+m5ITXbyc7x8HEx/optoighG3rIV+i/8WEIZNB9TxGcestg0/Cs3hqILQfXe9gvlnhQ2SEArOmCi4J6UOc1RbBpc604DpQnFVK2imEQhZ94BVw+X+GvrTCskRz/pJD/ps+zKhdk8a1EQ4QnK+H9e4Ur9ayu9YExmnfsB9hBRC/7bQAXaOyEojfbgm9SKKgxEH8NOq4SKeDIGsfZ4uyyZ16+T/4TvCBPfeVtUOQEsN3cG9Q5piR1/BbTFrzRoB1dKCH0S+G3pXdIB/L5mNvi39uA+nVWwtjEnCVKdGkivu/YGjlVH3oSc4QVPMATBT6yjA296DTdsnnBtob1wqPT2XvIZ51GadW4OsxHTpqtv9Dds7tK6pb3wn9d+Ug/1HQuj9FGx+sk/GyBGQwGRGVbDVJaE3HjYNRy737B2o2VESMd5R6l2K1OTKFu1PVrSKQRuus63OyYOjxb6lsgOQu7DM8F3i9ODO2HHeoolwTWcuTAWbM/T0Gl/vjJ0fBiNQTO7u1+5+TdrhOqVjcMto/AhHjqLqKjB03Ai728QGsO7zcxsxFNLWOleokecx4IsvFF3rxXHyHN/YN1uWqR/tCR2jPMPiy0dxZTx1Qw11idUa45n79zJW+jCZMK+8wCpxLzNYgrryRkXMoOudNNDAiLJpVT9C+O8WSsMMcDLQ+MwIXKz82Q85hH2oJb2OUeAB/kM81TYx3lpuO6Ig6ux+YUQuPvFozZj/OEReli2X1cuLktSzPru3W0v6SUqUVwrahARULeL1nn3RLSLoSc98cLOwJsQD/ySf4rjrdUAsk17pil6ef0hcMWIx1vXrYh30CmE+SUFlGELq7pTaICRmlBTct+SxMgg3AeX0BOuEH0RA14sdwOPnbp26pIdEzOJZM0y4u6xGY5sZlhdydf+7C2eS8JiGtf/0bZXoM4BZCfp2HZvIudMoU9fTBJasOPX0nxNpFF+xNYkw39HTT+6c4G4rrWvyr2pIqOfA0WL6RbOJW6UGIOYJloE2YWB712JRaPoSFYjCy8Ve9dfqdFwSXVaF3o1c00r1l9pwRVz0bC6AyGEhWPTUKSz1l77Sy/nvThnO/KjNiJ9AO0/sW1HQlcazhdNt1a6bEWw9Qoif52WxU3Sm2JuEzcltLOGFK16qhe4C9OqqaTa6ihLqHzx8gekppgLn8ifqpDKFVPJk0jtbFecUlR4fFd6vnJttyLq8pplEB1MEazeC+BRW56pf29j8G4cVihusERwVt1GRD3Ad7T45lv49oOngITypOM/HAzMqoOYBljrIR5N0feSsLAdfjizQB4CpISm9n01emJYFj0ot1FtkRaJOcElgugxP39pq/aXBKNqzxEcCwhkgGFI9ecrfwmRzwA3WtdBcocw0r9BltFSbP2tn0XC1b+5un4PBidBaYvgap6HC0KxpSUTvAj2qCkhySJqYgYrPxaGLSmT1/HTwX0GfkobyPwFlSXp/pujtFJ2Q70sAv5yeBs33EH9BXyyMAB7wtt3TNt0n/miDOeXH50k7yd3teVUTan/bgBIyYrlU179+XxMQ7fhdR5H8V85wRxCcTyoG9LC19QW+8ttMtKSCyUH/5lNQM3XHDBum1FydwLSXD9Ppab1IhXQfqKD27mKfUv9z7Ml4EOeEmy1O1gYyomzLGe0sxB00yPk9X7pXdTPJ6QlE3uwjsjoJZklv2KeIp3uU5SBBsDYeaYIS3JZJzLtRmwsLtiTfponSq7gu7Y8QHShMsreJTpuKfxCOB1Ow/6bvVyDA6QcNSUsQRi5ahy4NPGrlpFdH7mblXnBqWMjMm9PM43IyVXhuOTfeuJZn4LURMqI3PqrTqwjcYSWPqql3/lld4lhv6hZMkXH3njBUy7EhNEy2p2imx7a6Z2RAhOIZz/ip7CJHrJfK3qWjsGybo6jEMYiRpq9MFVcsO23NTITBp2obXD7Cc6Mz/zRjVyuuOx2Kmf1o5i8QDLvRLx1PzTVh+Wf2vrIVuOseLOKKZ4H7eym+fzunzF3oOUegQsc0omUGAfBQNnLwqDwGY9GUnEfiDo00+ucBld0zeR5JR88b7sJi3oJJwcXamzTi944WRaTqM9n0qUCIJ39P0Dq/3BqmhVXTSTnvT7O9LYyRFj9c5ipis2xSjZFAVtL37yERKT3xkz0ccVQyHEtQGoBatGMCwi5ase4CgO35bFKDO6wiWRdBsWiEW0O1gM/xxiIeMjiNw9NlLoivgYjJKj/7v1amtjDMG1+r8+Ukhrs8rJk9gEuM7maMLYTqRrr9oXJLjA2wkiyjvq9JFs8+nIvJeyhzDT+IxOKPH1WBgKc9zN1VwpOwiEDVkPWtsl3sQHUNGHcvzvAm9iCFtQ39VgOaEDl6xzdHtKR6wKUGJk02tIjW7IDOmGSq0qNVDjGzcZQZjpjafytMJhD5Sr8vKmujevBtH6wv1m3mGjzptTOBlxjYXPImrljAnBoAKXR66sWvKSlWnS7r1jaJgm0SC9LpIEQMSk+DXySPaos1Kn4/qwdpz1/JmtdAOCxZy5D6KfnQ6cf+6JcEvRlcpxAIAyOExw5XDzMGq7xIWcheuEvX7EuP3WEebSZ2E9NSKarbpeD7qvVMuN/4MY+V5TRrmOHwJ7Lq0rDbyx5cB4ax7n6UPR0bwzIGxsh8CfyS7qIxm8yAEEgGRQkgkN/MpRbifrTn+5Q4pWJSdJpJT5hDiMLa5ZRE4NFj40RcrljRNGEPR+SXr0Rmz9tYO1jPiJ0xbgHdqpF/C6T+8/j9gLvLk3klo6Ao/XvX59xkJBIpjWjKatKdsHSr4x4t1Q4TxLMmCpWS+UVDimWHZIpoyun7/KZYUNjhFX0XKDEV2o7MNqnj1GeFkS38chvbVSta0TyCUP/9w1vKM/d0CLpcJ5Rqf0IlqmY3aGA3/bGlblg9RxviQIi7OTiZ7yOOMT16nHtFCFPOcAdfJ9Js7Me1uhDot5dQulg1zXnM4GOyODSh9g0iopEXPkk7xWvzep/XBc72VBvtd8fiXFknLrHjbQyXz0uDw3AYn8yo40LKJT5nDPdIVFhf6nEvCQBdGwJ00A38i0bkQMh+2JyfosXwykuwe9hJfgoCUzwf06Jpnjc+PHzvLsSLT5RRQkLraY5nYmABE0Pcuyxxen4spdnJ/ccF2ZMGYuOOskalmaRn3sRn5aHATxtj4UqrqegylO8HrC+d3kXRkySLm58dk1njSXZC2NRhxIK/lHAyUXDaHHVw6PSGfnc3cFuXlDyz419v+0bEQUMxbUxxtS3TZlK0VSl91Kpa6tRq+tLzK3/Y2srwJ77Vx/jruZNGPlzQFdAxOqt5JIDB6dbXxdGlyEfjYTfawBZUGwuz7GSTEkHWiyphT6voQ7QUbdpEso5T3UWA8onpC7tcwmg/EjLEh0SxmG7ToRIBchaq1ya4+GKo9uzCOyrKqlb0f9q3KcATwY0jCQDY48DoPdGOkpyrWobcx7uCtcbZedSA+akZY4m1DdralKVUIwnx6eqE+msvWK6rMG9AsQyPrTLcjZRsIltuoFWtvzl2IpiZpUS203RkBj+AIc0Z5R5m2hP6C0f5VyBHJ4e10e8oQ4nk+eUGY+UVb78xZfQRCW48QNngWhQXgSN9HrPyyMyvmSUJile0BYjqqOoEF52dJ8457neQX/NR7/3LbP2PQb3skCSm/MyIHzm3CTk/2YbxThaWCLwRbQs0f13PpfRqno/62GtvLxPlpgx4olpku8nJgxumpBAOuEVyH5/1nf9xpzT2KGgEsenMgPLy8bMgpeWAhDSIgevXjcsPLdIILc+8sVlku66BYfAEo3EPU6ManW9k4EeaeKelm2x6maEmzvT9NZeZKoTgyhak82QMgCn7Jt5lfmMae24IUmrWi3ZO/5AnxaMW6G+W2e5WBkVTGxNJXG7yn3B2aH7FQkRZ5QHqaAT5zthLhf4t44NP9fm0VRghGLN1yzkfdOMxCaVOFo61eus4VsgxTQL5psZar5unKsInqQRQZ0Q5nCqVyWyILu7VULxj3sqy5WvmoekUZ7bWJjrw0yvb5xn2UKT0wrwSp+wOHqNZ2KGVhCj+XkdMk6rtR1aUMrMXGjy0Q3a/HsnR9BLFTc2rwyL4ZYtf9uWa6jLWRNC9de1aqYzOQYR7xGL8aRr/cpPJ9fgoRXvA5TteUeysvrBVp77wmeIgK097IUakQOcTW9TB4xShESD5LMatxZjFE8wOfsnMAIALdGFyUtZwJwtzHZ205ZHnTK283YRXmJJErSlR3wv19nTOqFUxFydDQAqpR/74eHcAUrZikBQJ+/llCGpufOO/8zNgfb9pe8SIa1Ne3IfJjztzZd3+aoLyNVpM9abL7S9jlXp+WAq5VUcZZWSqG/9G6Fel+tLhm72LR86Il/bqF3DpsSdeXlmTTFSD748Qq59lsPCr9rFXlsP4uK9JeyK8mX3tWj665VWWinZN7RgI+kyegIAFGNNHnETR+tAku0vdKXyMSB+6YPDVHgVZAtDlTB6B1PKum1D7dABqF9/LmvvgbqyqJtZKcBuBh4kiu6mNzxVB7PRVOjm6GPZ70URse8pCpL0E+MsAMiBWVjMj/9KWzAaf6nueyK+DOpLaLRylxyUUw3O5xmyNFGtM19QqQhP7o4V5czJZjLTN/sIySZBMF860bMXXifeaFdSt+Ls5R7Iu1moBqGrj1nYH/9WJ8Pc3+s32Fimc9hCHhGp2w0RPGW/T8ozwogHxGbSL+Nagz6SGxaLSY9q+kTNpUSzScd9y1b9Xd4nCEOOCc8zJu2/cqJ2gGCW4vp1b96iW5SP0f8TNGc+o3A3ffw4OBmbjjU6vSwS3kBX9bX7leIIH1IEBwWA0VikuDj72J99ldncGRJXYyoGBhUmEOHPKtCNMdxlHSsmjj/bcRm5hUgOpF6mLfBYBClf1ZH613ufPxK0dfW1CW2mGANEMZsEQtity4BNM8H1a5BHBUEfQfWL1qGnGXMoetpPP8crIWj6bPiiYkkudx852DYipAeFHBBV8T8aXDaq5fWOdqBZDuCTlKM39ol0SV12yao7N+IqRF8sXD19ubntHnClGznNKZVrGOQIRCIiT58Tgg8L1dR0HjqeEIljhoagAW8ZTrxbbXoAPrqg9Z9A7Xy3Hb5YvlvaFnzJeMs/exoRxcAPziMwOAHZmPF4iCqmBU6K/cvOAt9oYfiGZorBhfg6lvg+t7HcpSTPo5D6dChGdEoCXwjtVewOIGRTgEEXp8cWOEPvoIj/uSo7SMLWK1vCC3sxSjK37G8UBq+B+Q5R4vUnLU9bHtpPSxQcR5cDerR29cGSe3qcpDhEkR3wEK75miYtW2Zs+2EonNzPRJ8fzAaBjYCG8PVmLBSicwHsf58DYx9bifTQoEwxYNR/Zs/Q/FrSpfS05fClw6vHCr4bLnXfGAFoVwivVk9He3rLzL6lA9veQHlkcJue0csYuWPaS7N0EGrM0bAkLyn7+ND8IsGX/Y3QetffiTRAguzHlbHpNxwRVSNTMnHhY7sjceaYMkv/YKAFjO0/m91XoQ6w4X3S4NkBnZz402aVC1b0IewyuXoBs7B3W51K1HzWHA8kU8mIrmRkm6Ybz1ZZu83OYjx/Z5qOn8dLM825BZu7fIiFEgayMuodAAhBb1DYT/sYrga4vIa8CmUl3O1RjfM+IH9g1kit38g4viltI6FPQvuPPsC1gRdOYbYS79YHGI5k5tZLBFvS2uS1zVr+KgnXeoVYoarurB9d6da2hmMKAcU9x+2pw4PcOzjy4Mn0N3dbALYz9vEnGfwOlmXoVLtqs6F4sVMO+F2A3QsVy4WY13O+IdvWmI0k8f4+pEjnY53bWvEDOAF9fZRLRssPJHLD6TKFxpPWXfi2haXrmuTV87eDsj799NI+KIJz93Z+IX0GIE2kOOy0uyEx/h40fK3Dz1XON8UW4/4/mmUF6DV5IJcVObAfekub/MBD91qhCyKtgJiiePHfaYvaAPDiSuSbWaR6tacegzA+qfCJ8H6SOpk5XzYp7oQwG6D1qBc18SS/S1A5p5tZvWtNaN2ge7PNwd4LPfb/YONba/b7RQLh4vWi3IULi3WdwMZU3LaxoOwBxgDFzer22P60ocaHjOnNCJOiAw1uSRwq3irGfcbrFxp+5FcX/PFGolKakoerMQHe8iM8aPi1VOucaVZ6e4M9AQ87IdfQLM5EZ+YE5Pi7LNJ2tx8gu7vEZFNXbvmxAgaCNmaYx+E7/JzBRLy3ly3um0xFFGMwuIjLSCUTDAD87hVUef0odXcWJ2N7smZ7olY1LQ9c9x2UggKGas9Pbk7kAER8eDAKRZ6iNAdbk/oDdqAqWyBOluqMikX7bS3zjBHQokhZiAFYC7GwapG078b/q+YRgHjup5soDLPb1SXlCaj0X4R+pT+Ak/fp/h5XBfPfaO+AXopuvJW7PkQENun9FeJWUkCp9oN6vumZrYty65kFFjkmijURKCYlf4+JFm6kpwuhwgrWa9EkbSYljrm5yH4DI00+FT9VTzCnpW48hGoFoFd44uoFdSfL/mecPS8+41EGNqjfYkd2GdHBuaIGd+7AFpN+OI5Ru+GlJalKsHvH3vU0HzyjGwaZ61TogvIxm6VcQF1FkWZkPpQmUoZCvAfwzMZpk8nDA0JrWfIlhMqtTJupxosEFg3RGcWge/X5YJXhcWAKD7NG3Bbqb6FA4tLoS04CtTtkDQIEhUDGeGXvSpXW+39KWW8W7+mC1+YJFSTYjlyzd9Tiu9Ztl8lyNQboAazW4AvPXzPRnw0xXhrqfqhzxfUWjAEE7Y5vCkDh52tLClltF5juAsu9OH5PlyriS4nZlaOSyb5di4JzDPNQjDwl9AMY24Wk3xC7WdG4CLq/v6SHs3gKyFHvqn7FOvcyzFNtK/cbnVw9aosfFK6EtzwY9uVkdOTqYbA11AKWh0kQEc0Cl6m60o+7oSOg37EQAMozPXYRuaCbJkbolreuH9ZTR/QGlqq0LOcpDfiG0fECVdkKrH6ddcJkjrD6apZLUI9GJrLLioFRE+e4HddqoysfJvdGhD725ON0b99XymSByvcaW67IUp9B6cWrw2/tvU/Bjm8cVMEoPJzyib8DSFzVzWFwwd0YXM5vdE4GUXA6u6Y9e9jSSTXJxn25Yj+iNOCMPZLXk6G+C5V+TNu2hz0pEQ1JBImrifzB/ITxvVRFX23InDqKfbZswpnf/BquRM1S1QvzVu/lquQf5FVvkM3Lc9kD+SR1vGxbIvsFn7w92MAfkkwK3gkBwgQHJYJgecDxLK21RVkvLJYKb32E8tejn5AnEBex/RWg8aCrn71ykzZBZyrzBHI07h7qjn2FZATgbpwQZsZAYDSk8kDQxHLhAxP7Yh/hPBE3y6I0rY4d7lw5VpiZeIyKW2fGODdZ7hUiPnUSuKofAz65lb6PpyBhdjG5+85Oz4MECPBHM2UpCtAnQ46cxqZNmuIW+qbTZNBuJbCQ75BXCKFPr2M4aKVPVOqIDLC4OSaASnjX6LvSwdjRPT/oH7xWNy+egD7wjJ7MB52FDiRTswtTn9e4wxmUZBn+suQ/kbUyQithCG5cBKFsMy1uNTClFptcCN0OmzY/LvdKEpggNfQunUK7OsMYGE86X7e0E3lrCZ/55WjpW2r+m3/0DfZxzynRPG/9U3KDwYSzdhdIv7ckk9Br7g2cuzGi6/kdyrQmmkjum+o5neN6EVhQRiQ/iNUDslhsYnGhzTmHJOV0A0Zt7b76LWfQ2dTvJ/EaKgPBFPIoMyJyKiH11IsCysfDyVxDZ4hL2Ug4CHXI8/UanTxrHfqMDOlRrAvTsz5nWysRX33ysYV3VjpYEhmGdOw4aEvwlSF66WabSE27HEC9iOCbF1sT3E6kqmtSNogXzgA69q8aqroitZiE1okakmAwOw51TIQMzo29qaImeHoZqpzhzSae1LQQ6TO9o6hO+rYIO9HDz612RQSQvwF9Gojpf2nLblW0JuPt5nTIvUr56CFcSQQSjoDhhJSdfTWyNe7Gxu4hELAp30aZj9Q59fQiTG9F+0AnJ3T6KI9BrXXUElxRSNf1l9y7yV9cTbKNwiq5W6w0air9ZAJG17gNuRojzhYiuf+5k/LRfzh1hV0gqM/X3nRHs/xYZXqhlHWmYMRjfoCb9/Eqcy/IzlSqZCtk+bNyux61deP3DiS17TXZ1jkTBaJ4y5R1g+XHGi06riKgJqQ69brrDCeyQRIrF3IJkdQlUZtL1HO4Sfk+WI6vbaERsD5dwXJJGSCohbRyWiTNuyj67t8nYoXs/UToF4zUNr2ReJ7xY41XFBo9eCgEpJIeftPb98bu7aUrkY3FvYNW2AeH+ujVWlLv76eQuOzX+x1s67xZbreyDS+9mjSF0EafXTDRzu1MexCqYjCkWbM/jNXDjgECDoR/IkBpe7CsEOI8fYVWebjijwA7mnWL895St2/qtxZMhurkxOfaiI2iRLkNS2Mzsk/NAKOt6O4uNPWC3s2NJw+Fgt6eg1Lxg2+qyNX1bLIlH1+osl/lssOfuW0cJ0P4TxGRspvcJavHAqWSdVIOsfJV4uDhox5RIWmiTayp11dybdK2OapdItjEQ4n9dNVYFcraAcRAv6G08gGYikWLmLeFv47fn821uURo/79GGmzld9uz5AGJlPP2v/yCuYBFjDgq0kIhEzYz9Zko2dKxrUyxtt8HKIgOeQqK3du1sPz5NtuLri9WW8URihgFHz2tKS2rW3LQYvGQkTIaHyRvaCgGqxEcEOO/nymENQaMGUbBHf0br071fTYfor3l2ijWEac+wXIl2JfcGoO+ebvX6UEwPbSsZAnRjTaWYBU/exJ3cT7fUT1nGqIOcxDlYUOHU09GNQ+WSvqppSTtvJ7vQfwhvpImMz13qnEAf2ka6tJbXeIIKiCI1pz9QALe729BYDD54thlXFOHyOhCvlLS7Prr5xzoXys+/OrFQh7Jrh7Lpz4/VADYIhxS65MKEsig0T5z21i0n/G4FjWyC4mge7PPVwiNsZuEg+XYQglv6SBb3KcealLWpN9n2InGLC0xpQmzWVoUljlkNMeR39kTNnS5nCeYFiMG7BHRjZtM9QvfxJvg8kVj3iQMdztcG7xtBPH9IEwQhPFBjwVWIjMro7kwcKlXX6W1pz1ZqmHUrg8vXST1OdUgJVcwgmXjZiUThCXHr2AYz6IQWLtJuMasKBul1hrykC6Wzu8zfsZN7mKYbimtnsJjGSewrKG2f1eefAbMDRPq5Bk1hsVG8YXBxjmeN8TMyMowFKgh8IvKko7TJ3gjAm6XR32fHmTTuSuJK2o2lvHGjWtAZmgDttysqqClCJoQAJdWZON/H9GoIUQhZwgwWcXb1Noflm5sA/jDL/NjrZbK1LpknX1sa+s1JSD3q5Ybf+P7fr2N3Ll4Eagd4Fyplj8QWStwS5fj0V+jPabT1hlQlE7//bI5VH0fV9lbWcKlrjG2P4laio0ZpHolJJU5PzEBQ4qmew482uhijKudEA463hkBrVX3Q4nBZpkIIbryEa7W3U2Hik2EEN7AL7CGJ8f/xlPw2yj/J+UUoJAsQasjU/JJa8Oh/Et4m1YodutAS9ExP+tUpc4AsQbnbI+fFKg9/OSJ3wTVv+ySAWYx5ZatuXjgzCSNtS2TjwBWmFmhZGHSNjYKhpUbJst14YvUylMVF+3aIVXp+UCYDxSezfGC3ta/riDrvc4Vi+ytZiiHUgStshNc3aF3UvjVY0nCWMbSU6JQR/Zhw48L+P2ZPgzJaXHakhe2EKNRf5jMlpSPfWUqJ4Tfy95pnckCSXhxgRRWCJxX5cjBpS7X/3bH8XI+Yv69oBKbTXBsVb+guSGItsnVRXHyAkWEL2yBHvsKifkLXsKppPvRxexT6FgRHqFvmAM1f7eI5m86dKWexWtz/0afnWriJDgi1d2TLdXjkLhaS+xnKIjUmTfA9B2+q8IDLS3Q1G+rRvL4LWJFOJU6Zaqo8cavvc9hfB8tv/4bR4PuyyCegcOx2n8BUqoFNA9AHvUlfwv1R+N0CIeFCtWEbbX/CobKnyp/Q9LkR9R3PAo9Uo2lDEs6YztuzDebHieANlsdA89NzvdqmmbBpG+3RZciyvTle1tmLmCM+4xLnnREMUmPyeJCi9pRN/eTsuhZiJkBTlvHrmMs6ZgPU5LJkEmK6itl6rtE69yLMCx9ddyG+zK/LWww9qKfdVBFDFWZoIdzfk61v6b79772oRC1uqdCM+OqIManoMEYID6BM4gkLuUIE/AFyNxJo4Kfy2JOTn1N1cLUTt+uEzhkobyDR0CDi7i/Ni4UK3jUx6026Ztfqkmdzuwwz7asy1ttz5/RDhDiEJw+pV6OrWRNOU5WZ0cs1jZRp9iYdEzMdbfI+10cgheUj1thTXikCayhGI9RlU53Zw0YRQ0w2midJ+Xk1InIDupMQerqUEBR1RZzB/v1R6lOIm7azClKEsR2OVNAAc6zBEDJQCzdWilSfk19WB1Q1D1v1TQd3RpgSyFrYUdn5XxjeFEQFWascgpqOEoSOZaGJwuKb/MCBFQIXPNGSZTWahbMt3jxd1a3bG6mIKvpbA1zvSmrWZHN+yBERFDjLpUPMQRpXknWTgqE91nDxjFygO42qjR/UvsNbPwjXVOG074ah5AmrOGKUf3YDZAoFe+cs9ugDD4a3Tj66RgGRwoNA8xOtYFEeIVE5/B4++MLG5TBlhhnQOVxwHCrQWDOqUWvgUz2rVen4WbyMhmYqYv2vcWkfh5nXpJwHO5hgE2KoT5ls6GNjDL6tkEvCUPvnqsnhZy/K1nSI1sZtXOIwSFGs8CvHdPwF6/ZZ7EzqzSoW8v1Etf4GyKYl7pHHYeu6d6oK3hFv1zXeRJvcTOgz2dA6/fpsePivD8xHA1WaGIBh+VLa86sErHYbJzAgXcIYEnziovDKrAhcrKBRDCV6il7Zc3OL5GnXRoN7aH0BCOR5uw9QmcZHRv3rIq6gIKBVa+hpo1XnSupcqMpfEP+F/348qNVMtcJ8aJHHtFFUZJebLYq83HeaXTckGF+XfetbYgF1o+h3+GJqmA+FNiSWwnnUsCsMya2sEvAsyUgD3ZYameE9+CN1vt1dwxrhuFLQD3wJxB1q+F163bwIdn3KJkj6SGXXs/t+SwGvzTAvBSi2VIQm6TM7tavTb0strVqkEIbOtakG1FlU8kmel9B5t13kll9gcJiwj57Isfm3B6OZFF/IOB4XspKEG8nGWy5Ds3lXAig3OMc9tQnP4JTZpcmlqNDEpVD+wIw4wvuXScN5W5TR6FVfkqcWCS8MDvf7BBu2mO9i3WdfQX2m95VcWh0SUwX2GJJfau5xGaK3hdKLslHX6MRYd7HFxJgWe8EL5uiyl+3o6MwX4TH72PTw77YAiw8lBbYX3EYkpC1aJ7TDNctGnZLs1HqshJ/UWb/HfDqQeud+pAJqAX0fhNh1hpW8C/wOwS7/Zv/40LZ49FV3b/e8qOqDCspSk6fGIScvJs+5k3U4WuGOD7KwzGCq2LkqAkM95pLmje3du8Dln1ZMWgZLy8RcoAkir4vzUOnMfI8TteYldmZOrMMsVLMJqIP9JeTES3LcTm8qtHjV+Nlet0EPiXwLJay2uu28buVsX94f2YPVHrGMklvFLtGGMplf4ojhlQU7P3DBfU/GlJqkORhMtSIYsGV96jjUv8SvsI8PqVdlItNBzDvQ8FwjpuyUdnBySh2MINH479HnyU4dj2YUZTpxsw6zwSh+67AJzCxx5a2lCrt0h06oFH5ALfHtwnOaKXVsXZCPcTmY0psJv0nnK9Bdu2TlUHYDHY0KESZmqai5TeodEOGqzZKYoYIuNEEqnVtcnXZZzHOLD3CbREOYw/Secx7y6ybrReP4UDGhwNDzuj/TW5eLwsb1yGk164N9ME2tOe/Ji2Jkp9T6DW/cZfZHBOnR5inZC2WJMAQbpN51TUIq1nyYOM54jFNhUOSz9xWwVK+aw8ZuPP4D7Jcqw1qQTrqN6gAG1hulMRwLKAHs+H4GnYJqDoHZ7iP5ULP/sng/uE4t+ZesNrcM5iO11KmBZ95CfT498zS+QkskUCu/yIZYwQT+elXEl7sKraMVvImApcycMT6WXuubSkac74RWxtCcT4njkWO9ZU/AzBje1Oo7Ex/DHy29aiwUao+GlBo75wEOCdzX8rgVFbDJcYsHlhYzYiA2YO4k8XilkBV8bsFyCkDmkoFgdhOGR7kbyBEVn2NOFQ52SF46BMkiN/0tb+Lmy9sLS0CcxWpIYaoW/bsKWt9anc+q3vnfC7coDwJXooKzpCiCuQkXU+MyKPV/oKnKEMnrrjE1TKfSl8Qso0zJGN60Ixa5OXXd1cpv22YlJWNcYFtjDXT36j0JsDTocKdMg3+glVRwylovqpWy9gBQG77q0zcXwfZzcEJfeiYteYWRGecOnwi3eHq37OCu7wAW0HvW9X7ilBk9UQr/JmtYa6rjWFUQsIuEibfqqapkiwy17GWLi90/g49SviM3E5iA6rsPL2KqgUs4zpeQd94kPC77HXSekxwFKfW0Z1VIfRbyywE1ECD3libhKJl7gKXV59k4spC/SC/X8teRv6Dmu/sXcG9R2Uic5MP7vcFNDG1Y43Itx60xRRgrIE3n72EL7rZTGnrEyNhEx1uzKGvOnB1jtLWIgP66lM/nMyc0kflqZ6tAk+jE/+53PdishCtGxkulfhUrEVIcGo88mrn65q+U8o2fbHh52I1vNwd0b+6kdTqJUCbz4g8RL4jSBo/nrbNdzQx+JK1ntBUVI+NGNUERWRM/SCgSX+kjmDzM79KP3x71QdHd7LdB6iTetnUFu1XIx3j6l3mpSaIKUKO40VyC/gr6YPQcKUIIag2+Ij+TjAVb+iN+Qewr0wMzb3jGCNSdwkenIBzk9bL3JeD5W5xw7DJCRK9x7geCcH7Er+pZ22ssCIHWK6zWemXfIGVA/TMVQKtGUjqwizLWf4AqnY5XJGRlXY5n8QnduZlOfEylNQVbmo42Le231zWupVRJ/eBhq3HkX2CMWmb9+WBfl9bvMsKxhMp7zY85tC/+dtcMHdDccpHCyBY3NNyv9gxm/kp2nrzcSMRfZ95/UzeYR/tqXmuBoirhRc4FbOwFmNiL/KXSeF85hdnL2a/dQy3OqNGVyd4ccfx1iBH6ZEgmthJRBsVKdyAVUXNxwiIthVPMmvM2tF841Gh9cwYDTdOeJ3d9ZwErHCnjA6ylskKdjXC+yFCV/URpmlxiYneYaYKRIs4LQsktOR0GKVIajZLIGBMFQZKE1kcKhn1fVVx/LRN8eTRj3WLFzcKZgaaT17nCl4cHMfz+vHCClUKqPSuQ46ehoWgkRHiFdwZTASf9xqIzuG87ivH4JyuuDT3tQ0DHi5CuX5YOrnLRtiFHveDq1w+48Oey5XC4aSLBypcFIl8j4lFJ/2esZtdrAzWgLEI0dqGv5viHupWLv2CfYOlhWRI1lpDZA6BitxTuNSi3koptgUAtrsLcgaZAkCfK8XD0zSNm8fSHnCs7cB4XFQ9DqUATNRZQA5FwRr1tteBcLvrV4NaoFqAUS5hnDjCvwyYo7A7djg5si1+nsf4EQv8KTh3qic0MKauaLLgjzHFJRmC5RIjI4O2FwUDqY4KjcPlkFqqOEXconml9B1D/boEeApC9VcSmacUV16tve7y5Z56THORZ1axKYBDSdTGi/LzK4Q7EwrSxM9Iuzli2gqEJCEWkJE0p7B/3iv7s8ZUf7/Hx/uyHwnQEFmQx5/qwwCCqNXXrxjUU66G5B6tY767C5YSdJ5FkXuTFNI8JIMkRtNmDKLsfS2il+NlzB2gYyKdBqY+enQa97C+f8NR7GhX1LO+AYUBjbS8DvD6IXTesC9XWEWY+TChoDc1nhhQMTd/HqBnZIEkrs/+IMo92j+GjUqAYKdmwnJED+5e1dXl1LFdUnyBNbYhRtUWRt07V5uwCkdH4uxGVJEvM34itzYb9fwTHNsz6y/tap3k2P8AAV7onXtvt+pj1FyTcGgIgz5CKAVRU+HMe9rrE5XKkaAAh6qCs89UF7Ly+hzsZoKVpJdSRynXDRihlBw1p0QYzxF6uR0NFbq6sI59u0oOVbvTBqBCcw+TAVGesVu6Kr2ClyOyYxwynblTTzeKCyUW6AI6yVXMd4wIuTnP28xWWeFVXJln9bpoS3+bw3W2ONDMudFqcMR+gEgpTeSlbhVodJlx3ZM/ctVz58hBvsWcF2n25Ehp1T1h+/mZIWWEaT2c/K1wXXAiiJaJM0w0NZQnIoOmnJB+Lnk5BMnhw+iJZwvu6Uf6fyL+MZMKmDlg5/GOVA6+5fPO9a+xcXgd/eETFJLYFazke3sNzhToht9hz7eWXT42znqiHJFcSgFLHr6op6sE7xWAwIXcv1oi3FdeyqFY8vOpm9NXL6gK+PclgFr0NornPG1/gbRxuHGTYNpO96/DAvNRQ2OKGrRLk2gDIP9aL5QLk4ExiaZxwMcNBUWl0ot1hIcvvm3lsY2Q8OdXNx9/4j9UG5GiIyY/c7TdBmTGesl29IhPD7vFw3H0Z5JKvk4QU0RKtz6jHPu7B8xdRWTc4+y4s3OS04ITeZRHIrwQCkvGkeZgPA+fEWfwKk+eNorQ5toHP9NYVa5Tb1VRwB6lTC9MVwJsekSFcI39wd6DH5pTAw7sMFQnsZUmLhVOHGD00fdVtdEz72QNHOKkYkiZHZYDTLTww/VHs16JYI9KDZhuCJ7cFrfoVKREp8jg7qfM4ke3pLl0co8TVlLBrNeOetIgYz8Qs0sizRK8XKxGrHfDIzLXHkNZQi7Vb42djMQ+FKm5VQyJQEbnRvShLweEpMIXDmvadL17P5GPeUVDr/H/nPJHsirxu04aGwNmTFYonvW7rCRAOOjTQdaX3ry0B4ZvQNMvGkL0jCd3OSOZrZoDV3FLVIwtURN2W5mOmWPvxBIeQrmQXgUj3/L/cppmyBEmeTHt3wKpD/KW2WzTsvjRPOlr5bxnr+Dczoof4qNdkGr6HV6qSHPpe/tNmmTIpWw8QayPpUPnTgT/SgxzI3C+y2djNlpjHU2QHh6/NtTsQYKqXsmV2DKM3szEsxyb4UXzXpFKm4yDbe5Fek0BdVjPKICBZESlAsfOGA0NjesJssOWUuyfY5cOn/d3GTqWfC0/7tNTPbJVVVb3+opbBYDjJ4TlpXkwrmX2obb19jgq2Cigw6M/nv6eodQ3V8VBx6Cx/KRsVevQ/Ab9krfrf3iVysLGob1Ks4v7Sj9wCOmLaV4qQmOyfSESoER7vClTc+xq2WrLQakfG2DhtcWAQORGwUdMXddBvjNjoqOfWOql4Q8ke25gGraRMLoOz+qmLpqq5mn78lYNaV6Zcn6g+gajVpWjv7y0jXrJDfN9hrCS6LErtv1AOdyGLu3kPQk1G4UHbvLLguKPFptXcEB6sfVPcueqr7aWE2rnvD0WWXn5RWArfP71HKvb9PBrUn3nOTdQkHs6Eip4UGDeLD7j9ysH5m4FW5+rwJZZ3/PsC55yWw+XnngIT9uzJDAomnYSrNE/M2obI111IOeVdpXend5MyJGgr4/3dcdDBtkTc/GVELBkqq8wBj9m5dMdarNyIxsZ/4KA3oVW/N7yuUYPzWov0j7jKDRwLVz7X9qzz2a4I15BozEoCdYBv9m9Wm8uWyXqd/BEgYwpVYejoycoEKuX2iuXHuQTTScowU1lTffztwP4al7I0E//L4NNY/nkiEOnjdxuHamNZa3qwKfyPL8xbV6Pd67fJoODXzlBNSQrDJbrbiyP0BdhnzW22GEGrigN3M2ikgc272AP9JkZPdbFIXyejDEExYAeMcEAyLRgeJkUqX7m+NoiTsfqyhvUS+4KniB5HzvgJoYhU6XG3myqa35ZgCaJTA4FQANwp0/e39SdV9OA/VTvgbSAsrhRiGPlkkP7XFdxH1l31WMLXklAMzePSh79uzHuX3pukYUGShvn50dB87SGO1stx/GNMjOBN0sa+g9x2nDCYbm/H5TXQYvuJAKZSJnt1g9jsjdpC9Aw6oYmW4xulNQFZI9UcpJzmKAPDlaCi/EThHxxwtvpptrzBqLrF5fSi/RWVNM5D8iTv/0I1akTNVXt0pFdVJ3yx9opGbAuA/RjZTBbDCgMn29c9xmrGMdm9T46SSVoYOkjPjp82CE1ZzQqs5R3TyfaeWNq1aF8nFkC0P9Akyv5f50YkCyzj8XAijWgSySb7KrsoEjdYobUfl7HuOMN1sPDu3LAa2XmgtkDclT2rKoPCmX2zHm0rZJrscXL9cD3QAfKoHd4UfA9kP7QBwG0YaCyA0zMCKNceKbIK+2wYuNS/LqAhuaNlAd71oPcVlmOsSiUX0+F7146jDAwD5kuSUmi0N8zgm0XTlEFl8KZ7P6FDtq5gAZmJDo51kUl3VSD81KdR9r70JURj/9hTLf6D5q4PmFhU6rcyR+urEl0Ryoi05QPqSM/YldmO6e40tcrut/jmYhLwiz5ZJeik5jYDcMjeBCgebf8mXBz/iizYIL0dzjLuyH50MoGHVXUqkLKGdvN8ZyBQflUNQsB0j2CFifbQlKwEds4c5poQmMSg0jnf8di8749G+5HSXJHcm4QOr1hSp9fxIjbBfbxoZfg5PlY6YK5+7qNK/70HGTYfoJYWjZwY3jhWHJXMLCqZjAVk4p5Y6e3sXRnQcZ+L+IqG8yLflv1azE4j6dmFebsvqrxKjrvX3HxZzR4+F6z2vBfe3YN0WX7M41JeDUAcRtGqC3iSbrKnjs9ZxYDmHHaDlAiiO47wbbiSlVQnR+LawFLvNnmW8yxPzy0oB/XmCtpxCWvf2qi27A+loddAb84ax9oVN+YGg8VKl/ZmtR+JElEmNbUkPoZbo10avuEp101HuFYO4e1QG1Q5t1UwnQXNtC82YIRk/CiQNdRgY8S45eRHMMvfCHvsBJ7M6mrmbuifO00LogY7N0Z43lOJuYIRRvDMi2B5wmAgbvJby67PmdUTdkKGI7OFVpo0uPl9Kv3GKnTAvo/sFIxpTQGdMwWgaMwElNPVFe1PWikecx90j6+SGEYqzA+TEOMjA5E+rDkhawVZvYNWeWl5T3sogfbnRmCncPlJTO369aRAcjCSW5UBsGuUTv5bksMv63NGd/BSw7htXn2BM9DVuvHJJf09MXkHAoFFEEHsM/r7EH5nl7q3i3BIUBXrO4w/DokEhhkfWCU17g5H6mhmWYJ+n034Tc3LfDLuogLfe7hd1kXNGqXH22hQnV6n3Aud11xv9HrpUknCStn+uLiagdZ6tcEV32pRYgKIjETNESNY3zHAIzFmYoqKh+u0DnwQ8LwP4A1W2PxTqWG1/T+ROMGtw1/ohSu0ph+3G9H8gX1iDBLsoYV6UJcWZHB578z9xxQdsUDzEIpwQhXyI/NrGOoZ2W1T4VAIHiiTPi07M7Uh6DRexKi300wp4OET0WhYIgvjqiqVcXuNkl6//jDR823l+5wNcqfojYQ+OsBSMWG5VCLjPtTexZ41KEe03mVcD8Cbjxqi9x2SU95/VOX6KNaEpgBR7PwCRcmEYCe+SU6ZGoxRAtMuGPt9mMWzppSwop1xfB6ghcVgZ06KzM8sS5Q9ayqDPkMGGpaFwD4iehTGsQfqwF0LgFgf6GtVHWAIdeLBMKdBUhu/NqpBsP8zPabQd6ABCREv2BjhI4aMbvCHE3bTvh5NoV458Yc7GTylj/tx0LeGRh9IptYKTsC+pTYlGsKcWFP+9W9bXV5KVH70GYWdLLxFF9/T0tOlzndXZ4ZtAu29MYSuOSzYo+twRsJLlD3foQYk7goppteSfMasQQmvEUpL9ewsRJz5vWtT6h9AM9eINyhzG0tsAh0pPneGYCwBUX5UIyl+rUnSJsK9RIE7X5VO80R3fYnIq6qFYS1MeItavZUDfwsmydhIgTA4Ud3FL3m57v16fsvHIPt0jeqCmi2l9nXybUO3ugZ5b/6xZ0RzHGxMT+IIgeZfmGpAIrO3o7kYzVPSA2Hd4sua9fXDDtXBCp+iHzn2Uz1/eEwuab6WQx/o7xgplyFt/6XBuI4EzHSWzxzv3ug6H8QLg53u9GzCK3Hr/LaL6VQI4BGZu1UhKWYn0GpSrmtDDc55s5gDfkZi1fp0GkO2xvmcB7E4enSg2wI+ccfsKQ1VSFAAgt84vyHrArBsXu4/PgnWACJ9sAJvv3S5FmDyYwOuqa2dzISU4FiUiBeGdTsl+PcDYNRHSDDd5kifLtS3eEJ5VBIfojlerW2HW68hGApa0IDUiYJnyaXmRUU1rcXsmwRuc4MMaPorX1MT/TtgNtLbJDS8Dq5Un46bAM3qaBHRRks95cHFlewpCBtGMBU8mpV0LkwXF0vxdKcSlSbOhnshs1+ac/s9QH45qG8cmg3jVXPjTbkfjsdRn4BlO/umL+kDNg5+6DT3bcKpFaPfpxBciTPEWGloCTR59qOcNlgaq5MKnXzRpgaJOqyAgvwGbT0lhN5DWaOCp6Mx8WUQxBABSg0Hlop7DrnaWKLWkuT/SaqrpoPXa9sqwpauKV2yeB/O7B2Erek0WzSnUqZ7g1ZLrhHDDxMHInzIiizltnHeFSA2REucyK04w5FOrEx8Mi0X6D2j6Kz2E7tsEDWUZnSVLYkRjGA5YlbCqxurJH1s48oJSDB/AVSnoKG6nouvqAKKYlhDUN6Mu5ZqI3JcyGdBKawg11WCY+snQOaw/T/OI4Z6w4tsyGi6dpPTJK8WagTEjz0UBYyTXLQTQO0nmLmMC3kIp13GbBO9CabEj0RfacwDPb8fllH4Zc9g2F3m2r4lhxf4A5SgsV5PSu6R8jNl/RY1eXn81kkEvrADUQxyy1SwWbQhsvHsMuK45EkDRWxydIHjo3FvoNEB+plI74OLk46rSq1Pvx65dCwv86DXO7RjU3nd5vLQih4tXj3VqEdVKlklPfohoF/n1CMsV5AX8QfeEPjBrrLwm5jCqmsmCRWuWs66VLnrwj+4ZjGlPychfZHpqDTlQl1vje6wBlxf7zpYpBMa1k356Ohu3ArZQIrjbiTujUg87u8fif5lysW+0+EQzH1RXSBl199/SiNe2BUYb8joYgdK+Ns7M/5QFiacSfJlOeqczp6nl6d88dv9m9DGb3nsswJ4zSknrp4oE9BMQi84WhgDhJk21G/wr2n1H1nBgkiFgyU7g/Dc5UX1Lx2F8dkQm76GYwbyVrRlkMPehmuoTtMdnAg4NVt9t1fvGrPukM7HvLTay9Ll0EOa4w56EpVbEq7hnvrE8i5mbUP+i3tx4glMgJUoOrmXLq7Gy2OtAtg5zn1ZSC+NNDHTUHBrdydTYOO91jnLgFWBQMRzPRwQw/fUh47gDyFxEG0BliZh2h6KadjbETeEWDI8VsvK3ChKbxndLEsD3XA5EQBYJ4MPlNj++NyCZ+iYpKo8d0f8yCdcb9EOJ6fpk3nBUkv5kwdpAkYgqLfGecLwONd1bVSFyDtzHkusD2124kJK+bBUmaotSnXPO63WqUksTRUHNcxvDjZyhd4yLbpBw1bqYl8LLsyS9Hvl3UGFp5QcGf3bkrI592KQBVlpit+iGB3eHKwkXmLfXDbvqLwpUQK1CTQwVyPtpwosDPmUOlMsTd7K/plcUUTsQvOUOQDqXhDF5sBiCkX+Yjb/Gz8j0FAT/1cFd6xIbFOR0UwXfZn0RG17TGsqMtUGT4AnHXwQjr/sM1PF4IEsAi7NGv9nPiiTtKQN0f24cYiLWGi7TyncjcN+5uSn+5qnZjVJQSoLpjUas5gIePO+Vf+ZqRMWb0prSVyMAEgUYoqlfuG52hCdVsaTRmDnWNa7mFw12MECczEDdCtWVxvdakOh9uhMFHvyv/pFDFJ506f9UDLIZDLdUKLNH8Kvqiq6hqYGcVnRclXxeBS0rJHKfLfFwYCRlCFj2IZ02Bc8myxKY9joV/8dBHDnOyKqjVthXL8x8jatFS+Koq+SMYkp0QHLWbdxY5ZiZ0kxCrIZ2jMubqD87XLPNF0WiqIFcCRb2QU8v5a8yQFylY/I6/k8OU2jnqjCva/SdlBPc+6zdkTRzLKYw14C33bm9V7ufiCevqF9tGVEcfC+jgzegY79zMkTJHGvukWgirR0jfsWVBGNxZKLIvw9GiWITH7XVAhk6MuMELJoEqnW93Zb8VO4f+NwXC1ZkGwqDLiCSlZldoydMipskQNd/ZzEM6IAZ96s03b/DCgzFeciy5JG7xh4RD71U5FxeRqLEpHcDDDU7Ps6BMtWoxkGxgM08Y3vEwDakCNrth2VvrMB3vAT6PTW2K21T8L+q5BOGLdh8uIKfV0F+z18O906XM8NA4haKDLI6E4DzAYVnOQwKX+Ujwvbbm+gZPppABsqtATgS4e7o03G2h8c1JeT8epkv6j531lPXHVuYETT8NOYsdp3ii2jVFwnKqXXFPiLY5ZEJwQniXnOBv25zyznEtFJuWs1bkOQV6+2GV4qe8TKHpu62mvJjm2inddZTpXEJDfArhPkf4HmHphwKbrkW7y1+NrvzJBSP4aW5a1ZNBm+J8/sI6UMJsn6qLVIK12yeZZGagDbIk/4ORYDwkEkAsZL39OBJvatGcVzYC6dbXTqY3Ec+KXVNqFRuU8c6haOA05kqTaoRAbRNnuP/mVqKRIBsx72vMdqtGs4Tl2EfXV8Tq0SwblJNT+WG8H3bkG9KFMktvQLnfA3sS1EgmVU35skf3P/3ph4xFQpw+RnbZ5T+oV/ksgbZzUk5o3Vs4ei1hf+gzJah9fmfxnb7W8QbYFCuMHYkEMsEK/feNtKmpg3d/twTUR+cnpVygCLuhGWpjFHrJOiVXoH5INH/p/iMhzhUsjd8HIwMKudCLHkROXjYh1SMMlWbpBmB1XTcnlM4+Sv1JvSNuR+zZJVK3lJvxKRVnnribeRBc/3B43zoB5BVnjJw1IMeo0e/qd7UVY8J0ilq/RNjRDvSSL1DThwSgQNsrCMFdNLZu5YC60AjDDlMWbT3zPHc49qU0uDXatMNnXahmZOlgZUj77wug3UlcGyPf0pQDbEfvStcqY2T90CElYyMyhAAft97aquoiGB35Zd/jO6Y4QNsS3vyAYaUCrPI6AkYT0llfNAaK+bYMbcGvAZpqAYK9LCZiPGjtKerVHS3h+p18NAKUhurS1BUPznRxMWUKnMb/J9yXwHsIMSUsjzV//2opYxasBNiVMoRvFKBMUYYHVj5wfZ2+iyLx9fiHHdwazm7SiTpShNkCxLff6VCcIJ7/LWkAqi3k+s9zy7YZqgBykxUBeaUMyzpaCMM66MUmzSfl8H3dujvXOgVBOwZrEjOmDX0oGiZnhDF9jO21fX6nNiuqOJLduW6sAWw30/fEfGZoLKu+CHyp7IuCD9adrx6ew995IKKyoZ4Y9+jYNrxG/U2COc9qLbsMEa7fVdplqvAj1oVKv1M6oZOlivqjDHH37tavH4KxvBgxdpfXV5wsb9t/DQJ8mWV0j6Yd1Ffpf52p1CWyYsXffomDHy5ohv5ubKi3pSbV9WZp0lQE9DItDNGCOXo/bKYDLtK5/Ek6+uIr9McX0qOKucr5r3LGp7NHzf59rH9xyI1C5W6epimj3DYrESVYl/vY2wtjWQh0x8P0ISUgBGL/Hceg4CzY8AFczUsWqw5rXb6ueIOBHsH+zVOl+SKnogw44PWBZ3N6i0VJV/Pra3oaRYJq3bRkfjZ4VX/SocbrRqRN97O4zmzKRUOcVYjimx0NLQHBHNSmlTzuE5Js4rqiydsthnFBlOSzclFmSpqP+9/Zt4TitCaJjCAlOZo6NIprnqHaSgUxEQ3RzIqy7Kqq+kRJSSeG5fIy0CpCBRh9hi+4WNTrVbJK1myoRa/SU7WwpLn44pGTTDjww4POKWDD7QfYvPbzMLuTtybtFMCqbuTXfgNaeixu9w1yvTRjjEFASv51l/L+ASt/1a6pT05m5w1OZHwGJxI1UvnwpZEqin+mPjvnJ67JJADt6D8dG3z9sVD8MIcAVnwp6sa11Ow6dxrrnxSdDARsGQmX+7zkUCixF38eoBk25sy0SYL9bwU6Br1bIiYSRdkqNaMxE+7WLUkKK3TsJjKAduj/YIXgZ+vCqUoYOwUW1aBoDIPqX6+EBbYQTn2kruCI+Kmm2oDkm+4q+qMH6aNlZAlxxNIfbMCpzi7ew5VpJ1/GRWc1dCiZUtN3nzt3eAGVGcvlS3ucMPb3yLzQqZxW3nMCmBYnSVzmp2SziGxW1Kvgb8YSsAmmN5kaXSTrhfKaj8gE589az6P5SCgAz4Bg7+jqM6Uu5BAsh0jVA2Q6AkqpXHvdYoeVMsaNt4by+nWRqOJ9gxLcH3x9GPrybNcng2Fa9EYRTDKNh7hB1ns20vOJZUJ9cPTFFlF/OxBESAKDyb1o4YuqkX30hZ6PfZutKygPwYGdUJNlKCCUrgIyt5ei5NbeolG+zaXSuqhPqUUFECpt47yJ7xJaxtOTP693GeIRdSG+vv50/RA1eJ4mDw6KSv74O2YIOZQ9RkhIPCrF/RkOhmucb+2XvcB7jxIuoSxN8gdWEMHfhuyXNSJO1LgmDOABQByuJ2qy1hwt6q4cSxr0VRhMWfD7WCQGG3IbSqjFJ5wLzrGmaAD9IFtwTXMG7hosYS0bFipLmZWEgJl9BbmSeO+3GMbOqhh3XPJv2L2P4Gdn1MaQ/CmIg0gY62nng22jWwh0xATYptGedU+UyE5t1PdF9s1D9EUiguyJKZnKg4pNbfiy2zvBf9G9gQppM9mVciTN6GMPS8ON2+1RJvCc2HG6hVK9Wx1xqlQvStQFcxUrI5HMiQLMAIs/8K4lW5ljlF98fcRS7T0/9PVLLXY9mVtsUmJOQ3wl+5d9H2i9LJPvlS/QM8E/v51WfgCrcKdSVoxqXbI34S+5Bl1eiSgvGexhRS/X1sU+2uqIJ76Osg6rgwlGgSB31gYYaUMImx+fKaZbZjDBv1tLpJwgiH1B9qxuIftU4Rmlkh6LMeFObtlhtYwmaN+q6U13qUPWyE8NopJlb4d/bHGFzJGKzyXOp4dsNe+eojnrdA5jozsfC1xOfdRR0GQHEDzKDM97NEnDJ1aP4do8yuYaC0AB2JGVwLTnWWZDWUtHtyPmKeqYz7hrwy2JnmdKtO9jpWg7/E/O/Ra8weCHGNMeChnNbxb01zUhsY87E55q3petYxV2z6Uc7Eoe3FcyCT83O22Vqq/9ztKqMRobctWf6K1GyLxQNBLjorQSPBCOgI+I5SxXE53ypy9GT2biPK8o6MzExeXo/9iY57U1chrn2sD7152HvCAYzTMu7/0vdL4/2TIbGteVNum7c9fGfbtBvMeBU46XfrOyJSDvJjSFi3eJF90mh9nU2qfMsWvDv0OpaKdSpiPX4mySeeM5lxFYiZGHdFuM579lzsGNLtRvF7BqAItXO2VG8eGVm6RnAWCOWjE99xkntVxp+prP2nQb8r/Eh3hJ5HIFrYrYE+wPBdQMiy/957KrQBxGsFrPRLygNh8e0oPTaY3sMgxhQ7bq3mK+XIBj2SJ/fJ0A63DfhAlkXj2P0DoT3/RRx3dACK1SlIN1KqY5rigds+SMryqaB1jjBsUUPHv/M9BeI+bMfTMqViH55DtuIoqKiFPHHJVPSvQOoe0Ez04D8SfTgCKGklSzBWwjHbN75K+fx+m7qzqZD6XZDdoQoy9GC/esRNKd/HmcXTFPTTmQMA2dcglbfOmjk+oglJCbmNC5BvvsDL1fcCVAv+dzE2RLNz2TYK2/bWpBJswIRijQoA4Wya4nJa66JXMGdoajpDZsjwxdy17Xd47FPWjXvw9rK+0ck6VnRBOApLUUjByYj1OxwEf0hrVXICEhZa3hNIZUomg91yTalhB/LKiHeLNSqf3NctVOQCkXRwI2vXqp/j6KLc4GMHcHrLYJzSKuMZDKqjZT3e5JpiM0wdHYRhNdAD6kvPNLOpGL/agqbXMFhfBGcmKmNihcZN6/261Q+dacKkKgCCCgdRNr68M1fkCveAZ7qhE1pmfeKBNH9yiGEawsZgathZxSqYKey/yMsLHabKewlZFl2zSC91OTldjlygFl+I+4agWxGzQDwu8Trwac3gMqSHS4ufQ/SEvMqabhsG68+thuZvYp7gtX9XKKrtYKrYwc1pcN17FHbS+KtH9rEc7+EPjlFzGpo1wvQB1GSAz82DjtW30YYZChqTK0TlkqCHGcfWi787VsWdEmoFVRCufw29wWK+X4WN34axUI6e+v3fxCCLQe5SQ6UD6DkMnZoIO9jh881QMikc93KF++mwhbz4UIsdMlOP+bRgmXBi2ZFIjmXQX5931dwm65G3dvQfUftL6epuJP2HWeg78Em+lRwjgevhCMhtCOx+oaGR0q31cSBUXZWW1FB6/lfwI7dF20hOJVcJ8tX4YkMSvrdsV02XySgaPn/ktA6Gjm9dmfXn3xPSQ8s00JBZX9/hINSks9fOsz5KV/S3nTsdULJQooUz7DzAAEQ2bhmObViC6EVjWtGZbA2BvTJDc/Q/hGkDiQKJ7IJzJb1A9scjY21HO65JH+S10zZILlBdr4NKIKkEdOLftO4OhnVsVV5//Ecq08BO522SijmYpG5egid/3eDZHaCZ0dx+lAYEkB6DQkgWSD2C5rQ7DgvDX6JuiBap3JACc8Dn5YTLK8jaTOJUmjHA3OGnhjVRILFywCty06BuJC+LZd8weW6V/ix6cPCkEqtCRT4jZId5ZBRyzZpCGsxqpLp8q74Hrfnt/XWqpb82cOddNoMNGtD3DDoW89QZK5kUsHxjBMljgZAK2ejHlFHFJbbWK6DSLCE7jkKBXyDHsGxl9Y3bir2cDPu1H+2rQoQUj4wt5Ltt8wwH+hHG9xDDnX8FGuirNB03nPOHPGasZJmFuEfkvWaRhwMiSzMOVdS82BEhmL87XLcBdLWMEhw2kawstVxh/+qeX/cGQ7Ci4+jKulzXBAArqP8xDa7xZD0zdS92ZRw+Aiofm470NdzN4OCu5znA4TxtT0I6ISyOc7BdIYu+1/JXZcqCTJwlFN3xaXFr7I34Ox+GUYnekVgl+/K6SdcQjCNgmAXQRBPAXNqL45G1rUnrZ8+Zmy5h7mcjNc87eu85l8yurZEOpCUI8sK4QWZfpwsh6trU4bdE4bPoIvlwUltRtY87ljal8Vlq/558ipWTNpcbKQXDCrl3LGfU6FmqQhwr89Y2pDOTuVn5ioocZKvwiOJ2owj0yBc/FGvNKoV0jJBfYOUbAyFYba6PUqoqlbtvU9hQ67ELhLpbNwrtM2PvEhGa5TFaV+/ieXqYjy8bIJTqbYF7js5aftzf3SJhNrVMHZnFgf8PUQAW6Cg48cf+JqZkbKLdLSMjdsdgqDQCj5WTqJvZWpYXvX0Z8Ciua43R4LUgV/dHcudnoEumvSAIf7IU4R+q16ITa95KmiQqYXCmJ/J3H4BhTg9WQ1TBFcEz/zTnqFmMlrK7MGHL2vbooPRaY1l7Ov51AkM12ZcKik1tZMfajzuJszfUCJEtAxu/lsYHdmHUysD9yH4o/F8xZ+8QAsQts1UYY4SMa554ZilcKmh4ne+Y9gcGpCaH8Ndl3HIPbEIW9PvHjVIoQDXc3iahrKbPDet+Gh9CHLm4XVr1nLTCwy2ztm40bYZMFHQ2PSgzNtqiwb3NbPYiGLfL61fTjKgehoHfJ9RYz+SYN77DGf/W0gxTbex6lKdw+laRV/9wxM0GbjyX/aIleh7C4UGD4Lja8abR/8fP08quQ9OcSSevShlC4wkTKbA07ZCKvmGdta0T+5XGcjzm3bvvsp7eADmXF9g27CF4Au2oyg4zAFLrB+x/LNGsy4Lte//KS2J9UUYsWm+rWymvOckkbH/Csx2C+DUPf3e8xNeoXXEc0YbKWQ0kyX2c8nqfU4cxenIQY5RpSP33a40opaOvBzRy2/5wCxjl+OOVW/0PQO44IO61DOSWRt+h3vH91bw2RSwpC8xSFU34Qkm3QAiR2HcrTOzeihd0ClOLcr3r4yEn1GaUhc/HQtyOKi8bvn4SAS6FelgoOvKr+ZRyLBE4bTDt83da6QVVsDVg/ALO7AVeZEn7w0Cve5Y0WxWwYHp2vJoOcu2iCZgjpgL22PQUGcInTphw1/FQIC4nEUleOuspWlBxn1RoLdVU39tzKSrxR4xsV0C9FcSJspPd62g2tWdmpxMRAFI/lF/CkXKXvpQJuxH1Af53LwzQf23Hu+fAj+H4WEKtb738SWs2o5JrAvLXJgRJa5CIoqtgfXmYoH4FXWrCrlgFaKJVHodWD/n5VGIhEyp4pPUgK0nA0O4hkgTaeg+m5Y5dAA5SlfjMqdTjU1yPksbWc3xVp14WL6YPowGEX5IG/I3Wsy/ioyzjrWwwsMLpaFtg0DOiH1HffyCQxaTmuzFR9xi/uxMDxRLKZpbqLDqmzZGc80HK7WMdQ9MGlCLnpCmqPjWqF2tLuuJUJxNxo+DCW+/1vSyT7gRtY66MzNJLf9mdCkOrNtz08NJ6EMKiEjQCjtUaE58AMrpGolpeeMzVbJ6sCZg0CDIaiAb2SiBSjW3FI+BPR5L+9LsWGAG3ik6a8bOM0v8v7gVWk1I6vTgtcTJcPv5rHprMb7hggVLiAArkZcs1cUAXKixH6mKlmj4SDpZe/VdXfLdq++jRnJXDTwi8MqsbrjVxd35/rq4eWZe0T2HJ84h6WD5Th41ViiaqD20mYx5FfDUiUDx5lQeAvZsF41zIUEivjw48OVLYxtlqQ103r+cohncXbSS2aghy2y+W9ezqnwLv1L2sXK8vdSBTkZWLVObamlFh/IjnDBZ1Y3KnOUrYGgzIJJ5ZlB39Re+gY2k/EyR+ERuPXOwVvdkCPd396YvRwxMOAb4qhsA5J25oKGCotWKaKVDeOWX3sOEca0213uuyJPIbdSt2/DSh1SLuieROLJqfn0pGISvZfLHNFhF0Kmizwsp6C+iyL3ILH+Du1Z6spihLHEpZ/prFudnecbPjErDtEL21ZNDTWA/TW2wn46aE1QrIRG8Jesu4CgX477oiM/HyZpPpxvxx0bVPTHJCsJEiXMQ2KYyGZD0au0Z1LsX3L6zw9y1FRXdZSXqd5U/mgKgOqqRecRZGtm8sJeJlXnAyUIB6ZToEZZbGfsHsVgh9RxdwbTojjBUqGVJX6ge8yusJ30k8JSD2gXhJTYaOR7oy5yY6t0jmZ7l33dnkdJqPaq/gtsIE27fwDSPr80/ocZz1ux6NYZkF/4o21kxxkLibO9C5FhvnXm5TP89g8tI41uG9tQXfSbMC6Yv/Xt/FQg4HvjGadmsz67qOteA/JG48xZ2b5/SpAcwybQ9blL6git3/LCZQYAO9e76IU2LPysDRAk7cZ3DanKwJDI1RbeasAud4p/e5opDGyTIQN3YZp6rmpIDWBL21HrKrWT14roEa6K/cMl6HMji/GDNKqm/F3fIVm1LnkqEZnOQzo1vBjGXSswInFpP52ZswxZ07RuJcAtGu4b80556HAD65TZOj7WdAiNMRzIa+CJcVm+UQwkKUw5loG5EH/MMHSMuU4XqWSgDpmiD7FtQK/vVq7fOzhzq+Bjjd2cv4LSY3HOUjHcb/5k8F1LK9Pr8nOf41uPu2KZDQnMhCNmb/PG6e7IlgvHgVZ1cHHmvh3KrY2S+Bxr+YkMWG2fWJgoe581RUy6Jpc4AmnOp43bvi3oL3S/ASOarEiCrA+2AsgMwdwA+achk7Bhr6yeN94jCT7Vf7J7SgUPmAPzvpJyYWT1P7TPYZzI+IBhZ50eQnPwWtpAbIaQc7wrad2MrbodAIlQVJtPog2YeJh1XEkBQ6clew09UZqucUX9qaXwE1QBNJ7Tr0JTmQ3DtQE7v1bPVe5MnPQhyhhgduGFVM0yDvb62TaEtShyRGvmAcRJIqYUYFh5fO83vQ8Mo3N0+XDxiZHaZYfDX3nIKkZjj8YcpZAorWkhgLL4vfJWy1WcwAGCXpWhKlbf5KBy4J2hMfzivYDJosh2wdu07Gz+kyhsBmKjpyyqyPsIifwhuI6YGwMRvTPkl//0Jd5M6tjanGkGOTEN8+aW2Kj7LOLX+DaoI+5pXLcAbzHSCYgDA3AGAh9W7DA/lSvSA3qoXUS0laqQX9hQHbmuklUdpmL4t3roTTgc68EfrxE44IulSaNiaaqdH9b4jiQMRca3ug5sMx5dN/DJyTvpqJ9cABy5//xZEuao4izSQVdtBpDrq6o7HVugafQH3HpbTnY0GOibBcOIYoLKuMLZ5rWD8b4ebKvRbNAo7lDRJL2ce9A6XJKm9z0Ilb5dJhQS4iSzUE5FFARTCQC+A3Rii6E/bZpYMlWx0xNsWRMw7s8+RanXzdHF4mkRJWO61aSSfdyqnoWMocx+Y+MTK8ihwMTyjE5WPqB5FDibl2e+xJhQFW5V9CufCsrjTnDxC1J1M0eMSQZBEBBsvNJUTdoFsyTTN1iIxfz07zZ7SFX+8JfXNM3dwEfLK6lZlKcEAM5bltWSvEq8aUVDH9Y/n4Ta65snKV+cFqfhTj5Hpqm7D1Za5u31d0K6e/cfikaDqhgEuS3ZdBjpe9woT3fFFdT3e+9ir2BtZCObckoHJcMyqWGsXdG0dmFelTCxeRYyPunYIQuQ8vEDJhqsSbl9Gqt8L8I8SmPgRTIcmG2/eZ8ESZfsS0MEjMmiWrdHBqApvVqJ1Z6Phrk9h4SIS4T4YId1PtrdSrRoCJ/2ZP9gW0eOPCI6ij2/D0RoIDJMN8+4Pe6THAWJNpxYSnjCIvytan0kvM16Ftu1uc8ssCf0Ax8dUEqfzonPZ7qogmMEzeWSqYdqurdp2wK+ut0KEcXfyHe31eXLajtnla2UmHIYQperE+x+oF/GyGxCTjkBlRI9rKFf1JR0uyI1d6erKcIOWnQnGHBIl3IRKrCcqVmQiOQut+dFiSR42adTJMl0RXamlDn2dboXRhJKQHjeqeJeyZVaivr5stqaxXD32vGxiHtfB/x3KDWDHQLeL42p/u7cIGB8Vyzmoh4Go3bglYDRsfcfHtgyU9NTxDlSkM6J4kdPwDUkofWAQ6hHpqyXvLRC1MBSeduBDwG/UgXQUSv5yFlwK4TbYCfUvwGS90k8u0NSAX6GX7vuVbcZRrCWtngP4IkZbdc450p60W1HW+TwXVvu6DwfuiZpV9CAuKmFoO2Z6RDJE4BZo6Ydhfra5sPT9KriUeBT+7ky9rPLb3TPeZqVnfd2uWok88z74eTjhrCyd1oYauYWH2UV8PdwdJhFvQKiZRduW5uVJzQt68Tj3Bcu960RXQEld7ty099miOAcenDNOr6TMBgZ/5jdIxg8GXpndVNML3DacmKCGmGiV1iye0e8yT2dtKfhxlL2Ft+MBSrYQkYNyngSReyG/5IsEZ9ECWK6NF0nf672ewg0+tP7UZRmd8oQDBVqZIhUugCOFqXuYnoSYbyYnJNe86QlmmBEeyab23eRkEf+h8stt53WHLi4Nbje+ijPqHmMd8rKHBS0REX9EkNgoIpqybvJ8KpQpDGUHQM+BBr4WgIWChgpVdaqDzHW5MOcFPJYcSZ1pnQgSkc6Y4RPcTsd4ji/2gl1X/BtBe4ohv55pAwa3gsmjQ9ncrvT/7Ew4WR/mG8Q5WolTfq0cYk+oquSlbtlyxg6Pws87suDbfQ6lyoUY1kGnt+fcVSlFs/rjLg8D6KSxMebPtR9VnEQN1Nhc5sdqNuMsM55yj0M409/lnbV7idebBIgQIO9aA0nQBP4Q3pvn8po54aHUXJmS56ZfmOvMx5r299DDRQHSjOIBuB1vG8qQPGlMEPzrG4n6v1N8cfxBjdcZ7NorwDp04mlq4pEP8hwMqLqFyMAiZXEoLmA8sZJ7oSpzaSCot9gdw4S+18/ypZrDyABqP+AtEwv6naKcihDgng5RcIWoFVT8OWao6emIW4TJtZnAX9GhzUZAwnEgrtVnUsPDyFBF4SVqPnZ3MlJfFAjT5tXkhJh4Wd0UkIJkIW0Skjc0O68eZcf/dnGGT3apbJCG5UjFuhCdmYFAjx3Oomuu6/dyZ+iX+o6AfJbCztbKyuok7UMOsOITGrUaiVPW2uIgzha5PH1JDtxWdts90Ci3uBgO2sMsjsjMXr5MjO4jWkh7sGOp5AR5cCYVlItwTgIXtOnafC7ro7Lf1IbQzp3Jxk94fgGd5y0C0Czyz0/kw2asTujgKodGcR2xdE++ITrjDhOBArriRewp9xhZWC0Ejm+0M6sdOixMNQNpnnpbZzP981pMgYYkzLLjkWviSgkVFbrz8jlIagxtIBGCdBkzqGRY21OufzgAFS0hEWJ2iHLDD7cBRrdpcdfHGqJS4JVd5rU5r6k7ynbyRL56Wwvqry50tqCIoc+oRS24pxqk5lil6SxFSpyKeFoKAEUdtwZyywjB5hiO/1r4OQQfci1/rpncqCEDUqniQoKyjU4jkXU1sDPErn1ybmbAYyP7FEU/rpDA48P7TU7iVHFE7T2AMu65IvHbJSDR0c6dW3aM6GO4ZP5gUlBPhxuwuUk94fZdTUfOKuDOzPr/Sz0LvOVS4qxKtbfSraVuC9EEpahxccEPQAdU9Sfje7nEm6kJwyPRxq6fJt35u88G09uosnkkeRksjR+BllT2QYm6sBFDErddq21zjNA+B6sBPmMKxs9ip7rlv7Mwhh+yM1cZ8SfkgxtCrr08Hw02+PTHvPWpNaR4GTd2oC1TbcQeiWVCw5g4KlnlObsrmhfrOQ2w2nF1CczW3yIoa2PzfOxm3TjREWH2RJ5WbTOtSXftxcLJTEBl0OPLh2LOlURHZHy9vwOpCl/ro66CNZBj7BnBQm8lNVdh9N05nN0UIUrnHt0TzOLfwo7olSJRat0WdfSVvHXhuImHq3fW03kgd0VnEhjjIdzax/VC5TtAZiVtQWdc3y3YDxclK/PwdI46kd6sJFiwg1x2lUHNJn6AmkIzNq4/Epq5R0WmnDl/zeXG1JS8f51mgMzlxejTfC0Fd/4/naOvLJ0VRhxx51507ygNnfp6DyrfssV8NNfE2cfd+95bCaLz0LJlLHhGztsOiuz1jBIkIHEdJDym/95eIBSkxlMs52SBiRBWdSNoZQgKUAj7Tw9QkasPuFOPLCHp0QsZZ1YWcmGtjG8ekw2n/2Yj0Cvdfi9PKrzfrMRwpjfMcpRh3MWHgRqsfh92m2my3q2lrLATnS1FhGf3E0pFXDI0jdS7GSvJlEakZrR4wdpYMsbpzS5OWKgz6Aq4Zhe8v47CHbrNoP1w2kXF71pexGKwGJmZXTHuMrmynSLM1GH40VOkVhgnZ4RXKGxRnB+oIzyHQX2EuY2ctD+D5BQuPByWTh4Ln9SNRYWvtK6a9p3UCYIFr1HXQNKORhCFLryDLtdf/QcAiqzzdd/WXmMPZcv2x1tIjW3IBiBZXi42+ngtaX0Od7HWrcDKWjy3N18CJBKruWL/2NYGt17E4+c32kLIZRTi4EILPJ5kHDrgIHTFwHfZD/snc9zl+PgGObDuakdhHRURzMZln2rJO6tHHsycy8MIaJzcMCHDWYC+ZY18FGqYo8QnQPbu2q3l9ahugtLPX02VQ7jKNqKCGkzCB5+tjNQ6pLkkWnFh5gIyrKd6oTMG6leF9y8cGQEgjfBinhoGpq9gSFN5UIOXbIMO1IQ07Fux1/RfTVTAKrZSFYxL9DNMpvpBlQTMThAbL3fL7CK+h1lfS1Y79iHqYuisAZpuOzAGREt6CLXaIGJ48TD8ArYErBo4O3uW0r5hIpjQzFoYZCM6K6p3FD8BHFI6H2/nxXZBtedoujuomjTZBqc993iQDsTcT5Ath7nc/A+dY3tYpuWYF5V7wVUl/EsHDKXF58asDESRttn5N8fi2mqju5fU8zdtA/CkRZnCH0GWlsiYP+pIdjkDxwtLKDTFC3mQ2r6ZAOl9irgrYk4aU7xG9efC9xaDXXiSknhWmGnQj9GaPVOPD+a80MPq7MCplk1ew4G4XPooykN0m7cQr0XXDtn09Btb4LnxMOB7IpCrilU4hW+H1j+GkZMHi5hu6ySmBEhigfkqEixrYc0zHWFjYVpLEtVmxf8EnqIYyNP1cjZ3WqviqmOx99lPbrYA9uUCLg8RSEHnEMdllymME45PaCBogO+JKuOSHnYurLcuqBPAdKYeAcBvWur2lGHwS/lrv4PHyNJF2lEWd0ERtzzSpRtdFM1spwZbgi3O60PYYDKMDKJQYJRocATMyC+MChJYGZ8Ig5q7dxxlmQ2v3ySTj8DP0CiOPBJCYLuI+ZLj4fAEnQ2eqrkFAO3v6ZiXPA0stWINN4PPw6bfgAzJ0gGlQI3nS0FL5KEnPj6zrPjNVg9+E/l1WRK8aAkkzp5/I4Vi+RPRAJm48L9ZcA7Kc5zZTMDA91UTXeS5XcRIVXVt7hB3YmxmMdF0x2xGmIYSIZwOm0el23q4Ok0KWFZV/GoPjTWhuJUJJxNdYe8YlCTYUKKqEwJdMAiJ6YjR4hV1FND6PL/KAAVpDc3xLS6xYWzqx2De08C2wuOzCZvIH+7pd+fuT0L3BGTTht8qWduunsC/h716xPjeeKTa8CzBlaqF+ir6K3DxWVVzd8zMbiVe12snu5d5KTUECSx71GZwMxyaYRaLXS160aW+crF0ldMEq9dK10XakCTFD/0ChEMty35zQcBSIs9mAJcklwpTi66zBIeb1eKDDN8oiB2NYwwg0lQxDdvXRQjojDWNfW/xfrtfJJOy2yH9cT7wQB3CJkVWcfRPCJSrluU/B3MVNc/tjpx6/fXHkQiLbhuVKScpqWu7hn5nf3WiNC6mh++r16OZCNprnfqdfEsMed9hJOPUNqtjq74c+ILIjPc+8gRHGYpTVHt9ADXgvbcouL7w9fGATuB1ZxhBk1NiV+hW4Mu0+G2O5Sm/fLO+3tQ/xhw2qe9lVGKtffSDW2UV4GiRug1vPNEYbuO/bpPoDX+VT65guJBJ/BCIMTvY1ww/kTFo88GxSLksYc0JOLwhnEmVkA0ZsNEeR9cogGFyUXv6kii+lH2PDxh1/7TS4NrXPiphNq4PPNcTB7sy3L7aGwP2M5r06km26nnaH4xM2TYsBAh7qDKLl3Ioa0YXmO2+4QikuCUDs2TthzNlfQsGIVN6ns0FIC3pACbfdDIfY22Rcr+nGzUpTO/wvIst1DiyFKk8hDFQkK4HDpd2FIWc2e8ht7cl/ysDp2mSv1yjAHYP2V6zWhJMOC57U/8v6GVyx7e7jPNkTf7RxK2Ya/8jsUru685P4Yb6lF5I60WoOvbNVv4Ww4Ib5MD5MyCHlToBBda8GBWPsfN2/JEbMQZ71w7Vqta/7KlErlz0f9fuGs6enl7L3EYJkvDuNdFjuyYM+aVOs/o/kD6xLqLRvM+ibBDjbjCKbioSQlSKs924tlVCHKPZMNreuZnmAuCASXZOJQ7FAtxXkujURjN6yVzA7adON/Juov7zMMKCJq2u3dv5BgHF2vbvFEWBwIoru1MRnz2bSsP8JMb1yEYl9L1p7O2zBbh3jpa2XrV7DsaXp8P7OejO4Mru1W0RnklPGX1fp1NsV/Kc49nnluuIY3TpDQU0NGSRviTXY1H+9LcOBaYjgayfG27G9SfLgKSMZSwXgjL0QkrORCUKFrkX4yNkGNde2GY2kq1Z8sWSzv5nIBYL5qf7bb01BdjDsvFNFkPsvUSPDpsdDH8LvvCZZxH/yjg9OaZI+Yqg153vT31IxOOJ8PIODkJsoTP9W43D+MGnw2ffA/1NSjB+H4G0W/rUoke2fjKypGIY4klFvXDjtNWAmqzlWEmEq6JGz77poJUDxN+xhq3JxfpLjjTPPSiW0HQFJnDMCOXKcgy7YKKr6TxRQAZ9HGIAcnos5g8QVBPPJKr8EOvMNRa998lBQBZxdRyXuSs236YRcAb6f5gZ6mckCksHaYD2BdpnrVV7i3Pu43PnZFd73CWjY1AFhCLwHNwHdRlfHUJMZsMxGEpty2nyq9MgnYGP+AlbEGkhEScpkY3qe4wNs8G35pSas8VpUtrK+MppXqOsy0ijbHeEEUQ6x3XDznXG3DCYL45+hyClr30wL8lIC5P4jfaV7TzfhDPWxZaj6hfFcEpEiNiOlvaB9sMLvZqMA/cs3/v3zjF3oaPFOTtPgHNJGU/J9p9+a9XuMOYR22Uod7nkg+YvP5XHnJ/OopsPw8ziYNvxZyCfdUhvzF3bjEx2ddO8OPPdLLa/yR9LxwIt06sLPLlZ00KTy+H01sE5dBQ+s0W9zOba18PR6IL/uD9QRyU8st/55sEaVuGF7iIb0HRHm6rYIn1cSRLNEhP2tK3U4j0L6Q3EgarFzdb4UWJ4SSGwsTqyRU4gzBtQB2OXhKgYNMtCp8UjXcCt/Qt1yp8a8wq3nxmh1O2TEy/m2JaVFJkv4qzA/6ojaCCC2tcNK++uVdWX4/Bt3Pjell8KnARlNwQHjMiAI4tPmwcmiR66Yy9KH0QmpP106b0ySuO6C1xqqSprznCo+m7mMdCoi0tc+74OF0cU/YvKNxj5b2KYRlEln/MZG1Cm5YHLM5CbquYHRYIzG4xmqhGTPgUHQYhGvizExfE9MWET3/qsZMiHboZ3/MBWDAZpsO0lqgwh0dtYbeh4IhuKdnkrWYTGXdgt/rVhJBbl5PlreTzKT9oyhV6EDd9iNE3fDahYfHg/zrZ/Ls2Sw66jBCmi/f954dqx+G9WvFgQ7rfTGBTmehjWBnGsa2LyzpcwtifXwf2eB6IuDz6lTntOmS2G1ma2msVyB0hRwmYWopuLCz3WXwvxuE/FXdA96TvbqPy//rq1B4zStx4za8pgD6vbzKMlUceMSzPk/sFpfwCnZ5bPGLwA3uoYrlUMM7fXViB9X6K+/GVa0xLwiZIyHtK2D/d12gnNB8npurL7RZZLNRZtq39ii62eznqyoxl1Pbchm3VU+KsIpVSQTzhTbVK9hn2712GO/UknIcNPUEEdAAKXenH3RliagFYGOuSqop78JxUgyIE3vmScFbF1OLl+7KlLSXAUKtyLxP7Rj54vILsAT87dSokGSBE+8utyr+lYibhbeGks1Bmfet6EFaH/aL/+ou7LpI4dPUr6fyrp6iVkKIjsAN9QDtmX38bx6ToHXFtHRN1Hr2+d+YL0lLzN86ObTzSOvH7cETyuwyTn4Nk6c4TPYbfz5tLF9UG3YUq09RdEBIB9GBZbnZaOXHl6W6bnPOOpDdi7Onv+t4LgLetZQgTGEceH9qXU1GbeZEU2zhy4hGJtH9F2T25Hbw7YO2gtvXbwtChXO5l2b2DlRnf7HkshttlDmu6EHrJKptFJ4Ly73AtdIFRUZKg5gCXGJndZnJCwfDZ0sVF6H1yEg0sJ77w5pPNzisWv6SkJ/hiNC3hV+z7J8Ks/FSSvXDoyzj0nv0cpnwIlyaGOrtTOztpE4Bln2OmUVQtshTXNGKeUJT86WmTdfCOZwmhh7IMfjl0eqSt2TNJput9LFqTEl8EH/hKHx0hcKiHKCobJYLA2O2RlBO7Ij4zLuiccrJWKYZgKzi/XPVDjz0uhYLy5Sb/mo8nIuVSDuDDb9NVhBNtuF64B6bacmmp/z8aSKnm/32AByG9u0RJMb8E7kC03LadENjfhGJOKQwzRBUeZev7cndU/bIAnG2/5nrsBr1ij+HogEJxQO67qnuf6OpEivOdIh3Ke1aVRPedzSYxAWXWYR8M5DddKFms0oFVYiRPcS8NGXGBgtRL1nYhZmrB6NaRYPoh0hjxGQZ8b+PCU7RoH42ijzSdz+5pROQQ66umyaem4myLBwyZ4YGIA8Gmuojjuj30DYGiE/QyUbbvXQhajawFX9cgRGIegh/Rwoa7OdpwxSzeDxcwx7Tf3k9ZNysVIRTJD2csRDsQW2x5XfeibALFXQSaiMKZxuOknFDqZQMlaMYd8UyeQZqpkm/PFvjiloEq270I6+Nt3N4LKUgNnZjXOqLVpfMZXTUtuN05e+np+XR827S+4iMHVdM4kiUa/jYWMAzLCRq4hpVnWgj388+Jb8Bl3mHj3006akkeHVG4MOGSriWtHL9bgfJg60NSTMZwg0c7Dy4SB+CAXqrlFyZFkkC3lK3Lzyx8jo9k0bSoz4zpNX0N65lYwCoE0OLRZ/fLkHcYiQoZ3WRGbFD4FN+dkLUgIi8LkpToJ1auDG0a2iKK1mIqEy9uqOIO8dQ06D9L++E33n3nK2LAwVk+e6VfAw4HGhtpW+TKs9+LQSsC9rGUs8Sx/X92jd1wJ0Zlv+AG5KlHCzR/8MXw2YAcblYFg+ajK7GphxdDMigbYNEAZlxNQnulqXvbTr8u1pOiSbpVrk0l3KU9cbGg4o7Tj/wdue2y5iWToQVTx8WHxBgMVmuqPq7RzFVIrwfT/T+8IYYStYQWPeckX7lsR2Pur+afB8Wo6l6IT7iobybS3bjCXkEIN+i0oUWylRJBCbcgnEiwR7Q/sP3Hwl9vmQ/8S58h/wqSBRWFJow6POzADwjeLkznkOgSI3LF2sSf7JBsXN4QXN+96iri6c+Ra7eguRURg6wVzCQRRgowEcxfmTf2jTtEB43CwKizDFA6nNeLuQ4BmIaDN5l7RigaLEjcrYF9boKmxyRHFAlizKEvJOZPX11Qo/qi8dWE1xCw7R75h+hSPD4FIsrJqn/gbmiJp+Y63bVh89l7aau/VEe0FoPgb94uq8RLwhOOI8cDJvWmzZ+o6PyxHfMhUgsqj2dK0f8VeMQfyk6yHHdY9KNTwt+BWpotEs6ASIgm9VYttYk/dfLJexiGzUrxxQPKzICPYbJ36FT9uuHiUkONYIjr3RdHa+AGJbBd4LTayq21Bfoc2D6ANeHDu557J9VG7Lve7D74YXwhOrRGreu5zxGmGyGcrSGk45Cm2yWnhZS7yEBR+gRKlnGmaq0LV4IjIy8CAE38bZxtrKStDg3HKsC7JyaMRgWoE5wtcyhfqNwu4knoxhqJjB1ZOBxEua54I="/>
  <p:tag name="MEKKOXMLTAGS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1"/>
  <p:tag name="BTFPLAYOUTENABLED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7"/>
  <p:tag name="BTFPLAYOUTENAB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1"/>
  <p:tag name="BTFPLAYOUTENAB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3"/>
  <p:tag name="BTFPLAYOUTENABLED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4"/>
  <p:tag name="BTFPLAYOUTENABLED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5"/>
  <p:tag name="BTFPLAYOUTENABLED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6"/>
  <p:tag name="BTFPLAYOUTENABLED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8"/>
  <p:tag name="BTFPLAYOUTENAB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3"/>
  <p:tag name="BTFPLAYOUTENABLED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6"/>
  <p:tag name="BTFPLAYOUTENABL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9"/>
  <p:tag name="BTFPLAYOUTENABLED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2"/>
  <p:tag name="BTFPLAYOUTENABLED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6"/>
  <p:tag name="BTFPLAYOUTENABLED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9"/>
  <p:tag name="BTFPLAYOUTENABLED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2"/>
  <p:tag name="BTFPLAYOUTENABLED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5"/>
  <p:tag name="BTFPLAYOUTENABLED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8"/>
  <p:tag name="BTFPLAYOUTENABLED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1"/>
  <p:tag name="BTFPLAYOUTENABLED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1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Y5g8u7nIGl55STWpBhHKfeLMPjzS4fE+Fq9AjI0XhMz58NXjGQPWGGZOe4LNc5kvVkzc+DqaQIcmbxFh8Iib/FNV4m4EAPBx0+KKxUF9lI+1WILP/1NFGOUVsFCXGwYi4+/lLpu++lSXpNc+eLWJhqGjFnqe1qdG46GzcrRofdjSYHU26YGTiHt9/69xTmrmZaucTXNhRybJJRtgYF7Lwed/GxbuKeoxlfiHL7qDrLC2U9ZQ6YHwdj+ektnPFVQVVBgSkmm+zH88GQGYC+jYA6xuQinYdQxO7EBvich/cTDjtCED3hE+Cn2sBgR4eR/f4rkduv0iddJE4XYgVjODrBk1g5Csy5H/I7FvcnSmbtXXQ56j1VYJam59pY2VMRAJwYg24g0FB6wMqHgGvdToTcCtgPH4ByGuoTHhORQm1WHRxz9z5LivRy68rOp4/u/Zsnkg/8cohVbVd5UVQ+2lWkNsWjpbwQM+dkkQpIz8irXDQr1YAHiQrxiaxsroWQZIsYsu1Hw3kl+0VBihG/6cJHps5pvIX+kTTDU8iErBRIcz7b8TGI6K2ryhJb4KukVdhg6/gAOoDHrbtwKqW8GjD+gW0QTgU5ze23wksaUorL6XRt3sM6qX8OTPY8pahXeKKhXOgt5wgADM/3Uyt/UG5sOqmyRmyGTk1/Yt/OXGB4PZ370jNj3u2XC3AESoKJbxFYpuNxf4AkhDQozTO9q2cCkHNgP5P45wRhZUTxfF9q2ZIelyh2sJNHrg8eJlc/I+yzwaDLYiRxiBGiN4Xv5cDHr0KNjOLz9pb0BapQmikORWRQ+FrDBl/qrvt4tWJSr6pNTM9CvA3HJNV0l+PBz4nsIcHjz1vGYF0VmVmz9dn9Ruwq6XHSupaHXArNM8CywxCcJTvg8qYD/Epwqa2fHBztIbFCDT3CpYiGtXeabhMciFeR5AfGZHrvrhdIsi+sTMI2AfPu3fsnklOmsls7Nc/O7UKkvUCMNbePAx+DhtEoykJLvZ5r9CJ1PgkLdzmlByU0HHf3nmf6yddE/UfIllN8WVeUIBNH71R73cuwIcNDKUqQtcEERjxKhumjXg0wNjb53e/ZRhnEBKIgmAx4O7oiLmBIak2riSRbDe6oCjERqpDVSqloCZM/YLh+rxyMwcRYzjoGBbAnGWxr3kd4k8T+2z6CUTaxRMZ+t/0FDhQdr0u03io+v1Fa6iq4VpJ28mNEk7/qlYcyBRPvY6rbm/v/vQ8O7GJ902X3mlw86b7gjV32oLoZF3dVEF29xb4O0B4A/tEViGAbA1zKZ6vsDCbxTBtttrBIemlWNdhCRAIcFjeBvSqVxPE8yef3Y1cu4HWZ2KDrayo7YVnpPd5p6yEEb3g/1bcMr4/bFBefy74xHuVjdGMDSkW53J6r/FKdPNCruENQoXCZD87ExdtsFSAHKISPRHLUOylJjyB4zN7WTMTMAwTpilMyw2ANa0c+u7kKVXPX3Y0QU9xmO/1OqX5wA55r5C8y4mVIFCVEvyhfWBYerzt+cs729FsePalJUNYGApGCKG4WltO0WvNPNBwTPpksoSfAYw0NfRIu+VDV+EBYm9h4Xp3+KJc2uHBIgJftX0+vrK4Et1aNQgUrzgEJvbqeEWwQyePsZCvkvOA4Cda6ikWY3KoJC5kfVc1nCM1FhGhiwiQsFRYorz5N5aaC0gOJ6i35MxpYfUJ7/eWQexl2DvqsobQd3q4MbOAzpmYR4pi1+b1AwNW9HNZfz71XD0J2cZjlCXSsMLsHIhhJDCM0slGFgXEoPmSi8tRSodts0ixreqjVmZUIoFQuo0+puyio/CcXSYPXcKT+h1IhKAIZdo1jWdmtJMFnfsYA5RvLFT+TlWtcP+QIUNFs/OpJ8My+EMvMY68XHzBpPWMJEPsu+zBeREtbdQp4E14w4vQPMyWkEi9giQFCpQGsXjix8CakFDqzpy5Gu5DONINtXBmvVpK/sZ5HnwS94WlEceVxlZpH1uGUmjMuLXPf/MERrca+qkB/NHmZKtYyoG3hNe36YHD51Xb2l4yvixatukiBnibIYBygraubf2at5MIQeVewyEllpalYoqqjW9pTKShAflv/S4Oa24aUxRlIA7BM44s2F2E2yaG5TzDfEgwykgVQxqTzLZylyA7AilIF4jJ5tOcCKM6QxhsyAHzEri/BROUFhFx7udqjatzsJ8VvNsRUzoc/OXkqGEPN47V2iuEyJ11sjWGYnIWjy0ZaV/DCk3F7zE24Yvh1eei6dMmItVvn6+1yJds0q0IM5fPDR8l+T0csMWr3EjBOqKgrt5qhTYCdBYJ3qFhu6vMsFBptPtkeS7FprQQ1ljLGFs3eyD0x1Tnp/BGrGbDaWaq/aHjkNjAH+b5JiZOwRtWuZuCZFlhqJPvyLzFdKEXdqv4M+Sw0nyp2UX74+AKQzW7FfqmpgUL155d5JLpbB/tBCy6uPQmGI47Y7JzWCYzA4l12qGr96VcpI95hPk7ZOEDOm6Sh2FP7v6+nHJXKeS/z/hj5rtzxl3W3yqXtgDojI5la+z8gLiB6aUfPXj2/sUTFjO/nxKlLWaq6hTz6rxss48MfySt8FLUymhm/AMM5PLgL0Us0AH2sZH/Bu729GpuQ6lqD8ad1eaZ6FUrm5oD28Vtn6bpCBaULP/gLaaEwoZH/2QpEZDq4USbxBznIRwgj/iOPwOgiw+mtAlEISl4K/C8jjjGcEf//Ysg3t3vN3GLje6+RFSPYPbg4ydseYdltnMuwrkyInexeFuif8ZRwFa9kHBVo1rSq5FvNc73Z3GJ2oRXb/66TbNs7Cxfsmz3VAgQikA5MEql8Pi7JdWFKbTNK7gLSgviUa94lOAFOwsCx5pVYYMnk6vJBFCy2PIKp2+bLR1ETaW/s3JM4VdT1h4B7IHEWzUs031zblU42DvWlrqQEklPs/oJZnQ+fyb9Xsxa0tVzTULaY3sipX+Sv4ta7RdqTIl1O/MzPb2fNn7uKOfzu/ft4v1MbhzgPXRxhle2iSY1BNTznUp2iBJ/ZB2qFOCGZdrhNb6NFMIToz4Ifuz1YD7EJyB4eppYJxhF79fP8tWtJZY0UdsGwg3vYHaqQf04FU4//43pm/anY4H8o3pxeTZLqmRtSE+BXRnqpvOez/iuR3Z3hlIKsuK3T/zLmXuQtlqmrryg4hKqzB1Z/3ZpqniYqrpjhmql4eFUl8U0Nsuh5dVXutrIrXYLCrVD/bxRPeTA++MdhHOYOntewdLrCA8Rt6e1wfpiGp/OtUknxDvfi6jbtRoXGaX9YEdHjsjgNMB/C03D4W8YlbApzAs2RpG+E4ch84sptxhFG2dmZLRf1uCZ6IdVZM/WkE6rOuAwOzTDA1e0WWwGTyGyXH2JPG+DAB0fbW8o4PVxdZeDvQioOOIk9CbLfIfoTvGnzRNH+pY6YbhWXwUDh0Ubxcc/wuTxa8whVhvIW2LDAAhZrGd9CmzkbtqF1mumU64CUOnw3cJcq9fJAFtaqWyMxMnZc3zZnMEvqmjZ4h760s0YyGjeijgVCeRKpkvRb3TjHkpIF8HaDKRtER1Pi3Qe4/7y9Ro3WFvxRIGricju8NpTeWdkKABTRXDymZVyYHetZCvPy051UO9mT5fhRNU2MaKw2lpmurhp8hUYt3uKwrp2zgqkLFyLYQtCuw2bvJkmChakXvQpRFEyBBo8phN4bPb6RPjA/341T6EsFfD82kwYkNUyl6YwhRdK60A+eLPLEggIdgK3fBKW0w4xEg4nVBcCqM/PsiWL71JOywcaa5SfdmG2UHq5Ne5NCLmRZXyb2POWBFD1yS/jME5OBDSklZ+0bsk8GcjmySKOFX7rQ20UJLfju+mZqL9dplHXLz9EB/Ir/iu9NEZn8/AqwpqFmfKTKNtCVzc6UxiCAFsJVvSwvWq1Ftpg6OCW+R/4FYt1264ZmZqRnR1R1jzoppXfvJoqVtGjfzndseZaU9DgM14z+IKhqWlYi70YDtiTpP1QdGUe/2Ag0aWBTYAX0rZE0r8Lb3VE2NCXvyZ8f6/MUGJuGn3UHMWiXzwEpmd3GH3U7nK06pSE0NHWHQY9Pxwk6cG0isbSSQgyKNv+SSVxdamWi7FfgkAU9EZNvhneZZC0E1cIXaEaAt++5fQI4Sj7oMLK0ETm5gxs9Skjdj5QCzIq4WTiftG4P1Y0ahQcft51Anupnq0Yvw5kUegQUeR/Ye8T+huoYLQ49iBPPJZcZGPJIS3tRc7gtkr+OpOp2vO5IGsRu/pXRNnH4iv//t6k3eVYSWbdrzCOCmbBJVRo9WoXUer3AceysaolDCdg4j7kMStbvMt7TGxQ9NXYrxOGmgmdH1qywIrmSUXOpxnIvZd5+CL4Oeqq7ieTTr9U6/bQXfIAui/ZhU6uMQx3M9Xsn+mNOc6ev2GJNw63zoGIHRvwZ75eA5EPnPQKt6B8zONsHK1jajAo/1l8tdKQmIH3wtp/BJ5kCEBnhi1QhG+r1bdKmxfvP1d4n7oJ99Jioesp2ATLMvtY5TotPYneYgPz38Xa5+Gaxo4Ho9pCZrge43h9cRD5xEFNdgCDVD7V8ZdqzltVR0xGwmtuptEklDeXUKXxxG0zTIfEmJXdZuxivWZnc6Vb+AEskTheT5fw4XV07XpMTCpnpBcjX1lOu8MAY4S5zzrcPOuKXQKYlPcd68F7t77MajIqwWT/XlQZv/nPmvWIN2pOWrxzn27vIHsruCB3tjcdZ14EUxQdTe/Ce4HO77ulVaIuH/B/IH7Ua5Ruz+BCSgBj7qilz/nfymRJtQyGjzIMS+ueir+k5dj011Jav5qH7dMsgZP/tjAhss9YBL+BBThUytR0w4c3VLAX67BXWSjiqfewTQdDVVXYI6b0GlBj7TFgn9BjKzbfP5GATpp7TtgsdnfKoIEM6BG//0HRthZSj0GIbfi8hFuw6hMlx0VaeznYUiluUqdlpN8fYuwHhT4VLGoKesA1JqaQT2xmdEZfft6C1DL17g86AwSnUvu36b4JY5X5vwSHWugDP5LZ7+ma/agg+DNZr/fis6RVCEsEivM+dMY0NdDq7kW+Pwr23PEWqopEZne28tgt7DBSQH81xpUft73GJKQJxkbvgfSB5rDuV7+E3yyBKkV5aRbbBVLDD4vIWlqhGz21WCP05NNlxmdSfHqd6ACxMqKKHu3xV7gDWprQhF1i1UFfvAUvfLChK2ytpAGz8cS7Cb1I0X6DsFfaH3UVJwZMq5PhS5y2F7l96Ni0coPmznPQy8+sq20b57jh8ZPKcCshEL8CVhMkHU00AIJJps1dT2l2uPvDFVidiKbcNpiiIdDeKCO/wYD0E8IgAtZSbqYHQbljl7IoI/Z61dYuN/9aFRtWSXiQHo8LWJhGj1HrCh4kvJ4QFnrNqwV8m69+0oiGioVb8GYqEFR2qhaSTbGy0xogXsHkZKb+SQLWznvx5zesPdBTZ54ZtW8PYIX8cVDAxw6VyiwCys5z/xKOG2ukTxU24z89tmuYgbWhDRV5eSClY6BgULAhS64m2F9mmYfkztC/YjhfGFUCyCq+tDAeAY3y3kZu19yJFi3rKGOa0ECJfJvN7cEj73ZCOA/tPLsx6Z9VjpwPA7AzKWbNfCjMczSyJXT8V10p5baSkPEc6i7gpkRfuUf4ym/MUwBqWElxKZdbDerO+xffRTuyLm18xPpU4DV3aKvUhkQa1pbdl1K9sSRmDlInjXiidwuU2C53NR9znsnZm/MTzyc/nEvz5FXGARh4ThNiXaCa1eIst2f/dWAMAZSZ5zhq42z68eLiwRiZMCIpFk/ZCV/2+0a24GSvpl35CVSKL8xJeP7j2y65SLaSJLhuc+/7QTGSZrZKW/FfDrPqNEBx3cdARclC0wNgWUt/lw2GDYphYtro2ygUBpBF09CzGHZ2m4mF0nQxrXX2Uy4rpxHwuMghk9HDCgDAmWLslgu/J8XQuta6LXtSaG7w85Duq70sL+vTGViWSlDX170R/K9aXokU89R2ecLks5k/3WUmy3C02VY1JSh+QJIM9SZBSVkQFd8aSbnp0ZjvkU8XAeZKvduttw7M67TcLoByg08/0jQVf4mUsAiulR4m0WyilSzDYQCYlB5X1Qo3jJgbW8IXQVHOeZdwAyFoCi5LcVPi8/Zlcz0fZ5TfylZHKhp5vAzq11MJGvB+r1ygQkRZd33SZz8Dnzw3Kaugh3snGIJIm820jiNSi9oUIqweLqPsnElRezP3d+i4XpKIrrHy71pONabeTbNCoVs9g5eQ2nZs5b7Gevz/fBCZtrBMcnTINSfJ68Of+BrPi6Juf7P3PpfrMWl9VPSfu/kabKmV8tRcqES9MJJxXW/rW2eX+ViCqfRIYVNEttaZFijb7+DR+pxYYIKdg+EMaANKDZXdyldeu3CvqncJw9rW5q8ez3hkr0t9t4Nkuh+rDzsvi468qf1tpnpEVBN4WPlT8d41TWd3IKFG9yBBo8xtK+ctCiJBAPQQVszQdrvliaaEwgt9K0DZwOLr9NWIVenYNDgC+NT9/buE1KFNoXzOMknc4UnKkn9AbAfKfNvarDk3V6pBLUO92Upr/J2TkHgAjEmekZfDOK2LQ0CYcDgGC+FPqWzja76nFQJwL4MF1jNXBisoWZSYIyC8H8xbIXBJy5znOyhbgZ71YG8nHXd/s8yOW1hBnuxSAi7ZeZko3WKJ/8zARTauABp3/IBGRMLQCoVvjOKw9P2d06ClvLdLqeDL5R45j58ROe9d2FlvIDHTUyj5QvSr2WEoaIZ4ZClY66IJPVzSu1l1OXV1R5iic8VlXT8X/ZQZNcGD64vIiXnl4cbkC+Rrrs1sjuM6EtjpPGTn/ggqnG9L53l8i0ajuOgOmP3P3SMXxaYCtf4Ozo/cifvxG4GP5gLFjSeV2kGDZn32fWuohOwFs2hlc+X4h00xoKZFajHdz4ZAkr6yor9N2E77YwqE0KXVuFiDF7gjaOs2V9F5dqAOljMxcY0NdclQFg+iU0NxoBrhR6TTxCsvyuRGIcXoxCAGfAuiskLQ+fhSwPaJjOo6hFPiagN4EEcLKy0Z4dt6PoMCsgUnFaI8HQgAE80+NBxK8bB600ZNaE+lDJanv47rBjNDpxEE22EKzkG2itzKwRX3gf5MYcAOj271ToVw1dx7mMLwnDysmLdlpv7060P3bPoGF13FMos2KTHqVOqaieKF5x2c9SYEter5dWLxh/7DjVXYyWvMTSqPz24Se4uBcZHKG/Njh9C320nN4EMCCLuyC6NJ8frB1kUbotfKooO+60TBleWhhgIodF1mJLU6HD1i5R9kbfJid3rRNdXIZNB/AKYNFPuMBalgmdQDyizdypvpxL5F1HM/dcXnxgzNRtwUbpaNBgyWZKn+yoOnn4ZmxxycukpkJDzRzKZi2+FuBbl6mvC9zXNO/Pz3U2UHefabBrr3xATyrBjZcgVEctUltugiy2P1IbDHGac9OW+GeK7en0sOa9f56kgegProFb7eRvfoJBGEYuNt5jM6gcJabhwW+DiDBb1kLsLNO1JbUHy9nphczdLgO4xNjO1CcxT36VWncFhV8q2QGpfOGzamUAJkHIVMu9heFY9nfjNJMO1COWkb6EUVKAXdP1EZV2yn5+nE+Hef83S7l2t9WHbo3BT/EkQujBgvnZMpcV1GQPC9NuTrlZqne5Z0HZi1Ih2brT7v6KrfoYe5Lwfi2T6UW4VcevkIHM5a4caXX/ZZLtSElRAdNnUnA193Ujf0N/FdawI4e5W/KmGi8Kpwglq7F7B79F21MqKHZqoPcXjlMTTkdNrohgqo25EZJMiQ6wxU0YMyRasL/IAAWEtkJx/R3bt6vloMvUFvyU6h9r1x/ojbMQ6Ddkg5PCzk9O7yq4B8i/X1mHmy1QWkA2r5zc6ZlF913b/SdIJBzr0Aq8NO4Mju21pJmTjMAo1UmioX1DmLpNQZfzMFFSpK3ngDYME/xccJ/t6tbqu9rs+D5g30n6r97FMMIxiJiYzV4ODDbyke+2lYihU6gp3HgbNGJo+m7d1cET/zJsrOIk3xziSw+RY5rvPwEeEfXqYehvWsbrfGc6oDeJOthhFsawZr0tPQ5tTsoq2X7nRWwvC9zwlLgeBnEuVsFAZuxl3V7BT9PI8XCa5UBaJ2zSgq+6xF/Cas00ZPvPpm5p+wblkz/Do59r0Ec1U7mqFz3Shhynhnz88dCfM55TlbPIWcbUnJbt2wUfnp4LM9N0MKXetJLesKCA5tcHzerMSFXldf2GOR/1VYFjmCPwdl1m+lZhKGtsILyoJ1+npSSYkQ+zBlnmiAJdvDpS4KbfHOB6zcT5I3riJanCyfuBVaCrR90TSDOjCv/1Uzcwci/ZrI2M6feZOrBKmug5PKolvN3N3bcI+q96yrAd2jhVgDwduaRhM9KN7HaXxyMiFIf5buui7B28hZ2bi9VVJnFsnOa3bsRaz1IePiassoCGzXHfIYToCcWhBcY5sXceTy4VRjeIHUu2PAGVY2I0z8+jo92RbxAgyTV5POvy8JwEYXfzN395JRO+s2Mie9tuDpYv6AI0AvXuKGYgDEKrD9kNst6/7JBsQpNOCBNXD10eQUQBJb4REVUBlQ1kV5E4C0RYP5aAe4L0GVZNCWb/tFrtl8LoYGGnhJLa3FOBvSOoWBT6xslXbzcLALhME9f5EP213zga2W2G0BLBGW2gA1sv4/bSgMEjJh6VgXbkZthuCPcjNlvKA7YzUcw6Uo3l65pDrztlDZZCrH7H3ZTgFjmBLs7Uv2E0JmkXdMRn1uIeRzlsDGdLSgr5nm8FXVvSMV7CIlsF1vdMyBab6+GJeZNa7ab/9CMcaLdr37frszlMYcQ+DbRMomLMGb4MDN2LPU1+asPVdS6Km4ZE2g7RjTbUBLnXHw4iF+cHdYaWFGEUOs+nOVTkBL6v03MuDX1iVWhGCqvfiOKWG/c8pSSQRnn8I4POARGdQlqv3q5mSUmLL4RvVFtc1ZCiYqtXOxL/5JxFRSq6VNaPDwOcjDpDZqSULkocXhbOxm/dSWDro9sXpZndbLixnpAfh1VLcJvt6W5KC18IreDBV/qOLtmEhoBhL9oWONvnC5xrs/GFRkgNh20stjKBgryGgEVTHgWELLHKB5w2zFBuGN/KoZ77bHPSEyURvF2l/x+5np302dQzRmBAYUtieqzyQTTlT6jWG36uYl2vczDWr7oTZcoH+9od7Iox7WE8m4em04ozI6c9pnFB7txYxC3QVmXzauIPyhBvKnr8y9wkV3IopRYRGx1NWzHe33RtgdPCxirIEm1z56UYlkWgyfoctYkHjdlxpEayhDgDccDEg+2iVLZYkJpWhu1dk9FjQNolrrwvt+GrFmtZ0ygO1WSiE0zj2BhuB8YBXls1G1YZAkpLXfixBRtwBd4T4eaZoumV20nDpsgfwhPa3OcEiDFQGN5PHOCN2O1UTuW+fBjvAzPAnBz+JBD6VaA6RJ8ydNtug29tlX9DwoFHbM4R/M4pUxJaPPs6z5nkgpW+c+IyOZ0MSYnmnZZXXV/2LIXWlxit6NewYQqklbsIl8/1tPwx5MS7C/8FM0b9eI1QM7PfTxgI2+bXj1gPs2k4RB4j6jVWtejszNau4jwagrzVDsrovZuIB1h/r7VO+Oj3tPkf7pa25rhtuQs7oTNbRNiGgeKeQ3wcalxozqI8ftYhRowUDeMfshFHB0BWQUDfCU6cPmKHoucV6dcCJRFPzBUCvtaAhBFAt5SA2WLwBKP0K2dNzJ40mA4B4CX/3JWJDD89Zi2uAUhLdEepxY71Mat3lnSgOY+Mfm/xgNEcEEbGQG1UBSjTLqgIhS13fPbZPrSoIJre/pFXYmyuE2w+RlXdwA2S43L3JnDlpQfh0UN4SLqVoU2Ciy8ISgZijLxdlQk40IgkSpS35J7QWW7RMYa0CPg1ABf6HBHrzp0Z//oSNtDGUWAxmNuHUKQ2nht3BP0lhI0UqEG9zmVw+7kByxIVn9l8bF3iDCcBBR6X5QMxW8LOZVGxHjcEi0WkrXrI5L08DbKblK91WvZD9C21sMC7F2KFaP3dsTDfNHof+RTCM8pR8eA2OpMXhDsKJ/s9lcJLMENV7E9toGqEnvDzY4x5ngtotl9cppZwYVkG7GRerTsyt+tA8tkYNDTtBasNDnj927SazHVSIIQ5evrW/+mBq5czIB8PxzJL+frCdOfLe7fa4JkUZHeSqNm6ytqMv4kI7mGzTvztkY9h7wBcy973AsdsQf1vVWbzO2Wa1mOoUSFkjeuSTT128oGRKyR3AYJR99EHcEGL8cEBi3KOVx+YxkrgIhx9s9clzzJ3su5tsKUDkCzMnUbe1XrzVlv+7cqbsCrhqmaUDJGXs28rHJPKqX5RYpak41skB3BKv8Ka8oi2TSnzJn0zvW5P0dDlI2pLfNiFI5QinEjpa2n9gNFh6Hsm8HoDEd/jB+ziacVrgI2lmbvJg/+NehQ1oMnQalHPwoUkI0G+pdLcVJBDrJiUFQFPIvnIfD8/yijR/awAuG/FDF5A7xUjc9MhCbHc4ZRxLG2exhnYaS3RtVtb3GrJAmmoOlzbBQQaPjOd4DGhHtMXa3aL9dLwnmad3fGO6xcpLgVReBG40kgmSwDkNtbahrBpH09/q2d5IaALjN28sBMA2rSxJvsfMEgOjVM+oX2wBy665FIW6HhgAe8JPVnQtizcOVbz/7o7nXWZRiP4tv+qf9aSg2J43MBrLsMmLqmmsWsb0vKK4LOZWjrpEbW7yvo0zA2ow3Le7qNviXmvVza1dzwgP26lLH8qXymN05MpiUL7N35NhlZuv6c29H/UAiFnOI1ZMRauAQl+XsNQcGo2sp1pSrT1WH0F9/U+RBOPPJFyJjiv/Kf+iECtc0uXzEj9OwGMKmHDbynmnd9nt87QdsTOpx3X2u9+0XWwcVR/pW/iB95MvNKVKmRAeSvQEHc3sG+zW8BS4IVaTO0KNxUi47TeXAmRQPk7+DcEXEnu5doPOLGjuNu4YX4gNNkPkbhZlCPt1JblMAEByiyQongutWPr7KzcX5df1RtuLn32EmQUvnvb5ZQ3enQ0g0MyRZe/YVGmQ0lM+65QO3kUlrEbiqUznATvtwmS05SGvZnPesu5lNAxOvaKADEjMgcvjo/836SAjnJHDf6iOiL7siF6/e+55ThlhGRWoam+oYTkxqIJYXZtpdis11hAkkkmJCOcfufVxChM8aD6uK9jFylVj8SaV3wFqeypxR1fzcC2u0C06zYVD02pSW+k0ekR0yW+atfHqEen7wHngNDoyuWNjwocngpfm4Ml5PSzjGs67GAzIyh2agV/btIpqrdqPxRtct/P2XJQ0EiQlqQVAfXxn4Z6ZmNmf0rRYVjEpjak7LZa1Uu59abRpZoEzIpqxGX+wQqG1ZMi38RPNkIShT2dpT67nbmGiZRqHmS4e2GQ44DiFmKcq/rglEsMcF2EbGKqhe87fMv08trMus/Iks4BFjUHf2vYpGknxhv/kJPirIfGHJIhoZgt+fcXZTQ1Dye/gmkT4WucpnqjNPXEbdiR9tOVdnXv+ZtqEDM+FSZv87F0jSaDT+k/DoDlnwcJ8XPmOgYy75+hmNUn+2A+A3ikUxwZOmimGtJeiF+ulDs6LTkcWx6SPytF7LoLAOJbLoNWS3RqP49KrzZYrtMS7GqwIoL5+6OYIktMkWRG8d905WF0ypoX1jzcx54nLDKYVVJJoyvhGoWXPu7epfBrNePriizh0OYUnYi+lZ7W1BB4lw9UM0Vx+0cEaLnLUcAnlwdcEt9ZlUxb4yiuYvGMdptTbVFZk4m+UJLJZl+xDZb2pQqAXc9rhTHxTAqpuV5iq6BzTSzItNO28sGY+ESkLr12bCbKFZZqr7tW3095tQbzJtyHlv1/ZmPpNtqYva74PaDOfmh7SjEJ5A8l6+noaMf+ZS1K2n5M4hby/Q/lyvM4OHxDStSFf/JSf7xqkdnlwOmOsivzLHdjZFLXYSYsA5finL/+j2ChbLZw6Zc5y7lzO96A67/r3gvK6XAOk5+OhrnHvJHTi4dW/r3Yqy2SfYMza79ewj9J7EOne0zlBFJMA3euGqGYtNDPkOcCfZQBZmJjFTznaX/QH8WKkKwINQoWXeVYM0EZf8i0zIa375SYz8QHvSHx10lTfyiEUblVCAfGNUN/Crvw6MB9ofiS9jnj3N5BEbIYmSXjMFVusC38PrNxK6a0M5M2Oew87+svr05QV+U9+UnaqUmx89iHy22NFUxL8fLUklNO42doMg/oNy2ZIb55wVeDY59sIyyU4qDIzEYWnCjc7nXF+Y9lEbmkwZwu29iUx6TyV7FUqpyYwJE9bOXSQEp+yygMpomDlTFRzoFjQao4HlXqRqkycF/94UQ6++3Na1/ulbzq9VUOOGftwOcGhKlmvPNwzBVC+L1IAPKTy1XvFUYd81zwsiT5bNGObDJJMVU2KFcurlqD+KRHyLPWH+zLcdfTvMz56ASRR//+A1kVYmd9NJMFv6G9CIU08vH6vEDLCUspWNbs3WqjjOrp5AED/STfexqpdFce3wD5V5Zh83860f8nvKFwul/A+RVGEuY1ky7vzH4bCLQepoFpRGQrbXZuy0bDzZk7GU2WvQznWCGdqxozzETar/HnLgCrnS4TUd3msUu8l5HWJg7N622rE3OF9E3gD0ZgiQf1LK21QZGX60f2Y2wCPlA9O97DQZSobmx+jTggXqpHHxRJBNgPw3enGZykgQ8IRyktZ7p3p6qjalZDmPM6hRCTU3JjXo6PCqNDsPXaFG8taIzxSQez2tegP7VY674/2GztLK0DEJ0d+vJKAC7Nq8QnazRzvX9RLLcv7GLHFNgmWtG7tQRaj4xeP1EofQFJxQGuAY3Af6atKdwHuSSBhYAmeotq52u2G4Sa1y0kpyEjFkwv/LTsQM4KNHcORzzJQ7onI2abs5kABAgYNcU+EdF8dgb1lxaR9lbhUTNf/iMMwl0I6tAVtKEP6lar9wAgQ9s7q4mf7x+wkMb4bwmzWaYrztDfMS1V4mR2a49ZR1FyrOYwbnsiXuGn4QAyen+QKwGv49pfk9V+BgOCWY7iF4sYtKU9zhwb8m3Q8nUIRecJiqtlSRxH8d8xrN5mTF+Bzb//kfM/u6Jgv6+46lbWUzA33753MxAfluYDPr2MagW60Pzi8N8//9qmQVQHVQn+PtKOOmP6+mdchwl8fX2tisbxtemEQu7aBicvTmgJId9Q3M57p+jcDHRpCKtr841SclY9a1n0lfmq5d2fUKB3KencJRmTEB7SKA7zhg0cDxyOBoV3rh79efQX0KZGuvKGhliBW0LQ+6nIgd8dijd1SRc4Sy8Kmcgx+Q1lIB5H9bayU5WNOYdNGhjso5qDz5Q9bvnDv+u0YfkLxJXQfaHevL+jjpXcDN6Jtr6q6lRXnAtykKCN9H/diOt3TurPbvdCWoS9b6LXU/fVjy686eSLPywY7A6SLZMAKL5OskG+OmF5pfvJ/gJALl5WLvgDSfe9L7z61wjIP2XP5kVPLld5rTgEm7bK7s9ZLff8ts4G9CSV2SQQWwjaT8IYZt+jagTsPILoEemn0fv1fqzkH6iL++PEmle65CkrhCHCP6KFQTgRFJdW/TEjJ0oAuHk8o6jazVtgEicMjbd1vrk2TYU0hQ7lta411489V3WXTJEGf5EZyotKHVxBOO/uB71rTpsYhzCvavxXXk3QegWkAZkhLkIGaVeuK8OAEVr8GCxVduKIa5l15DgsLwCGd2o8C/Q1ehgl4mDHeRW6hKh7eggZIo+IWEHE3z0VxfMyJ8o4JB3xqmqsRpaELQU6kcvM8MDDX3D1PuuRMWB2Kt89HdlzBNmEbkz6kajCWhb6uVUd37oqeD3KZ6aDMCq0Bho1AnVnxjOYlW5BNutjP64W7bK/Fyblc6IbQhpkKYXD67kLvEW6oHGYtuZmfUM+A8ONhG1/2YjLF+cYgNgFOb8KOQqaBG0FHfjtwM76sJjcYgHyN6pjW0qrsvZ8xzsCgNn/dGqWWvYLXh2hZA/c6bGl7ImCMH9lTfsSBlkq8ThadOWumglw77QTnOc7GCYpLB3745UXyre8FEUFMHH17mqQqrCY+k9X2MQoPg9BZSdALcNdzrIG4qTz2JFontKVInnmeV2tkBSIFJnGaaJGPu1Nl31QzKoB41yB/crwcYPtLgF1NHDWVAZSm8QqdiFxYZUGU6ujjnMRZ4I+2NQ2eiCqOJa093qzNV9ixIzLaSBoj1HmKzu4IoLWSdyATEizjdsb86UIEHYmkwHM9NqIJY4na+snDkREIwoIGJlr1SR0xSFnR2l/8uRTVL+Xu+UfrnKokWxg1GQ9oHI4oCqfND8j+KbLzFd5G9PZGJG92quiYDcmrvm4+60Ga4HmHM5dLBlTDNnVGe7Rv9jb4vQVcux6p7pRbZJ4PbZJIwx3E7quhgcPqGPyQbEZndio+P4J58KG24fiitqJw+8PD0Nuljh4gpSJnb5SOGuySFRudTHLILG76X12oTrWiPWmxp7VV8KSN0Vl8/Be7LJ55j457l+s2AQ6wML44wWjh57eDPyc/jM6qXDYjTmIANJtJlNe/2vNuz1i4cFlrFUC9Be7BE55SxTww0uRHlqKfirClO3aEyyRQlxzkrmhUswnXvDDaC/yB7uPJl82lTozlvCRJkDTEzZTlXXX+T11pLXsyBBF1B3qgG4MtRtL/l6v2CmZXZ1XowuBXi517+yboCR9epvbiwWIWAbyGHx2VMPWkE7BJnjKacfJQ4GXeWmhizx6Y/tIgH3tYbgB6KsNmwAeCeNK2x9y1PXRliQFj4IdI/cqZnpUNcmBYfD0m35Dc1xeysbO37n4mMWQQuEJp0vfGBYxosvv+iSD1RkJx4mZjPymJRxLkaStBe68cyLdANB+QGpNjd+prQrn6xvsdld78cPxAkt5XMSbuS0ZzBhiX5BSoBpo3LZhQfvrWYtJohOshzW/qJnv76h05DGCNukrAAJFYQJALNNL6gCNrh8OgmhAFdlDJp1ZHqHCR1+VxDsk2PtvSJtsfL3W61SQMPa5swZgZFKRTh9ZyTOrW+WWSo4eG/2fIM9GjOdmLN+qbTgqMfwQFcz+iVUtRpUzjMHLYCQrqztw1YHI2qvO3Gc0JGLWI4svUEwJXR9Ap8UaHtInm92JTf/sU3Ik/NjlE+Dzh+6qd5i2uoEiCXDsILO2cAB4PPPqGThSPRZr7kx0InoEjrMu2+VPbzgLtfBQtWXPCrvb94h/yb9YlhKL/dhAMUQk7ZVHrMusCsO7s5/6MZ1CdT4A3V//l/zo31jyVnMhOshk+W9/k4RWGyB5iXSxHt+S7Zoa37j+rUADWfUU2Z3rnSNfWnYo+eqxge6h/+rWZ8EH3WVIsdLPmgMFb9vbvWspq78MPIy6gOkOqdbZXyzZWTwcszewHzm1e/Xq97LXrFMXZOTS7GqiZUzFbwopVPTJe/Wq8qi61Fm/I8lgRxdbtLm/X3/Iy9SRd1i3EyL6iVGd/orY7J38JAbdNTEVdmZ96tWFSfvv9Xne8ATXCHckimZ8eY8twaNSIr5rvseomKmcCZT2qqnLtxA+xgz9CTZK+/BFmh7pUFFzQcPBFPdJHs5JrhPQ8Y2znH12zBhnXbE1/TyaK0IibX29has7u5AMH0afpqEFmG1anHdvXKrwKGAS73wDDZJNjXgKY7q3QZb4zIpGuKE0E/cp2moNvW6Ll9qC9UFiKEr/sNczumblaSOoa7zw3EaC0AIGGVf4Fj1R0XEMzcMlAoWNOsu2Fe9zfeaOBHqN9U4G5QMuGjtycy67BRCADJSsjGfYGmZ2xkwQ2tukZdYT5bhZG5QhW4omj33Bq2pVK+cH2LLs0nRl9T3GjsaJjMKX1lTpcn5NumhlesUWNNHT2HdLs9pAeZ1Nx8M9bp2r3InGCMv/V7f0WeUBR42X6qPaqrmpTgMpcg9HUwAeNY+Vo1TxqR80LvvXUflPFzagWQCzSlp5mYsRmWawV31jpx8R0qzx50wVoj1vEZt6DyxJAuAtbfLxwa1jMvJaxieElxe+JgW3qEoZ2OZ72ftT5oOerunBUhC02zfJxRPnX9n36mpny8/AHt6pFipzypP9I5bdxK+fdy1nCG4G08NHloNJENECwX8rbLfaX/1vo6KnPQJKvln+PjWkGtU4vcozUca7UChSdqfhNh6pQaDfI93irwT3N5A7diuG2dX6WVcyJ38wfcnuhgjX5StCq8bPblfY2+eUk3KegRbBMI1zxo7W4Im8e3CgxC25HR96gW7vySdl3JbJ7qapaDrkexgB0W+6o3g6QVxYqcn/hvJWlphJRcSaVm9C8V2GReDibA3RZyNQArieB050+WZ3hvqxp5RSt3a0yFsKfCY+juV0cT/Cl4IbtV3kARjB17YIn5i7FeCrycZp3OJqKhd5sBl7onfzDjp48TfoYjdDQ/D+V7FA08QiptSj7VcGyf5+kF4seiBx2tE/pH7GqTE9XSPrz8WRGrfE0Z3p90H6hXbPt9oWONwoNDBlgCUrEynt/NAsHlj+/ZCRF0ZwfDYr7/oYbwSHcMmY6CpDOaBfFiWkQrwLdnh9/9pMJ+tYZbuqk1Jy/PsvkInIUFAVJDbc7p4jXJJXv2tGq+BDmOWGyOOV4LuRj3/MqpNUkf0m4ZoUDye0gbHxUyZmCanPxnjQZuhHIsM3zuTsVOqchCdY1kGMFI3VgsjexI0rUNzpf5eoR5Qwc80mXFNCEl0q587llh8/TyPuY9cjLhIzxIgPNZ+ZA6XyJCJ5EFqBhM5WzZftudgsRCKljQ6rqPaTe2cIdxx0mtaXTtTPG/SDnSJvnbKug1clVgMGSjOYKGcF+KbtxM0beTL5x+ngtRmGacq/QV4u9cSsrF6EGSVTmb0LcIMvfO2QYNIIP+IZFDWhtNmTgZTpbtBkZ2zd5/bQu6kNx3fggaWbINMmZHfzKk4Su4UbNiGuRBPGeZ2l2LKiYvHjM3udXd/qn+Ey4chDJFLCE9GuPM/XBpmaSQPg8wq96HK2aVXDRjR5lmfdMrkEmNBEvucLC5EVuC76QWQFJybHLuOJ+5jPs88aa+kfQVdIROq36mUVFupcSdkIPU/hHNX8aNxsvh91d2XbbUCa4hJmqCANg6Nvonp06wAEAjGioiMZarzmCDT+juhojCLSa3QTb99t0nYG2Q9F6y3DYs9FY/k3c6z2wo0q78U3sHrgStY/mqv08U5CxrXZYPszOTIMNZ848ltTuXyAdNVbQOnTL0+8B/hU/lUdjmQb3DZwrO3UPJBoRJe0QKlJmN2gvxa9lKnuP1s5b5FNGhmex6iEbiGi69hZbsi31F4aS2bSrKmOz7XLPfaxGdhzNvWH4rme94ADUsehayLvZS3YVET69I0Ti4knEyqbu0Ql/a5Q9kFSy6+axchAflXplRPYshLQ8WEoZTXdTb7l77QtflB10ORfNo4wyGngLC6P8h413+Cy9P74EXe9/Ogh5ufPx+XwrJ0OXe/D0wV9VH3yK06xDTWW1r8JK9Uu2Iw9pfc/q4khErUvfjYR9MJ4VHVb5NpHIUyXQ60gOMx6dqA5aPQZQ50SGq6L6wX4GTnX0lNRfcsDBcc2tF3sEVhJ0kEWElczKp+SYxoGAKrRgcyUH4ri0mP1bJXhNnn04e0htStF22ifVCYxl8Gdz402if3bZoxho46GARLYsJoObmhOEcQ9hmNbJaBQ6YsxvHrFO3z7B2m850/9MHHC/opD4mQdY3/5tNRkvq3MBWNKBwHh3VaeQpGL9Yk/rZEQaxtT7muUUzmi3BzVWdLx/mZ92PPFWfxwtWvEp8AOrx2/vTyS24ai0cJ0AE3n7/C0rEeoaZk9Pv9U7E985gJAmNGhuHFqQmU/jmdAkvpb0FgDVvEwrNn5+TVTMKMSMo6KmsvAVilvRZVSMQ95QLDLUoeAo90gGARxKPWSWVUAMGt6DX9vJvSqcpMI1sAICdBEE/Z5ZT9laKDBCXJLDaLovcUaGEDQ2lmAgVAQiNsEyVaszgyMYrqkgR96JoPEgJvgKBrHTaZCQg5JU+cmzt0neFUDG2CwDrd0luNfmPNMbIwzmWIyAAU1Pz5LPQj6AKl9gT2DinuPC90DGH+XXgf7EgV6xDqRgQrR+MkHZIwXvsYcWKCMDFKQ/Z2cFRVifu2NhLdx5pz6Gc6xNqcZkOg5PnN4DkAqTaT8VOyjHbmEVt0vHK94VGgoH6LrxH+xcrE2iregsmgFb+7fjJHQdZx3JSg3knA17q66xkj+XDcL3FNCytMT8zEeakPaBy5k/BT6d47mODEYdRlu45tA4T9GgIzm9jk2OpysXut0PqNwaIUZV2Us4DJSlsixBDte10Y1CTIiDf5NLJRaRwWDyaItc4PBqQfxM8KCSlF+Ha70QR2Uwt9ia29ZekjXSWRJuZoLyfohfNfFQfgO0wkFpxQi7n1pScNjPqVK5vH0MMVe0dZ+c7vs1DTovCbA3qlf8G2JgqSy74+xDvzRGmu+bLsrsZobWbk6NuB3ANM2+012Df4aq4d4+00Jvbn98weyYldSUEVk6FDPItY9CX56Vn9Va7di+G8pDFUb3oVNiG4yWLMymEVOcIPx3zDXoJiUGvDsxNr4TBuJqUy9bZdkjET0Otyev6dPzH0diwPWqP/o+kxU3+SaJyW5MtM+w2Rf+pkc7M7szJRd+8g4i3NVAJFyRdCqWPtCPhgvLgXRuvVUXPg6WjEvQZvHqyDAz9S0bUezu9pm+cJR2RyYXgqfvuAEpM+J421H/i9uXACsyM0d2ZiQWk67CEkBdZ90O4AtVOQQeEKm+MpGBYfEITAJIwYYzrIZJfYszs+HlxizZmCn7ATazdk9uEOIuDjiC3gFXGYAd+8F5q37ZcOcHw0A4jj4hZXInr9Dmb+CI4g0zB7L/0mEIf3bPQpHu3FPsNFx+AK59qEhp2yGJCev0iaBg+4soxf03CNqgN9R15mnaKEyR9LvBi6g4Tek5DMP1sVuWHJ6awpLP5TAcw+swjdZqcSHKv86UK+KQVWjgrbUhgPd6ulRw1cSZy0+8+EuyuddPH0JQiQ7H6X1AcZQ2H/0PLUJel94DvY3AVaE+BTwv51bnF3ajJXCFtVZrUKTpZbS1/Q+UrQi2E/4wWrmyGgbLLVpIZMWeZgfm8Xiw4WMntZQCHmeV9sz1E+FL3VaL9vG5IjXWRXQ/U0yyAPWNdIRo3zpE/cSUl7Dvx31KCGWCCuVD3EEVEHjsja3Xvfx1YKwlvVUrVzOfixpkd26X/lD7jYy+rtWbtSVpnl15wt0MQh2NcxJFQ/bCpwBRQrbWGjsE/2KV0GxeDlCVfdLIc3dJsyCqMfgLdITBajeJgvi74GvzgQMQnwbElC7Y3pYE1RkwFoprQwT6Vi2mN5oWkbX8WniIE3lo4oDNVsGOs5orZc9nCE7Gl7SaQd/qB72XJH0BjLuHjpyjUzN5+ZAGtP756uUI0WKkHXtYXKba8zy6xGtBsvzXPEOdNV2HpOfexZKFMmffUwl4Ex0D/4T9v7M/WoA9oMUDLPiTLEbI+dkByK8sZooZeVNZdei/vfZyAnPSdg33KviscKMwnWegpsZ7tzVfCeiDLPF7Qim5oM3iUN1PrbrHF4I4NJzbo3/+rGS2XJ4R6s2UcDY+CYdc1bfnN6U51tC7L4RWUy8mma3NtNq102MX+YF2jPktWWU0PzYwNovrkOCDnIX++GKrxf1t1Xr89ZyhWR1//6H6eePOu7my4QPbckB5yNEPL3TZIPgvyaYLN/TL6fWXXnQNWLZBxzyCSXtaUD+oNqQHwRXlFzAh+MRFRGvt8SvaDiuida/9fWn+tGpmYH1DxHPBgl8ofWH+XmkdK7ZQN7M0f/AF2aZhgvgF8CJzyRK51vCFsPob9utU6iy/NtiKYuKEoBrPoFDv0WYppe8CXicigRME/fAMoEvilyuCviYtBOZcDkV2v2KJbXRBoMlrld6raNbhEHGy0X4cRFfE7OPcvehpXO58JjyIWu66AzgqXs3i88WEbGwzUNOCTY7OP3l3a6tqabTgvZAtfaomhoVLn4Dztlhd1GB65XQ9VzDlNLppPFYXxqeB6fIQBuI4UUAejueD/t5kEkC15qgSCRApx7cRYehi37iyog3fa8UghP996HvYtENo/YkcofJTK+joIuKAcrBMaeyxegopNlAiKTLgYSO0OzRZwhGzdzc5rutGIJkUbGiSAGqkV1c37EM4dDS+A5MVUcEgDz/i+RyCs2LaJLvXCukUcI45RChpbta9N4QVlfwuxU9S25UCApMSeB+XdrOhwetokhGBPXf11kwXcC5u1ZTcLOxh1jip6edS2Svtp3/5d6vIPZyIxZUn4ytfeRjFMa+nEtaJt4/xp6uMQKk9dr7ueqCuzCz3L/beh7q3x1RugltA9HJnFyyIgY45EEjAfu78XL+DfSuiSFgN33MIXZScRGHljFdVrZgLRZ8aiCuHaqNmyfOId2anc5MJ93GhLVCrwRcpcRdlamceBsmxZiCsrX2J8jmvQyBPx7PR6AbZgA/y7QPMhZm9+dEiKg/OWd1+7NxE4c1wyYNISl1YJfZj86DBaB/srELvNr6Ik6MZmPEGaH+jQ/Dvan9PcYzAEuMpsJq1LZBb14CX5APLzxOmZs7e4PPHcKHtPouEI4E6Z0m53q8UOlQBlQ0fjbLwae5IiZHQOVslA99IcOfvA0/HFoBnDMX9XxcXKG2OjUQN1xHCMecYGLBRkCzO1qikLRxvGmRygjcdqxp/p9OgizP0eFcgR31xT1hh5b2p0Lfs4zk00AYAJAEE5rTzoC8d7pQ31fy4x6hqL9z/0GCoatUydvDibT17clkYiP04I9UG1M08/I0SrrParCGIom9fto2inzBCSrVz5pE8tDEFwhSgNSmZoCF9qNOA0WLsp5ZH5ff96onXQ7eG61eq21TfU6lrzDdK2S2UMogTYvfOBjrRLcxg42jYBcPNIru7Pk6A2UgLz0Es7b0cvpHr1SA5QtV0uoKfS+Vf6O2ySCrhs6wD2b7k22fAJTVQyN5+hnYpJZd3IzSaagb/Uo5PnlUTMoosk56i/NLmmYtk/ykcRUdNGkoLpVLHQh2+lGyHEs12OnEdAAwFb1KDR3eKY/2haFi7BMz2acFU60uDqW6D2ZjCmdJjkzQUb6S6VInwjsc8IdVtrnYLkVV74CLvKj6A/4W7qggn05X7cZzgme6hHijrdHn62L+eFPBX52Qt5mtwdGgZvJlVxYpraQSQxQ9eh6L0ibrVqiHj0BrLVybvWATtlMDofmtwXiPb7NmZp3Eo/Cx9HumJcgiTNerJL7KK3GjKoMg/06yvYcFThJAYbmhdpL/UtFUBPVZ78T3V63YGtejjC9L5CkFKRwNKUM/ME7XrMVZO8yAGgTo7MZzf9Px7LO2ggqQhQeYiJkKe2labV+fSEN8FRNfzi+2NOQexb7YTJO90KKTtpNQzaOjc/0oFpJ9E1rO2k/G1f3xYXWZAkTu2PLrYAg5Dsvk/vQEo4xE4c9AxvGzEjq4DBL+yuSbXZO2OrVSoQ3iThuX4G2t84vkMxB25Mt4X7D8VYZA+tT9w9rSDvVqqgZFX5Do4OC1040oVubDmgjs+gzKm9XgvqVHY+rb0Hvo+Awm75I7Acwp1YEb5QFZmAO0+PMJ6SpR8/EsmtJNOxqlUOStnVGuIU3BSm5RyFrwjDVVn6/Md0gVSCscfRR4wVRNEUlIIK0BrWKCIDJRxVgaoJDolk5yFZLNNRoq/PNt/B/2kkLoBdFq9iC7LB9TLYeepi5mxbnNCZhlxcOd4nSaOsHVflTDH9AcHep+ehiFp09NSDhF4nFWh+0xb1Ku6oUlQozak4UnnB+T/fCBE1GR6t5hfI1HPoQo1BwFVyHGJjST0jo2pnRafEG+Tv9CYFc0bW2+/5v9rUu3h9taDaLgtanwDdfXUJ/jocpsZ/AdHMEKQdAmMlk/6ZZYdF7aVKgglDy+j8cVq+1JDVg3IDQbpnO5AEWzfY+pWeOHON8MurcG66uv1ewhL0ltr5L/XjMy+10ccXvqtHru7/WnOpzq/4bpp5JmYJLp4hLr1lDR0rLkCW+QFU8DtQ54hiqg3xulgDLUoNDHhs4mC8w8Tk3P+I9nzI0HokaGSKDgCej8TiCk8EjgKYATgKuPhi3GX+hOM2iWtErzlToJy9qCxdmgYRY++Tjn/6sZpGpWCNh9gY+cfrr5MLN7tRUtCZaIuIEfpIKnzFud8+bUHLsTt0KBvaWJsXhtcwAs01LVIarMkxHacZ6yDTHXwuuqF8mxl+4sWTzfirCMbjOIB6oSs11cy/muPoKbDdzDUh1pgdrdtnwDxbjkTfyPniJIK2CKt5AgjuYSO5Gv/EmIOp1v2hxTVu3jLyte05ff5janXm0i1ZkSJn0xZVsiiSBnY4nz8bahCCUTEMAO4MzdbdehT0Sf/UNlI01fc3G0wajhaK7MrohaW5O4YCstwXfa4MuJXXpyzHoR0OmLotU4wnD2eIgWRVMNFeSyRz+8GhQRtcipe77F4j1nTY2z2dWG8HInHG82WOS7zJXga4HWbxDbYtArewskKLAQKw/ho17dZhUz2xiiHZBngoS0TogGqGmtF0M10l7MHLGZ3cUOwX9M1VutSzID21Kf02Zjrlm3tVuRprYeX3SmJcd+2+5QrMWyQ2BqQWuTNk86y1YDIDtOkPHsRmAipyngo5MstN7BgLaMs/ON9fdzDCKKMa3rez7dZUpRlRHsbONhjo+NawBqXkokVngmCB+IjUQQ4Fj9rn5cURNY6ZsGEd58tooxbYIGkP3zwCWlewfI9xtEDtwTbhdW1YBoOTaXPLt4a+Y5Efre4GV8KvSv4RobjahGdlD8yaD3pfac7/00deSIvg+2Rhc1VB7UEjzbK0n4bWWLCypvR198PzDUz2n0xG4gdMwqGMX2UfJ5RX0LqR2luTR1tHRzZDXHeDXUlFYyGZ3SLYK1KbRtR18qvMUgBmgqR0pHoc33F7sHVTPKO21+eM+yrnWVPxnBMkmpTvySQuJFAexa7Y5k2oOPIRdQrNeFyTatYMG18uij7LnJfMVi+fqCAwEL47BssuIm2t/p3P7ESeswgYtAZvaQWdIBTUnGCn4JGmnxToiVFHh3Ns4laNrMyenk13lgSX4kXVgcB9d79viQWcNsrZGIGZbog7V5CC0TFxRlDRw/0GwzIwJc+86/IKM/YLgMaJyfB9pI9+i2+AYUqvslC+ih5JDZhAOfsm4zjhGOM9qnAYarc+Upar+2VwU/iiIqzO1O7OueXpFQAC2XEPxuWt0okm8S0d2des8osq9clrsOjL2DYZhitH5zlGgO4xZGMERwbN+NyX3AqC1BKg3103mAzggMy9W9Sa2h53KbCnv14Nonf66GIT/9medFzmAUfjzMycbBVPa0RKNGs2b2icfGEIa9U0QmMQChZq6j4g1H/oG6ObrRJWjKLlqQl7IHPM6wFYFFf79EN4U8UE8i4o2Tn2XMm6JDnooQqivdu6vi3Qiv7x1oRfoGyDISK2kVAT6Ip7yf1Y8LAsv3tSC0Tn2AXYqmmSn5x4iWrNlaAovyMvvmDOK/J8zQLxttP6mjyPBERJdm05r/frvd65uYxWOTukb2YCHb5nG37WIU1/0pb3ZBleNKIT1nUzeemQmSiTwisRw5CiGjWzVzSJu1pysMCGjjOnERm8B4DKyEqX3ZFywexWFrs++P2Wt882TmOtYxdkxiXKkj2HcycVvBb8ArIzEnNULxJFtymdKlKdRolqvEN1mlKHehs1eUT+DXG2/6Tk8VArqOnPgivonwUai/IhR1oTWR/ADeb/SFH86b1hqyKzQk4cfjGrvdEQFw2Th3ro8o2rVm5TS182MnRrOhdtVUdoO0kzaiZMzUU/czYP12tZvUGn8D0zt47by9GTC3mrTQtMmbX5bwZtRYgEKPjU6GhZQ9u4nT3+00Xd9ASvwcHYHjHFD7G/xXb/I+W1RFh7ws/j3NBycK3P/2gD9/sBSgzjLn5Ppy3Wu8uxR3ukK7aORLkSQvLDgwKMFLOFxQOjbeUshYEk3ICwlWEoXJJ56yWrRdcf5pZ985VxHS3pEkFQTKpyRtv8LGEUecjtxXJB8y2xHFPKQXnLdOJQHbFbsqIto928vFzMRFFd2Wc+FuYbhEBZ5jqx/Wk31SgVybBEkv3g/SySRi8q7sMPbIssJZNkfX8yHxuMPS0GhTMnSVEoTz4Yt3nqAYgD64WSs0vfPWa/qNAZQkLEqBkWjYRp+Xn0FTP2ysDIb04gTQgvm9b7TSu7CFpzNltWSi8hQXyvT+XfCjezKqsg8FwZbhoGDGWh8CmUcXxCGQEWmXjLmZnlnPI7Ros12D52bWgoPkuk257xZ/En3F2h00EsnRPhNXj8T0yWR3nu5/dbM1Yj2/tUNtKU4ZK8NVkiH/4bfxFFwFzZ4QYPaeaXhcypRbhoIvJaHItPK/oxMd9BEZCbsHpbSS6zfzJuGk0yTkTCCMOeg5EU5EZWa95lvB/jARv6ORjkexqMoKl6+1CPQJYorl/8eA/FRplDUaPsA8W2VuHe7BSVpvnD9Wr/g5CQHPH9vD7bkV7/W48frc/yuGUw51CYsv91aXoE1r0Mnwjp2BTGGsJkLRTCXH+L0u/GMOU8mU2mGk8S+NMBwI8USKqCJOTYJQKVnPwCKry4WdmKv3H/ITQ0a6cyafXixdkf+MwwlEtgmutYlcSqqQ4i5xr/FERSsRCp4z8dwhSApIEA4fgqT4rI/XstnUljO75Xi65Wz0JN7x19TxJDYcOS2ApRJBsbja6KwxaUH+vTUdn8rJgVtUZWf9lbSRYf0fgVtogNdU5eBlK5qMg+HRRyi7e4MOTG8CdPJVcZMvYZ9rKlXFDmdSioCA+2JntnvY41MOgbSDmsk8bNuN444lwpYSoe/5SvC354SetxfvLMMXH+W6g7AWLzlI/h2N0+6Yj1u5ZaeypYLC/cnVsNoEj8TiGWX++zqJ6NZA9IrWBZ+oZRNtajtcQbL9ItotKKlvp3yII87icwNZVcFedkXdpWVaDmw8QtnbILntd7LUMPTSv2EmErLlQAH+kg/eqN6J07Rm88d6e4Ytdr/w6h/e143s9nu0No+mbHrBnSQ55ND+ia2ntmuCeNycefT9i6J6xxg/K5/wzgTH4mIrOd4zqQFcD5EXRnIXLKhTlkqYzPcV89lG8OoAznPKWeq26gSYfXMUrZ5Sft/5YU5xlC/8MVq/siEWu49DvkzB8z2SzmYsCJR62N/wHT5IT1v/htHBzOxK5OqNj3d5o2/QHFuZ3/5nPRzrDAcDgTToRfoPqdOvWsvKKEBM3VYxNVG7HhDTVZWLhtLG2o7VNDpuRzcR0CtIH2IjWK8tkGahyR6qAqQbV2Skhbj+Rk6ARdiHs/w4sRwS03ZRn0S1JpoK9PaO10H/ErzBdhlrE/HbwAoNifdVbu2Sm4iNE7V3rxNd7V4IrkKZS6VltvoeM0GLDfSGtWpUfzwsB7nKRGnRleKJ+F+zMqTBwsRpdh8q7z8B0SQGdleEpwDnvT7fNaMfuyGf+qOFja/86Ei9OIcdDnn0D3riKzxnGsy628jPtlFiBbeswSK+EqY/XOvKvd/UKJkAn9W1dr++mpM0t5ekfQCd647zkkayMz8d6QaUHRFY51kOq0TkIR/tRbkhnP87i4eZ9u6ivLhYsSo0DeWmDw96uynREq6G9u8d6yL9/zytF+o7Nx/eO2rgFsb+R2/gGQaRxnG/DRnUEa0ZLoOGSraLxtAweux2P/R8xtrIjNMAbZY1Ra1H+aiif/qqCOZvh2U1FJcSiKzlvBoO8Lbb7lGkCkE5rxqU88djUh6n1suGcR6+8XX2ZAf8eSsqdui0jOJdb52z58eaSwOBpzRe3nvli5TdFtjngxCmllSPOm19d210og6D8mCwqydE8lyKRITe8z80R0aCU2BbB7kZcF9JbCeSp2aiI0aQ+qJi5G7uGgFVYUzT1lnAmF5t2LyGtyc3KpgxMpazXyqVRp0AW/CLHE/I1sFNXMxZv/zDTBFViO4OyvBDZzCnW9MwanQu99cZwyyo7WPA9MOdcGEAy4EWvlaJmWsZvdSeGhm7a0vQBqQBTMZIIbSXNkw7W9bCP/ztPKOmBRD6r5OmA9lrX9bECpE8L1SPWVeFP9XccfObdhP5IcnakJHEJw7KE28nucSzfXcDNC7Pb49v5wOZsrNIOvTXUB4q0+P+lq9fDtOoVlHtwEuEmpzDUc9lhVS7qORpGA3Ltb+5rOlC31TMWpbSoOmGJzSeFW9KwGeqGf2mPMk/5GWcJ0VbQWcxbNOzLQ5CWFE/+J0Qzc2p5FDUUXjZ2yZ2Z9vJBOps9P5z771z4y+VSMyuwhELyBIL/FQMctrIEDZnfjxZmzvXhIGC9vcaC+J6fo7IilKI3Eb7Mr+SW+NlEqgb3ehAV1ngADopg0gK416VBQuV3jFo19CQy0ioFhShum0mQG8ihnjeuyhnnsF6oB+0rf0/9NtcEZMBnaDz0AhI7+uOag4BKtP0F267TkdVbwILX2zYKtXy6okVOXWiuI64l+plBkJI8vAgzSS1DbZmY2qYxtYT8VugcPUkIsMPHAbZvjX22YBK+1WjlM0IsLNq6eRyvfBA7oCyzkwn5FpK/7ItGv4H3QchhhtdXXOejXlCvGXDuuMhOQ0kfdFauEyLUTXl+9MzSX1gvzQZ11kH94u8+VyXLHeSGB9U7oqX4xgaN8yV4+K120ovl63EVjpVs4LpHUbEH8FeSD76zo3FlN9or45FmlLUEYBPiCb6uuSHDhVItyGOkytLtVYttlzOb2F9/OoN6roYhK4eamJ+L4yx6ou8wxdctem/WVrKSk4fca15V1epbarXGIW9y48unZx9aw+XKHOg7CVSfEhkICtDnfaj4MzRAs11J5Jdh2yqvQ43A6NtD++rCZAR7bXPbvV+H6oTvNSHNM7tOZKIiOlnsDf1wZt9ROfWi/R7LfGgYacqhNOF1DdjMNPyeXuOxCLUofaB9j+Bbr3rFqwkI4CbYBaZauaMRCpMyfkDMejJd1uVfvrccKkbTnmdFHOjyX3C6tjRXu/EReAzHZ7WQdHDPgvFxzvx0K18we0KIRpLG8WDBG4XdWR1Ag6kM5PGMtTbV54+0fgknqFgCom+ZDL7P00CBIh9J3xy6HzU3ba1YGXCsj5oEMWeLIHMtwHG8EInKMPm1Wdbusa6hGp4vDbLvfbSudu2LskzJTgF1r28tAB0wjQjurvP4ueilNQVwNDgbatwQmvBIFMeGER8NCX9VF0dyQ8b8Cvvr40rTrwmoXX+wyL95d8FkQ+8b1DVF+BMkLJ2+IC518YWHR6FL5M3Sii5CvpkHz+WMGXAIvxSE+PglzWq+Itj6mXAgpIYhSOJAgbmqGuNsSX1Wwx2aic5+i9u+fV51HOofA8Lmv9Cumatm6xds5GASJZKCc0zo8kz5IzWeDckDDwJr0Qo5vqznG84A4F8a74m8sd/42ywHCMHa3K9dzbRRrqkFUxdq4RrYGLmgk6W8qq9esb/gwNYf9lxuooBubDTpLZkpCrIGDDH1jCqYL6jxYrFWlFeMXvVe0m9Y/ombXvXGqukGCURgjwwzPhVPRgohsDI5qGyzcs/m27oS4vUeeWIkG1mfiAq29xdiv+f6LDwIWHnZpoJutJNMZqQRshTfHAg6FCdifNg2mOgZY+OsOqc5dHGePJBusyXlmDE3ZLmoZurENpP/ylg/EQEgl8NvLJVwVUv4kYpgjcPn8oEjCEsxkgjL+n7puNXJvTlT/Mve1J9PAKyqkHzQfcqWjX3IWOkvI25Ozs2yJvwWRE0EzkyjIXs4FZ0PnHkK3KNGixB1+FQMMSixZ0pKpw+7KRlJx9aH/0TqPy8MEKtLOuUgIJ4mPZ2uxI2DZYBrO5fWpjYFxLaK5Kny+KGNFliWAJJbnViwhpScvgVcZpE3EIaJN1eROAGBOf5P/8Ff0+opJmUagCaRaYdZCB3/ZPn2d9dLQz7pYMoVVA4JzqPyU5T15zuqP73Pbi2TPV/XV/esfSN+a/IDrpXtBtbf2EbO/ezAlV+XxBU/n+KlD9S51mcC7EkGzh76MXJii/3xhlBurT3lE6WNRcfAA765jHK2souwPzT35rZt/wsiFui60ifJvmS51mQhIeX+bRQ7gl+WAH2cL7jaji2AW1AvWDeFQ/mvt4CwXX5MDUfNoJDacS+65eaDuqTkTq9WtRtY/S+a51eMO5ekRopa4LuGYgBRUH9xYBDj37jqygZZHzsX6qwCSozwvkCc+5sJg3b94kLjB86GnQUncphYoPIhBTPSJj/UElfsRiDI/7hyZ0t7t361X3H2gl1qjfy+MhfeQhdkR08Ih4V7enxzmZLwPoYEsAYhQ26G73Vn6tIMTtVU103U7j5tQiHyzc2Pfh+f31Hd0LtEpuiKeXfy6XBfYYTFMZJqVFK4MQ5j+xh9AU4TNfv0QIrroEj3glAs8MggOga4HRDSren24S1uJgiSjNM2jATtBy4fp6LHdnFqd1iJNCV3RcRbi5BbTPOupdemIJHe9lYA768GxFaGyco8FI51TdKGnjgUMBYwG7iQrlw6lmUksHUcvPt0bJNtz9KuwAmyJkjXdGZhOdifxsBm18DimjYb5w69sYb/HeVcS1jSjNHJfeqizjEhozyqgqqNXzHzjNumkc+Qw0a5POSDld+fWwnWE2OC5lYvCqh860ZujinxT9SH/wbFV6HiCdtsMq/I6fLJYEggigBuVyHTzag6ZrJw+FmKI+5ztFcrmHWjJKl9yhfMYCG7W96h99Nj8yRZx454XD9Uf1ERA0jZE6lsj26z+ZVqvJhAmH080toyMZr+lJoHpzKduQ8SS1q5mIZBHgK6/q7f5QWij3HPd1V4Tw+zokWFCCqRn5NWP6knSgM1rNwcyS0ubQo7jPnya6qcAjN0+PUOkjoW6S2EKGHjLSx8C9dl7Y+NYajv4Sa6R3C1dTvQB+UMSZio9fSLE7GMJATHk7Pt8O1dM6H17KSVB+FJiWRPqP0v/2A08/yE1b22qGzxBDQM9OAGbb7Z7YF5zjWhexW+NFX5+4EXj6TGWdViwtcNSqcvQ1y45Z0kCSwYgUwe7c7A96mYAm2nb7+t977P7M2ODUIFZ1HAG4kEraLM2DmrFsm2IJAbeDTpwe9xd6L6ARdo4uBqyhpP2dyr3IyxalQjQcfKGmR56zvAZ6OFybcACk+dYp+K7uR7mXbwPAO3mOnY1yMPErEXgtUKA2bdMskcW+ZeB7b4C0RglfKtZpxYk0oHyANQRrZbL+xCUrKQZTOQBlvK4Zeuz2j+oou5LxqPir4Lc5W6blSQZpj8tU0moDpiY3aski1K18TeeWvonf8WkHu89r0fiYJFnsMfOyfDTtkIK4kYoeu/AD4C4rGdv7Brw/7uQLsGtnVOLgRTfG+rVYTuWPAEXbinLr/WpgEwC70BjNuil/L+SGCDgnq33BK0FSmZq37pQFJL3r/x+x25fzZ2TAqKx/WSD99MRYXwAIKbwwuRxW7nPNDqQZE/02YT+b9Mv4IRzge8amixvBYwE9gbK8mnK/U1iVUqVJBDBvn0WCS6zj9NvnQAOCgUqeiWfdtbsMR/c2YUH3qM+XJH8YEWR8/j/6U9QJyd/SHDSarfLN57bgbG182rytkPIpwO5IqqiuJd1fUUtN4vZOHcyB8bd0s2daYvtSb3FDd1Ly0RCb1MYqeJFvCHSgAvwm5jN1IIhmu1fSgup5rDOvpL7c6LPpCspBuTtRRqjtAj0R3LcLnbnpZiyYNtcdHC2GPJtgqctkxKinKYc/490xGfxWai1lJIN7Z+DFnNzkdmpmn3DLwAnTCxZ05rV22pa8MhlPA8ugVOt50gJy3q0KPdcdzML+iHuudf51VW0ye+NJjdHMOUmjbZi8TWLPeIjEp5d9VjO/76H912FFpyNPcv9Wq5qn90cWEZLWzmcPbXlQxIsBAOAeBlv6LCUL4SOvmIM+qYdbdsXZKvaUKTKoCNYxvHHPz6xO5PtG+QHx8SsVPU0Kxu2/d/B/4BzQap6lb7/uYpiXRk8HHX7epgDNqy4ls/4H1gluppqycDsBYw+3r2DWiBcuIuTJPdevsvyVEfMaRcWa/U/Orpq4bNJBtPHlIL3c2tut+qkjt/4sq2LrU/cR/nfT8RO0+Le1d9XqcCjogZOIZoGndw9GoGzpHisRX7M4TgbkmC9I5B9xlZYrE964gnUaA5yBZIjDJRamGDNxqpk00fhIDEGRllL85eMGnZstGoh2W6Mg2DqJVc0KceAmt/qzqV/h3y1Yy1kMZSoiHzOBIx+8m6c0v71ZqJFoHKsFionbwwWalEHiCx3Qo1l9LTEddc5aQCzruknPJMOAem4wrEUNXa0e4IDwmH87z8s9kCHi8/e60EGXsfAppmsHrUwn7a/kZ0l+BwvkxgUTr/x2lAfsEeNKwAgeIu5Yi0/UVON7xrc19WJRid3Ns+KAyKgjawVbWwklX17+REf46FdAHpigOcAkajCaIL+HTmOMaOVOfrBIOo1MZz6CR9uKtM658UP2fcCDkOuKc5ePqkeUgwsKmT9rxJKxndN6Xgzzua/+CQPV8wfWDGTMtEtoueO96+7NooEAhjzr/EjXesLbp5ydxn4GtPFYkl8vbmBE8NDd8XO2/yuMeszdJgPgvTPk5R4SPXbWnClpTC2BtaCOXF6zlMx+fAcXlqJDnwqb8tuvQCVW7VkX5FfWVEbma3X2gzSV/Bhz/LTkI0sP0LQ9PtDTMvmIPRyz28E6fAwv9p/RnuqAVVEW3QddO+5liTfn0gwShZVoTRhISjOedOJl0r+IVI5DQ5GKoI08nvIOpj7ReyW3F5E3aWISuLm+MVOV9lzeaDk+kW2GLcCnvb9zpOzxVU4LsK2LA0dgYg+X5lL7L84LBmo/soL9W9Z5u8+nCy2m2i+3HCIni4gad9RRRQu3cxHCsJ7oKQ9d2ayojaYX2sxq3hnEi5fcbwY6c2eENaIuMF7vBksAEt/Xfs1MUkIBry+hkskTvCd9wIcGqNFLC0mD/hQufjlKy11krqvCnDWOUgOXBv72O2FdT4HQcgCxaYexvgyKr+brVSA+HXBFROZBC48dKnJSegWgS1mxsAePLW66vd1vEIVwbKVdKhKC7HjOORc1D0vdhHTZ8czpGQzjaQ9HJSBcpVBtH0I5cRhYGc2SiQ/L3CDXa588+JSPt20e1eohfGPhg7swNx0LEkLkIYhqvABha6YpKmrUzcgXX8qX0U92JwZRpo9+y8ZYBFVDQVtCBoGT1bcRoJX+5oEpg39m2Z29MfB4S/j63k/HrW0rP+ppLvnwJ+JT9Yy90iUp1ZCRwQ18CmsG6Pok1xo0Pso/6tAV67WrOOvXV0WY9aZVSjQhO4C/ZVspnn9su6GuUVu76B0Dct/H8XH/mu912scWkoQyty39k93EyyRPD3X+MrUWUw8yFTc9ys8VLvUZoB1DgsKpV86AgtIgQxFWt3voYxY2zj+DYG0MNCK91SYyCE1LoFIVx8wHwsYiDhrwMUtWs3sQodxH3zpDL2cteSj+yqRB/fspRY8FRpNKcLxXCxcpwp0lhvHORbwymORs/7eo6P99is2wqCOO3ejs2v7hO2aoZn3e+BkCI0h+fgKzb876ZyuRjCuplLnvKADsxloAWH4CELl1fWiufkLMpPTI+14x02xebXlzOoVQfEmvx9XmytN4xCRISgtNjpdzDFAcm8lQXdEmUwWOaBsqTZKrp6uuGfghXPqsmZE+/+gKvh6VCogr8gTsqg89IT3XXp0chy1QJuNz860RDPb4JNmuml1DvwHFb+wnoCfMdcbGH5dAI+b68/y56MUa89dyHi4m/e7gmy4unKsSYW76M8HnXHbAqSHU3FvOkR/tMou2YQEQlxpZo6LLPwSk8H9H96u60C3zbdKOQW8bCCLdo5lcZDI0kdb2xxHcYIKhsPAk9PZBOrCJm9PcuuU6YXVEw5nOp6dqT+kn0vUHUFXwpw57H6eH444m5wLk1+lTFRH8bqiH/b81x80FaC4eD5Q/tsPtH558uBj9DrnHlgrlkYd6VeC0sap9+KM3q/uJTeLVxCnG0Dv1dtadx5ktF/DJ0ltcu1109hlWn8iYElBggfBTo1Y6rDuAXDUNTrNAd0BhMrxYOKQXQ6gNCYRPS0ah4uhGVudtwNT7CxKBGWW1rXmnFYdxJnNqLjd+l2oLimid76NKmXcxVKcgglE1/5NhhgkU84yX0Cy10FezL/i4ZdIx6hWWSpxF/l/qkstL1SD1IUmghYCrfAaJ7Po1/e04kL6GzhMCjX669Leo6dR7av/Tu3SQcHlmrtFUfXwhsmL24b1cW/dg4J+/O2Xde+8IK3z+RfSeOiVgN601jwvuxbVabMSkNXW5OZ00xAeEKLT1pQyksQhanM90J8zi7I2Jsdb5bKZJaSaZhNnZjUHtzHXOGhIROXOmbVxD11sSx78z/L0+VZvK9dW29OOt6eqkDMdyM1glqMshn/y5mM+adIbdOckRowzGggTgAu8fo4VXjjaHFgRu9I4tr4PWWRNAEWjAwF3gfa8xY6OsIhep+pwr4EntNdsBuT6BQhnE2Nh2MNeG72J0enEBxBsh9jPrjuazi7DSILq4wd+xFUqhadazb3AvwAHGPTrd9i0L1Z9iGcmCnGWJMhoNCZ0878i0f+m3yTN2xzkLymL/12lrLMh1dfJBpKLqiCIQRU7jY21C0Koz3j/dgk8KnEkf3l/RNfgzf26YRjKHIvllB6jm4QhssDRvo7LRy56lkrWTRycKM+NmwwOth7eBs0oZ9xk+ScWeD0ywqUXOX1g47pNhBzRTFtcjoSPpyKIo24e+skNqXFdSKXnUwylZF8vhyal0EFHapzdEsLEojHlHQ87hd87MyS+D1zhReTNDY7bI8viL/+3jxAe+aGpoAG8aFRh9w6WXi2E0VlBKxvb7uzRUWl5ACuYCFjq+x2PlVwAZgdpis9HvFgVplt7maIOfipqBQS9BthnjoCB1jeXdYdwU44Ltyul68ugC0beabPy5CGIP1KC+ngCCDMuUfOUEx96vUSfVUH0qprHEqpmZw0t5aqHiYUbzeaD4aBAJaig8VMKCsnrD/EpmMdsNVxZb0LoqTFF2Q4W8b/8OxCwX6s2ccTftKL11f1a9oEwcz3faQsE+4pq1HEGBfT/+zeT4aGgccxJJYU7mXCvXK1SEQQMP7wgCOvcSspzBBfHeCBxj34eu15DpuAqXsIuZkDKdOOGNvGG6fvk3m5G77xBimSVnvWQf6dOvHVMf3Q2p3tlnmg0lsrDqmP3A/M+KIRgeN0s524cRIq4+SclsTrF8piaqlseGB1mLL2KaQnWICgmDBBYMnrvt8DezEE3ooUR8hRMI5AC6QyAktPi1eW8L90sS4l0MMGCc8Xh8w/FJIwzBsa6sblcPbwY1oXmdANwWkYMk9Wnvr/Y3g6cXnCE3XzL1h3GjFBV4Z8YpY23ylRTrKtqPMJDeBlfk4rZ0XuxQvmtIhPhp6u9OhMiYZq+qhzrsea0HYj17fJGTlVUSbtx/BWlLeh9zVWy2VqoD0mg7v3nXIKhFCIj4rJItihT1jwbi+Qbrm9KbBBvyiK5ag7iGtFCu27JcxqhwyPPKT5n2R6ZEWmBS/0zbgkNByGaF0QYphmIbjBLCpjfJisF2JatWV7i8zYTNKDkr1t52ZEIG7bQgzDNTaP8fpTn5Dj3c2pqjr4H8nT7ibans2rgYk51gawoV0CrTmkWmYGyXgv0t1A3PiRI0F2QAOXPEBj23Vw5mARgNcYYRA6W7qGHlbAmdqjwFJ/YIm0mwBy4IgdUDyOgyQQSNIvbemE07Ptr8zAFlr5G1mn0whwEKOXrcOFZSuCm0TqKXoaOaq7yzTRd0fmgjvSmHVCCIRqdDLvhshN/+ei5bjb6Mepb69PZNvG2j/itAxYTpplIIleSy/0mh9oHfbD4eFphKC30wVs8FjDHHanoami7ndHsvPaFjdqRUdA+mLQQby6u8y+iUGYy5nsc1wNwkq5Sb1Wok5/wKN7W46YdMvsAnMnBMptl0C0hsBl7okf3LZU7MzOg5eQnmGHUVBLMfOGzMVzDIaJVX/n08CE0Gd11wCh3PciGEjg0nTrDE+Cr97ku/akgm0EnjKmmJv3t3FKJfenVJMnQrgYOcBic2ZXYcOTeVd29NtLLnWz6xxnJ99zTxe8hBHjcVnkcbytJvNAtC2e9iHhRGyNVvmsT5R57sCSrOTPYQGo5KNY/wNFXy6YGNmWyv3CQdlhhyXfAAr28IB5WrMBMvbDP/ZlxT1Ocjcz2ALRBZ8SlUs9i6O/DzqHnsfN46TakZTexNyCVvWzlFC93aEETHsHA2U0oNu9XHaP7iR6fLdYEyy89XZG/k/N6WiXUOw3yQQGpB7c1mnwI6pCA7MhiNeIfVZlNA5ALuPZIma9gvnsjCH1+qkS1qxln5Xq5XdHJv700S4tVpk0pBwv5r6V1oirQfi6W+xHBWosgIiqW3OpwdiFxT6nueAr57T1YxAflXXVdgyTYJ+7a1pCuQzJi6/VFcYKf+iKxAGtLt17keoZwgYRj0sRqJGz/6E2ZVmp55Y2Y3+8P3OjQi50scI3Nprr+dFsTsgTjQ/3wU8ZYrdkd0Y2xE3B0rb7enWh3k759ExwbLVsSO4yicRDAqODJTzMQOmgVQDqgQfn+kzbith+kpfiY0Zzzsil3OE8P23YlmKxZBei0CSwhkNs967O/KNFbwXM/KZbGgyoXSloCJHOB6HyD0bcUdVbbELTWl5xYLLdMANp9uuPyTyLKyUepzSSs6agXYllSwAXBs+Rf1Cx0/DLrAu9S8BpczYkfZ1xsRCNe6ggGYVn5GaFAqzkfvNPMc42ESDu+l9uAnZ8oHruzDXW1/qGFynaMGq0KfEpF8GQj+g5NsLx7tlaFnZ3QND8VUap/9yHBS4HbVr5Z6vGTgJn6nIfLzhX+fZmYqhhW73Y26rnFISicoP8JcRJ3mZmZenNzVgnJv5tAysQhvYHpJIyh61isyJpl9m0xRb4N5PnRkmxrhTbM9p2+lSyXHvLrziMtzUPsA0wa/N366G3gLP7k9tXAZbTfNelpB9NvFZOG9t63qfFQBylKPlR0i2xzwTGOhOm5unNNuDvucQ9Jx/w8MN5v5rFyhgVCM2q2M1q9ARXVEHnl0NF/S06CcaucDrelqoMOSMbk+kFvEz+l+18VhzMBZFZ6CgaFEPu+jaxzm4TbJexHJDbK7ait+Zz9hDBoWPxdTnvKfsPyKomZl70u8ZbCJd9hLSKvoxjQKiWbFi1n7pWaLURaYe7yzOvoGmjc1T+t0TGVWaRp0bAnk75vopMUJG4mKwo20WBpACJ3PRO5c92Rvpot3fBEOPFfgoxkCeVEj6WKLHcq41ydyuiMcjCBQsYGOQ6oVYkZzSiFcmwRmPewKdUgyscAebz+uemqxZ6ahuj4as9nnWVeco65wFb89Pu1tQKIM7Dn5HW6QvBW+NXTNokzrtNss2Id6HQJNhjhrx1K0+KMpxJtvTU2toP842tPEODrPSCG6IFKzP6MKR/k14PYhacOwOmYbrS+OiD5F0EqYl/zc/VJubQBMvo7PQJsXs1Pm3GKvWnwYv6OB98amtqcAhX3Mkv6WuVCT2WrjUCuSDAsm4HfMYsqjHt0tm3BzhMXZmWLh7tJ8XRqZV9BnbF/jjbs9mlBOKbwpWH3kP2dh+fZDH2iLCW8QWX/Wi0gUUHLgmziVN5aBVw/89hG8j9GjlWxHescazYUv67v8qPC8cM5p+pY/FwRTYEdns9IavRrO7QGXAGf4JBMJZyiELvkCTOSwcncb/ygM9pEtOjHf3MCJ5CsDBagKqSgo2A0meLptSC/O4pTb+v789oe7IMIUJDFXj/0DqiTyCA/I/rNf4zfXzUTED2lKWjc4HNqX80dRi/0bnyEzr71O5Cz6wxD9OFlvCv5fuJNqqOb2MEQv76E5yarSEAxe8hllVSTNCZkWakH42+WoQSyW7Vg0Rti7ZSBeeIdrGQbNIf4BQ5UiEU2AXk8c+01aEok9ZiL+iAzGm68uX7dC4WPi7TZ0qt4zYguVK3aHIKeRxsD6vePbCqX+kQ+aaF5iF4Ol+tyBp+aWIKN5EFCya3g2lRtLyKesWtcVNNUQkQsB6ZVt2/WNb8ZhujUIANd7LDbBR5VRaupVd7jByOsiLWmYaiTjJWmgKxAycBF665Ra4e5/xhkuWj5D9yPzrTY5GGJ0W2/zjw9ymW5FM+aOpfrs5hIKl094Q1cbhP4g/93nxDWhKdUPaMD1brkxju5qyIINj1GmmPknsDDWKUfIUwkHdH0grhttTqg5EPVBgJdHJpWYyDoaNf3Lr5uwNcc/9Soox2b/FiWQbU6qNmj5MQUJsn9PRdzH5hkypBi/E33SI/q9j8eoEQBL9tVgJVxI6SLjJPGO23OaHJDX1TAjqXiMdLv9dHjLFz0+GuzBHtjtQj+scZhcHhWMxfkDwT6wQoUYEy7usVTWM7YIeLeQh9YqjNL96CeZN03c9VOIEH3W4Rpj2liFqoEsY5i/xj8b1PZLj3Ku5qKQEiLqwKT3KzgscgHJ3PnVfluciFO7piqe98yZHEW8Llh6yiK+ZBt1Zyj1lYGGdjLGBr7Ixh5ToirQoWIPs5xzukZk7XzBWciMdjX0erbDMpyXVvCEHAIVGZdEmqgt4ZkLZa6FuJQucqjgqEm9ePACr2SOBwE/NoduA4z5UEhoaPFAdbZuIlpQVfrz5QF32wNKCQFDrOFt/3t4uiParNUAiRzmWjZkpGRn5R1h1Ru52R7BpMYSo5SuNfRSPCToT9ajo/vLFbcUTZGQ3S6jg0E3yNwzybo5MSqFyhf/Ix/sETU+mCkX3IfcIa5UUIqyYJ4p+ih7TTIfiotqjM3uQ02lEx198j/NMfjWGuNv7RqfK4F3p6QMwu1vEdmoGMvszNsiXOziyPf/bSoHvxyzcYLeXmk7OdlFcu9LGw1HdLyxyHbDw0kumoEvsCTzGvdukDxdMyiycEG7ZI0jIq3vwiiRxoM5VYTWVTGzlgJG2PLj3XBQailNT57kjH9djL+uAX1NS8kKi/FbRUKHC4nHEMRx6yQ9MPnBHBhvdSWCQg41CsgadRKUK4ty+28szpuwJl7Ej82S8hG3r23blDmiVoaMM1jcHYGtE/ETTOSiWVu0CoH/lrHlZq41rxfVKUkcqfyTw4xRDb9VTUmPExTfeBjGWrnSlsQBtPxOjybooRalFU8Q6LbsvOH/KRSyKyaSHbf/ZB/zu5gixj3BTROiFyoqRCqNiU+1c4qlXu57Mfzid2EoKqvj12wVJQ0/Op6T4IkqKeivKzrGH4Ib7nW9kgp2ldeo/chDESFYIl1PnEHBLc9FwPv5nzkX1mxAf/1M2QAvQhQ9KFLQKfA89rLxjA7AWUwfeA1grfJAcZVLfNenKszgAW77bjhGN/DrQoiy3Wkm/aoWQjAIkfAOuaEBZPIzWTwj5cDKHBLpKWYCEI5I4L6jzfm0J51wTC1oHx4Pl5u3enB2rNGfWY0d1Dg5mVLq4w/cMbNUj0dkJn9rMR0pWlILRl1q6PJphmgfr/D23dgkqbRtCZCvtC70iIwTpU9cc5liTiGFEnOeGcbgQ/zog5rGzx2gYZ0s5xG1u7OEynOKr/aL2jkpS1FLhgeaV9B6k6ivL1MHt6N3Uyf5hlkpa8DsgBJ4LAhwrEXuKd2EousRQ0J3kfp4mqBOdBsY/uD/e9LIRrcTxa0Spk7O0M6Yp8p2ZgWozp5ICaHoxsXE36qMT29U3nJSSJtALuWdwdMYQ3y9KgWRuNn2vtPqHuKXmEsERJfa8Q+81i0GxDVWPQk8FLHHI0CdBJ17xtjMqzyfpNmxefaQcKONARM0WIrNSMKa1JCY4ZZ1Xwk4CbZ+GO43VFj+0Am9JBFXyHd67QvYL4cvstCMNp0JwjZpvUGM8qNHu3wZG6/Xp7m4NNjfrNYQHH+9MB0uDGaTpS1zBVe1BRUPB532BE0wT6r5KCV7QQyCCvVFvxGLjIGa640Jq+EQjMywsA+tycNGoL/nTcPLbjMOUBzGlDhfKvEtvK76IgV2w7qiEGMB4QGsEVmDmtuJbZ6mqo7XuXXrj6htR8HIZ6p2HMh+7bxFrFGmPYopOR9kJR8IfX7MC+dDXTimEzn1sNYPelt/76C2F1LiRGo5jEeLBiGfiB6Iy4Ilmz+oDbDYEMak4HLsioQ03GsVO8GaX/EwwDcvbGWvFIRSbmq35jegWMdL3hkhpwp+LznBerc55HNq+CrEwVQX9fBv1UfAr/NldirC7vOKF8H5MdkTgkKsbB7/4feUg9b8cqHDJvlqna8ciCeNK6Z+V2RSDw0bbpZyGJSiRqddSIX/SsWi41lCmWLJtASNvNAEcA04a5YmFe61xnFesuAbQeWGcb6nqc/Uve5JFb71FUSQ4z4reipn8KfhHObfo4OJ7jKRYOSLajyTCuQy6cMIOuyalMVOIXP+PYFCIeW1cSatH6xWn6PDR+uMkkvaa35vFJrKX/z4ZxwOKH8ZC6mvRqAQqfa4slJJ6sRwFv8HBoGPusOpC6NjdopdGPq0hPHlDaGzkfiIH1WTTNlxKitBAn/+S6peWslK9kWElWmynHFIr1UXKk5mCdIE60layE/nwdnDzQyy9L6nl4C/0fY/RsnMhP7ExO9SbLTrYAQ2PsXtk4cDnf1JB1BEGTeLPBUwFgPxtpw3Vn1X2m6U9rrCTcYhoKTW8hgIlwEZtrSFY/d9QNz1XbG4g+H+kzup2tALTOtCx9Be9yHsymr6wQadHhyRMHYCXvMNIGAqQdtDW+wXREcgITA2n0nhymRfJppz4WC/o9qKtDTR9eaYUI1M6gY72Lxb5Lr2k7a0noMRUa6jwFuxqJYbmgFgKNGGNUJD2hmIkAqpy8q99p8aAnTK9084Y4/VK/y1WGY5nzVGaT3a/3xyqpQapSsU1v0VMm3/6+jO+1GY8C+Jr7JoZ+5NlF+e8uSFsbMuovpBxNbrbi2Z7LxjUieJKv49opP1a0dHDgWQiJVA0zgpY0H3AEr3RJ2y7yPeNGhtsXRYif8UKyojsSD3pJXKjVvcb0sq92qDrNNx2O9HtJpSVTh16CLVDJwz+te+kZ97n5YRjMQVfLyk9fIk350aqJj4ocRfstlz75Ka1oBGFJGyDCSHtbkyUT/J/KFWOMO56x8N14q+6I/+w2x6WfUEzJ1yUhSXQlxivB1ztQtt91Nyxat+MB0Jg+4kA6Osgmn+VWN1wnqmkEbwiqZ1iXLNGVls42KR4qFUa/IrC4vsbLFaUwbIjoj0aJgo04YIGLGkWQwygScLkrdYaSqCfsODU9gNmfHfudEttvAvYogidV8cteBNxCrPuwCXFRKvjY2aR22uFhFxDnyCdptEcQh5zOnr0hFRahD3rmTDFrsLtKB6234AneD3FbNE4WTF1WZk6u4oeSImfBrrY0jez3ADRXlQAmCH3EQeFsgryyFFCm0igVV+uJsDdJ3leP3G+6aSGpxRA9wjEDGZ4qoXG0mnHn0MT1Qw15R6F58YbGrdq97+MzDOQPapBi0vIDYWDsN4EDaVklJm98mgznwT5krAvF189mmUB8QCioiN3HwDMZzJ3aLMXlPePAvU/anrfGVA0UdRLw+e8e3dRS964vq+nXGip0urO7vYDjlnqgmg0VG7tVzAQn9BrcjnqLHUhdKXBVrgiJvB8B2GyqudujmJ2eDWABfn/AE/vzDj6EzQZkkCxqW0gBy1GEpLP9Pub0nRXGMMK7JbQeryzzQ51LpOU7arxaVhuX9QkfsQoz1Z4J2z+E4u0un/hqbC23N3fPQel80aJqb0cPrUbauOthyqWmbcvCMoyLGcvJmlxHs6iTTDWRjI+5TjpOBut2JInVgJDUk1K0Jd1/cNa5z0ABvah+nAwK+9+/PtGoxS7tD2vNrKo9vh1AlYdqHNWE7uLYvLaTsZGm6KE6/c9CruGHAdV65X0ZO7X4odEOkxCpctKYo7YSEHjcnYwicXm8VFiXPZTA+fzdO5EkgrRLN76kufpCv2sQQSYbAR7Z99pPsPlTg/kM+eod/HgCtnFtyEQkMM0H5k66JC8BuR1NcfAzyEaDu1xsIneDHRc0mSt5USHnSRidSR63M7ql2TOQ+dWK1q7mHAlaMB/6sKwtfLNZ2r44v674HBo4IYi54vof1QOZve7z5KL3kSHHi6GTBn6aUxz1G98icGKP5s6xs3UndGADlsaounUMEvX+5gAkD38QkVkI0tb1f+gC4pd5h0pPcF5U44H/7C95oOyy4xd5vccbNSsbf+hhRfN0dNXueL7RtDyvpBDCZZeCbMskz+yi8fhA3W4HaNC1PWKfXP+AINO1AEVp/+YU/OB07KKrO3gqOKnI0g+DmOFvkpM1eslnoS07ushebOUM+ts7NSwvZEAxHrTUYTDVZmqBBVPF/WMUhuiW/ARju4dxe7+J2rfZcVDiSr1U8Scq4xP96eR2aT/I+YIufz9SwZ69aNevBTwj53QeX935uvApYsTs2lmTK4Oqro5yGJLf0bFFZP9akijY3lEJ4vaCRkEICAlOT70P6w1PmTQX8/66iE2UW7vcuzUFvkQ4quMoPuq4SF45jWjLw7aqjzCHMetJRWmw2F27UAduPDdWYysZVxAKBQp6DsxKKAHAxb9a5mB2h+j3/hjWedZKjUbN3z3sxUf9r0hILE8CEn0bcfhzTNWlQQtI4MrbR+3+tx1yZcTcjyKYwbkouQYnTArs6RGcI4h+iK4RbTn6yoSrvlIra9l0RJS/zVEuyD8t"/>
  <p:tag name="MEKKOXMLTAGS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5"/>
  <p:tag name="BTFPLAYOUTENABLED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1"/>
  <p:tag name="BTFPLAYOUTENABLED" val="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1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+94qADneSMEUyuwvmLNOZdt/Z9wFvzqjDxlzERH1DfYmjw1Up/1RPp6oqPSOGPYKT76aR0bnyv+ZRggm4V+8TOzONGuHohc4iJHmn1VIZykusF6XAKimjgjUjGogWdH+iZ0zxZvKepzAWL7ssHUC2hSlrl8s0P6AlpdxpF3I55ySITjtxo6Am9DkUr/xYTvHEWpLJilBBrDtFK87S1DVPyQzwyYdUEfoUM6uzKX0YeQfhQ61rU0xKqIDxBIErIItbd80+OVZPF95SMze8m93OdMtouczsvA5JvZ9CkZMO4j3LyM4nmQbtGe1WOeM+jiHAGKPXB5ythQyXu29R2zv+ezaGeeWPQbwXQEysQ69usr4zzd2sW1IkqL8TiMC4KTJupazIbhpI5P7baIxWcwaXF42oG7/Hlj4JTaC+iIBrczn9bmJMP+D0KNguPXV44SW+oN9n14NvMibllg7S8c3j18rYqXyBvZ/mWICqM+L/10gHeZfawHrwSos0QxWh/3RbxygkS05D1V7go1MJ2bmF4gugNF8Em7cojLMoay9s0xd0sIpPV09d5h2g8mO4P3rMlFFpFXvahql/CCqCfNlLbIUplFKRtouU8z1enLuiWinh9U/gnARqYTXN9zAXncUrAfiRhCWUVr8MZOpuoeEnagp9N6iS70+XggcNKlUoYKWZTRoYbznZ3dZKBRDKckJuOpm32SQs86aFjgGL7cyUxMPQ36/J5j1DGMjSkr/XMkSz36ElVB6W2H3BB5z0GpTFdeve52EGCfwfTArNhhItczWqa3EVQpKcNtp3pIcB8NVO0gWPzboO00eif0V1qY+Ch8seqiWuHp5Y9tG3rMgJynblxYedzK6qXIs/2nDyeK+QYBY3cFXvZ57wxBFiogQejq55BooTg58Hrs2DLgYgJcK2buawnAqaWDJ/dlhaM3ClcGan/oIDK5s4+YM7owUNz3K27ElKgb6RiQnheH2y/Q77TVX8gaF7S32CcI/xU4Np+CmIZ/j2xQuKCeefZ3kUNWVT6/KF6G6J0IPm0Un219KKfk9q0ODJyvjXUb/lM2YvHZr/rDRSSG/8CWELAyH2A7ryXpdfug0LO1gjjq08ONxwIYBYRPikAOkT/IBgT1vFPJf3SAuTL6zAjdCeO66u4AU0i8z8GS9omXC3J7fPVsx1lHzW5Q6vGfreLb2yRW5GWBb1Dt5XwCHoS/LrKXUFDtKKHXR873lZTxdelfHHOSebPSwj6NJdDaBFls5RsktYDE6qtC9re4YTyoOvOnD6uT/UHfOUp3JHgLfcB1ZLY9mlXflhXw2N8X9iv/FC8sI9wQjWnfwyTC+CgqVBYeW99Pay9EvKlBJUnV5TuK/TARQiFDotiMxV270gNVneIWWpU2MCEFTaqzER+w8grr8ZG3lsnfsoXoipRF/alrqQYQ0I6EHoux7P2YV24UXyJKwxhUKnTp36Pl6psU1tVI1TGP0X1vkn549lev+Fx4C5dJkBR6OUD+WAK6LW5L5YPWnIFr+U5Ejp4rlsPyAtacQ1HIH08122G8AxlARfcpzkx4g2z9PsAfwWl1Vj6Fc9t1icueeNZSPJJ4xi+LRvLiSyDpUlcUe3JXKr7l5AiH3jJRyB7Fh1kKhd1WilJsdGzlLkNqsbEWQM6EM3OfcXdAHxXYpR8g/z/GDJcIo3Pk/P6RzcX/LVq5O6pOXbeuNoarmzC+tRL30z7iXJk18Fwe/OYat0u+Kbplfyc+kGqi2dI4r2egYccznKcekfzqmm6yGxQG+coC+xp/fVAGlMugP6kJr89Cqg2vcUUkZoWRFfXcxWWNNWk8QWZEMaLM8s4C9eaoMhdrkmag4BNmlvNII0SnUt6yDUyOWl6Mg5zNrFlhi82QOgHJSVH9p+WfVAgpkskuxWPZQFSx8rfgzRUEkf3KtPojo/FBKXV1hTnQar/OMGV/859jXVGSnAakxp3NWn4Tvd/zCTtIrwjEOPz4zWBYic85J4C5bqkHG3QuRJFoipd/v9FHz1rYEQ2GyeD8rEWb/G96WRgJ0UEVvfOvpSBmbWzz+fQaUQTgee6COXYQvdtK/EbvboJnCgMag6Hwz1L4V0vafThN7bbrQSJ3+jXPsd3PlwHK8Rp5K4TVStdtmBqAn7tSG05GTc3IoBYZjXUhZftcxbNm/4EItRVYTkXQQ+EFUnXEKQz0Re6zybJbcEjQPQw+VFdhU5fAlwKLrwr16O5WvAUYplETddFRZM584EUbgNNLyCLtMiV3pmtEW3Jsw3iZqNu8RK60i/Iiz+WmFPPflBMPbdicUZE6Fh25yM7+fegsSW6z8DYJyeGbHheSZZKhmk2zlYWZscVcaG8M5VrI8iUxAz5aaZt8wWfu9hqO5blNjb4oTRm9EfevIq0Ch9zSz+D/GvXO4DqRNexC+9Dk6+ruTt4uSA4rSY5mD4ZmhjYNk3FhQtSsz8Sh30NZii3am8xg5LqcJWqU/b3upxqAtmtKpVzOMX3tYrH6QqRvp2cpzaW1vr/voYyoXNPBmIQKWV51VyfVraIheUWKV4l7TrzPTy+gHpT5LjY2pl1vEvPqnl1P0iJ8J7k1zw4ti/B5Dd0CzfbckXj3SOIRhENy0Amy3a8UA+azH4LgEpnmc4iwHTzVb6AU0ms4rWvX+fYIeSKgOEXbXRwJuVl/pa56+g9nEyHIM6DLuEtGVant61K2EzGU0Y1Wke5mdoPy4AH7i3rxZf4oYfZbTuPiLIVZvJPF+XAdkQofJlQfFk7nhUouNlL6EuPLbnMIjqp4c/GA7w6DKmJKzLBHthEGJoR6NpOLd7nOQR/0w75baqMRyL0onOeJ2m6bbr6WObnLm8pLNLActzcNNTnhu7ERbQXucKR6qeS8chLOBGDxgl1wQNijwmsT1z6U0Ob05jIN/zUp2gA4sy1/GWSfZB73iRhIoNLawISkxgIHwKX396iJASEWdAMg5HMjQWfeiyyKPcZi8cGxeCvWV+MiBSQpVlePId+KAvSx54MUZMxP/UkVHlZJC84vlBgLxguTcBpByjnKiomgc2ZKztMC77yEvVgEsqmoPyzsdOgkb2g2hwJndEJjZjhlC3qI8SkxwSd79JE7j+qvHJMXMUlnrp18r9ISUSGM547dsF/aJkT7v74bbAQCWvsQ3WFecs3yqBHDx4bH3PooVp52JqTdhhVruzQwOr5orQqV71jQhNf2Jv0tdcC9mvXIahQb3gvHPN+yh9VBX9tGh2BT3MXVXJxp8fRD9yUau+tbnZRiNApOe78gNnO9+cKpybUjP15LHNO3r41ib4IIsSW56ZGEiKDr/GW/8JMtDDAHt2AXNqsBaK0HLkKDgmJtEHTc/F7DBiZQ0TiJsf/+D5WTDn/3djkfyh4sLvWkdPPTsPu1mVfZB2LNE8M4t6Q4Q4RGkuBUAciqpZKt5rMTetm58JCNjUcIhZPjKHbEdeDBtWpba5//RWGbObPjEq9JoUR5WYYHQctk0MpDj7fKEdts/I9CxRTBDjWEaN2RFpyE9P362nHFqfb9ufnkZw4m8qnWZ3tQX/xl9PA4SypF+D9/O35KRxAGSBMcwrYb1XsxifvKogrGz+K0vufPJZRGV1eRY0BGdDtjxQhhvL57Zr7XfjXq/bKb7+U3HAcgt5bvtFJ8j9zEaJhzQbqp+UG7lyY3RAe6qj84bqNMqPos4Gu3soX1ZOS31y1xGWaaqYoqBVloW/dQ1/p2NbhYj5Nh/DNxe0XnhSn4jdmNYZwJb+vIgJmbhjcTqZNtt7aUSORKU7dBSLSiTVCH7J2AWXnMy0ooe37vYDYTCedOvubmkbIGVlTntLdXqb87hgFGnlEI2GxR1IMmdGvX0LWHKXnOXxnS0LejhDnEgqNM7DvfnCLILVjP2Sn2/NUXlsp8El/e9+G4m7zQm3HfKNQUP4gct0MDWIRdptTiGhGeEoNVFMZ0n4vcICK6zF9xOwP/L9VIMNqQ45kXF1VwThIlaFMgx597eFMYbDTSWSV9X68JP0jcY6SBOpMKjmE5OMWSLHsEPm8aTIUVQKYYoj4SlBC/tWWEe/XxJq860u1+yu/JHlphDNsRfKTgN0JjTM47FeBXf3ABb/bIYUKva2WAqq8uSAIwEHNgxKCAt0sUbqJmCkxTlINYCw3gQK6aK62fdSp3NnWNYlLtQplUSb/u0u4YtYAGYc2YFyxw3ByZG8U0rGLMm3at7diFARKldmUOgVfyKjYkymA3KFyUh8JoN22RV+F3JbT3BZ4R4DFBcxRtmuAQbHPn5f+65P1zPsdx9VoVBeOtXxXMJcBVZ1axKvu1vSQ0mgGYgMGl+FGR+vnARlY3s+5qFSWOPWfy0u05oOe7qgqxTKncr1/u5S2ggo/r7LGsokrcVmkmvZIc1V0gT9T5b6++S0qAc0IzkE6jprRymqrGsJgBhSg41XrluIENbdKAlx+/pAFPa1l6TPYAsY6FMCmDSI2XLC3g1JWFl+4/4qBQCPCU2Oy0csFKH9o8uxTr/Q25lKjx1LeO8c3nzz2ipzcmvBOW173bRD9q4mdPA0YnM1pzRTWZcXRWYy4cvoYXD2TZWlPchPJolHG548hurIiKoCHx0Y7oJsrkQHA5BlmaP2ZkLH8tS6xiD9jrENcpNQM2gHKytS4fAJInQCasdU44zWAjEog1X6h3Sq+vKz9EAxyWUz8FtAhBdrP0Uje7pNQozM9tQxFLHfiwS3goudKzRX3Rhyo+IPkG0ApTRcUaV1QGeK500P3l8bpnhwZoypdF2vY6LBRtKHjHRB5K5GOX2ghnapVl2al5mRmopPUVnq8o0kGcwJsZZ0JxR60A0SX5haf2+gylzQsMh+/6H9i0GpF07+4c9lh+EaB0LcgmQRFnJpf4hINa/rnKQaHTRotftLBD+tEYqpRl1yL2X+zCt0YTQ+uTThrZ4I0Gy9YVH58CrPCX+UXD56XLf1qWpZt9ryzmX5oY+zzYdg+YDzJqKnaSA7aflH/iWjBNmtxOg+v+32T8TsJ9UAxpIXULJ7O6iPHLgo0desVdjwwIVNR2ourCFDrCfEs1qzeM5W12ryM8sEEKwbZcmSrfkpkeu14IoaZn9zxl0PJ9CwPnQJNGooONkrYnEOGBPLcGccyPmnIOlfKQZh16D4l/wUQ2WZOkeQfVCYTmVjGG9iOSUmL4Qn/4rbwbnpe+aGRH5nPQCFuvCHqxPYqFmXNfc9L98o37cnfK5PleRz7zgwnh++o+gan6+T5q4KB0vjaeZ2DXPX1b98NjF2nmCvekxmLCOWxnFvN4tQdG4X1zk70GzsF+earGGc4wLo3GLTjcIDftaY4/y+8PXKos9QISYN9Xy/CmUpJ5Tm9xRqn7V3q8UG4RddmO8yfNt2KtOXACarYwYFyQMrLwDuMlKvkX1C4wjxKbDNzgPK2u6id8sKxq/YiQKgT9HA0Tvi+mDWN+1G8S74kh3+u6vwfxUzX6DZhLMFiAhv0AHQHIJeNo6iqqZh8mbwhGyfCbJOo0vmhPAIFz5vuSxeQPiojS6R2gQKvsYd82yW/WAJXBsyEI8uygLAT9LOASzzSuS8tdxf8Y4ej+MVRoe4qxLiINP67BNff8+bDZN+dMTQVa3q4LDFNbFNlwxdzcK55Y2OE/pubf1e6FdBnaIa2ShC4mtl0yvQr1oODnIYxOrERDWwKu6zSo54gdArD4BLASOGtwD7T2mUVFD6fkbfii/DUD9n8jXqpW7NJYZP3x15RRfF4/EhrOcPfw9PhQgXyzdMyqREy3uQz60cEsm3/AXfUiueFhu0q5ZQUvfOb54Lihsck3ed17ORPu5knKBk0CumWwesYb5858Ru6+/N9ZX66mE0C4EctOl+rnO0MNdbqmlLD1P7fkQsloMOEjO82X8dAR9x7PdE3CCMUOGckgSvypkb0+F5KRO9Kbfm90jQ1Mzpx14r2vV6KjsCt7g/S0mEfUTcQZfm9HibFQjfS3aBUeU4FPdrDOPGF8+XAeVtmWZE7wKNd6zglBMXmjOjiOnI0RglLnQvsyyez5L6pLPLrqRm2tgqFF2cOS+AQB+30Z2CHtd+rurvyHQjL6ISnwlL8em7rei7KGjiQm6XodY9jDeu29mKIZZENtC3e46yBbEb1/6TvqHUSb507gRnHbviK2VYN2fNqZe54oPDtmcd4CYL2dmrX1tzZISOnMbmIUcrkXbpzhYIYn18b7s4N/R92T6hM/pvwOWpcWSeQ9QPrAxVFhtxcWfuJ7IKuSK6kDu+buyK1P2ddpwAu/DRy4h1rFhCRAteGZ0HV4ioxPyCqnrOxEoiT5ZeC2o131LaWTBEgqw1agHypeRC+AfOlY4U+kbtYiw6IGDmmxvTGTKQpaRRSNWv83fT19xKEAbReT6wnlaEYlqXWpQKkr4KCKmhDfM2iGI840BfI/QUznHsvJyN3hBIIegPxRZp55K+S1uL1+EUJHUMSTCa1l0jsiozJnmTHdM2jLsW7IK/5apJa3QP9tbk+/dpJ3A+TWVZ+MJ3PtjfkKNtz8rijnSg7Nl62RE1P5JG1X8P657LZbnSgijaYAjCcaqiiOqQCR0lQsVsJ+s9kJnAxRX9qEDa6uBtcVhDNR1o6BoW8cYq7J88b/aCApHfndScQhizLD9OdYjYIHYh/tkYNB2mqGO8PfXlo/lpD1q3bZDnf863xPZ7iWy4rvdzm+c6/dXSBCEJWiOOCVAeSuOf4avZsnxt3Q6i0bftlu6C2R/ZcpwK3/jSI1bivlMIo7L0pnNxBBGVbNV8pX9uFbCYDJX/1JDAu/hGrJWHcbVPW3Rx2dIAXEJO8Mi6htBWp5e6bHJ3tD1Ajh+0r98V+Vj2XQHQ1YaUgKxdIrSTUtQ1k8hhIQ7j9eV4+4DkNqJqN7ooQOvtzSceEW1coTWr345KGKi6mZXj3ibKrBLi8is7FWyABE7PL0LhFHAZFIHB6fhuPVvl36RcSyKrKFQvHRvuRnL/25/68t7cNz3GijHPdslJd4xKSDmT1rWb584StE1bBbyakSK1Y1X85At1hrq1U8BignedIYUX6I426U8FmcevrqF+TZKwBoa927ql07wgGsO8+TbIASZUphJXcH7jZMtLCkIAArjyxdw5dV8yz+Fyt/U/rqjUbMBSkFaawTm0ispmnVbzkdFXzGICiS6jw7STnNM1B7ok0lHiXGtdI66tvXy5pz1j9wovZQBd2js942+917ZwC2lD2WnleUVIksVwf36rEr9gZL95VKcHntRoZYcpbGZYphW4OW0NXeNkffpO/jrOh1Inpwo1pOVzTyNeltHEZkeEMSQTKKooQZmQ+9QGtMuCvyICqmtDWI5q4OGYsAMQqbJtFaUBNQ6VFGH4BZUma70kPE3fmfQNgZYTuii5tmV4Z2NJk5dZgdnlR6MXGSsGXrFAQWFKVMuy/6yXxzwD6MNtBr/tSI/L3o7n10RSEHvPONzYH+lQRof634TnoFbQhxgTMz7s65BqMljLrhJKjb07Bo6FswgAKsy5F7IXfDMpWzGF6hfLl+RnS8z+S0xEM4vGEAu6uDJ567/s0V7U7x14GApFAZZYsHayCO1Tp2hQNMaWpKHHEKZpEnwHa//SH420opAJCHUlXcBV5TXSbTYvq9Qu8ZYDupsExbC/8f8eqMb49sU8O1C26QWN1XA29EKefzjriVFzvuJhX0DuCx8d2J4wNDCRPt9LeIEmTfcQ342eY5hIqoKdgV3VMFX/DTNoiAH5SshmM+4+xTbj2StmzwVjqnfOI5XOxgZfZUwsE1+DtjfuiV806BpesjYIR4w29XgatNpIdQ6SNdLkYf/tTya2P7tIwT0nDw038IMx89C1aZO5uP/BQiCPtdvsGQUEUnP2xamcE4aJhOKe58ZCZZH/HYhDGij+WhOsIphnSWRq/S64jlU44nf17WcnPO5X66WN/bxzboNpduMfl08G3mjfJpAyFecKn1cT5fRjxIo0ZA+OYc/691I3sJWAMpe559fQEJUPrdtC2YdarpSVzyDznjUZs0MHnp4Ncw7CmotoySqNK5/nfTWdO2hS5GbaMiOvTAnoeGRkMl2P5zNhZxr2DgABw2P3ta9f8mj8J58MVuLMK2bsK5aZXSCLDLERlLV+5QFhypcjdGFmNXuOO8Wu9TSGKDIEcvnxWDScZc/FvdPvn+4almJkELH2QL4yPfaJ+jPAc5Z24gsL1dQYZUw5Bq32jvAeoW0hgMqAHg1Flpj8daLR3Q7lcseJ4ytiXzKqqeKdvpG0vKcskJVvCygM11BRpNDmTw3jMSW1QtgzDEiDN3z5cDdoJjMnXQn3uxEcKh+Ue+q/YlAzt0FaRfW68HNMOEfIWyPlNzDrX8N1MBjWBjTZfafZMLRe6IM3gi2orXosJz3e43rFLGwtrU0xwM25CL4x4LFttHUuQwm4XF9BuenrG134MiqJIxWEbhOu1fcvtCnVAWAhcN5pFcX8UjbP4utmMwwongWSgEKHtvUoAPv7zBxq3ku8eFwmN3zmLqxrLKh3tYJIzgkryESOQh/tRDwcWZof6r9CsnwDhxCbnK0eRQwgeK8ysudF+rWzcb+RzWJ9NV/pwiHh8DebAlIsyXZCrdXKaRW3ROegnR89uzaR+0npHDFPuWLtdPPcBWFHyguq3r6nZWpgLoWs1h4D59rO9M7d7b8vlx85L35Mq69qoVWO2y398nepCrtabvTq76ji254ExWT919lZ2tx9lyKmdF3d4y05BRwYGKPV954I+JI5LphgCEU4oIYNdq8qNMBDPpazzHt8bfU5Pff+a+oz/bvXTN7kkN/n9eO7zFrfirZ9O/PnLpxGZRhqLeNMMG0ey0VASB4MUh3LwtnvovQG9ZLjBJE0pT0S0oT5zSeXT31GM5elRwHuiwjxgY4Kie384+wYsbeYfKqm9gi8HlJcdJTZCD1ogfgr5wMhHA63vBZs7Wc4lYZdf+jInBY2cjZBN08AoFivPrSpekju92X49K5V5ZjxjjAGRO0AFYtvOVEGs06k6CkraIiURPZQTGFwh8ifm60yrJLCcrdEjcYMaYYYO4sK6hT9VOp8FK+C/OW8T9D2yz8UcSAzbhCPWaICo405ufYcRDGBUaF+xaLKUpmLgsd9hKT2dUxS1jy3eSvNGqNnhU4bh4RsYGcHy05emWGEODKu8rKSmlNfHKMK+w5SRpQK94aUYxOwhzkjBbDgMk6Q5GKoop4p5fR2hTA/bxdFYoF75hFu/RXx7x3hyEfcE0DO0vPFyJ1Dg4YfuPtfGKr3wJhRPOh0UEEMkWRqCkyA1uGhr+7H4Ol0Vp2l1x1YMb6oYtRH2fjN3MQ6hCppapwP325qPYElZDuqgKESqyH6wSQT9LYCL7QzHQdexn+ZhhhLKimnX2UI/A8ejYQ9qCBLoWLvSOm65eem4121ZZ++cdhRpyM4ZkSHJ88dXNhSAVcKcvmOpg+2ENJYwUi4R3YYFMmplK7ty+FD1U5m2Um8U2EFggzb2BiUL5jqsKDRJ0QrHOdGVpIam68I/yXw/Nkva8bG/o9c1RE7Eb0svub2hBUIcPaQbu1pvRuEjoM4ghtic6WqcJgXm0pF2IpaBiIVshY7VHTjDO9T+yU7FzwG+wMfPQym+MPOfJFNy9oMRzIt92XSOIkxXlFwl+Qr3XyGFclXJUK9irxBExViaOe9RP5At5o7NQgTLVHrsjce+P6xh99rckC7fEl9ryuKa20ogSGp65duwwChLvHb14Ij+Klm9L80PkdlW7wKuOUUGsedBxbKCyHPKJQ3TKuCE9Jz97Vp/CvaKuylzqU1a1yGk6GtlSebb0TuAwDNvlJYIW+gLrJX3KzqiaXgwBPnjS5MkyncX6ZqahKqj9pLOOsoD9zL5ZWDoBrl+DCi0ylmQndJKi8w0IF3LsmJwJ/dhyNBg5G47YI/R5WZ73VmXefKxvJOhZwkWOx9UGUPxSMyRjKZGc2kb/q3WRd/VTtbPq0CIfCedgtnSxyU9+u4k4WVXoldNqZoPAPokpBePZ9tf+mxHORBB8Tc9GIAmpvpaZT5YcXfQGwhzi+yMBpcVtWIDKrS6AQCp1rdRUiydWDyT3Kqm6VGLvO/7+7GxhXN7sARvBmuAnhjz+sIX2ReCJhpeffNpLt7pYssyVu7E9oVMSfp0aDXEzeyOf20Pun14KZk7k8cuZf6m4k4Jxn6AT481oMXCZxNO5SrfOLyfIKaGDn67JCkb+uL2aQWsVDLstvucmYoEutEJeHUlV2lkLyUSkNeBTapYP0LHKnAY3D7xorrXJQg1hYSM+wNzkEsaLh6x53lVhp0j2JXc2Sd6NJs7lYa6ullzG4ZwUiNqnB7p6WOUV1InmLA4+aTRIkEKYVFQ3sOAh7A0iGqe+zliTTDOzT3o8nDm1xR56uDV89axMtF4MJto4dG2oHzxshiou5PC6CVtm0EGwN1y0TKAJC+r0P4Wip/U25HyBvh5jySM4vkAXOizf4N0PEI7o6ULEMJhkccKWYyBx3qAQDKvinsk5BAFsD4m+6efZUyRPMRxYfVTrgf09eVTkkhEtMwPtdUjAndCTBAkIUTitZ+CW296hHk9BBIsTcQCnGbKr6WWqbBa+J4NV3NDXN61LX1fBYk+cZJuWzooh7al2Rg5ubQrnEge3HQ+RD1i1KLS+u8Cd9C1rubLOt1aoByO0rESCYiUD6PbI5ukhySxszDAErmUHiuunwXd05YXpvFwEk/8JI+/JGTXL5QUUmhmzwTD5BYlbkssCq4+3sEsjbh07niQ3dcaXTqFP0Izs36EurFvfHPBW5jqPa5uqPpGiQxbH2hbrMuGfccrZl4ldQOAAIao6eiv8XeYk3sUdBfmTUEsyoYf6YJUWCA2reDVnuA0LjUZ0Y6qbdYZZrN+YPYeTKu5ZaK9sQxIC9iRkVHdfciyG11X9F2Hm85PGEbjjzhuHI+IW5FjRNBVHAoi1TVyvRHMhQoXNdIOv/rhHUC1WxnSZViK+IdZVMcf32dVBQDhR4Qlu1pWSZ9q1jxuTqMlWTg7EEysO/LPEXndWyItwYYw1nuYweDCi+NDjoM1lT/7v9EUNxD5udhR/15WXqjsF0ShhgYYhiRbHNA3wr2I6FvNVjh8eaDApkdDok0PATZIoee35EA05HBufnD0CHjZu9bBrGgh2iLPxjd15l+HQoHJzgGWFFGP4eIJ4HEzLAihhkoBOnV64glWmrcfrjWMDbL50gQKNytryszsVOtcxSy6FmlD6KX6DScE/R6G8C2zfM9KM2hmVYIHkyAJzssWV/A3Vpfzd6w1PNOGpfZ588rgbvKm5ZqrxBjtSdL2NZsHiE5RzQDKA8VC7SCyR39WgwgWijHuQhl0GweJHeGtvclZkgDIpJ57YWyxfTjIZW4RtUpjXJiTPtPUnVdFrHv4ou57vac/zuvbSZftaFU+/IvXjkucMQ+Rsz3SyAzbic4O3apgyGZik4++CsVtfyWsBNUtXzNAFwPSiGohmfiSyMt80Vlute/DYOWsLfptJsNdV+SdwwqNSjqqaLeTrhYp04QvIFvmFZ0gMsM8+KSAecBnX8/zG7gxyii163B45AtH8gbsefhLRaTXa5S5exhbfBZEz1Og+jxyKEPqlocYRWqQjvyuWpypMqZ6UJ15BLHi+k3F/XCeqnH94OGeZZ0eNFG70LnQJTMBvVY2TJ5nt+pBBkTzJuwjNlTLW18nyOxN1ulDnLxs5EwIpwWAXlsMMwYXitnmWzd9y0mRdOKLewmieV5pCbsUK+Id0qdmp9PGRmKSvwPPeSIHSo9dQOQZv/uu6ehPOBgjRU1lgonwcIEn4MV79ufWk/LNbcs05M1/RA2oWu80YYi6WW1XyGcikL5AkRy8BL8Ri6+ASSBFyuAn3gG+t9PhVBCbWchsNan8yMzafw8t8YtP366pdEiOZiT4gl+0aO1AcqiPQ9Ijr457PF1erzZVChWaYHuZ//GZ3NGoaaAiZ40rsMoMH6oUfsvqGY8VVMItlNfS7Rxe4w87uauACg4lhgYWiZ5FrtIq/ctRE+ri8OTQ6QczbMgKYiiaoyKSQIb8xRXPu1LWEpPpMgBvI0ArXDKCcfsBTKEQlgVp+HV9Tod3+JWVS4znq0kf2e3E/Ik7uqvpJJ+PbocP0APGtIBhNgdc8qzrhl8mprks0GE8qnV9yYrkAdcE1fnLbov8qrq8i1WFfSgs1UXyyy4gnRWkO5G+w0VEyD1JmKnvE1QG+YpsFEF8ZkFdldLpHH9D6OhaCu6gZJEc4O4ZXGKkLAac9Aj4SYYcEZrcmmNHuQEI+ioglkhmByP6sYKQ0S4pDpVkR1OJ5gzKHAb8q5hTRfk1NO6aZlO4hzDJb+bBvndSlcSJtdFpRR19dVf0KUzCk772JAzRZYWpX4ybVie+9cR1xTf9T2EF8OqjwygC0/FDp1yk4PsnC7ZBfr3exHf09KyKN6KS70CGcgXMvSOdStrn/htFV2dng7TaogLGS4jP9/s6XPAzvDaRflWz3Y8ZQ4bbOKadKrY4O6weqoujj+mVC1e7zIV/TBlYv0qo5kshBRn3y3ID3ETkmRvwlN1T5vhJ7GJ21RI/hpJ/37x+3nWgiJ/FXpXQrly9SSJiG58eSJLInf4azx0Geh7evudQKo5pU4yEuTwQwV6be+EbAlmS2jvMTGELPm8Qxj+tYXuK8LBWyLsHJszrzkR5C2KXtQUUepMa851O/p4SWjRLblE5X5cXWfLtb8mF/ElHLcKR1vMv7cZGgMDditYgziPV4QKLBrwbYix4opunvsWABq4AvBJxUwgtK7YePMwWfOKHm8dqrwUN6nifQAFdMw3M2p+ZPQg6yCD5MsD+sMIjyp/WaNgci46CW4Ec86WHW3ie05TX50xwfHP55cxvpBhyUs15c4OAjUah7wtWxaR4rZSUbmqIjVoJUv6Lh4p60M1kBcq0D2lUXxPBFI/DGPXxcv6TZW2h4/AzoCJV7mR8X0dlr6P3W9WIsWpJol+a1SVIV8/j0gmuGeImpvKyLEdR5sElI1NN+xjtpzQsKrcuxMjFBJCxdRqjNidNlXNTPWtjuLTJngTBfNT2NcKSqRW+co+WLSA7WW4HynpMaCPXNXsogNGt+wZQfsqMpIWyCs4DERVn2aoylZmh1qpAHD6O3zYxD0SDT6JEclkPpuQ6bFPG4uDtaH811iv4uTfyZBNvY4pebUl5dFa0DFiRxCEc6k2qHCm0hxtZmLJecPyVoYjk7KqHiKIwycTvc5Hxl0H3gEhM0ZZfVDpZGmYkLFaNJU0NwgtQk+ztsEs+s/bePmIJTkVqkdUFxTlJ2TImFJTChlsxVZ+7SKtA4dlJYvEgmKnnvVN4ZVEm2segAIPKUiDSTQK5OgGMfW4e3v3byXwdnu7BA0uSX797G45fUAruu0xLHaG9Smzn0q8YI785+MS73LNdRmuDXnytcc0a3rQRuMlwRnBZ7VIikpO8FNAwvp8a4c4CHShTlmpILcKaQfJhfucLsOSXF/9XRsEfds3yhjqaBNWF0fpLN31iG3PHUwlkFjoZThT2mQ6f5VBRdefb2SKmZ13Y5ci9hSmeGwkW+viX50lOIpR8WAmU6Ju6hFrEzxG+j9a5QmjpCkXTxXNYirzem0Ih0K/Ec5qBKrBihtRBKw1Iqi7h/+ppqhgiKUaF9YvxO6UHpxeedxxDtk/srnZtS3qGwWepL0KfXaYXjfEz/UwuvPPNFl4az2EYpksPZx0NZ+qhMGOziEFiXVgAkWrGgjcjrI8sj8DX5CRqngKmc47TwRQxh8MVavZnb2DJBctQO04fP3hnORGb/+juKSrp6hCzVSwv/+q8+mhZbiOmu3FdpuOMUKbj3ZwhwIJ82ZqLfx7UeWo0r5cbtBE7gZzqSNv3ODnj9cnBW3Dub7hUpOOGw93VUDOG7TK35Oe2j1/foqFAoUsnaJWhVVTrhAfb91c9H+fdnpySdu/vw39awCiwgaczEjzNRjw8OycJ7GbpM9DF997NZ7BCCXtS/WOerlJAIjTP1v1WKcn0QuDf57XjL+Ru0QI6X1kusgsPPrfJnendjtBa4ZmfTH8O7o1UrS0jDfkCadnVKkxwh+Y3IiOY8kvxPlzaEphlfp5+M1QJX+4aoVXeKvNkU1biSM3pZ12R5RpsRMXV++jPiMU+G03J3fb8ILatQn9dwTgPjiTkL4Q78YlVzARQnMiE2uM/yPLTmIuhIk5y+pC3WDpGP7pTXm+HS4LT6iRE2HJLcyJTam5BwPWtOCpcHSK2/dOOhiMvw3KvsBoemzAAqEj7ksIOwwlJJfB+ripgyS6p2YVpek28gcIatYpIlO1niQsd88/o3QiU8CC8RDcWwRaJpKirrOWfCnUVvkK/c1dT9cqIbdiHVAGnlEvZcY+RlhP8oDcAgK5YQdbRxuvvjF/7JI/B78GJ1ccwCjKBKCsI9dCvvvLTimWeuIVARVK6pddUrzNHBGzqy7aTC8mbjBVZ4hS9G6qsOSx1BYA0VKEq/bXHwYisq9Rq0fr4bWt3RLNNX00T5LpQIZyEBW7UkXj5T6AveHEkXL4beWRSCBI/on3BLkixVR/mFDgwSBuxOnhr+DcRRba9SfMmC/30fgcaKgtg0pf3xRTb4yFe8G9XN3OvV8HHHYHzcKtFZ828LTLyyM6EkJPvbKJ85go4DralZ5ocwQaNeNCxKan9dHHastTcabJRt8ZAmvM/mj4JTDzMmOIyf9maehBn3GDyNkVoyRg8JnMgFkdLPXx/UPTlwNRDcFihSV0W7ZJdK3PXJMDnGbpBNppTBmk/ixbq63j9bXbDiXhKAx89l622PRRz6zLPkSHywSIK2GVeWWRZruGGjmwf69P/96MDpnQvE+EbsP0F/WWUW8L9VfAE4ScwDh/faXXCwrRaUmO4JaGFcLmHG6bU/eMqU+a5AJiVDgfHN8ViIVHvVgco6qZNUC31fdp184+SQX7H9J4C3EDV6Q329zs26iAxUz9HbxAPMdrDt+BOCwB+Pe3ndi1ThM5CxF1by2OfWQd10MAlWWEzZNVAyeBKGdqycVYj9dq1T3myLPAcFHP8Q/j5mOE1dmIWTLxIAkUFtBdMKexNyIGWus20k5+iLe7UQV5YgZUfQ85zDXXztG4UdqbwzWo4Vrvxvh8JwY4Y/KqQ+xhMm9i+l9DCLm0w9FArEYmU2Wyq3SSrlVHURkahHedaN+h7G1kWtFK/VnqKUaKAdJSIMnNIIRnqfBhU7zbFhdWC1b2A9q5EXK39RFmdVVfm5C3Y7XHK3O2uVE1oxNYHrvcMSbO8nyfoM/Rb9AoMlx0k1lIgeq4Ub/y+wx7xuIW1+CwD+Lbi7M2edqhcCHSv2kY3EA+Ccd/x0UCxtOoFuYJEqoEsOvkmFnHmwC71PHHBkiOEOw9EJfN+F3i5F45UjGcj5E/kdQ0g25BWoLHd/U6eotQjz8upbmQF5XFSKSmcIXKkRCXjlBixTTKmIzJiNuMe6wazLJqY90YeQIwzv2bP+tilVHW9SWJ3azHDthTUwXLsMFLf0GE4xlMMH2s+4q62TftHv8FnpBs7m+Nll9VzONS2TuM385G5mhXDApha1MTxlbHlNTh/b9yBiskrRWuHBOF43hGDDmhfot3YttzlantMYJiLxTE584gJ5W7GvKDZfsibahIhxr2p1tIef3nXVbc8Uz/Kxnk9xPl9ONGirIeNchvsYsBoespkUXxkYPqUrvcxRhDxMA27IEouCxneMf6ajLjwCt+Ej3mtLoxf4jafUbY+V09W2q1NO7s7xNFt1eNt6sBTjaLgLxqv46CgLuHjz3WAnuZnQ7xZ9BmlRft19shEm7Ji3+xVUet3t2irgKPeA/dxHBZ2ggP0N2JZU0QkfDChwUNgLlICphW+/ZukJL3humkjj5bB2QNGcUXuFgs5tD+g0YpwrpDKKytJkN581MXy+sYqpMl1JnsKPmlCJSTIZ7OajBUbYU2hCe/Enz5VW60TZgOEQcvPhG/prc3A0AVEr5qGm1+M/lwb7YPCocfSm0ywaKqZXfe0pQ4wg0X0uhZ8ONzS6DX2tZYo/5d/Cw74AVjtpsoyxmJ3lejsi5lny+ms4AcNRlyeDt+0nX1ifUsYI+sxkl8Suj2mSD42AiLaxIv+YCdLcqjUAeEUJzrmEYkEv0TBY/XtNY/hlshHCdceyJltEro32PlgDggZ08nsU/0I/6oKyY6K/S0RJF0E1KGaKc8GawaULW1NiGd1/r28eR8GMnaphkpP3D381qjf3vLt0rG15cV+TNPlPW7ECJam1j2xo8uINzsMBvr0v7wI/uB3i7hBy8xNGsuW8iT5pVK+L/o4MvFtoBmdDBExLcIK4NFJWLMdT0czGrcDWvPqZUkTGMGFujbzZRQ1arcTwcLbiyXBKYxeDcFUdoH9f6PUJoXRNVL03Qk9k3sYXD1CXrbC3DPK1jbUm5ex3nJ0hV01dbbBW96peNre4AAT91Dn4pJVhExNikfNYQNo+3Bo6d8pPEhTHoHGqYKo5W5Glu84qdZC1luFbFQYxDuDdKIr6p4k4LQOSc587OP84eCSbXr7XkjKKNmW8cdF0pseMo7ksfpZU9WAFUi7JBzhFkBCSnMTdU18YSyb+KmsM8MX94rBTa1PbadhuC6WQ0KObbDEp5HqjeQRueO0J3c/dss1qn6TYB81NJtrNBwhblCLIxRxVkC9+/DEIjhi3OSf2UoJQVhUM3Sz1MExlkiz+KyViexNK7GPEXcFtfHWf7Ue3mrUxT9/rAJsUDgjvgYo5ZX+rW09X8I4Y5pT51FeOqJmiyGSG4tYvZparMxdrsOlZnVCpH6mwwAlXAtMfkoIiOEOgrsmnGzrmpg6r1HPA124VXnS9JrvlTqkWFlOwyx2Gbq1k3GDOilJf9FdrdtmVNtGXCGNRKuoR332Y52Xzvw6a0rJ8jN3r5PQiLDCHpJb7KMZ8KlTIE4/2C38NI+jYLxKDgejPo5VBwoE9jvjDx/jO/+n+kVEuRnc4c56gF+GgDUTJlGLTdm5YmFCbGmekJP30qV+bE0YCHd8bBRlLQBB7lbngCjzMPbGNUkaOQc3ee9jRVqW+AdFkRkQSxfkktOK1nhrWF79qLak93qokqXRF6w+nBqIZlL58o5rp6Wo7J1XTCwGC6qNq0dF+3wX/Qnr6s8XIMuxD64zNIrY7KZ66yMKDc/znJ+nxFx30wS6yk6/8DryaMjUaLDO3uTKICnu6+/GVyUAybME0+hehnjlfFKnNBOTWCPqnMFj3ipoqqkWjKrRTVwVqjMs+jtrNUDciHQ8FmYZcdR15ghu1frkaOEy+5JIXmGK+As00YEsrhQ2u3rwYHItFrNlRUvGZkQey7nhapFQqxImFJA107oFRvWm5EobUVt5SJeERBk2s7ib1GtUih2st09c4bdMq6EF1S8cBY8nuAEpjIkpQe2hbUutRbxYxiwn/ZOxqiM8R6nQy4o7dsNeOg+PMQarK2/I7Iv2R3UwlnwEhmKwUFww8tmwxcjPOVM07MbMFxjYqXh7OkfXTkBDPvWLp2ruhNFe2NW7+DOpIH8NMFiF25VH1dgMT0eOSa7rWPL/aQ2Fd3e1eYYE56etEZKYfQvTNZqKZokSHV8GOoBjHO/XGj7H1smoVHa3Zut710OVxul7cCzP9MBUf5YEf1kie04F5y/QiDOeGfbXFrcD3mtkhyckEVYdFHMyoLoeWO5ARW3wh8zQvuK6oJf7qK4mMuRVWX6VxlnmnyQkT7g0TVfvhBmBv4LQiBCTEFo7q63zQEzDBgFgVLqlegekrk3L0hqpmfTRQZENP+VrVwjvJ2CsZ2q9UA0ZNnwqjR5RJCgG2bX2pQUiQkBIgk/W2gRA+tlvzCmm+UHF9nJU9C1A4gCM5i6TqZp/XXYeO93p3gbKe6jDAYR9V5XXsA62me1DEf06V0fBDcyIGVh6PNO6FsO3XmVqGKQizGkcqyaq2PmbLNQSMWbLegBrf6/S4n+JPOoZJdAiXElNPFF0d8Hv7DqlkTLowLGh27DYO4QnEJwCiiOLe5gWDyu31QRY/g/VhATVDYuUZs11O2su1KHvQJpuDVzu5PWfqeuSRuUet7o54DgzTHgUKPXiORm2WcLnhlAtw+/aXC6UxS7cNy22iVZ78Ab9gL3kqoinSMQkuiCJRPVNXuLbOq7iSP/q7YpW0TGYHfnnSskDsm3nPnD1Sp2yhDAQcOGZbD7TGiIgJKMoE2Ft2PvM0FugH0W80ilJ7rQn43Zm4rLTJcmHSGS/QxrRfUP5tiqfp3ehVH7zx5MVdWYZtXfZN6zrwWpXQFOlr/x/38kUNYHCE6e77djEury7Kr4OotZNW82SwcNsEqN868/Zc0Mp4y28yB0zS8eN1GA6yj0hj8ik4Y7D82A7NsHSBlXMIqmufJVm5xeKfYD+x3JPhHa8ztQ7v7n4/n/u0WZB6vzP4V0wGpeN3wJMOAAcN3lcVgzjVoXAhxsLDAVbM3Hofb5orOQyFuTWVKiRDjAHzZWygMzHW+NUIWpmq50vLg3Wjv2210kLce9F4S9t48s4WZZ1rZEHpBlpl/IE9ACjv83D3CfRbhyGZY8HZt/ZCUtWLUzdCvtBOtmJF22daUYhyqM8H3PHfz84lvR+A2tZocW0t5D++GTFgpkXVb3bhhibpH1j1iqTZKlxw8drSJ2nR+ja/wv9PZCt24/wewK9DCdD4slMhy6B60wY0XcJPTETzBI9c96JJRyr4vmtK4BCRgUrGwt2iIO6Ohl0YhD6qiJm2OQSP3r/oV6uHT1A35a9xUw4hNvExgeEYCeCe1xUZYjBtLL6uaLw72c9W45SJYfAknwHJBtAJagFOL5IU1M7hf2xBoI2+cYxXUN9UrKoszewxYfRT4jFAmk58udKuHmRED1HpYNmM/PkUl32WEUm9xL0ITMODz3T6uHYLOUixRkzrGUZM8nxyhNhD/4zqFxoJDWSV1II87Ssigam3erUnN4Lj7wk/dxEu42uSPLQVbqpTiN825r7x2D/l6DEjKGg/3QAEEttKBTlJij3WhGCUOwvywOH8RJmyn19qGuyUP0OvMNnhALIn2rxnw+2CNXgojMGOAYshUyo0EM8AbyFsQeO/tFt0Vi6vZJSn6WQUJ9Qg9qKLtqMrxlRr6rmrWfPuOP48UiqeS8OaOQiuDkr3gUfB0CMbxCvFycgrSMvbywfmLMgLJBsUp3uAOOZALbavvbBht3cXDmaBwHFuF2DbjXvMgUQP8LLh4KR+T70MFelzZPIXPY1sGHB6+SIUGxa/6U7DhFoJqAkKItwl1LSJmHHJjCughUy3j8RIBx0o9lptIrEPRUR0v7OpvKNZIE14JrSxIJhd98eqUQrRufIV74G0xJZi1OI4T19vvm1DfUeLT+1rNL9OkjXUgorKTevFbVlI+fBO+7zCeXQt8Xzm2WLebmVrw9Ejfgd/Jux8CO4N8K7g/gmOjON4YGyWiA3u9m+oY+6Q9oVJJYSfJIL1Dn19SsipD1P4LuGBAnGA4NUbDDqPJGiUfw7ANkNjD7XjO0v2OAPU4RkTAvwW9BKqyylt9WgiySvsxKjUxX5L+ArhXGCy5ZPmNbFD719n5xrGM3RBVtcskj8LSYhkY1gYJr5on6TochqsvhTMwk5MUarV/6V9QxDUlrsmRpW2/YjsgOWf9CQYHRruIMP7rS4nrJMae3S7UmFLW1g1k1XcQlLY7DcCUoTL3NYfp6ImwQ2zPpypyVGlOeNV2uCeDu5q84puxc5YVPGfdeSCvoXdjkr/OD3Pzj1y3JgRRMjSlZkyx72aZIK3ge2qwPN2az7t9Fu1w0QV51ug9wql27mYWGiDBJFiDDApsR0t7R6ltVRLZBEKH8uYQl5Zpt2wdOjwTA6Lh1fwDtBYbM4/lPITxzjt6Znl3/nnuJTO96H/TFSXaxRJ0ECNBfbB+OQjLoB8gdSv/2O3Kf70zx4MXJwDHZOPkBGOLn1vJHdAvIbuRKmPg3I5gbPHRNVcUw4wSK3TxSyKXy28XiLLP3b/6UCsceWIj7lBSSQeSzYLRKx++Ex7MHbjolVQPHmfKCh8ntq1yWlykaQkqATBNhBt+4G7QMku7ucGCpeYhmqSX74kP2Y/3vQcWlPfUAW6wlRxBOxRY51FfBenKJi4971zgGdeLZhiG0JETbCc1jSswClOzfB5+fv/k17KIFw4BFtrC4RVRkRsAEpY/jp+qpMN4GkscyUEeJWTADtEe0QqkCsHvye/lTvgltC8DxO5g92ePxQMqqC77FpHeE2uKIq9N9tUReB2xKGwcfk+Q0RHGsah0ZYTGuLeVxx1iPUgSj1VrMxNT4183Tg07cxu7jRXDi63YvPN36ItbtZoGHG1yEj814l3zj6y4LPmlVdUGD5k5CjNzCpJPZQrVetkBjMB52v9d1/fF7efzyI2/zfELM7NjtRHkQFqJ+MXV3QxHXUKeOMsfqQWM5CZfv04M59KOMAkWvFYFDmUPqYr+Tn3Z8tCcBaS/mLD87yRKmylx+oFJmf/5HP6xaxahD2GHXeqs36jsW8QvzPAzZiKGeesNdkUSHkw6J1bf1GjKz3UDtJvOnfsD9279p6bmc3mDfPf4irI0bHU5otS9N0fgv0aStXM6Szboy40suvE3BzwlwqgzbcCe6kfBg8yT70rymbKlbRXoqqtjCiMWEVfIrOmI3Agh+PaRlXLaQJa81Cdl1UFPK1SuvqEuyo/shNug/Qb+7kLZK18eXBttaFOYTTBxFnAYKYNLI3vgxebcm3tr07sxfMf8vUPFngrYSj821siVlgy7jfU20V8WXrMKl2tdV1dgoPW7YWJu7RFpIR4bxjinhly+BdbjTR+stG4zhkdGkRsK/P5XhW5RAmfxyQfRGaP/xiY95I6FsvVlfRE+bGFPZB4y1eHY1G+8LqQXl0+G1JYlkxFlple2Iz+S1t4fwR2s3O6oM6qUknpJvh7Pw7Tq6Gt15AEI2wZuL9+U+XckKkEZNRzhxEUQEr4VIMlgUVAoEhka/a+GYAzHUS8Nra+YOEp2e+V+CpXQIkpyFPO9JTCvb0dL6gJYZYU5YHkBQe2nMFfz17ovhiPPmLmm7AkQqU8iQwobTHb7SmdPIWaPGZxlkuqi78TzPRIH+2dJkL7yhmKylAMcWPdG6fFTdIDX29KKJBvt0X1vgyWM31DcoEWik5EqazLbwRoZOGdFMHjNEH5osZbryAeY6nnInhzacmuzDW2W3AU1sXUwfx5xO+D5O/vqbUZ9ja+oVKu3LK+m5TcsXja6ZzetUCFfBm95o9RO0wlVdFqz0/6q1H278BRRmVzozrmnTYVU/7pTB8mJmm9XblPMbaE4HlJQCwfv4Y7EC0dyg3HPI7KMOastHTLKeMaO2qEUpzqcCgtsOkCZ9zwX28nSc4F1o1257UWUXG5e7kyD1uqikbo05HumY067nB4T570Mgr0BdlOEikAvZsLTscNpGWg03HZ/pAiyRIokYNmZKWkkY8V8Z+/DSUI5ym8Ah0DH29vCFahnX8cF1l2oKZSPoBC2Chu2k+c7fhUFWody1r/PiTnDvBFQLmCjivgVRbi/0FqJ+Nq13G421zEnf/IViwW+UJGK+Ovi9M+3bFPWahOZ7r62avSPfS9yn9e0NxDCPZjlkdGqiHGqF/+5z9dpxgNGGqRp5kDA7ALKLUP5YfYrXRPm7rh6Ju6NhWVkT76IecOhIqCC6KuXoc+tvAdEyrV7l9WaFTtqG442GRjH0uzF3bgu7JTMqiJMvfDwMVS8L595JFkcxskghb77VKEUqynmOU4OPZltZnfyqi6xzEoMPPuXp7Bqr3p/o44UtzDqAKP3iX0CJCF2bT0Mht7GPhzhyqPfHspvuZZ0oSr3k0SEfFjB2mhO3bxCsHzBPm2HSwfhhTzfDZFaN0QUh/NxVyvtj8k/Eyb4y5ORLVRF2EkloruKG4CdTxl5MQJ2nVGXiJy4gmvQ4Eis3iD6tFBIobOS6H24LDQtMkCbWoz0/ay3yYqTkUSMYXg8gtkT32BHY8CVc/PK1QznditBlFBnPS5R6ZxekQihpv6JaXilkJdjAF/XzxzIJ5rCW8cHethk/ZFV/044BMgVp1jONEkNmhcQ4Z/58qKld5sjhBsmKrTAY+vB4u+halmNfXoOhBiauIuYLTaBuTqSIGeTn6qtJpCDQTMwks8kdb1kBuXbmabvW2EDdBV+emOrqvqGWXoOQH98NYdYNNNtv8ESo9CG8W9XQnQxi08qXe1WeEGNE8G2A6cHqgFvLJ0XCtJqOBHYhjE29DkpKP9i2d6SIqse+igTxk9TEdEknXDmiW9D2V3J+BtNImRuUMrLBD2ziE9v8ttHOpvJrJejR5c5A7PeOJT2eGazkWb6ycwIxRR6QuED4h8x2qhiTD4zZCTSoXpZ2/zO0uIjfjRlw0uBtqcTROYVK+gRlRP7Y6b+PuevosgYB8k/lx59LfFlKf//dkFzAg+WLcMR0Gtlr1//L1fNZAztu1pDav841UdrIhkHlYJ0ww9ocwO9SY5YLkapP6DHRvd+rVBhG5E209yk0tmNmIwXnHFQZGjKVuOlWTbQuE6jY8yafh4MdOtV7ldqjk58EUyo7bWrkSJOa2zCfewA59nuvW6V4/TBfI/fLt9va7acibGJ9tCsgaVhkzKI8OqgozhzqGMSI5i/SGjAnNjRalw24/7Fzgginckascdg0ovc0vlddGlZuOa8iHUzLRkdF82epfP0g/2Y6Uw4K7aCTcMPVWbdLrcWwfa+ZHjZW1uV7Qtkif4Bw/gJSVhK46832zf+BVvX6RB1MTIecC/GRQplIMwn6OwqxLdP1NjdatI+i9v07MBqzp1hPoSR0XSdT0HNHXTABIUM6bvy0pNqkfjIQW+sWPu2v3ZtTtF81XAVnERzKHS6GySEyZAQvvzpTkii9TCTwMKMS9z9ZIuRkR+6Wv14cBNGJnPhTpl58sJ2pk3wbZaygRwJm2mJUlpJ8VRkDu6xax+h8oelnP36YeYUj2U5XXQRjRQ8/iMx3REpsWfiNwgx8G2TkbAba3aAqece8C0P6zG1D99km2uKSq+AqCPuzO/Iyu4rX0Bx4EgPb9b9XdJxmfUr9SQAOJLMm+YYWnKXCVGXvqBXVwTPufeNWLRTyFKlDLIm9tTEtcWKPun/yKdo5Z460SmENC1DHbQTiQTGfSXiEGBK7xL+4Nq9uqdyA+snEP8DribZNlcoNSvLv8lneCdWSVjHhIWgbah7cEb8UOcm9+6VuH5TPwbjCVEmIciH1NXSkk0z1VxW5UtAt/oevnhaWlbSq5Rcmz3ozy/J5Z2H5hqpFf46nsOLwby3tlJJo39bfrstK6fFvCXOsPTo1K7Kzj1hq1SJStiaD2O9959iSZq4/I0wq4nqX1DgBvaS/K6unee6Um/g7QrGQaH+kTnRGoapKtINHFuhQ0m2ZtIUK3n8yQGY+G7nmvKWfXACYzzpjF7H1epRuU/jJG0dMXzuEwUHqGCWWTkwl7OGDDTRqz6zBqfN3kQOFUGKYYD7Ox8XpBtzQqk9SVj4AiDEKXoUGLHgikhHoD38WS1pPd+sfyYzdyGeIVRnJMPu4KhIh91ZhhKfvfJUSGWpCx2B9UbnixF89VU1lFDyh6Z3WXc47BD3n/MkjKjB+3zXJRYPeLr5/0Ciay8HjXCPaaKNjHRhFoIp4fNmDXcHD0ctYth+IGjBUeMalRBOkPXl42b2XMvViIxAwkyT/5n9zth0rPfUN3FYGfaEsIM/I1wSkmW8SbCuwtAETMv29FOGxBGyydo0vDr4zh/40Pp6/Yf6YddH93J46Kc6tbKm1KbFSILBiYUNoO7cPy9FY0G2Kq8kRmD196Ae7PGPflYH5Mbbp4khYeiDgOM51txrc7t6pOSknZWVT5sfxITX4oJUy6/DNUpPfFL86fdwBOoOPV6g9KDfi3UCENutpaqSbf6MAn2YMfsB7RMb1ZB9jCG7HQ+QssbZD8bwwrjV9wVTUf5Sc9rocfc8P+UV1+NIDlPkVPXD6WvdM/arFaaRSkYPYZaS7p6Pp0bsYR2qhrUtmQ+IQGxDMKE5oY4npJRRdaKsmn5AQweZyXlWvF55kQnasuoiRW25XyGR6Ote/XYBO7IBZT/oLfd6yx0B95zWtQzHZ260DkGmbkxQRBljuhbt5oUKwq0LxOr7b70ZSDEI+6ixLG2+4Jmz8UfXxJZOSZtpdVqX+wdWOoWlumVbG7ZosXBCFYCEg4IyNBKDEGm6tJu1HN9X6AlessZcbDQHRfbtyM5Uuwmn/1vyVQ40lFh668gUfqImiegO3+oBWl08kUshCsOJFjz/0vxTjZ+C/pqMiMcqJLwAqkQZgPGI+b7XJYaGCn0v8YgWAqI/jLoeh/G7q8qzMc4xYdmWjlN02ltpsvKP2vEAx0gzYPuVoPWWldP3Elfjm154v0OqKa7y0wDmJvzn228tvGJqR2LB8eXOQCEElriTb6N/TYeFDrAzcSeLI8jnC1YesAKNyXLp9w0uch7j4GbhU+VI0fZL9K2KxaABlTCGWFfALav5/7mLme8KBkqISVHkjLBNFxABl022orkyquKjNXF1v7MEZ5K4l1t9tVaRXA8k29+6ZM+37sXaqhp/MPOpPxXxRLNlgnR+NbTwSkqUOICyGF+1iexkaSMnQjIHGFxKVB2HuCRAADpKhUHrDCl2qPnu/aUcGfcotiwDkej4AT7tIa/3JEtLg+4syazS5kztRkbDpWEnY3OlSLqz1VCBPwGeWzeLvrvz0i5oAgL3OCCcsE54ITFuVJRq1t+9Pgy9mBzafKFzdn8AIHwyOyXVTVbybfDVcOFhuaZ2FMP5GZ0ZEasQWzNhV65tayts8LpzKqXBMb8MTrN4tWclw79un2QukOizxAFT9r3VAQ7Yk5/9HJ/3/A/p1U2PbTpgr0aXjmGttng4kTBnqsz2PKhMAaVYCLrbDVxShNj9ezgqWHPanWOov4BGjmciYUcNPaBNBJsqR0xdZLS33ruq/ArlQTErtnj4gvZV73SeKeV1iDdw73rEJMZu1y722dXcsjrAzLFbvDo30oMDci9dvxKMymbcStocgV7wljM9jtjeGCEBz+AoHO7y0q2uyZOAxK2LeZD+Qpcl/rFkdN2f7yimTNrVk4ivSk3AvZJ4JqjspY2PxkyhgAPmqcAjM+6kUzjGx219bNr09fqR0CQ2MWWA+AZCd6VTtzdM9RVJxp1JkaeBymyZWkIla0rD4mPfhcQu/ittp0fZrmUgYKNcEeFS7nWQDG8UYjgqsnjCusWguk3U6gUsTMCqYPSHWv67ZONrfzQbVD/URh2wFelaZTmpkXQUrwCPrJW+6ynIiYFtEOk9tIvUTFgOJ8dM1pig+HwLQ6tR3unsEyWLwNhnhO/bI8SE+4VsI+aOOaexCzyPI/PLJssyPRk7iwl4QkYBiZS+nlM0NQs8n/qnodj0YDR1Za5uTidGOabEVD9+MKXhokjkTT2M5btxj7me48g7BHJk/vcOWzZbbLeB4Hb5iD4GXyjwXFHCkQoTlmUQ+r9hqNLl1Kj4LUvH7HFPNd+fNI2wmaHv0ZsuAvDnpq1vPPZg869Lru8jW9EK5k59vPnbuVPtjBL/GqVwGnY4mmKWrofk6SWI5dz3TgZRGvw+GWtSdVQmqe3jxzJlt3vKySqxQk9fuiosKy576afXdvLp8AxL7priPI/YlMuCNuczy85TAn0aNMLGojGKQ0hSc+ST2DZC9O8nSOzsYccTi88wqIy0TSX+lKZb2Xc2jgyxdJxzJDLQOq7YkISOeXL3wJZDpQRlakiFF/VgNxaTAmp8cX8ofKpoVM/qUVHw+J5N3KWEsON/YS1Q8vEgbnT7CRlknb86LvbMQGu44bcRnL0hFAlP5sFEIwSbSdtbnOEqnjw+qKTg+Shvbi/usfV4Yfvm6UjFs12YHS+OqorFXnESX9LDIcIZ+SJt8QZSsJRt66zFUT3qjm12eKAo4+E0ZJki+7EP+y1FneW+YJCy2ZkZLQ/oyZwLv95XP3j9+ZNBNY/CpV+6Zs8USQOmzjeadzEjymWxiuE8qRjcVAqWsP1OV4jAikrsiMW0pBAh/6Je2eYMSy8f8WExEv02FVq/fYaHQE4+NropY2WrRwYFsuYM7wlnIqTTS4Rh4P2RGEPRaTHWr/vqyuROaeek/iXhEv0ITZqkAy9DYwEYZxsTPD8wIbQmmciFnhWtJSQRVTwvJp+nZpd9su+HeMWnFCO71spWlUhiL/aKSGwfosw0x0fyk4fJ2hRRvs8Wn8nHH+pDj3idFjd0r6nf/ki3RESSO8T/spYsmYpjq4tS7GakXYshogFnyvZdUIfd3W8EZTcqA3r71PZ7bgENLteYYoy1t2pJQeZvZ48v8SA+tqQ2ApBxkE/HKVl0+4P9ddIHdxTrxzES6ALCEJveP0sqKICIJA5Hpjg5r40kc8Q4DMQnk+79Mf/cdokEYINUYG8f9IcE+gpw5B+Npzyjn7NaX+TXo4CiFMoe+utaJz1qnz8pYXYJKLXqHQ6gFxZU5l4a9hcR+cyGrJduNAkNPaeLa10rdFwlnZ9otVfGXPuXE/1lhWhFK1/Vsqw1abEL1YcLGTCEUPIFbF1ygssZwkdKTeYR5y/DUl+2qxFtkOripecvBN3uNZ19F/ZUmsdH0tyxiPR6OjGpuF1haS8iOMyPtzAXm+S6loZm/wkG8BctWeGE7jDFWodggqpWP35Cf0T23PJqp9+7ezQgokmEHAw9mqP0h0NkSQvq24avP/CMb8h5Kb/ZhmW97lzjC1OgbqvW9a8vMtsSj7WxFICcUn4Z5Q8MIFvb7gEnp6rKOUO2tP3QkyE/vglwHNnyWMZpXVOMJnOnQ76LaP+tvnWpJAs9ce/H128Eqsv8TQKGAYWaEUAjwo4sBkX4/ZxP6Vka8O6XhPahPrnZvhaucI+Xcw5m20W74E5yJzHOBhtzwuqCh5pMCALYt3mpjB2rzwnQ0DzqberUR3cmAmGj8bnCafFQcSF69+c8uLWfsrsfr9BMUOm8rKeHj6fTZC27/kYt5xcH7JZV9ifTNRyDk1BPEGXXAQg6gAo6sJR9tQyj6HLDRvr1Yv0uCurAoYJig6SJpU7014xSViIMsN5UmLUrcjyp6UJLSQr2Kz7QbcVco4R2poZMyKmmSiR6QvRFLcaCDhJB4Sbg0LcWPvLP/iNZAhBsr2yFpNZlIorqamBzoBKXDpDYYtscuENWZbiUIOcaYyKyLyY0L9Xsh08U7xVC/ViWMwAn9D1x2rPTUjFqShmSZISjDB5Qocc8eUWu2oWYlAJKM7xIiK6A1zTbNJ/vuUoEpa670V6vDI68Gd0NWA8DghiMmmwUV1hPcbuifygl4I1DBJcQ7LAzN0KTSF4iQJd91WBZf658ekTsQjBJAAmjouhffAffD28oEtOsr5h74JaX0cmiGaiVk6RkywN348Kozx8Y51XITM7F0o9r7ZXhdOa6oEQUBxlV+uR5xmaYI7ZbsG/l5zcFWXA/SoaYoRzWiTZUqwCh/YGn4Qui48+VhSDwE6Zy67aXqxtReX6ziVgt7moYfYWBSJ7Iuf+imX7cP7hVR1xP4btlYhHCxshUBKQGCP0wUU3bNet4eoWToYYhQ5jFb2tzjmlNsha3XgqBKAgBvzVvpuFK0fiGIfp+N1dDs5l465UlNAMefM6YJFKP9t2kaon1qf/B/r/XT7UEVIfZ+FYO9Ekkne7Hg62t/1K43T9lAhXEvqdzGhB3UpP3XZlz50wbxgM3g+68aTYFwkCzS06tq4WUXesXzM0nLDwgxdYRBfEnaDXaKRul6wrwYONejBXClnQYafKx/9d6jB378fvZnYhz3M6C77+JBh4srGyot9KcW789XNL5Tmuf9qDo64H+jLkaFW03uot5L6Agmp1k7ItD+xGUF0iftimc6iSfMU23A3PmGOjb2VN5DpXSVyl0XCOIzifQSjEd5oBY/WCUEiYDd0Uu6h8EJUOK4An/qPe5bWZjSDq6ZtLw1a8i41fpH00KvetGYdvga0pQ1iJMo0tQ4Q8pRjuNZ+aSMAxt0KQUkloFyeO4FRkjj2JG9n0neMkxAukd5HBgPFMC2jjU/r6bYBSQl0DjWm8Abb4fh2CsyQ+OeywOWg5cMR5cr6ggpVtFlg04zZaZbUXjeawx5bMr9DaeybZQTSNbL9eQWaIVoXoa3pp7amRYuJtT76to9Y14pziCIKlDnms88Ee1Hpvg+NA1TzDWPKOY8s6dCFNGO9GB9g4q8CDA3eCdumDwXcr+ZV0BBv0mZrCIQ/RXx4t7PYyyI8sk61vX2uauZ6jbpTeITUjRfjNADmzaZ5WbGKs/3cq7UZOeBwn2/2rX2M2zMLhpC+3L76uYxIKAeh+qwpiX94olBsvmHJwxecC8kNSh8SkwOqrc8RHReszfOia8+rFjDj3+zHojXam0+4eryK6ykyylmF8XKl8ZJ6ZU8rCnF8Cu75QH0NqeQ3B6S0LnM9/mZvlJcPwPhfJTev69XspxuS3m8Ap1o3pD2Z4IrLL+cBx3RdtAuARn1HXAO1wDox7cARfjXc1mvAIXAunclGtC1B6F4cPkVYs2KFoh73hv9ZEk8N0gWFf24lF3HajBltACpf9WJP3kX5PWiGtZ7zLzrlhSATdQY5qHCMWcn1IcvF5noVKg3C/henEwgE88dAuMRevb8Hn/o8grZ/8Sgw6Cct2jhvfsED+Ni/XtUDTvV4HsVW8SAS+tim4gE8eawV3F2f5arHQf3QGerD/8kdaJSQYn8r53Ufju9t6MwcUacgwWRsSy6a/5hzvVaY0fK447ayiUORf+Wjdc9cz1K17ebLxth442nBP6/ARqRnfnactzWTKQ496PV9tDvRPOPViQt5bBAMZxPSM3pWdUT+6AGvgXxRbmWEB2F5EJX3nqzeX8UIOW1qJujhulxMlKpAp7DXpmfOHQwkyf//aOK4nxnmrQyQgi15nVtqXJGvgai8QpIR00tcLucgC+uYmS0dKgDrdQUdr01c15vUvnJUIra9sH13ktB41vVgKitk7SlnOjhYTaK1EoP+t6F+h7yoYovtvy2Ex2JDtsldAehjh90l0q8b98XjJ7Fk3gH+BprDa3RS7Twe5UyvgrU8P2CShium/98Mf0wavw2tX5mN2cxd7QBhHjuyTN4vbv1jWEsV50vAI2ySX9emPBkDIF8VuLOoGc3QQyBax5CsTic0GFOHGdFBwgZX3Zp0mQoxDEsWSHVrr93KqjjFTzSB/g97taukjqfOvPk6HoVELmlTO057gkZervu6+/YL9SMOBs/IEzhIHFRDRMX65lTsfB2A0Ifaf+F04qPd/04eLExQmMf/Jp9tfi7C+Sc/BVkdQxf/V4rdguhVVGQhP8a+BpbdyMJ9WzphRi3mvlSn54M+5sZNZrKTvRAUfNxh/wO66e5fmOXwoSlZTOWF9aU/d29c4IDgtcYiq89EF9ivAK2pYbpgeD0mN5vxPe/rb9KRwSa1z3jUFNJxXkGqnDHIC8yJow50LSs06s4FiKdcKWY8b5UWehVjTZlq+ietQDiMs6WLTnSJUelg/NkhiJ8I0qhvI0UXvC8yqQYbsZR4rSE0GIDadfu80GQcbdQ6MpGZXYWaoXKu8qGsM2sLDtK1+mFBHRRcmhQd/M7gRUdSrr2eICiHUBJq9A13ahVQ3jXI/2sWZPKv6w66EP0SH9eG6vHfOE6UJ7O9B+8Sy6Y/zZZMDA5ChHyYLNVVugbb9fkJ21+TLa9FQboq/kNPHjNeXCQHSFzmuzK8+yQ6pm4S1fMyR+Y7iEg6zMTlH+zB9g2WJIX0oJF9fZoyz7QQefntCB4oCboviIh3RtGeFKp6F5ColI4I4XYzFxA74rhE7dfzukR9HUab8YDu2W4iiAlJzr7O1QyokMpkbiIg8gJBmbQqYw44IL+iCcCGANDlBTJkGP7pyxtitWeKkdrXmlTub2ec81+g5/pojFCqDovrt+D/UDkIJmBjUMSyqzTGyGoXz0J+X+nsvRN+EeTQOMtYUCyJWLQkPBEPK6NYeasQA2XLo7/lzxroLGkHqkyJ20R6vWMdWTsJM9KNwuF7FlBINJ0LZREpbwPfwFSGYl/JFXZWIM7ZCLZ1DV7Wi4IxgurBDsQf/xNrM7janyFAR/L5QwFnYvYoHHvV+Y1EPThdKgMqR7ptXP9u4reKEYftZi0+3FSd5rjO8whSiL0ysnbTeAY6VeDNqYuI2G/zQvc1CwTy8YygYytv2sUWyKbgOQ6AeqKT37T80jIR1Wt4fGtvbbQtJQUowBydo9CW8nfR8nxDF1/A2IbtZV1eT5WV864QnejGCQqhdNQANstr2d/4Pkos9ILTOx1BUkFkBGWLrnKxK4Yjzyeg0XAfMPxFz7pTg7AhJEjz0+ezFeMkrTiXfTaNm5ELZkk5pNyxj8Zsyj7qGjkW8oYXlF/y9ts1OEv3oBLdmUf4hEIh+UDo6B2Gz15vVGDlywq9wqt3A9JYuGTPBmDp/dyOERA2amd50dlJAmhSVUumW2x0BTyRt5r/K1WgCEkO4LMCpy4eP/8ynnUeZri/cI9/EYnG/f0jFu+GwICLa0ubr869Lxw8VlHzc7HljI5tDL297IyegnzwfCzVH21obbw6jlwmzUbEqmaIwmJSe4xQJDYC+AD6lHLCiGoPqYCOl65jqtZPzex5udxvKLvQgZ0XHM9MK1rheNdqNZ0oLmr3HdCWrNcFIPOalBfk/ddaguZrS0EVxY6gXja9uZW7Zrsg5SlcTs3MIHyWlPb7PYbdt3ZWf8YXnl0P0fiHqozs0w1DRcKFVMUdtH8itdtSXLP3apNKZa5K+MHetsqQpbHI2gv5urQ2nWUMVjHlofdoJ9eAeJa18fuL8E6yfkNZR8uxcGXG2od4NsNZdZAmJ9hMKE5yjWjuErFCK1xTPdsMfIrJcLy4sNP154lYijNoOb+8gzo+znJ0i8HgFXiLoVx6S273uhmFxo8+W4JcY4oka267jS0/Heof6qPmtZ+boSvfw3i8J3W2p69CfGTEQonCPH/3yxS6Hw6hTUKeer85xgcdl53DIUqtHkg4+cRz7hQFQiD11hKQZ4Kw5QEQkphDB9MDmBfCoJzAu29wlW1EGrkcSPKWuYSov07B55VQlUEfaXuw2PwtoNxk1Ms3Kz8djRLsUQcsWUe5X9gkkqdij0sqWBqo3enwTNi/aGC4oukpCwHKoVewz5LXUcmqE5JToWbfXQ91XtnGXaETf19yw7/jRSUP953MPK6iE3lulFbahBlxUHbQGB8bbbxc6N7vtsvqprSGt5lD1b05Swo3zHwSC1HPIWZ0folL1Z76TuJh3V5ryF6MHsThoPELgZhhNNTHbdedongpWhH3E7VTsSL/OX/XCjApJNXL9XHzwFbCg9zyU2p8iqYRd8eCRlx5ZUrWO0NnL7mE01Viu7DrCKkE6kbLOfv+YsLzSJJQ+DXNpXWER02bQX5zcL0tgbhp8DAKhnGqGamFZE2oZfuXvnl2+ji9f8wlwJB6nQaonUJF83rR3O3i0Qrb58WtfDZ24CUWp+hLKJnV0UvwCA9wMARgDEnCdy5rM2VJWHoWP4+cppXRhoZWsQbsRRyiFOx1P3fdJDN+EUgsa+iQz5Ar90BSfVTxbwltFvwdCWrYnWDelGmGF6ckSCqLa794PMxnDG6znVSz/jA9sCX09sKU17ZC8A4GuvaB2aVIytEOwGpV+a7TeK8wwrqrv4hpgpOnY8U7Yf7uJtpI69A55mNEpN2UxjFg1PDIXG3zwApLdeik8lO3xIN9eaV75Uu1+PmaTXjXbAoZ4E51GgQYnadmKZaXP+StGKSnwChCku/naC0xu1Rh9sJplOdaeihCG0su2YlW7hue1raoZ3nIwr5mNDoNe2DsRAm3dmwCiGoGqyfLX9UkVpaXOfTGJ/iIYoKuVxqiVeW9ubok2vytNjsbbM7QPFczbpo4Ldv+PpFUsj0ztc21uONp0OYgoLM637SJYdtmSAU4vzkMDcfhQqA3xn4GbghchyGQmSRJcFXkZosBWqt75EEh4K9lCOahHo3ZA9GjkvtRcn1trOI7VlJHtLUigIjQDm+0kSTFHJrTdxVykmKk3IRiTG3qpJtX8ylKEfkChAAsqKt19PyRMUw0CIIMkdA1XAKiDHQLrbs72/GvaV0tQUtSHgaF6tusEMi1c4fI+3UzPQ3GcXMHXOujXIgXr5JhM5KlUVRIujkdeeBpco/tUHjVt7OBDc+11BDIx0Nqasu05LqlZCV5k0NZdA+aWiCWz5t8jMTm5TglaDLpZc2ca5ScDmcUC+3RBaodG7YLY7Xk+6q0PZz1eklEcL9EWYs+mUpA0l2G/6R1SbhuNRa9+3LShOmeFTYbV1qIpw1F7FhWe3dVjgSYxxPcM6ZiSd44egKWygQIXeacKCk4zOsWa6kV2/mndMxNguEK3gwPbfubNzljjRoEPR9PKTKUfjV9PUZmreBn+Pz2a7AnGWu7QXwzhjNo6e7exp5Qd301ld3/ApKuGq7+cMaaB5UfOw9pn5b5VvrQIzqfTZRiP9x5vMOs20zFDgSjygk2D+c82b+VxoZH1s2ZTs7N8yQRH80jcQASqy5nP98lumUf0FDkvIBhrE0lpgMTCnFS1Fo7GQbxt301C7qA/snt6146LCBP5dU8/iyNYwDXNAGx2/Dl8bSOtAPKWnCUUSbwU9P07hhBmB3f85YkL4DhM5gisNlGWXsOSXghhCpvp8/4z5fPE4uXOZngSUffweTe++Hzzq7DifbihkwHOKzs1dH71c5t0EJs0RuGfmor5mTG+2/lKQidshAoq9Nxkt9v2XfDZzrVOqapKL/dMvc6PmtYdw7c5IQUOo/DgbFnzk5D7MmYjgfP0anBs5m3u4N9rTkknQU7Pqxe+IEReX4Zbvr2VYK4WqUIFMeh914cKrnFpCisC67X0nIXRo+PI2rrUW28cr+9ks44Vg23OYeWivBKdzj51xvTvJN+t0QNzE6dFz+ajUjH0sAdwxIPndc4mGLjciY8sLSiDG1HQ6rvQorYWsOeagu8B5+4GXv5hcd7ruXuZ/KFzcom2pglo2t6I31vpa4I4wY3iX4d6A66yGUFsFJZlaQmjaZTIgeJtioiyqq2EkxbNnXr7fKRJ0n12c+QIHISdybP/VkoCHmBnlgnRy55CgmuVmThpkLEK+DcMLuig7ILCxnXy3z6+RpHQTzMZWctYKzrngxtNzDrXsJxKx5RMPD9jzYua1YPfIHZPpnFvCzlOk7oAo+sSLQtaWNkmmI9BffWpuDn+zrflpWO7lwq4RfR0hH7amDhjxv2w80RLEppYIlALTZdYiQnxJ4f9AvhsLNnoCBZmOGsBneLckhivOaP9d9uplxmZRSHRX6E+el7ywdhh5g/Oc1XuzRUox8isgPGuZlCKM99HfhJyQiAdDPOLTqOcXP3lvzGI0ZBsvmknw+1PbzsKhsOMk9RaqPRgq1vbxsyW4ZLyIv9pycZXHjQ1RjslkYjW3Eqc/XtC8FEN6RoIEnXKqQDFjjX0jhle+rQLFA92ruTb+MNEDLP8TAO4v+26WdWdj6Y7+KY1luah9Xluo20NeiCXuPvBQGP36pjhn8BCEXbE1ANuJh6c36wjHyvFAx6o/twYqRrqeOorIo0Js5BKzAJxJCSJv1jln5IVscqlEdYchf1LJUsGOUztLTfgzQILyr/6JKMOIG6Td1KfP8TYaRn0IzqGWNu+G+3hT+8KPCQw/px/K+keaFlLSCSYiuyJbedNzikBqLWDEIguw2Llhs6tD4btuxNOsmqEi9gy2XHV/38XI+iptLCNPULAwsZlXqeyhpiS3r/nWVQA2U9K/i48qV84lH+f2XgtZpBKpYSFfiQu9wdA++2aWdzq1vnvevjDW/TTUuzVdPiLyxLDgTtOPszIS4zdmeK1BvhZYAYiCqmSGWvjeWlQdelpW83IqnWcITHpppFYhi+Kz7VV6jDyyj7sS945OdIL7N/HhTZsiypjOq4aMKqcB2Py0aaR3NooGe6TWkJGSY/o4742/M44iqvYi8pdMTWOZQuBSfEhkqgJI2KGGrlavDuqaWuDA0/EVDv8g+9IiKEkJ3aN+QfA+iivuwjO9LHZeRU3V+6g3d55IRzwbQqhNAOFUf8FOMv3en87nSRmvHvB66Vua5HrirFfHnANbbkp6OzRNZqVHConeQzZQgrcY/rUjHkuGFQlrtTapXmfb8s5+4ksuwNElE+jQojqbiyn6Vr8iItvubtSoI290OgYffDKhVBVx3baUz8PrZDhSKF/6mJJakQsznQu8THVDSovGMHJ+A400NWvaBqFbGqquIbpTLOtSnKaVLauFeszs7uyOC0HNY0P/3Agjd5mKkSphwYg6KTzQmZcfx23FthommAJeCby+uz7Y6SMOEZQzQD73Xl9hb7mNg6556ukHuqGM/ifwFUcqILvW8cWGrywcCiHWFjfid0nCFumogtTROqjvzARdjJIxe7Yk1rCPyuqPUBf7V2NffEeFb7Z3VsHzsWUbUfoWoDk5kkvgVGQejXVCuzbsaUF7gAlWfr1jwJq9DPvwdRLH7qZD4qmA6izTJTUE3iwhclZYOLJ/v5WYb6nO2Bct3QFoi7HLp1NKlC8OZwC3fZePoopzoUiB9Mko2t7W0naaTYp/rips0ybtJlID5AjEWbaDvudDt8dNLDRPpan5sxYTiJvXTRh69MBrABK+u2FD1p6iPPFtKxFmqPhgGLHvtW8b+oMzjH3sOZ2LlrBJm8Lo/pOWd12AVocZj2axgk7dWsQOh6noOJnB+on3mRtIjFKNIxWfhWLdIgXiTPNfhmakzjPXgKXOFi6Ig28egFCCqZUbx6vvIGVLukAIlZp06M1Sls/fIi//cnrtqUAjkqImWMosr7/E7xX8pM0x1gNlvdSx1TEo7eqImRMX5qdiQUM6/G+AcTGRd9GE9b41cxbMM9GeGSQaxTNqZel0r1jmOocaMc0aY4zyDz8XdLLtlyEXIEsuTV6UFG2R+R7+5Q2Uv+0EwKfLicJ2B0jeCdzwlBTENGtMS+3EEK/T7sHz1IQtptUG6xmlY+wENOTsBgrYb23wVe4FJqvnb4xKR0NmHFrHI5cTLoqD9taBZb+TqyksMwGhJFr4rFLlOJZyLVhtsa/pVgvaZpA7N8WehTRutRCDy5QVm0NJo/TDAQ5XC30+16qsH5crt7nfcPAGSRWWLl3VWJVGgwUerL3OsNQbfUoNLz/9WuIpT7g6CV2dJjW+1QODlXW34NjFdjgN9q8Q/1/byzcE1zQA7i7+iEpVy/svV7e+z4QbcGZcP/+u+DZAYvMLy87B9NS0jw60tdi6S4rKEtDq8QLO3oLo2x5klU3IrQImBOcbLcgfp4M1RqepnKPDIl3p/7Qv+j5kFXNvVMSspvSpCgqxK/Is+feOvdRVkip+el0swXg7XQnoJOEc04AzUB4+7ibw6m6blbdoQqxjVrt0QB3OZDOM6JGf5RVNWw7wjQ126pCPTVNN02KxFQ+SIIrdVnc6jOchla4t4xlHHX/DA/hf5VU8ncqaZ3VdzzsTq6c5rRAGqgW4cabVp1cnkiQGKoWSgUE+pR+aZGnOacaeVXo/OjePUDVkZelikMeK3TzBFEprMs7lF5kzZ82UaY5d6vpSt5YtGj7qb77HJ74CWIhJtDwrecLZRn+xyx5OQ6PwYogcPF8LmwEf6NLjxNr/Au0+hj5ePPjkvSKCsB5jiOM8V5Eu6Z9MazaJOw1PRkC9iw4lgRgxdBVBe4FxqiJlGPoM6u8Uhkm3zBeaVRi8Bsc7yeGvroZG3mwYQ8cUr7YxHYZoo1c0noD7PbD8HMaDicaZ+J0AFsoGFBNO+jiow7tFTP+VTAhe3qLHI78+6CfFMTHGIQ/OF8RfU4B+T5jkOcrrLjyA/6OLhhNDu69sdj1CKjc7ngWgFi60UaN6xyKCg5yyfzah8pOz4XEqm9iWTagnv83ulMChad5aqaalgFsUsbwgU4SY5fwA4Nm9M+e0Gbay4zmuJ3RsOGy8CzgN2r1FFVBKGbi9ktUQpX76jAp2blyJVS7hGaYZv0rZTqyTRJInEIecLEQnSnJax3YuAz1g11F0w3M3hR8yI0nABPaZB8wqS9q/kKY3C+Qafhq7clFZCJYS0BKXctuvo3dvJPca/R+f0rjfXKWulf/fGXV69odmNWvRR/Ncj/IHHUSg7p82sVoU2XGdXNcywMJzC4LIe/aPLIwfdebOZjE6aogyojZ/PxLt6bwCvrtwTk6SL/jrFESMur/VU0+OOBknmPo+1FOLo2pFDx/4UjxUY1o3r8a024cBjME+mPbm4djPCB3ByV5jcshxtSIBSMHL5u2v7jujpLyuuonWbe2wbiEbkL9aMtm2fVC+lesv19tEJrEY468smBco2sdAv81l0a6APYryDiErLeLak6w/spX5k7N6sx7qy20VgLbHe1QA0HFpR74tGoEtI6tAIAhN1ImL8lThgbPpgCHm/oa3iEzKbvJapiNDImN9mLf3cny8+x2xXeMxTBPUcq6/gTZrgiMhSXFSTJXiiDuxCRCFXT5exP7OCNQ044RLKyLN+5hzqiFbfCjbVVFWJF80uQ2CmrcvwMWwxTSyAwaTz8fQU6+vYM+MA+uJ7GJKggf0Q0whfZMs7BEZYrOlJpjUhbxDEYl3+o8l8TboKCmaP5c5Y3jCueBK1CnOOC7AngbvlC68aGVE6VbXH3kXxSACqn3uYUS8cUWaVLn0zfBoGBrroZ5MY53u8OLv79THds6PywayJF9ldLj5ySBnUbBNbZrg8hkKMRSZM10vg8ohCKrzt6MBYNhWPWb7PAuAto8WX84wLClPTIFcQkFgImtFJzDxz4sZjmu7mOrixT/9V8VgimZQglUxi351lPhSTUXhlMOL7T/huuzbm9p+z0Vm/ZJwp4H4UQ7nrpHVaLDCjlBlCxTYicAEC5bjb+aDWugant3k6W9HKcKceF0E/Wax4q6iRBpOCT1mw3ZxCC1vacJxMNICyuyZT0zLI0hNUbvhpK0qAJaSvvJtfLKFY6ZjJo4/MHAj4hStD/hF81FKL97+J+lB4RUv+wTi9lP6UjHN6tB4AwG83HG6v0C2z/w33sipWaO01TtjnjgQECBSk21MVk9Q+NRj9zGHr2oZzccv9x5XfSJe8zKt8diPpMBnA04W2Wt+3QjxKzDU8BrVjGlTwRB52mVhT1aUTXAXq0Nnz/PpdIq3oPYIBFHDRLa/CvBg7m/oJJeK/zMJt8LZxhD9XfWT5jnlzg3F2obe2S2no5uyZ7u6sEZ5Cj0U8g81Qzlgm0tbAk8EzEHYew3pZP4dECGakSzJZDzgrvxIdCZquYDRBJtKOpBI+cckJEijiJBaIe65MCABeecJvG32IpOO6H197UYGd5C5mZShUicFmW+gWpW5akx4pOw5mlF3ucWhpld51QKkh8UNnqyHOxygarNHSCe6c29tLoxxFh7mjEneRQtJj4C2bPmueZ2dv64t19rhBOiLb2Y7q8HzkRus3QAcriv3XHN53/ujNqye3+eRvCxSWn7zS2+in5IAHL2Y0/cwkaCvREA7qKcAg++l8GX8jk+zFTC9FisCyabQRFGYpEbleQESkcmbjrEeoQ6KC/YYMZRcLRX/bXoQ0wQs/oZjCXSE191vpsUuvGPLNHttJRCZ0eizZsu1O2GB08hG3+56gGDxAo72uvEorduIQtDU3+19g5xEWoRmufedg7xwUIK47eELEqCzj/WEF8tkgCP9JPmUwSdr3hnk+9IrBTS67mnH8HVYXSA/uhFCfeRPqsxEE9g3VsvBoNN5YO6amwUJ0/uf0xdIdcESbWOY9TnRJL1JNFuh0H/5dLOPTSJ6+OPIpiOxbqvyrX+oBEy1/uy6KGYRTq/gMMZYIwzdV4Jfq0nyWtqwdQLNLe9fm2el/yfOFAinVk8qgtV0JUpA4QpaEu8JL4GEjMb3FHBr6zqc9t4BWh6g0lhKWhf7vNj1OA2BoO+b6jvh6S2PN/wEAVvhHgUcuXI9ysZAWVNXadRPAb9/sMc0LMdfApXEWA0xN41PRnhWMMMmrlLyMZQAWbJZE+Ht1TlXqFhJOAAdP0feg6SqpP9oh7ED7VZMdJHqNz70VVoFup19T2McXqWF2XhkIqe14+8FnWWWD45XlOMG9WdA6yrPrwHcib9cXrFltnuMwUdyR2wVjWa5YkjS+5JPnbKS8E6FgdgSMGERThP4fbSxx49jOpEFLj4qTERvXRVmzx0TE+NBcjNkRPTLHDs8FnrRmeOsM2gRiyNEb6aYIIr0GeyWLT5u90/jojOaFvDtM5LnPDjLm64ZXYM3noXbr3N4C/GF4wOv+1QMKSlvBGGyjXGdWYMKkd3FNhfMdspPQo97zgxkBtbmb2/kwlrlb/rXdXAiAwtEh9WJ4YJLq7eVIUUQaf6lKvwUVBd5cMfZZydYP9CPbqH2i6Uh2msPxP5Y3AK15Xag9YY91NISgIzfw9n6wxvWVYOX3k+Jjchv0wYxWzMXtHpMETPjvTvzeve5ePsD2YaCsi90xjw+mA4ywNEb9IrefYegcDQIUKLuR4XqFIMRXLoJrBh175nA3epbcR6pFIWXh7r1PzX85MOcxjgVeaGXfW5mpZFPJobosYVdz+2I9jlSyQgAF+Eu8XhBBoXR1069ie44o0UvO9K67Cg7c78AqItB+ip9JzkD/vBHVej2sn26MStXIHqj1vyRrpX1ziwUUp1VxYb3bEF79xYH2BRbW4TuqDEO0tPwn7ZZ+uIZd4f5UioLl1XbNWZ100vDBRD5XiJ+ACl4VH4e2oLt7IzvZZWZEdI1sj5SQauZipbThlSUBajTDz+Vheiv5XDx7TrXkJqYQQm364ArgsAsoYzqbZa4hXQMSU1nvKxmGFSe5UevaBPFqJrfiD0519oYJZAXbUiG6vz725Agk53POuNuLzBmV1uhZW8FT4C/d9x3+HGdk9xEHvdxcd/l0TqQzkohh2tkJq0JXpeTVaSdZpSrJs3UHcOnAZFVe5MuWw90ZIcVbBXhMWYsw7Ov+C9dhQEESBm2QGde1HERE+pG+4hcDqBbmYRze+KS+TVMBsw6Ad+DTDii2YVzDy4ZQgl6ZghAp6hfzh54sOiICN5062jlVdu7U32tdHKQyiQsgLPNu73bBrB+ztfwrttwcLYLTWvPqQdAkxgg+gHfYdXgL8zT+gOtYvZY9kv0DI6KKuqnWp9QK7bZbMyuJMVdHlklGBvrUUKdCh2r2JIp0l8jgXwKbfVxyoaPGRBGJ7nTrsSDQgMKfpxm1Jmzroaakkgd6StKxy3N8NmteP1VmUjtv2ZbOfLfaw82/YkeCAPHebk7omojLbj/pJCBKxnq7h7euwlPB2bnSwQQRVcTtwFwok/KS+/psP+VvhXqUbt21ab0YocVkBDmIxVyiU4o4tqkPN18Hs30T5wzoWbMDJc5NQ+J0h5JBapE09qNhIYDwaDtqZJfl5WZPLaPQx4C2dTTSeKeGg5vi53pDST7eysmOJUyXRKCtvh9GjcY/IskFxYWHptwKPB+1SjjiRId7M9FvTByWKjGjgRjXjcB/DlH/5f1K6kmIV3yNWXMkO+1DXtyaFlHZgGZ09nRYBp0lssJV2IRnFe41G3zpLLLGmR3tRHExicdNPfJIWz28d1LHBDJ1yDCo/XxqiNEae9plR4tGqLemDgJzJo9pThmlvIV4S674JBX4PiSvmumI47YIdF5bhITBTiW2Zvq0FEKbWG5eVhV1CwbClTtDpzl7rNTQ1LLPsSF8I9KHgjrnYYKTaege5vfpGJ/pAdOwRuHYnpv7SckfJql0WyTU1PaXn9u6yQtW/Gfuy7V25AQAW/WIgU0RRQYtFvn2A4W0qVDSHpkO0tnEsuQA9BAGY+fkTqlntqdVnh3yFlH+IqFVjJjSrj0p7xy+U36d5WkcSYK/s3OMdJQ+15XfzFRBBlxtr7I99HvohQQ2wPWUuG6MvyuxNR79ufdjtbq3t2VASa2FNlRtAsNN1oBeXUeVvm6n8WsBvi2ZTlsYj4ApmCaySS2sJo7JWiOfQ5+/ASsnHMbLGEI+jDn/Cp5iBzeS5rUkBTj9BRaj4LbHFa+m7YHuw3u4cDiUPsWuSEssCfRObuiWS+r/emuz4iBsGafzZCW6Bg9/oMh4xYgWcXYYtI1gFkPnKhjLzew0l7KY8w5F/MU2vJeoxiw+teODHp2632wxk4fetc3+Vx3ZOqVbC4HMdkGpAODrHy9Ffm6WNzZtp9HyfoY2WvEgoNTNrp9WQNmQH/p024J1wgR9xsOCYjfBxE4rWJLB3AGK7YLbCaxOLQMC8Js0iB0IQA6fN5sTiRUT2ihwaPNlJwu6BnfwsdsfRUF4abeeYA56hT86XiaHsyzydPIeWo2r87QKaT3zaDirE+oM/SZe40+o8fGIgF3q51ikNGmlOfAELPQeatwdUCmWDe3Tjxzd4E5jWPDLslPOtMyqO87Xv7gTFSj1pLkov2tAsiziO/f0FSmEyVX9QNCYBx3kImTj/Ag4VJ7+UT54c7z+shdwxVf8D9XzdZsJbF/Cttbd51UTl47Zpr6aS7GvUbMC+Z2JXN+X5qCVM7X53ne/W89w5nPrzV6hSlZsvO0sKQnghcdPTVp5UVzXo5qKPFvmdr3FRHRVuLXEY7pCCN/RufJJHzsipVyXGI6GfYTNdgaks39pSWSXkygujbX/XBNasHzxOubSCg0YlK4stoxtN8u/MOdeK/c46e9U2PhZdrwdR4WAtVTNZf8pyaHW7ttF8nNxWO1ZbZzsp1jxSsVy8ExfkHvtCdFi0tu1dxeR1oPuiDst9fl9ZCtGRy4O6yoSsP1PwP7cR1/iFgbiUDO+xUrfLJhHWFqYZ5fiw9owhx7IRIHCeZlV/DpTifzioPfcFMnkbiCTDDtXmzzvBt4NBcbeo/uV8F3ozVHx6fMhffaraf/e3m9FAtaMwSRUvWafcRmCyIWvTRLH2aG/LapN70Cq+0DMLr9gRWdTsOjwA/QgUmtSCNhdt9XaSXn29UX9dyleMFnbsejWDjOC7ksyrAqhYkVk9NGjjEXezSqA2lxwqyZdXP+3s63P6RvqTyyqGv1eI8AQ2R58xMGBQ+hcX//tMykMVsPr/VPRgPX2JenEWk+S4V0HEYdB750S0YuU0SWOTjLApPSiflWjmT5bqwovEk80fUZz9BwL9kWImpPJLIEvyxOQs/jS9IzGB6HPw4mpoDpcz7x1Rv3KawnF05kkCVAvaXzitcbzRiQQs2lAguhb66cn6TRDnFphcnZcgsW5eOvwFeHGT/sb2sI80BSrmXePP6BG7A67VlALS7KlBrlE/Ai3H4c+wRZUquGfMGSmYlpJHbHeB8hzrgmJcVvAUxKrdBAqsNOUzlfXAa5CYyphOtyV9+5XycIUcTCAjV+yWx+srfOst8Lw2tobbq4v0IAlUxjOhptTD9aXACTNZspzYySdGYCUzPP0CZIYAU06R2JvtQP0llWFJcnAOmPJ0ke1T28eF+QRhxLVTn5HuWHJHPwA6QohKLoYnT2OjtSUBdW4ktbPiT59seYGM0ENF65ffADq9Oyk2BkAGRcjelQohaNU038f4H9139uiwxT2zODodnYjTLQB2SAnoaBtOiYGsXtLU7JLrSqcQtE2MttmbguELhXAluBbuRcOOZvYg+lWEsr19lgC7KrIlA3jQwr6et3guW+IOWCR8jR2Z9RSmWmu40DEOVPc6OW3O1/jcXn+VUHSb4tqgAv610dvbOiJuSsf7yb+mOmUhyawGipMly0mxMuZfdp2u+C480lwjJZDxqcVjX61yMZSFo48/Ism6FfmMk+OClSJPgpnHGdFwY3zCDV1N5BJLeBVnWwJvcVxHgWMNyx0ry8YXP3ofkSozw/kWC4kX5VYWijPWLDBSbDC8ueo392UPd2AVajuemdTMb0b7PD6zX/vg/HhMiqQdR+zMwTLRlrBbflr0nHpFjmjYI05iLj7lXxFPH+xnzxn8rGRFvSt1jRfCEpVILoc9fnve/5e+Ey9uSNA8Ri4GVNH90O7asSy5+VpOlfxSrReHBmfc5VbEZlffiLp4CVPFgmMLGMJsRxjWaYPW/c8tD+wa52p8cUEp0NPGIYW2jaXy5euXO3aVRIvUImwkIfXW4hXAXRzrr42FBYcRS2RfoEFHb11480hHL1VlQ5mCypwKSx/L8WRHrgFnv37oKSEDZG2wmk06yjLp/T0QkRYLzVwNjJcGUAU64TOyfQ2wrmG+Y+JyZ6EIvflSxaRNG+0LBjmR6BUUuVSFbE/7L6lVNMFsn0zMXAGfipcVFIzWQKJylNkOSwUkADzpEnSEvj2W8hKD9FwyKT7rQ4B8kyJN+fxcr+OwAwux9iYMNQ/us5ucw9Z5Bgb+nmpZWV1a4AOhX8rGKjag5dNsYWWAkpFVpiMjyf+8UKD+bwHSoqElPjBTByo7ns+BXV8Lbh36UOoNg7KbO3a57H2nJKGRSJK7ND76ebcapcrNSZgNtzdnqCjpvMC57AbH6dpkJF+sZ5rED2+rPLLZkuRZuG3GVrEVLsOusnhBh3trmNjB4PlqS5k5BMtjv8Dx64FLJX2FiEngHsGnEmff2sT6RwMHgL0iKDlTCZN7ZYaJzFXQ+8fO4yUgCRcLfuX1jkxW76rSo7s2Zc1jG9pHgVx7Jz+omxyocjcLCrR/T9/G730VOBPh7Nr6/kqRWkVBfISz70y0PbX5A1+swYTQuhGpBelQIJSeZUnX7LI9u0axejHl1Sdf0B2id8Oe2fq/udGPkvy0ndxCo7Ix3QN7kMdDyLrtsGMy0mze/tl6P+AU8tsr4mXZXp9xsfwkO5xmlx/zyT0sYpXEyWXtLQRCQU0adR5GBDtaVF/bTbsdPBP+dGbkRzGvOFkJch/678hz1LV16Ks34ZzkerTDZNNqFj56lw5/Imrkt1LFn317WHdprjIJvo0Pb0zAIC2ZvodLsXeeVx5TJndGEbTcTtakf5HfstnyS1PauRctlAexaKSXq8fA2R+F0fbWv0937OOXAp60oeKGlJgewd9XCYFowNI6zUZGULLXtiVA16ZcmOOOs9+iVABgJ6OSwqHfgKFwmzXvWCo0d/PnOEDY2C4/F85mxoGo/J0xDVGWS3FEDphYZzwtNb4owFuZkKaoycA8ca7UXeaXWTdUj8lZeiaC7nxjCQeJ2ffC4FEKne2vWQN9GPTJtc8b4syjFwnHG5EA4QBuddqNAlmWy5gSWMQ189efP+EorzrN8/2R0+IQWHUZAXkr6JT6XCmLe/YMKhQ4ht7ENGiUkOgtcFDSn/JdcpZbsyFYc/Bov7QJdqWh6DjzbdilVjO3YQijOHF4o+rFOPFERPXwHhWbn1zyz2kokHV09z7OolDkogwb1aPsW19XBMtpZOVt2RmUjrS7AJHH/oaL6jhKET4VdjM8ejDY0owwoM0FbT62rLUm84JVrRlMyS3pNDD/bIKqdoLUOYg0SqAHg8g0I4jaj8SRSpZD5zzI6H6/mUIp56f914ssox+MxhikepAJSeel23d90pPv5T/RSo7gDK2NL0AVAOhsYlnemPxX4rgJx2T9bf4hp8rbDiCGhcaqmznpowYCPga3Og5DbHMVKfNBsfWoz8kM6kJmFyHN45vHURyJ1a0bE4qnBNoawEdlD3yXfI7UoOzi2xgsl6c+p0lQtvuepy5IQSyYxjGiPy9HoZ13QO9LrnMHAUDwWCMwijfdOzgk1gZl7CRzTRnPFIoMry1jJy5dnoKtgHcYJJ7SkImSK5of13ViDzL1dVNvJQT3Y1G/CWNcEh4PstI17d4DtW9x6ZGFsskscks1S8jMYCN7APZyAAvp70NwydnxM8L3PW60r1QMzGQ2OPXA0UHQBUfw5vTgnaI2/CW2IkeKT7jXcsMtxIltobnWp5/a2FfHId+0vN5d+aoRGccW4EthoQ0cKgu/NNdS7FX+jvHVstdAxpE1ZGKS6okVag/bXbGQzaECDk+PEWgZHSKxJMT5Vj8VUqOm7NytMQ6puUsQdddwvI1aodCfr1RwygykfaaNVwUCd4jn3Mh9bRsHImRbyrNAAC1AcWnGCUkoMoyHGO+HIfD3HF5douL6kmj1C2dXwAO8jQELmg3z4x88/5zHjYEG+Og3xnrQPoHCdAWYH8Etf7uNLzgEqBuhMwBA6VIAK0KPCKcmLBnRJLMzVo+IoXv6QfV7zTIR98037HBPyvYMc5XmbEnDNITn5KOmYMQaktlgFYn4YFFetajyVIiNoxJ+0NLLLEFqtNUYeS6PVVLz/VslkMp9+OrEGRfB7a2WXMKzCY6EbzrjTIwATEBuv5tlEtLNIZvVxYCs5NbY5Yhizvn7pSDC3t5rMXVuhUAJglQtmtdEufuG/Bv8Hzf3kyHAA9m7vGX7VpMGNd9AImnVZOzK02eVWFF5BAkZmaf8yBzgec1U6drZhoadiCNJPdF0o13sErCGQYbu9nyVK/sfKTAJyWecCSw4LKBwVlipjfm6NE+czPB3Thcs+/VCh9cetbC318jpm4HQfcgq4eQL2nDncNIvtFsUeg8bMODxqVYeP/2nYUCuRKo2brB70G1zvbRi3p5ZP0qNWabCTNeUVkuyxTUSfNgoHQrb5X3og1Sgc9hut48bFYRyp5NIdM3LGX8xe5yw3dQytceeSLhnNkaxDcqB+csImcdewac5jWrzrHXP0IJeqLWLEXslKP7IuTdhLviVyAGxCJ6SAzkZAgpGB5fVznj8aw9Yu6wdYzRjugp2rpH2tMCv2l4K3vcOYOpmsk/k11CeFUhM3TLB0YVYAA78PsD+j04n6+olYuf67WLbZDoE9tl7tuIiX+iNugqAjUYKv/nYsyBC+WSynRdkCh8Ci465nooJGh+RyZ0xQnNsYJGtamrPFF26R4Mf+lerbKCt5pzmUruMHPCH/YzjWxcrWdMiGAOBqXFls3XbTK4d1DFAE3LM5oOG98+RqrWLaaYltTRqzdpx2wfTPsYmYI6n/Iu8eFniIxb4LTrcQTWk08M7agVrTitP6OwHrkBHv1NOcRGoLmm+pBypvVAiFpSLdFWYWpJuvJMt/DbnsOaaWffJpKB3y8jr1PS6njsjEEIk6Gs6R1JsNmc/6h0QP/ntaZG7K0R0bXcQB+wXXTpQBt/a1N+DzYMn+FhgB32srpaxD8HZTnNp3sR/tmEeUL/2MpFYSnfZCYat3gjgDglcI43xQZvtsdcTOWn4HUUn7wYrc+6iZRfv4WCqxJoB/bcvMQMHw6gTz1aaML/km5fk7z+4fLf82azpyRsgNgEr75rmm4D3GYOMP14zs3h80yjlRs7A8gvHHfMGbY9McnpFiu8UPQt0oWD6MCETU+dodSTBDqwATxutZzlZEFUMZh8fBgecz2E/0lHZCYiVmZl0k57AD8VemAUjeNGXQ/Sd20K4E65Byf5l2B5YVtO2LLsQYBPw5RnZvPOeYgNHTJjzQDx8k8+VpACi3bB7bWkD+B9oFrxIsOPqe4ghx0HIjNokUw80NxSIJ+/YBaul8/YzJjM6UZnnbvG/PojxybqKaJE0AAI+M/LSG+7hylt53XICUXEgKmikl7Y3DQpoF2SY7M+ha58+01kWj/LQGemGzWeSp6BNa+0gNPu0TWf2GQJTtV/lHcimAFPzOEI2oKwzjZj0JlpTEB95E9f5uHsTsc7FBYAUHRIRrzlqeNLyduJ/L8c3xHziBvkvIfsD5Oy057MBbUvI9WsxxCBdIFAowA8a/2ZDQ0nTV3gudC4PauMcxs5gl6EldsgLpQWe9tduhuScXarjq2NT0drHf086yGVCPBaE2bnX2yf1Xb5/MhJzLBXQ+FpNBisdAVDCuyj/cKL84VxjC+1mV2gsYFS+Gw51CH9L+u6JfUXoVPmIJoADHIn5o2GeWdVe8XikrK5rztXtC5ZLJRRk4hzKMJzKnPWWibVLuxFYPWGKOhiELHbbpBKFpgsJb0z5IEp8ruWD5Rzsy9AYhiCOlLQ7fCGq+m2QKGGMlaA+wuDvE2bx38963maLWvFpBa9Dr4enLPT23M8ByftgUpHNg0iobA9biLLW05MQ4wDa9Yahx4GXkl7sMANNsD6XsZOBP76NfJ4plFJF3ULTlF3ZFSpIUewUmZ1qyltzH7gb8NDJfMnaTHoLQu6qzUOPHwqqryBkgwcBrjcBtvsTj598rJkFmUA9WFdF42I05CfLFNHTBbJEoPGEHJAvQ+IzIDZG1HUQOhLqGiluSrWaMjHnKhUvbWLLRoG17xZyPTNGWRmRxICe4yfK9RGtW5EldPeNI+kKuwSxYH2H3R+RZNDT26lyi6BC/elafqguhr688QLLuvmJJ2cpSikOdpwwUgO8sL1He54UEq7wHtpivY0vsKTN+5HnITu5wlYLLEzFjlFY68HSU5gB5UUE91A/fc6KX6J+Ke5nE+50679cWWlhaL6aDHiy1kuOBBBskTikK2t4G7eB2YqjnP5/cHufN+52uEGZgJBe0kjcZwl01LALp/6wTLYDROjPLR57uj8/znBuiliAW+vg9QYFztCven/qGy5i5fSXqafIG/9JHxjt8sW7P+zfdihezdS+84ZMPxFbt7pgCdhS3+lYUCE9BXKNmuN6pZYml9C3ecPJZQ9x0eSdX5Tu60/vBswnveQ9B8lmB7qfTvOsVU2F6+50Af2sBQbQJE5kZekzranm74SA3gVcmouEb1r1KjI0IHjsI0sP0yL0CqGwLQmTvRCG63CLJMYJdMl1ateyD0E0iJwrlAYnqcFxUci9jVdYAs5d+rEw7AR+n7eGpg4pPm3NylfHTjJpoWPPri9ZpJH567zlfzPbFhD16yUBvuYZ7gWBn9pBJMu85Vn5d3MqI+2XIjg5ds6ymXElxoPSmgyLjyTBJQFEPjg+iC/BkqZ0WfZGhdIt9IloFbNReBdZ8xnRqJr6zhikMgfAkkycjCpgLiBXfas44INJvRSHxTCJgqb0uvAMoVLPAntVSeTQzcM2kcUOwC+/SznVjfb4drtuawiLYik1m/CGzjWBrhYaARr45VY5Tof/z2arWQGqqN9TZaxOC0nrvHZ/P5BI0pi2f9RzYMZdAmmuvk54OkRuBVF/G8N3PXPmw5X6ja5nlFhnYtPgPqC8CV9XucYa3jXt3oP3wEsNqqQvNMNNxpoRgRcGtx9WOjEuy7eqcw0TXIwTyYLncd/wkeTIix1dxn2ZlTBadFYam8uMoC2m7SkNfWfyTu53OcsF4sWbUXr/Rpw4nT3CCmrZkJu9ggmT0c0dSAcrsV1+JljJF5dF99yX0F9I6cF6gIOdBVueTtM0JeVKQD+pXiHU9utpZorlsfTYGj0fIsiE8xFL53aeu9gE93o+OPbenHlMvhWUJL0phvT460TV5TJCGca1iEk5qWWbnyQt3/LR6FTyHs+7AKfUyQZy9wV78+A3DMjWUfZToUilrXzd7Ib0QS18C59f2vBVb4+YM3e9QRm51+AfIq9lnYS3CWFwaybrtNqUd9yZK51sj6kQfkEBqQv1T5DwRFXu2y2+WOORKTSnKyrL/0Q7CBsIMebQA9GBqwjef3os0y1FqBUpa5YQlBDPHLh/58zNeDE7RM8WUssf5c5xzNuMpANKgtbd6di3wYj7Ulri2Y0oYRFxfemw3R2bBQvTiy8EJ/D8nPvhyuQVHAYdLnqm9ToB1mP9QwGsNYOmkZ10/IUgHvpOkKwGZBf7gGdlHKAD2xZ/SO3SzNAp2+Wab5cE8oieuXwSz9o92XCOTF8h2vxv+MGB/yZJHSscmMX23TdGnHzp6omeg4cJzdyIvvwLlU0McncQ1Am6UfXwYlCYwRHkDAIEiNXRhr4sFZQYoiaCHCdwJLzM8bMFf9g5+DfJxn/mW8Mu7JvCYPy9oJkjChfBR1lsU96aL0RSTkX1OvyWnUzabotF1DsxfQlYH3gaDj5/3u94/yHmuMk7mSuP47qOjnO4lM243QyJYkyrVsTlNkeFWq6hE/G0c8q9NejZljAnRu8mJMq7ZUGZ2Tg5epppdrJQPRcTcCAPr1844TBS3SOb8wX7G7gTcdvQf2i2PCRIsR0IxpGq7+NqHD+/q6HlxawQ0LyHfiIDkvma6HyVKMNwXfX2qtEXTPYcbh5hN9ShOD5/0IlN92yTGLnmwibH30xa1D8ZHMle1W50F42xAuVdHjGJrBQ6dVDHp0AVw6l4OdSETVSl4GESUymkbJ5dZnWRz1c9+T245XXrp9bMbg2ZXKDLLzpojG1LUQvjNOkBeP3gl4KbLgvJg9zAHiZrJzUl7TPiL+85or3QD8foaVdMToney2bmwEcE1Nf0RIiXXfokeIhKHqp5USLfS39cMNFwXMyBotCnp+Fag3J1JFZW4KxSRry4ZKvr9D5ymuYb6YvFnhujpvx3ba/xUuIEVxe+SoZ+YnMgHwQNggsxThWzIN3qbdVbC9pG2uLp1F7DXC5eUDvs5nNyOmgTD2vHyOf5reiXEfo0HAtHWpN8HN5LZqMN15qcnIvHmGCN0kVX8orm+I916KmHqcVSib2ZdrwTmorqOQNUiLwvNANXzRKH8AlRVZWL3RbaZ3h1grZegQhl8TQPub5zIxtP2hh/hTFTLbChkSqd+ctJYbqtEk1FElZNr8dnIgVHn2c0BQk5Cw50fLfVEmKXjBKCzTw35lE1R4oeZbqyt2E2lqlbKYpajerDX9Z2pVrcjl3wPnoixHI85yh6Szc4y+8FpM1vEbd7R3bVXZQH1qo1BHOM0vo90965sOXSi3UfrhO0WzNn4yibdFV1c4wsVQ2Er/dbs84ltj/oZNgma39HvkZaKXKkwMEmmAzH6H2rQxjK5P5hjuWQUy6KQBBbuvcEMuDmU3cWiRWM01SweL5tteEMOlpP8v9M5fk06YKO2pFd341jLEJjK14ivzK0QNM6ASN5pThGxdjOEm14bbNbvFum3sGtYNVC0cv5125iTXFRSmDoTIo7CC2TWCcfSP+wF8dVftYQpfZcKPO2IbqKFfXA4SSHBSDERIXcsndITgz33unrjWVcHsbTH24bGntLlS3EaU9La9GVww6y+dKk0T0qu0Kzby4qZsx1xhUb0gd5zTSKZV5oHuOpd6Lglp5F2AsadtBD4e6puAaXIF7kM7Fz4uMQVV3WBnBhaIlfNctuWxVaUO9beUzBpgtCJpp7iogeu/GQadBRbfc+xWqSpdlJhg0ov59Y23RwHJPKIEAXs1lA4YUfzW9wL36lz5tUKN+KHThwfGdfTYnKFTBf3RCwEKAf9hH754WrNjtYnl9opbFZ21Cu8Bq/xmHeErY5DQ9GD4WTgV0eRRa/paJf2cuDa/AOYf+nzUvhLyT/pRJWyu1pXosGPGTTukpGVwEgTIw0siNTWJCmu2D4gGI81kCYoYoPCnz8PhczUgUiU6sgb4nqP2PeOxOEjNOMND4RZwBg4uyS7K+ByMqXS/CiYj3eIOHh4Z7Ouho2N7fr2CO7pd6gIAGSep7qa1/lkLYn/81htkhrfXa0zOdWUB7pEVm7KOtrhLuDQXtQbYBIHd2H/3CkQPVVxYNK4nxdXIU6J27v0BNeR6pSqadLsrk1zSmbvpz4R/nQ66rniSsP0pq6eK38l0qlvZCWff/UGTRPnSr2BSLzb4pxG4H2IooaSEg+ut5SeBojK1cZH0hoIhql+og9LrdOu+FioHQyBO9PmiSTiUi4s6D38utHmDblnGW8oVnV1cqWFLGNQLyBT5buiup+PZlZiVhWDU6ErVBPv22CpOo2Pdy2OEbbQmMyD9ydb2OXIDrgEWqbUok3XIjA+yN10h3gT3yezTZJfY07FO7jh6ko0SOpnYUUtLxOXtezG5J+xe/qE5yNyZi+ELD9mcnYLgZa1NmDwS7KihboE9o4dH3HKj6HKUYOrIp6b8V/9om7FBr+4TJxPr0TinQHI1Aic0mOzLp6qW11PrlEG2IHhCcKccL9Td+rLspn5C5UrmLaApCN7qyWpB5tyjaAePKuONKnp4y2ZUsCyRaTn/VhPgvQUsqb5MSRb65JKCqrN2rUxh4bfArt1VVfIyH65xo01xwyEX61ygSwkXDwBjufq52eYkb2brX4faFowviQTt0rRAojrn1P27wLoWDGEyQyF1tuCcbvYjmUbn5TOO8CXH+xeNn7u6Rt8uYK5qmjS3H8J+kkj5M6if3PxtDbriZg3u/kZOko/kWGkL+0fMikLiFlDxduiE/oYBYNUu4AHmwl1iFRSII5H4iVJ+9r/H/ZWlZFqbjcMz9qIJxqJyfqVIIDof3OwOrEGJv/1qfeNz7JGzswMb+cSc81njIrGY+QmTiRFBbxEQohqQInEtuyvZ8W92aQQfzBzcvTuT2x4eT1Y28Pxq7VtwCgIw3uPhpwmIJXbQSLpsHeFiRjOgOof1JWDwauYxyUFwsI7Il8eR+7Ujz9H8mjhhNxjYPMU1TsA5kTC+nveDr9LhNh4A8F+cqKjue7T5zfgyxOn6tf1zYHdJ/E2rtjhS7CQbSXiz0sFwWc59OGlmd1Ehl4/3lHSLMP0fJt9zIw9ymQnD+X2XrbAZJzhBJHtGSOop9yDTdcVuZJERrQRRgSYz9cr7w+OJiF2r4Qf4S0+DhCdLL5hUJZ5B/YbyqfOkjkia/gPX0ujR5uxtqgFTlozX1QvFgtu1lU6Zv7EDoABLvuL57iV28dJGNyVtvcecnJwyd8jVh/l8zZbY5tORg4jNPh7mUwhsik6IXzs7JeRBr5SE5uoso9dnuTdedQaV7sYfxg6SEFBk7JZH1lCsTIrWEItonIBPbPPE3v4a0PKbEXLF/4vsuMEUu/fywl4zJTqP9MeqaWlGy6QoekHoqKb0qvcc3sWSC2ndsLOnWCRuMinmW0PPFnHiy96m11z0//+xsr6M76sHaeEZ99IfFu7qjNRQG1NtjqTWhG9ITyyfwQQ3PMwhbcbaCSnoHS+Nu99oxBHbqxctTcy8Mr0IG+5hG4hA1KROuryNx6NjPNg0nnyul/trCNVhpWFeDsbtxIegkrVVi6Ucb+7c0PL1iKKr4w+EC6FhTdfujllpI8JArMOjT5Vm2sR944bDpUAYLveFvnPwYpYLiXwYe8empuerTv+2CTZp37HAB1OA9zw0y4L4d20GXTCVwRvYdJSxDWBtD2fbq1bkeCiyOY61Kxxx7eGm5xcIG6r2JEvppniS3LB2sIvlb6LOSlvuE+ELpFQYxoVAA2hReDXtLB16qNkLhZ5iGya8fkzSL9O3fg0Jjwz2lfiUtn9IHPCnusficCX0D6fjUQ5z0NMnflwlSXiag1uzimPnKExMGepvbFL0AZCOHT41j3SXfYJIbHZkRDiGyKbCWUL1TLkCfPWfarx9MT237eJ+dNmJDpGSEwEzBjvhRDmdiu1xPmKsxwHTH74G6GDGHzTMlG7bDA8Ng3xXr4EH8SvvLZcoCB7CWyXAI1ehC1pi5HM5rjAvuGHYqGiQpVsx4bm12DU5IO2hRMfcjlhLASiatoTa+bwzfnodv0164Oti+L5ielc/V7M+QMK9WZSK60Gj9WJ9a0M2kNmQj9rb00BUOjmulixn2Zk4FaQAvtF73KqI6Oq/vOUKkB6AfaIVnpQ5qiagIV87svZePo2rJfUA7tLgIT29eF83ZxLmxmi4TqazO1m4nT4iovV1LmWoMvID+3WxlY1oY5M1gfXbEdcFsjngN6yePgStYpVo5T+p+KHyame5xuI+nPY89Xy07dDpYF4FZrs4PM7GRIzrWFIQiBUOd0H+IwIZrEDFzZE8iORL8nt1YFupfQYN65v+Nc45JYBAlcwec8TQ3TM/ZwXbGXZ9XQsu2oPN/d21ZGhBG2MpTod+JdggasGq8Z3/zvYrscpGuDHs/wEUtb42D9+WryXP3nwLZ/c+UDClR0AofwVSq7S7arUO+1BrZ1zK0fwXrEiLOR8VnLM3uVAKc9271Jr0KMIx8nRrd1x3jCEBWsGdD4+a/Yqc2WEIxiJTth9BYFQ36bT8IceR+PPZ3n0NLw4ay8vk/kvqw1zBWLAMMtRqhdhSc8HV/fezhA6gdJKN4l/fxIGFDZmsRQZnshN2VEWsgSKM+sZtcMwUNKuxRdYE3+ozHY+4uHzM+UzNohXjdJWCV0QIoC9z41MzgaymHPz944ZlocfvwJVf87EWAHQ18FTmd+A+BfBoIRCjEYYFGGKUNCMPPxjzOZLZo/+LwoPAf4r3nFmxBzzunAkNu7/AVQmK5gZAh75hhvjZ+1Ow2CV9hRWH5dA3ZGhXA4JPvZMiPHn5kCqp+2DE/cRytdbpkFkItb4gapKssDGylPUq79XdSU7aXgktZspaorAjs6zkd4j/sg6eGp/AvgLk5H78Fkf0MEg8P9BUK8yL+np2N2WCvLAYiC9vSi+t6ysW9TeJ17KtHzgBoXk8mFp0jYmKGzzTFuxPatTETeanxT6n41J5Dhks6DKshslskdYhPnPZhdDswPrEK471FLfS1qIYXjqqGatNLki8zsb+HYfiti0lFdHvADR32UOg2iEsCqdWunf8L7jzY8aNJvzu/CYu7CBx2RVFtOYRSz3LIjCgPeTrOZgL878vw1HdHeWUusdeg4h0PapcyuT98hbMBAOH6xcsjp1wWmJ/r6m0sqf5mT+AUzUYX5uEYaW9kwIhjwu45WTkm7/z+MwHgkAh+mIdB719/8IWD+MgsiJqJESBirlLLXmlqxM+FBLMKfU+0Fx2NExf6sVJalG3WjNhu8FBfTlpC/Zr/3b/8h0S5iSRGZPUDOjTD6icnQAbnu/OFVgACMyiw8dCQWGxp0si/t1jrDTIFKoeHtn+9wJbqUfbn6msmYhUsHJhFhGnxJzF1yJ2p1DgOTPJiuXS7MeOllB+wHtQTzq0jdKGSolBErEINEcctAahp6NnBjQAluRPFpZBFBu68TVbeQ6JazHefqAwYKIMVywfRovbG/XHmbJl9p3/Ngf4c/1WJ8kEaIWqsyaT4PJdUGh6E1Yfvu0ghgVI0GDgS1DhVYWsNNoPcO0Rya6ZEVOHANQM40mD1ZHZWk05i2pZrsviRNh0PN3Xj4e4ooLgOlnS4CC10dZeYfsjeplFcRNrEzx5kwYOreiTraaOEQX6KZxPuZnX43uoGh2OwXFX8Ld+IU+HqMqvbLp81FBZDyhDH/fmzjis5U30eQVNEcU3yKYSi621TTYoxZ+Hr7FvkBouL1H+/0gNUs6h5Z0aXToXijSTUkXjV+fSYSjJzrXPSB2ni/N+Bmdzpguls2T21veW7oZeS+RzTm7bQRDADayJB+kPA40NFdLNH4DxwYmdOdUiR3vlZ/i+/GhnpeTros58ampzetKUELy0O34FVY19LQEt2AOyvJoDqE2z+E7Er8lBYvlsGIGDBjEXcHYSnTFenof0/SEGDkZxPoHoaSL8tpL7SAvT9xY2Vlx7rsUihcQE2i6/h3l1j4e7+qhcMWHt1Jmo6XJa20n8Vgmm+zupX6wLOiNCgF5j+FgwmhVvRNra8B2bwMQHXp8FnGtUmr1uLyoDJeTUKiArFsnQXTXyR1s3lUDZMdV+uHsgxeZgHNKAyZjwllYSU6g3IOJAbQAuxBDJV6ckLfncohvkHK2IOD1oCyC2wCJtUgbwuaGyKG1YQ7g0axrdR8XZNGcKDmW2lpsqLt0+39RHT0X05Qz2xrNhS2Q3uDMgUg1ZoY1bHlpJcTvAJjX22vYDGxy2brcXihY08tb8fbUIBwd07AyFHEkFj3TfKv4F7XQqHHg61OqwBBxC6czfdDGjE4w479iywxN7eP4U8oJM6kUBBY00VIwNpIg/YA17kZsRe2HDTk4sd4abA/QjMQi5shwO0XHWJqfmhICoy8eGo2DwYp/27A0XcuxxV/+lleK64+yJjGI1bqNoQMqwZ+S6eU94zYGWzi914vr5vIgZPVsCopPsZS6iNo8tlF9uCIH/xEWjJWfWLm1m7ZNb097YoSg4O8vr/KobB+56JHAR9aXlMAYqNAG3WZK3mxiqISAOC5IAkltNq3DG5FwxQzJZ3Q8CFvS/R/FBgvF2MhdI/lpgliOoGV+RSec7jrtM8NMoYocdmL3/WXKNZfM3Girqgos1b8Yd10HuqxP4jPryjIrn74pqmm16OlQLNPyzExrHYL1qWt8um4PvZCtt0exopwbMfN7Vbs1oM2fyU29Qfok7fvtOI+w4IOFufP14MWJ0cf04LCqQncXl1+1H2uEzzqODhoDa9D7ngAeP8jcpYbkExBYjIw/+S3XCdLbD5aJJ2OIPBR+Dh+OUD4xWMQfgIgp5+qL6DVGNC/BmtOMj46SdosJveeYGNXgmkXNJT+ZQ3oLjPGeXD2wDOfR2iCkrjLwIjSuqEGs+gIJCFioMx6ColQXrRv6qgeL71Lsgb4YaElJHdLg4Q9M/c+uMaKwjnJaF96BjqbBMrDDsN70ZkOZ+uWvO9E/BV0vJadTA04NOalx9v8gAo9WCiIpmS2cIxnWgyC6ihcFslYycev4X2sWtNno9kZ9vV28Nj6IWW9zNedrFpbY68pyQqpIyt+aVv0XpaJkOu7sYYjr2VuZkY/yooiAOxXzN4w4ZRO3xmGV4/b72jNuFD2ytunFbR3b3l6VCbtarHiHEh20OqkrGubVPz7sSxfeeqRQy83dMzV2CA67qcy3iJpczIdrQFXcicBGh9r72TTRqYgUdph1cTM1fG47dJopJYugor3vk9CUhRDyAKSaMGd1yfNr/ygaMcj22Y8cyNUI7ifZfDL8R01aJqsHv6vaI/xgdAP5lyFDdVWEz28S/3tfgTkC01JdCr6ZOPvsN8YFpj8M1J9ANHa/Jie5Hbeg3HUf5iFoRmCHd9lRmVnpkSFJC3aG816RHdlYNk9JKqewOBmDu1moTZ6ZPq+s4coAEa0I3XGPUc9bpv3hrbG0/aTrJ/9JYIX04983r+0el8uq/8C+ITNi8/DI55ViP497bGwEdApCncNLr2QtrhUUKxuRBed/iEsGcUxi3vL3ha+CjQVYpOa3EkUk0CPkKJ+kkw/7NFgRuHtt84X4y/xb0N5rrqYmT/rJExdaITsUTdbexcreVeXr1VtLblCqHucfU9xUcyLPVMuqnCc/KAHI7MCzRsitF7y9WMS72LDGTGSCNkkJ8dyi9S5ztRdGN9P06GjuNHPmiRJibpNTdbKk9A13BTL0tqosqhBxxHJvmDA9dshhNaWKEsrK2F5gczgRCK4Isthb1LOTTC+2tdLghj2Gl2qZtQMRi0Q6YGnmBbgasP7G0mnEtKPT/X+VXo/MDJ2d2XvDskiEDHvkUyW1FkxqwPU+vBAtJiu6JkuGUPeHk5mrUdUtIu+c5tRhQpf/fLeVsdAKi7/fgXROaQT9i0inkMcYL1qDtgoet9mzUPqqZXRHwTEByFIsp7olBeIeobWK6+FvFOwUvUI1oE669+frD5amq9sbzBxRuaNGvPZpyekAa4YR6zPFJ85JXwAdlHFoWfxcfks0Bxr5OSlXin9o7Mi9R/JOy1YRcpDRAU0yTEIqZ4HXwIGxsI1P9WXULQPC4ryYctGf/YgHonlGsa66R4qivagkBlJDkzvRzxiUEDgVZu0g/bOyCSj6Bh0rH7G13jhACxW0ZBM1tsB1bmpSSkGcB1lL/2DSWF4jRF6RffSaO0wPN48TkpJHvUR1SpPtpFy7udS8uSlCrghhaMC3mb6IllZEK0CBE9MYc2OUXhfQAxebB6JTPszDo6gq2M5qa/cw8Ir29eInq/B8hwJRB7dbDLtM100/gpfSp3s+J9hQcT1rOtfUUm9+V3VAVCveU6wJdxuM2AzE5eXqZ1BjvQBAL2S59d0TLRlb3dnYS3DlwnmdPt43Q8t/dTaghz19C3nbBGXspRYGQYwmzH603VDGC60RKL//gbWSDJtLnGPNdb8oJz4sa3sdHk2tyM9GS9hRHEW67xzADddpoNJ1U3gnH2G652cyUb1B+wYbwWsypjDDLMbOldLmJK7oAzCh60UNCtuzWvILhPFzV8bZN6tfcXogHfeZeJbKUQ0SV1cOp4sEMu34J/Fidkib1GT1IVal7MzCDXhBi17CZOiPc9oyLHYQwgB0vpmhn5h1sRRT8KaPPjTJNJNLdS00+vo8tIWdl7dszgxm/YUFCg6sW8dr8AiOe5v/MfbO6dZAn//z5a+h3WcTnqjhD8FMrLNBTJFB7ON7IC1pWqWvXAK5whbxIoX53yQUnGqWkQDkqNUc1wQwU02xrikel+ZM31uA7e17NSLGI+9NqauXmLtnAIWsv+DSJ8pozLnEO2oHtHfUP/fCCUwkT8NTb1kZvWPGtBmb8tjVvaT/9g8+O2pT05b/PNACWgsJABGcAoUQ4X8eMLpdN73uSz6rXfHACYL9/HH65V7x7fyKpiff+O9nD/DU9tig1mlAHzmawKpg9DH29vZvvHdYAHX1eQBSavpioTsGut3LCy9lfhUd4oXIa04nw7jeSLiQTXGFn3t2DHkHeIYOaMjvUyD/CjSGWw+RF6wGweahAea4ktqYPc1XLh1rK1ItKWqM4BZdR1SRB5mEWz5/GaVjXqgvZFGVOHP52L430uiowm+fLizOoHAtI8NbT28G6y6JCFtjbR/U2hjjWiOaCE+p3IqJtwkjBpTBH6Crmp34TDnE+c6D44R2xYqJA/f/n2nAxciXIeiakyQDltUgCQCnzmCcRMoJHdzgj7gU5dwi3GvexTaBHQE9I++eotAfBZZu7Y/Dpj3Lhne1PFmFdVJFDXFwenrJTBqcTDquxARpXVYLZlUw0gy+l6/BkhtkFlEc8TZD7Vh4yONvCsRWSM+eEhJaNLULb0e+IvFNQ6NShk3Wco2e4qz4a/Exbvf++Oq5XJxMZVA4VvdNK3o7xYZliJ+guIGzUXrkYKxH4N0LJ+dc6bFa3wQaqO5IhyrtMQ9GOOrH+arXdxKW9eMiGB4PXANiOutzVQ/rSojvTptF9Yb1wOp3Om6+LrPYL7uXVBpbh8jp7+XXWU+uJ+JRQqAyxVboOD6yY5de/G6Z7s6FwUDsVhNj+Bh2xWf5GjSgTS31Jl1jsUvYCIYIFnk4z0sC8EgWghxTqje3cq4IFy/WVStbieJjIgTxgoq9YxZfljYxlYGcLddPZqTl0tOejlWcrb5Ze3qN0DMfJZWHK2AtNMl9yqtB5GDepbe8k7+Oshb75yArJGawbRdhLuWtP2xr4gkepqFUfo8WgLjdo91bHDbz8m/q41a7fJQWXjQb6fN+rig2eC50kwDyYTXZkCcXM9soaezCR5KZaDYUyrU2FptYpzUgqG0CMHEFMYWBQmdbnrPP7ExWk0RcQDoWtiB+kQ3CuqkFVWt6dHQWzRvc0cPXEa/Y+4Y/aAb94PEHGwT34tZ5VsKa4mNkMWkO3nYXnVjq/IEzJlYWnnWS1ffOSqff0oheUBeGrmr+SYxDwpWA6f/ww+vq6kzkRHLl56cgWUouqbvPGz3aNWAwpJF/ryiwGLS3USCqxOIsu2niwAcPDxSzGcOjis2LJQ6z/s3rjeJrwTVR2wOHydqA89DVAph2nLAeQ+KtIa1fj1TCrs9rIFt56djTNYB8qxvdJ2ZX+3rrhHrourA0FK/oFMJGwIde+EfScVs4KW5X/GkHUz64aZsUkbRuVXWk0Bws1imnMN0CFKd2Te0Cvg2/T4sE+ZjJXgTb1VOrp6ZM/5s+uw84DoIxTb3Vkt18B3P2r8TMGyfoTFGph2bN37pq1DUnnnwLDTRqfpmQz1QPtn5wz8n0nZ+tuBZB0Y6xG4joDfvZeeUp0Ii1zde8EL+KQosE6bPZLGOAdjnCRJZ+mfUzt0bwaFIjeG8SASAMOQxUrBQAYNtPIlYPBsb26W1c4/JTyZQ107FxrAEdD41h7FaVEsDv/s4+ZfhJIjAnNxgV+iaDqa6x4qIC5pRq34zcyug245KBzt99S3rrxU1c6GDjRTrIjH90OplC7BVrcIn5JiAr+lLWu5e9R6o9pdyRC6SGiANJpxj8VTp/PbGoFA4hVAfCgojX1fU4QHnourv6A6ERguNFuHiimHvaZkAnp1JkJcbbWuCJY4bfywXPqOqEzH9bFbO7JJSjmNGK7hy9sHvlG443JGBrJSrPiuomWTrFEiuoPxNRgi/xbbGfsQ8MyU5R4Slkojc+MXH60dJFF7c0IbzGzLlIEYfvvhpKm6pe/izhNnAk0zQmbHeIyWe8wtxWGnwY1wUBtsoviJ1QxB2BrMaXc6iwm/PDFx1ACUmADQCjcYoJaCRKYGlC68RJ0UQbwCBGKnBdOsOrnHOOOA9sY/bMIUnLB4S+qXuT07MLSwG6VGEw9+qa/m/qurbJ3cR8avrXOik6HwQ4qhFhrnyKjMWnVMgDvI8em0m6oCJojvMuFKzRjmqG8ZzKxcMCbwzZcuujqM4561qwgKjKSEnz0RJrgt9SpK1ddJ//9az2hzGGvz3fUJJisRl+SbNqG+eibNQlWVK/N2LphqrQf1WK2vF6xSOXj8cNzgsq1fp0Kpl7GitTjAMdu7vIcH69wBAAmyU1En73Y0UNmgjiyHP3ZhC/QkJK0UfqRvN/ZsmepsRONnujolwcW1OejdRm42O23yAdp6YNIQ+3B6yD5yLKTJlyL5gIzBAOBVY7DeOTOZXZ+njpzpOC7nyaYX7h9eamdLzbmUoJ0ziX6ViNngCmK2BhD075mGSH6aStTgu9J1SFBmY+5JA7eEQxOtvb0YiY4yUuGnxDSRqvBm7MdTxrQEGn8FYEsW9RW4OuKZRPZ/+MIBIUC8j7ZCtlwN9wSCqrDS/PHXypANnXHeIvh/MAp8B2/K4FG7TkMDNogTFyVa+lXZL4FnLUqi7ZfFiC9rHEESLfjPdKumauGE/M3IxRo6lrJHummZI81A5tY8dTKZ/v7l49Xp6MS6K8qQ9M87ryLlgWrshPXDtz1EzuFZ7hlgrH+K6a5bjMdlQ6Cb5earT6c7BkNy9ir1uylQ4nhAcpdof5VjTy1a8slAuDhHhvjYCyw0jQyGDKDAoVvlprBEXw58qEQsfDiRekRen1OrAvRhd0fTZo+WnkmuEsB5D1ni4iz+uIBLLBuOGmbbQOzue6nshlQEEuBOfy2Ywe9cDa8SkhZVaiyemtKD007VE73W67xk02HLoGbGjOqyHIlMY+LVwgFeCeaGrVv1M4LLe6P0vTsX2J4BGzEEf+USbUlkLZnrYCDbBU2r5JOU/10y3uA56OWsja7wNrha4sMqNFqWcE2l1xn7n7WkMwbqUmUZM3LSFcYv5Ii/BHlUmLPjHFI1Dc1/P0AOFyfYfrP5Ig76tw/o1zcr6Xfppo46vbAzpVRXDCwL+/qRxb97J9aTpXPfv5PpcY3u+fahAGFfUQhzcneKeZ9YEjwwBYgdS7w6jlgdOStz8hcmAF8EJIN3pLcAiCFTI3NX2SdNLgx2XoJhcUsv/DdnQmc+q8uIP3ONqJoFIs1l+Ryj0iHKH2cUYZtnzwYmTPkf/Lsa0Wl1oH1aqyngFiy+GaF8v3/ORx7T0CX67gtgMPpEt7EkPhT1Nqafr2LAZo7qTnvTQVimZZngvg51txO2xaTguaoATCxL7+VLYm+O7f/WcfpmgJnzXDrfOoXBOLnH6TsPWN4cn9gnPhYEtWt9SCK5MoXosPHFCaaiZ7KODjlt9O+3pzFsm3jwpbCNGDLb/3uyjdd7rQZl83/Yn4Fhwc/6ojINWLItsKSeuSsQPQKwFCSrN5hMau35ZR3n8pjlu8SdTozqCep/bXKpJ6nb60+8xxZkmg9dcmYEIiQv+NDWhAIaxsMLX++tn8R2pg1m4Q/7K3Q7UdXPuDG22+Lkn4ipv4CAGt/jEB9AM2vysZYN2gTCuvzUJ4w4Yr4rBNygIB40fUJtZc6oNxXMpSwbWVGfPeeTOJo8f74EW1/f03wx4lfTgBsLwWaISNxWAsaPLLpf0biCwhAdxDmgBvG3gl8hRKsHGvKX431FqzFki/IMPz0TqKJNo8+Cjrj4ovPCKqMBJQXSWl1VBMsr1Nzu8QgEIMfd8Q0Es73F3+FCfqms4FO5cD+njhd5sWQQmO1eCnfoLZ8Sk7g/187xnU3rGub5SzOYCKshJTg84zpUncFBNSxwOlkFhFTD+3K4fTta1Y4MioAXs4dpGvKcElRxE4oL9P1lxSfUOpm48DH8S6nnN0qOl7UwMei/FGybUaO0g/uPemxLPmdBcNGplwVeQa656weaW8kUU+CUYjYNre4trD+ypgCDfA9R1XP8XkB1IVWak+9D4LRty6cd5cGZrdGF0JhF6wKFMPnad2YVHt/1fxktFTAuDednjpfJIxBl7XThFLs1gcn92KDWCNwzg3sX4Ghb5WE1RnoMYA70IvxYcRMg8YzV7+H+qGzkXe+iX1f3xzTEJDydElA3D6eABlAwhp58hxlxyXoaoV8u9IttKYpZv+8vUh58neDV9D5h71oEG5QhRSBZcYfjbpsLsgqcoPzdgoK3dYlxZE1h1dwtWTffLzWGhlyyqhiXQ5LJgZA+vujBf1O6geDlunt37pVPlCfkLYyJ3mSooy27ZfrsXzW+iHZyejsQYLJturVXgsZ/e0Y/J/Y17tAx4rINuIdKvvkLaTssvhS2uJRsZgAoO7unlM7j+bXtElI70J+31mCo+CwUGBdZ5XlOp2QNaaC4viyOkKiU/0VCeUEc23MNBF/6nzxUuaK53kkKvAFk7ddZ+Bkrw11rGQkcAq646qXwJWN88kxhQpkvwnpwehJTAjIpYzv22xjQvk5xmO5QZI9UdYBX8EQNufx0xgUhCUEbNcyMOB+kLww9rFWQA2m192/4ASKOV98M+nhEnICPEMfjtZm5xT/UA8ukC5n2qL2GrRrnEUzDwzi11OVjSbzb/2aX/MPlJSX7tuwNQI4wxNXKm2mjYIUN5LwBhYhypwOQsxL6zfWTBYUZPINClm3BIcWaqxWhBb4oRUXUDr8oUA0/SdoX+mY2TS/CS2ZBmO4tJwJh24utL0KOvFkkq75yCi9il1AF1msG5GOCRwQC9Hv7x2Tkw1mXf7DobLNzIOLXr1CJbkQAGrz43tX8uIMJCV27pQ7Ynf+caIDyrcnVTNTRGjW3xWe7IdQ+rEQ/R86KAW3o6rTXzS+1jkie7BjWBHs2SGPhsefHFq35yn6oLpJvWH1dG7v1gWIEu/55z7FcWmPxK99ajky2T+uZFlnzdMpfM3iTPRMXNWzUqyhjX9K6kBAkiC6V0BEAXubE5kpcPw2ZReNDMbNM1yxJ+wPf6WF4xIBy97Vg3kIquku8rUPukCvAHLaLQ5YnCwGlbn11W49miaVKr9L5h6op3nKVi0rHg6nLcDL/lz7pefuHwtgxbQ0rK0VGE4TVoISk2XP0b9D1JcXgPngOxkvGrXXx3nBseIX7wYKje5aiKiNleaT2n6fG0xScMKvJyC2FXp9zxjZgp3CxrxvMzb/2JbioAT5DE/J7fQ4xgbfpTC88Rjy9aKVDdzAuR4YTGHwmCe+wf3tzbPvMG+kdCrvsW1AtvVOBb9a0rRXaH+HqAEJShgGlKHveXRdt8MF76tDv4eGWNWVEGS2LLQPkjysDrIJBZrOOTaH+tOJ0QdmVUihkdT8cHIrWOhufSU6eeuKREuedLmLKMi7bznpbQH0tNllAtaJ9LHyXyoNND2MVOnAjUKs4irNZy14y3AaiCIl802itSpo7jJJ6cZWOMFut5pxeDttEHbNMIwTJf6SayP3N8oiQCrVSxcZFRiP5HczMKrorEOTngsJ1xFWdK5+Zcqf3urTyi4/6FmHNpOtNYQWDkHY0WDYTSIHrYdPs7ZsnLUY6WnOTdQLrka3L27e6xGlCw+cFkVHcHmYaNO2SN7E9HgvzNBMJEDP7e/y5krb/KoZTXz6bXtU+9/vHHbpBQL42sw7J72YZvDOAlzZEctts+W/0fN57PNr1L5jLFTkWzAC"/>
  <p:tag name="MEKKOXMLTAGS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9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8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0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7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1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3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2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7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3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4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7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8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2"/>
  <p:tag name="BTFPLAYOUTANCHOREBOTTOM" val="False"/>
  <p:tag name="BTFPLAYOUTANCHORELEFT" val="True"/>
  <p:tag name="BTFPLAYOUTANCHORERIGHT" val="False"/>
  <p:tag name="BTFPLAYOUTANCHORETOP" val="True"/>
  <p:tag name="BTFPLAYOUTENABLED" val="1"/>
  <p:tag name="MEKKO" val="MekkoChart"/>
  <p:tag name="MEKKOCHARTIMAGE" val="FILL"/>
  <p:tag name="MEKKOEXCEL6" val="False"/>
  <p:tag name="MEKKOEXCEL7" val="False"/>
  <p:tag name="MEKKOEXCEL8" val="False"/>
  <p:tag name="MEKKOSAVED" val="1"/>
  <p:tag name="MEKKOXML1" val="4HooU0THZk28POP9trq+pbTvvzd/gcV8t56cq85kb3NDTsUhojRA0EsgEHHMH7oYP1SYpn09ysXVivguJdhTvfyVMsBLTGvcX7WPTor/CmV9WzVfHy8CnMUuNyY3ZV473ScLfQTvveA/j0bn2fyJT/1XWBTdM9AhF+ExlJ/xLQzBZfiIiuQBaQzIGWXVDFoem/VVWHtmDjiHMMB8tiU/YHpdqmnNEykU7mJuBs+9wR3imPn3PpwsYhsjByJgCNCvDEh2ZixgSaK6HMxKvpAJeXaaJE2NKUuixBn2rg/54rmbXzN+bHhWLIeVsVR5rFJ6cMHOaVWIdl2iKozk+0CQCJBjCdvu2lpwSWIi/s+1zzKLLko4Tvfhz1I/srVb6F7WiGHydhNHIZdeVJaKMWJp6ICacwFEKDIPaVUBdBekB3dGzID6tJfsODHLFzt7HbRnXeOc7ZOqMV402NGSMc1Lcv76M8VPXswgzfWc3qhzwNACnnCVwPwG6ykYMLj1t3O/znD17AX+Nx3WKwjzhZEq2A+vMWtlqycB0cVLiw8Bp9e83cNsCy3JsQ0/ii2oUjOM6w+R5LSlWUl/uBSd/vF5+K9CtpKBoU1rIZCWA+Gf65ppp26s1VRu1pjzOUyL63qfFI0TSvpGsw6sw1xGyb8vkX1ggufe3ws/Lhwm9IqacIUTX2nY0rWhtBbs5AprNyGoOu3p4gAgyyPW/DBxf/J9o9SQxCRwyidt6xROk6Jx4iimWmecOFrd1919iulxQYK7us27jul8JLOVJz1ZtrMryZlRdQmwb7Irv+jiTLu4FB59CF4s68Lf72D/1gy5dXy44Iin+qNAdaPzmLI7vb+uU8q0IdA01mJm6kqEt+zy9ALsjBIO6lolzCe8E8ToMyGqbv4lEElaZ7qPOxswdgrvzQyR3KWKPPSa+tig7f9LJr53cA/WPgCS+zOE9HsI15HyjXFAK+iajf4LN1APzY8F2pw32gnzahnBoYKI4FrSwAyGTFAJrqrUZ3KEqVGt9R9e6g0o5BVSZqeC5JZ+vzdvQBdfWZa0WJ+0BQTSjbqVWWGUZ4tnyewyFCQDMWbt/kcI92asSOziEKfdhaMy59DCh8iDDkImZnuH//coVwQHVA48n92K9STkPPN7CZ+0xUATWvsp0u0AqR34evMHSuwZHiUuUFpBffIhL1F7gcMW4r2QqiB0l5Rb0HEl24avjzQWSh+vGB+ggmUKLeW8jtyHe22/QjMjGN8xjjrEBaWAwjkOBji2aZL1YRwxOHrG3i1lmtU/HOk1MEhwKwz3VArC9vbHWSxMg+8T08Sp2mLvut+JR/yLDX7NT9AIiB8DdDzpQEFtHCcHv7VQiY99d+WUrstuG2FWi+QeFmflXBKsvuAk9mVOAhWGHs+7nLco3PBOTNJb+UUWIBfNAcWr+ZBnM7OlfFXYFzUeqGwiwze48w6EIya+qJ5BEtRIN6SxKpn+AO4eRrps6BrDNXWQcwfQX5i/Hb6rOf+YRckEuH3mF95x7DCgqpZGGkn2Ey0Yk2NEDHuTGsTjzYjq8npOoBNj3Eg5F3TiT5OE7UB6dv8UZt6F3fra+vvMPCUpTx/oSi75I3E8TYYWloAe15QHqgEBmCqUCPGPhGQItszvJmYegMJzUBPfqUBMek+WzzxX3GAFHxStPxLhY88FfYBGMCOoZ0o4rWG/T7M+yUtR4kaB2/6DYEo4KQkQglkQ+XF86U5GmpUF0JwZp+3YUheBtfAkEoOiDYTb8TEhZ6tYJBcKfiTvGRd14lbZBNSAF82Kb1GOjmAyn9J5ijC48tMGQ4OTte/FDMNysbRNQkxdMLlGCY0B/VLW5OEN6Z+u+TuMqq0HIJkszw90Ww4HF01WOCgsQMGexl7cbo2JR3w3nPLIdlr7hVqJc2wGr6/t4H3HppqzoH2DnLByY0z5XopkqgIVObVQMiwwTSF+cqIPu1RDDERBlF0IBxFnb2rv2jTCUwO+8CRhkxRqnUZszJAvbe+cug8KwHjomH6C34Abn29O+rXeNsR8+UwhkMmYqZVzEUVjuwka8OT7DnWog6qV8sQb5S4JkClArOBWNCowmr+cc0nOIJzAgz+8wI3COMc3Ya1fnE/nfp2byjR5j2aigvGvBG7xqDcMQfzR/9MFEWzrE/EG/T8Kh43r0O1K4Nb0DFnK6VThrRI9p/KC0mxtE7Xt6zYYcUHS+ejvR/tyc4OWx3fFa9a3keoUwNjRyvULTTlvvtvk+xD+3GsNvfzjXvWlq+kZ0yOdHDqlMhemCfn9TG5X7BOofCoiaLHp0pqYtqfEfYGfP8O/9cIFSmzYRQTt8C4LCym4zABXTTUuSHq2ZqSSJBAhYJriYEQ6uwH1B6M+gkdsJY8tescLDVPvDQ4rG55fqENHAo5oybzDmpM2IXIXpMuonrHaweyDIo4N68fqr4Vpy1B6gQok1qzAi5TYSVDG3tiwiKM5jM4ZSYmpx5zgdMgV2Z3XyqKIvUM4d+2EZaikZIBr5XkiGODE4g7K3gMG0kYS6fBOSTzVn/WrQZ/y08LXJJUbwitNhjsiOoeiiAbt4rdB5VtAFSrKqZKWMP+t81KFWIhuNuelvcqegK+EiTAeunhI+ShXjR/TgOM/tCaQyNxzXyp4cqEYGydh5H83U6UoYNS1jII2ZReyjWQylr8HO2OFHR8z0zQXYZOGsWr+i2yKJbMXSB/op6zMIuPl4U3ipAFl8HngqwCIyop4xNTwk5725CIfZcyB4OTa2od8xNb7Q55NB1JRt/zHSz8xVlk3zbhTEt6BQCQ8fSkhKjGhTp3Lpum32MnAEo0mkIBcGYYG0tVymR63eQIKfNPSBaFCsXNb/rw/CPlZuQgz+DhgRS8NzCELXIAJxmRCL1yKrLNvWUclWrZWtXfRLFUmhnOh9Y6mBYHhN6MMWVWje4LgagGZCRb6FSSuuVedkb6qZggwGCdyh0nupqtxI64fj+qwN6F+K3G1AGSGgARSkthmpd/4g08rxhHRWqdIjPeAZodXcwVHFujrFoAPWPH5Jasakog5NZq1cY3KHAqbc99YkKRfmvLQIqGU2bLCN9Lvlay2hXRliSAWLFr4iThIcmAKukQAny1BQTr9lYqMD4f3xhiammJdSnJptxli36FHWIvFns4WClHOFVW6IuBDpn92wZjJJ557v7OxMpdo5+Fy9gDiMGhSj1KYvo8xj0ePeCqGW2B12HPDl3Svz1fg5bwC5NASU/9fcurOwM7PHqmtFT6NQOX4Pzelf2lBBqyZZdIpaKE1FWs3ccCcylwgWpQHbunAgu4cZPC/IKNoDb7IxxCjpUBJjvJRgdmaDTtj4j/nphtK059jeJHUSr5ZLIgjVOGgpuAibZamw4zGtEOdVp5SiiKG7UQwtXwwjjdrHyUsWkCQyh7opfw2xMoNRynuiI503g5dUZJkT4G5hsh0639smH8yBE8dgQD044Ph8mnlBq96vMbX94nHeHxG75rk5vZV1E3IBPgP9s8c4CJHfXSL3AmpPz7vzSQFEUVAoGikuIRyBIQzw2NalmvUwfWgK/avBQF1UsXS8rq67HqYKHTNDRpxkskdKqK6beMbGq9b8xz0PfCx0YARQQm2fbPSTx5bOoIIDhCbLbE8lpS/SC9MZHO7eVeG8br63Q6HGIgEBl72o17ns6fHB21k2TVlp5VExEetivW/4zNkTR317ACpP+8tBwGmpFzXWXY2ihjaxjL3AcxrvYYhBDL41uiOJaGrr4KRSDitgdCQuaXuKIP6Swxr+fFRMpRrUb6zoG2Cah80gnqBRvTbpk+1HX5hZryfZFQ2pCQH9o2uX79Z2MQGrr9B1wEXHWt5/ULArmkLug60GffbrN2/QgCfRnQ0ez/ymtWNicgS1xzMIrbHowVW2+Y8nvTQW9mZxopWTwlnyj+reGw+lBNDpE95naoikkgDZPjtIECy6FDvpJHd9NFn2SXWgfARwgg5yRf+JkpPMlQ0cm88DE3ibYfASMClSaKAtefqZqZYvihhTLFGIEYJWjep2Lm2brQGfaDi7EWWUmg2oMce8TJjeE1wURr5v/+ov8KeDlrGdw48xLN4UmCa1h3HYMvWoABefaKle0sR4EiLDwvmO3DHvmSojaiK4ifOZ3epa/yCS78GLFWSxB7ZZxPHP0HqW9MELFyHcdk3zklqSf6kiKf28NosYWHqx8sYlRp3tvzTgYRUeKmqFzWHAZhaTaw1aovVkGCF6is2hKIzNbI0D0kKNjwvw8F8TRPYnboiw8hAS1Fbmp1CpyNPV6akldnypcGhNBtmweHJ3KTXo0/2MgXNeV11on0Kw8bVfBLnmTF/bUB0ij5kmT1nuDijpQCn3JD667sXtq2QfigPkGB3rCZHYoO1nZeSaEtFqnveBriqD353TmW09YOZg+aO7gXPfefhXhkA8MPX0Af6sHYWAqWQmLOlUhsxW/Hwf0ToNXtyGtOIiXvXPa5L9n8qlQ25P0S2HGPnuRWr5WUCLfP64NPb0m0VIQctpmXMEDtERjMtDHGYg7FFacn5O6LbKKlVL9mNxRVT8Fvh4PwcF1qncQZjV8ZTZGfz7NrzYQfGVXPOLne6IKul8NhXYbl+jXPAZFdKcvhsvmAxBx/KL2DGMdzKSn+eHgLldaJvnkeWQAW/HkPWjFicIJf5WDsdZ0dgS2+jBdOiETK1NJlspElW1z4fnQytxbO485HGA0tVWngVbSsasKoq06MLFKcGbY7f9yXrtR0DY5bkOl/5Jp7va87z0dMrZBUKq9CECZ5p6u/cUgIN1tJWVOPX52H379RdOtlkL7Q+tOSTpLbzbQyQBcExnLo3a65qbj2pgqx+mPtHj1kJ/XKKi4yzURnqxrsNA8is7haL36wAcdzqqrT9JOCDiio+/8GmkDCiRMxQACTyHupHNMkk0+9uAR3/YVlLXtxEhEfE9ETAnqwv1+AIT1sp3rj9V1tcBNH+q/Cm2U4dzBvBm5Hj0mVaYb948/gaR4LQilf5a2shucNUmmnFkm8l8FbexjPI0pnBWFrDgin9ZjCqAn1kX1qyNXo42T6g1XeXcbCP/NAdepFKVkZunAWn9KuznndZq/KzrPGgmj6GRcPU7pMq8DwPccuPSTF85SvjjOwL5+USsz+PtRuxKUFLaoWSnURTZdW37dpNSLf2ro9/+JMQQEolHuYRwsNqih47Ozsaik5S/1+CKm42NWgmymsXWeIu77HLdwB6faJgtneLU5kJifbYnos6IZdSsSijQO5cTTGehmEX43efI3Yd1yZ+jf3eKD1BwL+pjBPUYniylazyfvKnK41kckMaAfstKPBrkD30Dysv3KvJv907ZYQ66nNQol8ms9saAFpSuroHX6NKtBc30Ae5+Gj4RgAI6LG89jWEHa8+68taXM0g3PtdgqeV1P5mw9wmqavUaf9s2ou/JmgWP3A0aWOizTL1tawCvRbZ4HKmraviW4+nTuKx6vYuAiheftOhblKFR3UtyK0qCr9P+XTFGBXJP/UWYXIeUjIAI1WTHUzyVDLbrlqw60dl81xmV3kzmzMp+MK17mvreL+a0Hx9FmKrfeNmDFV7Fe7KP2Aygz8Ct+zwJj+6vBxcWNNKPVHlsa9b6Kd/IzLQtlZbV29L/2qh5/lpca6wk57CxsxjN4txwGSf93bD4pZHXWIXli6bBfMzQ37HCrvUqBBArp+adclwzaB5DyJWgWpV6qL8imzQzPo9zP39Hd01d8WeGC0ukLP3XH1AQcNDs2LPkw2/epwTWd1dnMtidhucezO4V8z4zQXYEbrk/D583DLqfr+szkNlmVDXsDImDkDTdmK67QsFnFM35xBkZnt/VE0T8twAo6tYA+2rOzD1s8eXlgI0adf62TwgAq9nK5Z2pbPZ6MTCBFfva5HglQtl427PfcfoaGj8R6KP0aItUDDFWAB/iA6bj5g7EY0SmDboCxIDVr+MZ4iBpxUQkefxbfoIansrfSokWpHaky3FXa4F4HnoWKtc8Ni7tRkOj4I/BsMHEmbpZ/a87ozr7wo57h/b8mbz8N5Qj1NtbmuwiN9klVvUXYdld7CJIGhqdqDdjD8UTJzOv+6e/3o+6Ej5VXbW+nf+AAZ5qdjmTq7j7xiJd64fqhCDMv94/+v7jy/OnkTK02JYtalZSsj4rl0JjyU7FPmUnV4C9TqcK+pX4EYKN8rLtObldEc31K0Lu9t2gZN5wk+h/aPjAgMoDhRsr8yzcAXlGssP76beWbCYcM8FSv+L8+evWjkIVAm0Bl0u1eigyOojM9K/dqTTvjaQ9d4RXwPo4RpcPqIBYvAtvEF2tbhsUKBBV5og0qHhxjnEaAgOLwCtsdj+JXy1TJgmGPUSln3P1ZeB2m5xPuNH/i84eQ3mxKZiM6fHrIuKZYmdT3nk5p3MOfNtw2JAeqoce6p86xF8MGhB8Hb7P2A5r02XVqx7ReqWWRHzPPrvc26Q78a3g6TjsqAU4iuyyQHuchzFTL/eflJpCf3xqc/0A1n0F1zXsBm+1sUcbtbkbapefgOu42TJYqCHDAy7eF3vg8jbnVoHvWC0M6keedbwmVgBYZgY2YTI4Gfd4D3iJNIE2KqXCM9iNXZ4o2u/CLFZHrNdiPQkrYkhNXRYr3op3b0SXuZK5on6ac13tJHIEbPYaWFWux4CRB3p7GCvPE/rXFzlYVhf5CuPX2BtnCqP0ex4k0PdEvONdu2IfKG0YaEGh4wZ7Racgsl61voKfnDbLZ4PjExNKDSFVo0LfLcDYbVWK7lT26n6MZndX19LDOZIkxkPLlopeLp3fYxeAu+9pHrTM8UHaTz48hbPyffrUy+wsSuu0GGVS/YbwJ0M/Vx+QOHegHwb0ZAdSKeZUQXDcjm5o/96DCQmqLiRZXBxmrT2OndGVJ16nu3UYdjudElbif//dcfN+C2eMzmt65W1+62V9thYpQ9bOjqNWbxCvUEcheEUlSbXf0U/UPmyvcU7FGumOEwWVnhHiaDiN4b5eiZu5BkSMUK7WuMoFdrIfm9lBTBY2DLR2plBcWLsEvQe2UTQo7/j8fGUd3r31t1oSUACxrXFKxvCD+IbqeUSvccBzTRPR15GPVHEYzuiuVZrCkDCLQL0dNSsg5WekhHaZ7G5MILlUtQaBMXADGN96lgXCBWRDWSK46MH0ven39LedBETqM6kZPYLkM/wU5VBpqH7sIw/oGbBA+wtn9LksGbi4GCkhTfuG+aUHebMkHFIEMyCc7QzC6v4UeDKeIXJ4bHB3TJ6xG3AiN02Sdx3U3v0jFUYSla3A0zUKyUFHnHWV0i4l/ydl6XYVaeMLtjaKifn59qNKuVEP4TmmVeUu3BcB7Gfi7ZJng58OkfTJRN8eCB8wOpjewLdUkKtzNaXkHriIQePqaH36hp3D9K2HjQbLAkJN31X9i9b3ZytGnrBzAdTYM/L+HIjQFsVO+YTPlkW+rDNee7falx6LFo+dBi3Mx9jyh543iFJ+iMYK+xSf6hecFBCo9/UwKTpouX9a3bWvTQLZH03sU2WGU05TiXKwNGli5ZsWWyUOyu24Y5GSPctlM2EH9J4m8WLla09Wu0PVI0tXx8Avg9OEYEaRwP4e1OBlwDL4vMhFXz1Epy4TMy+oSwPtq028Q1IIxtkE1MLLYpWkqH7eUPrBB6KMnztyrFGeMPdHbf/oFquK7w7OSGTCP9qg5zpcmtvxgqhab5ywMB7NzK0reV678k9K57rhLg0MlvsXeO0QgGSRUszZZeDRgOJUeoQbB9aYsmeki5TdzE2masmrWYxx9BuAb0Foj23BX5g8SmyQEvL/hO3IZlSyQd0E4z/tsjohbvG9Ao+zKC9xQmlerEoO5mPVQmii1zNvUWdxuI15LbrmM2+nnMyv2LyRF7eV0FkWrx/58s1mCL8+ciGpaheuY1DeU4QRKqeZxCNJq/ApLKO7zIJ5S3lG9cYKUg+qD+zaqb0FiRID5VeRm30SCRy3wsMMNMSa1mtkEEt9B+N1zazws/MwQG4KGWaC/OmAC7RLFgNqy8Azhm/73u34TJvQRPJIKsMTOE6bHTLAentjuDNuQrHf/fU8S773x5YaWmsqJKvb1O5WogNVWg8sIflsInnGkSL3MfDHKTWWZ7F0mTW6md70wwR6Gr31HgEDRPDMMEyIT+JatDtRHKNmj534066IEbqlBiImqj2J/paspkglbB7eYS/vvBzRPGSsO3EMlhGlF11N1Q0AWXpEOhcfz3huF9U4NLIMYtlbBOxoPhoWTQkYUMWXOmFNFYfJz98BXmYDjPj+OlpQ/5zbvlzXRwZ6Y46WKr2/RbJ/ZeuMfsI0bNkB3F26K+wacGuxlWof4uJzZ3JeNqCni2d4H75avYGziy9/TuNoy/WRhVS/xvxe6FVMrk58XHDMaQ2V5wbIHKDx9OJ9RdpCIfd+JfNymDWKv+4SqaxyIlF/1qt5QEPEvMuAKnxO0+7LDiqbKugbjR63nABrHDQcnRUtzOOWAsZX4F0tvURYDlEk3P2gz4F6LDH2sE0HarY3kg/cHAZ9sT7rM723rtfbYsanv9SDVkuC2vQE2AkltYPH/ploUO4zL2QTT9bBMQ+elPt6UOOedbKrWeziGw0PUVIQhgsUw6Kq2Lu8DJc22F58MIk0LeegKpz15ZhOqQuN5bjJQi7DrxSsN0xfxP7Y3XkCnaN/dudywIOQ89cYgwxxEEaMoSyr6mG9Am+CXL+GWFKCG5S2ssin315pto+WQPVYkp8RfKxS76w4K9ngcpB3BkmD2HA9ak3bcLSScBevoZQgIXzR2u4utdHstf7v0sS7GkPIlKk+3wDntldziNW1Wx4+BjZqJtmAnMWOI+kzT/FtLklr2MH9Qi89+kYtvLapE0YVJ6bBmONKhMJJ4f55pWATZ5Bgaumf9G+kDRkOALGr7fb15Ce8F/GhOFPrt0jNOerH/sr59Ph1iYf8c2Lmm4mj+ZfRGYYyCPYzuEM2jvleoVK8E6Pxnv8ccrcHMUDlWnbbBYnuNN+66ofOuFKvplXUMcYwRw3wDydRSA1tpeBDqPxXDXNZ5veGYzGFlPgxk+AT45HCZ3qFYqlVa0vCVDK3XaOeXc3djHQXB0KaR7Gm4pC1DST1oQj/VHFrb+ol4WDMLovq2TwdchNgXNn/T9QCLqP+0cfHXAOkSHgXZu69mW+iqHJ50Z4tYVTmr0m3GZo0rUMdIsgps8hz9f/6MHCSHvWRv8z4z7g2V5dLOTCh7A5B2Iy8UPYnUFl9zhm6fa4lA633aAyS/z0bDiXcCxgKX2EQ2Nafqj0I4k2RupebEH646bBByT9z+dM7DAV10uA9RUVvtQWWohmeiNDZfqSOQmZhkG3lRh0pErMP7PiL4BzyOEdOmTV5BCjvrX/UzOKbd4HDjKV/7E3w1VIrp3tMtJpqYE7RXKRsf1WyLdPPb269OQnlhqODvPeP9dvMM6LF0xoCwg9eNPqReFAD1EDKgAa+RcddeySxh+LoniXUmCIb624PZVoSggXGrAxM8VT/TYaORk/JhklXrSZMucc0abvHI57OATb4RzZh5gvRgsA0QVHbqlazF0zUNkb324HUChFp6vTX3at36pGzUZILHBwGS3Z8QHZyv8aTRD3FgHYKnILzlmmUGt50RELrC1LaFGaS7kwjrh4a9jE4E/7t/Fj8HH8bpACndH/7SGJCJOP5sjyn7vcYS+tOhiSPzwz7bKKlj6DdDGYqGcRZvSNa4uEBGGTMNA0WxvYBro2A89VYwDVCNIKaM2rkXj21B9BrVxVey/mePwemBfiDD2+cG0O2+XciyWqxm5EXmJPZq80wNvJmc6m20GpZwMNLB1rwAbaqDYF0NW9hJC5PNPf50by9rmt5hVSev57Di01OlDD+B1SG+tAz6Pxo/z7gsN/ijArU2/wA4MjoKT0kgh5fbqSAoqz4FvaTX0yn7zKVMpxR72C2fzXM4jHoyNq6HH2dlYiwnrVcoKfLXBMu3Nl2v0wMzF3mde4fVtPCNuyMrtr9DO2nQSkblc61wPRNmG65JBuooVktGSS2bGt57ic8fvI1/9vJUuIzyle5jSyFuwOM1wERDxzO9WBpWuDoxiuf6fncqhmXTA4GLN38UcpfQgiI5FxBwCdWZKNiZWlf41M5botWCHlDxq4qPJUzFpBgVdHWvhyVdyFZg8+HkGpy1yplD2tp6vKehKgM1MZqVLmuD54HNA1swyWCNwLAxckFLMXXCWGdLbxz3wb9m39q5LbMr11Xp9Q7m8qchQR8ilFUWLQ2jKMLrSgOM8kaPfRJVZqYwdZQNC6Jd1nZOUC/AooicULYU+qmjVdK3ZJsZn1s5VKlAbBxjBOcLVeSozJUAu7NoDlGeIoEbXjZ1DORm0+7XRVsBLzVLJbyHZBiItNLTDfBj/hGwtydIBH/uDtEVvMQAfn08lFr3Fg8lmU8UEKwyVIa4xpt2/ClO1RFOS89QM9e3/b+G5ORYWya6K0hqt4eOrpnc2ZU7/+Qsc+VX3LUCYujzRZUOgYnl5o1ynrC7qVgeAPjOeuCXdjjGD4187crl5laKIJiojzDfJyZ1e68aNvmmpyq/9LABJ/qJwC/u2wlbG8wBIj+2GOl1Dhm++JvPAgWtZ6ly4yK2yXlOQIHR5nhycH81VUwFrJSM/C6BlQMc0haciwaqOnkaMkwj8eDvkB7KxnUIzH/cgFMVqV5MSX+WFKL0kxGMMr/ROCmIp+8O8MKX7opOZY9plz7b+2fMaM2HNjYvwyrMdWDTGAJsO6H/3TEjlnFZ2j5OTrE8yQblzEcEFzUa4QQZjdoZp8yLOANok68rd2v27XnotG7T/akp8fVKDzEynjXCetrjj5b6klgvpBZrNBjozMzgK2gI3H4RzfvdQm0nyFBLZV3DY1qBT2eOO4R6u6safLepWnPbTT0iFuQDtY5ATJJhjBLTqvmFAgQ/UYSuasxxNbF7tTp0prvCL2hwUShraJC7lda8Rcas3sCU681fE4+TUCDUfH7WKelXA3yRv4RU7E2pWHox3c1qlSY6xphAX+Bil1EDfQocpCvrYUqC0ebfyhMtqF5UKGGrziauZ5VaSrXln2W9fWwrKqU6lxthGlDjSVtRycE0gVV1T6i6TotHGMaZ2TMm41aQN8U9nADYP6KfPHbHVJe1Z7mMfnoBUIVu7SACuGgXGceCCMYXm9dxX4TqYq6KhknO+gbIQWFfL3BpbL6+SsGYMBqc7cwAT9xO7rPzMqlCcP1Fq0XMKCzrkiDwCG9HVRYLMLZIdkTH+8Bo9ZhGvTpl0EYEL9k6aq+pi2KG56XPOY/1ZcrQ04Uc9ZD0I4CF+iO6wJxU/Qykrk4oL2mQVFNslbxVFKM4wxXq5ZElxpYp19lj47Fn/ffj/b1AangVdZBGi4PjWEwCRH4nFsjSEPSxt61+IoM7Yug811FvXAnE7Ew0kGLh0W+7rJew0vQU+NKT5I/mO94mytMviFBp2D10pvS8oKFQb37bK3dn7eBTssYJNBEjHg+0UljdbOr7rlR7koZ5eHbpvPv+nWmCQwJsd9uRnk4f3wP828q5FEyxPXjCWVHJff6O+nEY1SWKuj9EC8SFIMFB/LAiwXvVMhzKCak5ovF5L2G+AUKv0dX9ZrWTcYpuTVVY8U1B7AGxpBE6OJG0bBQbAib1WgzH76xonBPv+vqdtPH+7wvL/VAjkwoWQcI267LqRetsXO1pIJBPBv/VLs70cWAWbPr6YvVPzS55fZcwG4CetlgzChBdlakA2uD7tAEnk370zNsL/Gtarz7zFyKiIYdM1nCue4KY2MJmdWFNZerc6e++iDd4Hhx8AQYgBI7CrutO8K8COOBt2AMXkft/3S8YTp9yoqdDCzIx7ZHUUWQR1GRTqanbuhAvq3xcnyP7YdQTT+kZUvVCHT9IRRV8B5/6PqyJBDTc2+t6NuVmOnZpthn8c/MFqbZDJQLkUbmzuc/W+Cdgffr0dTrYikg4qy+bbpRNsSBRvvkhEcXi/oxvmStko3CuCcvSaTCLUsBPmGbLlm7sr+s2FyvNqZMxbdhRTRhnaDv5Q6x9slfridaq0xqC/rZjFgr+YFZfJtjZ2uXgcpXrXIGOk2j4OooMI0Vha7iv+f0PyZv0X925ME+KjkcnbXkhUcXWBpqoerRCJVrXl89ZY+B0VSvXhobBu4mdvSwzvMmBDl6TCasvxPfaDXAjHazf2PrFytgrEg52uNDJx2faScfpGZJiqH3iagYCEqLLwhcheyYsuoFNLqP6IYlaXxBbVP/IwmBOelwr3dxyvpfHNHGWj4CrF9p9qlfD0Kkro/Jpes7ZpuE/Y9BeyH0hUSYk6HBEGeOkVFT6ao00I41EbT9KYyUVLdb7vhylRL9QU0NH+qpXifo4K/tOq27JRdkqabFJYMwS7n7hTjyfYjMBpYbFqhuQ2Gu+YWxnO73pojB3mtI/H9w0HAjM2vkoEGXTydDeIyDYwMx+3EDlL+bY9HJWqX5gGxyR7QCei2JlQ5lj5IqRczGbEnEo7Fpq4vy84EK9PRELn0C+L4GNfKEXeS80V4EeMM4dSFPWqcffw8eV3zDi/op4kbc+qhKjDoksF60y3bdnTGv3DG1dlq+7F7RoX4vh5uRZ+kI1TSUvK1c5YRIfhOTsrcrGeG+9WlY6E5ZL03179b/ukz6zq3u+ZTotWSSRDyYns06Qg/G3IiXWL/KGos7cq1Xg5LJAtgdJz2wrh7DoNMbGnSe7ef99qWO44AS2uXQl6doJrfbBVKnuUjAdJi89V5hggVnQZ18+yLUBBYrd6akZ+yjCMqH3eepHq7i9VhB3Mw96H5jipj5ADAg085fcVZKcwi7j5gc+lFg47oU5i165AUID64Y4CtvaUrsqMkyxhGM7cqFhcBG8GlkkZsnNP/dRwQkBkFyUGD6lkTTL43lMaaYeJdVDvcMtUkr0Rs43Sg8Qk0zdeIEwlH+iQ/0hb91J1mITdWJ5BaWoeK2RoOidIffQTY5nHXTx9+O9lVYLaRpE+ZLOIoAKinUo06hqbcKuHfIHqiFaugtyDyl9inbqI5x9+Wrjdmv8z7Ysq/eakvx+6yhyVQfU9DHCzkoFniQzM8H+5A2T21DCRezKOKoz8ZxzA6isGonW0WkZLIcXfZpN+M76VIoHPzmsJH0/sDnoOK17ertu1IASJkcXpaPdItmm3L6pjJZD6fVJED3G1aKymDEZQ8Lq7dGZddpK94QnTzE7pHNb6+DUMK0eadptI88Gdtl+QInra3AN2Ja6+d5echsV8gxN/qUYo6M/ZqoWixmuWZNX7nVYd2EVnK/fG1sM0O/bV+h/f+r+QrgfRj9lztykFvBOZqrhbAbJEg7kt2sbh7O1jC4Xi1EExDmEXHfZKv5drEzcMmI/EKRnjSzfz9W9dD9rxVTfu2hGeg2JrzUlonT2Y1PekZ+n9UcCg7ggj/MkTJlXLv96OJNTcL/aI5CHmynoINLLGm3xfdwIpP4giPLaAYjBA06aZ6Re5IoRY+aiOb0P8EAeKnTqwVhDVai/vQkT/WjrbIhEBPRRBNUO5e8R6W2j1kbZSy2wUdYf6Ix6RehxrjtC1zmFS6kbM+82DvHu23eD12PqAT+iO6SD1EM2tm8MDSLzpf8BFlYu0ZJoEeRWAofTdqzGFJ39zMewSrNiGmQf7IryqDdA4UfbNN3VNTqyMEUhZQD28/YugHk1tyxErx4t/6o+ygPb4+l8cZtMQs/Bkm8hbfCiq19boIZppGztWDgl+swM4j9n1y/8O0WrmznnaqzwUcmNxO8VNIFZYQG2Xe9DFY0v6sU8J2yGVywecnsZY0ol7/27/StP7MN3MGAi1xxYIpstnXQuc1l1dTlAtxB5OIuxXkLTVuVbn3d6Oo5WtmA2PFgCYNhcgDSOxQjlp4VDWDMx6O+ifdybJRzSlwT+baNGVK+NGr/rhW1r2gQtDDdggXJmJg+Ktkq2mo0X4mygnTZewA8di8lFNWUKqPFCQT7wPsCSU+jGQdz8YM+gE7sVeOGvaLL+aeQcVUVgL23DECRGWavQWkrX3LgYBXHphQP5Mjh6HRuZIZx6R3YGoK0IP7nEbz78/PZcX9M+6hRoMFj0bYGvaYDhfHOyFMC779343pav/Yu3/Oor0ZWUKuJ2UX2qrb9O1dmQCzJgwN5EElnNQKBcLKN/Z6dpeHT+/NxNYxz/HyNznEbp1/vFBAoDwucpfGxhp8lpIkTO8FIkxCGB+i7PYoFhnhTGAo81lyRbx3p1T2fOjxuT8g41a/dR/+oH82sME15E6U3wSGfKhCjYT9UiToB07sCp82edaNrB4KxwsVS8eABdYwiIfI9Ektk/XrblD6/OegQSqtZD1PYKWHRoWZtxEo83/aRCkv7vtVRVMnl70GO1R1uKHpUnVkLjJ1pMkIIeqXOq1XSJ9bYz3PNZ+w2t6I5DpliXEuH6VIH1j8rW2JXFkY8wgrgaHA8HpiOuxlaL0JQy46/OFbMvHSIPCYuAASQW9ErWriR/LBVxcF1DDO1HYQCJ+ADRIunH1bYEBp5r7CZcQsHFX5zSVEtNBuSGeJgnCNKBzFD3S/og2Fe+9j000GbIQAE5B5Hke4LWKYWxxxyouuGrv2AYcAmy28/HuwJjrh71kst4Guv4Js15Ga5CbjSHy8nlkPaN17d+FVDKcwUqUUVDKP8nMfbNAfZQfcq5O/Eqwxp3PlrfF8Db23OANlL4Pr+kTAhKywIfpJlUy89kN3EKAY9JFVsVl0we9tlNzOJMOqf0oBHRumgQIqP5at7RlFuPVrz1pLYDElVm8BkP2gZy9/AjGso4efPheoBlT++DYlS5HkO5ykq1pMY0gEj892OJk4DAMRA/SGWQA1HG9hoE0JEw6xs56OqdOoYd/SVrQ7scRlDuIxI4/pWu2dZDy7+8x+a5PluSNqEnWhE+eT8E7TOpVoM8Yyy7PROVzw3SLH2OkLi/CMkgD5+/iwzX/F+8A+e14E6PDBbUaqX59jEQP4D6aUltuMWc+Z7YxkkYwue5IyP73naFxjvl5LTgvyOGxyHS3q+/ASihIgZCqTw5KSskRo/LXzPg/JXrlLp29QP3gMi18lML2RfT4u36qNMsbhvmafCpYZDu/cYwEt9NyfQvqRUbbuO3cSeL6lg5X3STho8rC2KSK9ii9Dj3WCYVQoosGT2L0nBQXHJmVuHpKInHzlgt3wjz3lVtrwEzguIY8sWS3YeBxrcmgPrgM3gqlm8paCFY2v3ccw0HELrKWPA8e+5Vt+HUGZmM1RsFTRineB3i5cz9Fl381YLifG5AxQ5IjMADa+3N1qL9ZAi8uVa/5NyBu5214EN27+CM+j4+JRl68rMFA4AWe5upbsfWrFRCWxbOZ2WtX1LLauGoHq31IwUyZr7M4O+LczXXlZj22NQdf89WbB7CDh0fuewZa80qIJ3NpdpJXM9d00RvPANk4g1AHX7VdqaExEWORcb9mAt57ZnwfO8Bw2J9o2Q9MP+eryCGcpdxIvA1F68e16C8OksS6LzOiZINBcN/aoHOxT9pWWNuNkQs1lhuKi+UHgbH6a+sQ0/QeeciCHbkYCfev8Q9SmmhQWWNmUIB7T4GQk0ufPRj9+dlq+nuBoG+eTu7YRcm/K1ddHlI90URc41LC6e/29LvQrcOlYO3QeN/O4AAwJCn/OnqKKlL0aQM5ugLVIIwyOWzFVtodiqaeH/XkKqnGuguh1wq07kNysOlaPVbhvdvirehpWGolIsr+u+WlvDwHdnZRGnUZGyap8l7QnTynj2nzRwZOmDkR1RBjbEBLmi0suvAAujAOs2Gwq6Y4M4wI2boyFTws/nUHQq9EQ+LfVc4vLKUi9d5HTkvsfckS5svuqsx4n6V9tVlWT5JPbO0dzU2ktxcTlACm7cENReJZ4m6RLkJbD37C7hRoxBpQWzUwS0NIl7II/2o2yZc10QOKAW//mSVb1yYFlMVdHlC9F3nXzEFH2gbopCuaa9R6uKelJ6jFq2NYIeoptfB7SpB8oxEGYMheGRstGFXIWOquHUNP6HSQGs/uMNwu0SiNc9Sa6Iw+VM+swWaBoA3Jyb/pvc3B8tFBQPwRh4BEkO+SgmPQpH7FP2jXdCIsTQS54LU2O6j2DXX7GSW0O0HG1Ol11HFVb1pk/e1nozik2McFhZUGA1Td+6opSSgAn3OXeARbZmjyyYwfkcR+NQW+d3iLuxapoR5+D81UDeK0zVyvcO1FNJvAI6dCUbGIp0aqRLigejmsH98EGOgar9uLOoRQ+0m6JXhyaX/uammoe3YEFEtTegwSQs7IMpCB2LIu1OJsBWXO19nXx/1goOfp2hTjGaO5DgTCmAG87tPT1qOfcYJ4AhxBOizAOmfqEymF3E5XAI5qyfv6Hdmw8/bQM4BGFn2/0G1sqCxqIYrTFhuoHi18lbItX9+7RMxFgHcSOR3U4+Fe9LihWELU0qp+BBjbWkR6qczpRmUKHpyz5x7JrMp6gMS8lJBTFGNElMGg7w25+BQWajD5olHz69Yd3vP2/ql3tkmGn+WmQA26AnBCuHUIGjS+8yXRII6LguNy7+oXE8RiHQOxya+mCC20DyWSsaFJy1rpSMRD/UfHAWCk670nqTVTlkNiMuUvE8zGUO+jSuPIoRJlCzEd3REXEWpUoXBphhalpT91n5nybog7rc4MNDQ+B1bQaQjM0Gi19AxiYfWSaTBlXIsIxKhkQ0Mrf506slgvI0AoZEFZBmRciCw9T0JRHhgaP+TXBx3rVMRrmZLPmujC2ztp1Sy05eWWPsiAjDxExC+USurYSMz9cSBqF3+D82SNlYaNxu75mfGuPCjNU+iKCRN24pm6mmnm7RsTDLc7bBsgpUGm13dNi+FOezSRVUtMDD8ViTMMvJWnUrmJPtRExvxFcgpJqKCNQhG6JnwzcBLkizpKo2dHbe2XTUXpOVQH9BWfAZBBA8aE0C+IBPLrM6bTwxS5voa/EwxeVca3C2r28ZrpjJx3ae1yqGISlc1zmuwf+Tq53VBYdsAL3+qD7+JPaLv54IoFOV5GELkaBhXNvB8gLZ8aC3ipWxYTSZdGVTjRACZ6F9c7tE5eNe5JUy6fJxXBhWTNw2LH8bhQ7VfZ1Q7xaQNFKM0nMIxO6D5f+bJMd3rS5Ynk6r/EqMJUzJtvm1tkylN+hSaFv6wZWv+k5VdGSegkL5Sd+PhQhp/gENvSmYTJ1HflZsYTUH2EowC6h6pEWsMqDPjMRNOma6fVb8HZUWhgNKaGtPjDnC27gie6WXGEsivHlSDCwYJDfwGCq2K2uGCppehGrLpNNiyjAa/9+d7a9RuFazHj2TSrWZZfU40h8ayljz++yJKzM0CCjpss8vY3YrVi0bFItqnPg2KexJCBZrKPsTS2aniv5mXeg6Q8iKC44M8AVjiJbDv2UFYjb2ZnkdIwcYpQmP8hCOx46s2NJ2dikbbU2vCywv4u5N0Fw8o9yj5iU1eI10qncV9MKpIWUwEgpHw34b9zsefIOXSK6yldWLH6qFe4GTqjczLGNeNeT+4+z0ex9WX2ve13sWkLMhNefiNo7/yESv+U7zUanRMfqdyHBTB1qLwRSe9dMf4jr/cJe5+rLlYXIlKsp8SCH+fyKhou8Zz3iw/tEGdCiqfoZsfh+cYKg798dxY3qq3v18sqIbt9WluI+qFEqnkq/tXmR57Vd5aVdYf68kgsaCilM8jeid621oGrEyQAmj2crc24aaOJ9hhatRGjgz76eSzyJeGEffvrCULwNPPvUrJxGkx2ZvgmyYY5nGbCLeMmr9Ywwa2dwnB+HWZDQz8Q3WIeVQ8R4gnisuoDiFvSmRfc3j3844A1W/lt/rC3wYHc5hIH+pOZO2+fSvZUPbBCVwGrFmZXCQn0VsowqBJWf+gWSLJFhB3iILvKkb7IBbMmdaRwGGMBj41krJlTnOOZp95H6+MRoSJb/Z0Gag3zn7xW3CUuXw+EGsZ8zrCrnXRzVLgcOm9z+u8KaswPJszQDRt7tvPuwtNRlWZGYOQ8Jxzluavo0LxrVxxerGiLGvEC+1AxmI7+j7iG0lgkwT3AamblfptYriNyTnc9lqRTuNuSt4Ch0lszeo2cra65uWlvPVHkKwaXxWICVx6bfN4ddnqpdy7o9nakEZxsp9fnn2Z3ELVsqC+UIL1LzdsTmSX1NHJxRzddxnea//R5u0rkm0gkWigsRumA4FABO0NSe22edy6p+MmGeki7LbP5YPte4L8sQKB8lp0cjA4Nx+j3uqMx+jHAFoeTkS2z2ZNL65qaLYVUEi4itL2quScuL6xSG4WJi/C5KLMeXQU6xKwl+NjuhZdIPLmdsmpSYSzwYx00ZtOr7LVFqt0Wh0lzKDu+ODOqdbBZcSV0LXsYc8OGRqzTHlH4JDtTf2K6bzuUC/NKdXNonhPD4dW659U5WwPD+z+vvcCO+a1s4bxf4hyMvvSiQeIN59uVbebVI5g73mka4++CaqGJ3+lW0D2MjJrNcCz20yP1Wrq6mkkBehH8U9GapZ36vaQqYMDWNmgN+598ZcKGO1EJ97F+H5shysA5WtIMSsTavURGOXASCyub0H/AcBZc+P/1B5uQHKyo+41/H5kDxL3XDqzEd1WPqOu3jv0iB1ppBiUpfYtNgxtbnl9VvLju2mA0UEMGrhuBIZfotaJxgSr87G6knvtfqhWhsIQrJ5CZgtvdcPxj2TTSF6bErQ2VGfkXib0NTzL27BsfRn8UoKlLPMWEuRuNbsNp1hqia8DUT8hxZFe2chrNeOa/Ha2MjpupaqAf0Fdym7aK86x1nBSNsWlu9UD5Yo1IciUAd/Bs6AzxsVEvBejD4BnbnSw+TOIXyV9YQu+hMKAiPyDsDcGHAP84t5O7kH/5Lq7Yq4MWxP1rZFuPqJxffYZyVn+Fv5//Ecax6VxaRwQoTMd+dlZhLtLOmbbVO7xudmDiBeEXg6kNB43WtTjQUohfwWG4Fyhuuv8kigzwMGtjESD4iUbqj1L3kjMjtxlqfmHq+cZklNoewwwAXjdr+iweSfA8Z7iM8359F78CX157cCpzYXDyaNY8R0Q1jYKhA+wAnTSlj9IQzQjkkiyZtqkXsaLGP5D7dU9vlsYiXjW49OCVpvd4iYaYYY72z49/2SaSU0BBIt+7hPQyeFmcPrJyyigCaeiT8IVENETBUZDm2w9e/2h0kYkELWgSa2tTsg1cfDxZIdZ+iQ/sd6SNOZYbT7e267O4NbQN12pIEC3wbj8qDW177AamrMiFl9V6kY1gfNRBZ4Kq0UMWud3jyHDyV8PwBmfyX+nr9op7jCgGVIjMbkWBjYu97dISgkdn8SggJ4u4eE9jPG0g1j22ZM/UOujm/m/ZDHPJlQc2m2HObhpZ27h+lx4okGhxWoVP+ZjGS7jQqS4QQIBlRMiBWyqeondYl3gDnrPo5vD1w/uxVRDrlXJtJVWkER5i8aB6SXRP/FykJR1AA64Yj1eSaH+Kcdt8he1t/Fa34jWRPXZTk7MILy8KK7lnaA+2bNXRDbwoJp8G4GvvMfSLr0KNRMGtr0TkGw2K625N6SLdl6lsPjPK6w4vSvVUBOOx8RCoqDUhHGquVBwkI/mKbqJ/kBtflTZaDbPSd+gZAk5dWD25Qs3nwrlW1zlwOk46q82z5S74WQQcm6kgCdqlW31dUIKIobeO/GM86u7SOE+T8MGVJDNcBvNmhfyIs5xkIJZRwLXEBf2/TRjhXJ4g75wHU0qySAFy+ZEo3GMmlAW+PJn2e+snXlMgVczoxvvntfEe7sUGy81HqwIv6OkWMUrwO1kqQt68sAtFe8dtXK8GXLO7frgWaPM+pMfcR51Rp3X3Bx5xc6uGmciksofwEeFYEwbWr2/+JcxjVhjmaJpAHiIvGVJmATjCR0+WqO3ZwtfSF599+55xVuY0QUwdYoOg7mEquzMo3gRIDS06V2rBFnO1vnnqtpZZ09Hb8Ns8ueSGxTEGdDle5pyRyjrVPKmIb0STEWxkePfMjyTD3USaRZkQbx46VB8MaSOiChtPRJ5+9p+9R6IaGSStSujNVfFBjAJJbvhAb3w4edXjT1fv1f8LhyywPY4Z29LwfFQfOgDLA/HZm1TalqyFFAll3YJyRFIQTncaYjVvrCdHkRSBLl9xQhdLBWOsRIR+MFnFxExsVJZPbb4rGdQ93udx1HagqcUc4kfpqL6HDFGejJEziQuOh2ZOYfDiLtoea74S8NI/zC80iZ/bbY+fIZFb2iPdfGS5XNgHIqx6vjhtX++CJ9jOWy+w/sZIFcgajGBxmTF7QBM6a0jCvO5heKYlprhpbG005r7UhAqJrS9ZgELGjunoWvWFQ42Ly+Zh2aGXnINHAK1giCLwr5ZsfGswV3MKVELpLtNg/pOqe2BZqoKKITFyj4XdxS6U2fqvsBoNCYoDr/bRn5/zeh6RJHLWsqb7Fi+Xh321PrxwxPXhJUVnBDC47pJqI/w4Ib12WATpqFZbIHCss2cloUojXzar4co5VnKBk4UErcIUIHzr1THE8A1OUPdBVLk0KShPG7zboIP8LZvIUF9UECAQL3Lqao0Tp7Xhyz7K+m4WNnpqLiNFi4I9B+lo357dbQM6FYouzHFtCQz+RiimYTY2CQNf5REyygpuS4Yb0JijHn911o8u5kqiiGFxrzz0iUSG7O2oRGeTAY5PQaucU88RnEXUFtLpKrrHzerAHsj9eFZRMI2rOOBA0UtqI1qYqGGvRF7y3MTiTnUdOvFC/Q+5Y8JzqBzvQOZUaV8YaPq5Hd/wXuDAoaoTSr9m6fv4RL/2tZ0+uVcaxSIpBT/y7Vbq07+/onAqfd0ym5osCBojwKXvVhMSkiHG8NHzpILGw1D2sue8LMTuKiliuoL0qz3x63vm+n7GXOqE4lMgvczWdICk+xagrSAE9QcDJChMkhdK+KWL+wxF86hpMQVo+4aTNJqs29nr46jtWyyG3BYIHE+nJOtxKWJA3Sfcd6NcIa54YISPNe1yXhcGVWm9Rr8e3U3gVm6OUmoHR1tw/mRWmCZ7Go2nvRkVoM4Kyt1QK8OqAROW2YPB1S81GmQio87UohO756XcsHusJIu45Hjo1tfaCMIsP+j0LOUjJ4SS9Ub2LP7GUz/4AxF0C/pqB8efxZLOZfCxZu02jPSCx51p/47O/Q/5Gmb1HTI0cRwCFD3QqBReZzyvwzXMTlXHXHU0s6rqJkYMBbPr6ERz2AuAUxYUroaJtjvdTiS906bJr54lRc3RIvPFYdg5To+t7KS3a/jhlcF1E6s2+mjLP7JqvuG0iYhNmlAd2RGQw2EBs1iGxjA4U8Td4Xgs6yzi+XTulgtO/gXhnktwMmp/uMauuuTcnrcnrk0LWjGYgCKXFHaKZnyzEqnU0mtRjNZtaTNDHFEZjq/GKhBCYsSzpwMWnXN9FM9gyleVRImnB8TmpGRLegRvBWFO0nSJtRJ+HR0w2zX5OGNKKYBuQavWIHeiz3n6JWJbAuUcW7YCsWD0yMyI+MFyorCTL8HUa5QV1brzNMrrtohDthBBb4Xbc+j3RiI4ecZ/mZpxp0AMUCOJYZPRnjJC8/iwSDtkJEJLgkfgL3U8htbsnml1Stg8cevE1gNXoBHUxQMZBmNPa71VPHlaS//8aG9yWrGWlRbCQli0IEXHfDTV+8bLuY40eLH6FziPkLdkLBuoWsAiln/RY8gayde0xWmYR8mWcfkwHLU8Reb3N3fBE3M2RJhHbxsPCRDMpK9khUWXEbR840QBRBos+TLt8AYdhEoz8q8Z/ssTNrpw3ERD3DtCt5Fm0vnUKyQNBPSqKmH+pTrzLXoyADY6fr/2W8ZFh9uf0Xd9MySdptMubAeRXXD3JySbr5mv/Dutl0SowXsPp2B6uzgYfmRY0T2okN34r+wZHJM00vGIbQ7rdwNxv2GQWhLlvywpkfTtEM6dj7Qh/o+/gYGhb9LGsErR9M64DgQ4VKYcPkSKT8bYE+vye5yJYr8ioRR/MMTxvuSp71xdaf5yRdiToH+5S1tKxJlrh49BeLTXdXRhOLIml/hoNUWEJy+NGw6dJlGzBAiKkP63deiSrLklyZqfdceVYvOzBzBTAzwEUOU7AAmq8J0IBhL8hsUy4is1lOByPI61TNq93liTNUXdHDNqh5Nsyz/+fN40k1BC6wOjcb3//Vb7Hk9DrUAm5G7edHCR3WBttxwDhew2X/bU5vn28hbm7uvgaOrZ9OsOtFJPRiY6PCmEA5BEXUGQmdMJyTU4OjE/NTzwQkTakr5eQwpKATY7cvPD+YX2jGkHjproQhi3Q1taxc+kAgR1sVjn4Dq2SqsUBb85s9fSiWJ4J6uIUHZF3CnU4ydIM7RS2Wm55Wa4Mq+HSfFx1oXr4iZ5JspuCAk9sGzdKL5kwun6/JHUNIgYVWjc6lq376g48bke2IKaV0fnOGGMnH1ST7onXcugoxDxjW50AgNIyaUgAqiwiW0zANPaKUOxZIKl/DOxDLMxahL0QsLxjjs7C+Bs3y1Cb7+3HAGmVT9Cwi0xiIEcYPnO6AATENh6P8PCCrJG4p1bNAXYPEV0drueXyhxYk1SM988omXPvZutXTB97Pg+Zgdgw9MVACDGeP3f7D8kFsYuAs3s68kfivHAzGY6L4PH9YhjQB/MynhLc8pSPMx5YHMYqqpZfLzn+pSeUK4SZekBuBWq/JnL+HxYDFE+H4m+9BrO4F0taq/lEdciJtB/7fpXSrpQMMn1AoYe9PczoIQ5Q0cQeWxCt2mmg+mgfC1hL+Rv5s/XtlFr34FZ53I/SPUDFJ9ZLMx3mCNGzGsI5OTUogyK3bKZqwcuPxZBehcWL6j05lVCpVDWl/FgTBOF1kNh8q1YUeiVx9YwQGdDz0GwIvNC15DKyc9qeTnEfUHd2P+t7o7HJMFaSAVbyzvcPJPl0pcnKLsulWEtb5dLsPm/Ev9oyo9wJ5Wwv1tRnMBZQEvel3lgQZUfyJFZLmwrh+O+ZKhmuAYk8MSe7aBSUBAz/xc1QASCqF6ZVtwVR82f/qR7axO5gmS4Ob2cSsz2b3qp1tZDpA/4NRI/qW/enef4HE6/Gd6Ei+p5nlm2xyA09VCnzcaI7vWgqtI2i1rL7Gxy0/2ZyZgHchsbY2Jqd446MilzGvltcumwCHFVJbrDpzkR9gAsjkg0MRUfURPRXeC2od0nXkpvsNlv8izLZSwX28nrhWW4idCBbn9CWjrSf2slJS3MhJJG1tN9d4c+zybVE8c+J2xpH/I1YvcRSpOrNqmAzNDw2SqbtujFLKhp8KdSoF3xbMkL4c9/LMZI49SyQ1XMRzDNsB+a6VkwalribpduVIKnpGdoIqQmhEPyb2DO+zD40xy9OReER8T6USrhsHH//yfHdwpftBTctABItE/2cbxp7nAl+hpZ5fP5rtmKMnJsfjCKvKWT72JGNeofC0UQFaHc6EBda6FK5R0/paXAcxjKKnPuk/Ii+1WPQTc2kHDCwMdcm5TUmgN1BCFBmlXLEXz2PdlTZtNQBKYipjxVw1/1YZVh9b+bNp2A3w/gBZ2A28bD7UIWppvNj1Acc4HhVbnND/+t237XsgtF8oXuEhwlN5F5pvY8uGNaO0Z5TzTUM2Q/AL3pH2aqNHsP8Qp1k+UGJtmp4SkQLI2BUqtRgw/QmmEWjCaz2ePL6y/wRBmM1eBySeyr1Z9CSC+lYrQgJTJJVEJLXKK+ByMP2oGe2DjRfrE+ALcUfeJ3KSEpjycaqkPPiiFPgns5/LWzaGErFCthMkclyUgqcb3Jbx2KtwVZdaY9f8xKBukKj9i4OEl9nOMS3fqFHMh57fKwgVUke6i3J7cTt9Z4R4o6+P1SVdsfNkOpQ2vUp2v+Us4xnOqxTyi9Ezcqpb/XvEj86foOQw+skW79c97Rb8UCLWYLUoEcByQ53yI+S8v+kyOqv1aOQOFt5huvn9wYv3lqn4XmolpYpJLAsEW/1EJQfZ71NWlK4ZTF5f9cl6eIHY66ZL6k100ycVzaTRg5JO5uawWZ0vwPXf+hWyLyjGIa1CAyqX4TS7pmj2+l0bcQzr+vYrLvI3qwF498PeAWZ8tWLZOM46H8ishZHkNljIvyWqUN3bXkNoKJcPs84tJkm8ZYwadXK3b9MYA+KijiaLcagAs3hP734JHL/ICSbGk0iWnD/QiVc6yRHuDs9f6Jfyov33YQ415aFYXRK5TQWyWdphjSga9gHxUfXaSoe3BF9bvrDi4sp0OalmJVJ3odEAkAIMeOAf0Z8ZnsKU1/bdgZv9IHhPt9eDPnNRCYbEjOcqpyeAUZTwIg9qqUJ0+cASyEbVYW3TfQqYajgF/Mz8gMzEpO4EliW4cnsVrxir246VOAN/PXSfKcfRGZUEZUGC9KO2lUNvT8ER1xB9hkBptkIKnhoICd5zdWE+eslyOD+RbZ2ADcsFtSSiox5AaWf29/2K2iiqHwQpzQjrpkW/rr/GE0nsX4nBqZTZ5x9P/qyzXjvq/3c3iNcWmDeGsVDZSYg5ZopPbM+Xi8C0lYPNbXy92FPi9IrIO8G2DPpC0dFFhIPhW7wb9l4iBNltI12Kk+5EQm46Ekojc0w5rArHcC75VkkuVlO1a0AvPKlfEGABjkCbvulAMnSX4sq0lq8FVvex3RGdv00cvyvbMf28uTrUOldgJrpoUARtaBspVfE/uKmpt5b/N8N+uHx3V/Me84UICdLszomoR6yWGwu857hKiR0wdLdvj3OCAavXwPlMtGL2aAlHWvONUmLiJLHMouuXrpEKA2aiSZuy9/hAHDCVBD7dsgkT/WZmvkN2zQfN/ltCOuJFwHrDJJmLLDBJt1RRAAWMj+m5UNK0brobJAYxhm+VuHNLt2LSFSwn26W9a+Wt2HWFETmumAUvdtJ+3IETKvLghe0En/YsoYJx7TnrSD10gZncdPOES63IViuvthzEY+PKBuOFE5XDzoboB8pDGB25oPVPZShJ2XgkrnaKGfe9/m1AFNnrJ2ifKig/VpLksE/Ob4V1YDeL7mRUDtslcLxMXaooi2Xg7byK34qvMUU9sPfcsDyfJlDIOKvPXB9IB6UUHs5z3jMlsLoHGG/vvn0BZyQt8jVouxXOUIyP/hOIHZo0FtmyJlmdeAzlE/KlI1WQFxVR8jQ8QoSb8ZNzq4L7eb0/T4YVQNoVwMd5oDFjIWeAf77dAII0Y/FmnIs4SMSLJq1ZanyQTztt3GPSfVlFv+vDTFEr4DamJnwARe+zJAoUUtLtELeQ4sthA6+ozrrUCdnFWhxPkzh1tA45y1xwfFvNBD1ItrnSDSjwvwDJ7ow0Bn089y/wPz3UmQjhvva+7pgATZxvvwbeFNXdXanZ947GSofcXOv3mLxmgzmVdpDuaWGU5jFUSdiOe17eg4OsbBTk6HQn8MMdb2FiWbKkltC2vARNd6ph8tR7xUJmHAqF6cOCQz+6Dd1/tsjHA9DXKIhoMNzzLlPm13ULWnrfDfby7RdNyikx1X1XX259Yw8ogx/O1a1nzdBDOoABtBO3id/69oXWdE5JvYNfVM37MWfuXY+yLRyNRoLMOQDCiMkSCZIhsnUO4/D2bqwWcAJNxYLU4wsXS0dr3biGFx2uYROwEO5N9f5TQlWQGdNaEXDLhVObjy/XaQdlX1ex0C/uHjjjdRdjjgSPlQ3ymIbi7EULZ9k9HBknva1K1JekrAoG8l3KoJE65IOlrp9J36iKOQa8B35fuaWVj4VaprK05QgjSFuKiLv+TCWqOKNjtrEsMULfwdr0tuq8X6Gbz3s/RwEkhg7rRMrvYg0/8BnqL2LBLWC88KKG9qfx1qWf2F5xkt2U5fAIWwJk9cn2NM6QTqd+VMJFmIsqXYXtUZ0BVg4xh9FhJ/5Ttuen2RfJzmWw1TnP2uHbn26qIHdS9uVFv01lcYEzr7ozrrw8ZgWgGWF4SFBnoRb388eqxWyEkFSHgljDZn39z+KHj3hJk8fSrhnwrX382BO9ghv1SwxROkUsC27rdemNcTHpuXRz/SLE3blCBWzcU6nxYqXrIa9eVL9trUqBlMNrIA8q3kqH7d2xySWaeFys0+3Msm4VB90C7bsFI4g7AgHfOIRzkJbH2GXcNn+cIgfYqYyOl+pK0iYWEQLMvFT1zB21d4u5f/4hm7aKXuOhrt0B2zvaGViTuLkgJkML2HCiJyMzOFCETr33hsr6JK3FtMkGck+6ImpyzkEDTeotomQgAMFlK1nkg5Pvd0Iv/P+QhTijXsFZI7NbThu/vdDDLeIE208stBEWrEfcpoxX2tf215CU9Wx49uiZzK+5HD8dN1EWaUyJ0PvaQcB8xvl6hAXeSEdJz2gDGGAXeq6ATgaUqriCmecD3TKAm18o+cJXde6UljyWOj7BVdFHCApw3827oKdmza6veCtmQg/5qENtu1WOrSpj42kO9FkCmwrboqWMqgMzU1c0tljA/1ZKgdBndiUuSL3OLVMpMrL4tnyar64R5Sh3yRCmxx8zj2WWTZmxBbzI/2EWbBjIuHrMlTnNHxSN3TfiyilFQMyeROmRZyaTULE4b4/aWP1I3bGWSikkQ0qSdvCMNwrHcsIwlSc7u7/Z3J8/IzrYf7fuqAvXfcyNzZE5wAkhU59EWX2B9J/9j0kTjnS82rukVQCZ4bwIHJqSkYPkPIw5jK6THcLATCth/ZUV/I5fPZgE63WHhh66lUQqjXTfwFkysgweXtmcf+EAuyrhdv+rfzZXyappLmlt/t/FsZYl0s94lM5PwcOhQUjk1LE+2Rw7h6dPunBnD4n9G2bcFmvu57Nc8ChkAmKs4wjQ7M2rZh1nfSjswt0EFDKYDfSgxaLXaoMEKveio7KGVSrKvzAmUaQhGgWs6YghpdCZTNah9drZMg67haDNgud1TEZ72ezgJIuSovrlyXGjjMSKvTkjMhPlz24MEGCxTK+63LjRVFCFjhKvu68I/ElFJe75TUCYnty3f87y+N4MiVba9BqwOLdjDUBiuSf9RwQ2NAOyXj6DDSIl10r8WpkxQoNEoWI5AS7xVqT/g6WY2+UmG8QLTQvyE5D17BU7ndkQsgYvCm2xyEOIqEBMIk6i7uZ0eQP+w3iUfyErRG5b9ci5FlrXA3UrBKEMoHEfflmVsU/kqRXHGZCAcVexT3s0/2dbsFnGpoPEl/6+2IQgrK3Fiu4GQ0zrfp+gfiCH49HPFOVyIPldQBTxKRafpPHdFOWQeBsvZyR/NhRxrR91kWNz+piBMwKVCQKWYQ6grqOHCqzIfQDmpw2Umwyz7kSjMJGGF6FGwab/d2zKJT2x8DapuEkPG8StjTG6zRp8h0YdP6zBhxrQE2WHSOi1fgULCZxnPTAhU6oxb+OPkJfkWWVLUs488/bPhyDzjSi2HdDypScCX+EAUwMONfv+B8sOFiLvwG4qqW2vrSKCZ1FeUX8a+TW/yLILRCM5aE09lFJS6iX54zWKs4CkGTcDLM3q907q8USPIKcbNvN0IBqOCEtPU14ocToJ+p6hfKvA+O0ZSYJ9aaJar8gf1+NRay823fFS5htPbf13jOVviQAQR03zTBDbr228x8mgxQ8w8r7oQ0wDLOkiMHjCny/Omr73J1232OEr/p0QlT9EohD1+0im0Nw2mM6U/c7+gfXQyK41h50V/rb0woGAseDYlKxEpAmyOCSkdaQcX2wZ9CNvD7WtDrs5nzFmYjq+g54gg4PcJamtR0zZ8FoPG2wKhi2HrLCpYJ2sl01WC5zd9RUV7TkgrS7hlZy/hfMyg/QnBH5e02RQe0i+Q+tRBXXcSxRU9V0rJwIp87lcD5aXfe2pxhaD2nvZ7d3CQn8w1IPMulM8kgKUsNVsfjFy8CeBRK5K28Kvb3nmPmuV3/1tldYPrrpgTO4T2xcopK4mRauo5rXA+bpqQXABFvehhZcW+0/DyqVisZHhRYnYBbpSn1jbAoa6PPQ8ygkBOGybwKJV2RmbKUgUp3F+gwfkoM0fYWS0EaMQOZT/CFvtWQrLu4zI3EdgwSHvpOoJymIHS3Ud5cPo4zxz6vTT486EX2wwfkj2OMSyR2CmNKWhQBRB2NvO90vMEyK25h4ZOfUwFXEcMmWSyyj7BTZnwz8UkEiUbuoa4VM2swseNNU7gi4MxWG12Rgu3StCxRw3YIbATvVchQoAXy2D5QS0yZ4+Dpss0tsba93uILfQh4ndsLyZHRRzUvkxPfK40KyRsN6WLIYHMDy2e/ez7SlSVw4qzO/TeXEwiWUuCT9Suib+f4PjhuMj+eNx0Y5Qxj8kQIbWS8K+T3vhsZeHSwfvMxhAyA/5So+61poKEDXekTlfhW5L2GER0wx7QgmXv7mdcm68XIDPq6a141k2EcqjwxAhZGHeWs36uBWH1jjJ9e+iYltki5b3oN0nmM/f46cNFKQ4X1qJ8f2dSpd7itbxvr8iJs7PynHJAIEDz4gnoeSHNiJHEaoPa1/Hc/hLTvxzYOEL1qSu4JD6rdnaTKNEhjhTItaAvjSErqTecXW3A2qlXN2Y/62EJvY1oH/Yyw3iEhGK6Jbkbo6Os4M+v6WzIqlgIJjkHZVN3yixefPUK9mp2/v6fBk2KpHsraRLL86gHiroudT9ORH/eygu5e1rsC/uUqrQ4YgPrF6wIqBKhGAl3VPwcnUNsgp83LTsDszAKvVLryD8K1HaLegdIL570Skp2ola3rVHqordOb3C/mPAz9SN5FoM0Xizls6TsF93SlXPt1M5+bFbCkezzNRMFBo0gd/ajBMA0MRQjWcAlOT95bhEHzwR5h8+A0XW4U9CImSoWU3oRd1JK/QpFWowh4tEePkxMAQZxaJCCG1uy424Gn4ocRvZ7jqptTWVXGU81sb135bthPlhCepm4xV4EOrUangszhJTZquTJMXxtpbn8DX7pTmevM7mkD+Wor6t7XjHPY/VteUyJnsUeXl/yDXvtYq5A3tr2UygFpAWrNU4lE3xwAq0fR62HE1DKefAwVqLOFyCZCQww5EkXt/Ir4RW/mb1UVYZwCnqPQ1Eu7gZKqPz0HUiaaGtQqdz/dtav8xXtOOA/SkEyMOdzHjdJOIm8fe5huftNZvnZNFisTF/z7Cgl6mpODlHvT0DTWFdEQ93ur4XfiUiS4AbXDTTImPd9clup2wAt8s+ez8OHGTtIWl8TQBnC5kqY6jTSSZjfcQfm9FfK8bwe4UxsHuUVwJ3H4Whv8xpGO7yv67voTaRzjq9u/6nnQAGY9HHHjnMCRCeM2uP3lsS4MnvKYbFrvDqBCcpj0yC+zp3WfsYYtfUYDeOM+jTeAU4RVLVn5qQSy9t3b0csrk9iDFxojqsvpdrPfrHu3gNO81g5p4GIHss4eyfUm+U4qJLF9tv5GGvM1qOZn9YMUCfou/pdoJS+OoCEalXXPeitdOSI7g1qQpA6/N+AcU2tMolcjsBrk9NKEeGKlgv3jt3rNzmXk7Toknh1314BW51JpBhMFwVE4djX4MCkc7DsJhpupQ3Ssw/7fFYkxQ1FKroB+bcN0OGU3wA8XHMuyRcwK8wwj6MpjOQfhNMKUqT2057mbZjC2KEopEws5lSoVDAcxntegnZgUcS0eJmO8I267XrY4jLvPti+eiY8gfcKY7P4oRIBsrmyjpRQeoakR3K6ei328xviznjyGWIcjTyAYFA+uoJ3YgNBCFyjGK9UfLQPoQpCMJpdzHD8puARxEk6AWPQZvk2QYxBUbPVJ6Olc6QttIfP+dYP5H0yhudeKoSApPYLzl+d0Y8u11dqZWPg5mDSOTtMtr9nQo23EcVmqxrwRIGoEHojCAgABHYFu2rqPkj3cKkXbGaQ3z+ikWjFCd4IZFmDmt/AQ7uzHHKq62IHXwvhiZWcOPJBo1gr/bloXV2cvN4aqebtHCKEg4gFHBtFjpy/dGb8Xvub80XQmgnRpr0PF29M7GveYaTf3qGzKqiEcvqFfKTeGR1c5gSQSJC47Afpt5kJGmxt9TZmtCWnER7QMDLdgPf0qo6kXx91Ii07wbfPZM+TQO4dmrAegGCEpJh++N3V/NLPXXv2KHoOlZlC55c0UaRDvG08ebBDtvx4QbPILtWeXQbFGzt/5SYd0uyakh11V3vzbzlp3O6hkivOqENNxE8HuH8St/JVuwZvs+IZcvn2iw362I8PDNgKWV2tZawvElPGOGNOFw9X66JYRl8q+uB0QxtfrIXSPC5tdNfFS7Bkmg+ji6F5A9t1bq5R7BVNqJO2L4BficdsXRYM6wn5E6Sg+P8Ln8nYVEikgGexiVd+h57AOxuIKmwPR8HwSd6Eba1ZY4YlncyV8LKYWAvtSvtSnEXyp6akm53xG2+4Yga1Fp/LwqDRx/xHTKei4jbsX5/yZaD0b8oF/Wx7JJoeQeGQZox/5ixwIsccFmvV6Y5ycZwqcr2zXbQWyQs9F1DtpKyw2m45TUi7l5uig4CPb7JD0izZ/JI9GC8EuPUYkvlNAySlZaXJ8I+np0CZZY94cop2Z0/R67uLZXMLx4McVd25N6P7gKU1fpcRg0ud0YYiTDBpYuWzm4ZBJOEGnc6zql5oSJotWuDkBTGbb3Dj7ltZ9Hxq50lWFlixLYdWCnee4lLLvQcThNYBbAycEtxzoSVm+WtpaUDoYQ+nHRBDVXc40KClA5jiHIxDQJ4KTBDspkRgWzIFdocRaDCIFyO+LoNeSUOFa4NGfp1BCQp9FFKmNxZwL07EhZDjL9fQY8h9u9/bQB9p0ixUuQNFltVgLPOMMCuqnn4FwGctzY4UMZ7kJUWtkJkPX0cw3tIvqf+ROaAizAqwZA3uuEG14ivwJHfj30MRD0U9G9t/rGjcqkwL5g+ILuUIAFbC34JRIYx6H4R9gZTKDTxxOJFj2lZSOWfvvTZFe2VLSUh9DSz8S5+d/MFXgfHyV7GYcWMUQ+P4+3K1dJH+RIWWoEdklYKwmPX6PdyqCGl7Zh2PR11JmV/O0YPNt5GrphgXXp2C5b94FNutCUYnEQs7arEGhnKHgpHY+Xnjicc4c6mDIFihl+lsc4YeL4vOznmFF4hc0Pu5fpUArb8t0PBcQvLvME7H6de7smXLxqt3rAVQ38erWhtx1khImfgPeQxQiV1xwFvLxp4sG9TkmVhDslU/wMv8oGtbeXJ1/UWlROMmB00Rb0/LhMHTVusDCcNIrSVfGTE1mm2BGG/MvNTpKJ4bVYW9FPWAvzTGMMBbgUWXhFoejiqR65lEznfF/3Zh+oBkAYGB5bQMIZDFNQSLE5ShqtYdvtvkYOqbQFOOpFSQ31r7ARzqrE2fuL6GLoPdGZToH/ZklMF3cxoDDUdbUhUFLux0LeJY9XHkHxSzllzoPE2dv0olu145J99LyqK3vMsL8i26Aa1WRd70U2/lOboNFXLwKFCmputgkrU+x1thW0M+23L4GKnu190uA5yUMZAxYqT4PBtmVKOYDiY0xSS7JNcbSaY6dMPjI3Ato5VhHr84ZcCVhrhLChbol3X+6Ilfyr2kyF1EfZwGHlOxET6/zku7kTQO1+MuGnXLM28dlau5Z95ZA+ZT5gK47nInURLvIj3b2PHSyB/cP6WErzFUoX6357SWgEC6aU55SQW6UTf4xQkZJOPzw1JpC6Hd4ZrJxz5veNKiy/aclLHKSxFkegFtLYEjSb24BLxLSJ+y7iSWMmMUPjlg/0r6k6BY5NbIo0iv/f1m4IZlHK+2mXLWBPyAHpID8eCDtSRirDbcDaLTun807oYlS6F0t3MUrBHDt3WeiQis6U1a1ssQT/CNsqGfZJ/qCclGHgHikFNgxs9ylulrRFv4jZwPEtxVHWDSLZ6EnQ4eKR9dSUrS4QiqSercgi+T7n+/PXMbVGjTfpM/oU8rec5X8QVS6N5faoKVB/Rvc+5OxtGCwlNk7WUtb7KnrZk2ssaEQGw30bysXYwW//yEHsfAthEj0cWWUGSfh/lvF64vafNi68pILWji8Zz84TWtmL40uMmXMPWvrgcz6zthqnd5fOfLjezh+Kud/bKmiPaROJE0em+suQ/w4X3DLGYeY6QKCsDDONhgDmZhnpfDEZMU3GiK3jcTkazBOT6d4ZFR13pnUi3CM1gD4ajTZTcb2OEr26jZ4ycTHiV35edsqzkEIjOPQAmwWufxzbx4+ccZJvJek4yHf/hrQgmwwf+IlTbLsh6He+GGTpPutMbA8askmti/DAg6pV+ebPkAy5p9HKmWbV9ykIF778vaTHaqtqgoYRT2Uqy3b2l0PsDa/pfUSMlEnYyDV1VzbA0AvaQ4hGiGMLSxD6lSy+IQqPJBOfUvlauoVIHlaDV2t1Gd5J/jKw9ZU1fWgDSQMr8y2aTHrPH7f+HKR1py9ATuZTtL3ySEc4DqVTn9WvFzLm7pGTxxUDKTOzno3WZeu9UbsDnLvrGCZQOX/+7DBfu5wwSdwj8v9u04I+trR+p+loCVs0gd9P4+80Tnw1UADu+IoZY0yoBC2aA1R05b85ndEcnx8ruFQIx4L9d+MoZcf7BGdnDN7gLiK9BlouIQc/sHJZW6IIP57PGOmkzsDKyI4HqQuPQpc/PHmWGZMb25b+Pum5GEpMfCxiA6khjMhBgvj7E5h2qjjUEtXx1tuEaRwUPUP23GuAw0wWkFu4F/lCk24eeNxQ9bypKYDxZpGU6skKfRwqUNlo+18ki6pnQlOjOfb/v5k4bsxoEB8tvvXXRFWrFgwIYJHQpc57BHwRHfhZ5nsnnVDbU3d6VLYZ3Z4LU8M89tSaTXJLpyBxlIoCmoY7rXdAb+JMWexBATImQ4FJsOdcY+aLJ8dMQ8phis5Tp7Vv9RJTTvoP6Xz/XSv1jOfU9bQVjotYJaP+5TT1vc8Apo3y+MtP44usQNYmt5wOTSIq1DUdFgctCcigkF7NKcL/w52vx2NwJuncW+aQzey78870eSuywI/u3DMfZRvqdwXoCk0qczfKWfvSBmjQkNrCWssLWdEidIhdbVZfnvfcvaePIF6ygmS6r5qmBlsDiSN5wOYR3iY6MvCJjs20y26IgTqNKygGqytbSCcpYHydTj3Poc9B1a68scqhvhW70+0CYL+FvhemaHRqMQLoPkOZ2IN/uDBTj4I7lffJ0gMWTYt0jAIiqsNIxGf/AtCDOYyUeT3wF2Kq25WEhSlE7RGUidE0zq1zPuLscVFQGw8r8HCq0+MES+YCL49cUJ6RCcZpkgrqU4X5/r7SS2Mm4ICqDXABloayC7DwQqra5QR+ZelSin3vqAW969YO4L8hZTGIpvzdqZ9pmr+M4GOtE9evv3zjyFTue5PtToQl+mSNfgCZbSXwX/K8Jp00vnNZm3KOKDWjy66jphbntkelCY11VwLRFyb+NgnLSYQUUKiR7Gywu9eL+1WH72YSSd6H8sQy+T3zPp6TDTUOYkKK4PWtDP3MrqdoIRbvUxAerdGIabU91QWi81efwzZCyZwy0cBjXxzsH63BYXGMkPPMvyxx1bGttFgYL3hg/xsvY9RDhPmnotHSSe968Zn3URvsXZ5MMGn0XDjDCxojFByre3OHYhDE/6MHsMLz+84yiH9cElAljm0ZT6FLzMhOyJzxCWkOoDW+Y6yPRvj0KRlgBA36pk6CjSbXkCITip9E9sgrOLGNJ1wo4DaXhlONJQWPjcoQLzou73lQA13YzDZg+MSbiZZowiWs+u8uCqSIOi4IQQT0JqiROo5ZRF0md3rKnfMZkCpSPBacrJMFo9By38rPJUvN83ZmozUE/r0JAQ9VCALyoAVTwCzE2kSi3e2Tnq1jClVZchTXERWbrYx7MQT3cAFkxrDQ39Kuj8p541LorO1g+7JrE8pnlzZR22e7G2AT7697A8X+iCoaM6AfIcDufQqkYaeW5bUgENqepTsLmxSPPB3Na4xlk3WIqeFP+NXTTcwUVoJcsbk1f7QDeq7dIeKfdH8yaMeSBnEzCeQ/XpXR6TQScXgNsse8Z1fY4xUuyYVdv+BZ2+pdPetlmU/buLr45T/3Droiq0opZ5bnysT2OKJtyEkizCqi/hW57h8OD+RWiczwCsLEoOKrza7mEKLvxJfXc29mynr8h08jnEa+AGxuqiu4oFg2RXXnfY2KMBzbjDlz0n6tSdW4+ERYyJFZs1oYJVVxVKYzgklUM4g7PZ9jRwXMxGqH/jGUoNxMnLd1eDFaIhmRJBS+QNreMXkZXrV7NqPLO/dDPqmxF8qQUzivZBjbGYkUtwyWWgpCIah6+JoyeKE0mFKY4sWVVKhVW5ttUzNivWGLz4rSv1YxmNN1gfu6vyFECNASR1cWxX2koTVCQ+4iM8+t28nKBhLkvOVVxGw9D+9k1QkEca1IxvHA5wtCAxLojDJBVQI9zxWINnOD9O6y3htovBFAPjXZjNbD5mH9CGzDnTErkKTzugPrJYCtK34Xwt5Am0SzGXkEi3ZA6rP/uuRoqOGrtS9Ytfmkf6Z0zeELp/XXPpaqNv96JBL8rGJBhG2FJqbhpWazJRkBndaElpuIv4MFwRlWLsINyVymdAPVJCub5AdYL8qh5NwlAKyQixA5l2GkUS9okW20xmV1+H2nUvKvaMUacWvgsIpSzP2fIwqmJEiId64DM1gyqa/tSkglI+CtDOUOzT/ExoA2ttlWy6FqnY27vI9Iua3Z7H1SC+6w0DL5QZAruldYA3I7vZkGiiQ/7yXcysq2H3PrvEhyyuYFgYhbC4LTj8BIXI6x7fynfhIXNkLxfw+wvW1IdyDF66otEkrW+GdzcVeHpP6URyDkzQ6r/L5T/BwIDfAcu12P4O2BlEPIT2Ouj7PEuuDMx6SXTyoh8ZFOjn0F1s90A8sczuRLrkaib5Uc1a1vI3Ov1QibzHs0CidYnxRd0saFwovZsunnW+fHcn9z5pLif8513xqfseESzpEpSQiUgdP3kA/H7LbbaTWKf8BwUDtTe2nX+r5ucT6n7CynYRF8rLL9kfU0ONoaDOa/0/99ioawQVW9famBLkukHlChi+iWBd/OglBh4Kda3+X6EQIH02EDLSyzy9xpzVdh5sM87bRUf6wi54E024OO90Q36LKKLBBr7hP4zlC/9HUe6YI4zJmoE9TmmIqFa/qNvhS7777n2QkrwuRywiyRM96aJ+zQhp9sy+ethU3OwX5ny7xOWVX/xWkr/PzcVKPtdoy2fki/UEBztUE75GcH6/gejqOnsYu4rcCgyLfNwOhmsYc6bH5EAPksaSW5vNFkqfSrlptzXS/WS2PxKqtDIEcWArljlYjtOPGu1og7znosKFjSjI2rbn29N0r4QyWrATKaT2nc0A26atyQvyF/ii5RnsKg3MOEFeJnDjIt0RzxyCo7T2/0VteLoqxq2PRwzfMWYsqTeyy43lr5SCKrZjTPmNhXRL2GyjQ5kNlfEjWCay4XKkQfyLCCr/EiEMG/hzVoqbu0cUXaow7bzUVOtKDXlyOb9yHDoDvw4rMNf+CYaVP9PpJqMTAeWAjum+C+VIMyfSVtdcmBqdOkJjuSddwoq7frlikilLKq84s3aFDjRlanwq+nlG045qb8UdxPuxvr4usiQst6yjB9pOT7XE4Wg1dwrsblUYLqWTo4CRpMPYypzXnj2xi0c+gNZ9xpwFdxxxTSFJ4DE2R3vsEao6KohbaNUnkzp9KDrOd4JBmeSpBfNbXGR3v/whYADmsKMq4XzUoAL5MgYNNMhhxCUnQr1+AMHWsjETZ/AHVCYyqio+0UYRIc6mFHiyroXxKJ44sc5THLmZF7xN5b/iBvSuSkCPcuPT9OG5KUSpUZouLIcvR578scxFri+JwhrdnhlwlOgAxMKqYyvk+X6PHwleshWG45/+0ki+NABYgjcN70KfpKhTHkU+1h0Vn2DmV+omvBoT9B1KyWX+0/GTDzg0bEDSUSUOkiRAEk2BdhLcunpYHde0cIaSneYd3se8Pa1WdtLI5o4pJ+H6pj2+4aIj30xyjR9jkBpdAPlAVuX8kTU5VMcsU22I/EocupM9nOGyZ7opYWuQB0LQIvJh28MWSGG0E0eo10LT/Ab2KMAJqhNxXx2RM0E2T/DpmJreaGDcB6VcHhbJgyf+oxMToks4IqRHWW/0Rm4d22yCQr0qOZUYTEF3gq6MJncW2yeIS5+BT67PVAhUhg0THr+QFKI4aI8eJ+Dym8x+32HaE/oeKKvuqY+UH71iSx9wV1TxmZjR+cawKHaZ1Yh9Q5kpPNsb+n8fscP47REKY0PH4tJ6fMlhm8bJZJ52z/jxJKK0bTSqQqxaD+dAcA6oGQvQBYvgEq0lK+ddMFThPWzL0UI0SWAxqHFMtSnd4m0hgS2k0D5UL75RZ38+lEsLJW5LN1ZwQrPoEh98jdggsCNINUu/f1F1IKZAdyJZqgIuaxWDHeJqRLMs1cwpJCtzMTVBYRQjvfbxqnjcUpjGo0s8riws1JLhsayFGYhOUQ6mQS0nEOY6Fu7jpJ/orvI2J04FOAKvUsWNJbo3gmgrEfWaE2DeEZAwx6hJblUWVFedP7xRn9bT55HnNCZYZMgeUHCiWKeARlLOfs/l3B9gWTYqnlEucB5zxwwHKdQ0un/DzKInc2bE/yRwVeoIl3WR1YGV4AkhjNLsVZHWrijnqu7JFvhUlknS5ns0oC3iUq0m23wDmjbz9paf/j+MvbdWlZcyug7i4J+fap4DN1X6b+PMW/U7/Ps5X42t9kCqZhlPIZGGL8p/rckWL+T+WRbIdzbwTddx3Rr0u3ckyTpIOB0FNWMNDBmAxm+WxhwIpwOEmSmmcpxr1A01WH3aj9UEx7okjJmjKr8DdJEtqoCsc4Fro1CLW3Arad/vRJHbjwHUFNwMDVk+PF8elXDFPDzG5ujRnYpA9U0z0z9vepGwT6xKrf8UFyYfcpYv5BHpaPgae97YuJJH42GtZoUy/h6XOGEDG9G3x+12wo9fE4RTJYpVFiaZKee2WxmksKTymG5wEafYnOILY6HtAWvkAcz8MjM1RPAcBQ5EnPyt6fJsGPDCgKYexGR5TWG2gzpO2irJOr9w2uZ2hTHPuFr/MD0/TbBGfx9SvhE5YQIIrKo+pWHtCPNuNubANh5UsWVjfSzq5sxhTOn971wMRT+s5AYZIC5ay6lhQHal2yY/N1MEa6ztU0lKuiCpvuN+2a9N37S6qEdXjgsNn5/2bCA22gTrvUwJCoOwANutZj8zXtYrzmVZb0hjgNRYPfn2UteJiJzs5YJ/HjLdlShR5mRruPvn9CTd6h3nFFMNvIey7YxKUCtczSBn8bIvcsHLSapTCxeM6fTj4q0kq2BLpbElT6MHl7iyW8M+LWdWZ+jrWqZCWzXG88rvAh/ypZEGgp5mOK2z5cts7T8wzTpMrZ/H1lenEnwa5cDVV9f9HMoUmFOH40/wmq1fB+eRwBvkfNwgMN3eV/VZ+ajbc5KOiz5qsO/kGv/dvsZqvNZ3I2VQ0IicnQcN0d90Q4KV6ATSPAa2UTtkXNMj88yvv5b6QRo/xLK54/jURod4hMAh4cb2qr+zfErQOIqDfFqGzCZUyHg2SlcrgVZJ6FGk7hudXO14ZzuYfoUPtsRIAj51dwGDt9bQAJzmeQC52pHSnJ0WQYtNmWYzdM6VS/8W6vVtyXJ/UyRUn5ITAxwDPSys/g8UFHYA5XTvKWeTQUtybPxJZyJhQbUXOy1jcbHzqk6+Ldu5P5Y4a6fJeF/GcqO25g5RAxtnJtbygbZi6ApBVlb0ic1CV6wMC01qVieqEG6nsYiAPnqyeBO8oAc3x+99StySlx+3xw1L0x+KocrQAoMmIhPz+DVuIyKqNxfYx7re6ccCr6jGuS3KWVYawPb6GcPZJqbbAhHNoCNTKjxNIMWjpDdK83rfidCyg+Qcef4QRVGSwTOzxrLjBg/fR99Cm8nDMk08MvZN69SrV9AJcsl/ad1AfM2VEsqy2ZInnLfoyfhFwgmQD/scnIfwBAjLnFWfgVwl8KxHn3CZRdbYUTESk8mZp/05jTNb8egi+h+kJK8N+Ara9heis+JrW8NP0HpuMkoM7/ZKwrz8kdR45WBy+YhTt22lqW+0VmPhFqMQOO9qS6icryyugO9T3Z0gwE5+qCRg1lNRq6QxlwHHjjMNYF+YnTZLWdWtEBdjbBaovEzQqPz2j1PDHGhr83p3n2UEB82qofJS6NkseW/B1pdyRCgcjMcdEmc/oXoJF41pahwEcvtN4I/NPIbmetRn0ler551YwG5Pt2ZvavzKxDwEoEA+q+40kQ6V2SsPI8HW/3/ih8p0svufSVgxKDBMJrqwwlyvoRudO7WQHQOd1zcYQfAyu40mT3DNQdYwxWFx+uzXPEVbSEudeHIDc3E2kHqPUayjZx5PmZi2qOz6/GzlF4Oac59BVyR5MnV/ApuugMOQJ2R8ELpuJeGYhDu5V77hRXMgKpFBYrlClNcYfp8jiN7GkuOxjmwx9so1xYfAq6TnYiKhT+jSNg+tHztfazLvxW4NGizAJhf7N0+KROzNR6UnrUY3F+12HSwrcyn1wug2sYnV3SO4rTPL2j2GaZ41NGaCRmFpW+yJyJlKtRXCwg/x/zew9BB4zjpvkNkxeP0B6FpsVSnwhhWX5SZfqsIqxnKCMyoEBKQsUBnXCoXF5lW+gWWZGl4Mv4T+w/zoNMEu7BHsqWCxNbyAKyWyN4PcyTmlFJR77UEAQo8IDMVBDJcrmjXjU7KDpTnO/mmZwnNf4H4hKhJ5DUfD44u8zL93bqo6VESPBd2FIaT9yFjwKKakJFXADqLqlyA6Odryq+RxQx7vti2VDF2H/kleTb8uLt5cPRROKvCIydK7g7F/9RAVzE+yFsLU0cYVuR4M9MjtPRW8pOvD2UjXIwo9654eCb9jbmWMeB9D8yMS4FjDGJF2HLzJHw3kSpqkXuUqTl00/hrCEhsP1th4+sYTjpyiY38mdwI0pfydKZ93yvgOCw/ht/JyKlkH2x9l9OZYG4xn1ruVy1o/WGgjJ78QJ1dz+8MM++rsMURBpfqPWLDhnXnzkXhLo2KcjXNI9APaoUinI2wjr/myvhbl4UtTSHOPM2tIey3f5UzEyds/QzHQFCSosrj15upu5dk0KhnJ32Si0aTl1WaNzSWNLoVoZIqveJ/qaCJzfM5PAdVms5+nz1AEVOxpAEH4oq+jreNUbC4BOznk1LYnq/3qQhFQOez0sCRcVT4BFuFrB6rD65tyfEb8aLdnmXErAZfyqNvjlncWWYAwRoyaoqwxGla4UqyQkteJSb91GcCQB/pdEFSueVg6VhwNYo8k8dUFajBWVgF5Oc9eaEwXnjxnty4/wasr95GXSxVGD+w26Rw6M/6+iDJwcxxMB8iMjUgxvVipm0d0YaoKDpXzC40iVK4m67svJM15MCmXeF6XIbAXtpJ7MqcPWokjmUNKrwHP/L5Ozw3AQyHrGpuIQ4Umxt9DQNHPh3zb7JvNMQXp032YygYDB5Zp8gQH80g04nn/vP2ZXiBH9/IKy7rfx2a6qi5Gt785iIsVq5jq4Lf9nuIo3tBMpLCNx0KfqrPxUp6PMcif5iFkcLEW5qRr2IA8Q8EF3gznZeYxAoOm2qLYnLAawEV79GUzEcKRIxGS7489xAIuyhfdYuoiO8jK/wokUhE9jGa/l7WxI0lP+nb/iVxwh1PPFw04TTwepOp7ncTV4J8iWc/jti4gtbo6sDggKFKkV4bCwA2UDE9u5ky1q+1tJqT4RhH+Za7DAaGbC7HQ28Ux5MBw5WRH1+0bRv/qXKBzbS5rxzu1aBuG1BSvFu5+YO527v8dAj/m3S3X764pvCdlvlwpPhZ4B5EatAl5DQsCtBFgKzl6RELJeAXOrDGNFpyVFKshCIATiEa9NBQKgXeru64CM+eRzhhXSv95qUj8wPzLLL9nkwDjvzxB+9mZEC09VIx5YHqEbZI/V58koth3lcNn1zErT8N/od/Jyc9buUsSqx7RE40Ra58W8qe71rIMkNr5Ee5/y18YJGtnNhDSVwuhGxmFGhZGEgcAlW1nAQAzxp7I/zvyywhyT0E96f5IPA+PKcLY9yp+pgJqO4k/wYeua6uGXRJGiXYIOQkWMHXv+L0yYUNTAPg5b0kCnvYtUqMKM4EvulnOVesCAeL2Tl1XVBgrUbWQmWINMIu7sQRrsqXL6EEqjodJ411Wt+DKuEiR9EFhuBx13h9Mj8KxhQJrrTaQ/Y8fCMuYX4Pxhaz28Ixy7vmNS1amYvcUQaqqTEjm2d3zfIDxqhHe9wofvZV9J/eCpUf+cN38UaclzEeliH9m+L0GVNxcSUxEhrSBjYgRmj9UuYHe69fQBxfjoLw8/HJFxoyfUnrnQCVwif/uGDvKj+2KFOzmF/nbnTzjlLquJeMvlogX6Yy4Ha6rogWzLSunKW7FvZbNxGh1eJQfU6z+CrK1wklyoxswszEFwf4fHGvVr/Wq1umcBubVRn4K4LMjAcfGzG8R1hHAzIuocm5Ha3HbJCWMfI5XVO4W2f/Jg/B0OWDtiQvy++S2w6NqGBdcfo5aCZuCozVYmk3tWmFmIRpkSj7EXWUA2nwL/CpNPCcm6haqyY+YfzbZ1k14YbrYydakz9gJpgb3OJQRCTwc6oYk4FJ9kgTSQtiKT0Dnf2Fprxg1WhpzAR0K0ut/Lnw2q1K31k4HA2uL8xkUzSxVQ/T9/chz5Tgc08eoZKDk6MA4ZUlPK25eyoQl7lCdxSTcZMOmXEpj8f9TrNNEcn622Zv3zQNKXb0dnwqlVNOudEzW7gbpuQYooBq2rNTcOIYiwa1tNx+IaVRtNOZYo1722wuHmtvQyXzR3mMasvfpewDRBwoM0tmr3ntGSUGD79PQHyDqo4DQF1r8ssdaXrhOxV2Ag3kxdWLMCHH6Xiptlbi2jtmcEZ77YdT+dZCGh1bHXONtKpuUbtY5vjOqOf3FRFQNx2yuBUpXmMXH7U5jqiTlGcT/PQMq9cxdoVjDgtZfdv2Ta/ckeKfMXsSkM63LWxMnx9RhyfSUtL5Gb0CImxqvDpobCc6EEdbYIokGdSFC6OIVAGfkjSeFMdxIcVeT68Eh2g6pWn71rVyzJ6W+0WslTQlrgdmgrXu4cxMkcd8CaU/60NXxMmmPPOtxWCU9ANsoe0CJx6LNKe/FIFP0mqbs6IYYEzHFRVp0iMgShspil9qIVZVRmwivek/WKlbOPfa/s+lupzUCOrxeY7G50xM5P3BE+rUqdhvEzV42l7I65buXAafRu4tBSOeeu1zLPgWDqai7/cJhyfMtQvg89v/MDju+u0wUgdlEJgKv7cLaMQdvZcScIcxsShB4rWPVVcWGvyjHlCmNwCz5qC0eNFUGaPg29EoIQD65CcjFHFFOrg1KFmA70ZL/9FRWHGN2dcHZuiO+dArIPVTZrHp22YGlm/YjTySnGGks8WoUWyMZy28yFCpZ2DCCcZUwY0fcIQmwTfne2mB5vx4bdBPKn2FBLxt9CkgjloiYa6RttMlS4fx8IVXRGyNcSvREXtn9gfwyGeJ/cXQq+NGMvwjYnh4Fcgi7u7rbuf7WByQ+3CTdNSOH4ElcWUpLoBRQefAXmbxigmqeOaj47jImzO2WGKY8gMmpFEmITM0U7FTEDJRvFxD+6uVxoEkoH4BYR/nUtvjnNLz9Z8dq/SG0byQ1u+TYGamWPyoRcJniMeT6AWvmeRMgTBqq67YcxuSWHC6JncQwiKL0pEhszL6mjxAf/hf+05KkywaMCE1kD42re97zTrhtGT2klW28S/97ZV/1Qxz67rFkdG/5pWBdjYQch78dYe+TehDEkzquKP9iFOJwmpCmo4r6UMD09jKuZ/SIffQ5RTv1jfmdky25fDfCH5SGjYeV0201ry9Os98OZtdKfwXEuI4omjoy32kTHg+HT5KY31U4d+HgxwXBu+YJfr2ehQMciEU0FJa1JJ6qvXxePT2rkoFhq1GTJTHFKyFYeuSH4HaZ+8FvoP3Z60p4yOJewveZzO8OEHqowJOZO0xV+zy+XP/ToEvOONz+4JRTaUbPZpWnHdOZ4dKLGeS39jdwDqxVhFARzFKu0rMieCulAhZsDAj576WWBsaI1h13wj/rPSNNtTTU2dRBd4BlC+B+KOzw+lIMrW1QTNdjwL2HNtY9oYp3iCWYHQuSi3aiuCHXdYzr01IQrXLeFOY1ohHmQFNtQl+U+5unxTfHbmgLd8SLbLKuL/WLWqw5VUnTVGp5+kF3xUmg4ESlt3jXZ8MYYIPiQN0pKXD6MSR2H6LZTQE2V9BUgw1ksOihs5fhbMWQ3SvyFXabDJF2B9AtPMk9whXO9xhUbV398vtWObGRnbwUcO4DT8xgHGA89pKynnjMHYGkdUY3uxQpEUR0bD2X4OdIPBg5Ly51JoF5lqZywkL3QzjNhB/qYtFObidnNve23g6U5avhdsP1Uzu6HmOrb63RgZWoErlkKonuezhpL1K3BdpK9SmNggDZh2bESg68epief+EMm6ZPURrrQFW5VJORZo2UpBMoqnRcoaZ8IdcfAc7Xb+rgP6I88vWq9mfinQ3DwEP+C8f0qNLAiADEYTuVoNFAdKFNwCqLO5nnZo/PGuqydL+AWEahQ7vj+mxjfplYJ3f75qi2pgXqK5YCvhLKf9QN5JQjOwCHfLkaINywSJSUJRAvb12RUshI3rYHHDT8TA9tfhQnHCnIhvR4FuWu+OCLivymogBTW8FOPPdj/Lf+1TnFofQ4+XbupOAZ8n824yB7XbA2IbniiwszqcLwzIucdwl+WcM3KnijtBWRwi1n7+tVafdLrS8pi/br2+h0eMqU+jrKOiSvW4YJEJiLvNu2ludLzukVpRehFC6QkSbdMQemr+IdURlAxLieqrSnwBnhYzRWNFAigtJXzMR2uQVCOpiNUi40py5yoIm/ytKs+Pr/7H63cMQ29ipJnnNJYY8rWjWD8/ZB2kIEgSYS9I486eI72w+Men1UiSIOVPKISnBY5fKlNf1eYlHWpZIJYtxSOVa34uCZatVWFzRn4dqws++yb+fH69+GKv/3Fzh0x7HsA5uyuFDAxQPdEt/fg4sZ4h/1kIrdT9ZXo0czfOXJkoCfAcu6qveKKHJAlQ67YB9uvjhy+G4pZ7ELP5ldR9mA5yJJG8mbiHVfnbaeA8No/hjULsD2EqxyOXP+gzPmhXZX1gZOT4GIwJwtRTzcv6WFxNpfvE6jy5P5TMUJ6YiBe8sEi8+++V4suqrUbe+5yUgMct1dlJVp6C0NJIdrs4m1qTVFyj6aIUVdioH/htQ4HBxc1hntWh1tdCTtSIW83oM/NcUvrMkUYZ3VgFxHTHSwVJEGkOnZgpsC0+OFXdbWdT22iqd64bmT+5KoscsyozknAxBWKDv099H/C/dt/iNzRpt4YscBGqdT3RGu4SOf99euRYbTaoBCijfH78utrDkhopAa+t0gfY+of68ciJGa/dWRhWNjHML3DSpKey0/xRpDlGR3uAy6USMdqNFdyfmafn0x4oVZZUFZSkVxWhu0YEcdktEBCsu7me0fTYUFpGKk8OZgaAQLBwnQeMIDUKivt1D2GxXD12IrrTnahKnv4ajKTH46g/eZ40Ucp09gJjnaqNda3oH0GLwd/Eg9blsdrBC/FD643E89P9dJhsJB4NPBPJuXQ6EjSjXj2wDYu3In2i7h84BQGBTWlR8EAq+4Z+KF92PLww0la4lDYQ/u+ioV2Y5PrxcK0fMH5zxgaSxoEoFUFGk+Lxjr/4lIjW/xi1REIHsCBCsjItezR5D+XdtLn+WiAFU+tP6bdZTYJVCkhkYDfPvG2sBwvHiTqsZnT+RJpRstSWGkhRnOnYkvSqoEKqOYJOefbqwtfwu+ej4K7YrJyOnB1IrZGAl+hfXZ+b3CRxqti1+BWCTnApumUoz4oqUWGoKWi1Awe9xzrch47TtL5dyXoPe8betcgQQbsUTo00xmsONK/Yb4NN7MuEKfTIEg8/wMaYvWepJFAKe4BRk+s87I4acGcY/H5/aJRG3Fh0bKj+p9yd9v4k+zGliazJN8Gs1TH74WC/6RUFbWD3xSitpscPgOrFM5o8xrx7uYd0L0AQHSFiktRnPoAU8BSZWPM4x4h4i3s9ZA/vyjvV8T/jhrf1EWgPFlKsNag3q9CrptFMfSv+VznU3ZTzLthxCCauUbrpkKfo9UZa8QD57ldFd/uekVsCVejTj8rT5e1QVw4Y95Xods1LagWjWsIl9T3AChcgfglPKhFZCAOhEKr14AS9t/ZUIczBJD9h89VIVn41q1MvwV4vEPFO3OcK8lVeBwlwf0jaHscyW5g4yt8b8L/uCdsBXo4EkG7gUdZ6WiNIGNrz0C3ZOzlD5GFjtzqwKliv89Yv+QAZ1nZtzU2TEPu2RIXvmF8GOaYjwotvHSOy9Z0MRxbDD3oqhxrWD7fFJNGr4CyAu0AHcRfa9dvrk6TGF+qk4FQ+2Tbl81hQAX0lgMy9X847BTN4tHF/3dlt8NLTkC5qJyYUfijaziw1sbw4EAmBnOp56kYGMAPmlaNTyEE11WmTFKcDrwrTGxP1ArcBlQJF82lyAPNjeZdHMXtwNTAC5fWqVLg11Gdv+OuBaqkHY6TbE8WHS/dLTMCs4Ot/llPo7unFYpph3BQwAjiaAVxLeebSKKhJH6ZG1zf6Kobt6jz8QF6xZuET7QVAOPOQMWVFqOs0FXaQxc6Ea5OMcNp3MeBgRAbJArMLfLkI/dwEaj49lX0F2ZgC6pGIpZDUqFckgIEFm8qT2o2N0iOdldEI1G9jrh5DgiCcm2JEg7ndzwWwePbK9hMIEXU3/CQ5cPT775lamULVBHcNdDsSPLlvtAw2LEnBjT80KFaF/Wxh6Pub0txJnXz92FHWlh+5bNm+Mp3qsGo7HW2mIMRg8mcQE1nN0ZtkRYXXDC9XqDY5kwmM46HRzOA9h/xLyhTsZRzw905cQPb3CvyWQsAVanu8HiG0x0Q1Sq1uqw6wYGQpAVZewTk5AxsDlsfbBHmd9pSYf4dm7mbAC9x+GTOh39i7ACBlCgMFeHJ+GbgEa/a/IPCBgh0zBjat/OauYeIpCHTrOuYDyK8pJlwBHu67mKiRJ6fLM+gwn+xwBLXfUKa4y0srH9Asy2NWyCaOHYLsTR00Qg8LpPnht37dEqU+hx/flv1b02BhIvMHAW8Do0zjXNCFsPLFLc6bn8t9P+MBpZr5kN1H0PA3e6TBO4jZKSxtZbCGP0zwb+s5i0sAUa70KvcyCkCwdCwYPEFy4vSSzaed9WC/VZsrMsgU7S1P1xYbLhTwcXvVsJIfFC59XxhpzfOY/HCcLNENTNExRBMphInFcZuCLaifAEKV97g+EjPPGTHgsARpiBEVSG7OQGZXriJoLyA1lCyWYxzfgzXxE1ncMyHLr3Aa0dDojZB2s76x+CxK5T0aFQtPcsxxng3lyMC+RnwHAWQ53peug0Acmpkv0Qa+O35E38cTB7+QPMTR5Z1VpuIJd3NdWt/iPLOPIWFtOXX4d4oX8Q9qzvoDMOW8uEzmd3AvpRGiVW06z5wbMVycbYUT8DRZasnu3z+DDyRorhVfAc9Ag3ITW4K1eLFBK3bJ80ep3mFz4hMpboFfcMHCyY3bJP9Yr+p8HxEKZ/Qi/1rTpcrOBStD0+xV/sWclSFkJ7y70YCUt2ze6kwPo/8fAmiBWLOvEPNmtLa5AdI9K/SptoHdK5LCaA9fphC45E2osjIfxkpfo0Djn/SxiEcWhtFCHtlEQO9tg0sFhhBzaEZJQSUh6AFJShte7tahqrHU0RGRl1rMY+KAJQxxG2DFfuseBQPy4lqmScRPqM4u82qtlgV2NLpwFh+1oiftY0mWjvTGwQZ3l2F8HliCwMSvpKWZLgVM4u7EgZeLjYDPVKf3WCn2qZHnnfc7ykD29lczkpX9bb74mw20ZM6T/da4lFaf2ZifCt9EOx4JM3nnrkBqVp3V03DNMwldrtwGjn4HaCbNpDR6XM57CcXfXQ8Bh97qBoGeXWfXkdP0ZZkRCUk1TRUyT+nDBVybUs4052Y3aXPli4Weqi9Wo/g3aIOQy6T6vJUaYUTNQV223vLoRM6dHT9TsAAF8JCLJoVKaL9Lm+PKCOnbRNwblEsuXhIR+K8E65GsC1RqeHBMJrQZR6B1cUxDwuCmwPIRqRfGoZZ8ofqsLXXV4Y8xUQx/ik9Z5tkl7pdf5+WduvY2qBYSHSM3i2K851TCXahwlf7LyUECNiaTs3eKdUCaNzjpywpsY36Cy0KXi13NR5Vg8GhMkuvxtmyPaKl20zUG4IHX8zq2A/afDt3iyv2VLJlywTYcUA4wrSlyEsFD6N3eCIWbPWouFoScg2uk0NmdlNpGjaumayPPrMjxr/rJOi6N9sylINraxINLFQYUtOZHyzLIuvoRN1GE0LQhmvRYgJVQ5UzupHbHz/4HErL8zOq6GZIRtMuunCODuUqoEy1j2Cyjx6k3bf9uRNiHpxi3izz3q6Z2bJcjRcddiuUsmRqgTwaUxSug647hZrDLvmJIjJZLQQh8/vIi1zS6KB/JWNlm68U+JCpDE0RAw9y5mUXVbf3SxIKDLXggtAslgmsWzBtSQpqDwetudoCMJm8AyQx0dvsPkMUXzMNr6i63kEyiifSynPxJ3ghtRIlw5Kd1xlNC2O0BcJ+q2yn3kthjknuL1ftYvGhm8cs9TPQddirURYrDbio2BWtqd5yYWvDyK6TiyKd9a0gSakIeVODAoGMnvmRKuRYCsuMv7ih95+ls6I8GEMJ/tum0bR00wK4GCsUw/sHtrBe7tEMe89HhXqdIjIAG/sglaE+INVVN5Xope0f2/PtBho0bqx+gMhFAhOfYhtMGMiIKwKYLLyXvj3iH8mguk9dlrQB+FkDDeZKtBIgicr8FNUHDZdZLwnBAltLlhH6J1bgsF7fDLeABiMUReC/9gkGJISxlJ/gwlC/s0lkYD4DH2hO9U5aKi2CB0g4jw019LIHBe86yxDaeDD6D9ZsaulhceUl2sYg2Obfj6MdAiv/qkJuPEzV0efrgmkByHNBRbhpG0SlJrjo6EDrXWGQFUj8v41XV43yVwyPxFYPnSbbysZw11LogYLm3jCrO8G9i6ZX3lhJcWdNXu+nE/WCsOSM0euDs5jQljxtF/P6lAf8XlAX7JDM+fnWlAojFnBQ+WzCpKSgnPHtRw+v1eBV1lbSfLP7rsZ8jDeIMtHH/o1IZD/jD7ruIJVoqpPEUgB5olSYC862IPEMMDmX2dlY4regKLCvArA4bT3XZr3JAW1lTMKucryrKqiFPNKE0lrewRZmACkHb1hr95NhXJpdaesQJgkZYNEbkyF8G+maDbhh3IqtnL+MDDgVF6tBzUvTeUFi2TbBxMinOIvGziBLhhrnCCeeRcQeTgCaLps63HNk7EVQXVCRXNDXRvahmzmjltPmStGgqh+W6UZ0VOi9nDkUEscClZChzIShNtESRwZjyGzpL6DryYOKY5CL1HsvPip6rEzoa4JK7WlIBALZlELJnaY8P+77po5E1j0ciofPIQycUuOvM5mSxoRzo6fezFhOdW9mrvt5AtlnMDICADqlX2y9Lgq+QvBSFz83xuvXrtRlClSptqZlt3kF/v5O10ZjxmUW7drh+mJoYvCUkLZb/YYdrn9XTP4kFrHK34bwqCYxcN9yRe642YT6i6KhT3hSQY9q4xP8LPlNwpD/BKX5yiqhn5oTsh3I+oPdjx8AX8UH29+Bv7P4bCmEe4Mj3wj3Ib6lcGvMxLmLsLsR/R11uIZ3k3mUbxtk00RvmZYArOMVTKqPGLyc0xa1wobNS2LD3NuXgn95hOo1dMYAlZuXmqwt03t7d5mT1aognNZ1aUGxl6zpYmLx6tjcfQrU8xOL6QOnBq/c7w8Dn2keDHO0S1dq+96aaD0NG0GOAWLmQPqVRHCLkUWImZw77To5r6S6A9oFKzIsksz/1/+HLfUENRCH/FG/Q1pwjEpDI+ANNK0IKHgxa3Qq57KGuQfywnFzAnSV13VL/S1gq0RbS/u+4P1tNzkU8X2DQ/bjqowwTKFnlV4mLR3GM/BkJ9I4OkHgXEISsZvRGpJlRmS8968w5F6OBQ2/ma51ndiXNv3DYcmm9cs97jViBGSAE8+hyrlpVFsKn8/KlAvH1Vp+drK2i5vXAN8/oQgNwFinfl7HNx99iuEoY/QpZOuu+mTWb4gipSH/K/2ELjLb0BmwWRfbU+x4YoQoKlWSruYhvKvNA9EET0EFjCLwJdz59FCltpODjL/8KorNSCPJkfSl3pw4rEAVwkdmQ402HPKJKLU0oS5BsNMiZSV49WXcsvBu8oKWV8wdoroSUsY4NCJBM7jpNEeGPlJ7x8GvCZLEIA41YZOapwQQRyYXAD6OsLRwywOVXQtCm4gvTbcTXy8YMC1ijVUsdSC0ND316NifqkGV8TN+oTcPtdm+67EAFTrmNfb8KsUgKIUpc+5u64eCnlToO6KAdapTtAoBWIvRMsej1erNiiscKKwj2dUkkSoGy1tMQQj1RLYeV+WBdPpA1o3x8m1kLw9bi8cqV37jsezl0HgtAo8NYD90gU7zNtKdR2zCVwwpa5NIIEfACALAVmZt3i9keZd5PPqIafeahXzKBVms/wYWzqxoN+sdOopAQNgNNxgia5Pi5DdmnZehbNvT0Fs5gz2DFmkIojnoyqCP6nAXazldFYi9L7K6+rSRqXuk3mO07MwellEsekU01M3oOTGjGpTCCGuE0blH604jyltzPnktNZlBJ2QE/BemzOmkQ0fSgs9A6ZM6pyZL8HpF7zBRMUjLMwlpdWDtVmndruHY1b3OWn5LWWbLYpMDwzOzTLd16r9lHpZUqfEiZwHhowktJrL2CdN8lGh2LYZhJeWr5joTk1vwJC4T/XpABvLwVcYjQKLdm24wTLFnxBiUbY+igRNPXbK2D5hFoeWI85Biu0U4Tj6JlvLtVEZPfjeB0jA6PYVBi7Jihkg2xkXbQF/FJDfbzHEcrGNbCKWxilWXjzNqcAZyO0snUt6bZGodmSgUSaTzz4mjMKM3zkHrdYetFO3LXWVIx5X6BkQMIkYEoYsJJETL+HRduCPtnuaSrrdDTm9QoRkMegtT4GkicWmAf32V9kl3ZmGpVpoFr4oMMSmAdoe8SYtkWkV5SwWRlNRpDndvdJEkCnBkKseSclSKJqOyNXx2G8noW0dX4LC6tpPJBgmKz7/UhXthR+/mb5UrSuFic7jgM5Q8L4BnNkACOi7erkUIUc1+oTTHwM2l3q8AbEuh+YhvIjwtzYlh2d/8/ZkrU3bBL/wN/RYo6xGiTYJrLyj/o8IgTrhvJmAF2qrtnFL7PhM87Q2aA9zfLgtAPNH5pyl7t+6Jq0WK78I2jQLM6SWCmJt7OpvkVkSWibq37kvkXfR846jbSOXk096k2zb5mg8go1NV1V+8MG7xPzRSlx4BpqEVFNZzOx9Uei+lrMs1jE9DZr0EBXZWKaqdFSg32STza+tqFwPCplTW28fi64pO+yGcA9rRBcM8k1gXCjCMpKoX9DM3AAA7RdeffQy/5qxgU9DAzeXz8zJsDuwUREC15KXcICnJh+gdipKK6WIRPb3lFHo7jsbKxDk1KSYElO8m5WbCQTMhAgRyymtiWIohWvQUSASV9a+2FBpo0P0CKHIx8p+NbIFjzh3oB+f9gOxpJcRIE5MnVMhaC1iJ8egwyPn4otNvncqD0eI33IwVN7xgElm5dzRTfxP4yTKH3Vk+Nkk0iuEHTSQfsP+hNWiO1stZi6b/iulDmQHptsD34lZPMkxCGaEH3qsU612eEbikvsCBeh/e1ETTHv698yiX1DQ+5pQFhygzljHO/QFP5Ah4SoiWZQae+5tO6bm5eag+MciNKMAOPi9/7IYIluFyYW8Tb0iQPnqHdG55WDhRehcZS+NsvI0czR6LJAYENuR4xeLcpG1OMla0xur+WbluRuhZw5n2NgKwvrxw4Mhk0p5ZChhBUOvqzAsAw/5aAl04dFpvf1Ve2oFcFTl7IQaskoPOulGITn/6ufAdbXrQK+fSiu8vef/8h3CIpLplPQWSrdL8BqvSL9RKjff0ubhyAOE1C7M02gk1U6lD5qM4Q8s8oAUX9+LD1E3GdAu+5ZuM27xjDqZqCcdcFMQeXd4dzHK0vOiHP8Tx7KRP8WT4xoqcXERUo27HNPLHyY7vHlCwNAq5kcfS156uYwtsOFZRFzet+FSP8x8mTE5k6ILNLgg/N7Oam2GsOu9RX5o86BUP71PDEYIpo6YvINESCOBfPXywff57DD94fHlGMltj6+AvqCFk5TyOoDrsLUAQCU+zZDKIC2uSeDyI4FzUO5kElcVmRpYzMJ74K2tWA9smHuhGouB3X9fQEq+lWIBY4QqXDAXq2n477alHjkSUuNM//wlsYouuyPE1W8PzDlsbWFslBAccSF9z+kgJav136lyzqoEkNFhwxVM9qbyhuc/oKVmvCkndytfq468LohCluP0nADdJZeCqcSoSsmbmvYTFuJdCLlR4jg3CmSx2q//vO1jtD8auayHnyDRPxRiMo7wGLUFY63ekIbR1eqf5gFr3S1Gw07ECs1LU5WQS16QiY5IozFI7K2idEo24DO9x8yDftJ+9ROIRuFXl8Lob/yeSK6BPdlYNvquqI/gEUJK7UrgVbeXsn96uHbxXlRp/FtDu5evzSmwmo460atO+aieq5+UX85Or8HPZ3RS2889xOnDb20OeSJHP0lMkskqnU35NCb+WH/0RCBIPrm8irLJwqStGqZYoghRAr7h0OLs2BMU5RdCHpJT6nL1tgApkqG1/w3pU5DyCRuBYFxgQbHSVtnXbaDvSXlcFUtmLc/FnyYL8z57wnVHCk5O86OSiVVDHfpLK8Uc+WFy7NDaPCwSIrwlaP8ZDXNPXdR88hu6zTVS6lAa8uY0oWFrGOSwtysasyX4Ee+VTa8HGugOAaMSMn7ZRb+jMwCc71/aDUjI0gujVj+QpKrSWB1me6sjh65R1fbDNpQi+tukFI2eKFJTdJ5pN4Mt8g8qftuNz7WpFd1dRlxISkU8CRKOJUfZUMvTOHV4QAEdDnMjTt0r5Uh6D7Y/uI00UDLP9s1FupOwmKDtvmUrcjzZiJ8YjrBJ8N5MTe0rVY+QeWo+Wdp/UZ3O+d4JflLRyeN4gDZxkwW8qv15/DLjgXL0PaMoM85fpWI5lrS2lLdUgv46HzSQKAbQOVjqVKlbNg9kTTAfdFK/ORsyLXcdiqTkndK8scdodeMoWuCaE04s6b90LHn26uSXHejOI0QlPJXrk2E8iaKMd1kCI7dNzvGYUpYi6dXgrUQgRZfdyM/AgK4K7Humh6bdWevGfKG7oEEycjfTyyOBC6EYyaw6b5NSc23iplS7SUSAAt/CC3b0iP29Qm8yWAFtILWH+iuKKGQWQ+k/F8S/pSaVpgLeWCQe8F3sepegc1Ve1tVqbF05XfeHTWr2yTPlHtFTo8t0zrQDbvJ7cOQMHfTx5N7mtoFP+OrgJrFkcwX831OqpVpXhHScNvh4FM7CknYqCC7HSnwe7NDRy5LEUWswbbJ7A4+frUonzqV0nRplqhljNvSagfDHt/ouF3if4SLTtoc8zeNbmdRPW64m7NsBUstVRYOhfOAbSRO2ZJmzSQJr3WPcs26zrf2KKzfEqqO206BitFeFtVI0LY9ecUHQ02NgbxHuI5QJ3Vvs+GSwCeyypOLmuH9vJ7RJrkft/qEyhYn571dggQaufF1/6HkklqXy1TmMIQwv1pfx0Kh8DiWWiC5JNd+Is2y5dFX+VHOOXfMs74xTdPqwX2G5/oLLp0H70k0Ylu6KTPuP5orVVc+yjFHROGZ67SwFY122lChrpdMTRwkZpl8MQKFm6pnFfr3bZJdFD7QR9a5HpE7i7ydbtW2Hzi/9Um8sigaB252PyX3ykVj7KXT9Skk2kPxfRsI2DxFv5eIcHIJlUFgmkyoRDav5Y7AiQuY9ab2jzOMUTLVSxae3meJWxLYhlnbt9zKasgIs/Lz5BE6KErwxb9ztRq/7Z98O1MCnkceXwvTRt/kJLJT8gUXtXsDQY0pgRGNfXo1BAK6gsppqgcvRfM/FNz/cCbkY0skUBMFh2cQWtBTyWHpzX+NommRA9ZqZ+2wDvMr8bABYVH1mtO4T0TRglaBUdS7WTyH5kaFUdWeukJ9Fwm72FBWP7wJjj8rcTwn6L/aCrpYP2zCyG5JqKEnkD1F31jyBDwLNVr90zpeUS8Krq8e9fMOLqYZJFObx98CyNjrVSfYLwwZSpasohkkj3MFS+KKmfkycPmCPs66vpR1QHU0mZvU6tqshUbo1fUDNJ+4X4U9RW5jYJJf7psexCDZOD8BNJeFcnXbPWojoqpLu2mOdHog7HrtgoQfvL5e6HeyluvXXauZ4K984M9F+0j1cD707QjTUCpaNSg0VF76zwHaqbwQ68AWADZNv0C7dyYLPMp+scIMrrIDKP2vFBMhDQN8EhppSArzkNgIi+4yFsoUidMAEzyX3StDNgWUpp8BBXdsu4bxjjrGlSierzRcbzbpjRIPuZ1ikzZqKb+mQDZw3rqq10yVeUnkqdevVrFIW+oOmrQYMH884uahgfdQ3i113EyFKVxk7tZ6Epc/B0FalU+7eht4kviqLgN167E6bGsXyoB5fktauEE+kAzfB2AG8mEwinDwtJxDLXCNjEsX+v2qAZvzToKa1lnIvdpO4RmtYL7A2vqELUtOET0jRu9l4LWWprQI4kNB+c5qBOeAmWUqFLOlpeliBF9WYNxosAKMLQIv7PeYGWZLOCXnldPd6ZXzOLflaQ6VQMtDXqEPThix5RXCu3QaxZ814TeENy2bapkg47uWRwGzr5ZguQpbe5o2jU0GFmbXdMfsn6wBWbVdO9CVfLI3AO6Vgb8j2NuPUG065IzYSNcHtTpsEpWEzvK3Vlq9bzZhjygcvg2nrOrswu80+LjrN74vtz9j9Vm26BVGpTEbRrZLimQTvoACa3PepMNTzO6DZC+bS+luIwyS19Ms24NhxjcrTPvZzSOzOBcK+Sue4NXjAsQeoeh04Ac4xllszALuSGsAzWV52Brxz5DFbUQhRFzjyVfKP5pxV/auMNX7qV8nqdH1md79ZFBbfJ1EU0BFmrxYAk8LcasAK8oaTimK3h36kFjzGKAJn/763l3LIxRcm7xe3wC6B5OOd+cr7weNvGBpqKOYc0nwHniZiaKHfNlgRIxT3qLihy5BqM33i2xblInmkvlEg1J/C1PM8hNt+h77CokeumEZ+mxpesJu7e41hiWknL2ptiBh4uGsYi7qk0e+/nYny2TBd9BFaiJDmlRj2d2v6MwPr7jyW28AisHkQOjrwg/oOjEqMa9Kxqw8jsNCsqOWbVgdI/3PcSvBBEv3TWD/w1xnE1KpuEpYGuvnUCsdpQIIkFXgbfxJxHr/3wVtiLLn8C3mDB2wpv8FvticxrmNpNf3IEymPRzvwT1oyzx3gjKerk5i8rkUhX1Zo02G0fRtzkDv1gdLLd3ZiOvxbLqDYumHhQZAltpqcq+mjHp0gjxdG7jw9qcP2ddAxeHO9AcdTkmB0/3hN51IGXMb+6aeqQYZ5Swb+kfqkAd8ocH/wbUMexadLVf3rl+Hzvs2zzmCD4ubIKApq321J71DH4gwasO5k2zOeQIZA6T+J83RLlBWsA4n/wqQaN2q+kNS4+zEwbXjO/NZI6Ebh3pRetgfQGlzBTX33KPNQn3cGfc/Q22Kz3bIGC+3IkSW0KHj/GjP1DLJAUY1ggQXXlrOS+qkE22w2qrSiUSVkydnc0m1bipC4tf5xwLredr97B8+TE58XxapxGg5JFVqt4wYWXpHPAFh0Ca9t/zkYFv3s1q7OwzlhNjoNrXulS7njmyxpjzEH7hHJhw59Qs7fOqDw3uLe9fFUNnY13ktb4R7FIQNWtZROwITbZWOJo7N0cTZwoIN55jl6XmaGgLHY4aQx8xxldYIEDuVovsXOtbfuHRDBUmTi//7hlB68jNIA8GH95tFtZGRnRn7m7K8Kh0zGvjXdXBN/ZtEjHQ6Mcu+FX9yi5IZX+kUb6ympP2tkBfwkDYMyNT9Imr4ztEHZvKeERiaYK/XQ4RMig1fFidVIwOTSoRqr34umqZgR93FzDF1rj8LlT13rAvMYNORw5e3miGm+LUgeGVXNZkaaj1Mc6HZq6+wBZxVAzNvyoBjxvkD01THXFOSkJEbkMc9u/7huDv4MoIy4XppNz0/j89cMSPz+7qyMl/w1qrXgPaj19B9n01ImOMhr+dzyJVQhIEwtb2aH0+CvhCJfWQKyQoacjvGHBYbEF7zN/Dyne6aaFeQ6ogVyoAk4FYIHU5k+YdkqIfkrEElS4maRUYy6+T1wOb8acFE+4HZVwkbvGnTcGrpm3jwH/tf7ZWvOXfeF6oyer+lkPXtiWs9ow1wkL4keEOP1U6Ysuk1eMtQf+/+bGBJ79RCw/f6PxeHF9A3et+KyasZYwXgjHsdnuz1LeOQvJr+TvGeQZ/newChq/9ppwSI+hVWtVjBVYqvU5R/LvnzXNa71FSE2jvpjAILf/GFqufVy/xrgcs2dXOJ2A/HacQE8HbOIF4+SE5TXIhq9ONzTNqvOKs08VGYyDaNHOpQPldPn0UYzS9ZfBzeJHg0qsJit4q1uejMlUpXvMwDR1KV24oL6MhNQDFyHDXI9hP/44X50/qkZtPX+T+fx6vEbu1i14HMibzhbN1f6anGqgLEK8iDdJYr6e2AfCO8+J8hPnEck6O6GnFT2CUzMZa/E6KFMrg2s+FNepniGReqVjJ1aUOsahAErZIf3hhmh9q+9anz72sYGZD2y+l4+gl4iidCBNA11Uozb3EkViVpTimkNLW+wVCB9XHP4SC3+uq2wYpTKcnnuDKW7HaTsUQPnFBGG71tdbtJxOTo+XpaRRA0ABll5hZcfBKSxjHJHzqc97uc/bjV+9MR/SWPQkDfBoylS1k+5OB5Oo8npekuzD8tZR5ZLqRiwYHpldt9wT1Dtkx4IPD0s6E6apFOwvUDDP+OpT5wrAwYNAmI2atUEFsGfooSpYy9AZOh1cezLl4G1Gb+pgHad2FajGEjBR+ZfpT94qHFUnMXqblKsBuEtDd2FJ5PkVEw2aSD6iz8tNPwF059xCim2cZh+WVFZG5K829uz2VeSZOSkTjX4lCHteZCYVnRveSN/FchSn7QdtvscH4PeQMN7+OD0OgAYQD0BN5ZIYT6WiqJz2eLCBYfm8yMxo+HdLaqfaSavWISoD1UQ7MTgjvdKeIjdg/h1Boj2uzUjdX0BTHA5lolSw5YEU3Zp1b75puGPOlGqiZYwUY4sivwhfM1OzNdA3e8jrX0cDqJawGIFdVav78erIhZOTvZ5DYyI+N1jWTVoZs+otNkj3gN1ieHZZyMM61MpZHDAakoJKn3bnWnxLlP4OWK2pt2L7o8VXA3WmGDFGQtJFQqbD1UQBefJgaDMHQId6hHOEY61W7idjYCR9x5rMqcgPpGCHm2R8+nPJjs6Yj3w8r03tCBUHrlFj3+07aoyN9hhQB7Uy5DqbJffLz6IG2wyt4Henmt8bn2MaGjEMO/WjIJDSFYWlu2OcMBBi56xkz7Lc0Mur/aFQc3f/UPGZeUPeiBQ7Ib9FI5vcXpLGouznykOFaOeDr0k9QepOeIblXOyaMTD4b9NlOgsznpSPYJHaQghopPVlryZF3L2QL+4lhxtW3jYXSu7uyepE966JCInl9lzstC8yE0ZPgyeVjXgRgqHtRRiM1+IL9HaYOM2KRRaTcP/5Ret/2AMz/8j2htYutyRSHePD2Bnt0LtVk8IJQB2vLMo/s2qZkdk3pZ678qioRswRPrhqb1T58DRLturE2eWx8CpleoGD24q+CrPQI5jcUPirMbAzonfm7YqxVhpFuQXf9rougUJjrBC617r+oVjNhCSxZTQABv2af6cJWuAnl061se9cmjDjKO9rQnCV9+oYAzbnNxnZsCcGUlPrzArsfyRptBmC7cBsAZtTc9bwr0ziY7B+P0KkYOHniAK5SNqOHu/i6nm29vXwtxGThaaek/dbygfaqzoNsM1A2HmVv+2srIZclvjSEv64+L/aV84VOuySrHILxKexvwt0dgmEr1ThOf0OnZTJK9Jok1QlmaZ5O/dpM8Mz6Qj4qLrfeEViaFq6UvcCYKEU3eaILJxguUhHskH3RcBzbgDtQDBqVIqZudNvOtxTXdC83LiJW/oHvNuJDXp/bedHK2Rgl7PraJ6WNxaRUueKFAidCdXWgHESO29snUsXcQ+ECWHNJ9xNyE2a8/Fw64QxhpKNjP0qq5AfvfH7qMosQ+8lX6LIcYKeIXmDv/YLeliGkHJq0aub1tSbuLOMJkda1Zz/LVR9TgbT2jj9clx8MvfsNI0v/3Ht7j+h5qsSoBU8dTHuDvJdChJdTWcrM4mp++2gSFJ80ddHTV6jD+ZxA+daGWSA0SGoYHsJOTQvmDq+S83VaYdifdGTi0jEUGC9aOamrCT7M+Ui8WOcxbmYOyHJHQ0andHvFZ8922S93zs4d3LQ3NZUgbNQu+Y8r/9YHzXSuRt2ToZlVB2VuK6HsmNeI+GXIxUBokSX44p/nq2m7JqQdOLY29uNKva/V1zTdrjE+HJ9fOcdA8Xvrewiw8oLyQcud53XWXKybwZGkZ9uR5/VWxi7Lo2r4CvtNPReGeJsxq2S6M9T7Ym5FSI3IBbFJYMAqLzX69bhR33Ov3RRRwF50lqxS5kGhFhevby/4owZ95BcArO4pePmXqag/uTSdX4VgVA1t1yAwx5yISL7r0yOep42R7r/Delvuw8qFBawkH7XVXdT+6ICbRFXtIAzBPcUos6FyE5//YRe5X6+To9FN2nRxQ8SFCf1Rc22WwdV4CDZdwIxVGGRqj5BfOR5kZsKv6IzLhH5TNabEM+WskxZxfau21KTiJANCROO1ir0Lo2iCvmbVBeODvHIHjD50yEgQ4cayIN3kty9MvagzSrkQlNQ88H0Wiqd+gND/7btyEOSxdwOnEZURCBkobGgcL+oQ8Qvmv83djLg+DP51BDDoBGMuvzhjd2JvsiSZxF1KpRHOlDu8wqLH/wzEldJJHfphxVnyjkCnoOaYpcUTlX0LagWPlM+tuFZk8rX2OpF4koRq1zVwR/+QMX8FpGU96iGLu3V4AOaoY5jHx7l6t/rgMKD9dF8cnXlfsxgtTSkf5sxSwRyd1YVcxKEMbVIBBspY7aMZarm9ZUQqlGwovuNeEIchJyt17EkYBGSf/XYMkDAfHK4GNUcjXdkGmvrdaSRHGFoIrPOcBL4/Bcf8wFuWc3qSGiV3TbfDNdNTN/snCBUJ2955XT9gZ5nBSW0Nfyk2WtsJXnrNKKVbUeNuQNmyZMX4/XmU9lKaVy1CnJMMResJW2kFK3JX0erhXwqGsh7NqsskGdMIsaZxmzfIJyfkaAlM/qWeSt+eYulHPFANG8GXvKvpIP3DGEur18CJ6ZZU+c+9BP7kS9+fPb+UrhAAgrLlGL0E+AkZO37knYZKQ7MyaR6x54Nmp/kLBbEqFMv/wt0o3OS6os2imA549sRgm8kzy8A54PepggtXJeGTtscNkM5/zVyXclFiDD7MY5yFSrtzb9EVzWJ08Kx3ltwLiySwapCd5HTMyZUMJnv10HXp4+aBT/yqaJz2GMv9eB71fNmeWis6YADrIIxiSk1oI1zJWHPmVNp/1rNhlv/3LhGbKfHEpab5bxXCFNYby689uYd+bEECftBtwLHoL4qnFpb2XKtMSDi1+/xIKbMmKu//U7phdWy51wuir2Jfy2a0mAAwiuQ+2qi6yWWARk9BusElPqpOTyP8uAfjU1Er1MbkA/9n4wugoo6wG+a8PmxX2x3iWOTQpT7kLyH04c/V8IIpguYUPqeJQgXA/jpz45SSeWvnLABR6wkb/V6fQQLwT4Lj0UvyjNu/oFCoH49wRR/u/IxAWlfD+1rR++EH14wBV6DS8hH8RAGIZDdmgHy0D/j4EoM/TLTrPXLzc3Fa2IxfWHC92+zbXc2jr1UM2LnnqNLOv1H8+5fNK7kJ2xEyjj0qjw+AEq3A52xVOoruNcdscOa4z7HPxIy/dQ3Rs3YP4WBFJUGjTjyyRwlarKHzCOpbbZOHnum7qwPSrKDgURwPWcoA0oUoSWgmx9NXbiO6Nki2gbfa3zWq4HKTjzKmQvL9sp4YtuK6halLq/EiS5Y+ViwOpcqg0+SU3Qa/3BG8MsZ6nZtz+3TQXYNcGRVNppKKHSyCOzi2ygRKHaJnT7ND+06vjoxjoQ0zpoQrZUSmj7LlpzgfTfP3Tkoryu/jf7RcWVuU+OH8IlrH0NRI/5X/X+pdJzDy8bHAhNngeYEGjJrfkiu3S56JEio6FPg60D+YCwopfbNEjYT7yh7aSt431CuHzk+eBfm4F7Vye/7GurqLVtqEuXUpeX6UnHaDvU0TZT749QL9oSVohhXQBm65L0m6/8Foal+HhVYwnNe724C4p3XJY2hyVjpHsEkYdlhNwb1y+lyHPvrcPeM5QfohmcWF6TzCBHt9CzIgtXg+nW52ww8BnnjZVYiHKSqetgO39phXoivECw+GnU7LwNLHURiHsqLx+Fua4d/IUsSohJ86zSmUp2kFP8H+WqIkiQCPAnh9cG/Zq5N7IsmiZ7ux2C5UoXoF/uzBymdQblp/y6g5CgcW587PDqOfBBizPdUDiIhhplDeBZPPNn2trDNm3P2QeuNEraIEwxeVKHYCOonJWdiyUkzE6b752HAooOYpviWvFAY1hbo0/psgyfTmci/dUBktbCqk9Gq2iIUSUkLlXfNnxQidR/nbcp2/OFPd4zKCsOLJjPbMFVfdHt1xeXe/N1RpqDT2qCsMzb68RuncrC1AUSA28/+TGfRgoy0LzAcx0ISNb9s7iOFoyjbDooIFeAqNEV4Tf2oO2jUa9M71gldIegGDKZLgaN9qmQabCg/+J/6anACZCfr8wHnhLe0e7DZVB7M8O9ofYiRkD0KS71jDS0HssYF/L/oLAIS/ihQLq29jC5OkyXvKq6l3WJBXU9Ce/NWqGUgYWrXc6zsD1+WF0LFSXz6NPL1RRw0b8lCVxodoOka9i9R6NrrvMFmaJ0iRIbeyW2zzuLfe5hpmxXP3RLiyWpMdz2bg8CWFO9pfh3+2vfGVkkDY/zzFl3R4KGyUEx+N682YokRGPcLeB0kypQlSrqPp+bryA1KhRzpdEwvjllpqwF3C+AWpRf5UqsqEerUJkYCMZ6d4oRouOExio07vun5s4STtPe8yhlrhjZWV5K8DhmeyDj6Ylg0uYfNh0pb9ca7XZYpOjMwt1UUFUsfJSarzLcyvwM9h81rUrFDzh6Kx2fXYN0XRTHWgoNSdidlwuthQEe2c2j351lYxW7t+xU8J1W6oUo+0ej0KchfLlEIE6BJ6rf7qiKwL+J1E3eBp/NLR6oSbT4nRl5dzzuCdO7MRz9tICa6q9VeZu+Kp6+gRSPPNk/L08Yix3HxAesJRtdHaX4iXIG82HNi75/W1/B0JgAzF9p0ygjFfSSsgHAQIHF4UiWwb6huOdhSNOEUlEaylNoZen/a7SnN3LddWJQFPaJNY7rNx2R3zk9GKAvMLE1aeZQ1Fcsu0rSEiTyQsiIL/EXJZOxxv6w9Qdeq1QoxLaPi0F1JhOpkzkW6Jm46NK95c87o/tTZsixH+CeI01VStUPuwCbdhSSODfx+njl7bGMdym5KxNxjh0n9wPOVFQz/XC9J7BhZaHyCmPwCvWg/ouEfNsZx/JKQmzncuihGMbFTQThAbMg+cCSow6Yu17JW3B+fEB8Uq6amPOWVvE7zFyxn7WzbkeFWjyZZ1s2sjDsepqXuAkqemtWrH3HXiilrAWtxhZM4DM6X86iF90xzarhvx/BSyeeQ/iN5cYqY7Uf29WV5iwVg7CYebz3u5twi+ejk5TJNN2RYXYJzqhaxg5ewd+hk4wqhwvhFWn0NIljfTQ6ZIBlL19HgySlPvGI76EA6xtK2aohYuvt+DxwkPCcMEgQO88EPS/t+XG6Ix1pQrEeR70ayuzPdYX4RnQ5oNOSaa85RZuaS5d+97GcpX7+Ac9J0t5M6b90C9lRxLZW3k7T+NSiTwJ7SPpN4zLrax00wmwjlYUPiydHIbb4awKuLOBL8OG5GAbz37JNPruXcI9SH8bD6aCfFUM9hM8Wdpf7oCU4RnzVd7qm6ooZS5um35AiZisH76YSzuAt1o+vUtxNqJLwo2f1ruAWFvaLwNAD82sPfNdb5yPCvyx0Q4tQDTgF97RlEl3iqxS/GyvcZtv9jql6VJ+HYu5kkh/DzJ/DGMDlbegI4q5wgy5XO2JZSDTXAMN3wACre+Lu+QHdtI6vr8O20vLEG/h1BTmzBkxnIENxXJOzU+JaxVbmXWQE15JQ3fDuO5hRI0TY2bPVdfLQJcJf9QftXIvOYQH7klRx5pnYJ2T4uFol1J33VRmWi+8XmS4wNtOqNhjAGLo0yKuQfpBGteTDnqYqL9KpD4zlJp7SdynTgEzGfRIEB6QhRHyP4Om7sTKFbxyOI7+ZjHo9LBoyZxkErwA7wgqW7HNWEsIk4ZqfQKAsL1nQuY7yqveV/hf0qi6hvVYdgUinixcP8VB7S6WPjbyOvCRb+1U+jARoS+VN8tqlUf8bWQJzAtntzEvTxC77J29wNfe8c3PAdyj1+puvbdRGVmSWNoM3W2C3gMdBgFsGStkHbWbRjEMoF2zObl2WeRqlDgBF1sjEM890DR/gywQFrmheYrmjyV9qX4kgK6z8oEePtPWugqrHVWp6bxY/cesAzQM6V3ZwwEk89hDuFsx89pYNjY1q0rnlWHSCD7lOjSUUffCxExgiSdqC7gszglHx5mKhRzjlke89iS8DDrgSf2zLQ/Z39lkck3QxbQncK/q3DS7fEzBdkV3lTqG7Qy9ko30ssrGc0do11TByUjkGOV9XFcAIA5zXgPTuK/10FJ4VFVkf9Q827vhcPdz8xcoP9DYRRBoP8ETtlqZmDApOOnlNPDY7+5jEe5+4BgQBmM7TdMoAwW6QWu+6rXOxhrs/PBY8hfQBr7aZ67ghAzRrUX0Eu9uVg7MTzC7YiBmaFo16Mlfu5V6k/Ab2VX9n6IYcdPpnrXwBdNadUBZVxhLilR/osqpfAb9r9HfZ4R39V/fNPycjVKte9pudaEaRbAIYdL/1697vVu38l6aslNNgozv5xZ/zS+uuftEHJInfZfkiWSSkOBsuLueYk/ok81Ts5HCNV5npED5vzV9FPWShZwlsm2K9eup6RM2U2sBtkwtf6A5pD/Az33DPUFaon3iRWSwPaPqMlwAyJUItHj4OEKJ29xfAYzO9DG2DuL8qR3fTciydpdjJB1OiJxyNHknxE6wfj9bCCLYd11ZfhiEzZa2HUGlbgjJ2BcFoQCrDP6a0GSOQp6+6ixUIch/BdzmF5Yu+2jeeMJ6j79rYOf1c2dgYqV1aYPr3mve9WWllyiJv+1oqTfo25hM8Lh+LpQsK8YlxMzr/+4omKG6LxkK7YorvSwGldpx+DpMyhMeCgQRNWBXu5o/dhp1RF3GHvOfDDv/+1E9zAitcGY+7QiIXlYw12gnNIOlUy5+aEvPoqveqRphRLN0yHAb/I/GxDovA1BoXQ1UAOtyJAy58uPKH2VLN9V50Db2qNj5FtELtm/l4apabOTLYFBeARSWZZi2XX781tdWKEJTFC+MJgO9Bw6zOXOO7EsAeTq2lhO5mwucfa7g2kpavjdUiFEcyBR/+rFC1+iKrgbnd6BPHICeR1XMBR5B3S58vFnI+5qHQg9tR9SK12Z0oQnRyQulr0Oek2CSjVERcaD0nPs5ph2LrlTnXSs1Srq+ze2KXQn6RyAajoe9bYS98X6lP9OJwlz7PFrsck+Uli3XLaKPm8tpCoX9vu7rn1K76poX+/cHWDWvY7fOX9cB0krqsLW+IGPw7f5xcWZZM/0FsFRvLYB/jusm27G8gzGP8ZpsMzN2KOT4JLxt/YLTsb3lRLMqPDnNZOho+iUGjTxXZtjfobbrEkUjaxG66WU5nZalcW5bLnMMvBKNGo/P0fQzCSEGFvw81O8XmpIybPij2/K//BgK8WrNovynyRl8aWS13JV0gW/IklFJC1RCh9GbMOvVHM2NvbsktcQMZCHfNMB5q+1pVnbAYxvV57afiaNUz+JLVf7BSvTNtKFfZkDg+7L0TM1YKQBuYQ1SBfl2ZZwTabTv0+FSaIn+AieQt5YwX3iFfctANysSxNDxBvfsbmZclYvOu4BtMXc3bZgjls="/>
  <p:tag name="MEKKOXMLTAGS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8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5"/>
  <p:tag name="BTFPLAYOUTANCHOREBOTTOM" val="False"/>
  <p:tag name="BTFPLAYOUTANCHORELEFT" val="True"/>
  <p:tag name="BTFPLAYOUTANCHORERIGHT" val="False"/>
  <p:tag name="BTFPLAYOUTANCHORETOP" val="True"/>
  <p:tag name="BTFPLAYOUTENABLED" val="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8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7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9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0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1"/>
  <p:tag name="BTFPLAYOUTENABL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8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30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6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3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7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7D0081F744D4EA1DBB5527455E849" ma:contentTypeVersion="6" ma:contentTypeDescription="Create a new document." ma:contentTypeScope="" ma:versionID="03a962774cb5ad4063d421e4ee23692e">
  <xsd:schema xmlns:xsd="http://www.w3.org/2001/XMLSchema" xmlns:xs="http://www.w3.org/2001/XMLSchema" xmlns:p="http://schemas.microsoft.com/office/2006/metadata/properties" xmlns:ns2="e913c50a-77cc-400b-b790-88ee2983bc0c" xmlns:ns3="9feae4af-2b2d-4a46-9e9b-2bc7d3388933" targetNamespace="http://schemas.microsoft.com/office/2006/metadata/properties" ma:root="true" ma:fieldsID="6fccefb4f1d3300423b8b032463a19de" ns2:_="" ns3:_="">
    <xsd:import namespace="e913c50a-77cc-400b-b790-88ee2983bc0c"/>
    <xsd:import namespace="9feae4af-2b2d-4a46-9e9b-2bc7d3388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3c50a-77cc-400b-b790-88ee2983b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ae4af-2b2d-4a46-9e9b-2bc7d3388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8EB18F-D913-4382-8021-01480C075D17}">
  <ds:schemaRefs>
    <ds:schemaRef ds:uri="b33c59e5-4459-436e-9f24-b8debbdc42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36BF03-DCBB-4E2E-87D1-07DFB79B575C}">
  <ds:schemaRefs>
    <ds:schemaRef ds:uri="9feae4af-2b2d-4a46-9e9b-2bc7d3388933"/>
    <ds:schemaRef ds:uri="e913c50a-77cc-400b-b790-88ee2983bc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41E0EC-6E08-4506-9DA1-CEE2D27810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25</Slides>
  <Notes>19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Memory CSD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CSD 2020</dc:title>
  <cp:keywords>CTPClassification=CTP_NT</cp:keywords>
  <cp:revision>1</cp:revision>
  <dcterms:created xsi:type="dcterms:W3CDTF">2020-07-25T01:36:07Z</dcterms:created>
  <dcterms:modified xsi:type="dcterms:W3CDTF">2020-07-31T16:11:54Z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8f023587-d247-4715-ad57-239c35990895</vt:lpwstr>
  </property>
  <property fmtid="{D5CDD505-2E9C-101B-9397-08002B2CF9AE}" pid="3" name="CTP_IDSID">
    <vt:lpwstr>NA</vt:lpwstr>
  </property>
  <property fmtid="{D5CDD505-2E9C-101B-9397-08002B2CF9AE}" pid="4" name="CTP_WWID">
    <vt:lpwstr>NA</vt:lpwstr>
  </property>
  <property fmtid="{D5CDD505-2E9C-101B-9397-08002B2CF9AE}" pid="5" name="CTPClassification">
    <vt:lpwstr>CTP_NT</vt:lpwstr>
  </property>
  <property fmtid="{D5CDD505-2E9C-101B-9397-08002B2CF9AE}" pid="6" name="CTP_BU">
    <vt:lpwstr>NA</vt:lpwstr>
  </property>
  <property fmtid="{D5CDD505-2E9C-101B-9397-08002B2CF9AE}" pid="7" name="CTP_TimeStamp">
    <vt:lpwstr>2020-07-29 15:11:25Z</vt:lpwstr>
  </property>
  <property fmtid="{D5CDD505-2E9C-101B-9397-08002B2CF9AE}" pid="8" name="ContentTypeId">
    <vt:lpwstr>0x010100B367D0081F744D4EA1DBB5527455E849</vt:lpwstr>
  </property>
</Properties>
</file>