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79" r:id="rId2"/>
    <p:sldId id="343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80" r:id="rId29"/>
    <p:sldId id="381" r:id="rId30"/>
    <p:sldId id="382" r:id="rId31"/>
    <p:sldId id="383" r:id="rId32"/>
    <p:sldId id="373" r:id="rId33"/>
    <p:sldId id="374" r:id="rId34"/>
    <p:sldId id="375" r:id="rId35"/>
    <p:sldId id="376" r:id="rId36"/>
    <p:sldId id="377" r:id="rId37"/>
    <p:sldId id="37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A11EE-D42A-451B-BFEC-C896B1EC00C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5FBC4-2A06-4383-BE60-63309F45A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484" y="2990922"/>
            <a:ext cx="10248915" cy="1470025"/>
          </a:xfrm>
        </p:spPr>
        <p:txBody>
          <a:bodyPr lIns="0" rIns="0" anchor="b" anchorCtr="0">
            <a:normAutofit/>
          </a:bodyPr>
          <a:lstStyle>
            <a:lvl1pPr>
              <a:defRPr sz="3733" baseline="0">
                <a:solidFill>
                  <a:schemeClr val="bg1"/>
                </a:solidFill>
                <a:latin typeface="+mj-lt"/>
                <a:cs typeface="Neo Sans Intel Light"/>
              </a:defRPr>
            </a:lvl1pPr>
          </a:lstStyle>
          <a:p>
            <a:r>
              <a:rPr lang="en-US" dirty="0" smtClean="0"/>
              <a:t>28pt Light Title of Presentation</a:t>
            </a:r>
            <a:br>
              <a:rPr lang="en-US" dirty="0" smtClean="0"/>
            </a:br>
            <a:r>
              <a:rPr lang="en-US" dirty="0" smtClean="0"/>
              <a:t>Title of Presentation Line Two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651632"/>
            <a:ext cx="8440283" cy="1233813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  <a:cs typeface="Neo Sans Intel Medium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12pt Medium Subhead, Date, Etc.</a:t>
            </a:r>
            <a:endParaRPr lang="en-US" dirty="0"/>
          </a:p>
        </p:txBody>
      </p:sp>
      <p:pic>
        <p:nvPicPr>
          <p:cNvPr id="10" name="Picture 3" descr="W:\Clients\Intel\PRODUCTION\2012_13_Production\ASSETS_LOGOS_2012-13\Assets_Complete_2012-13\ PEEL AWAY\Intel_Peels\Intel_Peels_RGB\Peel_rgb_png\peel_rt_btm_drkBlue_rgb_21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047" y="5380857"/>
            <a:ext cx="1901952" cy="147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7246322" y="6074739"/>
            <a:ext cx="359559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467" dirty="0">
                <a:solidFill>
                  <a:prstClr val="white"/>
                </a:solidFill>
                <a:cs typeface="Neo Sans Intel"/>
              </a:rPr>
              <a:t>Non-Volatile Memory Solutions Group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628" y="1455697"/>
            <a:ext cx="1099933" cy="14635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28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g Bullet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2081"/>
            <a:ext cx="10972800" cy="988747"/>
          </a:xfrm>
        </p:spPr>
        <p:txBody>
          <a:bodyPr>
            <a:normAutofit/>
          </a:bodyPr>
          <a:lstStyle>
            <a:lvl1pPr>
              <a:defRPr sz="3733" baseline="0"/>
            </a:lvl1pPr>
          </a:lstStyle>
          <a:p>
            <a:r>
              <a:rPr lang="en-US" dirty="0" smtClean="0"/>
              <a:t>28pt Light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3"/>
            <a:ext cx="10972800" cy="462513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18pt Medium Sub Line</a:t>
            </a:r>
          </a:p>
          <a:p>
            <a:pPr lvl="1"/>
            <a:r>
              <a:rPr lang="en-US" dirty="0" smtClean="0"/>
              <a:t>18pt Regular Big Bullet One</a:t>
            </a:r>
          </a:p>
          <a:p>
            <a:pPr lvl="2"/>
            <a:r>
              <a:rPr lang="en-US" dirty="0" smtClean="0"/>
              <a:t>Sub-bullet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0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00"/>
            <a:ext cx="5376828" cy="4615760"/>
          </a:xfrm>
        </p:spPr>
        <p:txBody>
          <a:bodyPr/>
          <a:lstStyle>
            <a:lvl1pPr>
              <a:lnSpc>
                <a:spcPct val="110000"/>
              </a:lnSpc>
              <a:defRPr sz="2400"/>
            </a:lvl1pPr>
            <a:lvl2pPr>
              <a:spcBef>
                <a:spcPts val="1067"/>
              </a:spcBef>
              <a:defRPr sz="2133"/>
            </a:lvl2pPr>
            <a:lvl3pPr>
              <a:spcBef>
                <a:spcPts val="533"/>
              </a:spcBef>
              <a:defRPr sz="2133"/>
            </a:lvl3pPr>
            <a:lvl4pPr>
              <a:spcBef>
                <a:spcPts val="533"/>
              </a:spcBef>
              <a:defRPr sz="1867"/>
            </a:lvl4pPr>
            <a:lvl5pPr>
              <a:spcBef>
                <a:spcPts val="533"/>
              </a:spcBef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962" y="1600200"/>
            <a:ext cx="5262444" cy="4615760"/>
          </a:xfrm>
        </p:spPr>
        <p:txBody>
          <a:bodyPr/>
          <a:lstStyle>
            <a:lvl1pPr>
              <a:lnSpc>
                <a:spcPct val="110000"/>
              </a:lnSpc>
              <a:defRPr sz="2400"/>
            </a:lvl1pPr>
            <a:lvl2pPr>
              <a:spcBef>
                <a:spcPts val="1067"/>
              </a:spcBef>
              <a:defRPr sz="2133"/>
            </a:lvl2pPr>
            <a:lvl3pPr>
              <a:spcBef>
                <a:spcPts val="533"/>
              </a:spcBef>
              <a:defRPr sz="2133"/>
            </a:lvl3pPr>
            <a:lvl4pPr>
              <a:spcBef>
                <a:spcPts val="533"/>
              </a:spcBef>
              <a:defRPr sz="1867"/>
            </a:lvl4pPr>
            <a:lvl5pPr>
              <a:spcBef>
                <a:spcPts val="533"/>
              </a:spcBef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7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56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6397428"/>
            <a:ext cx="12192000" cy="460573"/>
          </a:xfrm>
          <a:custGeom>
            <a:avLst/>
            <a:gdLst>
              <a:gd name="connsiteX0" fmla="*/ 9155339 w 9162317"/>
              <a:gd name="connsiteY0" fmla="*/ 0 h 460573"/>
              <a:gd name="connsiteX1" fmla="*/ 8352851 w 9162317"/>
              <a:gd name="connsiteY1" fmla="*/ 6978 h 460573"/>
              <a:gd name="connsiteX2" fmla="*/ 7829490 w 9162317"/>
              <a:gd name="connsiteY2" fmla="*/ 314027 h 460573"/>
              <a:gd name="connsiteX3" fmla="*/ 0 w 9162317"/>
              <a:gd name="connsiteY3" fmla="*/ 307048 h 460573"/>
              <a:gd name="connsiteX4" fmla="*/ 0 w 9162317"/>
              <a:gd name="connsiteY4" fmla="*/ 460573 h 460573"/>
              <a:gd name="connsiteX5" fmla="*/ 9162317 w 9162317"/>
              <a:gd name="connsiteY5" fmla="*/ 453594 h 460573"/>
              <a:gd name="connsiteX6" fmla="*/ 9155339 w 9162317"/>
              <a:gd name="connsiteY6" fmla="*/ 0 h 46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2317" h="460573">
                <a:moveTo>
                  <a:pt x="9155339" y="0"/>
                </a:moveTo>
                <a:lnTo>
                  <a:pt x="8352851" y="6978"/>
                </a:lnTo>
                <a:lnTo>
                  <a:pt x="7829490" y="314027"/>
                </a:lnTo>
                <a:lnTo>
                  <a:pt x="0" y="307048"/>
                </a:lnTo>
                <a:lnTo>
                  <a:pt x="0" y="460573"/>
                </a:lnTo>
                <a:lnTo>
                  <a:pt x="9162317" y="453594"/>
                </a:lnTo>
                <a:lnTo>
                  <a:pt x="915533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srgbClr val="0071C5"/>
                </a:solidFill>
              </a:rPr>
              <a:pPr/>
              <a:t>‹#›</a:t>
            </a:fld>
            <a:endParaRPr lang="en-US">
              <a:solidFill>
                <a:srgbClr val="0071C5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582400" y="6489700"/>
            <a:ext cx="0" cy="238125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nt_lookins_hrz_rgb_blu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29" y="6464300"/>
            <a:ext cx="465456" cy="30480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58970" y="6390289"/>
            <a:ext cx="7804233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defTabSz="609585"/>
            <a:r>
              <a:rPr lang="en-US" sz="1200" dirty="0">
                <a:solidFill>
                  <a:prstClr val="white"/>
                </a:solidFill>
                <a:cs typeface="Neo Sans Intel"/>
              </a:rPr>
              <a:t>Non-Volatile Memory Solutions Group                                      Intel Confidential – Do Not Forward</a:t>
            </a:r>
          </a:p>
        </p:txBody>
      </p:sp>
    </p:spTree>
    <p:extLst>
      <p:ext uri="{BB962C8B-B14F-4D97-AF65-F5344CB8AC3E}">
        <p14:creationId xmlns:p14="http://schemas.microsoft.com/office/powerpoint/2010/main" val="3140647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484" y="3140904"/>
            <a:ext cx="10248915" cy="1470025"/>
          </a:xfrm>
        </p:spPr>
        <p:txBody>
          <a:bodyPr lIns="0" rIns="0" anchor="b" anchorCtr="0">
            <a:normAutofit/>
          </a:bodyPr>
          <a:lstStyle>
            <a:lvl1pPr>
              <a:defRPr sz="3733" baseline="0">
                <a:solidFill>
                  <a:schemeClr val="bg1"/>
                </a:solidFill>
                <a:latin typeface="+mj-lt"/>
                <a:cs typeface="Neo Sans Intel Light"/>
              </a:defRPr>
            </a:lvl1pPr>
          </a:lstStyle>
          <a:p>
            <a:r>
              <a:rPr lang="en-US" dirty="0" smtClean="0"/>
              <a:t>28pt Light Break Slide - Title</a:t>
            </a:r>
            <a:br>
              <a:rPr lang="en-US" dirty="0" smtClean="0"/>
            </a:br>
            <a:r>
              <a:rPr lang="en-US" dirty="0" smtClean="0"/>
              <a:t>Title Line Two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830936"/>
            <a:ext cx="8440283" cy="1233813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 baseline="0">
                <a:solidFill>
                  <a:srgbClr val="FFC000"/>
                </a:solidFill>
                <a:latin typeface="Neo Sans Intel Medium"/>
                <a:cs typeface="Neo Sans Intel Medium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12pt Medium Subhead, Date, Etc.</a:t>
            </a:r>
            <a:endParaRPr lang="en-US" dirty="0"/>
          </a:p>
        </p:txBody>
      </p:sp>
      <p:sp>
        <p:nvSpPr>
          <p:cNvPr id="5" name="Freeform 4"/>
          <p:cNvSpPr/>
          <p:nvPr userDrawn="1"/>
        </p:nvSpPr>
        <p:spPr>
          <a:xfrm>
            <a:off x="-9962" y="-19629"/>
            <a:ext cx="12288276" cy="713908"/>
          </a:xfrm>
          <a:custGeom>
            <a:avLst/>
            <a:gdLst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605118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591991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48189 w 9158942"/>
              <a:gd name="connsiteY4" fmla="*/ 601837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48711"/>
              <a:gd name="connsiteY0" fmla="*/ 0 h 911412"/>
              <a:gd name="connsiteX1" fmla="*/ 0 w 9148711"/>
              <a:gd name="connsiteY1" fmla="*/ 903941 h 911412"/>
              <a:gd name="connsiteX2" fmla="*/ 5393765 w 9148711"/>
              <a:gd name="connsiteY2" fmla="*/ 911412 h 911412"/>
              <a:gd name="connsiteX3" fmla="*/ 5909236 w 9148711"/>
              <a:gd name="connsiteY3" fmla="*/ 597647 h 911412"/>
              <a:gd name="connsiteX4" fmla="*/ 9148189 w 9148711"/>
              <a:gd name="connsiteY4" fmla="*/ 601837 h 911412"/>
              <a:gd name="connsiteX5" fmla="*/ 9145816 w 9148711"/>
              <a:gd name="connsiteY5" fmla="*/ 0 h 911412"/>
              <a:gd name="connsiteX6" fmla="*/ 7471 w 9148711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48189 w 9155661"/>
              <a:gd name="connsiteY4" fmla="*/ 601837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7471 w 9158556"/>
              <a:gd name="connsiteY0" fmla="*/ 0 h 911412"/>
              <a:gd name="connsiteX1" fmla="*/ 0 w 9158556"/>
              <a:gd name="connsiteY1" fmla="*/ 903941 h 911412"/>
              <a:gd name="connsiteX2" fmla="*/ 5393765 w 9158556"/>
              <a:gd name="connsiteY2" fmla="*/ 911412 h 911412"/>
              <a:gd name="connsiteX3" fmla="*/ 5909236 w 9158556"/>
              <a:gd name="connsiteY3" fmla="*/ 597647 h 911412"/>
              <a:gd name="connsiteX4" fmla="*/ 9158034 w 9158556"/>
              <a:gd name="connsiteY4" fmla="*/ 598555 h 911412"/>
              <a:gd name="connsiteX5" fmla="*/ 9155661 w 9158556"/>
              <a:gd name="connsiteY5" fmla="*/ 0 h 911412"/>
              <a:gd name="connsiteX6" fmla="*/ 7471 w 9158556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51470 w 9155661"/>
              <a:gd name="connsiteY4" fmla="*/ 595274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522 w 9158557"/>
              <a:gd name="connsiteY0" fmla="*/ 0 h 911412"/>
              <a:gd name="connsiteX1" fmla="*/ 2896 w 9158557"/>
              <a:gd name="connsiteY1" fmla="*/ 903941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  <a:gd name="connsiteX0" fmla="*/ 522 w 9158557"/>
              <a:gd name="connsiteY0" fmla="*/ 0 h 917068"/>
              <a:gd name="connsiteX1" fmla="*/ 2896 w 9158557"/>
              <a:gd name="connsiteY1" fmla="*/ 917068 h 917068"/>
              <a:gd name="connsiteX2" fmla="*/ 5396661 w 9158557"/>
              <a:gd name="connsiteY2" fmla="*/ 911412 h 917068"/>
              <a:gd name="connsiteX3" fmla="*/ 5912132 w 9158557"/>
              <a:gd name="connsiteY3" fmla="*/ 597647 h 917068"/>
              <a:gd name="connsiteX4" fmla="*/ 9154366 w 9158557"/>
              <a:gd name="connsiteY4" fmla="*/ 595274 h 917068"/>
              <a:gd name="connsiteX5" fmla="*/ 9158557 w 9158557"/>
              <a:gd name="connsiteY5" fmla="*/ 0 h 917068"/>
              <a:gd name="connsiteX6" fmla="*/ 522 w 9158557"/>
              <a:gd name="connsiteY6" fmla="*/ 0 h 917068"/>
              <a:gd name="connsiteX0" fmla="*/ 522 w 9158557"/>
              <a:gd name="connsiteY0" fmla="*/ 0 h 911412"/>
              <a:gd name="connsiteX1" fmla="*/ 2896 w 9158557"/>
              <a:gd name="connsiteY1" fmla="*/ 910555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  <a:gd name="connsiteX0" fmla="*/ 80091 w 9155661"/>
              <a:gd name="connsiteY0" fmla="*/ 241917 h 911412"/>
              <a:gd name="connsiteX1" fmla="*/ 0 w 9155661"/>
              <a:gd name="connsiteY1" fmla="*/ 910555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51470 w 9155661"/>
              <a:gd name="connsiteY4" fmla="*/ 595274 h 911412"/>
              <a:gd name="connsiteX5" fmla="*/ 9155661 w 9155661"/>
              <a:gd name="connsiteY5" fmla="*/ 0 h 911412"/>
              <a:gd name="connsiteX6" fmla="*/ 80091 w 9155661"/>
              <a:gd name="connsiteY6" fmla="*/ 241917 h 911412"/>
              <a:gd name="connsiteX0" fmla="*/ 3124 w 9155661"/>
              <a:gd name="connsiteY0" fmla="*/ 175940 h 911412"/>
              <a:gd name="connsiteX1" fmla="*/ 0 w 9155661"/>
              <a:gd name="connsiteY1" fmla="*/ 910555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51470 w 9155661"/>
              <a:gd name="connsiteY4" fmla="*/ 595274 h 911412"/>
              <a:gd name="connsiteX5" fmla="*/ 9155661 w 9155661"/>
              <a:gd name="connsiteY5" fmla="*/ 0 h 911412"/>
              <a:gd name="connsiteX6" fmla="*/ 3124 w 9155661"/>
              <a:gd name="connsiteY6" fmla="*/ 175940 h 911412"/>
              <a:gd name="connsiteX0" fmla="*/ 3124 w 9155661"/>
              <a:gd name="connsiteY0" fmla="*/ 146617 h 911412"/>
              <a:gd name="connsiteX1" fmla="*/ 0 w 9155661"/>
              <a:gd name="connsiteY1" fmla="*/ 910555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51470 w 9155661"/>
              <a:gd name="connsiteY4" fmla="*/ 595274 h 911412"/>
              <a:gd name="connsiteX5" fmla="*/ 9155661 w 9155661"/>
              <a:gd name="connsiteY5" fmla="*/ 0 h 911412"/>
              <a:gd name="connsiteX6" fmla="*/ 3124 w 9155661"/>
              <a:gd name="connsiteY6" fmla="*/ 146617 h 911412"/>
              <a:gd name="connsiteX0" fmla="*/ 3124 w 9151521"/>
              <a:gd name="connsiteY0" fmla="*/ 0 h 764795"/>
              <a:gd name="connsiteX1" fmla="*/ 0 w 9151521"/>
              <a:gd name="connsiteY1" fmla="*/ 763938 h 764795"/>
              <a:gd name="connsiteX2" fmla="*/ 5393765 w 9151521"/>
              <a:gd name="connsiteY2" fmla="*/ 764795 h 764795"/>
              <a:gd name="connsiteX3" fmla="*/ 5909236 w 9151521"/>
              <a:gd name="connsiteY3" fmla="*/ 451030 h 764795"/>
              <a:gd name="connsiteX4" fmla="*/ 9151470 w 9151521"/>
              <a:gd name="connsiteY4" fmla="*/ 448657 h 764795"/>
              <a:gd name="connsiteX5" fmla="*/ 9067698 w 9151521"/>
              <a:gd name="connsiteY5" fmla="*/ 21992 h 764795"/>
              <a:gd name="connsiteX6" fmla="*/ 3124 w 9151521"/>
              <a:gd name="connsiteY6" fmla="*/ 0 h 764795"/>
              <a:gd name="connsiteX0" fmla="*/ 3124 w 9152065"/>
              <a:gd name="connsiteY0" fmla="*/ 0 h 764795"/>
              <a:gd name="connsiteX1" fmla="*/ 0 w 9152065"/>
              <a:gd name="connsiteY1" fmla="*/ 763938 h 764795"/>
              <a:gd name="connsiteX2" fmla="*/ 5393765 w 9152065"/>
              <a:gd name="connsiteY2" fmla="*/ 764795 h 764795"/>
              <a:gd name="connsiteX3" fmla="*/ 5909236 w 9152065"/>
              <a:gd name="connsiteY3" fmla="*/ 451030 h 764795"/>
              <a:gd name="connsiteX4" fmla="*/ 9151470 w 9152065"/>
              <a:gd name="connsiteY4" fmla="*/ 448657 h 764795"/>
              <a:gd name="connsiteX5" fmla="*/ 9150163 w 9152065"/>
              <a:gd name="connsiteY5" fmla="*/ 14661 h 764795"/>
              <a:gd name="connsiteX6" fmla="*/ 3124 w 9152065"/>
              <a:gd name="connsiteY6" fmla="*/ 0 h 764795"/>
              <a:gd name="connsiteX0" fmla="*/ 3124 w 9152065"/>
              <a:gd name="connsiteY0" fmla="*/ 0 h 764795"/>
              <a:gd name="connsiteX1" fmla="*/ 0 w 9152065"/>
              <a:gd name="connsiteY1" fmla="*/ 697960 h 764795"/>
              <a:gd name="connsiteX2" fmla="*/ 5393765 w 9152065"/>
              <a:gd name="connsiteY2" fmla="*/ 764795 h 764795"/>
              <a:gd name="connsiteX3" fmla="*/ 5909236 w 9152065"/>
              <a:gd name="connsiteY3" fmla="*/ 451030 h 764795"/>
              <a:gd name="connsiteX4" fmla="*/ 9151470 w 9152065"/>
              <a:gd name="connsiteY4" fmla="*/ 448657 h 764795"/>
              <a:gd name="connsiteX5" fmla="*/ 9150163 w 9152065"/>
              <a:gd name="connsiteY5" fmla="*/ 14661 h 764795"/>
              <a:gd name="connsiteX6" fmla="*/ 3124 w 9152065"/>
              <a:gd name="connsiteY6" fmla="*/ 0 h 764795"/>
              <a:gd name="connsiteX0" fmla="*/ 3124 w 9152065"/>
              <a:gd name="connsiteY0" fmla="*/ 0 h 706148"/>
              <a:gd name="connsiteX1" fmla="*/ 0 w 9152065"/>
              <a:gd name="connsiteY1" fmla="*/ 697960 h 706148"/>
              <a:gd name="connsiteX2" fmla="*/ 5476230 w 9152065"/>
              <a:gd name="connsiteY2" fmla="*/ 706148 h 706148"/>
              <a:gd name="connsiteX3" fmla="*/ 5909236 w 9152065"/>
              <a:gd name="connsiteY3" fmla="*/ 451030 h 706148"/>
              <a:gd name="connsiteX4" fmla="*/ 9151470 w 9152065"/>
              <a:gd name="connsiteY4" fmla="*/ 448657 h 706148"/>
              <a:gd name="connsiteX5" fmla="*/ 9150163 w 9152065"/>
              <a:gd name="connsiteY5" fmla="*/ 14661 h 706148"/>
              <a:gd name="connsiteX6" fmla="*/ 3124 w 9152065"/>
              <a:gd name="connsiteY6" fmla="*/ 0 h 706148"/>
              <a:gd name="connsiteX0" fmla="*/ 3124 w 9152065"/>
              <a:gd name="connsiteY0" fmla="*/ 7331 h 713479"/>
              <a:gd name="connsiteX1" fmla="*/ 0 w 9152065"/>
              <a:gd name="connsiteY1" fmla="*/ 705291 h 713479"/>
              <a:gd name="connsiteX2" fmla="*/ 5476230 w 9152065"/>
              <a:gd name="connsiteY2" fmla="*/ 713479 h 713479"/>
              <a:gd name="connsiteX3" fmla="*/ 5909236 w 9152065"/>
              <a:gd name="connsiteY3" fmla="*/ 458361 h 713479"/>
              <a:gd name="connsiteX4" fmla="*/ 9151470 w 9152065"/>
              <a:gd name="connsiteY4" fmla="*/ 455988 h 713479"/>
              <a:gd name="connsiteX5" fmla="*/ 9150163 w 9152065"/>
              <a:gd name="connsiteY5" fmla="*/ 0 h 713479"/>
              <a:gd name="connsiteX6" fmla="*/ 3124 w 9152065"/>
              <a:gd name="connsiteY6" fmla="*/ 7331 h 713479"/>
              <a:gd name="connsiteX0" fmla="*/ 3124 w 9152065"/>
              <a:gd name="connsiteY0" fmla="*/ 7331 h 705291"/>
              <a:gd name="connsiteX1" fmla="*/ 0 w 9152065"/>
              <a:gd name="connsiteY1" fmla="*/ 705291 h 705291"/>
              <a:gd name="connsiteX2" fmla="*/ 5487226 w 9152065"/>
              <a:gd name="connsiteY2" fmla="*/ 691487 h 705291"/>
              <a:gd name="connsiteX3" fmla="*/ 5909236 w 9152065"/>
              <a:gd name="connsiteY3" fmla="*/ 458361 h 705291"/>
              <a:gd name="connsiteX4" fmla="*/ 9151470 w 9152065"/>
              <a:gd name="connsiteY4" fmla="*/ 455988 h 705291"/>
              <a:gd name="connsiteX5" fmla="*/ 9150163 w 9152065"/>
              <a:gd name="connsiteY5" fmla="*/ 0 h 705291"/>
              <a:gd name="connsiteX6" fmla="*/ 3124 w 9152065"/>
              <a:gd name="connsiteY6" fmla="*/ 7331 h 705291"/>
              <a:gd name="connsiteX0" fmla="*/ 3124 w 9152065"/>
              <a:gd name="connsiteY0" fmla="*/ 7331 h 713479"/>
              <a:gd name="connsiteX1" fmla="*/ 0 w 9152065"/>
              <a:gd name="connsiteY1" fmla="*/ 705291 h 713479"/>
              <a:gd name="connsiteX2" fmla="*/ 5470733 w 9152065"/>
              <a:gd name="connsiteY2" fmla="*/ 713479 h 713479"/>
              <a:gd name="connsiteX3" fmla="*/ 5909236 w 9152065"/>
              <a:gd name="connsiteY3" fmla="*/ 458361 h 713479"/>
              <a:gd name="connsiteX4" fmla="*/ 9151470 w 9152065"/>
              <a:gd name="connsiteY4" fmla="*/ 455988 h 713479"/>
              <a:gd name="connsiteX5" fmla="*/ 9150163 w 9152065"/>
              <a:gd name="connsiteY5" fmla="*/ 0 h 713479"/>
              <a:gd name="connsiteX6" fmla="*/ 3124 w 9152065"/>
              <a:gd name="connsiteY6" fmla="*/ 7331 h 713479"/>
              <a:gd name="connsiteX0" fmla="*/ 3124 w 9152065"/>
              <a:gd name="connsiteY0" fmla="*/ 7331 h 705291"/>
              <a:gd name="connsiteX1" fmla="*/ 0 w 9152065"/>
              <a:gd name="connsiteY1" fmla="*/ 705291 h 705291"/>
              <a:gd name="connsiteX2" fmla="*/ 5470733 w 9152065"/>
              <a:gd name="connsiteY2" fmla="*/ 695319 h 705291"/>
              <a:gd name="connsiteX3" fmla="*/ 5909236 w 9152065"/>
              <a:gd name="connsiteY3" fmla="*/ 458361 h 705291"/>
              <a:gd name="connsiteX4" fmla="*/ 9151470 w 9152065"/>
              <a:gd name="connsiteY4" fmla="*/ 455988 h 705291"/>
              <a:gd name="connsiteX5" fmla="*/ 9150163 w 9152065"/>
              <a:gd name="connsiteY5" fmla="*/ 0 h 705291"/>
              <a:gd name="connsiteX6" fmla="*/ 3124 w 9152065"/>
              <a:gd name="connsiteY6" fmla="*/ 7331 h 705291"/>
              <a:gd name="connsiteX0" fmla="*/ 3124 w 9152065"/>
              <a:gd name="connsiteY0" fmla="*/ 7331 h 708939"/>
              <a:gd name="connsiteX1" fmla="*/ 0 w 9152065"/>
              <a:gd name="connsiteY1" fmla="*/ 705291 h 708939"/>
              <a:gd name="connsiteX2" fmla="*/ 5467329 w 9152065"/>
              <a:gd name="connsiteY2" fmla="*/ 708939 h 708939"/>
              <a:gd name="connsiteX3" fmla="*/ 5909236 w 9152065"/>
              <a:gd name="connsiteY3" fmla="*/ 458361 h 708939"/>
              <a:gd name="connsiteX4" fmla="*/ 9151470 w 9152065"/>
              <a:gd name="connsiteY4" fmla="*/ 455988 h 708939"/>
              <a:gd name="connsiteX5" fmla="*/ 9150163 w 9152065"/>
              <a:gd name="connsiteY5" fmla="*/ 0 h 708939"/>
              <a:gd name="connsiteX6" fmla="*/ 3124 w 9152065"/>
              <a:gd name="connsiteY6" fmla="*/ 7331 h 70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2065" h="708939">
                <a:moveTo>
                  <a:pt x="3124" y="7331"/>
                </a:moveTo>
                <a:cubicBezTo>
                  <a:pt x="634" y="308645"/>
                  <a:pt x="2490" y="403977"/>
                  <a:pt x="0" y="705291"/>
                </a:cubicBezTo>
                <a:lnTo>
                  <a:pt x="5467329" y="708939"/>
                </a:lnTo>
                <a:lnTo>
                  <a:pt x="5909236" y="458361"/>
                </a:lnTo>
                <a:lnTo>
                  <a:pt x="9151470" y="455988"/>
                </a:lnTo>
                <a:cubicBezTo>
                  <a:pt x="9153960" y="254282"/>
                  <a:pt x="9147673" y="201706"/>
                  <a:pt x="9150163" y="0"/>
                </a:cubicBezTo>
                <a:lnTo>
                  <a:pt x="3124" y="73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628" y="1455697"/>
            <a:ext cx="1099933" cy="14635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458970" y="6390289"/>
            <a:ext cx="7804233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defTabSz="609585"/>
            <a:r>
              <a:rPr lang="en-US" sz="1200" dirty="0">
                <a:solidFill>
                  <a:prstClr val="white"/>
                </a:solidFill>
                <a:cs typeface="Neo Sans Intel"/>
              </a:rPr>
              <a:t>Non-Volatile Memory Solutions Group                                      Intel Confidential – Do Not Forward</a:t>
            </a:r>
          </a:p>
        </p:txBody>
      </p:sp>
    </p:spTree>
    <p:extLst>
      <p:ext uri="{BB962C8B-B14F-4D97-AF65-F5344CB8AC3E}">
        <p14:creationId xmlns:p14="http://schemas.microsoft.com/office/powerpoint/2010/main" val="70164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986816" y="2138000"/>
            <a:ext cx="6218369" cy="2551288"/>
            <a:chOff x="2240112" y="1753750"/>
            <a:chExt cx="4663777" cy="1913466"/>
          </a:xfrm>
        </p:grpSpPr>
        <p:pic>
          <p:nvPicPr>
            <p:cNvPr id="8" name="Picture 7" descr="Intel_LookInside_white.pn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77432" y="1753750"/>
              <a:ext cx="2256638" cy="138689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 userDrawn="1"/>
          </p:nvSpPr>
          <p:spPr>
            <a:xfrm>
              <a:off x="2240112" y="3382474"/>
              <a:ext cx="4663777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/>
              <a:r>
                <a:rPr lang="en-US" sz="1867" dirty="0">
                  <a:solidFill>
                    <a:prstClr val="white"/>
                  </a:solidFill>
                  <a:latin typeface="Intel clear light"/>
                  <a:cs typeface="Neo Sans Intel"/>
                </a:rPr>
                <a:t>platform connected, customer inspired, technology driven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7238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7" y="6404408"/>
            <a:ext cx="12201119" cy="456141"/>
          </a:xfrm>
          <a:custGeom>
            <a:avLst/>
            <a:gdLst>
              <a:gd name="connsiteX0" fmla="*/ 9155339 w 9162317"/>
              <a:gd name="connsiteY0" fmla="*/ 0 h 460573"/>
              <a:gd name="connsiteX1" fmla="*/ 8352851 w 9162317"/>
              <a:gd name="connsiteY1" fmla="*/ 6978 h 460573"/>
              <a:gd name="connsiteX2" fmla="*/ 7829490 w 9162317"/>
              <a:gd name="connsiteY2" fmla="*/ 314027 h 460573"/>
              <a:gd name="connsiteX3" fmla="*/ 0 w 9162317"/>
              <a:gd name="connsiteY3" fmla="*/ 307048 h 460573"/>
              <a:gd name="connsiteX4" fmla="*/ 0 w 9162317"/>
              <a:gd name="connsiteY4" fmla="*/ 460573 h 460573"/>
              <a:gd name="connsiteX5" fmla="*/ 9162317 w 9162317"/>
              <a:gd name="connsiteY5" fmla="*/ 453594 h 460573"/>
              <a:gd name="connsiteX6" fmla="*/ 9155339 w 9162317"/>
              <a:gd name="connsiteY6" fmla="*/ 0 h 460573"/>
              <a:gd name="connsiteX0" fmla="*/ 9168064 w 9168064"/>
              <a:gd name="connsiteY0" fmla="*/ 2547 h 453595"/>
              <a:gd name="connsiteX1" fmla="*/ 8352851 w 9168064"/>
              <a:gd name="connsiteY1" fmla="*/ 0 h 453595"/>
              <a:gd name="connsiteX2" fmla="*/ 7829490 w 9168064"/>
              <a:gd name="connsiteY2" fmla="*/ 307049 h 453595"/>
              <a:gd name="connsiteX3" fmla="*/ 0 w 9168064"/>
              <a:gd name="connsiteY3" fmla="*/ 300070 h 453595"/>
              <a:gd name="connsiteX4" fmla="*/ 0 w 9168064"/>
              <a:gd name="connsiteY4" fmla="*/ 453595 h 453595"/>
              <a:gd name="connsiteX5" fmla="*/ 9162317 w 9168064"/>
              <a:gd name="connsiteY5" fmla="*/ 446616 h 453595"/>
              <a:gd name="connsiteX6" fmla="*/ 9168064 w 9168064"/>
              <a:gd name="connsiteY6" fmla="*/ 2547 h 453595"/>
              <a:gd name="connsiteX0" fmla="*/ 9168064 w 9168064"/>
              <a:gd name="connsiteY0" fmla="*/ 2547 h 456141"/>
              <a:gd name="connsiteX1" fmla="*/ 8352851 w 9168064"/>
              <a:gd name="connsiteY1" fmla="*/ 0 h 456141"/>
              <a:gd name="connsiteX2" fmla="*/ 7829490 w 9168064"/>
              <a:gd name="connsiteY2" fmla="*/ 307049 h 456141"/>
              <a:gd name="connsiteX3" fmla="*/ 0 w 9168064"/>
              <a:gd name="connsiteY3" fmla="*/ 300070 h 456141"/>
              <a:gd name="connsiteX4" fmla="*/ 0 w 9168064"/>
              <a:gd name="connsiteY4" fmla="*/ 453595 h 456141"/>
              <a:gd name="connsiteX5" fmla="*/ 9155954 w 9168064"/>
              <a:gd name="connsiteY5" fmla="*/ 456141 h 456141"/>
              <a:gd name="connsiteX6" fmla="*/ 9168064 w 9168064"/>
              <a:gd name="connsiteY6" fmla="*/ 2547 h 456141"/>
              <a:gd name="connsiteX0" fmla="*/ 9168064 w 9169169"/>
              <a:gd name="connsiteY0" fmla="*/ 2547 h 456141"/>
              <a:gd name="connsiteX1" fmla="*/ 8352851 w 9169169"/>
              <a:gd name="connsiteY1" fmla="*/ 0 h 456141"/>
              <a:gd name="connsiteX2" fmla="*/ 7829490 w 9169169"/>
              <a:gd name="connsiteY2" fmla="*/ 307049 h 456141"/>
              <a:gd name="connsiteX3" fmla="*/ 0 w 9169169"/>
              <a:gd name="connsiteY3" fmla="*/ 300070 h 456141"/>
              <a:gd name="connsiteX4" fmla="*/ 0 w 9169169"/>
              <a:gd name="connsiteY4" fmla="*/ 453595 h 456141"/>
              <a:gd name="connsiteX5" fmla="*/ 9168679 w 9169169"/>
              <a:gd name="connsiteY5" fmla="*/ 456141 h 456141"/>
              <a:gd name="connsiteX6" fmla="*/ 9168064 w 9169169"/>
              <a:gd name="connsiteY6" fmla="*/ 2547 h 45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9169" h="456141">
                <a:moveTo>
                  <a:pt x="9168064" y="2547"/>
                </a:moveTo>
                <a:lnTo>
                  <a:pt x="8352851" y="0"/>
                </a:lnTo>
                <a:lnTo>
                  <a:pt x="7829490" y="307049"/>
                </a:lnTo>
                <a:lnTo>
                  <a:pt x="0" y="300070"/>
                </a:lnTo>
                <a:lnTo>
                  <a:pt x="0" y="453595"/>
                </a:lnTo>
                <a:lnTo>
                  <a:pt x="9168679" y="456141"/>
                </a:lnTo>
                <a:cubicBezTo>
                  <a:pt x="9170595" y="308118"/>
                  <a:pt x="9166148" y="150570"/>
                  <a:pt x="9168064" y="25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9629"/>
            <a:ext cx="10972800" cy="9887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90" y="1600203"/>
            <a:ext cx="10889396" cy="46265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16pt Regular Big Bullet One</a:t>
            </a:r>
          </a:p>
          <a:p>
            <a:pPr lvl="2"/>
            <a:r>
              <a:rPr lang="en-US" dirty="0" smtClean="0"/>
              <a:t>Sub-bullet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58132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rgbClr val="FFFFFF"/>
                </a:solidFill>
                <a:latin typeface="Neo Sans Intel Light"/>
                <a:cs typeface="Neo Sans Intel Light"/>
              </a:defRPr>
            </a:lvl1pPr>
          </a:lstStyle>
          <a:p>
            <a:pPr defTabSz="609585"/>
            <a:fld id="{EE2556C5-CE8C-6547-B838-EA80C61A4AF7}" type="slidenum">
              <a:rPr lang="en-US" smtClean="0"/>
              <a:pPr defTabSz="609585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633712" y="6511692"/>
            <a:ext cx="0" cy="238125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t_lookins_hrz_rgb_wht_24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42"/>
          <a:stretch/>
        </p:blipFill>
        <p:spPr>
          <a:xfrm>
            <a:off x="11017160" y="6485467"/>
            <a:ext cx="474149" cy="29958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59952" y="6391714"/>
            <a:ext cx="2853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1200" dirty="0">
                <a:solidFill>
                  <a:srgbClr val="004280"/>
                </a:solidFill>
              </a:rPr>
              <a:t>Non-Volatile Memory Solutions Group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541704" y="6391714"/>
            <a:ext cx="26292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1200" dirty="0">
                <a:solidFill>
                  <a:srgbClr val="004280"/>
                </a:solidFill>
              </a:rPr>
              <a:t>Intel Confidential - Do Not Forward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3117" y="215787"/>
            <a:ext cx="743096" cy="9887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98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09585" rtl="0" eaLnBrk="1" latinLnBrk="0" hangingPunct="1">
        <a:spcBef>
          <a:spcPct val="0"/>
        </a:spcBef>
        <a:buNone/>
        <a:defRPr sz="3733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ts val="1600"/>
        </a:spcBef>
        <a:spcAft>
          <a:spcPts val="0"/>
        </a:spcAft>
        <a:buFont typeface="Arial"/>
        <a:buNone/>
        <a:defRPr sz="2400" b="0" kern="1200">
          <a:solidFill>
            <a:srgbClr val="0071C5"/>
          </a:solidFill>
          <a:latin typeface="+mn-lt"/>
          <a:ea typeface="+mn-ea"/>
          <a:cs typeface="Neo Sans Intel"/>
        </a:defRPr>
      </a:lvl1pPr>
      <a:lvl2pPr marL="300559" indent="-300559" algn="l" defTabSz="609585" rtl="0" eaLnBrk="1" latinLnBrk="0" hangingPunct="1">
        <a:spcBef>
          <a:spcPts val="1067"/>
        </a:spcBef>
        <a:buFont typeface="Wingdings" charset="2"/>
        <a:buChar char="§"/>
        <a:defRPr sz="2133" kern="1200" baseline="0">
          <a:solidFill>
            <a:schemeClr val="tx2"/>
          </a:solidFill>
          <a:latin typeface="+mn-lt"/>
          <a:ea typeface="+mn-ea"/>
          <a:cs typeface="Neo Sans Intel Medium"/>
        </a:defRPr>
      </a:lvl2pPr>
      <a:lvl3pPr marL="761981" indent="-304792" algn="l" defTabSz="609585" rtl="0" eaLnBrk="1" latinLnBrk="0" hangingPunct="1">
        <a:spcBef>
          <a:spcPts val="533"/>
        </a:spcBef>
        <a:buFont typeface="Wingdings" charset="2"/>
        <a:buChar char="§"/>
        <a:defRPr sz="2133" kern="1200">
          <a:solidFill>
            <a:schemeClr val="tx2"/>
          </a:solidFill>
          <a:latin typeface="+mn-lt"/>
          <a:ea typeface="+mn-ea"/>
          <a:cs typeface="Neo Sans Intel"/>
        </a:defRPr>
      </a:lvl3pPr>
      <a:lvl4pPr marL="1293252" indent="-304792" algn="l" defTabSz="609585" rtl="0" eaLnBrk="1" latinLnBrk="0" hangingPunct="1">
        <a:spcBef>
          <a:spcPts val="267"/>
        </a:spcBef>
        <a:buFont typeface="Arial"/>
        <a:buChar char="–"/>
        <a:defRPr sz="2133" kern="1200">
          <a:solidFill>
            <a:schemeClr val="tx2"/>
          </a:solidFill>
          <a:latin typeface="+mn-lt"/>
          <a:ea typeface="+mn-ea"/>
          <a:cs typeface="Neo Sans Intel"/>
        </a:defRPr>
      </a:lvl4pPr>
      <a:lvl5pPr marL="1758907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2"/>
          </a:solidFill>
          <a:latin typeface="+mn-lt"/>
          <a:ea typeface="+mn-ea"/>
          <a:cs typeface="Neo Sans Inte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045" y="5632704"/>
            <a:ext cx="7164916" cy="347472"/>
          </a:xfrm>
        </p:spPr>
        <p:txBody>
          <a:bodyPr/>
          <a:lstStyle/>
          <a:p>
            <a:r>
              <a:rPr lang="en-US" dirty="0" smtClean="0"/>
              <a:t>Summary of 2019 </a:t>
            </a:r>
            <a:r>
              <a:rPr lang="en-US" dirty="0" err="1" smtClean="0"/>
              <a:t>Yole</a:t>
            </a:r>
            <a:r>
              <a:rPr lang="en-US" dirty="0" smtClean="0"/>
              <a:t> report on 2.5/3D wafer level stacking technology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678" y="420625"/>
            <a:ext cx="8924709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22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29"/>
            <a:ext cx="12192000" cy="59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7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46"/>
            <a:ext cx="12192000" cy="667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8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20"/>
            <a:ext cx="12192000" cy="67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4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851"/>
            <a:ext cx="12192000" cy="63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1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797"/>
            <a:ext cx="12192000" cy="638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26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35"/>
            <a:ext cx="12192000" cy="661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7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80"/>
            <a:ext cx="12192000" cy="67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98"/>
            <a:ext cx="12192000" cy="66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94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27" y="0"/>
            <a:ext cx="11589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64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369"/>
            <a:ext cx="12192000" cy="61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5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09629"/>
            <a:ext cx="10972800" cy="988747"/>
          </a:xfrm>
        </p:spPr>
        <p:txBody>
          <a:bodyPr>
            <a:normAutofit/>
          </a:bodyPr>
          <a:lstStyle/>
          <a:p>
            <a:r>
              <a:rPr lang="en-US" dirty="0" smtClean="0"/>
              <a:t>2019 </a:t>
            </a:r>
            <a:r>
              <a:rPr lang="en-US" dirty="0" err="1" smtClean="0"/>
              <a:t>Yole</a:t>
            </a:r>
            <a:r>
              <a:rPr lang="en-US" dirty="0" smtClean="0"/>
              <a:t> Report on 2.5/3 D </a:t>
            </a:r>
            <a:r>
              <a:rPr lang="en-US" sz="2400" dirty="0" smtClean="0"/>
              <a:t>(uploaded on shared rive)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688" y="1151088"/>
            <a:ext cx="5980895" cy="3675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376"/>
            <a:ext cx="5843016" cy="4123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396" y="5060343"/>
            <a:ext cx="3861816" cy="13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74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72"/>
            <a:ext cx="12192000" cy="63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66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39"/>
            <a:ext cx="12192000" cy="657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45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711"/>
            <a:ext cx="12192000" cy="644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1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909"/>
            <a:ext cx="12192000" cy="63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79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681"/>
            <a:ext cx="12192000" cy="631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27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28"/>
            <a:ext cx="12192000" cy="63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7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752"/>
            <a:ext cx="12192000" cy="60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40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863"/>
            <a:ext cx="12192000" cy="61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21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29"/>
            <a:ext cx="12192000" cy="637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42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1" y="0"/>
            <a:ext cx="1193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24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952"/>
            <a:ext cx="12192000" cy="35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22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986"/>
            <a:ext cx="12192000" cy="62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73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867"/>
            <a:ext cx="12192000" cy="63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82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44"/>
            <a:ext cx="12192000" cy="66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46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04"/>
            <a:ext cx="12192000" cy="65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67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2" y="0"/>
            <a:ext cx="11980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37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185"/>
            <a:ext cx="12192000" cy="65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81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387"/>
            <a:ext cx="12192000" cy="65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75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39"/>
            <a:ext cx="12192000" cy="66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29"/>
            <a:ext cx="12192000" cy="63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29"/>
            <a:ext cx="12192000" cy="63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2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29"/>
            <a:ext cx="12192000" cy="611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29"/>
            <a:ext cx="12192000" cy="64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1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179"/>
            <a:ext cx="12192000" cy="54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3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8001"/>
            <a:ext cx="12192000" cy="28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88031"/>
      </p:ext>
    </p:extLst>
  </p:cSld>
  <p:clrMapOvr>
    <a:masterClrMapping/>
  </p:clrMapOvr>
</p:sld>
</file>

<file path=ppt/theme/theme1.xml><?xml version="1.0" encoding="utf-8"?>
<a:theme xmlns:a="http://schemas.openxmlformats.org/drawingml/2006/main" name="Intel_Presentation Template_16x9_July2013Final">
  <a:themeElements>
    <a:clrScheme name="Custom 8">
      <a:dk1>
        <a:sysClr val="windowText" lastClr="000000"/>
      </a:dk1>
      <a:lt1>
        <a:sysClr val="window" lastClr="FFFFFF"/>
      </a:lt1>
      <a:dk2>
        <a:srgbClr val="004280"/>
      </a:dk2>
      <a:lt2>
        <a:srgbClr val="B1BABF"/>
      </a:lt2>
      <a:accent1>
        <a:srgbClr val="0071C5"/>
      </a:accent1>
      <a:accent2>
        <a:srgbClr val="00AEEF"/>
      </a:accent2>
      <a:accent3>
        <a:srgbClr val="8DC8E8"/>
      </a:accent3>
      <a:accent4>
        <a:srgbClr val="FFDA00"/>
      </a:accent4>
      <a:accent5>
        <a:srgbClr val="FDB813"/>
      </a:accent5>
      <a:accent6>
        <a:srgbClr val="A6CE39"/>
      </a:accent6>
      <a:hlink>
        <a:srgbClr val="0071C5"/>
      </a:hlink>
      <a:folHlink>
        <a:srgbClr val="198FFF"/>
      </a:folHlink>
    </a:clrScheme>
    <a:fontScheme name="Custom 1">
      <a:majorFont>
        <a:latin typeface="Intel clear light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dirty="0" smtClean="0">
            <a:solidFill>
              <a:schemeClr val="tx2"/>
            </a:solidFill>
            <a:latin typeface="Neo Sans Intel"/>
            <a:cs typeface="Neo Sans Inte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59</Words>
  <Application>Microsoft Office PowerPoint</Application>
  <PresentationFormat>Widescreen</PresentationFormat>
  <Paragraphs>38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Intel clear</vt:lpstr>
      <vt:lpstr>Intel clear light</vt:lpstr>
      <vt:lpstr>Neo Sans Intel</vt:lpstr>
      <vt:lpstr>Neo Sans Intel Light</vt:lpstr>
      <vt:lpstr>Neo Sans Intel Medium</vt:lpstr>
      <vt:lpstr>Wingdings</vt:lpstr>
      <vt:lpstr>Intel_Presentation Template_16x9_July2013Final</vt:lpstr>
      <vt:lpstr>PowerPoint Presentation</vt:lpstr>
      <vt:lpstr>2019 Yole Report on 2.5/3 D (uploaded on shared rive)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Intel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Majhi, Prashant</dc:creator>
  <cp:keywords>CTPClassification=CTP_NT</cp:keywords>
  <cp:lastModifiedBy>Majhi, Prashant</cp:lastModifiedBy>
  <cp:revision>22</cp:revision>
  <dcterms:created xsi:type="dcterms:W3CDTF">2019-03-17T17:49:13Z</dcterms:created>
  <dcterms:modified xsi:type="dcterms:W3CDTF">2019-03-19T06:23:30Z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842a83bb-68ed-46ec-9380-69b9247fbc83</vt:lpwstr>
  </property>
  <property fmtid="{D5CDD505-2E9C-101B-9397-08002B2CF9AE}" pid="3" name="CTP_TimeStamp">
    <vt:lpwstr>2019-03-19 06:23:09Z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