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440" r:id="rId5"/>
    <p:sldId id="455" r:id="rId6"/>
    <p:sldId id="456" r:id="rId7"/>
    <p:sldId id="460" r:id="rId8"/>
    <p:sldId id="461" r:id="rId9"/>
    <p:sldId id="462" r:id="rId10"/>
    <p:sldId id="463" r:id="rId11"/>
    <p:sldId id="464" r:id="rId12"/>
    <p:sldId id="465" r:id="rId13"/>
    <p:sldId id="459" r:id="rId14"/>
  </p:sldIdLst>
  <p:sldSz cx="9144000" cy="5143500" type="screen16x9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6" orient="horz" pos="1620" userDrawn="1">
          <p15:clr>
            <a:srgbClr val="A4A3A4"/>
          </p15:clr>
        </p15:guide>
        <p15:guide id="7" pos="5470">
          <p15:clr>
            <a:srgbClr val="A4A3A4"/>
          </p15:clr>
        </p15:guide>
        <p15:guide id="8" pos="28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FDF"/>
    <a:srgbClr val="0071C5"/>
    <a:srgbClr val="F83308"/>
    <a:srgbClr val="FD9208"/>
    <a:srgbClr val="F3D54E"/>
    <a:srgbClr val="F0CE3E"/>
    <a:srgbClr val="003C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3196" autoAdjust="0"/>
  </p:normalViewPr>
  <p:slideViewPr>
    <p:cSldViewPr snapToGrid="0">
      <p:cViewPr varScale="1">
        <p:scale>
          <a:sx n="130" d="100"/>
          <a:sy n="130" d="100"/>
        </p:scale>
        <p:origin x="132" y="408"/>
      </p:cViewPr>
      <p:guideLst>
        <p:guide orient="horz" pos="1620"/>
        <p:guide pos="5470"/>
        <p:guide pos="28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804" y="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>
              <a:latin typeface="Intel Clear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ACFD7B2-88A6-E34E-8EF8-CB0C7BA47ADD}" type="datetimeFigureOut">
              <a:rPr lang="en-US" smtClean="0">
                <a:latin typeface="Intel Clear"/>
              </a:rPr>
              <a:pPr/>
              <a:t>5/11/2020</a:t>
            </a:fld>
            <a:endParaRPr lang="en-US" dirty="0">
              <a:latin typeface="Intel Clear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>
              <a:latin typeface="Intel Clear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96CFA4E-18EB-6D49-8DE2-7A74038C2C1C}" type="slidenum">
              <a:rPr lang="en-US" smtClean="0">
                <a:latin typeface="Intel Clear"/>
              </a:rPr>
              <a:pPr/>
              <a:t>‹#›</a:t>
            </a:fld>
            <a:endParaRPr lang="en-US" dirty="0">
              <a:latin typeface="Intel Clear"/>
            </a:endParaRPr>
          </a:p>
        </p:txBody>
      </p:sp>
    </p:spTree>
    <p:extLst>
      <p:ext uri="{BB962C8B-B14F-4D97-AF65-F5344CB8AC3E}">
        <p14:creationId xmlns:p14="http://schemas.microsoft.com/office/powerpoint/2010/main" val="9129941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Intel Clear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Intel Clear"/>
              </a:defRPr>
            </a:lvl1pPr>
          </a:lstStyle>
          <a:p>
            <a:fld id="{ED7FC5FE-6F0D-D34A-8EE6-C95B4F5F4DC8}" type="datetimeFigureOut">
              <a:rPr lang="en-US" smtClean="0"/>
              <a:pPr/>
              <a:t>5/11/2020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Intel Clear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Intel Clear"/>
              </a:defRPr>
            </a:lvl1pPr>
          </a:lstStyle>
          <a:p>
            <a:fld id="{D61C8689-8455-3546-ADF9-3B7273760F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292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Intel Clear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Intel Clear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Intel Clear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Intel Clear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Intel Clear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244340-5117-45EA-95DD-F0F5AA532B86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58705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C8689-8455-3546-ADF9-3B7273760F6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4300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C8689-8455-3546-ADF9-3B7273760F6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058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 with Linear Gradi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65pt Intel Clear pro Title</a:t>
            </a:r>
            <a:br>
              <a:rPr lang="en-US" dirty="0"/>
            </a:br>
            <a:r>
              <a:rPr lang="en-US" dirty="0"/>
              <a:t>with Linear gradient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0" i="0" baseline="0">
                <a:solidFill>
                  <a:schemeClr val="accent3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Subhead, Date, Etc.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4687" y="171874"/>
            <a:ext cx="1356516" cy="1546461"/>
          </a:xfrm>
          <a:prstGeom prst="rect">
            <a:avLst/>
          </a:prstGeom>
          <a:effectLst>
            <a:outerShdw blurRad="368300" dist="38100" dir="2700000" algn="tl" rotWithShape="0">
              <a:prstClr val="black">
                <a:alpha val="37000"/>
              </a:prstClr>
            </a:outerShdw>
          </a:effectLst>
        </p:spPr>
      </p:pic>
      <p:sp>
        <p:nvSpPr>
          <p:cNvPr id="5" name="Rectangle 4"/>
          <p:cNvSpPr/>
          <p:nvPr userDrawn="1"/>
        </p:nvSpPr>
        <p:spPr>
          <a:xfrm>
            <a:off x="63765" y="4903260"/>
            <a:ext cx="1713611" cy="12311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defTabSz="609585"/>
            <a:r>
              <a:rPr lang="en-US" sz="800" dirty="0">
                <a:solidFill>
                  <a:schemeClr val="tx1">
                    <a:lumMod val="85000"/>
                  </a:schemeClr>
                </a:solidFill>
                <a:cs typeface="Neo Sans Intel"/>
              </a:rPr>
              <a:t>Intel Confidential – Internal Use Only</a:t>
            </a:r>
            <a:endParaRPr lang="en-US" sz="800" kern="1200" dirty="0">
              <a:solidFill>
                <a:schemeClr val="tx1">
                  <a:lumMod val="85000"/>
                </a:schemeClr>
              </a:solidFill>
              <a:latin typeface="+mn-lt"/>
              <a:ea typeface="+mn-ea"/>
              <a:cs typeface="Neo Sans Intel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2026380" y="4903260"/>
            <a:ext cx="532785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800" dirty="0">
                <a:solidFill>
                  <a:schemeClr val="tx1">
                    <a:lumMod val="85000"/>
                  </a:schemeClr>
                </a:solidFill>
              </a:rPr>
              <a:t>*</a:t>
            </a:r>
            <a:r>
              <a:rPr lang="en-US" sz="800" baseline="0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sz="800" dirty="0">
                <a:solidFill>
                  <a:schemeClr val="tx1">
                    <a:lumMod val="85000"/>
                  </a:schemeClr>
                </a:solidFill>
              </a:rPr>
              <a:t>Other names, logos and brands used throughout this presentation may be claimed as the property of others</a:t>
            </a:r>
          </a:p>
        </p:txBody>
      </p:sp>
    </p:spTree>
    <p:extLst>
      <p:ext uri="{BB962C8B-B14F-4D97-AF65-F5344CB8AC3E}">
        <p14:creationId xmlns:p14="http://schemas.microsoft.com/office/powerpoint/2010/main" val="22491933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ack Cover Radial Gradient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09243" y="1412784"/>
            <a:ext cx="2410359" cy="2747867"/>
          </a:xfrm>
          <a:prstGeom prst="rect">
            <a:avLst/>
          </a:prstGeom>
          <a:effectLst>
            <a:outerShdw blurRad="368300" dist="38100" dir="2700000" algn="tl" rotWithShape="0">
              <a:prstClr val="black">
                <a:alpha val="37000"/>
              </a:prstClr>
            </a:outerShdw>
          </a:effectLst>
        </p:spPr>
      </p:pic>
      <p:sp>
        <p:nvSpPr>
          <p:cNvPr id="4" name="Rectangle 3"/>
          <p:cNvSpPr/>
          <p:nvPr userDrawn="1"/>
        </p:nvSpPr>
        <p:spPr>
          <a:xfrm>
            <a:off x="63765" y="4903260"/>
            <a:ext cx="1713611" cy="12311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defTabSz="609585"/>
            <a:r>
              <a:rPr lang="en-US" sz="800" dirty="0">
                <a:solidFill>
                  <a:schemeClr val="bg1"/>
                </a:solidFill>
                <a:cs typeface="Neo Sans Intel"/>
              </a:rPr>
              <a:t>Intel Confidential – Internal Use Only</a:t>
            </a:r>
            <a:endParaRPr lang="en-US" sz="800" kern="1200" dirty="0">
              <a:solidFill>
                <a:schemeClr val="bg1"/>
              </a:solidFill>
              <a:latin typeface="+mn-lt"/>
              <a:ea typeface="+mn-ea"/>
              <a:cs typeface="Neo Sans Intel"/>
            </a:endParaRPr>
          </a:p>
        </p:txBody>
      </p:sp>
    </p:spTree>
    <p:extLst>
      <p:ext uri="{BB962C8B-B14F-4D97-AF65-F5344CB8AC3E}">
        <p14:creationId xmlns:p14="http://schemas.microsoft.com/office/powerpoint/2010/main" val="557009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 hidden="1"/>
          <p:cNvSpPr>
            <a:spLocks noGrp="1"/>
          </p:cNvSpPr>
          <p:nvPr>
            <p:ph type="dt" sz="half" idx="10"/>
          </p:nvPr>
        </p:nvSpPr>
        <p:spPr>
          <a:xfrm>
            <a:off x="453891" y="4869757"/>
            <a:ext cx="822596" cy="15457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3097922" y="4869757"/>
            <a:ext cx="2940148" cy="154577"/>
          </a:xfrm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srgbClr val="FFFFFF"/>
                </a:solidFill>
              </a:rPr>
              <a:t>ICAP Doc #1-001, Rev 1.0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7202" y="180975"/>
            <a:ext cx="8226425" cy="730252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idx="1"/>
          </p:nvPr>
        </p:nvSpPr>
        <p:spPr>
          <a:xfrm>
            <a:off x="457200" y="1379538"/>
            <a:ext cx="8221980" cy="3249612"/>
          </a:xfrm>
          <a:prstGeom prst="rect">
            <a:avLst/>
          </a:prstGeom>
        </p:spPr>
        <p:txBody>
          <a:bodyPr vert="horz" lIns="0" tIns="0" rIns="0" bIns="45720" rtlCol="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0613" y="4869758"/>
            <a:ext cx="230988" cy="15457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ct val="90000"/>
              </a:lnSpc>
              <a:defRPr sz="800">
                <a:solidFill>
                  <a:schemeClr val="tx1"/>
                </a:solidFill>
              </a:defRPr>
            </a:lvl1pPr>
          </a:lstStyle>
          <a:p>
            <a:fld id="{EEB8B06D-99A5-468B-806E-293788FE9637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266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 hidden="1"/>
          <p:cNvSpPr>
            <a:spLocks noGrp="1"/>
          </p:cNvSpPr>
          <p:nvPr>
            <p:ph type="dt" sz="half" idx="10"/>
          </p:nvPr>
        </p:nvSpPr>
        <p:spPr>
          <a:xfrm>
            <a:off x="453891" y="4869757"/>
            <a:ext cx="822596" cy="15457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3097922" y="4869757"/>
            <a:ext cx="2940148" cy="154577"/>
          </a:xfrm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srgbClr val="FFFFFF"/>
                </a:solidFill>
              </a:rPr>
              <a:t>ICAP Doc #1-001, Rev 1.0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7202" y="180975"/>
            <a:ext cx="8226425" cy="730252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idx="1"/>
          </p:nvPr>
        </p:nvSpPr>
        <p:spPr>
          <a:xfrm>
            <a:off x="457200" y="1379538"/>
            <a:ext cx="8221980" cy="3249612"/>
          </a:xfrm>
          <a:prstGeom prst="rect">
            <a:avLst/>
          </a:prstGeom>
        </p:spPr>
        <p:txBody>
          <a:bodyPr vert="horz" lIns="0" tIns="0" rIns="0" bIns="45720" rtlCol="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0613" y="4869758"/>
            <a:ext cx="230988" cy="15457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ct val="90000"/>
              </a:lnSpc>
              <a:defRPr sz="800">
                <a:solidFill>
                  <a:schemeClr val="tx1"/>
                </a:solidFill>
              </a:defRPr>
            </a:lvl1pPr>
          </a:lstStyle>
          <a:p>
            <a:fld id="{EEB8B06D-99A5-468B-806E-293788FE9637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457201" y="4857750"/>
            <a:ext cx="6802415" cy="152400"/>
          </a:xfrm>
        </p:spPr>
        <p:txBody>
          <a:bodyPr anchor="t"/>
          <a:lstStyle>
            <a:lvl1pPr>
              <a:defRPr sz="800"/>
            </a:lvl1pPr>
          </a:lstStyle>
          <a:p>
            <a:pPr lvl="0"/>
            <a:r>
              <a:rPr lang="en-US" dirty="0"/>
              <a:t>Footer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457202" y="4667254"/>
            <a:ext cx="6804025" cy="152400"/>
          </a:xfrm>
        </p:spPr>
        <p:txBody>
          <a:bodyPr bIns="0" anchor="b"/>
          <a:lstStyle>
            <a:lvl1pPr>
              <a:defRPr sz="9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</a:p>
        </p:txBody>
      </p:sp>
    </p:spTree>
    <p:extLst>
      <p:ext uri="{BB962C8B-B14F-4D97-AF65-F5344CB8AC3E}">
        <p14:creationId xmlns:p14="http://schemas.microsoft.com/office/powerpoint/2010/main" val="667966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5613" y="310130"/>
            <a:ext cx="8229600" cy="64109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28pt Intel Clear Headline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457201" y="1016156"/>
            <a:ext cx="8228012" cy="34258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16pt Intel Clear bullet one</a:t>
            </a:r>
          </a:p>
          <a:p>
            <a:pPr lvl="2"/>
            <a:r>
              <a:rPr lang="en-US" dirty="0"/>
              <a:t>16pt Intel Clear sub-bullet</a:t>
            </a:r>
          </a:p>
          <a:p>
            <a:pPr lvl="3"/>
            <a:r>
              <a:rPr lang="en-US" dirty="0" err="1"/>
              <a:t>14pt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1358511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830763" y="943430"/>
            <a:ext cx="3181123" cy="16709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sz="1800">
                <a:latin typeface="Intel Clear"/>
              </a:defRPr>
            </a:lvl1pPr>
          </a:lstStyle>
          <a:p>
            <a:endParaRPr lang="en-US" sz="1100" dirty="0">
              <a:latin typeface="Arial"/>
            </a:endParaRP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830763" y="2843897"/>
            <a:ext cx="3181123" cy="16709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sz="1800">
                <a:latin typeface="Intel Clear"/>
              </a:defRPr>
            </a:lvl1pPr>
          </a:lstStyle>
          <a:p>
            <a:endParaRPr lang="en-US" sz="1100" dirty="0">
              <a:latin typeface="Arial"/>
            </a:endParaRP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455613" y="310130"/>
            <a:ext cx="8229600" cy="64109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28pt Intel Clear Headline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idx="1"/>
          </p:nvPr>
        </p:nvSpPr>
        <p:spPr>
          <a:xfrm>
            <a:off x="457201" y="1016156"/>
            <a:ext cx="4090251" cy="34258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16pt Intel Clear bullet one</a:t>
            </a:r>
          </a:p>
          <a:p>
            <a:pPr lvl="2"/>
            <a:r>
              <a:rPr lang="en-US" dirty="0"/>
              <a:t>16pt Intel Clear sub-bullet</a:t>
            </a:r>
          </a:p>
          <a:p>
            <a:pPr lvl="3"/>
            <a:r>
              <a:rPr lang="en-US" dirty="0" err="1"/>
              <a:t>14pt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2598914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3" y="976255"/>
            <a:ext cx="4006851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400" dirty="0" smtClean="0">
                <a:solidFill>
                  <a:schemeClr val="tx2"/>
                </a:solidFill>
              </a:defRPr>
            </a:lvl3pPr>
            <a:lvl4pPr>
              <a:defRPr lang="en-US" sz="1200" dirty="0" smtClean="0">
                <a:solidFill>
                  <a:schemeClr val="tx2"/>
                </a:solidFill>
              </a:defRPr>
            </a:lvl4pPr>
            <a:lvl5pPr>
              <a:defRPr lang="en-US" sz="12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4678363" y="976255"/>
            <a:ext cx="4005264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400" dirty="0" smtClean="0">
                <a:solidFill>
                  <a:schemeClr val="tx2"/>
                </a:solidFill>
              </a:defRPr>
            </a:lvl3pPr>
            <a:lvl4pPr>
              <a:defRPr lang="en-US" sz="1200" dirty="0" smtClean="0">
                <a:solidFill>
                  <a:schemeClr val="tx2"/>
                </a:solidFill>
              </a:defRPr>
            </a:lvl4pPr>
            <a:lvl5pPr>
              <a:defRPr lang="en-US" sz="12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8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581004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4062063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Bottom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2574131"/>
            <a:ext cx="9144000" cy="2194719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add.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3" y="1203325"/>
            <a:ext cx="4006851" cy="130929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400" dirty="0" smtClean="0">
                <a:solidFill>
                  <a:schemeClr val="tx2"/>
                </a:solidFill>
              </a:defRPr>
            </a:lvl3pPr>
            <a:lvl4pPr>
              <a:defRPr lang="en-US" sz="1200" dirty="0" smtClean="0">
                <a:solidFill>
                  <a:schemeClr val="tx2"/>
                </a:solidFill>
              </a:defRPr>
            </a:lvl4pPr>
            <a:lvl5pPr>
              <a:defRPr lang="en-US" sz="12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4678363" y="1203325"/>
            <a:ext cx="4005264" cy="130929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400" dirty="0" smtClean="0">
                <a:solidFill>
                  <a:schemeClr val="tx2"/>
                </a:solidFill>
              </a:defRPr>
            </a:lvl3pPr>
            <a:lvl4pPr>
              <a:defRPr lang="en-US" sz="1200" dirty="0" smtClean="0">
                <a:solidFill>
                  <a:schemeClr val="tx2"/>
                </a:solidFill>
              </a:defRPr>
            </a:lvl4pPr>
            <a:lvl5pPr>
              <a:defRPr lang="en-US" sz="12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1009487" y="4975795"/>
            <a:ext cx="1846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000" dirty="0">
              <a:solidFill>
                <a:schemeClr val="tx2"/>
              </a:solidFill>
              <a:cs typeface="Intel Clear"/>
            </a:endParaRPr>
          </a:p>
        </p:txBody>
      </p:sp>
      <p:sp>
        <p:nvSpPr>
          <p:cNvPr id="10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2392689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4678363" y="1"/>
            <a:ext cx="4465637" cy="4768849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photo here. Drag picture to placeholder or click icon to add.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4006850" cy="654647"/>
          </a:xfrm>
        </p:spPr>
        <p:txBody>
          <a:bodyPr>
            <a:noAutofit/>
          </a:bodyPr>
          <a:lstStyle>
            <a:lvl1pPr>
              <a:defRPr sz="2800"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3" y="1055220"/>
            <a:ext cx="4006850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400" dirty="0" smtClean="0">
                <a:solidFill>
                  <a:schemeClr val="tx2"/>
                </a:solidFill>
              </a:defRPr>
            </a:lvl3pPr>
            <a:lvl4pPr>
              <a:defRPr lang="en-US" sz="1200" dirty="0" smtClean="0">
                <a:solidFill>
                  <a:schemeClr val="tx2"/>
                </a:solidFill>
              </a:defRPr>
            </a:lvl4pPr>
            <a:lvl5pPr>
              <a:defRPr lang="en-US" sz="12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2900421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lue Section Break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455613" y="2108062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Pro</a:t>
            </a:r>
            <a:br>
              <a:rPr lang="en-US" dirty="0"/>
            </a:br>
            <a:r>
              <a:rPr lang="en-US" dirty="0"/>
              <a:t>blue section break</a:t>
            </a:r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 hasCustomPrompt="1"/>
          </p:nvPr>
        </p:nvSpPr>
        <p:spPr>
          <a:xfrm>
            <a:off x="455613" y="3241150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63765" y="4903260"/>
            <a:ext cx="1713611" cy="12311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defTabSz="609585"/>
            <a:r>
              <a:rPr lang="en-US" sz="800" dirty="0">
                <a:solidFill>
                  <a:schemeClr val="bg1"/>
                </a:solidFill>
                <a:cs typeface="Neo Sans Intel"/>
              </a:rPr>
              <a:t>Intel Confidential – Internal Use Only</a:t>
            </a:r>
            <a:endParaRPr lang="en-US" sz="800" kern="1200" dirty="0">
              <a:solidFill>
                <a:schemeClr val="bg1"/>
              </a:solidFill>
              <a:latin typeface="+mn-lt"/>
              <a:ea typeface="+mn-ea"/>
              <a:cs typeface="Neo Sans Intel"/>
            </a:endParaRPr>
          </a:p>
        </p:txBody>
      </p:sp>
    </p:spTree>
    <p:extLst>
      <p:ext uri="{BB962C8B-B14F-4D97-AF65-F5344CB8AC3E}">
        <p14:creationId xmlns:p14="http://schemas.microsoft.com/office/powerpoint/2010/main" val="1110112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605552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413716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8961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>
            <a:off x="8718551" y="4824510"/>
            <a:ext cx="2381" cy="237744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5613" y="310130"/>
            <a:ext cx="8229600" cy="64109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28pt Intel Clear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016156"/>
            <a:ext cx="8228012" cy="34258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16pt Intel Clear bullet one</a:t>
            </a:r>
          </a:p>
          <a:p>
            <a:pPr lvl="2"/>
            <a:r>
              <a:rPr lang="en-US" dirty="0"/>
              <a:t>16pt Intel Clear sub-bullet</a:t>
            </a:r>
          </a:p>
          <a:p>
            <a:pPr lvl="3"/>
            <a:r>
              <a:rPr lang="en-US" dirty="0" err="1"/>
              <a:t>14pt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3765" y="4903260"/>
            <a:ext cx="1713611" cy="12311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defTabSz="609585"/>
            <a:r>
              <a:rPr lang="en-US" sz="800" dirty="0">
                <a:solidFill>
                  <a:schemeClr val="bg1">
                    <a:lumMod val="50000"/>
                  </a:schemeClr>
                </a:solidFill>
                <a:cs typeface="Neo Sans Intel"/>
              </a:rPr>
              <a:t>Intel Confidential – Internal Use Only</a:t>
            </a:r>
            <a:endParaRPr lang="en-US" sz="800" kern="12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Neo Sans Intel"/>
            </a:endParaRP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800" kern="1200">
                <a:solidFill>
                  <a:schemeClr val="bg1"/>
                </a:solidFill>
                <a:latin typeface="+mn-lt"/>
                <a:ea typeface="+mn-ea"/>
                <a:cs typeface="Intel Clear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E2556C5-CE8C-6547-B838-EA80C61A4AF7}" type="slidenum">
              <a:rPr lang="en-US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4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140426" y="4743952"/>
            <a:ext cx="349869" cy="398859"/>
          </a:xfrm>
          <a:prstGeom prst="rect">
            <a:avLst/>
          </a:prstGeom>
          <a:effectLst>
            <a:outerShdw blurRad="368300" dist="38100" dir="2700000" algn="tl" rotWithShape="0">
              <a:prstClr val="black">
                <a:alpha val="37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86227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50" r:id="rId2"/>
    <p:sldLayoutId id="2147483684" r:id="rId3"/>
    <p:sldLayoutId id="2147483652" r:id="rId4"/>
    <p:sldLayoutId id="2147483669" r:id="rId5"/>
    <p:sldLayoutId id="2147483670" r:id="rId6"/>
    <p:sldLayoutId id="2147483651" r:id="rId7"/>
    <p:sldLayoutId id="2147483654" r:id="rId8"/>
    <p:sldLayoutId id="2147483655" r:id="rId9"/>
    <p:sldLayoutId id="2147483676" r:id="rId10"/>
    <p:sldLayoutId id="2147483699" r:id="rId11"/>
    <p:sldLayoutId id="2147483700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i="0" kern="1200" spc="0" baseline="0">
          <a:solidFill>
            <a:schemeClr val="tx2"/>
          </a:solidFill>
          <a:latin typeface="Intel Clear"/>
          <a:ea typeface="Intel Clear"/>
          <a:cs typeface="Intel Clear"/>
        </a:defRPr>
      </a:lvl1pPr>
    </p:titleStyle>
    <p:bodyStyle>
      <a:lvl1pPr marL="0" indent="0" algn="l" defTabSz="457200" rtl="0" eaLnBrk="1" latinLnBrk="0" hangingPunct="1">
        <a:spcBef>
          <a:spcPts val="1200"/>
        </a:spcBef>
        <a:spcAft>
          <a:spcPts val="0"/>
        </a:spcAft>
        <a:buFont typeface="Wingdings" panose="05000000000000000000" pitchFamily="2" charset="2"/>
        <a:buNone/>
        <a:defRPr sz="1800" b="0" kern="1200">
          <a:solidFill>
            <a:srgbClr val="0071C5"/>
          </a:solidFill>
          <a:latin typeface="+mn-lt"/>
          <a:ea typeface="+mn-ea"/>
          <a:cs typeface="Intel Clear" panose="020B0604020203020204" pitchFamily="34" charset="0"/>
        </a:defRPr>
      </a:lvl1pPr>
      <a:lvl2pPr marL="225425" indent="-225425" algn="l" defTabSz="457200" rtl="0" eaLnBrk="1" latinLnBrk="0" hangingPunct="1">
        <a:spcBef>
          <a:spcPts val="1200"/>
        </a:spcBef>
        <a:buFont typeface="Wingdings" charset="2"/>
        <a:buChar char="§"/>
        <a:defRPr sz="1600" kern="1200" baseline="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2pPr>
      <a:lvl3pPr marL="571500" indent="-228600" algn="l" defTabSz="457200" rtl="0" eaLnBrk="1" latinLnBrk="0" hangingPunct="1">
        <a:spcBef>
          <a:spcPts val="800"/>
        </a:spcBef>
        <a:buFont typeface="Intel Clear" panose="020B0604020203020204" pitchFamily="34" charset="0"/>
        <a:buChar char="–"/>
        <a:defRPr sz="1600" kern="120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3pPr>
      <a:lvl4pPr marL="969963" indent="-228600" algn="l" defTabSz="457200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4pPr>
      <a:lvl5pPr marL="1319213" indent="-228600" algn="l" defTabSz="457200" rtl="0" eaLnBrk="1" latinLnBrk="0" hangingPunct="1">
        <a:spcBef>
          <a:spcPct val="20000"/>
        </a:spcBef>
        <a:buFont typeface="Intel Clear" panose="020B0604020203020204" pitchFamily="34" charset="0"/>
        <a:buChar char="–"/>
        <a:defRPr sz="1400" kern="120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687" y="1903689"/>
            <a:ext cx="8212886" cy="1102519"/>
          </a:xfrm>
        </p:spPr>
        <p:txBody>
          <a:bodyPr/>
          <a:lstStyle/>
          <a:p>
            <a:r>
              <a:rPr lang="en-US" sz="5000" dirty="0">
                <a:solidFill>
                  <a:schemeClr val="tx1">
                    <a:alpha val="90000"/>
                  </a:schemeClr>
                </a:solidFill>
              </a:rPr>
              <a:t>Memory Ecosystem Innovation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9BA1391D-AD05-4521-8C44-2E08B81DBC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1687" y="3140583"/>
            <a:ext cx="6330212" cy="925360"/>
          </a:xfrm>
        </p:spPr>
        <p:txBody>
          <a:bodyPr/>
          <a:lstStyle/>
          <a:p>
            <a:pPr>
              <a:spcBef>
                <a:spcPts val="0"/>
              </a:spcBef>
            </a:pPr>
            <a:endParaRPr lang="en-US" altLang="en-US" sz="1800" dirty="0"/>
          </a:p>
          <a:p>
            <a:pPr>
              <a:spcBef>
                <a:spcPts val="0"/>
              </a:spcBef>
            </a:pPr>
            <a:r>
              <a:rPr lang="en-US" altLang="en-US" sz="1400" dirty="0"/>
              <a:t>Intel Capital:  J. Ard, S. Doyle, M. Rostick</a:t>
            </a:r>
          </a:p>
        </p:txBody>
      </p:sp>
    </p:spTree>
    <p:extLst>
      <p:ext uri="{BB962C8B-B14F-4D97-AF65-F5344CB8AC3E}">
        <p14:creationId xmlns:p14="http://schemas.microsoft.com/office/powerpoint/2010/main" val="1470319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951221"/>
            <a:ext cx="8228012" cy="333344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Run list of who is funding what (i.e. Samsung, Hynix, </a:t>
            </a:r>
            <a:r>
              <a:rPr lang="en-US" sz="1600" dirty="0" err="1"/>
              <a:t>etc</a:t>
            </a:r>
            <a:r>
              <a:rPr lang="en-US" sz="1600" dirty="0"/>
              <a:t>…)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Where possible, research stage of the companies (i.e. shipping products, on fumes)</a:t>
            </a:r>
          </a:p>
        </p:txBody>
      </p:sp>
    </p:spTree>
    <p:extLst>
      <p:ext uri="{BB962C8B-B14F-4D97-AF65-F5344CB8AC3E}">
        <p14:creationId xmlns:p14="http://schemas.microsoft.com/office/powerpoint/2010/main" val="1193592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Ecosystem Mapping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In-scope</a:t>
            </a:r>
          </a:p>
          <a:p>
            <a:pPr marL="511175" lvl="1" indent="-285750">
              <a:buFont typeface="Arial" panose="020B0604020202020204" pitchFamily="34" charset="0"/>
              <a:buChar char="•"/>
            </a:pPr>
            <a:r>
              <a:rPr lang="en-US" dirty="0"/>
              <a:t>Hardware innovation:  DRAM, SSDs, ReRAM, </a:t>
            </a:r>
            <a:r>
              <a:rPr lang="en-US" dirty="0" err="1"/>
              <a:t>Optane</a:t>
            </a:r>
            <a:r>
              <a:rPr lang="en-US" dirty="0"/>
              <a:t>, Virtual Memory, </a:t>
            </a:r>
            <a:r>
              <a:rPr lang="en-US" dirty="0" err="1"/>
              <a:t>etc</a:t>
            </a:r>
            <a:endParaRPr lang="en-US" dirty="0"/>
          </a:p>
          <a:p>
            <a:pPr marL="511175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Connective technologies</a:t>
            </a:r>
          </a:p>
          <a:p>
            <a:pPr marL="511175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Efficiency increasing technology</a:t>
            </a:r>
          </a:p>
          <a:p>
            <a:pPr marL="511175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+</a:t>
            </a:r>
            <a:r>
              <a:rPr lang="en-US"/>
              <a:t>Computational Storage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Out-of-scope</a:t>
            </a:r>
          </a:p>
          <a:p>
            <a:pPr marL="511175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Storage solutions</a:t>
            </a:r>
          </a:p>
          <a:p>
            <a:pPr marL="511175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Data management SW &amp; services</a:t>
            </a:r>
          </a:p>
          <a:p>
            <a:pPr marL="511175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Memory equipment &amp; materials ecosystem</a:t>
            </a:r>
          </a:p>
          <a:p>
            <a:pPr marL="511175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248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041" y="169802"/>
            <a:ext cx="8229600" cy="506080"/>
          </a:xfrm>
        </p:spPr>
        <p:txBody>
          <a:bodyPr/>
          <a:lstStyle/>
          <a:p>
            <a:r>
              <a:rPr lang="en-US" dirty="0"/>
              <a:t>Framework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4546012"/>
              </p:ext>
            </p:extLst>
          </p:nvPr>
        </p:nvGraphicFramePr>
        <p:xfrm>
          <a:off x="284041" y="763502"/>
          <a:ext cx="8606864" cy="379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84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38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762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Category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Technology Types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ICAP Investigations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Other Companies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0143">
                <a:tc>
                  <a:txBody>
                    <a:bodyPr/>
                    <a:lstStyle/>
                    <a:p>
                      <a:r>
                        <a:rPr lang="en-US" sz="1050" dirty="0"/>
                        <a:t>New Memory Architectures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ReRAM, MRAM, NRAM, Hybrid NAND/DRAM DIMM, </a:t>
                      </a:r>
                      <a:r>
                        <a:rPr lang="en-US" sz="1050" dirty="0" err="1"/>
                        <a:t>Ferrolectric</a:t>
                      </a:r>
                      <a:endParaRPr lang="en-US" sz="1050" dirty="0"/>
                    </a:p>
                    <a:p>
                      <a:endParaRPr 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Avalanche Technology, Crossbar, </a:t>
                      </a:r>
                      <a:r>
                        <a:rPr lang="en-US" sz="1050" dirty="0" err="1"/>
                        <a:t>Esencia</a:t>
                      </a:r>
                      <a:r>
                        <a:rPr lang="en-US" sz="1050" dirty="0"/>
                        <a:t>, </a:t>
                      </a:r>
                      <a:r>
                        <a:rPr lang="en-US" sz="1050" dirty="0" err="1"/>
                        <a:t>Everspin</a:t>
                      </a:r>
                      <a:r>
                        <a:rPr lang="en-US" sz="1050" dirty="0"/>
                        <a:t>, Intrinsic,</a:t>
                      </a:r>
                      <a:r>
                        <a:rPr lang="en-US" sz="1050" baseline="0" dirty="0"/>
                        <a:t> </a:t>
                      </a:r>
                      <a:r>
                        <a:rPr lang="en-US" sz="1050" dirty="0" err="1"/>
                        <a:t>Nantero</a:t>
                      </a:r>
                      <a:r>
                        <a:rPr lang="en-US" sz="1050" dirty="0"/>
                        <a:t>, </a:t>
                      </a:r>
                      <a:r>
                        <a:rPr lang="en-US" sz="1050" dirty="0" err="1"/>
                        <a:t>NVMEngines</a:t>
                      </a:r>
                      <a:r>
                        <a:rPr lang="en-US" sz="1050" dirty="0"/>
                        <a:t>, Netlist, Spin</a:t>
                      </a:r>
                      <a:r>
                        <a:rPr lang="en-US" sz="1050" baseline="0" dirty="0"/>
                        <a:t> Transfer, Zeno</a:t>
                      </a:r>
                      <a:endParaRPr 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Intrinsic, ReRAM, Yangtze Memory Tech,</a:t>
                      </a:r>
                      <a:r>
                        <a:rPr lang="en-US" sz="1050" baseline="0" dirty="0"/>
                        <a:t> </a:t>
                      </a:r>
                      <a:r>
                        <a:rPr lang="en-US" sz="1050" baseline="0" dirty="0" err="1"/>
                        <a:t>Ramsway</a:t>
                      </a:r>
                      <a:r>
                        <a:rPr lang="en-US" sz="1050" baseline="0" dirty="0"/>
                        <a:t>, The Ferroelectric Memory Company, </a:t>
                      </a:r>
                      <a:r>
                        <a:rPr lang="en-US" sz="1050" baseline="0" dirty="0" err="1"/>
                        <a:t>ReBit</a:t>
                      </a:r>
                      <a:r>
                        <a:rPr lang="en-US" sz="1050" baseline="0" dirty="0"/>
                        <a:t>, </a:t>
                      </a:r>
                      <a:r>
                        <a:rPr lang="en-US" sz="1050" baseline="0" dirty="0" err="1"/>
                        <a:t>NuMem</a:t>
                      </a:r>
                      <a:r>
                        <a:rPr lang="en-US" sz="1050" baseline="0" dirty="0"/>
                        <a:t>, Spin Memory, </a:t>
                      </a:r>
                      <a:r>
                        <a:rPr lang="en-US" sz="1050" baseline="0" dirty="0" err="1"/>
                        <a:t>Floadia</a:t>
                      </a:r>
                      <a:endParaRPr 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1499">
                <a:tc>
                  <a:txBody>
                    <a:bodyPr/>
                    <a:lstStyle/>
                    <a:p>
                      <a:r>
                        <a:rPr lang="en-US" sz="1050" dirty="0"/>
                        <a:t>Connective Technologies / Buses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PCIE</a:t>
                      </a:r>
                      <a:r>
                        <a:rPr lang="en-US" sz="1050" baseline="0" dirty="0"/>
                        <a:t>, </a:t>
                      </a:r>
                      <a:r>
                        <a:rPr lang="en-US" sz="1050" baseline="0" dirty="0" err="1"/>
                        <a:t>NVMe</a:t>
                      </a:r>
                      <a:r>
                        <a:rPr lang="en-US" sz="1050" baseline="0" dirty="0"/>
                        <a:t>, controllers, PMEM, Accelerators (HW &amp; SW)</a:t>
                      </a:r>
                      <a:endParaRPr 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5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50" dirty="0"/>
                        <a:t>Efficiency &amp; Performance</a:t>
                      </a:r>
                      <a:r>
                        <a:rPr lang="en-US" sz="1050" baseline="0" dirty="0"/>
                        <a:t> Improvement</a:t>
                      </a:r>
                      <a:endParaRPr 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Leakage</a:t>
                      </a:r>
                      <a:r>
                        <a:rPr lang="en-US" sz="1050" baseline="0" dirty="0"/>
                        <a:t> reduction, error detection, scaling improvements, in-memory chipsets &amp; processors</a:t>
                      </a:r>
                      <a:endParaRPr 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err="1"/>
                        <a:t>Hicamp</a:t>
                      </a:r>
                      <a:r>
                        <a:rPr lang="en-US" sz="1050" dirty="0"/>
                        <a:t> Systems, Memoir</a:t>
                      </a:r>
                      <a:r>
                        <a:rPr lang="en-US" sz="1050" baseline="0" dirty="0"/>
                        <a:t> Systems, </a:t>
                      </a:r>
                      <a:r>
                        <a:rPr lang="en-US" sz="1050" baseline="0" dirty="0" err="1"/>
                        <a:t>OmniTier</a:t>
                      </a:r>
                      <a:endParaRPr lang="en-US" sz="1050" dirty="0"/>
                    </a:p>
                    <a:p>
                      <a:endParaRPr 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err="1"/>
                        <a:t>Codelucida</a:t>
                      </a:r>
                      <a:r>
                        <a:rPr lang="en-US" sz="1050" dirty="0"/>
                        <a:t>, Emu Technology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2509">
                <a:tc>
                  <a:txBody>
                    <a:bodyPr/>
                    <a:lstStyle/>
                    <a:p>
                      <a:r>
                        <a:rPr lang="en-US" sz="1050" dirty="0"/>
                        <a:t>SW Enablement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err="1"/>
                        <a:t>Optane</a:t>
                      </a:r>
                      <a:r>
                        <a:rPr lang="en-US" sz="1050" dirty="0"/>
                        <a:t> enablement; snapshotting, disaster recovery, real-time pub/sub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dirty="0" err="1"/>
                        <a:t>MemVerge</a:t>
                      </a:r>
                      <a:r>
                        <a:rPr lang="en-US" sz="1050" b="0" dirty="0"/>
                        <a:t>, </a:t>
                      </a:r>
                      <a:r>
                        <a:rPr lang="en-US" sz="1050" b="0" dirty="0" err="1"/>
                        <a:t>Formulus</a:t>
                      </a:r>
                      <a:r>
                        <a:rPr lang="en-US" sz="1050" b="0" dirty="0"/>
                        <a:t> Black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731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50" dirty="0"/>
                        <a:t>Near/In-Memory-Compute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AI/ML, Computer vision, LiDAR, Camera sensors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err="1"/>
                        <a:t>Upmem</a:t>
                      </a:r>
                      <a:r>
                        <a:rPr lang="en-US" sz="1050" dirty="0"/>
                        <a:t>, Zeno, </a:t>
                      </a:r>
                      <a:r>
                        <a:rPr lang="en-US" sz="1050" dirty="0" err="1"/>
                        <a:t>BlueShift</a:t>
                      </a:r>
                      <a:r>
                        <a:rPr lang="en-US" sz="1050" dirty="0"/>
                        <a:t> Memory, </a:t>
                      </a:r>
                      <a:r>
                        <a:rPr lang="en-US" sz="1050" b="1" dirty="0" err="1"/>
                        <a:t>NeuroBlade</a:t>
                      </a:r>
                      <a:r>
                        <a:rPr lang="en-US" sz="1050" b="1" dirty="0"/>
                        <a:t>, Montage, </a:t>
                      </a:r>
                      <a:r>
                        <a:rPr lang="en-US" sz="1050" b="1" dirty="0" err="1"/>
                        <a:t>Syntiant</a:t>
                      </a:r>
                      <a:r>
                        <a:rPr lang="en-US" sz="1050" b="1" dirty="0"/>
                        <a:t>, Untether, </a:t>
                      </a:r>
                      <a:r>
                        <a:rPr lang="en-US" sz="1050" b="0" dirty="0" err="1"/>
                        <a:t>Areanna</a:t>
                      </a:r>
                      <a:r>
                        <a:rPr lang="en-US" sz="1050" b="0" dirty="0"/>
                        <a:t>, </a:t>
                      </a:r>
                      <a:r>
                        <a:rPr lang="en-US" sz="1050" b="0" dirty="0" err="1"/>
                        <a:t>Memsule</a:t>
                      </a:r>
                      <a:r>
                        <a:rPr lang="en-US" sz="1050" b="0" dirty="0"/>
                        <a:t>, Pimento, </a:t>
                      </a:r>
                      <a:r>
                        <a:rPr lang="en-US" sz="1050" b="0" dirty="0" err="1"/>
                        <a:t>TetraMem</a:t>
                      </a:r>
                      <a:r>
                        <a:rPr lang="en-US" sz="1050" b="0" dirty="0"/>
                        <a:t>, </a:t>
                      </a:r>
                      <a:r>
                        <a:rPr lang="en-US" sz="1050" b="0" dirty="0" err="1"/>
                        <a:t>Memryx</a:t>
                      </a:r>
                      <a:endParaRPr lang="en-US" sz="105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err="1"/>
                        <a:t>GridGain</a:t>
                      </a:r>
                      <a:r>
                        <a:rPr lang="en-US" sz="1050" dirty="0"/>
                        <a:t> Systems, </a:t>
                      </a:r>
                      <a:r>
                        <a:rPr lang="en-US" sz="1050" dirty="0" err="1"/>
                        <a:t>Graphcore</a:t>
                      </a:r>
                      <a:r>
                        <a:rPr lang="en-US" sz="1050" dirty="0"/>
                        <a:t>, </a:t>
                      </a:r>
                      <a:r>
                        <a:rPr lang="en-US" sz="1050" dirty="0" err="1"/>
                        <a:t>Hailo</a:t>
                      </a:r>
                      <a:r>
                        <a:rPr lang="en-US" sz="1050" dirty="0"/>
                        <a:t> Technologies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50" dirty="0"/>
                        <a:t>Computational Storage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Computational storage accelerators (HW&amp;SW)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dirty="0" err="1"/>
                        <a:t>Pliops</a:t>
                      </a:r>
                      <a:r>
                        <a:rPr lang="en-US" sz="1050" b="0" dirty="0"/>
                        <a:t>, </a:t>
                      </a:r>
                      <a:r>
                        <a:rPr lang="en-US" sz="1050" b="0" dirty="0" err="1"/>
                        <a:t>Levyx</a:t>
                      </a:r>
                      <a:r>
                        <a:rPr lang="en-US" sz="1050" b="0" dirty="0"/>
                        <a:t>, </a:t>
                      </a:r>
                      <a:r>
                        <a:rPr lang="en-US" sz="1050" b="0" dirty="0" err="1"/>
                        <a:t>Eideticom</a:t>
                      </a:r>
                      <a:endParaRPr lang="en-US" sz="105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err="1"/>
                        <a:t>Scaleflux</a:t>
                      </a:r>
                      <a:r>
                        <a:rPr lang="en-US" sz="1050" dirty="0"/>
                        <a:t>, NGD Systems (ARM)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47370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1426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Memory Architectures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>
                <a:solidFill>
                  <a:schemeClr val="tx2"/>
                </a:solidFill>
              </a:rPr>
              <a:t>Trends: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Process integration proving difficult for start-ups without partnerships or access to IDM/Foundry; most start-ups working with 2</a:t>
            </a:r>
            <a:r>
              <a:rPr lang="en-US" sz="1600" baseline="30000" dirty="0">
                <a:solidFill>
                  <a:schemeClr val="tx2"/>
                </a:solidFill>
              </a:rPr>
              <a:t>nd</a:t>
            </a:r>
            <a:r>
              <a:rPr lang="en-US" sz="1600" dirty="0">
                <a:solidFill>
                  <a:schemeClr val="tx2"/>
                </a:solidFill>
              </a:rPr>
              <a:t> or 3</a:t>
            </a:r>
            <a:r>
              <a:rPr lang="en-US" sz="1600" baseline="30000" dirty="0">
                <a:solidFill>
                  <a:schemeClr val="tx2"/>
                </a:solidFill>
              </a:rPr>
              <a:t>rd</a:t>
            </a:r>
            <a:r>
              <a:rPr lang="en-US" sz="1600" dirty="0">
                <a:solidFill>
                  <a:schemeClr val="tx2"/>
                </a:solidFill>
              </a:rPr>
              <a:t> rate foundries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Start-ups lack ability to understand requirement for functionality into the full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High burn rates and significant cash requirements typical; significant amount of re-caps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Large variation in development approaches; some focused on materials, some on new architectures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Large existing memory companies have their own internal development efforts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871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36" y="99115"/>
            <a:ext cx="8229600" cy="641091"/>
          </a:xfrm>
        </p:spPr>
        <p:txBody>
          <a:bodyPr/>
          <a:lstStyle/>
          <a:p>
            <a:r>
              <a:rPr lang="en-US" dirty="0"/>
              <a:t>Memory Architectures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2140881"/>
              </p:ext>
            </p:extLst>
          </p:nvPr>
        </p:nvGraphicFramePr>
        <p:xfrm>
          <a:off x="371398" y="632981"/>
          <a:ext cx="8457666" cy="42729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9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078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07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6055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Arch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Description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Companies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1280">
                <a:tc>
                  <a:txBody>
                    <a:bodyPr/>
                    <a:lstStyle/>
                    <a:p>
                      <a:r>
                        <a:rPr lang="en-US" sz="1050" dirty="0"/>
                        <a:t>MRAM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15888" indent="-115888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Uses electron spin to store</a:t>
                      </a:r>
                      <a:r>
                        <a:rPr lang="en-US" sz="1050" baseline="0" dirty="0"/>
                        <a:t> information; high-density, non-volatile, power efficient</a:t>
                      </a:r>
                    </a:p>
                    <a:p>
                      <a:pPr marL="115888" marR="0" lvl="0" indent="-11588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dirty="0"/>
                        <a:t>Challenges:  </a:t>
                      </a:r>
                      <a:r>
                        <a:rPr lang="en-US" sz="1050" baseline="0" dirty="0"/>
                        <a:t>Requires significant process integration to manufacture</a:t>
                      </a:r>
                      <a:endParaRPr lang="en-US" sz="1050" dirty="0"/>
                    </a:p>
                    <a:p>
                      <a:pPr marL="115888" marR="0" lvl="0" indent="-11588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dirty="0"/>
                        <a:t>Status:  Furthest</a:t>
                      </a:r>
                      <a:r>
                        <a:rPr lang="en-US" sz="1050" baseline="0" dirty="0"/>
                        <a:t> along in development; Solutions already in the market (</a:t>
                      </a:r>
                      <a:r>
                        <a:rPr lang="en-US" sz="1050" baseline="0" dirty="0" err="1"/>
                        <a:t>Everspin</a:t>
                      </a:r>
                      <a:r>
                        <a:rPr lang="en-US" sz="1050" baseline="0" dirty="0"/>
                        <a:t>, Samsung, TSMC, GF)</a:t>
                      </a:r>
                      <a:endParaRPr 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dirty="0"/>
                        <a:t>Avalanche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dirty="0" err="1"/>
                        <a:t>Escencia</a:t>
                      </a:r>
                      <a:endParaRPr lang="en-US" sz="1050" dirty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 err="1"/>
                        <a:t>Everspin</a:t>
                      </a:r>
                      <a:r>
                        <a:rPr lang="en-US" sz="1050" dirty="0"/>
                        <a:t> (</a:t>
                      </a:r>
                      <a:r>
                        <a:rPr lang="en-US" sz="1050" dirty="0" err="1"/>
                        <a:t>IPOed</a:t>
                      </a:r>
                      <a:r>
                        <a:rPr lang="en-US" sz="1050" dirty="0"/>
                        <a:t>)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dirty="0"/>
                        <a:t>Spin</a:t>
                      </a:r>
                      <a:r>
                        <a:rPr lang="en-US" sz="1050" baseline="0" dirty="0"/>
                        <a:t> Transfer Tech</a:t>
                      </a:r>
                      <a:endParaRPr 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7623">
                <a:tc>
                  <a:txBody>
                    <a:bodyPr/>
                    <a:lstStyle/>
                    <a:p>
                      <a:r>
                        <a:rPr lang="en-US" sz="1050" dirty="0"/>
                        <a:t>RRAM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Changes the resistance</a:t>
                      </a:r>
                      <a:r>
                        <a:rPr lang="en-US" sz="1050" baseline="0" dirty="0"/>
                        <a:t> across a dielectric solid-state material, non-volatile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baseline="0" dirty="0"/>
                        <a:t>Challenges:  Variability issues are proving to be difficult to overcome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baseline="0" dirty="0"/>
                        <a:t>Status:  Advertised as the ultimate scalable memory; Many RRAM companies trying to penetrate into the AI/ML market and worth with in-memory compute model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Crossbar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dirty="0"/>
                        <a:t>Intrinsic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dirty="0" err="1"/>
                        <a:t>NuMe</a:t>
                      </a:r>
                      <a:endParaRPr lang="en-US" sz="1050" dirty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 err="1"/>
                        <a:t>ReBIT</a:t>
                      </a:r>
                      <a:endParaRPr lang="en-US" sz="1050" dirty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ReRAM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807">
                <a:tc>
                  <a:txBody>
                    <a:bodyPr/>
                    <a:lstStyle/>
                    <a:p>
                      <a:r>
                        <a:rPr lang="en-US" sz="1050" dirty="0"/>
                        <a:t>NRAM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Based on</a:t>
                      </a:r>
                      <a:r>
                        <a:rPr lang="en-US" sz="1050" baseline="0" dirty="0"/>
                        <a:t> carbon nanotube technology for strong write-endurance, non-volatile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aseline="0" dirty="0"/>
                        <a:t>Challenges:   Have yet to deliver on promises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baseline="0" dirty="0"/>
                        <a:t>Status:  Have been around for 20+ years, Fujitsu announced to partner with </a:t>
                      </a:r>
                      <a:r>
                        <a:rPr lang="en-US" sz="1050" baseline="0" dirty="0" err="1"/>
                        <a:t>Nantero</a:t>
                      </a:r>
                      <a:r>
                        <a:rPr lang="en-US" sz="1050" baseline="0" dirty="0"/>
                        <a:t> to bring to market in 2019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 err="1"/>
                        <a:t>Nantero</a:t>
                      </a:r>
                      <a:endParaRPr 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2229">
                <a:tc>
                  <a:txBody>
                    <a:bodyPr/>
                    <a:lstStyle/>
                    <a:p>
                      <a:r>
                        <a:rPr lang="en-US" sz="1050" dirty="0" err="1"/>
                        <a:t>FeRAM</a:t>
                      </a:r>
                      <a:endParaRPr 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Uses ferroelectric layer to achieve non-volatility, low power, fast write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Challenges: Historically used materials that were difficult to integrate into FAB environment, lower storage densities than Flash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Status:  Advances</a:t>
                      </a:r>
                      <a:r>
                        <a:rPr lang="en-US" sz="1050" baseline="0" dirty="0"/>
                        <a:t> made to use Hafnium Oxide to make more accessible for FAB environment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 err="1"/>
                        <a:t>FerroElectric</a:t>
                      </a:r>
                      <a:r>
                        <a:rPr lang="en-US" sz="1050" dirty="0"/>
                        <a:t> Memory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2229">
                <a:tc>
                  <a:txBody>
                    <a:bodyPr/>
                    <a:lstStyle/>
                    <a:p>
                      <a:r>
                        <a:rPr lang="en-US" sz="1050" dirty="0"/>
                        <a:t>Other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SRAM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NAND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Zeno (SRAM)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Netlist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Yangtze</a:t>
                      </a:r>
                      <a:r>
                        <a:rPr lang="en-US" sz="1050" baseline="0" dirty="0"/>
                        <a:t> Memory Tech</a:t>
                      </a:r>
                      <a:endParaRPr 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4043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Connective Technologies / </a:t>
            </a:r>
            <a:r>
              <a:rPr lang="en-US" dirty="0" err="1"/>
              <a:t>BUSes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096270"/>
            <a:ext cx="8228012" cy="334571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 start-up companies doing specific interconnect technologies; combined efforts with companies doing new architectures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New technologies include CXL, Open CAPI, Gen-Z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Relooking at </a:t>
            </a:r>
            <a:r>
              <a:rPr lang="en-US" dirty="0" err="1"/>
              <a:t>Levyx</a:t>
            </a:r>
            <a:r>
              <a:rPr lang="en-US" dirty="0"/>
              <a:t> SW accelerator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237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13012-3A1C-452D-B6AB-5832F6719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In-Memory Compute </a:t>
            </a:r>
            <a:r>
              <a:rPr lang="en-US"/>
              <a:t>/ Processor-in-Memory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65BC60-7DE0-4709-A08A-7FC11F46CE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Several companies using in-memory compute architectures for specific applications requiring significant data movement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Few companies developing own memory architectures but partnering with other companies to develop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Most companies still early in development; some seeing first silicon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Several efforts going on internally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233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EE848-EFFF-4B6F-9C2B-A6EC3EC7B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Intel Capital Companies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B9E282-828C-4678-B363-F268837BA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Syntiant</a:t>
            </a:r>
            <a:r>
              <a:rPr lang="en-US" dirty="0"/>
              <a:t> (US):  Analog neural network accelerator using compute-in-memory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Untether AI Corporation (Canada):  Developer of “compute-in-memory” neural network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NeuroBlade</a:t>
            </a:r>
            <a:r>
              <a:rPr lang="en-US" dirty="0"/>
              <a:t> (Israel):  AI chipset to improve performance at lower power and cost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Montage (China):  Energy-efficient data center CPU platform</a:t>
            </a:r>
          </a:p>
          <a:p>
            <a:pPr marL="857250" lvl="2" indent="-285750">
              <a:buFont typeface="Arial" panose="020B0604020202020204" pitchFamily="34" charset="0"/>
              <a:buChar char="•"/>
            </a:pPr>
            <a:r>
              <a:rPr lang="en-US" sz="1400" dirty="0"/>
              <a:t>Note:  DCG has not agreed to engage with on near-memory compute; proposals have not been compelling to date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MemVerge</a:t>
            </a:r>
            <a:r>
              <a:rPr lang="en-US" sz="1600" dirty="0"/>
              <a:t>:  Big Memory uses cases, SW to enable </a:t>
            </a:r>
            <a:r>
              <a:rPr lang="en-US" sz="1600" dirty="0" err="1"/>
              <a:t>Optane</a:t>
            </a:r>
            <a:r>
              <a:rPr lang="en-US" sz="1600" dirty="0"/>
              <a:t> adoption; In-memory database crash recovery, real-time pub/sub, AI/ML </a:t>
            </a:r>
          </a:p>
        </p:txBody>
      </p:sp>
    </p:spTree>
    <p:extLst>
      <p:ext uri="{BB962C8B-B14F-4D97-AF65-F5344CB8AC3E}">
        <p14:creationId xmlns:p14="http://schemas.microsoft.com/office/powerpoint/2010/main" val="40650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DF3A4-CA84-4F66-8188-4B28C4508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Computational Storage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F7717-1A56-43F0-B8EE-3BEC05A8A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New space, still in the early stages of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Efforts to develop at incumbents like Samsung &amp; Western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Typically done using FPGA today, but ASIC usages becoming more prevalent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Usages:  Web services (searching, pattern matching, indexing), Edge Storage, Encryption/Digital rights management, content delivery </a:t>
            </a:r>
          </a:p>
        </p:txBody>
      </p:sp>
    </p:spTree>
    <p:extLst>
      <p:ext uri="{BB962C8B-B14F-4D97-AF65-F5344CB8AC3E}">
        <p14:creationId xmlns:p14="http://schemas.microsoft.com/office/powerpoint/2010/main" val="2252632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Int_PPT Template_ClearPro_16x9">
  <a:themeElements>
    <a:clrScheme name="Intel Color Palette">
      <a:dk1>
        <a:sysClr val="windowText" lastClr="000000"/>
      </a:dk1>
      <a:lt1>
        <a:sysClr val="window" lastClr="FFFFFF"/>
      </a:lt1>
      <a:dk2>
        <a:srgbClr val="003C71"/>
      </a:dk2>
      <a:lt2>
        <a:srgbClr val="B1BABF"/>
      </a:lt2>
      <a:accent1>
        <a:srgbClr val="0071C5"/>
      </a:accent1>
      <a:accent2>
        <a:srgbClr val="00AEEF"/>
      </a:accent2>
      <a:accent3>
        <a:srgbClr val="F3D54E"/>
      </a:accent3>
      <a:accent4>
        <a:srgbClr val="FFA300"/>
      </a:accent4>
      <a:accent5>
        <a:srgbClr val="FC4C02"/>
      </a:accent5>
      <a:accent6>
        <a:srgbClr val="C3D600"/>
      </a:accent6>
      <a:hlink>
        <a:srgbClr val="0071C5"/>
      </a:hlink>
      <a:folHlink>
        <a:srgbClr val="00AEEF"/>
      </a:folHlink>
    </a:clrScheme>
    <a:fontScheme name="Intel Clear">
      <a:majorFont>
        <a:latin typeface="Intel Clear"/>
        <a:ea typeface=""/>
        <a:cs typeface=""/>
      </a:majorFont>
      <a:minorFont>
        <a:latin typeface="Intel Cle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vert="horz" wrap="square" lIns="0" tIns="0" rIns="0" bIns="0" rtlCol="0">
        <a:spAutoFit/>
      </a:bodyPr>
      <a:lstStyle>
        <a:defPPr>
          <a:defRPr sz="1100" dirty="0" err="1" smtClean="0">
            <a:solidFill>
              <a:srgbClr val="003C7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0953974E5F3642909FA287CD9EE7BF" ma:contentTypeVersion="0" ma:contentTypeDescription="Create a new document." ma:contentTypeScope="" ma:versionID="5f619faacf8d8bb2a0c03d6e11c3823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C0B9669-A63B-4FF4-9B6F-7A8EB9F02986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1D75D46-ED62-4A82-871A-46E0974D67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3FC9083-4A77-4040-A72E-CF34695A7C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0</TotalTime>
  <Words>820</Words>
  <Application>Microsoft Office PowerPoint</Application>
  <PresentationFormat>On-screen Show (16:9)</PresentationFormat>
  <Paragraphs>110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Intel Clear</vt:lpstr>
      <vt:lpstr>Intel Clear Pro</vt:lpstr>
      <vt:lpstr>Wingdings</vt:lpstr>
      <vt:lpstr>Int_PPT Template_ClearPro_16x9</vt:lpstr>
      <vt:lpstr>Memory Ecosystem Innovation</vt:lpstr>
      <vt:lpstr>Memory Ecosystem Mapping</vt:lpstr>
      <vt:lpstr>Framework</vt:lpstr>
      <vt:lpstr>New Memory Architectures</vt:lpstr>
      <vt:lpstr>Memory Architectures</vt:lpstr>
      <vt:lpstr>Connective Technologies / BUSes</vt:lpstr>
      <vt:lpstr>In-Memory Compute / Processor-in-Memory</vt:lpstr>
      <vt:lpstr>Intel Capital Companies </vt:lpstr>
      <vt:lpstr>Computational Storage</vt:lpstr>
      <vt:lpstr>Other 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>CTPClassification=CTP_IC:VisualMarkings=, CTPClassification=CTP_IC, CTPClassification=CTP_NT</cp:keywords>
  <cp:lastModifiedBy/>
  <cp:revision>1</cp:revision>
  <dcterms:created xsi:type="dcterms:W3CDTF">2015-05-06T16:36:39Z</dcterms:created>
  <dcterms:modified xsi:type="dcterms:W3CDTF">2020-05-12T19:03:31Z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0x010100F90953974E5F3642909FA287CD9EE7BF</vt:lpwstr>
  </property>
  <property fmtid="{D5CDD505-2E9C-101B-9397-08002B2CF9AE}" pid="3" name="TitusGUID">
    <vt:lpwstr>9eaa1668-cf58-4c6e-9c9f-70e9fc1f3765</vt:lpwstr>
  </property>
  <property fmtid="{D5CDD505-2E9C-101B-9397-08002B2CF9AE}" pid="4" name="CTP_BU">
    <vt:lpwstr>NA</vt:lpwstr>
  </property>
  <property fmtid="{D5CDD505-2E9C-101B-9397-08002B2CF9AE}" pid="5" name="CTP_TimeStamp">
    <vt:lpwstr>2019-09-30 17:17:22Z</vt:lpwstr>
  </property>
  <property fmtid="{D5CDD505-2E9C-101B-9397-08002B2CF9AE}" pid="6" name="CTPClassification">
    <vt:lpwstr>CTP_NT</vt:lpwstr>
  </property>
  <property fmtid="{D5CDD505-2E9C-101B-9397-08002B2CF9AE}" pid="7" name="CTP_IDSID">
    <vt:lpwstr>NA</vt:lpwstr>
  </property>
  <property fmtid="{D5CDD505-2E9C-101B-9397-08002B2CF9AE}" pid="8" name="CTP_WWID">
    <vt:lpwstr>NA</vt:lpwstr>
  </property>
</Properties>
</file>