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2" autoAdjust="0"/>
    <p:restoredTop sz="94660"/>
  </p:normalViewPr>
  <p:slideViewPr>
    <p:cSldViewPr>
      <p:cViewPr varScale="1">
        <p:scale>
          <a:sx n="94" d="100"/>
          <a:sy n="94" d="100"/>
        </p:scale>
        <p:origin x="216" y="8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6D04-FDF4-3748-A3BD-4E235F6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16DF-CFE8-0643-8209-73DE13BBA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 descr="page125image1827808">
            <a:extLst>
              <a:ext uri="{FF2B5EF4-FFF2-40B4-BE49-F238E27FC236}">
                <a16:creationId xmlns:a16="http://schemas.microsoft.com/office/drawing/2014/main" id="{6FC46A16-8792-5C4A-B226-6B46C742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892810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8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F054-DBAB-EF49-9F65-FEB7536D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Deep Learning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840BD-658B-0347-810D-141134A2E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10363200" cy="838200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en-US" altLang="en-US" sz="2000" b="0" dirty="0">
                <a:latin typeface="Arial" panose="020B0604020202020204" pitchFamily="34" charset="0"/>
                <a:ea typeface="Arial,Bold"/>
              </a:rPr>
              <a:t>SRAM based Deep Neural Network ( with Leveled Logic) </a:t>
            </a:r>
            <a:endParaRPr lang="en-US" altLang="en-US" sz="1050" b="0" dirty="0">
              <a:latin typeface="Arial" panose="020B0604020202020204" pitchFamily="34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en-US" altLang="en-US" sz="2000" b="0" dirty="0">
                <a:solidFill>
                  <a:srgbClr val="FF0000"/>
                </a:solidFill>
                <a:latin typeface="Arial" panose="020B0604020202020204" pitchFamily="34" charset="0"/>
                <a:ea typeface="Arial,Bold"/>
              </a:rPr>
              <a:t>NVM based Spike Neural Network </a:t>
            </a:r>
            <a:endParaRPr lang="en-US" altLang="en-US" sz="1050" b="0" dirty="0"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0FB9F5-D4BA-BD46-BF86-FFF047F55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422" y="4279344"/>
            <a:ext cx="99899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,Bold"/>
              </a:rPr>
              <a:t>Ext. Mem Ext. Mem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,Bold"/>
              </a:rPr>
              <a:t>SRAM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,Bold"/>
              </a:rPr>
              <a:t>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page125image1827808">
            <a:extLst>
              <a:ext uri="{FF2B5EF4-FFF2-40B4-BE49-F238E27FC236}">
                <a16:creationId xmlns:a16="http://schemas.microsoft.com/office/drawing/2014/main" id="{D2FC7532-E348-864F-ACE6-B1C14BD2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8928100" cy="52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4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E047-6EF6-364C-96A9-578F7299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Analog AI Cores for In-Memory Computation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1519D-4737-BB4D-8C7B-8F0E210E92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Reduce the Von-Neumann Bottleneck</a:t>
            </a:r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FB9D6F-DD05-864B-BFBA-7461CBAA0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609600"/>
          </a:xfrm>
        </p:spPr>
        <p:txBody>
          <a:bodyPr/>
          <a:lstStyle/>
          <a:p>
            <a:r>
              <a:rPr lang="en-US" sz="2400" dirty="0"/>
              <a:t>Resistive Processing Unit (RPU)</a:t>
            </a:r>
          </a:p>
        </p:txBody>
      </p:sp>
      <p:pic>
        <p:nvPicPr>
          <p:cNvPr id="6145" name="Picture 1" descr="page152image1793312">
            <a:extLst>
              <a:ext uri="{FF2B5EF4-FFF2-40B4-BE49-F238E27FC236}">
                <a16:creationId xmlns:a16="http://schemas.microsoft.com/office/drawing/2014/main" id="{07056C7F-4143-B248-8E4B-0C993B0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76400"/>
            <a:ext cx="477664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page152image870432">
            <a:extLst>
              <a:ext uri="{FF2B5EF4-FFF2-40B4-BE49-F238E27FC236}">
                <a16:creationId xmlns:a16="http://schemas.microsoft.com/office/drawing/2014/main" id="{CFFEE717-D022-0949-86D7-B6A63C7B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5029200"/>
            <a:ext cx="1384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6DFD317-2560-2344-B2DB-0B6D2DB0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142" y="5289855"/>
            <a:ext cx="990600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AF4F"/>
                </a:solidFill>
                <a:effectLst/>
                <a:latin typeface="Arial" panose="020B0604020202020204" pitchFamily="34" charset="0"/>
                <a:ea typeface="TrebuchetMS" panose="020B0603020202020204" pitchFamily="34" charset="0"/>
              </a:rPr>
              <a:t>Selector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1E68A6-56F2-A44E-8BC9-89F024061170}"/>
              </a:ext>
            </a:extLst>
          </p:cNvPr>
          <p:cNvSpPr/>
          <p:nvPr/>
        </p:nvSpPr>
        <p:spPr>
          <a:xfrm>
            <a:off x="4730109" y="5818978"/>
            <a:ext cx="231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rebuchetMS" panose="020B0603020202020204" pitchFamily="34" charset="0"/>
              </a:rPr>
              <a:t>NVM: Atomistic Memory (Resistive) Switch </a:t>
            </a: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DF4FC1-1DB4-594F-8774-5378E2AECB7F}"/>
              </a:ext>
            </a:extLst>
          </p:cNvPr>
          <p:cNvSpPr/>
          <p:nvPr/>
        </p:nvSpPr>
        <p:spPr>
          <a:xfrm>
            <a:off x="914400" y="4362435"/>
            <a:ext cx="5777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rebuchetMS" panose="020B0603020202020204" pitchFamily="34" charset="0"/>
              </a:rPr>
              <a:t>Translate neural network structure and weights arrays, using analog elements with variable resistance to store weights </a:t>
            </a:r>
            <a:endParaRPr lang="en-US" dirty="0">
              <a:effectLst/>
            </a:endParaRPr>
          </a:p>
        </p:txBody>
      </p:sp>
      <p:grpSp>
        <p:nvGrpSpPr>
          <p:cNvPr id="19" name="Group 114">
            <a:extLst>
              <a:ext uri="{FF2B5EF4-FFF2-40B4-BE49-F238E27FC236}">
                <a16:creationId xmlns:a16="http://schemas.microsoft.com/office/drawing/2014/main" id="{281F49B6-96E6-7B42-AA23-1CAC5DB04F11}"/>
              </a:ext>
            </a:extLst>
          </p:cNvPr>
          <p:cNvGrpSpPr>
            <a:grpSpLocks/>
          </p:cNvGrpSpPr>
          <p:nvPr/>
        </p:nvGrpSpPr>
        <p:grpSpPr bwMode="auto">
          <a:xfrm>
            <a:off x="6136363" y="1545278"/>
            <a:ext cx="4828032" cy="3329208"/>
            <a:chOff x="2112" y="144"/>
            <a:chExt cx="2731" cy="2076"/>
          </a:xfrm>
        </p:grpSpPr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7261712B-FDAF-AB4C-A182-2D132384E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55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21" name="Line 4">
              <a:extLst>
                <a:ext uri="{FF2B5EF4-FFF2-40B4-BE49-F238E27FC236}">
                  <a16:creationId xmlns:a16="http://schemas.microsoft.com/office/drawing/2014/main" id="{606A09AB-0893-1347-A928-B08D0028C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194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B48B4CC7-4C4C-7B4E-8563-1BD7FCAD1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23" name="Line 6">
              <a:extLst>
                <a:ext uri="{FF2B5EF4-FFF2-40B4-BE49-F238E27FC236}">
                  <a16:creationId xmlns:a16="http://schemas.microsoft.com/office/drawing/2014/main" id="{3E5FE46E-B6FA-5C42-8241-24D7876EE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24" name="Line 7">
              <a:extLst>
                <a:ext uri="{FF2B5EF4-FFF2-40B4-BE49-F238E27FC236}">
                  <a16:creationId xmlns:a16="http://schemas.microsoft.com/office/drawing/2014/main" id="{8CBFAA37-903B-8F4D-81F1-004392300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B329A0FC-E541-1647-8C42-A5739E515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1C1AFB45-5155-0A47-8CC1-F6AFCBFCF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6" y="179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27" name="Oval 10">
              <a:extLst>
                <a:ext uri="{FF2B5EF4-FFF2-40B4-BE49-F238E27FC236}">
                  <a16:creationId xmlns:a16="http://schemas.microsoft.com/office/drawing/2014/main" id="{2FBF4031-5452-164C-9420-C8F8559A6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09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F1C5C4F6-04EB-2147-801E-982EA23CB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170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CD1A0FBF-07F5-464B-AC06-C37C837DF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6" y="164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2DA14920-A6A0-C547-A15B-FCFDB78676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6" y="170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B4B056CD-A560-AC45-B76C-5CBB83336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148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id="{FA87206D-D637-DF41-AA9F-97672BEE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203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FB37024F-B82B-F345-A3C5-E7C55F424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528"/>
              <a:ext cx="1296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46DE7C61-35D6-1241-8102-46853BD1F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160"/>
              <a:ext cx="14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35" name="Oval 18">
              <a:extLst>
                <a:ext uri="{FF2B5EF4-FFF2-40B4-BE49-F238E27FC236}">
                  <a16:creationId xmlns:a16="http://schemas.microsoft.com/office/drawing/2014/main" id="{4804E984-836F-7446-9673-5AFEF9606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279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CBEB1389-2D66-8D4B-9DE3-1E924B7EF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137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E9D2C512-8BA3-0648-9667-985C3D419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0" y="131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FC3E1CC0-BC88-5D45-886A-CCD8E536F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0" y="131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6BABF81A-DAF1-D54D-8CFD-AE2BE39EB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0" y="137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296557A7-F046-7445-83FD-34ECEED07C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0" y="137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id="{6B6AEDD1-6497-5343-BAE5-321B3625A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0" y="121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42" name="Oval 25">
              <a:extLst>
                <a:ext uri="{FF2B5EF4-FFF2-40B4-BE49-F238E27FC236}">
                  <a16:creationId xmlns:a16="http://schemas.microsoft.com/office/drawing/2014/main" id="{52DC187D-BA44-D14A-BC16-6F2CBBCC2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033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43" name="Line 26">
              <a:extLst>
                <a:ext uri="{FF2B5EF4-FFF2-40B4-BE49-F238E27FC236}">
                  <a16:creationId xmlns:a16="http://schemas.microsoft.com/office/drawing/2014/main" id="{78A17587-A497-C449-BE89-E0B98C943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1125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52CA5387-5D82-5F4A-B06C-1199F1DC1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0" y="1064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EC78D185-45EA-CD47-B880-D879F9C25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0" y="1125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46" name="Line 29">
              <a:extLst>
                <a:ext uri="{FF2B5EF4-FFF2-40B4-BE49-F238E27FC236}">
                  <a16:creationId xmlns:a16="http://schemas.microsoft.com/office/drawing/2014/main" id="{F3472A0F-1AF0-7A4A-B91C-08A265CA3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0" y="912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47" name="Line 30">
              <a:extLst>
                <a:ext uri="{FF2B5EF4-FFF2-40B4-BE49-F238E27FC236}">
                  <a16:creationId xmlns:a16="http://schemas.microsoft.com/office/drawing/2014/main" id="{35CBDBB6-8082-A841-97AA-4E86FE126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0" y="1462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48" name="Oval 31">
              <a:extLst>
                <a:ext uri="{FF2B5EF4-FFF2-40B4-BE49-F238E27FC236}">
                  <a16:creationId xmlns:a16="http://schemas.microsoft.com/office/drawing/2014/main" id="{1C50ED1C-34DC-5D45-B819-A97EA41B7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991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49" name="Line 32">
              <a:extLst>
                <a:ext uri="{FF2B5EF4-FFF2-40B4-BE49-F238E27FC236}">
                  <a16:creationId xmlns:a16="http://schemas.microsoft.com/office/drawing/2014/main" id="{32A8266F-9113-6244-8298-26B89A0E9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108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50" name="Line 33">
              <a:extLst>
                <a:ext uri="{FF2B5EF4-FFF2-40B4-BE49-F238E27FC236}">
                  <a16:creationId xmlns:a16="http://schemas.microsoft.com/office/drawing/2014/main" id="{47509845-8826-224C-AD8D-2A3DB9E99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8" y="102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2172C27C-D425-CF4B-8E08-4EB23E58B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" y="102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1D00A848-9E30-FB41-9C8D-EB6E546D0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8" y="108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5982D2C9-ABF0-0D4C-9D15-2227520664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108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448F9B93-9EF7-1345-84A6-755A55B84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8" y="92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55" name="Oval 38">
              <a:extLst>
                <a:ext uri="{FF2B5EF4-FFF2-40B4-BE49-F238E27FC236}">
                  <a16:creationId xmlns:a16="http://schemas.microsoft.com/office/drawing/2014/main" id="{13000502-2109-414E-8036-A753FDB71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745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56" name="Line 39">
              <a:extLst>
                <a:ext uri="{FF2B5EF4-FFF2-40B4-BE49-F238E27FC236}">
                  <a16:creationId xmlns:a16="http://schemas.microsoft.com/office/drawing/2014/main" id="{04506433-8AB4-484D-9387-645A556A1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83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id="{B53EE795-85FE-B843-ABAC-205A669BC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" y="77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id="{CCB6D24A-140D-8C45-8A4A-EDB2C7B7B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83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59" name="Line 42">
              <a:extLst>
                <a:ext uri="{FF2B5EF4-FFF2-40B4-BE49-F238E27FC236}">
                  <a16:creationId xmlns:a16="http://schemas.microsoft.com/office/drawing/2014/main" id="{3ED16BC4-2B0E-074A-A341-34D0DF1A1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8" y="62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447553E3-4A46-F143-9904-3938611B4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8" y="117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61" name="Oval 44">
              <a:extLst>
                <a:ext uri="{FF2B5EF4-FFF2-40B4-BE49-F238E27FC236}">
                  <a16:creationId xmlns:a16="http://schemas.microsoft.com/office/drawing/2014/main" id="{6A63CC91-71C1-4344-A580-05C8F860B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855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279CE1FF-062B-1149-AC8D-E249E0302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194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118D60E5-2AE0-7A4D-B883-392F68FBB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5FB662DA-CFB2-2F4B-A8F7-891544490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4CAA31AE-9627-B44E-A21A-3C767CFCC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03B6A430-3E98-8342-A755-DB0C132A0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1A397877-A0D6-B841-8954-13FE813A0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6" y="179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68" name="Oval 51">
              <a:extLst>
                <a:ext uri="{FF2B5EF4-FFF2-40B4-BE49-F238E27FC236}">
                  <a16:creationId xmlns:a16="http://schemas.microsoft.com/office/drawing/2014/main" id="{79F2A6A9-0DC5-2743-9FD2-88A441322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09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21BC67BD-EB2B-1C4D-A505-9F91DE719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170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3EBAB8C6-F49B-0740-BC62-31CA16214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6" y="164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71" name="Line 54">
              <a:extLst>
                <a:ext uri="{FF2B5EF4-FFF2-40B4-BE49-F238E27FC236}">
                  <a16:creationId xmlns:a16="http://schemas.microsoft.com/office/drawing/2014/main" id="{CB2F07FD-F251-4149-9FAB-7BC8F0630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170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72" name="Line 55">
              <a:extLst>
                <a:ext uri="{FF2B5EF4-FFF2-40B4-BE49-F238E27FC236}">
                  <a16:creationId xmlns:a16="http://schemas.microsoft.com/office/drawing/2014/main" id="{9307C77F-0EED-EE4D-A09D-8B746A1502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6" y="148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73" name="Line 56">
              <a:extLst>
                <a:ext uri="{FF2B5EF4-FFF2-40B4-BE49-F238E27FC236}">
                  <a16:creationId xmlns:a16="http://schemas.microsoft.com/office/drawing/2014/main" id="{2A2095D9-9ADA-B645-90A0-7BF8077D8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6" y="203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74" name="Line 57">
              <a:extLst>
                <a:ext uri="{FF2B5EF4-FFF2-40B4-BE49-F238E27FC236}">
                  <a16:creationId xmlns:a16="http://schemas.microsoft.com/office/drawing/2014/main" id="{885D014A-B1A5-5C4E-919F-FC6DACE40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528"/>
              <a:ext cx="1296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grpSp>
          <p:nvGrpSpPr>
            <p:cNvPr id="75" name="Group 58">
              <a:extLst>
                <a:ext uri="{FF2B5EF4-FFF2-40B4-BE49-F238E27FC236}">
                  <a16:creationId xmlns:a16="http://schemas.microsoft.com/office/drawing/2014/main" id="{3E83413D-CEDE-FA4E-ABD8-AC1FFBD40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910"/>
              <a:ext cx="240" cy="671"/>
              <a:chOff x="2496" y="2016"/>
              <a:chExt cx="288" cy="1056"/>
            </a:xfrm>
          </p:grpSpPr>
          <p:grpSp>
            <p:nvGrpSpPr>
              <p:cNvPr id="116" name="Group 59">
                <a:extLst>
                  <a:ext uri="{FF2B5EF4-FFF2-40B4-BE49-F238E27FC236}">
                    <a16:creationId xmlns:a16="http://schemas.microsoft.com/office/drawing/2014/main" id="{E1109036-8EC4-B742-8BB7-BCFA569EE9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125" name="Oval 60">
                  <a:extLst>
                    <a:ext uri="{FF2B5EF4-FFF2-40B4-BE49-F238E27FC236}">
                      <a16:creationId xmlns:a16="http://schemas.microsoft.com/office/drawing/2014/main" id="{CB44530F-68C3-684A-97DC-E99C6853D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530" dirty="0"/>
                </a:p>
              </p:txBody>
            </p:sp>
            <p:sp>
              <p:nvSpPr>
                <p:cNvPr id="126" name="Line 61">
                  <a:extLst>
                    <a:ext uri="{FF2B5EF4-FFF2-40B4-BE49-F238E27FC236}">
                      <a16:creationId xmlns:a16="http://schemas.microsoft.com/office/drawing/2014/main" id="{C8ED22DF-723A-CE41-9E9C-F664B229F7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27" name="Line 62">
                  <a:extLst>
                    <a:ext uri="{FF2B5EF4-FFF2-40B4-BE49-F238E27FC236}">
                      <a16:creationId xmlns:a16="http://schemas.microsoft.com/office/drawing/2014/main" id="{44A8B88E-04C5-F342-B790-69E4FC939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28" name="Line 63">
                  <a:extLst>
                    <a:ext uri="{FF2B5EF4-FFF2-40B4-BE49-F238E27FC236}">
                      <a16:creationId xmlns:a16="http://schemas.microsoft.com/office/drawing/2014/main" id="{435D1720-F6A3-B148-97E4-6D5A26A70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29" name="Line 64">
                  <a:extLst>
                    <a:ext uri="{FF2B5EF4-FFF2-40B4-BE49-F238E27FC236}">
                      <a16:creationId xmlns:a16="http://schemas.microsoft.com/office/drawing/2014/main" id="{73D62F38-F007-9842-B039-A3B1EB9AA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30" name="Line 65">
                  <a:extLst>
                    <a:ext uri="{FF2B5EF4-FFF2-40B4-BE49-F238E27FC236}">
                      <a16:creationId xmlns:a16="http://schemas.microsoft.com/office/drawing/2014/main" id="{0BB2DD19-5837-A74E-B061-3310CB25E4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</p:grpSp>
          <p:sp>
            <p:nvSpPr>
              <p:cNvPr id="117" name="Line 66">
                <a:extLst>
                  <a:ext uri="{FF2B5EF4-FFF2-40B4-BE49-F238E27FC236}">
                    <a16:creationId xmlns:a16="http://schemas.microsoft.com/office/drawing/2014/main" id="{65916F30-7D41-0547-AE1A-9AF7EF20B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530" dirty="0"/>
              </a:p>
            </p:txBody>
          </p:sp>
          <p:grpSp>
            <p:nvGrpSpPr>
              <p:cNvPr id="118" name="Group 67">
                <a:extLst>
                  <a:ext uri="{FF2B5EF4-FFF2-40B4-BE49-F238E27FC236}">
                    <a16:creationId xmlns:a16="http://schemas.microsoft.com/office/drawing/2014/main" id="{ACC50A94-8A9B-904C-97F2-2F9D52761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121" name="Oval 68">
                  <a:extLst>
                    <a:ext uri="{FF2B5EF4-FFF2-40B4-BE49-F238E27FC236}">
                      <a16:creationId xmlns:a16="http://schemas.microsoft.com/office/drawing/2014/main" id="{9912901B-57C2-5A4F-8221-45811C61E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530" dirty="0"/>
                </a:p>
              </p:txBody>
            </p:sp>
            <p:sp>
              <p:nvSpPr>
                <p:cNvPr id="122" name="Line 69">
                  <a:extLst>
                    <a:ext uri="{FF2B5EF4-FFF2-40B4-BE49-F238E27FC236}">
                      <a16:creationId xmlns:a16="http://schemas.microsoft.com/office/drawing/2014/main" id="{3E229F59-6FDA-7F4B-9116-2AC0D0FCBE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23" name="Line 70">
                  <a:extLst>
                    <a:ext uri="{FF2B5EF4-FFF2-40B4-BE49-F238E27FC236}">
                      <a16:creationId xmlns:a16="http://schemas.microsoft.com/office/drawing/2014/main" id="{D7A38428-F3B3-854D-A790-377DB57B41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24" name="Line 71">
                  <a:extLst>
                    <a:ext uri="{FF2B5EF4-FFF2-40B4-BE49-F238E27FC236}">
                      <a16:creationId xmlns:a16="http://schemas.microsoft.com/office/drawing/2014/main" id="{A63359E9-1D2A-1A40-AFEB-89C00252A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</p:grpSp>
          <p:sp>
            <p:nvSpPr>
              <p:cNvPr id="119" name="Line 72">
                <a:extLst>
                  <a:ext uri="{FF2B5EF4-FFF2-40B4-BE49-F238E27FC236}">
                    <a16:creationId xmlns:a16="http://schemas.microsoft.com/office/drawing/2014/main" id="{B2AA08BB-C650-C842-BB7B-D73D89890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530" dirty="0"/>
              </a:p>
            </p:txBody>
          </p:sp>
          <p:sp>
            <p:nvSpPr>
              <p:cNvPr id="120" name="Line 73">
                <a:extLst>
                  <a:ext uri="{FF2B5EF4-FFF2-40B4-BE49-F238E27FC236}">
                    <a16:creationId xmlns:a16="http://schemas.microsoft.com/office/drawing/2014/main" id="{DE27FB61-86C8-9247-9135-99483558D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530" dirty="0"/>
              </a:p>
            </p:txBody>
          </p:sp>
        </p:grpSp>
        <p:grpSp>
          <p:nvGrpSpPr>
            <p:cNvPr id="76" name="Group 74">
              <a:extLst>
                <a:ext uri="{FF2B5EF4-FFF2-40B4-BE49-F238E27FC236}">
                  <a16:creationId xmlns:a16="http://schemas.microsoft.com/office/drawing/2014/main" id="{7F78A4EC-37DC-A94F-A679-12C69E25C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622"/>
              <a:ext cx="240" cy="671"/>
              <a:chOff x="2496" y="2016"/>
              <a:chExt cx="288" cy="1056"/>
            </a:xfrm>
          </p:grpSpPr>
          <p:grpSp>
            <p:nvGrpSpPr>
              <p:cNvPr id="101" name="Group 75">
                <a:extLst>
                  <a:ext uri="{FF2B5EF4-FFF2-40B4-BE49-F238E27FC236}">
                    <a16:creationId xmlns:a16="http://schemas.microsoft.com/office/drawing/2014/main" id="{4FDD3056-FE20-3640-B1F0-0EC7ED386B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110" name="Oval 76">
                  <a:extLst>
                    <a:ext uri="{FF2B5EF4-FFF2-40B4-BE49-F238E27FC236}">
                      <a16:creationId xmlns:a16="http://schemas.microsoft.com/office/drawing/2014/main" id="{AB2D4DE0-13B6-CC40-9288-E2B340F97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530" dirty="0"/>
                </a:p>
              </p:txBody>
            </p:sp>
            <p:sp>
              <p:nvSpPr>
                <p:cNvPr id="111" name="Line 77">
                  <a:extLst>
                    <a:ext uri="{FF2B5EF4-FFF2-40B4-BE49-F238E27FC236}">
                      <a16:creationId xmlns:a16="http://schemas.microsoft.com/office/drawing/2014/main" id="{F033EADA-BF74-6C42-95FD-34D8D2EE12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12" name="Line 78">
                  <a:extLst>
                    <a:ext uri="{FF2B5EF4-FFF2-40B4-BE49-F238E27FC236}">
                      <a16:creationId xmlns:a16="http://schemas.microsoft.com/office/drawing/2014/main" id="{ADE0067D-B035-224E-B839-D0DE04ABEF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13" name="Line 79">
                  <a:extLst>
                    <a:ext uri="{FF2B5EF4-FFF2-40B4-BE49-F238E27FC236}">
                      <a16:creationId xmlns:a16="http://schemas.microsoft.com/office/drawing/2014/main" id="{31700CD2-EC5F-9B41-A728-ED7763826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14" name="Line 80">
                  <a:extLst>
                    <a:ext uri="{FF2B5EF4-FFF2-40B4-BE49-F238E27FC236}">
                      <a16:creationId xmlns:a16="http://schemas.microsoft.com/office/drawing/2014/main" id="{005F208A-DB5F-1845-A185-E752556E5F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15" name="Line 81">
                  <a:extLst>
                    <a:ext uri="{FF2B5EF4-FFF2-40B4-BE49-F238E27FC236}">
                      <a16:creationId xmlns:a16="http://schemas.microsoft.com/office/drawing/2014/main" id="{63BA0D66-76AE-694B-B323-B2AC7C4D4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</p:grpSp>
          <p:sp>
            <p:nvSpPr>
              <p:cNvPr id="102" name="Line 82">
                <a:extLst>
                  <a:ext uri="{FF2B5EF4-FFF2-40B4-BE49-F238E27FC236}">
                    <a16:creationId xmlns:a16="http://schemas.microsoft.com/office/drawing/2014/main" id="{52AC5145-CB17-1A4C-8FE3-1DEB0DF7A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530" dirty="0"/>
              </a:p>
            </p:txBody>
          </p:sp>
          <p:grpSp>
            <p:nvGrpSpPr>
              <p:cNvPr id="103" name="Group 83">
                <a:extLst>
                  <a:ext uri="{FF2B5EF4-FFF2-40B4-BE49-F238E27FC236}">
                    <a16:creationId xmlns:a16="http://schemas.microsoft.com/office/drawing/2014/main" id="{85B62117-A734-B144-83E9-797B3432FD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106" name="Oval 84">
                  <a:extLst>
                    <a:ext uri="{FF2B5EF4-FFF2-40B4-BE49-F238E27FC236}">
                      <a16:creationId xmlns:a16="http://schemas.microsoft.com/office/drawing/2014/main" id="{7DA05A95-7B92-8E44-87B4-D3E59C830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530" dirty="0"/>
                </a:p>
              </p:txBody>
            </p:sp>
            <p:sp>
              <p:nvSpPr>
                <p:cNvPr id="107" name="Line 85">
                  <a:extLst>
                    <a:ext uri="{FF2B5EF4-FFF2-40B4-BE49-F238E27FC236}">
                      <a16:creationId xmlns:a16="http://schemas.microsoft.com/office/drawing/2014/main" id="{CB02B5EC-C664-F14A-996B-590DBF321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08" name="Line 86">
                  <a:extLst>
                    <a:ext uri="{FF2B5EF4-FFF2-40B4-BE49-F238E27FC236}">
                      <a16:creationId xmlns:a16="http://schemas.microsoft.com/office/drawing/2014/main" id="{ECD880FB-54F3-6F4B-90EB-11F5F5D19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  <p:sp>
              <p:nvSpPr>
                <p:cNvPr id="109" name="Line 87">
                  <a:extLst>
                    <a:ext uri="{FF2B5EF4-FFF2-40B4-BE49-F238E27FC236}">
                      <a16:creationId xmlns:a16="http://schemas.microsoft.com/office/drawing/2014/main" id="{B1A03EAD-7860-DE48-8956-869742A2A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530" dirty="0"/>
                </a:p>
              </p:txBody>
            </p:sp>
          </p:grpSp>
          <p:sp>
            <p:nvSpPr>
              <p:cNvPr id="104" name="Line 88">
                <a:extLst>
                  <a:ext uri="{FF2B5EF4-FFF2-40B4-BE49-F238E27FC236}">
                    <a16:creationId xmlns:a16="http://schemas.microsoft.com/office/drawing/2014/main" id="{50265D98-886F-734F-97F1-B939DDAF6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530" dirty="0"/>
              </a:p>
            </p:txBody>
          </p:sp>
          <p:sp>
            <p:nvSpPr>
              <p:cNvPr id="105" name="Line 89">
                <a:extLst>
                  <a:ext uri="{FF2B5EF4-FFF2-40B4-BE49-F238E27FC236}">
                    <a16:creationId xmlns:a16="http://schemas.microsoft.com/office/drawing/2014/main" id="{E3CF898F-D17E-C641-A7DD-219D01578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530" dirty="0"/>
              </a:p>
            </p:txBody>
          </p:sp>
        </p:grpSp>
        <p:sp>
          <p:nvSpPr>
            <p:cNvPr id="77" name="Oval 90">
              <a:extLst>
                <a:ext uri="{FF2B5EF4-FFF2-40B4-BE49-F238E27FC236}">
                  <a16:creationId xmlns:a16="http://schemas.microsoft.com/office/drawing/2014/main" id="{64C8E0FC-0EC3-A24D-B349-33C4D9829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855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78" name="Line 91">
              <a:extLst>
                <a:ext uri="{FF2B5EF4-FFF2-40B4-BE49-F238E27FC236}">
                  <a16:creationId xmlns:a16="http://schemas.microsoft.com/office/drawing/2014/main" id="{F938F8AF-0E2C-D943-8E01-ADEDB26A6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" y="194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79" name="Line 92">
              <a:extLst>
                <a:ext uri="{FF2B5EF4-FFF2-40B4-BE49-F238E27FC236}">
                  <a16:creationId xmlns:a16="http://schemas.microsoft.com/office/drawing/2014/main" id="{1DB19333-1F81-A248-AB66-C8616B219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4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80" name="Line 93">
              <a:extLst>
                <a:ext uri="{FF2B5EF4-FFF2-40B4-BE49-F238E27FC236}">
                  <a16:creationId xmlns:a16="http://schemas.microsoft.com/office/drawing/2014/main" id="{4790D2B0-4635-2B4F-A6B9-2A8CCA2EA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81" name="Line 94">
              <a:extLst>
                <a:ext uri="{FF2B5EF4-FFF2-40B4-BE49-F238E27FC236}">
                  <a16:creationId xmlns:a16="http://schemas.microsoft.com/office/drawing/2014/main" id="{74BC1432-BA50-0448-9E11-F4F438CBD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4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82" name="Line 95">
              <a:extLst>
                <a:ext uri="{FF2B5EF4-FFF2-40B4-BE49-F238E27FC236}">
                  <a16:creationId xmlns:a16="http://schemas.microsoft.com/office/drawing/2014/main" id="{BC940D0F-DA02-A248-A2DA-A56420E5C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4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83" name="Line 96">
              <a:extLst>
                <a:ext uri="{FF2B5EF4-FFF2-40B4-BE49-F238E27FC236}">
                  <a16:creationId xmlns:a16="http://schemas.microsoft.com/office/drawing/2014/main" id="{33BD581B-2EB9-2C44-A2EB-75750F0DE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4" y="179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84" name="Oval 97">
              <a:extLst>
                <a:ext uri="{FF2B5EF4-FFF2-40B4-BE49-F238E27FC236}">
                  <a16:creationId xmlns:a16="http://schemas.microsoft.com/office/drawing/2014/main" id="{814C210A-B461-1B48-B474-9BCA1D94B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09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85" name="Line 98">
              <a:extLst>
                <a:ext uri="{FF2B5EF4-FFF2-40B4-BE49-F238E27FC236}">
                  <a16:creationId xmlns:a16="http://schemas.microsoft.com/office/drawing/2014/main" id="{FBDE80C0-C8D3-E34F-9B21-087470CB8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" y="170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86" name="Line 99">
              <a:extLst>
                <a:ext uri="{FF2B5EF4-FFF2-40B4-BE49-F238E27FC236}">
                  <a16:creationId xmlns:a16="http://schemas.microsoft.com/office/drawing/2014/main" id="{F9EC17CA-4B06-1443-AF1F-D3FEE0492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164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87" name="Line 100">
              <a:extLst>
                <a:ext uri="{FF2B5EF4-FFF2-40B4-BE49-F238E27FC236}">
                  <a16:creationId xmlns:a16="http://schemas.microsoft.com/office/drawing/2014/main" id="{E75D668B-4144-3F49-86D5-2DC59E841C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4" y="170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30" dirty="0"/>
            </a:p>
          </p:txBody>
        </p:sp>
        <p:sp>
          <p:nvSpPr>
            <p:cNvPr id="88" name="Line 101">
              <a:extLst>
                <a:ext uri="{FF2B5EF4-FFF2-40B4-BE49-F238E27FC236}">
                  <a16:creationId xmlns:a16="http://schemas.microsoft.com/office/drawing/2014/main" id="{9D04F1E8-9A4E-DC4D-B7B1-D9896AA780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148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89" name="Line 102">
              <a:extLst>
                <a:ext uri="{FF2B5EF4-FFF2-40B4-BE49-F238E27FC236}">
                  <a16:creationId xmlns:a16="http://schemas.microsoft.com/office/drawing/2014/main" id="{B6A78F0F-6928-D443-AD0E-B002485222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203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90" name="Line 103">
              <a:extLst>
                <a:ext uri="{FF2B5EF4-FFF2-40B4-BE49-F238E27FC236}">
                  <a16:creationId xmlns:a16="http://schemas.microsoft.com/office/drawing/2014/main" id="{4B428050-5D15-A048-BDB4-E3D01F7B6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528"/>
              <a:ext cx="1296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91" name="Line 104">
              <a:extLst>
                <a:ext uri="{FF2B5EF4-FFF2-40B4-BE49-F238E27FC236}">
                  <a16:creationId xmlns:a16="http://schemas.microsoft.com/office/drawing/2014/main" id="{504A7B85-4BF4-E84C-A07A-0FBF5925D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1584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92" name="Line 105">
              <a:extLst>
                <a:ext uri="{FF2B5EF4-FFF2-40B4-BE49-F238E27FC236}">
                  <a16:creationId xmlns:a16="http://schemas.microsoft.com/office/drawing/2014/main" id="{116D8FB5-0E9D-7842-8651-6951F786C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129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530" dirty="0"/>
            </a:p>
          </p:txBody>
        </p:sp>
        <p:sp>
          <p:nvSpPr>
            <p:cNvPr id="93" name="Text Box 106">
              <a:extLst>
                <a:ext uri="{FF2B5EF4-FFF2-40B4-BE49-F238E27FC236}">
                  <a16:creationId xmlns:a16="http://schemas.microsoft.com/office/drawing/2014/main" id="{543C6B69-F006-274A-9E75-9E2E8E2F8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632"/>
              <a:ext cx="36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220" dirty="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94" name="Text Box 107">
              <a:extLst>
                <a:ext uri="{FF2B5EF4-FFF2-40B4-BE49-F238E27FC236}">
                  <a16:creationId xmlns:a16="http://schemas.microsoft.com/office/drawing/2014/main" id="{9331CEC5-D47F-3D4D-ACAF-3D66D0EAD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919812">
              <a:off x="3113" y="1062"/>
              <a:ext cx="36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220" dirty="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95" name="Text Box 108">
              <a:extLst>
                <a:ext uri="{FF2B5EF4-FFF2-40B4-BE49-F238E27FC236}">
                  <a16:creationId xmlns:a16="http://schemas.microsoft.com/office/drawing/2014/main" id="{28BCE69D-5FF6-B644-B237-443FEEFC1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0"/>
              <a:ext cx="5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 dirty="0" err="1">
                  <a:latin typeface="Neo Sans Intel" pitchFamily="34" charset="0"/>
                </a:rPr>
                <a:t>V</a:t>
              </a:r>
              <a:r>
                <a:rPr lang="en-US" sz="1800" b="1" baseline="-25000" dirty="0" err="1">
                  <a:latin typeface="Neo Sans Intel" pitchFamily="34" charset="0"/>
                </a:rPr>
                <a:t>access</a:t>
              </a:r>
              <a:endParaRPr lang="en-US" sz="1800" b="1" baseline="-25000" dirty="0">
                <a:latin typeface="Neo Sans Intel" pitchFamily="34" charset="0"/>
              </a:endParaRPr>
            </a:p>
          </p:txBody>
        </p:sp>
        <p:sp>
          <p:nvSpPr>
            <p:cNvPr id="96" name="Text Box 109">
              <a:extLst>
                <a:ext uri="{FF2B5EF4-FFF2-40B4-BE49-F238E27FC236}">
                  <a16:creationId xmlns:a16="http://schemas.microsoft.com/office/drawing/2014/main" id="{7F547EEC-DA72-6445-9D45-9C01EAAA0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016"/>
              <a:ext cx="47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530" b="1" dirty="0">
                  <a:latin typeface="Neo Sans Intel" pitchFamily="34" charset="0"/>
                </a:rPr>
                <a:t>0</a:t>
              </a:r>
              <a:endParaRPr lang="en-US" sz="1530" b="1" baseline="-25000" dirty="0">
                <a:latin typeface="Neo Sans Intel" pitchFamily="34" charset="0"/>
              </a:endParaRPr>
            </a:p>
          </p:txBody>
        </p:sp>
        <p:sp>
          <p:nvSpPr>
            <p:cNvPr id="97" name="AutoShape 110">
              <a:extLst>
                <a:ext uri="{FF2B5EF4-FFF2-40B4-BE49-F238E27FC236}">
                  <a16:creationId xmlns:a16="http://schemas.microsoft.com/office/drawing/2014/main" id="{0D931DBD-69C0-3745-8A7A-FAB584F6C03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576" y="120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530" dirty="0"/>
            </a:p>
          </p:txBody>
        </p:sp>
        <p:sp>
          <p:nvSpPr>
            <p:cNvPr id="98" name="Text Box 111">
              <a:extLst>
                <a:ext uri="{FF2B5EF4-FFF2-40B4-BE49-F238E27FC236}">
                  <a16:creationId xmlns:a16="http://schemas.microsoft.com/office/drawing/2014/main" id="{F33E8DE3-C8C1-AE44-BB27-9FF44C5E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824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Neo Sans Intel" pitchFamily="34" charset="0"/>
                </a:rPr>
                <a:t>½ </a:t>
              </a:r>
              <a:r>
                <a:rPr lang="en-US" sz="1800" b="1" dirty="0" err="1">
                  <a:latin typeface="Neo Sans Intel" pitchFamily="34" charset="0"/>
                </a:rPr>
                <a:t>V</a:t>
              </a:r>
              <a:r>
                <a:rPr lang="en-US" sz="1800" b="1" baseline="-25000" dirty="0" err="1">
                  <a:latin typeface="Neo Sans Intel" pitchFamily="34" charset="0"/>
                </a:rPr>
                <a:t>access</a:t>
              </a:r>
              <a:endParaRPr lang="en-US" sz="1800" b="1" baseline="-25000" dirty="0">
                <a:latin typeface="Neo Sans Intel" pitchFamily="34" charset="0"/>
              </a:endParaRPr>
            </a:p>
          </p:txBody>
        </p:sp>
        <p:sp>
          <p:nvSpPr>
            <p:cNvPr id="99" name="Text Box 112">
              <a:extLst>
                <a:ext uri="{FF2B5EF4-FFF2-40B4-BE49-F238E27FC236}">
                  <a16:creationId xmlns:a16="http://schemas.microsoft.com/office/drawing/2014/main" id="{D8CE1072-6F28-164C-87E4-B8E40F977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44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Neo Sans Intel" pitchFamily="34" charset="0"/>
                </a:rPr>
                <a:t>½ </a:t>
              </a:r>
              <a:r>
                <a:rPr lang="en-US" sz="1800" b="1" dirty="0" err="1">
                  <a:latin typeface="Neo Sans Intel" pitchFamily="34" charset="0"/>
                </a:rPr>
                <a:t>V</a:t>
              </a:r>
              <a:r>
                <a:rPr lang="en-US" sz="1800" b="1" baseline="-25000" dirty="0" err="1">
                  <a:latin typeface="Neo Sans Intel" pitchFamily="34" charset="0"/>
                </a:rPr>
                <a:t>acces</a:t>
              </a:r>
              <a:endParaRPr lang="en-US" sz="1800" b="1" baseline="-25000" dirty="0">
                <a:latin typeface="Neo Sans Intel" pitchFamily="34" charset="0"/>
              </a:endParaRPr>
            </a:p>
          </p:txBody>
        </p:sp>
        <p:sp>
          <p:nvSpPr>
            <p:cNvPr id="100" name="AutoShape 113">
              <a:extLst>
                <a:ext uri="{FF2B5EF4-FFF2-40B4-BE49-F238E27FC236}">
                  <a16:creationId xmlns:a16="http://schemas.microsoft.com/office/drawing/2014/main" id="{A9F9C228-4CA5-424D-922B-F72C8C62A930}"/>
                </a:ext>
              </a:extLst>
            </p:cNvPr>
            <p:cNvSpPr>
              <a:spLocks/>
            </p:cNvSpPr>
            <p:nvPr/>
          </p:nvSpPr>
          <p:spPr bwMode="auto">
            <a:xfrm rot="24188538">
              <a:off x="4416" y="1296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530" dirty="0"/>
            </a:p>
          </p:txBody>
        </p:sp>
      </p:grpSp>
      <p:pic>
        <p:nvPicPr>
          <p:cNvPr id="6146" name="Picture 2" descr="page152image5841424">
            <a:extLst>
              <a:ext uri="{FF2B5EF4-FFF2-40B4-BE49-F238E27FC236}">
                <a16:creationId xmlns:a16="http://schemas.microsoft.com/office/drawing/2014/main" id="{44FA241F-23DC-214D-AA5D-611421D6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age152image5841216">
            <a:extLst>
              <a:ext uri="{FF2B5EF4-FFF2-40B4-BE49-F238E27FC236}">
                <a16:creationId xmlns:a16="http://schemas.microsoft.com/office/drawing/2014/main" id="{05814259-BD3A-5E4C-BD8D-54CBF172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age152image5840384">
            <a:extLst>
              <a:ext uri="{FF2B5EF4-FFF2-40B4-BE49-F238E27FC236}">
                <a16:creationId xmlns:a16="http://schemas.microsoft.com/office/drawing/2014/main" id="{6236293A-839C-9C44-B229-C38EC64C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age152image5843088">
            <a:extLst>
              <a:ext uri="{FF2B5EF4-FFF2-40B4-BE49-F238E27FC236}">
                <a16:creationId xmlns:a16="http://schemas.microsoft.com/office/drawing/2014/main" id="{B9CBF142-DB80-AE44-A5AE-44EAEFA3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age152image912544">
            <a:extLst>
              <a:ext uri="{FF2B5EF4-FFF2-40B4-BE49-F238E27FC236}">
                <a16:creationId xmlns:a16="http://schemas.microsoft.com/office/drawing/2014/main" id="{C9EE1C93-C290-8944-B6E6-12E7D070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page152image1793312">
            <a:extLst>
              <a:ext uri="{FF2B5EF4-FFF2-40B4-BE49-F238E27FC236}">
                <a16:creationId xmlns:a16="http://schemas.microsoft.com/office/drawing/2014/main" id="{4C713D8D-91FE-4146-8940-C34A49F0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2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A97E68-F859-A94F-AFA2-648A056E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765232-39E5-DC4A-BB00-0AD6D593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50" y="1143000"/>
            <a:ext cx="9303750" cy="52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25B1-B034-D44D-A4BE-5F75950E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5C9A7-2BCF-274A-BC2B-4DCA9DF1B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143" t="15556" r="25395" b="17778"/>
          <a:stretch/>
        </p:blipFill>
        <p:spPr>
          <a:xfrm>
            <a:off x="6858000" y="1219200"/>
            <a:ext cx="4419600" cy="4572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C04136B-FD51-9B43-B9AA-659C50CCEF98}"/>
              </a:ext>
            </a:extLst>
          </p:cNvPr>
          <p:cNvGrpSpPr/>
          <p:nvPr/>
        </p:nvGrpSpPr>
        <p:grpSpPr>
          <a:xfrm>
            <a:off x="1433068" y="2362200"/>
            <a:ext cx="3900933" cy="3024904"/>
            <a:chOff x="2193622" y="1752600"/>
            <a:chExt cx="3900933" cy="30249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3683B3-B72D-DF4E-BB4F-314983349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5143" t="15556" r="25395" b="17778"/>
            <a:stretch/>
          </p:blipFill>
          <p:spPr>
            <a:xfrm>
              <a:off x="2193622" y="1752600"/>
              <a:ext cx="2924074" cy="3024904"/>
            </a:xfrm>
            <a:prstGeom prst="rect">
              <a:avLst/>
            </a:prstGeom>
          </p:spPr>
        </p:pic>
        <p:sp>
          <p:nvSpPr>
            <p:cNvPr id="13" name="Text Box 81">
              <a:extLst>
                <a:ext uri="{FF2B5EF4-FFF2-40B4-BE49-F238E27FC236}">
                  <a16:creationId xmlns:a16="http://schemas.microsoft.com/office/drawing/2014/main" id="{14B41BEC-AF2F-D64D-9E9A-2D7C8D35EA0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20615219">
              <a:off x="2575622" y="2112298"/>
              <a:ext cx="92685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Wordlines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4" name="Text Box 82">
              <a:extLst>
                <a:ext uri="{FF2B5EF4-FFF2-40B4-BE49-F238E27FC236}">
                  <a16:creationId xmlns:a16="http://schemas.microsoft.com/office/drawing/2014/main" id="{5A4D530E-9347-244D-9B86-2317679AE86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587971">
              <a:off x="3980473" y="3366700"/>
              <a:ext cx="753801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Bitlines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5" name="Text Box 81">
              <a:extLst>
                <a:ext uri="{FF2B5EF4-FFF2-40B4-BE49-F238E27FC236}">
                  <a16:creationId xmlns:a16="http://schemas.microsoft.com/office/drawing/2014/main" id="{DFEE9F63-B96C-F843-97B3-25F81E70A52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75622" y="4486461"/>
              <a:ext cx="92685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just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Intel Clear"/>
                  <a:ea typeface="MS PGothic" pitchFamily="34" charset="-128"/>
                  <a:cs typeface="Arial" pitchFamily="34" charset="0"/>
                </a:rPr>
                <a:t>Wordlines</a:t>
              </a:r>
              <a:endParaRPr kumimoji="1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Intel Clear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F29258-20EE-9E4C-BF8C-BE78D740A485}"/>
                </a:ext>
              </a:extLst>
            </p:cNvPr>
            <p:cNvSpPr/>
            <p:nvPr/>
          </p:nvSpPr>
          <p:spPr>
            <a:xfrm>
              <a:off x="5228781" y="2686308"/>
              <a:ext cx="8657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200" b="1" kern="0" dirty="0">
                  <a:solidFill>
                    <a:schemeClr val="tx2"/>
                  </a:solidFill>
                  <a:latin typeface="Intel Clear"/>
                  <a:ea typeface="MS PGothic" pitchFamily="34" charset="-128"/>
                  <a:cs typeface="Arial" pitchFamily="34" charset="0"/>
                </a:rPr>
                <a:t>Memory &amp; Selector</a:t>
              </a:r>
            </a:p>
          </p:txBody>
        </p:sp>
        <p:sp>
          <p:nvSpPr>
            <p:cNvPr id="17" name="AutoShape 79">
              <a:extLst>
                <a:ext uri="{FF2B5EF4-FFF2-40B4-BE49-F238E27FC236}">
                  <a16:creationId xmlns:a16="http://schemas.microsoft.com/office/drawing/2014/main" id="{87DA0932-A1FD-3445-B8EC-00CEC959CAE1}"/>
                </a:ext>
              </a:extLst>
            </p:cNvPr>
            <p:cNvSpPr>
              <a:spLocks noChangeAspect="1"/>
            </p:cNvSpPr>
            <p:nvPr/>
          </p:nvSpPr>
          <p:spPr bwMode="auto">
            <a:xfrm rot="21304170">
              <a:off x="5025128" y="2733423"/>
              <a:ext cx="198041" cy="523366"/>
            </a:xfrm>
            <a:prstGeom prst="rightBrace">
              <a:avLst>
                <a:gd name="adj1" fmla="val 22242"/>
                <a:gd name="adj2" fmla="val 49593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109728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5175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1994</TotalTime>
  <Words>84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Neo Sans Intel</vt:lpstr>
      <vt:lpstr>Neo Sans Intel Medium</vt:lpstr>
      <vt:lpstr>Arial</vt:lpstr>
      <vt:lpstr>Calibri</vt:lpstr>
      <vt:lpstr>Intel Clear</vt:lpstr>
      <vt:lpstr>Times New Roman</vt:lpstr>
      <vt:lpstr>TrebuchetMS</vt:lpstr>
      <vt:lpstr>blank</vt:lpstr>
      <vt:lpstr>PowerPoint Presentation</vt:lpstr>
      <vt:lpstr>Future of Deep Learning Processors</vt:lpstr>
      <vt:lpstr>Analog AI Cores for In-Memory Computation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15</cp:revision>
  <dcterms:created xsi:type="dcterms:W3CDTF">2019-09-11T15:36:25Z</dcterms:created>
  <dcterms:modified xsi:type="dcterms:W3CDTF">2019-09-13T01:11:50Z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